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4.xml" ContentType="application/vnd.openxmlformats-officedocument.presentationml.notesSlide+xml"/>
  <Override PartName="/ppt/tags/tag45.xml" ContentType="application/vnd.openxmlformats-officedocument.presentationml.tags+xml"/>
  <Override PartName="/ppt/notesSlides/notesSlide25.xml" ContentType="application/vnd.openxmlformats-officedocument.presentationml.notesSlide+xml"/>
  <Override PartName="/ppt/tags/tag46.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9" r:id="rId2"/>
    <p:sldMasterId id="2147483751" r:id="rId3"/>
  </p:sldMasterIdLst>
  <p:notesMasterIdLst>
    <p:notesMasterId r:id="rId178"/>
  </p:notesMasterIdLst>
  <p:handoutMasterIdLst>
    <p:handoutMasterId r:id="rId179"/>
  </p:handoutMasterIdLst>
  <p:sldIdLst>
    <p:sldId id="1208" r:id="rId4"/>
    <p:sldId id="1177" r:id="rId5"/>
    <p:sldId id="1178" r:id="rId6"/>
    <p:sldId id="1248" r:id="rId7"/>
    <p:sldId id="1828" r:id="rId8"/>
    <p:sldId id="1829" r:id="rId9"/>
    <p:sldId id="1972" r:id="rId10"/>
    <p:sldId id="1970" r:id="rId11"/>
    <p:sldId id="1179" r:id="rId12"/>
    <p:sldId id="1209" r:id="rId13"/>
    <p:sldId id="1210" r:id="rId14"/>
    <p:sldId id="1211" r:id="rId15"/>
    <p:sldId id="1463" r:id="rId16"/>
    <p:sldId id="1456" r:id="rId17"/>
    <p:sldId id="1457" r:id="rId18"/>
    <p:sldId id="1459" r:id="rId19"/>
    <p:sldId id="1186" r:id="rId20"/>
    <p:sldId id="1830" r:id="rId21"/>
    <p:sldId id="1831" r:id="rId22"/>
    <p:sldId id="1832" r:id="rId23"/>
    <p:sldId id="1815" r:id="rId24"/>
    <p:sldId id="1819" r:id="rId25"/>
    <p:sldId id="1732" r:id="rId26"/>
    <p:sldId id="1733" r:id="rId27"/>
    <p:sldId id="1820" r:id="rId28"/>
    <p:sldId id="1740" r:id="rId29"/>
    <p:sldId id="1799" r:id="rId30"/>
    <p:sldId id="1800" r:id="rId31"/>
    <p:sldId id="1801" r:id="rId32"/>
    <p:sldId id="1802" r:id="rId33"/>
    <p:sldId id="1833" r:id="rId34"/>
    <p:sldId id="1834" r:id="rId35"/>
    <p:sldId id="1835" r:id="rId36"/>
    <p:sldId id="1836" r:id="rId37"/>
    <p:sldId id="1837" r:id="rId38"/>
    <p:sldId id="1838" r:id="rId39"/>
    <p:sldId id="1839" r:id="rId40"/>
    <p:sldId id="1840" r:id="rId41"/>
    <p:sldId id="1841" r:id="rId42"/>
    <p:sldId id="1842" r:id="rId43"/>
    <p:sldId id="1843" r:id="rId44"/>
    <p:sldId id="1844" r:id="rId45"/>
    <p:sldId id="1845" r:id="rId46"/>
    <p:sldId id="1973" r:id="rId47"/>
    <p:sldId id="1847" r:id="rId48"/>
    <p:sldId id="1848" r:id="rId49"/>
    <p:sldId id="1760" r:id="rId50"/>
    <p:sldId id="1821" r:id="rId51"/>
    <p:sldId id="1762" r:id="rId52"/>
    <p:sldId id="1809" r:id="rId53"/>
    <p:sldId id="1811" r:id="rId54"/>
    <p:sldId id="1784" r:id="rId55"/>
    <p:sldId id="1787" r:id="rId56"/>
    <p:sldId id="1826" r:id="rId57"/>
    <p:sldId id="1827" r:id="rId58"/>
    <p:sldId id="1849" r:id="rId59"/>
    <p:sldId id="1850" r:id="rId60"/>
    <p:sldId id="1851" r:id="rId61"/>
    <p:sldId id="1852" r:id="rId62"/>
    <p:sldId id="1853" r:id="rId63"/>
    <p:sldId id="1854" r:id="rId64"/>
    <p:sldId id="1855" r:id="rId65"/>
    <p:sldId id="1812" r:id="rId66"/>
    <p:sldId id="1822" r:id="rId67"/>
    <p:sldId id="1750" r:id="rId68"/>
    <p:sldId id="1813" r:id="rId69"/>
    <p:sldId id="1757" r:id="rId70"/>
    <p:sldId id="1755" r:id="rId71"/>
    <p:sldId id="1856" r:id="rId72"/>
    <p:sldId id="1857" r:id="rId73"/>
    <p:sldId id="1858" r:id="rId74"/>
    <p:sldId id="1859" r:id="rId75"/>
    <p:sldId id="1860" r:id="rId76"/>
    <p:sldId id="1861" r:id="rId77"/>
    <p:sldId id="1862" r:id="rId78"/>
    <p:sldId id="1635" r:id="rId79"/>
    <p:sldId id="1638" r:id="rId80"/>
    <p:sldId id="1825" r:id="rId81"/>
    <p:sldId id="1792" r:id="rId82"/>
    <p:sldId id="1794" r:id="rId83"/>
    <p:sldId id="1795" r:id="rId84"/>
    <p:sldId id="1796" r:id="rId85"/>
    <p:sldId id="1804" r:id="rId86"/>
    <p:sldId id="1807" r:id="rId87"/>
    <p:sldId id="1808" r:id="rId88"/>
    <p:sldId id="1824" r:id="rId89"/>
    <p:sldId id="1863" r:id="rId90"/>
    <p:sldId id="1864" r:id="rId91"/>
    <p:sldId id="1865" r:id="rId92"/>
    <p:sldId id="1326" r:id="rId93"/>
    <p:sldId id="1743" r:id="rId94"/>
    <p:sldId id="1763" r:id="rId95"/>
    <p:sldId id="1744" r:id="rId96"/>
    <p:sldId id="1764" r:id="rId97"/>
    <p:sldId id="1464" r:id="rId98"/>
    <p:sldId id="1726" r:id="rId99"/>
    <p:sldId id="1727" r:id="rId100"/>
    <p:sldId id="1728" r:id="rId101"/>
    <p:sldId id="1729" r:id="rId102"/>
    <p:sldId id="1730" r:id="rId103"/>
    <p:sldId id="1891" r:id="rId104"/>
    <p:sldId id="1731" r:id="rId105"/>
    <p:sldId id="1894" r:id="rId106"/>
    <p:sldId id="1959" r:id="rId107"/>
    <p:sldId id="1960" r:id="rId108"/>
    <p:sldId id="1961" r:id="rId109"/>
    <p:sldId id="1962" r:id="rId110"/>
    <p:sldId id="1963" r:id="rId111"/>
    <p:sldId id="1964" r:id="rId112"/>
    <p:sldId id="1896" r:id="rId113"/>
    <p:sldId id="1937" r:id="rId114"/>
    <p:sldId id="1938" r:id="rId115"/>
    <p:sldId id="1965" r:id="rId116"/>
    <p:sldId id="1966" r:id="rId117"/>
    <p:sldId id="1967" r:id="rId118"/>
    <p:sldId id="1936" r:id="rId119"/>
    <p:sldId id="1912" r:id="rId120"/>
    <p:sldId id="1913" r:id="rId121"/>
    <p:sldId id="1914" r:id="rId122"/>
    <p:sldId id="1915" r:id="rId123"/>
    <p:sldId id="1941" r:id="rId124"/>
    <p:sldId id="1942" r:id="rId125"/>
    <p:sldId id="1943" r:id="rId126"/>
    <p:sldId id="1944" r:id="rId127"/>
    <p:sldId id="1945" r:id="rId128"/>
    <p:sldId id="1946" r:id="rId129"/>
    <p:sldId id="1947" r:id="rId130"/>
    <p:sldId id="1948" r:id="rId131"/>
    <p:sldId id="1949" r:id="rId132"/>
    <p:sldId id="1950" r:id="rId133"/>
    <p:sldId id="1951" r:id="rId134"/>
    <p:sldId id="1952" r:id="rId135"/>
    <p:sldId id="1953" r:id="rId136"/>
    <p:sldId id="1954" r:id="rId137"/>
    <p:sldId id="525" r:id="rId138"/>
    <p:sldId id="530" r:id="rId139"/>
    <p:sldId id="535" r:id="rId140"/>
    <p:sldId id="552" r:id="rId141"/>
    <p:sldId id="541" r:id="rId142"/>
    <p:sldId id="536" r:id="rId143"/>
    <p:sldId id="553" r:id="rId144"/>
    <p:sldId id="554" r:id="rId145"/>
    <p:sldId id="555" r:id="rId146"/>
    <p:sldId id="556" r:id="rId147"/>
    <p:sldId id="1968" r:id="rId148"/>
    <p:sldId id="1955" r:id="rId149"/>
    <p:sldId id="1956" r:id="rId150"/>
    <p:sldId id="1957" r:id="rId151"/>
    <p:sldId id="1958" r:id="rId152"/>
    <p:sldId id="1895" r:id="rId153"/>
    <p:sldId id="545" r:id="rId154"/>
    <p:sldId id="547" r:id="rId155"/>
    <p:sldId id="548" r:id="rId156"/>
    <p:sldId id="1925" r:id="rId157"/>
    <p:sldId id="1926" r:id="rId158"/>
    <p:sldId id="1927" r:id="rId159"/>
    <p:sldId id="1928" r:id="rId160"/>
    <p:sldId id="1929" r:id="rId161"/>
    <p:sldId id="1881" r:id="rId162"/>
    <p:sldId id="1893" r:id="rId163"/>
    <p:sldId id="1971" r:id="rId164"/>
    <p:sldId id="1905" r:id="rId165"/>
    <p:sldId id="1900" r:id="rId166"/>
    <p:sldId id="1901" r:id="rId167"/>
    <p:sldId id="1902" r:id="rId168"/>
    <p:sldId id="1903" r:id="rId169"/>
    <p:sldId id="1904" r:id="rId170"/>
    <p:sldId id="1882" r:id="rId171"/>
    <p:sldId id="1884" r:id="rId172"/>
    <p:sldId id="1885" r:id="rId173"/>
    <p:sldId id="1886" r:id="rId174"/>
    <p:sldId id="1887" r:id="rId175"/>
    <p:sldId id="1888" r:id="rId176"/>
    <p:sldId id="931" r:id="rId177"/>
  </p:sldIdLst>
  <p:sldSz cx="9144000" cy="6858000" type="screen4x3"/>
  <p:notesSz cx="6797675" cy="9926638"/>
  <p:custDataLst>
    <p:tags r:id="rId18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204" userDrawn="1">
          <p15:clr>
            <a:srgbClr val="A4A3A4"/>
          </p15:clr>
        </p15:guide>
        <p15:guide id="3" orient="horz" pos="3127"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lhabane, Thapelo" initials="TT" lastIdx="5" clrIdx="0"/>
  <p:cmAuthor id="7" name="Thomu, Humbulani" initials="TH" lastIdx="4" clrIdx="8">
    <p:extLst>
      <p:ext uri="{19B8F6BF-5375-455C-9EA6-DF929625EA0E}">
        <p15:presenceInfo xmlns:p15="http://schemas.microsoft.com/office/powerpoint/2012/main" userId="S-1-5-21-1035630543-1431987748-622671684-19450" providerId="AD"/>
      </p:ext>
    </p:extLst>
  </p:cmAuthor>
  <p:cmAuthor id="1" name="Jeena, Prashil" initials="P" lastIdx="37" clrIdx="1"/>
  <p:cmAuthor id="2" name="Goqa, Obakhe" initials="GO" lastIdx="1" clrIdx="2"/>
  <p:cmAuthor id="3" name="Mokuena. Mosa" initials="MM" lastIdx="18" clrIdx="3"/>
  <p:cmAuthor id="4" name="Montsho. Nthabeleng" initials="N" lastIdx="8" clrIdx="4"/>
  <p:cmAuthor id="5" name="Nuga Deliwe, Carol" initials="NDC" lastIdx="25" clrIdx="5">
    <p:extLst>
      <p:ext uri="{19B8F6BF-5375-455C-9EA6-DF929625EA0E}">
        <p15:presenceInfo xmlns:p15="http://schemas.microsoft.com/office/powerpoint/2012/main" userId="S-1-5-21-1035630543-1431987748-622671684-24837" providerId="AD"/>
      </p:ext>
    </p:extLst>
  </p:cmAuthor>
  <p:cmAuthor id="6" name="Mbonambi, Nosipho" initials="MN" lastIdx="0" clrIdx="6">
    <p:extLst>
      <p:ext uri="{19B8F6BF-5375-455C-9EA6-DF929625EA0E}">
        <p15:presenceInfo xmlns:p15="http://schemas.microsoft.com/office/powerpoint/2012/main" userId="S-1-5-21-1035630543-1431987748-622671684-22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459"/>
    <a:srgbClr val="F4E9E9"/>
    <a:srgbClr val="FFCCCC"/>
    <a:srgbClr val="C6C6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403" autoAdjust="0"/>
  </p:normalViewPr>
  <p:slideViewPr>
    <p:cSldViewPr>
      <p:cViewPr varScale="1">
        <p:scale>
          <a:sx n="73" d="100"/>
          <a:sy n="73" d="100"/>
        </p:scale>
        <p:origin x="1338" y="78"/>
      </p:cViewPr>
      <p:guideLst>
        <p:guide orient="horz" pos="2160"/>
        <p:guide pos="2880"/>
      </p:guideLst>
    </p:cSldViewPr>
  </p:slideViewPr>
  <p:outlineViewPr>
    <p:cViewPr>
      <p:scale>
        <a:sx n="33" d="100"/>
        <a:sy n="33" d="100"/>
      </p:scale>
      <p:origin x="0" y="204090"/>
    </p:cViewPr>
  </p:outlineViewPr>
  <p:notesTextViewPr>
    <p:cViewPr>
      <p:scale>
        <a:sx n="3" d="2"/>
        <a:sy n="3" d="2"/>
      </p:scale>
      <p:origin x="0" y="0"/>
    </p:cViewPr>
  </p:notesTextViewPr>
  <p:sorterViewPr>
    <p:cViewPr varScale="1">
      <p:scale>
        <a:sx n="1" d="1"/>
        <a:sy n="1" d="1"/>
      </p:scale>
      <p:origin x="0" y="-27788"/>
    </p:cViewPr>
  </p:sorterViewPr>
  <p:notesViewPr>
    <p:cSldViewPr>
      <p:cViewPr varScale="1">
        <p:scale>
          <a:sx n="70" d="100"/>
          <a:sy n="70" d="100"/>
        </p:scale>
        <p:origin x="-2988" y="-102"/>
      </p:cViewPr>
      <p:guideLst>
        <p:guide orient="horz" pos="2904"/>
        <p:guide pos="2204"/>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commentAuthors" Target="commentAuthor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presProps" Target="presProps.xml"/><Relationship Id="rId6" Type="http://schemas.openxmlformats.org/officeDocument/2006/relationships/slide" Target="slides/slide3.xml"/><Relationship Id="rId23" Type="http://schemas.openxmlformats.org/officeDocument/2006/relationships/slide" Target="slides/slide20.xml"/><Relationship Id="rId119" Type="http://schemas.openxmlformats.org/officeDocument/2006/relationships/slide" Target="slides/slide116.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handoutMaster" Target="handoutMasters/handoutMaster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tags" Target="tags/tag1.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ena.p\Documents\DBE\2022.23%20QPRs\PIR\Chart%20in%20Microsoft%20Wor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eena.p\Documents\DBE\2022.23%20QPRs\PIR\Chart%20in%20Microsoft%20Word.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serache.o\Music\2021-2022\03.Notes\03.Revised%20AFS_27-07-2022\Revised%20Note%2031.Irregular%20Expenditure%20Register_2021-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800"/>
            </a:pPr>
            <a:r>
              <a:rPr lang="en-ZA" sz="1800" dirty="0"/>
              <a:t>Annual target</a:t>
            </a:r>
          </a:p>
          <a:p>
            <a:pPr>
              <a:defRPr sz="1800"/>
            </a:pPr>
            <a:r>
              <a:rPr lang="en-ZA" sz="1800" dirty="0"/>
              <a:t> status for </a:t>
            </a:r>
          </a:p>
          <a:p>
            <a:pPr>
              <a:defRPr sz="1800"/>
            </a:pPr>
            <a:r>
              <a:rPr lang="en-ZA" sz="1800" dirty="0"/>
              <a:t>2020/21</a:t>
            </a:r>
          </a:p>
        </c:rich>
      </c:tx>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5E7B-4A53-825B-937B68247DB9}"/>
              </c:ext>
            </c:extLst>
          </c:dPt>
          <c:dPt>
            <c:idx val="2"/>
            <c:bubble3D val="0"/>
            <c:spPr>
              <a:solidFill>
                <a:srgbClr val="00B050"/>
              </a:solidFill>
            </c:spPr>
            <c:extLst>
              <c:ext xmlns:c16="http://schemas.microsoft.com/office/drawing/2014/chart" uri="{C3380CC4-5D6E-409C-BE32-E72D297353CC}">
                <c16:uniqueId val="{00000003-5E7B-4A53-825B-937B68247DB9}"/>
              </c:ext>
            </c:extLst>
          </c:dPt>
          <c:dLbls>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E7B-4A53-825B-937B68247DB9}"/>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'2020.21 Annual'!$F$2:$H$2</c:f>
              <c:strCache>
                <c:ptCount val="3"/>
                <c:pt idx="0">
                  <c:v>Not achieved</c:v>
                </c:pt>
                <c:pt idx="1">
                  <c:v>Partially achieved</c:v>
                </c:pt>
                <c:pt idx="2">
                  <c:v>Achieved</c:v>
                </c:pt>
              </c:strCache>
            </c:strRef>
          </c:cat>
          <c:val>
            <c:numRef>
              <c:f>'2020.21 Annual'!$F$9:$H$9</c:f>
              <c:numCache>
                <c:formatCode>0%</c:formatCode>
                <c:ptCount val="3"/>
                <c:pt idx="0">
                  <c:v>2.8985507246376812E-2</c:v>
                </c:pt>
                <c:pt idx="1">
                  <c:v>0.17391304347826086</c:v>
                </c:pt>
                <c:pt idx="2">
                  <c:v>0.79710144927536231</c:v>
                </c:pt>
              </c:numCache>
            </c:numRef>
          </c:val>
          <c:extLst>
            <c:ext xmlns:c16="http://schemas.microsoft.com/office/drawing/2014/chart" uri="{C3380CC4-5D6E-409C-BE32-E72D297353CC}">
              <c16:uniqueId val="{00000004-5E7B-4A53-825B-937B68247DB9}"/>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sz="1200">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ZA" dirty="0"/>
              <a:t>Annual target </a:t>
            </a:r>
          </a:p>
          <a:p>
            <a:pPr>
              <a:defRPr/>
            </a:pPr>
            <a:r>
              <a:rPr lang="en-ZA" dirty="0"/>
              <a:t>status </a:t>
            </a:r>
          </a:p>
          <a:p>
            <a:pPr>
              <a:defRPr/>
            </a:pPr>
            <a:r>
              <a:rPr lang="en-ZA" dirty="0"/>
              <a:t>2021/22</a:t>
            </a:r>
          </a:p>
        </c:rich>
      </c:tx>
      <c:overlay val="0"/>
    </c:title>
    <c:autoTitleDeleted val="0"/>
    <c:plotArea>
      <c:layout/>
      <c:pieChart>
        <c:varyColors val="1"/>
        <c:ser>
          <c:idx val="0"/>
          <c:order val="0"/>
          <c:spPr>
            <a:solidFill>
              <a:srgbClr val="FF0000"/>
            </a:solidFill>
          </c:spPr>
          <c:dPt>
            <c:idx val="1"/>
            <c:bubble3D val="0"/>
            <c:spPr>
              <a:solidFill>
                <a:srgbClr val="FFC000"/>
              </a:solidFill>
            </c:spPr>
            <c:extLst>
              <c:ext xmlns:c16="http://schemas.microsoft.com/office/drawing/2014/chart" uri="{C3380CC4-5D6E-409C-BE32-E72D297353CC}">
                <c16:uniqueId val="{00000001-D785-4633-B6F9-48772924E779}"/>
              </c:ext>
            </c:extLst>
          </c:dPt>
          <c:dPt>
            <c:idx val="2"/>
            <c:bubble3D val="0"/>
            <c:spPr>
              <a:solidFill>
                <a:srgbClr val="00B050"/>
              </a:solidFill>
            </c:spPr>
            <c:extLst>
              <c:ext xmlns:c16="http://schemas.microsoft.com/office/drawing/2014/chart" uri="{C3380CC4-5D6E-409C-BE32-E72D297353CC}">
                <c16:uniqueId val="{00000003-D785-4633-B6F9-48772924E779}"/>
              </c:ext>
            </c:extLst>
          </c:dPt>
          <c:dLbls>
            <c:dLbl>
              <c:idx val="2"/>
              <c:dLblPos val="ct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785-4633-B6F9-48772924E779}"/>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'2021.22 Annual'!$G$2:$I$2</c:f>
              <c:strCache>
                <c:ptCount val="3"/>
                <c:pt idx="0">
                  <c:v>Not achieved</c:v>
                </c:pt>
                <c:pt idx="1">
                  <c:v>Partially achieved</c:v>
                </c:pt>
                <c:pt idx="2">
                  <c:v>Achieved</c:v>
                </c:pt>
              </c:strCache>
            </c:strRef>
          </c:cat>
          <c:val>
            <c:numRef>
              <c:f>'2021.22 Annual'!$G$9:$I$9</c:f>
              <c:numCache>
                <c:formatCode>0%</c:formatCode>
                <c:ptCount val="3"/>
                <c:pt idx="0">
                  <c:v>5.7142857142857141E-2</c:v>
                </c:pt>
                <c:pt idx="1">
                  <c:v>0.12857142857142856</c:v>
                </c:pt>
                <c:pt idx="2">
                  <c:v>0.81428571428571428</c:v>
                </c:pt>
              </c:numCache>
            </c:numRef>
          </c:val>
          <c:extLst>
            <c:ext xmlns:c16="http://schemas.microsoft.com/office/drawing/2014/chart" uri="{C3380CC4-5D6E-409C-BE32-E72D297353CC}">
              <c16:uniqueId val="{00000004-D785-4633-B6F9-48772924E779}"/>
            </c:ext>
          </c:extLst>
        </c:ser>
        <c:dLbls>
          <c:showLegendKey val="0"/>
          <c:showVal val="0"/>
          <c:showCatName val="1"/>
          <c:showSerName val="0"/>
          <c:showPercent val="1"/>
          <c:showBubbleSize val="0"/>
          <c:showLeaderLines val="1"/>
        </c:dLbls>
        <c:firstSliceAng val="0"/>
      </c:pieChart>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i="0" u="none" strike="noStrike" baseline="0">
                <a:effectLst/>
              </a:rPr>
              <a:t>SUMMARY OF IRREGULAR EXPENDITURE  UPTO 2021/22</a:t>
            </a:r>
            <a:endParaRPr lang="en-ZA"/>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ASIDI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Sheet1!$B$2:$K$2</c:f>
              <c:numCache>
                <c:formatCode>#,##0</c:formatCode>
                <c:ptCount val="10"/>
                <c:pt idx="0">
                  <c:v>16727</c:v>
                </c:pt>
                <c:pt idx="1">
                  <c:v>164477</c:v>
                </c:pt>
                <c:pt idx="2">
                  <c:v>135396</c:v>
                </c:pt>
                <c:pt idx="3">
                  <c:v>336175</c:v>
                </c:pt>
                <c:pt idx="4">
                  <c:v>368442</c:v>
                </c:pt>
                <c:pt idx="5">
                  <c:v>251564</c:v>
                </c:pt>
                <c:pt idx="6">
                  <c:v>182351</c:v>
                </c:pt>
                <c:pt idx="7">
                  <c:v>859360</c:v>
                </c:pt>
                <c:pt idx="8">
                  <c:v>3376431</c:v>
                </c:pt>
                <c:pt idx="9">
                  <c:v>572936</c:v>
                </c:pt>
              </c:numCache>
            </c:numRef>
          </c:val>
          <c:extLst>
            <c:ext xmlns:c16="http://schemas.microsoft.com/office/drawing/2014/chart" uri="{C3380CC4-5D6E-409C-BE32-E72D297353CC}">
              <c16:uniqueId val="{00000000-457C-4EE1-9181-1C93B22A7A33}"/>
            </c:ext>
          </c:extLst>
        </c:ser>
        <c:ser>
          <c:idx val="1"/>
          <c:order val="1"/>
          <c:tx>
            <c:strRef>
              <c:f>Sheet1!$A$3</c:f>
              <c:strCache>
                <c:ptCount val="1"/>
                <c:pt idx="0">
                  <c:v>None ASIDI</c:v>
                </c:pt>
              </c:strCache>
            </c:strRef>
          </c:tx>
          <c:spPr>
            <a:solidFill>
              <a:schemeClr val="accent2"/>
            </a:solidFill>
            <a:ln>
              <a:noFill/>
            </a:ln>
            <a:effectLst/>
          </c:spPr>
          <c:invertIfNegative val="0"/>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Sheet1!$B$3:$K$3</c:f>
              <c:numCache>
                <c:formatCode>#,##0</c:formatCode>
                <c:ptCount val="10"/>
                <c:pt idx="0">
                  <c:v>0</c:v>
                </c:pt>
                <c:pt idx="1">
                  <c:v>32223</c:v>
                </c:pt>
                <c:pt idx="2">
                  <c:v>38435</c:v>
                </c:pt>
                <c:pt idx="3">
                  <c:v>48071</c:v>
                </c:pt>
                <c:pt idx="4">
                  <c:v>252476</c:v>
                </c:pt>
                <c:pt idx="5">
                  <c:v>15531</c:v>
                </c:pt>
                <c:pt idx="6">
                  <c:v>16791</c:v>
                </c:pt>
                <c:pt idx="7">
                  <c:v>-14326</c:v>
                </c:pt>
                <c:pt idx="8">
                  <c:v>13404</c:v>
                </c:pt>
                <c:pt idx="9">
                  <c:v>910</c:v>
                </c:pt>
              </c:numCache>
            </c:numRef>
          </c:val>
          <c:extLst>
            <c:ext xmlns:c16="http://schemas.microsoft.com/office/drawing/2014/chart" uri="{C3380CC4-5D6E-409C-BE32-E72D297353CC}">
              <c16:uniqueId val="{00000001-457C-4EE1-9181-1C93B22A7A33}"/>
            </c:ext>
          </c:extLst>
        </c:ser>
        <c:dLbls>
          <c:showLegendKey val="0"/>
          <c:showVal val="0"/>
          <c:showCatName val="0"/>
          <c:showSerName val="0"/>
          <c:showPercent val="0"/>
          <c:showBubbleSize val="0"/>
        </c:dLbls>
        <c:gapWidth val="150"/>
        <c:axId val="120852960"/>
        <c:axId val="120854920"/>
      </c:barChart>
      <c:lineChart>
        <c:grouping val="standard"/>
        <c:varyColors val="0"/>
        <c:ser>
          <c:idx val="2"/>
          <c:order val="2"/>
          <c:tx>
            <c:strRef>
              <c:f>Sheet1!$A$4</c:f>
              <c:strCache>
                <c:ptCount val="1"/>
                <c:pt idx="0">
                  <c:v>TOTAL</c:v>
                </c:pt>
              </c:strCache>
            </c:strRef>
          </c:tx>
          <c:spPr>
            <a:ln w="28575" cap="rnd">
              <a:solidFill>
                <a:schemeClr val="accent3"/>
              </a:solidFill>
              <a:round/>
            </a:ln>
            <a:effectLst/>
          </c:spPr>
          <c:marker>
            <c:symbol val="none"/>
          </c:marker>
          <c:cat>
            <c:strRef>
              <c:f>Sheet1!$B$1:$K$1</c:f>
              <c:strCache>
                <c:ptCount val="10"/>
                <c:pt idx="0">
                  <c:v>2012/13</c:v>
                </c:pt>
                <c:pt idx="1">
                  <c:v>2013/14</c:v>
                </c:pt>
                <c:pt idx="2">
                  <c:v>2014/15</c:v>
                </c:pt>
                <c:pt idx="3">
                  <c:v>2015/16</c:v>
                </c:pt>
                <c:pt idx="4">
                  <c:v>2016/17</c:v>
                </c:pt>
                <c:pt idx="5">
                  <c:v>2017/18</c:v>
                </c:pt>
                <c:pt idx="6">
                  <c:v>2018/19</c:v>
                </c:pt>
                <c:pt idx="7">
                  <c:v>2019/20</c:v>
                </c:pt>
                <c:pt idx="8">
                  <c:v>2020/21</c:v>
                </c:pt>
                <c:pt idx="9">
                  <c:v>2021/22</c:v>
                </c:pt>
              </c:strCache>
            </c:strRef>
          </c:cat>
          <c:val>
            <c:numRef>
              <c:f>Sheet1!$B$4:$K$4</c:f>
              <c:numCache>
                <c:formatCode>#,##0</c:formatCode>
                <c:ptCount val="10"/>
                <c:pt idx="0">
                  <c:v>16727</c:v>
                </c:pt>
                <c:pt idx="1">
                  <c:v>196700</c:v>
                </c:pt>
                <c:pt idx="2">
                  <c:v>173831</c:v>
                </c:pt>
                <c:pt idx="3">
                  <c:v>384246</c:v>
                </c:pt>
                <c:pt idx="4">
                  <c:v>620918</c:v>
                </c:pt>
                <c:pt idx="5">
                  <c:v>267095</c:v>
                </c:pt>
                <c:pt idx="6">
                  <c:v>199142</c:v>
                </c:pt>
                <c:pt idx="7">
                  <c:v>845034</c:v>
                </c:pt>
                <c:pt idx="8">
                  <c:v>3389835</c:v>
                </c:pt>
                <c:pt idx="9">
                  <c:v>573846</c:v>
                </c:pt>
              </c:numCache>
            </c:numRef>
          </c:val>
          <c:smooth val="0"/>
          <c:extLst>
            <c:ext xmlns:c16="http://schemas.microsoft.com/office/drawing/2014/chart" uri="{C3380CC4-5D6E-409C-BE32-E72D297353CC}">
              <c16:uniqueId val="{00000002-457C-4EE1-9181-1C93B22A7A33}"/>
            </c:ext>
          </c:extLst>
        </c:ser>
        <c:dLbls>
          <c:showLegendKey val="0"/>
          <c:showVal val="0"/>
          <c:showCatName val="0"/>
          <c:showSerName val="0"/>
          <c:showPercent val="0"/>
          <c:showBubbleSize val="0"/>
        </c:dLbls>
        <c:marker val="1"/>
        <c:smooth val="0"/>
        <c:axId val="120852960"/>
        <c:axId val="120854920"/>
      </c:lineChart>
      <c:catAx>
        <c:axId val="120852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54920"/>
        <c:crosses val="autoZero"/>
        <c:auto val="1"/>
        <c:lblAlgn val="ctr"/>
        <c:lblOffset val="100"/>
        <c:noMultiLvlLbl val="0"/>
      </c:catAx>
      <c:valAx>
        <c:axId val="120854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8529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 y="5"/>
            <a:ext cx="2946399" cy="496413"/>
          </a:xfrm>
          <a:prstGeom prst="rect">
            <a:avLst/>
          </a:prstGeom>
        </p:spPr>
        <p:txBody>
          <a:bodyPr vert="horz" lIns="89076" tIns="44537" rIns="89076" bIns="44537" rtlCol="0"/>
          <a:lstStyle>
            <a:lvl1pPr algn="l">
              <a:defRPr sz="1200"/>
            </a:lvl1pPr>
          </a:lstStyle>
          <a:p>
            <a:endParaRPr lang="en-ZA" dirty="0"/>
          </a:p>
        </p:txBody>
      </p:sp>
      <p:sp>
        <p:nvSpPr>
          <p:cNvPr id="3" name="Date Placeholder 2"/>
          <p:cNvSpPr>
            <a:spLocks noGrp="1"/>
          </p:cNvSpPr>
          <p:nvPr>
            <p:ph type="dt" sz="quarter" idx="1"/>
          </p:nvPr>
        </p:nvSpPr>
        <p:spPr>
          <a:xfrm>
            <a:off x="3849698" y="5"/>
            <a:ext cx="2946399" cy="496413"/>
          </a:xfrm>
          <a:prstGeom prst="rect">
            <a:avLst/>
          </a:prstGeom>
        </p:spPr>
        <p:txBody>
          <a:bodyPr vert="horz" lIns="89076" tIns="44537" rIns="89076" bIns="44537" rtlCol="0"/>
          <a:lstStyle>
            <a:lvl1pPr algn="r">
              <a:defRPr sz="1200"/>
            </a:lvl1pPr>
          </a:lstStyle>
          <a:p>
            <a:fld id="{2991A988-9BCE-47F0-A483-F2D73BEA87EE}" type="datetimeFigureOut">
              <a:rPr lang="en-ZA" smtClean="0"/>
              <a:pPr/>
              <a:t>2022/10/15</a:t>
            </a:fld>
            <a:endParaRPr lang="en-ZA" dirty="0"/>
          </a:p>
        </p:txBody>
      </p:sp>
      <p:sp>
        <p:nvSpPr>
          <p:cNvPr id="4" name="Footer Placeholder 3"/>
          <p:cNvSpPr>
            <a:spLocks noGrp="1"/>
          </p:cNvSpPr>
          <p:nvPr>
            <p:ph type="ftr" sz="quarter" idx="2"/>
          </p:nvPr>
        </p:nvSpPr>
        <p:spPr>
          <a:xfrm>
            <a:off x="14" y="9428634"/>
            <a:ext cx="2946399" cy="496411"/>
          </a:xfrm>
          <a:prstGeom prst="rect">
            <a:avLst/>
          </a:prstGeom>
        </p:spPr>
        <p:txBody>
          <a:bodyPr vert="horz" lIns="89076" tIns="44537" rIns="89076" bIns="44537"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98" y="9428634"/>
            <a:ext cx="2946399" cy="496411"/>
          </a:xfrm>
          <a:prstGeom prst="rect">
            <a:avLst/>
          </a:prstGeom>
        </p:spPr>
        <p:txBody>
          <a:bodyPr vert="horz" lIns="89076" tIns="44537" rIns="89076" bIns="44537" rtlCol="0" anchor="b"/>
          <a:lstStyle>
            <a:lvl1pPr algn="r">
              <a:defRPr sz="1200"/>
            </a:lvl1pPr>
          </a:lstStyle>
          <a:p>
            <a:fld id="{39F3AB6F-AFE8-4643-9ABE-F9955B3C5CD4}" type="slidenum">
              <a:rPr lang="en-ZA" smtClean="0"/>
              <a:pPr/>
              <a:t>‹#›</a:t>
            </a:fld>
            <a:endParaRPr lang="en-ZA" dirty="0"/>
          </a:p>
        </p:txBody>
      </p:sp>
    </p:spTree>
    <p:extLst>
      <p:ext uri="{BB962C8B-B14F-4D97-AF65-F5344CB8AC3E}">
        <p14:creationId xmlns:p14="http://schemas.microsoft.com/office/powerpoint/2010/main" val="428172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4" y="8"/>
            <a:ext cx="2945659" cy="496332"/>
          </a:xfrm>
          <a:prstGeom prst="rect">
            <a:avLst/>
          </a:prstGeom>
        </p:spPr>
        <p:txBody>
          <a:bodyPr vert="horz" lIns="89076" tIns="44537" rIns="89076" bIns="44537" rtlCol="0"/>
          <a:lstStyle>
            <a:lvl1pPr algn="l">
              <a:defRPr sz="1200"/>
            </a:lvl1pPr>
          </a:lstStyle>
          <a:p>
            <a:endParaRPr lang="en-ZA" dirty="0"/>
          </a:p>
        </p:txBody>
      </p:sp>
      <p:sp>
        <p:nvSpPr>
          <p:cNvPr id="3" name="Date Placeholder 2"/>
          <p:cNvSpPr>
            <a:spLocks noGrp="1"/>
          </p:cNvSpPr>
          <p:nvPr>
            <p:ph type="dt" idx="1"/>
          </p:nvPr>
        </p:nvSpPr>
        <p:spPr>
          <a:xfrm>
            <a:off x="3850458" y="8"/>
            <a:ext cx="2945659" cy="496332"/>
          </a:xfrm>
          <a:prstGeom prst="rect">
            <a:avLst/>
          </a:prstGeom>
        </p:spPr>
        <p:txBody>
          <a:bodyPr vert="horz" lIns="89076" tIns="44537" rIns="89076" bIns="44537" rtlCol="0"/>
          <a:lstStyle>
            <a:lvl1pPr algn="r">
              <a:defRPr sz="1200"/>
            </a:lvl1pPr>
          </a:lstStyle>
          <a:p>
            <a:fld id="{FAF7147F-69E8-4D4B-B19A-E6BD79102F9C}" type="datetimeFigureOut">
              <a:rPr lang="en-ZA" smtClean="0"/>
              <a:pPr/>
              <a:t>2022/10/15</a:t>
            </a:fld>
            <a:endParaRPr lang="en-ZA" dirty="0"/>
          </a:p>
        </p:txBody>
      </p:sp>
      <p:sp>
        <p:nvSpPr>
          <p:cNvPr id="4" name="Slide Image Placeholder 3"/>
          <p:cNvSpPr>
            <a:spLocks noGrp="1" noRot="1" noChangeAspect="1"/>
          </p:cNvSpPr>
          <p:nvPr>
            <p:ph type="sldImg" idx="2"/>
          </p:nvPr>
        </p:nvSpPr>
        <p:spPr>
          <a:xfrm>
            <a:off x="917575" y="746125"/>
            <a:ext cx="4962525" cy="3722688"/>
          </a:xfrm>
          <a:prstGeom prst="rect">
            <a:avLst/>
          </a:prstGeom>
          <a:noFill/>
          <a:ln w="12700">
            <a:solidFill>
              <a:prstClr val="black"/>
            </a:solidFill>
          </a:ln>
        </p:spPr>
        <p:txBody>
          <a:bodyPr vert="horz" lIns="89076" tIns="44537" rIns="89076" bIns="44537" rtlCol="0" anchor="ctr"/>
          <a:lstStyle/>
          <a:p>
            <a:endParaRPr lang="en-ZA" dirty="0"/>
          </a:p>
        </p:txBody>
      </p:sp>
      <p:sp>
        <p:nvSpPr>
          <p:cNvPr id="5" name="Notes Placeholder 4"/>
          <p:cNvSpPr>
            <a:spLocks noGrp="1"/>
          </p:cNvSpPr>
          <p:nvPr>
            <p:ph type="body" sz="quarter" idx="3"/>
          </p:nvPr>
        </p:nvSpPr>
        <p:spPr>
          <a:xfrm>
            <a:off x="679768" y="4715157"/>
            <a:ext cx="5438140" cy="4466988"/>
          </a:xfrm>
          <a:prstGeom prst="rect">
            <a:avLst/>
          </a:prstGeom>
        </p:spPr>
        <p:txBody>
          <a:bodyPr vert="horz" lIns="89076" tIns="44537" rIns="89076" bIns="445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4" y="9428593"/>
            <a:ext cx="2945659" cy="496332"/>
          </a:xfrm>
          <a:prstGeom prst="rect">
            <a:avLst/>
          </a:prstGeom>
        </p:spPr>
        <p:txBody>
          <a:bodyPr vert="horz" lIns="89076" tIns="44537" rIns="89076" bIns="44537"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58" y="9428593"/>
            <a:ext cx="2945659" cy="496332"/>
          </a:xfrm>
          <a:prstGeom prst="rect">
            <a:avLst/>
          </a:prstGeom>
        </p:spPr>
        <p:txBody>
          <a:bodyPr vert="horz" lIns="89076" tIns="44537" rIns="89076" bIns="44537" rtlCol="0" anchor="b"/>
          <a:lstStyle>
            <a:lvl1pPr algn="r">
              <a:defRPr sz="1200"/>
            </a:lvl1pPr>
          </a:lstStyle>
          <a:p>
            <a:fld id="{30B74157-DD55-4E80-8665-737AFE1DF314}" type="slidenum">
              <a:rPr lang="en-ZA" smtClean="0"/>
              <a:pPr/>
              <a:t>‹#›</a:t>
            </a:fld>
            <a:endParaRPr lang="en-ZA" dirty="0"/>
          </a:p>
        </p:txBody>
      </p:sp>
    </p:spTree>
    <p:extLst>
      <p:ext uri="{BB962C8B-B14F-4D97-AF65-F5344CB8AC3E}">
        <p14:creationId xmlns:p14="http://schemas.microsoft.com/office/powerpoint/2010/main" val="2822659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CDA47C4-FA4C-48D9-97A1-7BCF549EBA2D}" type="slidenum">
              <a:rPr lang="en-ZA" smtClean="0"/>
              <a:pPr/>
              <a:t>1</a:t>
            </a:fld>
            <a:endParaRPr lang="en-ZA" dirty="0"/>
          </a:p>
        </p:txBody>
      </p:sp>
    </p:spTree>
    <p:extLst>
      <p:ext uri="{BB962C8B-B14F-4D97-AF65-F5344CB8AC3E}">
        <p14:creationId xmlns:p14="http://schemas.microsoft.com/office/powerpoint/2010/main" val="1552668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56</a:t>
            </a:fld>
            <a:endParaRPr lang="en-ZA" dirty="0"/>
          </a:p>
        </p:txBody>
      </p:sp>
    </p:spTree>
    <p:extLst>
      <p:ext uri="{BB962C8B-B14F-4D97-AF65-F5344CB8AC3E}">
        <p14:creationId xmlns:p14="http://schemas.microsoft.com/office/powerpoint/2010/main" val="366897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70</a:t>
            </a:fld>
            <a:endParaRPr lang="en-ZA" dirty="0"/>
          </a:p>
        </p:txBody>
      </p:sp>
    </p:spTree>
    <p:extLst>
      <p:ext uri="{BB962C8B-B14F-4D97-AF65-F5344CB8AC3E}">
        <p14:creationId xmlns:p14="http://schemas.microsoft.com/office/powerpoint/2010/main" val="712307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B74157-DD55-4E80-8665-737AFE1DF314}"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51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81</a:t>
            </a:fld>
            <a:endParaRPr lang="en-ZA" dirty="0"/>
          </a:p>
        </p:txBody>
      </p:sp>
    </p:spTree>
    <p:extLst>
      <p:ext uri="{BB962C8B-B14F-4D97-AF65-F5344CB8AC3E}">
        <p14:creationId xmlns:p14="http://schemas.microsoft.com/office/powerpoint/2010/main" val="2955479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87</a:t>
            </a:fld>
            <a:endParaRPr lang="en-ZA" dirty="0"/>
          </a:p>
        </p:txBody>
      </p:sp>
    </p:spTree>
    <p:extLst>
      <p:ext uri="{BB962C8B-B14F-4D97-AF65-F5344CB8AC3E}">
        <p14:creationId xmlns:p14="http://schemas.microsoft.com/office/powerpoint/2010/main" val="1185522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89</a:t>
            </a:fld>
            <a:endParaRPr lang="en-ZA" dirty="0"/>
          </a:p>
        </p:txBody>
      </p:sp>
    </p:spTree>
    <p:extLst>
      <p:ext uri="{BB962C8B-B14F-4D97-AF65-F5344CB8AC3E}">
        <p14:creationId xmlns:p14="http://schemas.microsoft.com/office/powerpoint/2010/main" val="418853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97</a:t>
            </a:fld>
            <a:endParaRPr lang="en-ZA" dirty="0"/>
          </a:p>
        </p:txBody>
      </p:sp>
    </p:spTree>
    <p:extLst>
      <p:ext uri="{BB962C8B-B14F-4D97-AF65-F5344CB8AC3E}">
        <p14:creationId xmlns:p14="http://schemas.microsoft.com/office/powerpoint/2010/main" val="3954949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98</a:t>
            </a:fld>
            <a:endParaRPr lang="en-ZA" dirty="0"/>
          </a:p>
        </p:txBody>
      </p:sp>
    </p:spTree>
    <p:extLst>
      <p:ext uri="{BB962C8B-B14F-4D97-AF65-F5344CB8AC3E}">
        <p14:creationId xmlns:p14="http://schemas.microsoft.com/office/powerpoint/2010/main" val="3329951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2BA39DF1-0B0A-42B0-8E96-D9E67B4C40A0}" type="slidenum">
              <a:rPr lang="en-ZA" smtClean="0"/>
              <a:pPr/>
              <a:t>100</a:t>
            </a:fld>
            <a:endParaRPr lang="en-ZA" dirty="0"/>
          </a:p>
        </p:txBody>
      </p:sp>
    </p:spTree>
    <p:extLst>
      <p:ext uri="{BB962C8B-B14F-4D97-AF65-F5344CB8AC3E}">
        <p14:creationId xmlns:p14="http://schemas.microsoft.com/office/powerpoint/2010/main" val="2842659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104</a:t>
            </a:fld>
            <a:endParaRPr lang="en-ZA" dirty="0"/>
          </a:p>
        </p:txBody>
      </p:sp>
    </p:spTree>
    <p:extLst>
      <p:ext uri="{BB962C8B-B14F-4D97-AF65-F5344CB8AC3E}">
        <p14:creationId xmlns:p14="http://schemas.microsoft.com/office/powerpoint/2010/main" val="32717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4</a:t>
            </a:fld>
            <a:endParaRPr lang="en-ZA" dirty="0"/>
          </a:p>
        </p:txBody>
      </p:sp>
    </p:spTree>
    <p:extLst>
      <p:ext uri="{BB962C8B-B14F-4D97-AF65-F5344CB8AC3E}">
        <p14:creationId xmlns:p14="http://schemas.microsoft.com/office/powerpoint/2010/main" val="236281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105</a:t>
            </a:fld>
            <a:endParaRPr lang="en-ZA" dirty="0"/>
          </a:p>
        </p:txBody>
      </p:sp>
    </p:spTree>
    <p:extLst>
      <p:ext uri="{BB962C8B-B14F-4D97-AF65-F5344CB8AC3E}">
        <p14:creationId xmlns:p14="http://schemas.microsoft.com/office/powerpoint/2010/main" val="4074270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106</a:t>
            </a:fld>
            <a:endParaRPr lang="en-ZA" dirty="0"/>
          </a:p>
        </p:txBody>
      </p:sp>
    </p:spTree>
    <p:extLst>
      <p:ext uri="{BB962C8B-B14F-4D97-AF65-F5344CB8AC3E}">
        <p14:creationId xmlns:p14="http://schemas.microsoft.com/office/powerpoint/2010/main" val="4194462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107</a:t>
            </a:fld>
            <a:endParaRPr lang="en-ZA" dirty="0"/>
          </a:p>
        </p:txBody>
      </p:sp>
    </p:spTree>
    <p:extLst>
      <p:ext uri="{BB962C8B-B14F-4D97-AF65-F5344CB8AC3E}">
        <p14:creationId xmlns:p14="http://schemas.microsoft.com/office/powerpoint/2010/main" val="2683268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108</a:t>
            </a:fld>
            <a:endParaRPr lang="en-ZA" dirty="0"/>
          </a:p>
        </p:txBody>
      </p:sp>
    </p:spTree>
    <p:extLst>
      <p:ext uri="{BB962C8B-B14F-4D97-AF65-F5344CB8AC3E}">
        <p14:creationId xmlns:p14="http://schemas.microsoft.com/office/powerpoint/2010/main" val="3054280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109</a:t>
            </a:fld>
            <a:endParaRPr lang="en-ZA" dirty="0"/>
          </a:p>
        </p:txBody>
      </p:sp>
    </p:spTree>
    <p:extLst>
      <p:ext uri="{BB962C8B-B14F-4D97-AF65-F5344CB8AC3E}">
        <p14:creationId xmlns:p14="http://schemas.microsoft.com/office/powerpoint/2010/main" val="963402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111</a:t>
            </a:fld>
            <a:endParaRPr lang="en-ZA" dirty="0"/>
          </a:p>
        </p:txBody>
      </p:sp>
    </p:spTree>
    <p:extLst>
      <p:ext uri="{BB962C8B-B14F-4D97-AF65-F5344CB8AC3E}">
        <p14:creationId xmlns:p14="http://schemas.microsoft.com/office/powerpoint/2010/main" val="2745519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07880-9A4C-4506-98B2-9246C353257A}" type="slidenum">
              <a:rPr lang="en-ZA" smtClean="0"/>
              <a:pPr/>
              <a:t>118</a:t>
            </a:fld>
            <a:endParaRPr lang="en-ZA"/>
          </a:p>
        </p:txBody>
      </p:sp>
    </p:spTree>
    <p:extLst>
      <p:ext uri="{BB962C8B-B14F-4D97-AF65-F5344CB8AC3E}">
        <p14:creationId xmlns:p14="http://schemas.microsoft.com/office/powerpoint/2010/main" val="2161225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786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5070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974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5</a:t>
            </a:fld>
            <a:endParaRPr lang="en-ZA" dirty="0"/>
          </a:p>
        </p:txBody>
      </p:sp>
    </p:spTree>
    <p:extLst>
      <p:ext uri="{BB962C8B-B14F-4D97-AF65-F5344CB8AC3E}">
        <p14:creationId xmlns:p14="http://schemas.microsoft.com/office/powerpoint/2010/main" val="7649568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9208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8264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7046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1970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0135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407880-9A4C-4506-98B2-9246C353257A}"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1063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07880-9A4C-4506-98B2-9246C353257A}" type="slidenum">
              <a:rPr lang="en-ZA" smtClean="0"/>
              <a:pPr/>
              <a:t>154</a:t>
            </a:fld>
            <a:endParaRPr lang="en-ZA"/>
          </a:p>
        </p:txBody>
      </p:sp>
    </p:spTree>
    <p:extLst>
      <p:ext uri="{BB962C8B-B14F-4D97-AF65-F5344CB8AC3E}">
        <p14:creationId xmlns:p14="http://schemas.microsoft.com/office/powerpoint/2010/main" val="1639082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2407880-9A4C-4506-98B2-9246C353257A}" type="slidenum">
              <a:rPr lang="en-ZA" smtClean="0"/>
              <a:pPr/>
              <a:t>157</a:t>
            </a:fld>
            <a:endParaRPr lang="en-ZA"/>
          </a:p>
        </p:txBody>
      </p:sp>
    </p:spTree>
    <p:extLst>
      <p:ext uri="{BB962C8B-B14F-4D97-AF65-F5344CB8AC3E}">
        <p14:creationId xmlns:p14="http://schemas.microsoft.com/office/powerpoint/2010/main" val="36356132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2407880-9A4C-4506-98B2-9246C353257A}" type="slidenum">
              <a:rPr lang="en-ZA" smtClean="0"/>
              <a:pPr/>
              <a:t>158</a:t>
            </a:fld>
            <a:endParaRPr lang="en-ZA"/>
          </a:p>
        </p:txBody>
      </p:sp>
    </p:spTree>
    <p:extLst>
      <p:ext uri="{BB962C8B-B14F-4D97-AF65-F5344CB8AC3E}">
        <p14:creationId xmlns:p14="http://schemas.microsoft.com/office/powerpoint/2010/main" val="335589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6</a:t>
            </a:fld>
            <a:endParaRPr lang="en-ZA" dirty="0"/>
          </a:p>
        </p:txBody>
      </p:sp>
    </p:spTree>
    <p:extLst>
      <p:ext uri="{BB962C8B-B14F-4D97-AF65-F5344CB8AC3E}">
        <p14:creationId xmlns:p14="http://schemas.microsoft.com/office/powerpoint/2010/main" val="3834437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solidFill>
                  <a:prstClr val="black"/>
                </a:solidFill>
              </a:rPr>
              <a:pPr/>
              <a:t>14</a:t>
            </a:fld>
            <a:endParaRPr lang="en-ZA" dirty="0">
              <a:solidFill>
                <a:prstClr val="black"/>
              </a:solidFill>
            </a:endParaRPr>
          </a:p>
        </p:txBody>
      </p:sp>
    </p:spTree>
    <p:extLst>
      <p:ext uri="{BB962C8B-B14F-4D97-AF65-F5344CB8AC3E}">
        <p14:creationId xmlns:p14="http://schemas.microsoft.com/office/powerpoint/2010/main" val="1831972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19</a:t>
            </a:fld>
            <a:endParaRPr lang="en-ZA" dirty="0"/>
          </a:p>
        </p:txBody>
      </p:sp>
    </p:spTree>
    <p:extLst>
      <p:ext uri="{BB962C8B-B14F-4D97-AF65-F5344CB8AC3E}">
        <p14:creationId xmlns:p14="http://schemas.microsoft.com/office/powerpoint/2010/main" val="385181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20</a:t>
            </a:fld>
            <a:endParaRPr lang="en-ZA" dirty="0"/>
          </a:p>
        </p:txBody>
      </p:sp>
    </p:spTree>
    <p:extLst>
      <p:ext uri="{BB962C8B-B14F-4D97-AF65-F5344CB8AC3E}">
        <p14:creationId xmlns:p14="http://schemas.microsoft.com/office/powerpoint/2010/main" val="98889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35</a:t>
            </a:fld>
            <a:endParaRPr lang="en-ZA" dirty="0"/>
          </a:p>
        </p:txBody>
      </p:sp>
    </p:spTree>
    <p:extLst>
      <p:ext uri="{BB962C8B-B14F-4D97-AF65-F5344CB8AC3E}">
        <p14:creationId xmlns:p14="http://schemas.microsoft.com/office/powerpoint/2010/main" val="575913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B74157-DD55-4E80-8665-737AFE1DF314}" type="slidenum">
              <a:rPr lang="en-ZA" smtClean="0"/>
              <a:pPr/>
              <a:t>36</a:t>
            </a:fld>
            <a:endParaRPr lang="en-ZA" dirty="0"/>
          </a:p>
        </p:txBody>
      </p:sp>
    </p:spTree>
    <p:extLst>
      <p:ext uri="{BB962C8B-B14F-4D97-AF65-F5344CB8AC3E}">
        <p14:creationId xmlns:p14="http://schemas.microsoft.com/office/powerpoint/2010/main" val="3811138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1520" y="1700808"/>
            <a:ext cx="8784976" cy="1758057"/>
          </a:xfrm>
        </p:spPr>
        <p:txBody>
          <a:bodyPr>
            <a:normAutofit/>
          </a:bodyPr>
          <a:lstStyle>
            <a:lvl1pPr>
              <a:defRPr sz="3200" b="1">
                <a:solidFill>
                  <a:schemeClr val="accent2">
                    <a:lumMod val="75000"/>
                  </a:schemeClr>
                </a:solidFill>
              </a:defRPr>
            </a:lvl1pPr>
          </a:lstStyle>
          <a:p>
            <a:r>
              <a:rPr lang="en-US" dirty="0"/>
              <a:t>CLICK TO EDIT MASTER TITLE STYLE</a:t>
            </a:r>
            <a:endParaRPr lang="en-ZA" dirty="0"/>
          </a:p>
        </p:txBody>
      </p:sp>
      <p:sp>
        <p:nvSpPr>
          <p:cNvPr id="3" name="Subtitle 2"/>
          <p:cNvSpPr>
            <a:spLocks noGrp="1"/>
          </p:cNvSpPr>
          <p:nvPr>
            <p:ph type="subTitle" idx="1"/>
          </p:nvPr>
        </p:nvSpPr>
        <p:spPr>
          <a:xfrm>
            <a:off x="1371600" y="3573016"/>
            <a:ext cx="64008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7" name="Date Placeholder 6"/>
          <p:cNvSpPr>
            <a:spLocks noGrp="1"/>
          </p:cNvSpPr>
          <p:nvPr>
            <p:ph type="dt" sz="half" idx="10"/>
          </p:nvPr>
        </p:nvSpPr>
        <p:spPr/>
        <p:txBody>
          <a:bodyPr/>
          <a:lstStyle/>
          <a:p>
            <a:fld id="{DEACEF76-6214-428F-BA2E-479D5E19D698}" type="datetime1">
              <a:rPr lang="en-ZA" smtClean="0">
                <a:solidFill>
                  <a:prstClr val="black">
                    <a:tint val="75000"/>
                  </a:prstClr>
                </a:solidFill>
              </a:rPr>
              <a:t>2022/10/15</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88432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5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689825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5015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93E69B-5100-42D6-8760-223DAAC43991}"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342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4BF46E-0154-43C9-A6CA-51A9996FE3AB}"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7329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D5B21D3-F5B1-4823-927E-B7593E08B56E}"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6874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44ED3F2-EB26-4E5C-A6A4-DF7D28A7D9AD}"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54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CABABF4-5689-4B13-A93A-85842AE748D1}"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8988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E09B19B-51FC-47A2-9281-987D0FFDAB1A}"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054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228510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
            <a:ext cx="6804248" cy="980727"/>
          </a:xfrm>
        </p:spPr>
        <p:txBody>
          <a:bodyPr>
            <a:normAutofit/>
          </a:bodyPr>
          <a:lstStyle>
            <a:lvl1pPr>
              <a:defRPr sz="3200">
                <a:solidFill>
                  <a:schemeClr val="accent2">
                    <a:lumMod val="75000"/>
                  </a:schemeClr>
                </a:solidFill>
              </a:defRPr>
            </a:lvl1pPr>
          </a:lstStyle>
          <a:p>
            <a:r>
              <a:rPr lang="en-US" dirty="0"/>
              <a:t>CLICK TO EDIT MASTER TITLE STYLE</a:t>
            </a:r>
            <a:endParaRPr lang="en-ZA" dirty="0"/>
          </a:p>
        </p:txBody>
      </p:sp>
      <p:sp>
        <p:nvSpPr>
          <p:cNvPr id="4" name="Date Placeholder 3"/>
          <p:cNvSpPr>
            <a:spLocks noGrp="1"/>
          </p:cNvSpPr>
          <p:nvPr>
            <p:ph type="dt" sz="half" idx="10"/>
          </p:nvPr>
        </p:nvSpPr>
        <p:spPr/>
        <p:txBody>
          <a:bodyPr/>
          <a:lstStyle/>
          <a:p>
            <a:fld id="{67E9A01A-B1EE-4FE2-8B27-5CAF6664DE46}" type="datetime1">
              <a:rPr lang="en-ZA" smtClean="0">
                <a:solidFill>
                  <a:prstClr val="black">
                    <a:tint val="75000"/>
                  </a:prstClr>
                </a:solidFill>
              </a:rPr>
              <a:t>2022/10/15</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
        <p:nvSpPr>
          <p:cNvPr id="10" name="Text Placeholder 9"/>
          <p:cNvSpPr>
            <a:spLocks noGrp="1"/>
          </p:cNvSpPr>
          <p:nvPr>
            <p:ph type="body" sz="quarter" idx="13"/>
          </p:nvPr>
        </p:nvSpPr>
        <p:spPr>
          <a:xfrm>
            <a:off x="0" y="980728"/>
            <a:ext cx="9144000" cy="48965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568496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A2A86F08-780D-4D58-9C15-9F79B225EE6F}" type="datetime1">
              <a:rPr lang="en-ZA" smtClean="0"/>
              <a:pPr/>
              <a:t>2022/10/15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a:xfrm>
            <a:off x="5580112" y="6381328"/>
            <a:ext cx="2133600" cy="365125"/>
          </a:xfrm>
        </p:spPr>
        <p:txBody>
          <a:bodyPr/>
          <a:lstStyle>
            <a:lvl1pPr>
              <a:defRPr sz="1600" b="1"/>
            </a:lvl1pPr>
          </a:lstStyle>
          <a:p>
            <a:fld id="{E2C0AE55-7E06-4976-960B-3D98813CB3CF}" type="slidenum">
              <a:rPr lang="en-ZA" smtClean="0"/>
              <a:pPr/>
              <a:t>‹#›</a:t>
            </a:fld>
            <a:endParaRPr lang="en-ZA" dirty="0"/>
          </a:p>
        </p:txBody>
      </p:sp>
    </p:spTree>
    <p:extLst>
      <p:ext uri="{BB962C8B-B14F-4D97-AF65-F5344CB8AC3E}">
        <p14:creationId xmlns:p14="http://schemas.microsoft.com/office/powerpoint/2010/main" val="920196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7419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206614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039994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D93E69B-5100-42D6-8760-223DAAC43991}" type="datetime1">
              <a:rPr lang="en-ZA" smtClean="0"/>
              <a:pPr/>
              <a:t>2022/10/15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3772994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BF46E-0154-43C9-A6CA-51A9996FE3AB}" type="datetime1">
              <a:rPr lang="en-ZA" smtClean="0"/>
              <a:pPr/>
              <a:t>2022/10/15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4109088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5B21D3-F5B1-4823-927E-B7593E08B56E}" type="datetime1">
              <a:rPr lang="en-ZA" smtClean="0"/>
              <a:pPr/>
              <a:t>2022/10/15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3845302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ZA"/>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4ED3F2-EB26-4E5C-A6A4-DF7D28A7D9AD}" type="datetime1">
              <a:rPr lang="en-ZA" smtClean="0"/>
              <a:pPr/>
              <a:t>2022/10/15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2151402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CABABF4-5689-4B13-A93A-85842AE748D1}" type="datetime1">
              <a:rPr lang="en-ZA" smtClean="0"/>
              <a:pPr/>
              <a:t>2022/10/15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1288037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E09B19B-51FC-47A2-9281-987D0FFDAB1A}" type="datetime1">
              <a:rPr lang="en-ZA" smtClean="0"/>
              <a:pPr/>
              <a:t>2022/10/15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757635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A0D3D-CB99-4E4C-9F0D-A74EBCCF0B2D}" type="datetime1">
              <a:rPr lang="en-ZA" smtClean="0">
                <a:solidFill>
                  <a:prstClr val="black">
                    <a:tint val="75000"/>
                  </a:prstClr>
                </a:solidFill>
              </a:rPr>
              <a:t>2022/10/15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30693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C21AE-6E95-457E-A9DA-A8AD7EC5C8E1}" type="datetime1">
              <a:rPr lang="en-ZA" smtClean="0">
                <a:solidFill>
                  <a:prstClr val="black">
                    <a:tint val="75000"/>
                  </a:prstClr>
                </a:solidFill>
              </a:rPr>
              <a:t>2022/10/15</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DE0240-4A4B-406E-A8A2-AEF87564E3EC}"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60099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Slide Number Placeholder 5"/>
          <p:cNvSpPr>
            <a:spLocks noGrp="1"/>
          </p:cNvSpPr>
          <p:nvPr>
            <p:ph type="sldNum" sz="quarter" idx="10"/>
          </p:nvPr>
        </p:nvSpPr>
        <p:spPr>
          <a:xfrm>
            <a:off x="6553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331670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58CCF9-B55F-4362-BA19-74FE67D8E91B}"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Title 1"/>
          <p:cNvSpPr>
            <a:spLocks noGrp="1"/>
          </p:cNvSpPr>
          <p:nvPr>
            <p:ph type="title" hasCustomPrompt="1"/>
          </p:nvPr>
        </p:nvSpPr>
        <p:spPr>
          <a:xfrm>
            <a:off x="0" y="1"/>
            <a:ext cx="6804248" cy="980727"/>
          </a:xfrm>
        </p:spPr>
        <p:txBody>
          <a:bodyPr>
            <a:normAutofit/>
          </a:bodyPr>
          <a:lstStyle>
            <a:lvl1pPr>
              <a:defRPr sz="3200">
                <a:solidFill>
                  <a:schemeClr val="accent2">
                    <a:lumMod val="75000"/>
                  </a:schemeClr>
                </a:solidFill>
              </a:defRPr>
            </a:lvl1pPr>
          </a:lstStyle>
          <a:p>
            <a:r>
              <a:rPr lang="en-US" dirty="0"/>
              <a:t>CLICK TO EDIT MASTER TITLE STYLE</a:t>
            </a:r>
            <a:endParaRPr lang="en-ZA" dirty="0"/>
          </a:p>
        </p:txBody>
      </p:sp>
      <p:sp>
        <p:nvSpPr>
          <p:cNvPr id="8" name="Text Placeholder 9"/>
          <p:cNvSpPr>
            <a:spLocks noGrp="1"/>
          </p:cNvSpPr>
          <p:nvPr>
            <p:ph type="body" sz="quarter" idx="13"/>
          </p:nvPr>
        </p:nvSpPr>
        <p:spPr>
          <a:xfrm>
            <a:off x="0" y="980728"/>
            <a:ext cx="9144000" cy="48965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216619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1D93E69B-5100-42D6-8760-223DAAC43991}" type="datetime1">
              <a:rPr lang="en-ZA" smtClean="0"/>
              <a:pPr/>
              <a:t>2022/10/15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E2C0AE55-7E06-4976-960B-3D98813CB3CF}" type="slidenum">
              <a:rPr lang="en-ZA" smtClean="0"/>
              <a:pPr/>
              <a:t>‹#›</a:t>
            </a:fld>
            <a:endParaRPr lang="en-ZA"/>
          </a:p>
        </p:txBody>
      </p:sp>
    </p:spTree>
    <p:extLst>
      <p:ext uri="{BB962C8B-B14F-4D97-AF65-F5344CB8AC3E}">
        <p14:creationId xmlns:p14="http://schemas.microsoft.com/office/powerpoint/2010/main" val="424131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840"/>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57301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Tree>
    <p:extLst>
      <p:ext uri="{BB962C8B-B14F-4D97-AF65-F5344CB8AC3E}">
        <p14:creationId xmlns:p14="http://schemas.microsoft.com/office/powerpoint/2010/main" val="202683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2A86F08-780D-4D58-9C15-9F79B225EE6F}"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5580112" y="6381328"/>
            <a:ext cx="2133600" cy="365125"/>
          </a:xfrm>
        </p:spPr>
        <p:txBody>
          <a:bodyPr/>
          <a:lstStyle>
            <a:lvl1pPr>
              <a:defRPr sz="1600" b="1"/>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3044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8676456" cy="1052735"/>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467544" y="1052737"/>
            <a:ext cx="8219256" cy="48965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9267C-E31A-41F7-AD0D-4232912A8231}" type="datetime1">
              <a:rPr lang="en-ZA" smtClean="0">
                <a:solidFill>
                  <a:prstClr val="black">
                    <a:tint val="75000"/>
                  </a:prstClr>
                </a:solidFill>
              </a:rPr>
              <a:t>2022/10/15</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0AE55-7E06-4976-960B-3D98813CB3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972233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9" r:id="rId4"/>
    <p:sldLayoutId id="2147483671" r:id="rId5"/>
    <p:sldLayoutId id="2147483717" r:id="rId6"/>
    <p:sldLayoutId id="2147483738" r:id="rId7"/>
  </p:sldLayoutIdLst>
  <p:hf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DA7E5A-360E-4B8B-858B-242967F02B7B}"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2022/10/15</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65995733"/>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A7E5A-360E-4B8B-858B-242967F02B7B}" type="datetime1">
              <a:rPr lang="en-ZA" smtClean="0"/>
              <a:pPr/>
              <a:t>2022/10/15</a:t>
            </a:fld>
            <a:endParaRPr lang="en-Z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0AE55-7E06-4976-960B-3D98813CB3CF}" type="slidenum">
              <a:rPr lang="en-ZA" smtClean="0"/>
              <a:pPr/>
              <a:t>‹#›</a:t>
            </a:fld>
            <a:endParaRPr lang="en-ZA"/>
          </a:p>
        </p:txBody>
      </p:sp>
    </p:spTree>
    <p:extLst>
      <p:ext uri="{BB962C8B-B14F-4D97-AF65-F5344CB8AC3E}">
        <p14:creationId xmlns:p14="http://schemas.microsoft.com/office/powerpoint/2010/main" val="270066069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3.png"/></Relationships>
</file>

<file path=ppt/slides/_rels/slide10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27.png"/><Relationship Id="rId4" Type="http://schemas.openxmlformats.org/officeDocument/2006/relationships/notesSlide" Target="../notesSlides/notesSlide19.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7.png"/><Relationship Id="rId4" Type="http://schemas.openxmlformats.org/officeDocument/2006/relationships/notesSlide" Target="../notesSlides/notesSlide20.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1.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7.png"/><Relationship Id="rId4" Type="http://schemas.openxmlformats.org/officeDocument/2006/relationships/notesSlide" Target="../notesSlides/notesSlide22.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27.png"/><Relationship Id="rId4" Type="http://schemas.openxmlformats.org/officeDocument/2006/relationships/notesSlide" Target="../notesSlides/notesSlide23.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7.png"/><Relationship Id="rId4" Type="http://schemas.openxmlformats.org/officeDocument/2006/relationships/notesSlide" Target="../notesSlides/notesSlide2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1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1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1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1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3.pn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3.png"/></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fontScale="90000"/>
          </a:bodyPr>
          <a:lstStyle/>
          <a:p>
            <a:r>
              <a:rPr lang="en-GB" sz="3600" dirty="0"/>
              <a:t>ANNUAL REPORT ON THE PERFORMANCE OF THE DEPARTMENT OF BASIC EDUCATION (DBE) IN MEETING ITS OBJECTIVES FOR 2021/22</a:t>
            </a:r>
            <a:endParaRPr lang="en-ZA" sz="3600" dirty="0"/>
          </a:p>
        </p:txBody>
      </p:sp>
      <p:sp>
        <p:nvSpPr>
          <p:cNvPr id="6" name="Subtitle 2"/>
          <p:cNvSpPr>
            <a:spLocks noGrp="1"/>
          </p:cNvSpPr>
          <p:nvPr>
            <p:ph type="subTitle" idx="1"/>
          </p:nvPr>
        </p:nvSpPr>
        <p:spPr>
          <a:xfrm>
            <a:off x="395536" y="3573016"/>
            <a:ext cx="8136904" cy="1656184"/>
          </a:xfrm>
        </p:spPr>
        <p:txBody>
          <a:bodyPr>
            <a:normAutofit fontScale="62500" lnSpcReduction="20000"/>
          </a:bodyPr>
          <a:lstStyle/>
          <a:p>
            <a:endParaRPr lang="en-US" dirty="0"/>
          </a:p>
          <a:p>
            <a:r>
              <a:rPr lang="en-US" sz="4600" dirty="0">
                <a:solidFill>
                  <a:schemeClr val="accent6">
                    <a:lumMod val="75000"/>
                  </a:schemeClr>
                </a:solidFill>
              </a:rPr>
              <a:t>PORTFOLIO COMMITTEE ON BASIC EDUCATION </a:t>
            </a:r>
            <a:endParaRPr lang="en-ZA" sz="4600" dirty="0">
              <a:solidFill>
                <a:schemeClr val="accent6">
                  <a:lumMod val="75000"/>
                </a:schemeClr>
              </a:solidFill>
            </a:endParaRPr>
          </a:p>
          <a:p>
            <a:endParaRPr lang="en-ZA" sz="4600" dirty="0"/>
          </a:p>
          <a:p>
            <a:r>
              <a:rPr lang="en-ZA" sz="4600" dirty="0"/>
              <a:t> 18 OCTOBER 2022</a:t>
            </a:r>
          </a:p>
          <a:p>
            <a:endParaRPr lang="en-ZA"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7" name="Slide Number Placeholder 6"/>
          <p:cNvSpPr>
            <a:spLocks noGrp="1"/>
          </p:cNvSpPr>
          <p:nvPr>
            <p:ph type="sldNum" sz="quarter" idx="12"/>
          </p:nvPr>
        </p:nvSpPr>
        <p:spPr/>
        <p:txBody>
          <a:bodyPr/>
          <a:lstStyle/>
          <a:p>
            <a:fld id="{E2C0AE55-7E06-4976-960B-3D98813CB3CF}" type="slidenum">
              <a:rPr lang="en-ZA" smtClean="0">
                <a:solidFill>
                  <a:prstClr val="black">
                    <a:tint val="75000"/>
                  </a:prstClr>
                </a:solidFill>
              </a:rPr>
              <a:pPr/>
              <a:t>1</a:t>
            </a:fld>
            <a:endParaRPr lang="en-ZA" dirty="0">
              <a:solidFill>
                <a:prstClr val="black">
                  <a:tint val="75000"/>
                </a:prstClr>
              </a:solidFill>
            </a:endParaRPr>
          </a:p>
        </p:txBody>
      </p:sp>
    </p:spTree>
    <p:extLst>
      <p:ext uri="{BB962C8B-B14F-4D97-AF65-F5344CB8AC3E}">
        <p14:creationId xmlns:p14="http://schemas.microsoft.com/office/powerpoint/2010/main" val="4153868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a:t>OVERVIEW OF THE SERVICE DELIVERY </a:t>
            </a:r>
            <a:br>
              <a:rPr lang="en-US" dirty="0"/>
            </a:br>
            <a:r>
              <a:rPr lang="en-US" dirty="0"/>
              <a:t>ENVIRONMENT</a:t>
            </a:r>
            <a:endParaRPr lang="en-ZA" dirty="0"/>
          </a:p>
        </p:txBody>
      </p:sp>
      <p:sp>
        <p:nvSpPr>
          <p:cNvPr id="4" name="Slide Number Placeholder 3"/>
          <p:cNvSpPr>
            <a:spLocks noGrp="1"/>
          </p:cNvSpPr>
          <p:nvPr>
            <p:ph type="sldNum" sz="quarter" idx="12"/>
          </p:nvPr>
        </p:nvSpPr>
        <p:spPr/>
        <p:txBody>
          <a:bodyPr/>
          <a:lstStyle/>
          <a:p>
            <a:fld id="{3DB53F8B-4788-43D9-B19C-7CDD71F53993}" type="slidenum">
              <a:rPr lang="en-ZA" smtClean="0"/>
              <a:pPr/>
              <a:t>10</a:t>
            </a:fld>
            <a:endParaRPr lang="en-ZA" dirty="0"/>
          </a:p>
        </p:txBody>
      </p:sp>
      <p:sp>
        <p:nvSpPr>
          <p:cNvPr id="3" name="Content Placeholder 2"/>
          <p:cNvSpPr>
            <a:spLocks noGrp="1"/>
          </p:cNvSpPr>
          <p:nvPr>
            <p:ph type="body" sz="quarter" idx="13"/>
          </p:nvPr>
        </p:nvSpPr>
        <p:spPr>
          <a:xfrm>
            <a:off x="107504" y="980728"/>
            <a:ext cx="8856984" cy="4896543"/>
          </a:xfrm>
        </p:spPr>
        <p:txBody>
          <a:bodyPr>
            <a:noAutofit/>
          </a:bodyPr>
          <a:lstStyle/>
          <a:p>
            <a:pPr marL="0" indent="0">
              <a:buNone/>
            </a:pPr>
            <a:r>
              <a:rPr lang="en-US" sz="2500" b="1" dirty="0"/>
              <a:t>Legislative Mandate </a:t>
            </a:r>
          </a:p>
          <a:p>
            <a:pPr algn="just"/>
            <a:r>
              <a:rPr lang="en-US" sz="2500" b="1" dirty="0"/>
              <a:t>The National Education Policy Act (Act 27 of 1996) (NEPA) </a:t>
            </a:r>
            <a:r>
              <a:rPr lang="en-US" sz="2500" dirty="0"/>
              <a:t>inscribes into law the policies for the national system of education, the legislative and monitoring responsibilities of the Minister of Education, as well as the formal relations between </a:t>
            </a:r>
            <a:r>
              <a:rPr lang="en-US" sz="2500" b="1" dirty="0"/>
              <a:t>national and provincial authorities. </a:t>
            </a:r>
            <a:endParaRPr lang="en-ZA" sz="2500" b="1" dirty="0"/>
          </a:p>
          <a:p>
            <a:pPr marL="0" indent="0">
              <a:buNone/>
            </a:pPr>
            <a:endParaRPr lang="en-ZA" sz="2500" b="1" dirty="0"/>
          </a:p>
          <a:p>
            <a:pPr marL="0" indent="0">
              <a:buNone/>
            </a:pPr>
            <a:r>
              <a:rPr lang="en-ZA" sz="2500" b="1" dirty="0"/>
              <a:t>DBE’s Statutory role is to :</a:t>
            </a:r>
          </a:p>
          <a:p>
            <a:r>
              <a:rPr lang="en-ZA" sz="2500" b="1" dirty="0"/>
              <a:t>Formulate policy, norms and standards; </a:t>
            </a:r>
          </a:p>
          <a:p>
            <a:r>
              <a:rPr lang="en-ZA" sz="2500" b="1" dirty="0"/>
              <a:t>Monitor</a:t>
            </a:r>
            <a:r>
              <a:rPr lang="en-ZA" sz="2500" dirty="0"/>
              <a:t> and </a:t>
            </a:r>
            <a:r>
              <a:rPr lang="en-ZA" sz="2500" b="1" dirty="0"/>
              <a:t>evaluate</a:t>
            </a:r>
            <a:r>
              <a:rPr lang="en-ZA" sz="2500" dirty="0"/>
              <a:t> policy implementation and impact; and</a:t>
            </a:r>
          </a:p>
          <a:p>
            <a:r>
              <a:rPr lang="en-ZA" sz="2500" dirty="0"/>
              <a:t>Lead the </a:t>
            </a:r>
            <a:r>
              <a:rPr lang="en-ZA" sz="2500" b="1" dirty="0"/>
              <a:t>provision</a:t>
            </a:r>
            <a:r>
              <a:rPr lang="en-ZA" sz="2500" dirty="0"/>
              <a:t> </a:t>
            </a:r>
            <a:r>
              <a:rPr lang="en-ZA" sz="2500" b="1" dirty="0"/>
              <a:t>of</a:t>
            </a:r>
            <a:r>
              <a:rPr lang="en-ZA" sz="2500" dirty="0"/>
              <a:t> </a:t>
            </a:r>
            <a:r>
              <a:rPr lang="en-ZA" sz="2500" b="1" dirty="0"/>
              <a:t>the</a:t>
            </a:r>
            <a:r>
              <a:rPr lang="en-ZA" sz="2500" dirty="0"/>
              <a:t> </a:t>
            </a:r>
            <a:r>
              <a:rPr lang="en-ZA" sz="2500" b="1" dirty="0"/>
              <a:t>rights to basic education</a:t>
            </a:r>
            <a:r>
              <a:rPr lang="en-ZA" sz="2500" dirty="0"/>
              <a:t>. </a:t>
            </a:r>
          </a:p>
          <a:p>
            <a:pPr marL="0" indent="0">
              <a:buNone/>
            </a:pPr>
            <a:endParaRPr lang="en-US" dirty="0"/>
          </a:p>
          <a:p>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Tree>
    <p:extLst>
      <p:ext uri="{BB962C8B-B14F-4D97-AF65-F5344CB8AC3E}">
        <p14:creationId xmlns:p14="http://schemas.microsoft.com/office/powerpoint/2010/main" val="21310850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a:xfrm>
            <a:off x="0" y="1"/>
            <a:ext cx="7092280" cy="980727"/>
          </a:xfrm>
        </p:spPr>
        <p:txBody>
          <a:bodyPr>
            <a:normAutofit fontScale="90000"/>
          </a:bodyPr>
          <a:lstStyle/>
          <a:p>
            <a:r>
              <a:rPr lang="en-ZA" altLang="en-US" dirty="0"/>
              <a:t>EXPENDITURE ON CONDITIONAL GRANTS FOR MARCH 2022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100</a:t>
            </a:fld>
            <a:endParaRPr lang="en-ZA" dirty="0"/>
          </a:p>
        </p:txBody>
      </p:sp>
      <p:pic>
        <p:nvPicPr>
          <p:cNvPr id="4" name="Picture 3"/>
          <p:cNvPicPr>
            <a:picLocks noChangeAspect="1"/>
          </p:cNvPicPr>
          <p:nvPr/>
        </p:nvPicPr>
        <p:blipFill>
          <a:blip r:embed="rId4"/>
          <a:stretch>
            <a:fillRect/>
          </a:stretch>
        </p:blipFill>
        <p:spPr>
          <a:xfrm>
            <a:off x="0" y="6356350"/>
            <a:ext cx="1691680" cy="5016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05720260"/>
              </p:ext>
            </p:extLst>
          </p:nvPr>
        </p:nvGraphicFramePr>
        <p:xfrm>
          <a:off x="0" y="1052731"/>
          <a:ext cx="9144001" cy="4896548"/>
        </p:xfrm>
        <a:graphic>
          <a:graphicData uri="http://schemas.openxmlformats.org/drawingml/2006/table">
            <a:tbl>
              <a:tblPr firstRow="1" bandRow="1">
                <a:tableStyleId>{21E4AEA4-8DFA-4A89-87EB-49C32662AFE0}</a:tableStyleId>
              </a:tblPr>
              <a:tblGrid>
                <a:gridCol w="3302000">
                  <a:extLst>
                    <a:ext uri="{9D8B030D-6E8A-4147-A177-3AD203B41FA5}">
                      <a16:colId xmlns:a16="http://schemas.microsoft.com/office/drawing/2014/main" val="20000"/>
                    </a:ext>
                  </a:extLst>
                </a:gridCol>
                <a:gridCol w="1585310">
                  <a:extLst>
                    <a:ext uri="{9D8B030D-6E8A-4147-A177-3AD203B41FA5}">
                      <a16:colId xmlns:a16="http://schemas.microsoft.com/office/drawing/2014/main" val="20001"/>
                    </a:ext>
                  </a:extLst>
                </a:gridCol>
                <a:gridCol w="1547357">
                  <a:extLst>
                    <a:ext uri="{9D8B030D-6E8A-4147-A177-3AD203B41FA5}">
                      <a16:colId xmlns:a16="http://schemas.microsoft.com/office/drawing/2014/main" val="20002"/>
                    </a:ext>
                  </a:extLst>
                </a:gridCol>
                <a:gridCol w="1290437">
                  <a:extLst>
                    <a:ext uri="{9D8B030D-6E8A-4147-A177-3AD203B41FA5}">
                      <a16:colId xmlns:a16="http://schemas.microsoft.com/office/drawing/2014/main" val="20003"/>
                    </a:ext>
                  </a:extLst>
                </a:gridCol>
                <a:gridCol w="1418897">
                  <a:extLst>
                    <a:ext uri="{9D8B030D-6E8A-4147-A177-3AD203B41FA5}">
                      <a16:colId xmlns:a16="http://schemas.microsoft.com/office/drawing/2014/main" val="1767513113"/>
                    </a:ext>
                  </a:extLst>
                </a:gridCol>
              </a:tblGrid>
              <a:tr h="944079">
                <a:tc>
                  <a:txBody>
                    <a:bodyPr/>
                    <a:lstStyle/>
                    <a:p>
                      <a:r>
                        <a:rPr lang="en-ZA" dirty="0"/>
                        <a:t>Economic Classification</a:t>
                      </a:r>
                    </a:p>
                  </a:txBody>
                  <a:tcPr/>
                </a:tc>
                <a:tc>
                  <a:txBody>
                    <a:bodyPr/>
                    <a:lstStyle/>
                    <a:p>
                      <a:pPr algn="r"/>
                      <a:r>
                        <a:rPr lang="en-ZA" dirty="0"/>
                        <a:t>Budget</a:t>
                      </a:r>
                    </a:p>
                    <a:p>
                      <a:pPr algn="r"/>
                      <a:r>
                        <a:rPr lang="en-ZA" dirty="0"/>
                        <a:t>R’000</a:t>
                      </a:r>
                      <a:endParaRPr lang="en-ZA" b="1" dirty="0"/>
                    </a:p>
                  </a:txBody>
                  <a:tcPr/>
                </a:tc>
                <a:tc>
                  <a:txBody>
                    <a:bodyPr/>
                    <a:lstStyle/>
                    <a:p>
                      <a:pPr algn="r"/>
                      <a:r>
                        <a:rPr lang="en-ZA" dirty="0"/>
                        <a:t>Expenditure</a:t>
                      </a:r>
                    </a:p>
                    <a:p>
                      <a:pPr algn="r"/>
                      <a:r>
                        <a:rPr lang="en-ZA" dirty="0"/>
                        <a:t>R’000</a:t>
                      </a:r>
                      <a:endParaRPr lang="en-ZA" b="1" dirty="0"/>
                    </a:p>
                  </a:txBody>
                  <a:tcPr/>
                </a:tc>
                <a:tc>
                  <a:txBody>
                    <a:bodyPr/>
                    <a:lstStyle/>
                    <a:p>
                      <a:pPr algn="r"/>
                      <a:r>
                        <a:rPr lang="en-ZA" dirty="0"/>
                        <a:t>Variances</a:t>
                      </a:r>
                    </a:p>
                    <a:p>
                      <a:pPr algn="r"/>
                      <a:r>
                        <a:rPr lang="en-ZA" dirty="0"/>
                        <a:t>R’000</a:t>
                      </a:r>
                      <a:endParaRPr lang="en-ZA" b="1" dirty="0"/>
                    </a:p>
                  </a:txBody>
                  <a:tcPr/>
                </a:tc>
                <a:tc>
                  <a:txBody>
                    <a:bodyPr/>
                    <a:lstStyle/>
                    <a:p>
                      <a:pPr algn="r"/>
                      <a:r>
                        <a:rPr lang="en-ZA" dirty="0"/>
                        <a:t>% Spent</a:t>
                      </a:r>
                      <a:endParaRPr lang="en-ZA" b="1" dirty="0"/>
                    </a:p>
                  </a:txBody>
                  <a:tcPr/>
                </a:tc>
                <a:extLst>
                  <a:ext uri="{0D108BD9-81ED-4DB2-BD59-A6C34878D82A}">
                    <a16:rowId xmlns:a16="http://schemas.microsoft.com/office/drawing/2014/main" val="10000"/>
                  </a:ext>
                </a:extLst>
              </a:tr>
              <a:tr h="944079">
                <a:tc>
                  <a:txBody>
                    <a:bodyPr/>
                    <a:lstStyle/>
                    <a:p>
                      <a:r>
                        <a:rPr lang="en-ZA" dirty="0"/>
                        <a:t>Learners with Profound Disability</a:t>
                      </a:r>
                      <a:r>
                        <a:rPr lang="en-ZA" baseline="0" dirty="0"/>
                        <a:t> Grant</a:t>
                      </a:r>
                      <a:endParaRPr lang="en-ZA" dirty="0"/>
                    </a:p>
                  </a:txBody>
                  <a:tcPr/>
                </a:tc>
                <a:tc>
                  <a:txBody>
                    <a:bodyPr/>
                    <a:lstStyle/>
                    <a:p>
                      <a:pPr algn="r"/>
                      <a:r>
                        <a:rPr lang="en-ZA" dirty="0"/>
                        <a:t>242 760</a:t>
                      </a:r>
                    </a:p>
                  </a:txBody>
                  <a:tcPr/>
                </a:tc>
                <a:tc>
                  <a:txBody>
                    <a:bodyPr/>
                    <a:lstStyle/>
                    <a:p>
                      <a:pPr algn="r"/>
                      <a:r>
                        <a:rPr lang="en-ZA" dirty="0"/>
                        <a:t>242 760</a:t>
                      </a:r>
                    </a:p>
                  </a:txBody>
                  <a:tcPr/>
                </a:tc>
                <a:tc>
                  <a:txBody>
                    <a:bodyPr/>
                    <a:lstStyle/>
                    <a:p>
                      <a:pPr algn="r"/>
                      <a:r>
                        <a:rPr lang="en-ZA" dirty="0"/>
                        <a:t>-</a:t>
                      </a:r>
                    </a:p>
                  </a:txBody>
                  <a:tcPr/>
                </a:tc>
                <a:tc>
                  <a:txBody>
                    <a:bodyPr/>
                    <a:lstStyle/>
                    <a:p>
                      <a:pPr algn="r"/>
                      <a:r>
                        <a:rPr lang="en-ZA" dirty="0"/>
                        <a:t>100.0%</a:t>
                      </a:r>
                    </a:p>
                  </a:txBody>
                  <a:tcPr/>
                </a:tc>
                <a:extLst>
                  <a:ext uri="{0D108BD9-81ED-4DB2-BD59-A6C34878D82A}">
                    <a16:rowId xmlns:a16="http://schemas.microsoft.com/office/drawing/2014/main" val="10001"/>
                  </a:ext>
                </a:extLst>
              </a:tr>
              <a:tr h="694984">
                <a:tc>
                  <a:txBody>
                    <a:bodyPr/>
                    <a:lstStyle/>
                    <a:p>
                      <a:r>
                        <a:rPr lang="en-ZA" dirty="0"/>
                        <a:t>Maths Science and Technology</a:t>
                      </a:r>
                      <a:r>
                        <a:rPr lang="en-ZA" baseline="0" dirty="0"/>
                        <a:t> Grant</a:t>
                      </a:r>
                      <a:endParaRPr lang="en-ZA" dirty="0"/>
                    </a:p>
                  </a:txBody>
                  <a:tcPr/>
                </a:tc>
                <a:tc>
                  <a:txBody>
                    <a:bodyPr/>
                    <a:lstStyle/>
                    <a:p>
                      <a:pPr algn="r"/>
                      <a:r>
                        <a:rPr lang="en-ZA" dirty="0"/>
                        <a:t>412 134</a:t>
                      </a:r>
                    </a:p>
                  </a:txBody>
                  <a:tcPr/>
                </a:tc>
                <a:tc>
                  <a:txBody>
                    <a:bodyPr/>
                    <a:lstStyle/>
                    <a:p>
                      <a:pPr algn="r"/>
                      <a:r>
                        <a:rPr lang="en-ZA" dirty="0"/>
                        <a:t>412 134</a:t>
                      </a:r>
                    </a:p>
                  </a:txBody>
                  <a:tcPr/>
                </a:tc>
                <a:tc>
                  <a:txBody>
                    <a:bodyPr/>
                    <a:lstStyle/>
                    <a:p>
                      <a:pPr algn="r"/>
                      <a:r>
                        <a:rPr lang="en-ZA" dirty="0"/>
                        <a:t>-</a:t>
                      </a:r>
                    </a:p>
                  </a:txBody>
                  <a:tcPr/>
                </a:tc>
                <a:tc>
                  <a:txBody>
                    <a:bodyPr/>
                    <a:lstStyle/>
                    <a:p>
                      <a:pPr algn="r"/>
                      <a:r>
                        <a:rPr lang="en-ZA" dirty="0"/>
                        <a:t>100.0%</a:t>
                      </a:r>
                    </a:p>
                  </a:txBody>
                  <a:tcPr/>
                </a:tc>
                <a:extLst>
                  <a:ext uri="{0D108BD9-81ED-4DB2-BD59-A6C34878D82A}">
                    <a16:rowId xmlns:a16="http://schemas.microsoft.com/office/drawing/2014/main" val="10002"/>
                  </a:ext>
                </a:extLst>
              </a:tr>
              <a:tr h="539474">
                <a:tc>
                  <a:txBody>
                    <a:bodyPr/>
                    <a:lstStyle/>
                    <a:p>
                      <a:r>
                        <a:rPr lang="en-ZA" dirty="0"/>
                        <a:t>Education</a:t>
                      </a:r>
                      <a:r>
                        <a:rPr lang="en-ZA" baseline="0" dirty="0"/>
                        <a:t> Infrastructure Grant</a:t>
                      </a:r>
                      <a:endParaRPr lang="en-ZA" dirty="0"/>
                    </a:p>
                  </a:txBody>
                  <a:tcPr/>
                </a:tc>
                <a:tc>
                  <a:txBody>
                    <a:bodyPr/>
                    <a:lstStyle/>
                    <a:p>
                      <a:pPr algn="r"/>
                      <a:r>
                        <a:rPr lang="en-ZA" dirty="0"/>
                        <a:t>11 688 936</a:t>
                      </a:r>
                    </a:p>
                  </a:txBody>
                  <a:tcPr/>
                </a:tc>
                <a:tc>
                  <a:txBody>
                    <a:bodyPr/>
                    <a:lstStyle/>
                    <a:p>
                      <a:pPr algn="r"/>
                      <a:r>
                        <a:rPr lang="en-ZA" dirty="0"/>
                        <a:t>11 688 936</a:t>
                      </a:r>
                    </a:p>
                  </a:txBody>
                  <a:tcPr/>
                </a:tc>
                <a:tc>
                  <a:txBody>
                    <a:bodyPr/>
                    <a:lstStyle/>
                    <a:p>
                      <a:pPr algn="r"/>
                      <a:r>
                        <a:rPr lang="en-ZA" dirty="0"/>
                        <a:t>-</a:t>
                      </a:r>
                    </a:p>
                  </a:txBody>
                  <a:tcPr/>
                </a:tc>
                <a:tc>
                  <a:txBody>
                    <a:bodyPr/>
                    <a:lstStyle/>
                    <a:p>
                      <a:pPr algn="r"/>
                      <a:r>
                        <a:rPr lang="en-ZA" dirty="0"/>
                        <a:t>100.0%</a:t>
                      </a:r>
                    </a:p>
                  </a:txBody>
                  <a:tcPr/>
                </a:tc>
                <a:extLst>
                  <a:ext uri="{0D108BD9-81ED-4DB2-BD59-A6C34878D82A}">
                    <a16:rowId xmlns:a16="http://schemas.microsoft.com/office/drawing/2014/main" val="10003"/>
                  </a:ext>
                </a:extLst>
              </a:tr>
              <a:tr h="694984">
                <a:tc>
                  <a:txBody>
                    <a:bodyPr/>
                    <a:lstStyle/>
                    <a:p>
                      <a:r>
                        <a:rPr lang="en-ZA" dirty="0"/>
                        <a:t>National School Nutrition Programme</a:t>
                      </a:r>
                    </a:p>
                  </a:txBody>
                  <a:tcPr/>
                </a:tc>
                <a:tc>
                  <a:txBody>
                    <a:bodyPr/>
                    <a:lstStyle/>
                    <a:p>
                      <a:pPr algn="r"/>
                      <a:r>
                        <a:rPr lang="en-ZA" dirty="0"/>
                        <a:t>8 115 269</a:t>
                      </a:r>
                    </a:p>
                  </a:txBody>
                  <a:tcPr/>
                </a:tc>
                <a:tc>
                  <a:txBody>
                    <a:bodyPr/>
                    <a:lstStyle/>
                    <a:p>
                      <a:pPr algn="r"/>
                      <a:r>
                        <a:rPr lang="en-ZA" dirty="0"/>
                        <a:t>8 115 269</a:t>
                      </a:r>
                    </a:p>
                  </a:txBody>
                  <a:tcPr/>
                </a:tc>
                <a:tc>
                  <a:txBody>
                    <a:bodyPr/>
                    <a:lstStyle/>
                    <a:p>
                      <a:pPr algn="r"/>
                      <a:r>
                        <a:rPr lang="en-ZA" dirty="0"/>
                        <a:t>-</a:t>
                      </a:r>
                    </a:p>
                  </a:txBody>
                  <a:tcPr/>
                </a:tc>
                <a:tc>
                  <a:txBody>
                    <a:bodyPr/>
                    <a:lstStyle/>
                    <a:p>
                      <a:pPr algn="r"/>
                      <a:r>
                        <a:rPr lang="en-ZA" dirty="0"/>
                        <a:t>100.0%</a:t>
                      </a:r>
                    </a:p>
                  </a:txBody>
                  <a:tcPr/>
                </a:tc>
                <a:extLst>
                  <a:ext uri="{0D108BD9-81ED-4DB2-BD59-A6C34878D82A}">
                    <a16:rowId xmlns:a16="http://schemas.microsoft.com/office/drawing/2014/main" val="10004"/>
                  </a:ext>
                </a:extLst>
              </a:tr>
              <a:tr h="539474">
                <a:tc>
                  <a:txBody>
                    <a:bodyPr/>
                    <a:lstStyle/>
                    <a:p>
                      <a:r>
                        <a:rPr lang="en-ZA" dirty="0"/>
                        <a:t>HIV and Allocation Grants</a:t>
                      </a:r>
                    </a:p>
                  </a:txBody>
                  <a:tcPr/>
                </a:tc>
                <a:tc>
                  <a:txBody>
                    <a:bodyPr/>
                    <a:lstStyle/>
                    <a:p>
                      <a:pPr algn="r"/>
                      <a:r>
                        <a:rPr lang="en-ZA" dirty="0"/>
                        <a:t>241 914</a:t>
                      </a:r>
                    </a:p>
                  </a:txBody>
                  <a:tcPr/>
                </a:tc>
                <a:tc>
                  <a:txBody>
                    <a:bodyPr/>
                    <a:lstStyle/>
                    <a:p>
                      <a:pPr algn="r"/>
                      <a:r>
                        <a:rPr lang="en-ZA" dirty="0"/>
                        <a:t>241 914</a:t>
                      </a:r>
                    </a:p>
                  </a:txBody>
                  <a:tcPr/>
                </a:tc>
                <a:tc>
                  <a:txBody>
                    <a:bodyPr/>
                    <a:lstStyle/>
                    <a:p>
                      <a:pPr algn="r"/>
                      <a:r>
                        <a:rPr lang="en-ZA" dirty="0"/>
                        <a:t>-</a:t>
                      </a:r>
                    </a:p>
                  </a:txBody>
                  <a:tcPr/>
                </a:tc>
                <a:tc>
                  <a:txBody>
                    <a:bodyPr/>
                    <a:lstStyle/>
                    <a:p>
                      <a:pPr algn="r"/>
                      <a:r>
                        <a:rPr lang="en-ZA" dirty="0"/>
                        <a:t>100.0%</a:t>
                      </a:r>
                    </a:p>
                  </a:txBody>
                  <a:tcPr/>
                </a:tc>
                <a:extLst>
                  <a:ext uri="{0D108BD9-81ED-4DB2-BD59-A6C34878D82A}">
                    <a16:rowId xmlns:a16="http://schemas.microsoft.com/office/drawing/2014/main" val="2687060268"/>
                  </a:ext>
                </a:extLst>
              </a:tr>
              <a:tr h="539474">
                <a:tc>
                  <a:txBody>
                    <a:bodyPr/>
                    <a:lstStyle/>
                    <a:p>
                      <a:r>
                        <a:rPr lang="en-ZA" b="1" dirty="0"/>
                        <a:t>Total</a:t>
                      </a:r>
                    </a:p>
                  </a:txBody>
                  <a:tcPr/>
                </a:tc>
                <a:tc>
                  <a:txBody>
                    <a:bodyPr/>
                    <a:lstStyle/>
                    <a:p>
                      <a:pPr algn="r"/>
                      <a:r>
                        <a:rPr lang="en-ZA" b="1" dirty="0"/>
                        <a:t>20 701 013</a:t>
                      </a:r>
                    </a:p>
                  </a:txBody>
                  <a:tcPr/>
                </a:tc>
                <a:tc>
                  <a:txBody>
                    <a:bodyPr/>
                    <a:lstStyle/>
                    <a:p>
                      <a:pPr algn="r"/>
                      <a:r>
                        <a:rPr lang="en-ZA" b="1" dirty="0"/>
                        <a:t>20 701 013</a:t>
                      </a:r>
                    </a:p>
                  </a:txBody>
                  <a:tcPr/>
                </a:tc>
                <a:tc>
                  <a:txBody>
                    <a:bodyPr/>
                    <a:lstStyle/>
                    <a:p>
                      <a:pPr algn="r"/>
                      <a:r>
                        <a:rPr lang="en-ZA" b="1" dirty="0"/>
                        <a:t>-</a:t>
                      </a:r>
                    </a:p>
                  </a:txBody>
                  <a:tcPr/>
                </a:tc>
                <a:tc>
                  <a:txBody>
                    <a:bodyPr/>
                    <a:lstStyle/>
                    <a:p>
                      <a:pPr algn="r"/>
                      <a:r>
                        <a:rPr lang="en-ZA" b="1" dirty="0"/>
                        <a:t>100.0%</a:t>
                      </a:r>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150883357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568952" cy="2304256"/>
          </a:xfrm>
        </p:spPr>
        <p:txBody>
          <a:bodyPr>
            <a:noAutofit/>
          </a:bodyPr>
          <a:lstStyle/>
          <a:p>
            <a:pPr marL="631825" indent="-631825" algn="ctr">
              <a:buNone/>
              <a:defRPr/>
            </a:pPr>
            <a:r>
              <a:rPr lang="en-ZA" sz="5400" b="1" dirty="0">
                <a:solidFill>
                  <a:schemeClr val="accent2">
                    <a:lumMod val="75000"/>
                  </a:schemeClr>
                </a:solidFill>
                <a:cs typeface="Calibri" pitchFamily="34" charset="0"/>
              </a:rPr>
              <a:t>AUDIT </a:t>
            </a:r>
            <a:r>
              <a:rPr lang="en-ZA" sz="5400" b="1" dirty="0" smtClean="0">
                <a:solidFill>
                  <a:schemeClr val="accent2">
                    <a:lumMod val="75000"/>
                  </a:schemeClr>
                </a:solidFill>
                <a:cs typeface="Calibri" pitchFamily="34" charset="0"/>
              </a:rPr>
              <a:t>OUTCOMES </a:t>
            </a:r>
            <a:endParaRPr lang="en-US" sz="5400" dirty="0">
              <a:solidFill>
                <a:schemeClr val="accent2">
                  <a:lumMod val="75000"/>
                </a:schemeClr>
              </a:solidFill>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101</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97</a:t>
            </a:r>
          </a:p>
        </p:txBody>
      </p:sp>
    </p:spTree>
    <p:custDataLst>
      <p:tags r:id="rId1"/>
    </p:custDataLst>
    <p:extLst>
      <p:ext uri="{BB962C8B-B14F-4D97-AF65-F5344CB8AC3E}">
        <p14:creationId xmlns:p14="http://schemas.microsoft.com/office/powerpoint/2010/main" val="11986381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7668344" cy="980727"/>
          </a:xfrm>
        </p:spPr>
        <p:txBody>
          <a:bodyPr>
            <a:normAutofit/>
          </a:bodyPr>
          <a:lstStyle/>
          <a:p>
            <a:r>
              <a:rPr lang="en-ZA" sz="4000" dirty="0"/>
              <a:t>AUDIT </a:t>
            </a:r>
            <a:r>
              <a:rPr lang="en-ZA" sz="4000" dirty="0" smtClean="0"/>
              <a:t>OUTCOMES </a:t>
            </a:r>
            <a:r>
              <a:rPr lang="en-ZA" sz="4000" dirty="0"/>
              <a:t>FOR 2021/22</a:t>
            </a:r>
          </a:p>
        </p:txBody>
      </p:sp>
      <p:sp>
        <p:nvSpPr>
          <p:cNvPr id="3" name="Content Placeholder 2"/>
          <p:cNvSpPr>
            <a:spLocks noGrp="1"/>
          </p:cNvSpPr>
          <p:nvPr>
            <p:ph idx="4294967295"/>
          </p:nvPr>
        </p:nvSpPr>
        <p:spPr/>
        <p:txBody>
          <a:bodyPr>
            <a:normAutofit/>
          </a:bodyPr>
          <a:lstStyle/>
          <a:p>
            <a:pPr algn="just"/>
            <a:r>
              <a:rPr lang="en-ZA" sz="2000" dirty="0">
                <a:latin typeface="Arial" panose="020B0604020202020204" pitchFamily="34" charset="0"/>
                <a:cs typeface="Arial" panose="020B0604020202020204" pitchFamily="34" charset="0"/>
              </a:rPr>
              <a:t>The Department received an </a:t>
            </a:r>
            <a:r>
              <a:rPr lang="en-ZA" sz="2000" b="1" dirty="0">
                <a:solidFill>
                  <a:srgbClr val="00B050"/>
                </a:solidFill>
                <a:latin typeface="Arial" panose="020B0604020202020204" pitchFamily="34" charset="0"/>
                <a:cs typeface="Arial" panose="020B0604020202020204" pitchFamily="34" charset="0"/>
              </a:rPr>
              <a:t>Unqualified Audit opinion with no matters of emphasis </a:t>
            </a:r>
            <a:r>
              <a:rPr lang="en-ZA" sz="2000" dirty="0">
                <a:latin typeface="Arial" panose="020B0604020202020204" pitchFamily="34" charset="0"/>
                <a:cs typeface="Arial" panose="020B0604020202020204" pitchFamily="34" charset="0"/>
              </a:rPr>
              <a:t>for the </a:t>
            </a:r>
            <a:r>
              <a:rPr lang="en-ZA" sz="2000" b="1" dirty="0">
                <a:latin typeface="Arial" panose="020B0604020202020204" pitchFamily="34" charset="0"/>
                <a:cs typeface="Arial" panose="020B0604020202020204" pitchFamily="34" charset="0"/>
              </a:rPr>
              <a:t>2021/22 financial yea</a:t>
            </a:r>
            <a:r>
              <a:rPr lang="en-ZA" sz="2000" dirty="0">
                <a:latin typeface="Arial" panose="020B0604020202020204" pitchFamily="34" charset="0"/>
                <a:cs typeface="Arial" panose="020B0604020202020204" pitchFamily="34" charset="0"/>
              </a:rPr>
              <a:t>r.</a:t>
            </a:r>
          </a:p>
          <a:p>
            <a:pPr algn="just"/>
            <a:r>
              <a:rPr lang="en-ZA" sz="2000" b="1" dirty="0">
                <a:latin typeface="Arial" panose="020B0604020202020204" pitchFamily="34" charset="0"/>
                <a:cs typeface="Arial" panose="020B0604020202020204" pitchFamily="34" charset="0"/>
              </a:rPr>
              <a:t>Historical Audit Outcomes</a:t>
            </a: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algn="just"/>
            <a:endParaRPr lang="en-ZA" sz="1600" dirty="0">
              <a:latin typeface="Arial" panose="020B0604020202020204" pitchFamily="34" charset="0"/>
              <a:cs typeface="Arial" panose="020B0604020202020204" pitchFamily="34" charset="0"/>
            </a:endParaRPr>
          </a:p>
          <a:p>
            <a:pPr marL="0" indent="0" algn="just">
              <a:buNone/>
            </a:pPr>
            <a:endParaRPr lang="en-ZA"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102</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29366173"/>
              </p:ext>
            </p:extLst>
          </p:nvPr>
        </p:nvGraphicFramePr>
        <p:xfrm>
          <a:off x="0" y="2132854"/>
          <a:ext cx="9144000" cy="3816426"/>
        </p:xfrm>
        <a:graphic>
          <a:graphicData uri="http://schemas.openxmlformats.org/drawingml/2006/table">
            <a:tbl>
              <a:tblPr firstRow="1" bandRow="1">
                <a:tableStyleId>{21E4AEA4-8DFA-4A89-87EB-49C32662AFE0}</a:tableStyleId>
              </a:tblPr>
              <a:tblGrid>
                <a:gridCol w="1686757">
                  <a:extLst>
                    <a:ext uri="{9D8B030D-6E8A-4147-A177-3AD203B41FA5}">
                      <a16:colId xmlns:a16="http://schemas.microsoft.com/office/drawing/2014/main" val="20000"/>
                    </a:ext>
                  </a:extLst>
                </a:gridCol>
                <a:gridCol w="7457243">
                  <a:extLst>
                    <a:ext uri="{9D8B030D-6E8A-4147-A177-3AD203B41FA5}">
                      <a16:colId xmlns:a16="http://schemas.microsoft.com/office/drawing/2014/main" val="20001"/>
                    </a:ext>
                  </a:extLst>
                </a:gridCol>
              </a:tblGrid>
              <a:tr h="636071">
                <a:tc>
                  <a:txBody>
                    <a:bodyPr/>
                    <a:lstStyle/>
                    <a:p>
                      <a:r>
                        <a:rPr lang="en-ZA" sz="1800" dirty="0"/>
                        <a:t>Year</a:t>
                      </a:r>
                    </a:p>
                  </a:txBody>
                  <a:tcPr/>
                </a:tc>
                <a:tc>
                  <a:txBody>
                    <a:bodyPr/>
                    <a:lstStyle/>
                    <a:p>
                      <a:r>
                        <a:rPr lang="en-ZA" sz="1800" dirty="0"/>
                        <a:t>Audit</a:t>
                      </a:r>
                      <a:r>
                        <a:rPr lang="en-ZA" sz="1800" baseline="0" dirty="0"/>
                        <a:t> Outcome</a:t>
                      </a:r>
                      <a:endParaRPr lang="en-ZA" sz="1800" dirty="0"/>
                    </a:p>
                  </a:txBody>
                  <a:tcPr/>
                </a:tc>
                <a:extLst>
                  <a:ext uri="{0D108BD9-81ED-4DB2-BD59-A6C34878D82A}">
                    <a16:rowId xmlns:a16="http://schemas.microsoft.com/office/drawing/2014/main" val="10000"/>
                  </a:ext>
                </a:extLst>
              </a:tr>
              <a:tr h="636071">
                <a:tc>
                  <a:txBody>
                    <a:bodyPr/>
                    <a:lstStyle/>
                    <a:p>
                      <a:r>
                        <a:rPr lang="en-ZA" sz="1800" dirty="0"/>
                        <a:t>2017/18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Qualified Audit Opinion</a:t>
                      </a:r>
                      <a:endParaRPr lang="en-ZA" sz="1800" dirty="0">
                        <a:solidFill>
                          <a:srgbClr val="FF0000"/>
                        </a:solidFill>
                      </a:endParaRPr>
                    </a:p>
                  </a:txBody>
                  <a:tcPr/>
                </a:tc>
                <a:extLst>
                  <a:ext uri="{0D108BD9-81ED-4DB2-BD59-A6C34878D82A}">
                    <a16:rowId xmlns:a16="http://schemas.microsoft.com/office/drawing/2014/main" val="10001"/>
                  </a:ext>
                </a:extLst>
              </a:tr>
              <a:tr h="636071">
                <a:tc>
                  <a:txBody>
                    <a:bodyPr/>
                    <a:lstStyle/>
                    <a:p>
                      <a:r>
                        <a:rPr lang="en-ZA" sz="1800" dirty="0"/>
                        <a:t>2018/19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Qualified Audit Opinion</a:t>
                      </a:r>
                      <a:endParaRPr lang="en-ZA" sz="1800" dirty="0">
                        <a:solidFill>
                          <a:srgbClr val="FF0000"/>
                        </a:solidFill>
                      </a:endParaRPr>
                    </a:p>
                  </a:txBody>
                  <a:tcPr/>
                </a:tc>
                <a:extLst>
                  <a:ext uri="{0D108BD9-81ED-4DB2-BD59-A6C34878D82A}">
                    <a16:rowId xmlns:a16="http://schemas.microsoft.com/office/drawing/2014/main" val="10002"/>
                  </a:ext>
                </a:extLst>
              </a:tr>
              <a:tr h="636071">
                <a:tc>
                  <a:txBody>
                    <a:bodyPr/>
                    <a:lstStyle/>
                    <a:p>
                      <a:r>
                        <a:rPr lang="en-ZA" sz="1800" dirty="0"/>
                        <a:t>2019/20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Qualified Audit Opinion</a:t>
                      </a:r>
                      <a:endParaRPr lang="en-ZA" sz="1800" dirty="0">
                        <a:solidFill>
                          <a:srgbClr val="FF0000"/>
                        </a:solidFill>
                      </a:endParaRPr>
                    </a:p>
                  </a:txBody>
                  <a:tcPr/>
                </a:tc>
                <a:extLst>
                  <a:ext uri="{0D108BD9-81ED-4DB2-BD59-A6C34878D82A}">
                    <a16:rowId xmlns:a16="http://schemas.microsoft.com/office/drawing/2014/main" val="10003"/>
                  </a:ext>
                </a:extLst>
              </a:tr>
              <a:tr h="636071">
                <a:tc>
                  <a:txBody>
                    <a:bodyPr/>
                    <a:lstStyle/>
                    <a:p>
                      <a:r>
                        <a:rPr lang="en-ZA" sz="1800" dirty="0"/>
                        <a:t>2020/21</a:t>
                      </a:r>
                    </a:p>
                  </a:txBody>
                  <a:tcPr/>
                </a:tc>
                <a:tc>
                  <a:txBody>
                    <a:bodyPr/>
                    <a:lstStyle/>
                    <a:p>
                      <a:r>
                        <a:rPr lang="en-ZA" sz="1800" dirty="0"/>
                        <a:t>Unqualified Audit Opinion with matters of emphasis</a:t>
                      </a:r>
                      <a:endParaRPr lang="en-ZA" sz="1800" b="1" dirty="0">
                        <a:solidFill>
                          <a:srgbClr val="00B0F0"/>
                        </a:solidFill>
                      </a:endParaRPr>
                    </a:p>
                  </a:txBody>
                  <a:tcPr/>
                </a:tc>
                <a:extLst>
                  <a:ext uri="{0D108BD9-81ED-4DB2-BD59-A6C34878D82A}">
                    <a16:rowId xmlns:a16="http://schemas.microsoft.com/office/drawing/2014/main" val="10004"/>
                  </a:ext>
                </a:extLst>
              </a:tr>
              <a:tr h="636071">
                <a:tc>
                  <a:txBody>
                    <a:bodyPr/>
                    <a:lstStyle/>
                    <a:p>
                      <a:r>
                        <a:rPr lang="en-ZA" sz="1800" dirty="0"/>
                        <a:t>2021/22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t>Unqualified Audit Opinion with no matters of emphasis</a:t>
                      </a:r>
                      <a:endParaRPr lang="en-ZA" sz="1800" b="1" dirty="0">
                        <a:solidFill>
                          <a:srgbClr val="00B050"/>
                        </a:solidFill>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0030811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568952" cy="2304256"/>
          </a:xfrm>
        </p:spPr>
        <p:txBody>
          <a:bodyPr>
            <a:noAutofit/>
          </a:bodyPr>
          <a:lstStyle/>
          <a:p>
            <a:pPr marL="631825" indent="-631825" algn="ctr">
              <a:buNone/>
              <a:defRPr/>
            </a:pPr>
            <a:r>
              <a:rPr lang="en-ZA" sz="5400" dirty="0">
                <a:solidFill>
                  <a:schemeClr val="accent2">
                    <a:lumMod val="75000"/>
                  </a:schemeClr>
                </a:solidFill>
                <a:cs typeface="Calibri" pitchFamily="34" charset="0"/>
              </a:rPr>
              <a:t>AUDIT ACTION PLAN</a:t>
            </a:r>
          </a:p>
          <a:p>
            <a:pPr marL="631825" indent="-631825">
              <a:defRPr/>
            </a:pPr>
            <a:r>
              <a:rPr lang="en-ZA" sz="4000" dirty="0">
                <a:solidFill>
                  <a:schemeClr val="accent2">
                    <a:lumMod val="75000"/>
                  </a:schemeClr>
                </a:solidFill>
                <a:cs typeface="Calibri" pitchFamily="34" charset="0"/>
              </a:rPr>
              <a:t>2021/22 PERFORMANCE AUDIT</a:t>
            </a:r>
            <a:endParaRPr lang="en-US" sz="4000" dirty="0">
              <a:solidFill>
                <a:schemeClr val="accent2">
                  <a:lumMod val="75000"/>
                </a:schemeClr>
              </a:solidFill>
              <a:cs typeface="Calibri" pitchFamily="34" charset="0"/>
            </a:endParaRPr>
          </a:p>
          <a:p>
            <a:pPr marL="631825" indent="-631825" algn="ctr">
              <a:buNone/>
              <a:defRPr/>
            </a:pPr>
            <a:r>
              <a:rPr lang="en-ZA" sz="5400" dirty="0">
                <a:solidFill>
                  <a:schemeClr val="accent2">
                    <a:lumMod val="75000"/>
                  </a:schemeClr>
                </a:solidFill>
                <a:cs typeface="Calibri" pitchFamily="34" charset="0"/>
              </a:rPr>
              <a:t> </a:t>
            </a:r>
            <a:endParaRPr lang="en-US" sz="5400" dirty="0">
              <a:solidFill>
                <a:schemeClr val="accent2">
                  <a:lumMod val="75000"/>
                </a:schemeClr>
              </a:solidFill>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103</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97</a:t>
            </a:r>
          </a:p>
        </p:txBody>
      </p:sp>
    </p:spTree>
    <p:custDataLst>
      <p:tags r:id="rId1"/>
    </p:custDataLst>
    <p:extLst>
      <p:ext uri="{BB962C8B-B14F-4D97-AF65-F5344CB8AC3E}">
        <p14:creationId xmlns:p14="http://schemas.microsoft.com/office/powerpoint/2010/main" val="16387915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2021/22 AUDIT ACTION PLAN</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142313882"/>
              </p:ext>
            </p:extLst>
          </p:nvPr>
        </p:nvGraphicFramePr>
        <p:xfrm>
          <a:off x="17583" y="411821"/>
          <a:ext cx="9134292" cy="6064457"/>
        </p:xfrm>
        <a:graphic>
          <a:graphicData uri="http://schemas.openxmlformats.org/drawingml/2006/table">
            <a:tbl>
              <a:tblPr firstRow="1" bandRow="1">
                <a:tableStyleId>{21E4AEA4-8DFA-4A89-87EB-49C32662AFE0}</a:tableStyleId>
              </a:tblPr>
              <a:tblGrid>
                <a:gridCol w="1787144">
                  <a:extLst>
                    <a:ext uri="{9D8B030D-6E8A-4147-A177-3AD203B41FA5}">
                      <a16:colId xmlns:a16="http://schemas.microsoft.com/office/drawing/2014/main" val="20002"/>
                    </a:ext>
                  </a:extLst>
                </a:gridCol>
                <a:gridCol w="2184287">
                  <a:extLst>
                    <a:ext uri="{9D8B030D-6E8A-4147-A177-3AD203B41FA5}">
                      <a16:colId xmlns:a16="http://schemas.microsoft.com/office/drawing/2014/main" val="20004"/>
                    </a:ext>
                  </a:extLst>
                </a:gridCol>
                <a:gridCol w="3276432">
                  <a:extLst>
                    <a:ext uri="{9D8B030D-6E8A-4147-A177-3AD203B41FA5}">
                      <a16:colId xmlns:a16="http://schemas.microsoft.com/office/drawing/2014/main" val="20005"/>
                    </a:ext>
                  </a:extLst>
                </a:gridCol>
                <a:gridCol w="1886429">
                  <a:extLst>
                    <a:ext uri="{9D8B030D-6E8A-4147-A177-3AD203B41FA5}">
                      <a16:colId xmlns:a16="http://schemas.microsoft.com/office/drawing/2014/main" val="3224555401"/>
                    </a:ext>
                  </a:extLst>
                </a:gridCol>
              </a:tblGrid>
              <a:tr h="481480">
                <a:tc>
                  <a:txBody>
                    <a:bodyPr/>
                    <a:lstStyle/>
                    <a:p>
                      <a:pPr algn="ctr"/>
                      <a:r>
                        <a:rPr lang="en-ZA" sz="1400" dirty="0">
                          <a:solidFill>
                            <a:schemeClr val="lt1"/>
                          </a:solidFill>
                          <a:latin typeface="+mn-lt"/>
                          <a:cs typeface="Calibri" panose="020F0502020204030204" pitchFamily="34" charset="0"/>
                        </a:rPr>
                        <a:t>FS Item</a:t>
                      </a:r>
                      <a:endParaRPr lang="en-ZA" sz="1400" dirty="0">
                        <a:solidFill>
                          <a:schemeClr val="tx1"/>
                        </a:solidFill>
                        <a:latin typeface="+mn-lt"/>
                        <a:cs typeface="Calibri" panose="020F0502020204030204" pitchFamily="34" charset="0"/>
                      </a:endParaRPr>
                    </a:p>
                  </a:txBody>
                  <a:tcPr/>
                </a:tc>
                <a:tc>
                  <a:txBody>
                    <a:bodyPr/>
                    <a:lstStyle/>
                    <a:p>
                      <a:pPr algn="l"/>
                      <a:r>
                        <a:rPr lang="en-ZA" sz="1400" baseline="0" dirty="0">
                          <a:solidFill>
                            <a:schemeClr val="lt1"/>
                          </a:solidFill>
                          <a:latin typeface="+mn-lt"/>
                        </a:rPr>
                        <a:t>Findings</a:t>
                      </a:r>
                      <a:endParaRPr lang="en-ZA" sz="1400" dirty="0">
                        <a:solidFill>
                          <a:schemeClr val="tx1"/>
                        </a:solidFill>
                        <a:latin typeface="+mn-lt"/>
                      </a:endParaRPr>
                    </a:p>
                  </a:txBody>
                  <a:tcPr/>
                </a:tc>
                <a:tc>
                  <a:txBody>
                    <a:bodyPr/>
                    <a:lstStyle/>
                    <a:p>
                      <a:pPr algn="ctr"/>
                      <a:r>
                        <a:rPr lang="en-ZA" sz="1400" dirty="0">
                          <a:solidFill>
                            <a:schemeClr val="lt1"/>
                          </a:solidFill>
                          <a:latin typeface="+mn-lt"/>
                        </a:rPr>
                        <a:t>Actions  &amp; Internal Control Improvement</a:t>
                      </a:r>
                      <a:endParaRPr lang="en-ZA"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Progress</a:t>
                      </a:r>
                      <a:endParaRPr lang="en-ZA" sz="1400" dirty="0">
                        <a:solidFill>
                          <a:schemeClr val="tx1"/>
                        </a:solidFill>
                        <a:latin typeface="+mn-lt"/>
                      </a:endParaRPr>
                    </a:p>
                    <a:p>
                      <a:endParaRPr lang="en-ZA" sz="1400" dirty="0">
                        <a:solidFill>
                          <a:schemeClr val="tx1"/>
                        </a:solidFill>
                        <a:latin typeface="+mn-lt"/>
                      </a:endParaRPr>
                    </a:p>
                  </a:txBody>
                  <a:tcPr/>
                </a:tc>
                <a:extLst>
                  <a:ext uri="{0D108BD9-81ED-4DB2-BD59-A6C34878D82A}">
                    <a16:rowId xmlns:a16="http://schemas.microsoft.com/office/drawing/2014/main" val="10000"/>
                  </a:ext>
                </a:extLst>
              </a:tr>
              <a:tr h="2586183">
                <a:tc>
                  <a:txBody>
                    <a:bodyPr/>
                    <a:lstStyle/>
                    <a:p>
                      <a:pPr algn="l" fontAlgn="t"/>
                      <a:r>
                        <a:rPr lang="en-ZA" sz="1400" b="1" i="0" u="none" strike="noStrike" dirty="0">
                          <a:solidFill>
                            <a:srgbClr val="000000"/>
                          </a:solidFill>
                          <a:effectLst/>
                          <a:latin typeface="+mn-lt"/>
                          <a:cs typeface="Calibri" panose="020F0502020204030204" pitchFamily="34" charset="0"/>
                        </a:rPr>
                        <a:t>1. Fruitless and Wasteful Expenditure</a:t>
                      </a:r>
                    </a:p>
                    <a:p>
                      <a:pPr algn="l" fontAlgn="t"/>
                      <a:endParaRPr lang="en-ZA" sz="1400" b="0" i="0" u="none" strike="noStrike" dirty="0">
                        <a:solidFill>
                          <a:srgbClr val="000000"/>
                        </a:solidFill>
                        <a:effectLst/>
                        <a:latin typeface="+mn-lt"/>
                        <a:cs typeface="Calibri" panose="020F0502020204030204" pitchFamily="34" charset="0"/>
                      </a:endParaRPr>
                    </a:p>
                    <a:p>
                      <a:pPr algn="l" fontAlgn="t"/>
                      <a:r>
                        <a:rPr lang="en-US" sz="1400" b="1" i="0" u="none" strike="noStrike" dirty="0">
                          <a:solidFill>
                            <a:srgbClr val="000000"/>
                          </a:solidFill>
                          <a:effectLst/>
                          <a:latin typeface="+mn-lt"/>
                          <a:cs typeface="Calibri" panose="020F0502020204030204" pitchFamily="34" charset="0"/>
                        </a:rPr>
                        <a:t> </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Possible financial loss incurred as a result of cancelled/stopped projects (Fruitless and wasteful) </a:t>
                      </a:r>
                    </a:p>
                    <a:p>
                      <a:pPr marL="0" indent="0" algn="just">
                        <a:buFont typeface="Courier New" panose="02070309020205020404" pitchFamily="49" charset="0"/>
                        <a:buNone/>
                      </a:pPr>
                      <a:r>
                        <a:rPr lang="en-US" sz="1400" dirty="0">
                          <a:solidFill>
                            <a:schemeClr val="tx1"/>
                          </a:solidFill>
                          <a:latin typeface="+mn-lt"/>
                        </a:rPr>
                        <a:t> </a:t>
                      </a:r>
                    </a:p>
                    <a:p>
                      <a:pPr marL="0" indent="0" algn="just">
                        <a:buFont typeface="Courier New" panose="02070309020205020404" pitchFamily="49" charset="0"/>
                        <a:buNone/>
                      </a:pPr>
                      <a:endParaRPr lang="en-GB" sz="1400" dirty="0">
                        <a:solidFill>
                          <a:schemeClr val="tx1"/>
                        </a:solidFill>
                        <a:latin typeface="+mn-lt"/>
                      </a:endParaRPr>
                    </a:p>
                  </a:txBody>
                  <a:tcPr/>
                </a:tc>
                <a:tc>
                  <a:txBody>
                    <a:bodyPr/>
                    <a:lstStyle/>
                    <a:p>
                      <a:pPr algn="l" fontAlgn="t"/>
                      <a:r>
                        <a:rPr lang="en-US" sz="1400" b="0" i="0" u="none" strike="noStrike" dirty="0">
                          <a:solidFill>
                            <a:srgbClr val="000000"/>
                          </a:solidFill>
                          <a:effectLst/>
                          <a:latin typeface="+mn-lt"/>
                        </a:rPr>
                        <a:t> 1. Strengthening coordination between DBE, IAs and provinces (relevant Units within provinces, i.e. Infrastructure and </a:t>
                      </a:r>
                      <a:r>
                        <a:rPr lang="en-US" sz="1400" b="0" i="0" u="none" strike="noStrike" dirty="0" err="1">
                          <a:solidFill>
                            <a:srgbClr val="000000"/>
                          </a:solidFill>
                          <a:effectLst/>
                          <a:latin typeface="+mn-lt"/>
                        </a:rPr>
                        <a:t>Rationalisation</a:t>
                      </a:r>
                      <a:r>
                        <a:rPr lang="en-US" sz="1400" b="0" i="0" u="none" strike="noStrike" dirty="0">
                          <a:solidFill>
                            <a:srgbClr val="000000"/>
                          </a:solidFill>
                          <a:effectLst/>
                          <a:latin typeface="+mn-lt"/>
                        </a:rPr>
                        <a:t> Unit). </a:t>
                      </a:r>
                    </a:p>
                    <a:p>
                      <a:pPr algn="l" fontAlgn="t"/>
                      <a:r>
                        <a:rPr lang="en-US" sz="1400" b="0" i="0" u="none" strike="noStrike" dirty="0">
                          <a:solidFill>
                            <a:srgbClr val="000000"/>
                          </a:solidFill>
                          <a:effectLst/>
                          <a:latin typeface="+mn-lt"/>
                        </a:rPr>
                        <a:t>2. Data verification from provinces. </a:t>
                      </a:r>
                    </a:p>
                    <a:p>
                      <a:pPr algn="l" fontAlgn="t"/>
                      <a:r>
                        <a:rPr lang="en-US" sz="1400" b="0" i="0" u="none" strike="noStrike" dirty="0">
                          <a:solidFill>
                            <a:srgbClr val="000000"/>
                          </a:solidFill>
                          <a:effectLst/>
                          <a:latin typeface="+mn-lt"/>
                        </a:rPr>
                        <a:t>3. Investigation of the Fruitless and Wasteful expenditure.</a:t>
                      </a:r>
                    </a:p>
                    <a:p>
                      <a:pPr algn="l" fontAlgn="t"/>
                      <a:r>
                        <a:rPr lang="en-US" sz="1400" b="0" i="0" u="none" strike="noStrike" baseline="0" dirty="0">
                          <a:solidFill>
                            <a:schemeClr val="tx1"/>
                          </a:solidFill>
                          <a:effectLst/>
                          <a:latin typeface="+mn-lt"/>
                        </a:rPr>
                        <a:t>4. NEED investigation committee with capacity</a:t>
                      </a:r>
                    </a:p>
                    <a:p>
                      <a:pPr algn="l" fontAlgn="t"/>
                      <a:r>
                        <a:rPr lang="en-US" sz="1400" b="0" i="0" u="none" strike="noStrike" baseline="0" dirty="0">
                          <a:solidFill>
                            <a:schemeClr val="tx1"/>
                          </a:solidFill>
                          <a:effectLst/>
                          <a:latin typeface="+mn-lt"/>
                        </a:rPr>
                        <a:t>5. NEED clear timeframes</a:t>
                      </a:r>
                    </a:p>
                    <a:p>
                      <a:pPr algn="l" fontAlgn="t"/>
                      <a:r>
                        <a:rPr lang="en-US" sz="1400" b="0" i="0" u="none" strike="noStrike" baseline="0" dirty="0">
                          <a:solidFill>
                            <a:schemeClr val="tx1"/>
                          </a:solidFill>
                          <a:effectLst/>
                          <a:latin typeface="+mn-lt"/>
                        </a:rPr>
                        <a:t>6. NEED protocol agreement with PED</a:t>
                      </a:r>
                    </a:p>
                    <a:p>
                      <a:pPr algn="l" fontAlgn="t"/>
                      <a:r>
                        <a:rPr lang="en-US" sz="1400" b="0" i="0" u="none" strike="noStrike" baseline="0" dirty="0">
                          <a:solidFill>
                            <a:schemeClr val="tx1"/>
                          </a:solidFill>
                          <a:effectLst/>
                          <a:latin typeface="+mn-lt"/>
                        </a:rPr>
                        <a:t>7. NEED appropriate form of contract with IA to ensure accountability</a:t>
                      </a:r>
                    </a:p>
                  </a:txBody>
                  <a:tcPr marL="9525" marR="9525" marT="9525"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 The investigation was conducted on the SAFE fruitless and wasteful expenditure transaction, compiling draft report.</a:t>
                      </a:r>
                      <a:endParaRPr lang="en-US" sz="1400" b="0" i="0" u="none" strike="noStrike" baseline="0" dirty="0">
                        <a:solidFill>
                          <a:schemeClr val="tx1"/>
                        </a:solidFill>
                        <a:effectLst/>
                        <a:latin typeface="+mn-lt"/>
                      </a:endParaRPr>
                    </a:p>
                  </a:txBody>
                  <a:tcPr marL="9525" marR="9525" marT="9525" marB="0"/>
                </a:tc>
                <a:extLst>
                  <a:ext uri="{0D108BD9-81ED-4DB2-BD59-A6C34878D82A}">
                    <a16:rowId xmlns:a16="http://schemas.microsoft.com/office/drawing/2014/main" val="10001"/>
                  </a:ext>
                </a:extLst>
              </a:tr>
              <a:tr h="2763092">
                <a:tc>
                  <a:txBody>
                    <a:bodyPr/>
                    <a:lstStyle/>
                    <a:p>
                      <a:pPr algn="l" fontAlgn="t"/>
                      <a:r>
                        <a:rPr lang="en-ZA" sz="1400" b="1" i="0" u="none" strike="noStrike" dirty="0">
                          <a:solidFill>
                            <a:srgbClr val="000000"/>
                          </a:solidFill>
                          <a:effectLst/>
                          <a:latin typeface="+mn-lt"/>
                          <a:cs typeface="Calibri" panose="020F0502020204030204" pitchFamily="34" charset="0"/>
                        </a:rPr>
                        <a:t>2. </a:t>
                      </a:r>
                      <a:r>
                        <a:rPr lang="en-US" sz="1400" b="1" i="0" u="none" strike="noStrike" dirty="0">
                          <a:solidFill>
                            <a:srgbClr val="000000"/>
                          </a:solidFill>
                          <a:effectLst/>
                          <a:latin typeface="+mn-lt"/>
                          <a:cs typeface="Calibri" panose="020F0502020204030204" pitchFamily="34" charset="0"/>
                        </a:rPr>
                        <a:t>Possible overstatement of immovable tangible assets</a:t>
                      </a:r>
                      <a:endParaRPr lang="en-ZA" sz="1400" b="1" i="0" u="none" strike="noStrike" dirty="0">
                        <a:solidFill>
                          <a:srgbClr val="000000"/>
                        </a:solidFill>
                        <a:effectLst/>
                        <a:latin typeface="+mn-lt"/>
                        <a:cs typeface="Calibri" panose="020F0502020204030204" pitchFamily="34" charset="0"/>
                      </a:endParaRPr>
                    </a:p>
                    <a:p>
                      <a:pPr algn="l" fontAlgn="t"/>
                      <a:endParaRPr lang="en-ZA" sz="1400" b="0" i="0" u="none" strike="noStrike" dirty="0">
                        <a:solidFill>
                          <a:srgbClr val="000000"/>
                        </a:solidFill>
                        <a:effectLst/>
                        <a:latin typeface="+mn-lt"/>
                        <a:cs typeface="Calibri" panose="020F0502020204030204" pitchFamily="34" charset="0"/>
                      </a:endParaRPr>
                    </a:p>
                    <a:p>
                      <a:pPr algn="l" fontAlgn="t"/>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Schools reached practical completion and already in use but not yet transferred to provinces</a:t>
                      </a:r>
                      <a:endParaRPr lang="en-GB" sz="1400" dirty="0">
                        <a:solidFill>
                          <a:schemeClr val="tx1"/>
                        </a:solidFill>
                        <a:latin typeface="+mn-lt"/>
                      </a:endParaRPr>
                    </a:p>
                  </a:txBody>
                  <a:tcPr/>
                </a:tc>
                <a:tc>
                  <a:txBody>
                    <a:bodyPr/>
                    <a:lstStyle/>
                    <a:p>
                      <a:pPr algn="l" fontAlgn="t"/>
                      <a:r>
                        <a:rPr lang="en-US" sz="1400" b="0" i="0" u="none" strike="noStrike" baseline="0" dirty="0">
                          <a:solidFill>
                            <a:srgbClr val="000000"/>
                          </a:solidFill>
                          <a:effectLst/>
                          <a:latin typeface="+mn-lt"/>
                        </a:rPr>
                        <a:t>1.  Additional resources have been procured to drive progress on Section 42. </a:t>
                      </a:r>
                    </a:p>
                    <a:p>
                      <a:pPr algn="l" fontAlgn="t"/>
                      <a:r>
                        <a:rPr lang="en-US" sz="1400" b="0" i="0" u="none" strike="noStrike" baseline="0" dirty="0">
                          <a:solidFill>
                            <a:srgbClr val="000000"/>
                          </a:solidFill>
                          <a:effectLst/>
                          <a:latin typeface="+mn-lt"/>
                        </a:rPr>
                        <a:t>2. IAs report bi-weekly on progress in respect of final accounts and close out reports. </a:t>
                      </a:r>
                    </a:p>
                    <a:p>
                      <a:pPr algn="l" fontAlgn="t"/>
                      <a:r>
                        <a:rPr lang="en-US" sz="1400" b="0" i="0" u="none" strike="noStrike" baseline="0" dirty="0">
                          <a:solidFill>
                            <a:srgbClr val="000000"/>
                          </a:solidFill>
                          <a:effectLst/>
                          <a:latin typeface="+mn-lt"/>
                        </a:rPr>
                        <a:t>3. Outstanding VOs to be </a:t>
                      </a:r>
                      <a:r>
                        <a:rPr lang="en-US" sz="1400" b="0" i="0" u="none" strike="noStrike" baseline="0" dirty="0" err="1">
                          <a:solidFill>
                            <a:srgbClr val="000000"/>
                          </a:solidFill>
                          <a:effectLst/>
                          <a:latin typeface="+mn-lt"/>
                        </a:rPr>
                        <a:t>finalised</a:t>
                      </a:r>
                      <a:r>
                        <a:rPr lang="en-US" sz="1400" b="0" i="0" u="none" strike="noStrike" baseline="0" dirty="0">
                          <a:solidFill>
                            <a:srgbClr val="000000"/>
                          </a:solidFill>
                          <a:effectLst/>
                          <a:latin typeface="+mn-lt"/>
                        </a:rPr>
                        <a:t> in order for final accounts to be completed. </a:t>
                      </a:r>
                    </a:p>
                    <a:p>
                      <a:pPr algn="l" fontAlgn="t"/>
                      <a:r>
                        <a:rPr lang="en-US" sz="1400" b="0" i="0" u="none" strike="noStrike" baseline="0" dirty="0">
                          <a:solidFill>
                            <a:srgbClr val="000000"/>
                          </a:solidFill>
                          <a:effectLst/>
                          <a:latin typeface="+mn-lt"/>
                        </a:rPr>
                        <a:t>4. Some IAs are holding weekly meetings to clear the backlogs regarding final accounts. </a:t>
                      </a:r>
                    </a:p>
                    <a:p>
                      <a:pPr algn="l" fontAlgn="t"/>
                      <a:r>
                        <a:rPr lang="en-US" sz="1400" b="0" i="0" u="none" strike="noStrike" baseline="0" dirty="0">
                          <a:solidFill>
                            <a:srgbClr val="000000"/>
                          </a:solidFill>
                          <a:effectLst/>
                          <a:latin typeface="+mn-lt"/>
                        </a:rPr>
                        <a:t>5. Additional resources added in IAs and PSPs charged for the additional work done by the IA.</a:t>
                      </a:r>
                      <a:endParaRPr lang="en-GB" sz="1400" b="0" i="0" u="none" strike="noStrike" baseline="0" dirty="0">
                        <a:solidFill>
                          <a:srgbClr val="000000"/>
                        </a:solidFill>
                        <a:effectLst/>
                        <a:latin typeface="+mn-lt"/>
                      </a:endParaRPr>
                    </a:p>
                  </a:txBody>
                  <a:tcPr marL="9525" marR="9525" marT="9525" marB="0"/>
                </a:tc>
                <a:tc>
                  <a:txBody>
                    <a:bodyPr/>
                    <a:lstStyle/>
                    <a:p>
                      <a:pPr algn="l" fontAlgn="t"/>
                      <a:r>
                        <a:rPr lang="en-US" sz="1400" b="0" i="0" u="none" strike="noStrike" baseline="0" dirty="0">
                          <a:solidFill>
                            <a:schemeClr val="tx1"/>
                          </a:solidFill>
                          <a:effectLst/>
                          <a:latin typeface="+mn-lt"/>
                        </a:rPr>
                        <a:t>1.  Additional QS *10 have been appointed</a:t>
                      </a:r>
                    </a:p>
                    <a:p>
                      <a:pPr algn="l" fontAlgn="t"/>
                      <a:r>
                        <a:rPr lang="en-US" sz="1400" b="0" i="0" u="none" strike="noStrike" baseline="0" dirty="0">
                          <a:solidFill>
                            <a:schemeClr val="tx1"/>
                          </a:solidFill>
                          <a:effectLst/>
                          <a:latin typeface="+mn-lt"/>
                        </a:rPr>
                        <a:t>2.  ASIDI processed 1 702 Final Accounts compared to 2 982 PC</a:t>
                      </a:r>
                    </a:p>
                    <a:p>
                      <a:pPr algn="l" fontAlgn="t"/>
                      <a:r>
                        <a:rPr lang="en-US" sz="1400" b="0" i="0" u="none" strike="noStrike" baseline="0" dirty="0">
                          <a:solidFill>
                            <a:schemeClr val="tx1"/>
                          </a:solidFill>
                          <a:effectLst/>
                          <a:latin typeface="+mn-lt"/>
                        </a:rPr>
                        <a:t>3.  SAFE processed 292 Final Accounts compared to 1 403 PC.</a:t>
                      </a:r>
                    </a:p>
                  </a:txBody>
                  <a:tcPr marL="9525" marR="9525" marT="9525" marB="0"/>
                </a:tc>
                <a:extLst>
                  <a:ext uri="{0D108BD9-81ED-4DB2-BD59-A6C34878D82A}">
                    <a16:rowId xmlns:a16="http://schemas.microsoft.com/office/drawing/2014/main" val="2757179562"/>
                  </a:ext>
                </a:extLst>
              </a:tr>
            </a:tbl>
          </a:graphicData>
        </a:graphic>
      </p:graphicFrame>
      <p:sp>
        <p:nvSpPr>
          <p:cNvPr id="3" name="Slide Number Placeholder 2"/>
          <p:cNvSpPr>
            <a:spLocks noGrp="1"/>
          </p:cNvSpPr>
          <p:nvPr>
            <p:ph type="sldNum" sz="quarter" idx="4294967295"/>
          </p:nvPr>
        </p:nvSpPr>
        <p:spPr/>
        <p:txBody>
          <a:bodyPr/>
          <a:lstStyle/>
          <a:p>
            <a:fld id="{1CEF410C-7925-47E4-9D08-6442E47B191A}" type="slidenum">
              <a:rPr lang="en-ZA" smtClean="0">
                <a:solidFill>
                  <a:prstClr val="black">
                    <a:tint val="75000"/>
                  </a:prstClr>
                </a:solidFill>
              </a:rPr>
              <a:t>104</a:t>
            </a:fld>
            <a:endParaRPr lang="en-ZA" dirty="0">
              <a:solidFill>
                <a:prstClr val="black">
                  <a:tint val="75000"/>
                </a:prstClr>
              </a:solidFill>
            </a:endParaRPr>
          </a:p>
        </p:txBody>
      </p:sp>
      <p:pic>
        <p:nvPicPr>
          <p:cNvPr id="4" name="Picture 3"/>
          <p:cNvPicPr>
            <a:picLocks noChangeAspect="1"/>
          </p:cNvPicPr>
          <p:nvPr/>
        </p:nvPicPr>
        <p:blipFill>
          <a:blip r:embed="rId5"/>
          <a:stretch>
            <a:fillRect/>
          </a:stretch>
        </p:blipFill>
        <p:spPr>
          <a:xfrm>
            <a:off x="-18066" y="6222917"/>
            <a:ext cx="1554615" cy="635083"/>
          </a:xfrm>
          <a:prstGeom prst="rect">
            <a:avLst/>
          </a:prstGeom>
        </p:spPr>
      </p:pic>
    </p:spTree>
    <p:custDataLst>
      <p:tags r:id="rId1"/>
    </p:custDataLst>
    <p:extLst>
      <p:ext uri="{BB962C8B-B14F-4D97-AF65-F5344CB8AC3E}">
        <p14:creationId xmlns:p14="http://schemas.microsoft.com/office/powerpoint/2010/main" val="351372759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2021/22 AUDIT ACTION PLAN</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49557502"/>
              </p:ext>
            </p:extLst>
          </p:nvPr>
        </p:nvGraphicFramePr>
        <p:xfrm>
          <a:off x="138437" y="391813"/>
          <a:ext cx="8867127" cy="6187525"/>
        </p:xfrm>
        <a:graphic>
          <a:graphicData uri="http://schemas.openxmlformats.org/drawingml/2006/table">
            <a:tbl>
              <a:tblPr firstRow="1" bandRow="1">
                <a:tableStyleId>{21E4AEA4-8DFA-4A89-87EB-49C32662AFE0}</a:tableStyleId>
              </a:tblPr>
              <a:tblGrid>
                <a:gridCol w="155324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4"/>
                    </a:ext>
                  </a:extLst>
                </a:gridCol>
                <a:gridCol w="3569727">
                  <a:extLst>
                    <a:ext uri="{9D8B030D-6E8A-4147-A177-3AD203B41FA5}">
                      <a16:colId xmlns:a16="http://schemas.microsoft.com/office/drawing/2014/main" val="20005"/>
                    </a:ext>
                  </a:extLst>
                </a:gridCol>
                <a:gridCol w="1871949">
                  <a:extLst>
                    <a:ext uri="{9D8B030D-6E8A-4147-A177-3AD203B41FA5}">
                      <a16:colId xmlns:a16="http://schemas.microsoft.com/office/drawing/2014/main" val="3224555401"/>
                    </a:ext>
                  </a:extLst>
                </a:gridCol>
              </a:tblGrid>
              <a:tr h="495015">
                <a:tc>
                  <a:txBody>
                    <a:bodyPr/>
                    <a:lstStyle/>
                    <a:p>
                      <a:pPr algn="ctr"/>
                      <a:r>
                        <a:rPr lang="en-ZA" sz="1400" dirty="0">
                          <a:solidFill>
                            <a:schemeClr val="lt1"/>
                          </a:solidFill>
                          <a:latin typeface="+mn-lt"/>
                          <a:cs typeface="Calibri" panose="020F0502020204030204" pitchFamily="34" charset="0"/>
                        </a:rPr>
                        <a:t>FS Item</a:t>
                      </a:r>
                      <a:endParaRPr lang="en-ZA" sz="1400" dirty="0">
                        <a:solidFill>
                          <a:schemeClr val="tx1"/>
                        </a:solidFill>
                        <a:latin typeface="+mn-lt"/>
                        <a:cs typeface="Calibri" panose="020F0502020204030204" pitchFamily="34" charset="0"/>
                      </a:endParaRPr>
                    </a:p>
                  </a:txBody>
                  <a:tcPr/>
                </a:tc>
                <a:tc>
                  <a:txBody>
                    <a:bodyPr/>
                    <a:lstStyle/>
                    <a:p>
                      <a:pPr algn="l"/>
                      <a:r>
                        <a:rPr lang="en-ZA" sz="1400" baseline="0" dirty="0">
                          <a:solidFill>
                            <a:schemeClr val="lt1"/>
                          </a:solidFill>
                          <a:latin typeface="+mn-lt"/>
                        </a:rPr>
                        <a:t>Findings</a:t>
                      </a:r>
                      <a:endParaRPr lang="en-ZA" sz="1400" dirty="0">
                        <a:solidFill>
                          <a:schemeClr val="tx1"/>
                        </a:solidFill>
                        <a:latin typeface="+mn-lt"/>
                      </a:endParaRPr>
                    </a:p>
                  </a:txBody>
                  <a:tcPr/>
                </a:tc>
                <a:tc>
                  <a:txBody>
                    <a:bodyPr/>
                    <a:lstStyle/>
                    <a:p>
                      <a:pPr algn="ctr"/>
                      <a:r>
                        <a:rPr lang="en-ZA" sz="1400" dirty="0">
                          <a:solidFill>
                            <a:schemeClr val="lt1"/>
                          </a:solidFill>
                          <a:latin typeface="+mn-lt"/>
                        </a:rPr>
                        <a:t>Actions  &amp; Internal Control Improvement</a:t>
                      </a:r>
                      <a:endParaRPr lang="en-ZA"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Progress</a:t>
                      </a:r>
                      <a:endParaRPr lang="en-ZA" sz="1400" dirty="0">
                        <a:solidFill>
                          <a:schemeClr val="tx1"/>
                        </a:solidFill>
                        <a:latin typeface="+mn-lt"/>
                      </a:endParaRPr>
                    </a:p>
                    <a:p>
                      <a:endParaRPr lang="en-ZA" sz="1400" dirty="0">
                        <a:solidFill>
                          <a:schemeClr val="tx1"/>
                        </a:solidFill>
                        <a:latin typeface="+mn-lt"/>
                      </a:endParaRPr>
                    </a:p>
                  </a:txBody>
                  <a:tcPr/>
                </a:tc>
                <a:extLst>
                  <a:ext uri="{0D108BD9-81ED-4DB2-BD59-A6C34878D82A}">
                    <a16:rowId xmlns:a16="http://schemas.microsoft.com/office/drawing/2014/main" val="10000"/>
                  </a:ext>
                </a:extLst>
              </a:tr>
              <a:tr h="2758194">
                <a:tc>
                  <a:txBody>
                    <a:bodyPr/>
                    <a:lstStyle/>
                    <a:p>
                      <a:pPr algn="l" fontAlgn="t"/>
                      <a:r>
                        <a:rPr lang="en-ZA" sz="1400" b="1" i="0" u="none" strike="noStrike" dirty="0">
                          <a:solidFill>
                            <a:srgbClr val="000000"/>
                          </a:solidFill>
                          <a:effectLst/>
                          <a:latin typeface="+mn-lt"/>
                          <a:cs typeface="Calibri" panose="020F0502020204030204" pitchFamily="34" charset="0"/>
                        </a:rPr>
                        <a:t>3. Possible Fruitless and Wasteful Expenditure</a:t>
                      </a:r>
                    </a:p>
                    <a:p>
                      <a:pPr algn="l" fontAlgn="t"/>
                      <a:endParaRPr lang="en-ZA" sz="1400" b="0" i="0" u="none" strike="noStrike" dirty="0">
                        <a:solidFill>
                          <a:srgbClr val="000000"/>
                        </a:solidFill>
                        <a:effectLst/>
                        <a:latin typeface="+mn-lt"/>
                        <a:cs typeface="Calibri" panose="020F0502020204030204" pitchFamily="34" charset="0"/>
                      </a:endParaRPr>
                    </a:p>
                    <a:p>
                      <a:pPr algn="l" fontAlgn="t"/>
                      <a:r>
                        <a:rPr lang="en-US" sz="1400" b="1" i="0" u="none" strike="noStrike" dirty="0">
                          <a:solidFill>
                            <a:srgbClr val="000000"/>
                          </a:solidFill>
                          <a:effectLst/>
                          <a:latin typeface="+mn-lt"/>
                          <a:cs typeface="Calibri" panose="020F0502020204030204" pitchFamily="34" charset="0"/>
                        </a:rPr>
                        <a:t> </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Defects identified on the ASIDI infrastructure projects </a:t>
                      </a:r>
                    </a:p>
                    <a:p>
                      <a:pPr marL="0" indent="0" algn="just">
                        <a:buFont typeface="Courier New" panose="02070309020205020404" pitchFamily="49" charset="0"/>
                        <a:buNone/>
                      </a:pPr>
                      <a:endParaRPr lang="en-GB" sz="1400" dirty="0">
                        <a:solidFill>
                          <a:schemeClr val="tx1"/>
                        </a:solidFill>
                        <a:latin typeface="+mn-lt"/>
                      </a:endParaRPr>
                    </a:p>
                  </a:txBody>
                  <a:tcPr/>
                </a:tc>
                <a:tc>
                  <a:txBody>
                    <a:bodyPr/>
                    <a:lstStyle/>
                    <a:p>
                      <a:pPr algn="l" fontAlgn="t"/>
                      <a:r>
                        <a:rPr lang="en-US" sz="1400" b="0" i="0" u="none" strike="noStrike" dirty="0">
                          <a:solidFill>
                            <a:srgbClr val="000000"/>
                          </a:solidFill>
                          <a:effectLst/>
                          <a:latin typeface="+mn-lt"/>
                        </a:rPr>
                        <a:t> 1.  Establish status of each project in terms of    </a:t>
                      </a:r>
                    </a:p>
                    <a:p>
                      <a:pPr algn="l" fontAlgn="t"/>
                      <a:r>
                        <a:rPr lang="en-US" sz="1400" b="0" i="0" u="none" strike="noStrike" baseline="0" dirty="0">
                          <a:solidFill>
                            <a:srgbClr val="000000"/>
                          </a:solidFill>
                          <a:effectLst/>
                          <a:latin typeface="+mn-lt"/>
                        </a:rPr>
                        <a:t>      </a:t>
                      </a:r>
                      <a:r>
                        <a:rPr lang="en-US" sz="1400" b="0" i="0" u="none" strike="noStrike" dirty="0">
                          <a:solidFill>
                            <a:srgbClr val="000000"/>
                          </a:solidFill>
                          <a:effectLst/>
                          <a:latin typeface="+mn-lt"/>
                        </a:rPr>
                        <a:t>Completion</a:t>
                      </a:r>
                    </a:p>
                    <a:p>
                      <a:pPr marL="342900" indent="-342900" algn="l" fontAlgn="t">
                        <a:buAutoNum type="arabicPeriod" startAt="2"/>
                      </a:pPr>
                      <a:r>
                        <a:rPr lang="en-US" sz="1400" b="0" i="0" u="none" strike="noStrike" dirty="0">
                          <a:solidFill>
                            <a:srgbClr val="000000"/>
                          </a:solidFill>
                          <a:effectLst/>
                          <a:latin typeface="+mn-lt"/>
                        </a:rPr>
                        <a:t>Allocate responsibility for Repairs based on  </a:t>
                      </a:r>
                    </a:p>
                    <a:p>
                      <a:pPr marL="0" indent="0" algn="l" fontAlgn="t">
                        <a:buNone/>
                      </a:pPr>
                      <a:r>
                        <a:rPr lang="en-US" sz="1400" b="0" i="0" u="none" strike="noStrike" dirty="0">
                          <a:solidFill>
                            <a:srgbClr val="000000"/>
                          </a:solidFill>
                          <a:effectLst/>
                          <a:latin typeface="+mn-lt"/>
                        </a:rPr>
                        <a:t>        status of Completion. </a:t>
                      </a:r>
                    </a:p>
                    <a:p>
                      <a:pPr marL="342900" indent="-342900" algn="l" fontAlgn="t">
                        <a:buAutoNum type="arabicPeriod" startAt="3"/>
                      </a:pPr>
                      <a:r>
                        <a:rPr lang="en-US" sz="1400" b="0" i="0" u="none" strike="noStrike" dirty="0">
                          <a:solidFill>
                            <a:srgbClr val="000000"/>
                          </a:solidFill>
                          <a:effectLst/>
                          <a:latin typeface="+mn-lt"/>
                        </a:rPr>
                        <a:t>For new projects bi-weekly reporting is taking place therefore the problems </a:t>
                      </a:r>
                      <a:r>
                        <a:rPr lang="en-US" sz="1400" b="0" i="0" u="none" strike="noStrike" dirty="0">
                          <a:solidFill>
                            <a:schemeClr val="tx1"/>
                          </a:solidFill>
                          <a:effectLst/>
                          <a:latin typeface="+mn-lt"/>
                        </a:rPr>
                        <a:t>are </a:t>
                      </a:r>
                      <a:r>
                        <a:rPr lang="en-US" sz="1400" b="0" i="0" u="none" strike="noStrike" dirty="0" err="1">
                          <a:solidFill>
                            <a:schemeClr val="tx1"/>
                          </a:solidFill>
                          <a:effectLst/>
                          <a:latin typeface="+mn-lt"/>
                        </a:rPr>
                        <a:t>minimised</a:t>
                      </a:r>
                      <a:r>
                        <a:rPr lang="en-US" sz="1400" b="0" i="0" u="none" strike="noStrike" dirty="0">
                          <a:solidFill>
                            <a:schemeClr val="tx1"/>
                          </a:solidFill>
                          <a:effectLst/>
                          <a:latin typeface="+mn-lt"/>
                        </a:rPr>
                        <a:t>.</a:t>
                      </a:r>
                    </a:p>
                    <a:p>
                      <a:pPr marL="342900" indent="-342900" algn="l" fontAlgn="t">
                        <a:buAutoNum type="arabicPeriod" startAt="3"/>
                      </a:pPr>
                      <a:r>
                        <a:rPr lang="en-US" sz="1400" b="0" i="0" u="none" strike="noStrike" baseline="0" dirty="0">
                          <a:solidFill>
                            <a:schemeClr val="tx1"/>
                          </a:solidFill>
                          <a:effectLst/>
                          <a:latin typeface="+mn-lt"/>
                        </a:rPr>
                        <a:t>NEED to identify the IA, Principal Agent (individual &amp; company)</a:t>
                      </a:r>
                    </a:p>
                    <a:p>
                      <a:pPr marL="342900" indent="-342900" algn="l" fontAlgn="t">
                        <a:buAutoNum type="arabicPeriod" startAt="3"/>
                      </a:pPr>
                      <a:r>
                        <a:rPr lang="en-US" sz="1400" b="0" i="0" u="none" strike="noStrike" baseline="0" dirty="0">
                          <a:solidFill>
                            <a:schemeClr val="tx1"/>
                          </a:solidFill>
                          <a:effectLst/>
                          <a:latin typeface="+mn-lt"/>
                        </a:rPr>
                        <a:t>NEED implementation of consequence management</a:t>
                      </a:r>
                    </a:p>
                    <a:p>
                      <a:pPr marL="342900" indent="-342900" algn="l" fontAlgn="t">
                        <a:buAutoNum type="arabicPeriod" startAt="3"/>
                      </a:pPr>
                      <a:r>
                        <a:rPr lang="en-US" sz="1400" b="0" i="0" u="none" strike="noStrike" baseline="0" dirty="0">
                          <a:solidFill>
                            <a:schemeClr val="tx1"/>
                          </a:solidFill>
                          <a:effectLst/>
                          <a:latin typeface="+mn-lt"/>
                        </a:rPr>
                        <a:t>NEED capacity building in DBE on contact management, monitoring &amp; reporting</a:t>
                      </a:r>
                    </a:p>
                  </a:txBody>
                  <a:tcPr marL="9525" marR="9525" marT="9525" marB="0"/>
                </a:tc>
                <a:tc>
                  <a:txBody>
                    <a:bodyPr/>
                    <a:lstStyle/>
                    <a:p>
                      <a:pPr algn="l" fontAlgn="t"/>
                      <a:r>
                        <a:rPr lang="en-US" sz="1400" b="0" i="0" u="none" strike="noStrike" dirty="0">
                          <a:solidFill>
                            <a:schemeClr val="tx1"/>
                          </a:solidFill>
                          <a:effectLst/>
                          <a:latin typeface="+mn-lt"/>
                        </a:rPr>
                        <a:t> 1.  Referred the matter to TMT for report on status of Completion</a:t>
                      </a:r>
                      <a:endParaRPr lang="en-US" sz="1400" b="0" i="0" u="none" strike="noStrike" baseline="0" dirty="0">
                        <a:solidFill>
                          <a:schemeClr val="tx1"/>
                        </a:solidFill>
                        <a:effectLst/>
                        <a:latin typeface="+mn-lt"/>
                      </a:endParaRPr>
                    </a:p>
                  </a:txBody>
                  <a:tcPr marL="9525" marR="9525" marT="9525" marB="0"/>
                </a:tc>
                <a:extLst>
                  <a:ext uri="{0D108BD9-81ED-4DB2-BD59-A6C34878D82A}">
                    <a16:rowId xmlns:a16="http://schemas.microsoft.com/office/drawing/2014/main" val="10001"/>
                  </a:ext>
                </a:extLst>
              </a:tr>
              <a:tr h="2886160">
                <a:tc>
                  <a:txBody>
                    <a:bodyPr/>
                    <a:lstStyle/>
                    <a:p>
                      <a:pPr algn="l" fontAlgn="t"/>
                      <a:r>
                        <a:rPr lang="en-ZA" sz="1400" b="1" i="0" u="none" strike="noStrike" dirty="0">
                          <a:solidFill>
                            <a:srgbClr val="000000"/>
                          </a:solidFill>
                          <a:effectLst/>
                          <a:latin typeface="+mn-lt"/>
                          <a:cs typeface="Calibri" panose="020F0502020204030204" pitchFamily="34" charset="0"/>
                        </a:rPr>
                        <a:t>4. AOPO</a:t>
                      </a:r>
                      <a:endParaRPr lang="en-ZA" sz="1400" b="0" i="0" u="none" strike="noStrike" dirty="0">
                        <a:solidFill>
                          <a:srgbClr val="000000"/>
                        </a:solidFill>
                        <a:effectLst/>
                        <a:latin typeface="+mn-lt"/>
                        <a:cs typeface="Calibri" panose="020F0502020204030204" pitchFamily="34" charset="0"/>
                      </a:endParaRPr>
                    </a:p>
                    <a:p>
                      <a:pPr algn="l" fontAlgn="t"/>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Indicator 2.1.12 (Annual Sector Report is produced on the implementation of the General Education Certificate) actual achievement is inconsistent with the Planned Annual Target</a:t>
                      </a:r>
                      <a:endParaRPr lang="en-GB" sz="1400" dirty="0">
                        <a:solidFill>
                          <a:schemeClr val="tx1"/>
                        </a:solidFill>
                        <a:latin typeface="+mn-lt"/>
                      </a:endParaRPr>
                    </a:p>
                  </a:txBody>
                  <a:tcPr/>
                </a:tc>
                <a:tc>
                  <a:txBody>
                    <a:bodyPr/>
                    <a:lstStyle/>
                    <a:p>
                      <a:pPr marL="342900" indent="-342900" algn="l" fontAlgn="t">
                        <a:buAutoNum type="arabicPeriod"/>
                      </a:pPr>
                      <a:r>
                        <a:rPr lang="en-US" sz="1400" b="0" i="0" u="none" strike="noStrike" baseline="0" dirty="0">
                          <a:solidFill>
                            <a:srgbClr val="000000"/>
                          </a:solidFill>
                          <a:effectLst/>
                          <a:latin typeface="+mn-lt"/>
                        </a:rPr>
                        <a:t>Indicator was reviewed by Management on a quarterly basis and progress reports were provided as evidence. Management reviewed the 2022/23 Technical Indicator Descriptions (TIDs) and proposed amendment from a sector report to a national report. During 2022/24, the DBE will be undertaking a scaling-up process of school participation with the first full-scale implementation of </a:t>
                      </a:r>
                      <a:r>
                        <a:rPr lang="en-US" sz="1400" b="0" i="0" u="none" strike="noStrike" baseline="0" dirty="0">
                          <a:solidFill>
                            <a:schemeClr val="tx1"/>
                          </a:solidFill>
                          <a:effectLst/>
                          <a:latin typeface="+mn-lt"/>
                        </a:rPr>
                        <a:t>the GEC scheduled for 2025. </a:t>
                      </a:r>
                    </a:p>
                    <a:p>
                      <a:pPr marL="342900" marR="0" lvl="0" indent="-342900" algn="l" defTabSz="914400" rtl="0" eaLnBrk="1" fontAlgn="t" latinLnBrk="0" hangingPunct="1">
                        <a:lnSpc>
                          <a:spcPct val="100000"/>
                        </a:lnSpc>
                        <a:spcBef>
                          <a:spcPts val="0"/>
                        </a:spcBef>
                        <a:spcAft>
                          <a:spcPts val="0"/>
                        </a:spcAft>
                        <a:buClrTx/>
                        <a:buSzTx/>
                        <a:buFontTx/>
                        <a:buAutoNum type="arabicPeriod"/>
                        <a:tabLst/>
                        <a:defRPr/>
                      </a:pPr>
                      <a:r>
                        <a:rPr lang="en-US" sz="1400" b="0" i="0" u="none" strike="noStrike" baseline="0" dirty="0">
                          <a:solidFill>
                            <a:schemeClr val="tx1"/>
                          </a:solidFill>
                          <a:effectLst/>
                          <a:latin typeface="+mn-lt"/>
                        </a:rPr>
                        <a:t>NEED capacity to roll-out </a:t>
                      </a:r>
                    </a:p>
                  </a:txBody>
                  <a:tcPr marL="9525" marR="9525" marT="9525" marB="0"/>
                </a:tc>
                <a:tc>
                  <a:txBody>
                    <a:bodyPr/>
                    <a:lstStyle/>
                    <a:p>
                      <a:pPr algn="l" fontAlgn="t"/>
                      <a:r>
                        <a:rPr lang="en-US" sz="1400" b="0" i="0" u="none" strike="noStrike" baseline="0" dirty="0">
                          <a:solidFill>
                            <a:schemeClr val="tx1"/>
                          </a:solidFill>
                          <a:effectLst/>
                          <a:latin typeface="+mn-lt"/>
                        </a:rPr>
                        <a:t>2023/24 APP was developed and revision of the TIDs was completed.</a:t>
                      </a:r>
                    </a:p>
                    <a:p>
                      <a:pPr marL="0" marR="0" indent="0" algn="l" defTabSz="914400" rtl="0" eaLnBrk="1" fontAlgn="t" latinLnBrk="0" hangingPunct="1">
                        <a:lnSpc>
                          <a:spcPct val="100000"/>
                        </a:lnSpc>
                        <a:spcBef>
                          <a:spcPts val="0"/>
                        </a:spcBef>
                        <a:spcAft>
                          <a:spcPts val="0"/>
                        </a:spcAft>
                        <a:buClrTx/>
                        <a:buSzTx/>
                        <a:buFontTx/>
                        <a:buNone/>
                        <a:tabLst/>
                        <a:defRPr/>
                      </a:pPr>
                      <a:r>
                        <a:rPr lang="en-ZA" sz="1400" kern="1200" dirty="0">
                          <a:solidFill>
                            <a:schemeClr val="tx1"/>
                          </a:solidFill>
                          <a:effectLst/>
                        </a:rPr>
                        <a:t>The DBE has revised the target for 2023/24 APP  to a pilot of GEC.</a:t>
                      </a:r>
                      <a:endParaRPr lang="en-US" sz="1400" b="0" i="0" u="none" strike="noStrike" baseline="0" dirty="0">
                        <a:solidFill>
                          <a:schemeClr val="tx1"/>
                        </a:solidFill>
                        <a:effectLst/>
                        <a:latin typeface="+mn-lt"/>
                      </a:endParaRPr>
                    </a:p>
                  </a:txBody>
                  <a:tcPr marL="9525" marR="9525" marT="9525" marB="0"/>
                </a:tc>
                <a:extLst>
                  <a:ext uri="{0D108BD9-81ED-4DB2-BD59-A6C34878D82A}">
                    <a16:rowId xmlns:a16="http://schemas.microsoft.com/office/drawing/2014/main" val="2757179562"/>
                  </a:ext>
                </a:extLst>
              </a:tr>
            </a:tbl>
          </a:graphicData>
        </a:graphic>
      </p:graphicFrame>
      <p:sp>
        <p:nvSpPr>
          <p:cNvPr id="3" name="Slide Number Placeholder 2"/>
          <p:cNvSpPr>
            <a:spLocks noGrp="1"/>
          </p:cNvSpPr>
          <p:nvPr>
            <p:ph type="sldNum" sz="quarter" idx="4294967295"/>
          </p:nvPr>
        </p:nvSpPr>
        <p:spPr/>
        <p:txBody>
          <a:bodyPr/>
          <a:lstStyle/>
          <a:p>
            <a:fld id="{1CEF410C-7925-47E4-9D08-6442E47B191A}" type="slidenum">
              <a:rPr lang="en-ZA" smtClean="0">
                <a:solidFill>
                  <a:prstClr val="black">
                    <a:tint val="75000"/>
                  </a:prstClr>
                </a:solidFill>
              </a:rPr>
              <a:t>105</a:t>
            </a:fld>
            <a:endParaRPr lang="en-ZA" dirty="0">
              <a:solidFill>
                <a:prstClr val="black">
                  <a:tint val="75000"/>
                </a:prstClr>
              </a:solidFill>
            </a:endParaRPr>
          </a:p>
        </p:txBody>
      </p:sp>
      <p:pic>
        <p:nvPicPr>
          <p:cNvPr id="4" name="Picture 3"/>
          <p:cNvPicPr>
            <a:picLocks noChangeAspect="1"/>
          </p:cNvPicPr>
          <p:nvPr/>
        </p:nvPicPr>
        <p:blipFill>
          <a:blip r:embed="rId5"/>
          <a:stretch>
            <a:fillRect/>
          </a:stretch>
        </p:blipFill>
        <p:spPr>
          <a:xfrm>
            <a:off x="-18066" y="6222917"/>
            <a:ext cx="1554615" cy="635083"/>
          </a:xfrm>
          <a:prstGeom prst="rect">
            <a:avLst/>
          </a:prstGeom>
        </p:spPr>
      </p:pic>
    </p:spTree>
    <p:custDataLst>
      <p:tags r:id="rId1"/>
    </p:custDataLst>
    <p:extLst>
      <p:ext uri="{BB962C8B-B14F-4D97-AF65-F5344CB8AC3E}">
        <p14:creationId xmlns:p14="http://schemas.microsoft.com/office/powerpoint/2010/main" val="186741162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2021/22 AUDIT ACTION PLAN</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285300545"/>
              </p:ext>
            </p:extLst>
          </p:nvPr>
        </p:nvGraphicFramePr>
        <p:xfrm>
          <a:off x="58824" y="440668"/>
          <a:ext cx="8892480" cy="6268226"/>
        </p:xfrm>
        <a:graphic>
          <a:graphicData uri="http://schemas.openxmlformats.org/drawingml/2006/table">
            <a:tbl>
              <a:tblPr firstRow="1" bandRow="1">
                <a:tableStyleId>{21E4AEA4-8DFA-4A89-87EB-49C32662AFE0}</a:tableStyleId>
              </a:tblPr>
              <a:tblGrid>
                <a:gridCol w="1284469">
                  <a:extLst>
                    <a:ext uri="{9D8B030D-6E8A-4147-A177-3AD203B41FA5}">
                      <a16:colId xmlns:a16="http://schemas.microsoft.com/office/drawing/2014/main" val="20002"/>
                    </a:ext>
                  </a:extLst>
                </a:gridCol>
                <a:gridCol w="2667744">
                  <a:extLst>
                    <a:ext uri="{9D8B030D-6E8A-4147-A177-3AD203B41FA5}">
                      <a16:colId xmlns:a16="http://schemas.microsoft.com/office/drawing/2014/main" val="20004"/>
                    </a:ext>
                  </a:extLst>
                </a:gridCol>
                <a:gridCol w="2361163">
                  <a:extLst>
                    <a:ext uri="{9D8B030D-6E8A-4147-A177-3AD203B41FA5}">
                      <a16:colId xmlns:a16="http://schemas.microsoft.com/office/drawing/2014/main" val="20005"/>
                    </a:ext>
                  </a:extLst>
                </a:gridCol>
                <a:gridCol w="2579104">
                  <a:extLst>
                    <a:ext uri="{9D8B030D-6E8A-4147-A177-3AD203B41FA5}">
                      <a16:colId xmlns:a16="http://schemas.microsoft.com/office/drawing/2014/main" val="3224555401"/>
                    </a:ext>
                  </a:extLst>
                </a:gridCol>
              </a:tblGrid>
              <a:tr h="640398">
                <a:tc>
                  <a:txBody>
                    <a:bodyPr/>
                    <a:lstStyle/>
                    <a:p>
                      <a:pPr algn="ctr"/>
                      <a:r>
                        <a:rPr lang="en-ZA" sz="1400" dirty="0">
                          <a:solidFill>
                            <a:schemeClr val="bg1"/>
                          </a:solidFill>
                          <a:latin typeface="+mn-lt"/>
                          <a:cs typeface="Calibri" panose="020F0502020204030204" pitchFamily="34" charset="0"/>
                        </a:rPr>
                        <a:t>FS Item</a:t>
                      </a:r>
                    </a:p>
                  </a:txBody>
                  <a:tcPr/>
                </a:tc>
                <a:tc>
                  <a:txBody>
                    <a:bodyPr/>
                    <a:lstStyle/>
                    <a:p>
                      <a:pPr algn="l"/>
                      <a:r>
                        <a:rPr lang="en-ZA" sz="1400" baseline="0" dirty="0">
                          <a:solidFill>
                            <a:schemeClr val="bg1"/>
                          </a:solidFill>
                          <a:latin typeface="+mn-lt"/>
                        </a:rPr>
                        <a:t>Findings</a:t>
                      </a:r>
                      <a:endParaRPr lang="en-ZA" sz="1400" dirty="0">
                        <a:solidFill>
                          <a:schemeClr val="bg1"/>
                        </a:solidFill>
                        <a:latin typeface="+mn-lt"/>
                      </a:endParaRPr>
                    </a:p>
                  </a:txBody>
                  <a:tcPr/>
                </a:tc>
                <a:tc>
                  <a:txBody>
                    <a:bodyPr/>
                    <a:lstStyle/>
                    <a:p>
                      <a:pPr algn="ctr"/>
                      <a:r>
                        <a:rPr lang="en-ZA" sz="1400" dirty="0">
                          <a:solidFill>
                            <a:schemeClr val="bg1"/>
                          </a:solidFill>
                          <a:latin typeface="+mn-lt"/>
                        </a:rPr>
                        <a:t>Actions  &amp; Internal Control Improvement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bg1"/>
                          </a:solidFill>
                          <a:latin typeface="+mn-lt"/>
                        </a:rPr>
                        <a:t>Progress</a:t>
                      </a:r>
                    </a:p>
                    <a:p>
                      <a:endParaRPr lang="en-ZA" sz="1400" dirty="0">
                        <a:solidFill>
                          <a:schemeClr val="bg1"/>
                        </a:solidFill>
                        <a:latin typeface="+mn-lt"/>
                      </a:endParaRPr>
                    </a:p>
                  </a:txBody>
                  <a:tcPr/>
                </a:tc>
                <a:extLst>
                  <a:ext uri="{0D108BD9-81ED-4DB2-BD59-A6C34878D82A}">
                    <a16:rowId xmlns:a16="http://schemas.microsoft.com/office/drawing/2014/main" val="10000"/>
                  </a:ext>
                </a:extLst>
              </a:tr>
              <a:tr h="2563958">
                <a:tc>
                  <a:txBody>
                    <a:bodyPr/>
                    <a:lstStyle/>
                    <a:p>
                      <a:pPr algn="l" fontAlgn="t"/>
                      <a:r>
                        <a:rPr lang="en-ZA" sz="1400" b="1" i="0" u="none" strike="noStrike" dirty="0">
                          <a:solidFill>
                            <a:srgbClr val="000000"/>
                          </a:solidFill>
                          <a:effectLst/>
                          <a:latin typeface="+mn-lt"/>
                          <a:cs typeface="Calibri" panose="020F0502020204030204" pitchFamily="34" charset="0"/>
                        </a:rPr>
                        <a:t>5. AOPO</a:t>
                      </a:r>
                    </a:p>
                    <a:p>
                      <a:pPr algn="l" fontAlgn="t"/>
                      <a:endParaRPr lang="en-ZA" sz="1400" b="0" i="0" u="none" strike="noStrike" dirty="0">
                        <a:solidFill>
                          <a:srgbClr val="000000"/>
                        </a:solidFill>
                        <a:effectLst/>
                        <a:latin typeface="+mn-lt"/>
                        <a:cs typeface="Calibri" panose="020F0502020204030204" pitchFamily="34" charset="0"/>
                      </a:endParaRPr>
                    </a:p>
                    <a:p>
                      <a:pPr algn="l" fontAlgn="t"/>
                      <a:r>
                        <a:rPr lang="en-US" sz="1400" b="1" i="0" u="none" strike="noStrike" dirty="0">
                          <a:solidFill>
                            <a:srgbClr val="000000"/>
                          </a:solidFill>
                          <a:effectLst/>
                          <a:latin typeface="+mn-lt"/>
                          <a:cs typeface="Calibri" panose="020F0502020204030204" pitchFamily="34" charset="0"/>
                        </a:rPr>
                        <a:t> </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2.1 The NSNP implementation by the nine provincial education departments was not monitored effectively by the responsible DBE unit.  </a:t>
                      </a:r>
                    </a:p>
                    <a:p>
                      <a:pPr marL="0" indent="0" algn="l">
                        <a:buFont typeface="Courier New" panose="02070309020205020404" pitchFamily="49" charset="0"/>
                        <a:buNone/>
                      </a:pPr>
                      <a:r>
                        <a:rPr lang="en-US" sz="1400" dirty="0">
                          <a:solidFill>
                            <a:schemeClr val="tx1"/>
                          </a:solidFill>
                          <a:latin typeface="+mn-lt"/>
                        </a:rPr>
                        <a:t>2.2  Inadequate training interventions for provincial, district coordinators and NSNP monitors. Defects identified on the ASIDI infrastructure projects </a:t>
                      </a:r>
                    </a:p>
                  </a:txBody>
                  <a:tcPr/>
                </a:tc>
                <a:tc>
                  <a:txBody>
                    <a:bodyPr/>
                    <a:lstStyle/>
                    <a:p>
                      <a:pPr marL="342900" indent="-342900" algn="l" fontAlgn="t">
                        <a:buAutoNum type="arabicPeriod"/>
                      </a:pPr>
                      <a:r>
                        <a:rPr lang="en-GB" sz="1400" b="0" i="0" u="none" strike="noStrike" baseline="0" dirty="0">
                          <a:solidFill>
                            <a:schemeClr val="tx1"/>
                          </a:solidFill>
                          <a:effectLst/>
                          <a:latin typeface="+mn-lt"/>
                        </a:rPr>
                        <a:t>Incorrect information included</a:t>
                      </a:r>
                    </a:p>
                    <a:p>
                      <a:pPr marL="342900" marR="0" lvl="0" indent="-342900" algn="l" defTabSz="914400" rtl="0" eaLnBrk="1" fontAlgn="t" latinLnBrk="0" hangingPunct="1">
                        <a:lnSpc>
                          <a:spcPct val="100000"/>
                        </a:lnSpc>
                        <a:spcBef>
                          <a:spcPts val="0"/>
                        </a:spcBef>
                        <a:spcAft>
                          <a:spcPts val="0"/>
                        </a:spcAft>
                        <a:buClrTx/>
                        <a:buSzTx/>
                        <a:buFontTx/>
                        <a:buAutoNum type="arabicPeriod"/>
                        <a:tabLst/>
                        <a:defRPr/>
                      </a:pPr>
                      <a:r>
                        <a:rPr lang="en-US" sz="1400" b="0" i="0" u="none" strike="noStrike" baseline="0" dirty="0">
                          <a:solidFill>
                            <a:schemeClr val="tx1"/>
                          </a:solidFill>
                          <a:effectLst/>
                          <a:latin typeface="+mn-lt"/>
                        </a:rPr>
                        <a:t>NEED capacity to coordinate &amp; monitor training plans</a:t>
                      </a:r>
                    </a:p>
                    <a:p>
                      <a:pPr marL="0" indent="0" algn="l" fontAlgn="t">
                        <a:buNone/>
                      </a:pPr>
                      <a:endParaRPr lang="en-GB" sz="1400" b="0" i="0" u="none" strike="noStrike" baseline="0" dirty="0">
                        <a:solidFill>
                          <a:schemeClr val="tx1"/>
                        </a:solidFill>
                        <a:effectLst/>
                        <a:latin typeface="+mn-lt"/>
                      </a:endParaRPr>
                    </a:p>
                  </a:txBody>
                  <a:tcPr marL="9525" marR="9525" marT="9525" marB="0"/>
                </a:tc>
                <a:tc>
                  <a:txBody>
                    <a:bodyPr/>
                    <a:lstStyle/>
                    <a:p>
                      <a:pPr algn="l" fontAlgn="t"/>
                      <a:r>
                        <a:rPr lang="en-US" sz="1400" b="0" i="0" u="none" strike="noStrike" dirty="0">
                          <a:solidFill>
                            <a:srgbClr val="000000"/>
                          </a:solidFill>
                          <a:effectLst/>
                          <a:latin typeface="+mn-lt"/>
                        </a:rPr>
                        <a:t>2.1  The draft monitoring action plan template has been developed.                                                       2.2 PEDs have submitted training plans and training has commenced. Limpopo provincial and district officials were trained on food safety on 20-21 July 2022 and are expected to cascade training to </a:t>
                      </a:r>
                      <a:r>
                        <a:rPr lang="en-US" sz="1400" b="0" i="0" u="none" strike="noStrike" dirty="0">
                          <a:solidFill>
                            <a:schemeClr val="tx1"/>
                          </a:solidFill>
                          <a:effectLst/>
                          <a:latin typeface="+mn-lt"/>
                        </a:rPr>
                        <a:t>schools. </a:t>
                      </a:r>
                    </a:p>
                    <a:p>
                      <a:pPr algn="l" fontAlgn="t"/>
                      <a:r>
                        <a:rPr lang="en-US" sz="1400" b="0" i="0" u="none" strike="noStrike" dirty="0">
                          <a:solidFill>
                            <a:schemeClr val="tx1"/>
                          </a:solidFill>
                          <a:effectLst/>
                          <a:latin typeface="+mn-lt"/>
                        </a:rPr>
                        <a:t>2.3. The Directorate consulted EPMD unit, it was indicated that NSNP is included in the  school self evaluation assessment. There are 6 questions for NSNP.  However, it was agreed that NSNP will review the questions for the next school evaluation in 2023.</a:t>
                      </a:r>
                      <a:endParaRPr lang="en-US" sz="1400" b="0" i="0" u="none" strike="noStrike" baseline="0" dirty="0">
                        <a:solidFill>
                          <a:schemeClr val="tx1"/>
                        </a:solidFill>
                        <a:effectLst/>
                        <a:latin typeface="+mn-lt"/>
                      </a:endParaRPr>
                    </a:p>
                  </a:txBody>
                  <a:tcPr marL="9525" marR="9525" marT="9525" marB="0"/>
                </a:tc>
                <a:extLst>
                  <a:ext uri="{0D108BD9-81ED-4DB2-BD59-A6C34878D82A}">
                    <a16:rowId xmlns:a16="http://schemas.microsoft.com/office/drawing/2014/main" val="10001"/>
                  </a:ext>
                </a:extLst>
              </a:tr>
              <a:tr h="1991183">
                <a:tc>
                  <a:txBody>
                    <a:bodyPr/>
                    <a:lstStyle/>
                    <a:p>
                      <a:pPr algn="l" fontAlgn="t"/>
                      <a:r>
                        <a:rPr lang="en-ZA" sz="1400" b="1" i="0" u="none" strike="noStrike" dirty="0">
                          <a:solidFill>
                            <a:srgbClr val="000000"/>
                          </a:solidFill>
                          <a:effectLst/>
                          <a:latin typeface="+mn-lt"/>
                          <a:cs typeface="Calibri" panose="020F0502020204030204" pitchFamily="34" charset="0"/>
                        </a:rPr>
                        <a:t>6. Irregular Expenditure</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SCM: Incomplete documents submitted for audit</a:t>
                      </a:r>
                      <a:endParaRPr lang="en-GB" sz="1400" dirty="0">
                        <a:solidFill>
                          <a:schemeClr val="tx1"/>
                        </a:solidFill>
                        <a:latin typeface="+mn-lt"/>
                      </a:endParaRPr>
                    </a:p>
                  </a:txBody>
                  <a:tcPr/>
                </a:tc>
                <a:tc>
                  <a:txBody>
                    <a:bodyPr/>
                    <a:lstStyle/>
                    <a:p>
                      <a:pPr marL="342900" indent="-342900" algn="l" fontAlgn="t">
                        <a:buAutoNum type="arabicPeriod"/>
                      </a:pPr>
                      <a:r>
                        <a:rPr lang="en-US" sz="1400" b="0" i="0" u="none" strike="noStrike" baseline="0" dirty="0">
                          <a:solidFill>
                            <a:schemeClr val="tx1"/>
                          </a:solidFill>
                          <a:effectLst/>
                          <a:latin typeface="+mn-lt"/>
                        </a:rPr>
                        <a:t>All procurement of goods and services will be done through SCM</a:t>
                      </a:r>
                    </a:p>
                    <a:p>
                      <a:pPr marL="342900" indent="-342900" algn="l" fontAlgn="t">
                        <a:buAutoNum type="arabicPeriod"/>
                      </a:pPr>
                      <a:r>
                        <a:rPr lang="en-US" sz="1400" b="0" i="0" u="none" strike="noStrike" baseline="0" dirty="0">
                          <a:solidFill>
                            <a:schemeClr val="tx1"/>
                          </a:solidFill>
                          <a:effectLst/>
                          <a:latin typeface="+mn-lt"/>
                        </a:rPr>
                        <a:t>NEED enhanced SCM capacity (built environment)</a:t>
                      </a:r>
                    </a:p>
                    <a:p>
                      <a:pPr marL="342900" indent="-342900" algn="l" fontAlgn="t">
                        <a:buAutoNum type="arabicPeriod"/>
                      </a:pPr>
                      <a:r>
                        <a:rPr lang="en-US" sz="1400" b="0" i="0" u="none" strike="noStrike" baseline="0" dirty="0">
                          <a:solidFill>
                            <a:schemeClr val="tx1"/>
                          </a:solidFill>
                          <a:effectLst/>
                          <a:latin typeface="+mn-lt"/>
                        </a:rPr>
                        <a:t>NEED workshop on decision matrix with AGSA / OCPO</a:t>
                      </a:r>
                    </a:p>
                  </a:txBody>
                  <a:tcPr marL="9525" marR="9525" marT="9525" marB="0"/>
                </a:tc>
                <a:tc>
                  <a:txBody>
                    <a:bodyPr/>
                    <a:lstStyle/>
                    <a:p>
                      <a:pPr algn="l" fontAlgn="t"/>
                      <a:r>
                        <a:rPr lang="en-US" sz="1400" b="0" i="0" u="none" strike="noStrike" baseline="0" dirty="0">
                          <a:solidFill>
                            <a:srgbClr val="000000"/>
                          </a:solidFill>
                          <a:effectLst/>
                          <a:latin typeface="+mn-lt"/>
                        </a:rPr>
                        <a:t>All procurement of goods and services will be done through SCM</a:t>
                      </a:r>
                    </a:p>
                  </a:txBody>
                  <a:tcPr marL="9525" marR="9525" marT="9525" marB="0"/>
                </a:tc>
                <a:extLst>
                  <a:ext uri="{0D108BD9-81ED-4DB2-BD59-A6C34878D82A}">
                    <a16:rowId xmlns:a16="http://schemas.microsoft.com/office/drawing/2014/main" val="2757179562"/>
                  </a:ext>
                </a:extLst>
              </a:tr>
            </a:tbl>
          </a:graphicData>
        </a:graphic>
      </p:graphicFrame>
      <p:sp>
        <p:nvSpPr>
          <p:cNvPr id="3" name="Slide Number Placeholder 2"/>
          <p:cNvSpPr>
            <a:spLocks noGrp="1"/>
          </p:cNvSpPr>
          <p:nvPr>
            <p:ph type="sldNum" sz="quarter" idx="4294967295"/>
          </p:nvPr>
        </p:nvSpPr>
        <p:spPr/>
        <p:txBody>
          <a:bodyPr/>
          <a:lstStyle/>
          <a:p>
            <a:fld id="{1CEF410C-7925-47E4-9D08-6442E47B191A}" type="slidenum">
              <a:rPr lang="en-ZA" smtClean="0">
                <a:solidFill>
                  <a:prstClr val="black">
                    <a:tint val="75000"/>
                  </a:prstClr>
                </a:solidFill>
              </a:rPr>
              <a:t>106</a:t>
            </a:fld>
            <a:endParaRPr lang="en-ZA" dirty="0">
              <a:solidFill>
                <a:prstClr val="black">
                  <a:tint val="75000"/>
                </a:prstClr>
              </a:solidFill>
            </a:endParaRPr>
          </a:p>
        </p:txBody>
      </p:sp>
    </p:spTree>
    <p:custDataLst>
      <p:tags r:id="rId1"/>
    </p:custDataLst>
    <p:extLst>
      <p:ext uri="{BB962C8B-B14F-4D97-AF65-F5344CB8AC3E}">
        <p14:creationId xmlns:p14="http://schemas.microsoft.com/office/powerpoint/2010/main" val="12889742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2021/22 AUDIT ACTION PLAN</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58361294"/>
              </p:ext>
            </p:extLst>
          </p:nvPr>
        </p:nvGraphicFramePr>
        <p:xfrm>
          <a:off x="107504" y="548681"/>
          <a:ext cx="8898061" cy="5674236"/>
        </p:xfrm>
        <a:graphic>
          <a:graphicData uri="http://schemas.openxmlformats.org/drawingml/2006/table">
            <a:tbl>
              <a:tblPr firstRow="1" bandRow="1">
                <a:tableStyleId>{21E4AEA4-8DFA-4A89-87EB-49C32662AFE0}</a:tableStyleId>
              </a:tblPr>
              <a:tblGrid>
                <a:gridCol w="1775874">
                  <a:extLst>
                    <a:ext uri="{9D8B030D-6E8A-4147-A177-3AD203B41FA5}">
                      <a16:colId xmlns:a16="http://schemas.microsoft.com/office/drawing/2014/main" val="20002"/>
                    </a:ext>
                  </a:extLst>
                </a:gridCol>
                <a:gridCol w="1746276">
                  <a:extLst>
                    <a:ext uri="{9D8B030D-6E8A-4147-A177-3AD203B41FA5}">
                      <a16:colId xmlns:a16="http://schemas.microsoft.com/office/drawing/2014/main" val="20004"/>
                    </a:ext>
                  </a:extLst>
                </a:gridCol>
                <a:gridCol w="2966020">
                  <a:extLst>
                    <a:ext uri="{9D8B030D-6E8A-4147-A177-3AD203B41FA5}">
                      <a16:colId xmlns:a16="http://schemas.microsoft.com/office/drawing/2014/main" val="20005"/>
                    </a:ext>
                  </a:extLst>
                </a:gridCol>
                <a:gridCol w="2409891">
                  <a:extLst>
                    <a:ext uri="{9D8B030D-6E8A-4147-A177-3AD203B41FA5}">
                      <a16:colId xmlns:a16="http://schemas.microsoft.com/office/drawing/2014/main" val="3224555401"/>
                    </a:ext>
                  </a:extLst>
                </a:gridCol>
              </a:tblGrid>
              <a:tr h="844925">
                <a:tc>
                  <a:txBody>
                    <a:bodyPr/>
                    <a:lstStyle/>
                    <a:p>
                      <a:pPr algn="ctr"/>
                      <a:r>
                        <a:rPr lang="en-ZA" sz="1400" dirty="0">
                          <a:solidFill>
                            <a:schemeClr val="bg1"/>
                          </a:solidFill>
                          <a:latin typeface="+mn-lt"/>
                          <a:cs typeface="Calibri" panose="020F0502020204030204" pitchFamily="34" charset="0"/>
                        </a:rPr>
                        <a:t>FS Item</a:t>
                      </a:r>
                    </a:p>
                  </a:txBody>
                  <a:tcPr/>
                </a:tc>
                <a:tc>
                  <a:txBody>
                    <a:bodyPr/>
                    <a:lstStyle/>
                    <a:p>
                      <a:pPr algn="l"/>
                      <a:r>
                        <a:rPr lang="en-ZA" sz="1400" baseline="0" dirty="0">
                          <a:solidFill>
                            <a:schemeClr val="bg1"/>
                          </a:solidFill>
                          <a:latin typeface="+mn-lt"/>
                        </a:rPr>
                        <a:t>Findings</a:t>
                      </a:r>
                      <a:endParaRPr lang="en-ZA" sz="1400" dirty="0">
                        <a:solidFill>
                          <a:schemeClr val="bg1"/>
                        </a:solidFill>
                        <a:latin typeface="+mn-lt"/>
                      </a:endParaRPr>
                    </a:p>
                  </a:txBody>
                  <a:tcPr/>
                </a:tc>
                <a:tc>
                  <a:txBody>
                    <a:bodyPr/>
                    <a:lstStyle/>
                    <a:p>
                      <a:pPr algn="ctr"/>
                      <a:r>
                        <a:rPr lang="en-ZA" sz="1400" dirty="0">
                          <a:solidFill>
                            <a:schemeClr val="bg1"/>
                          </a:solidFill>
                          <a:latin typeface="+mn-lt"/>
                        </a:rPr>
                        <a:t>Actions  &amp; Internal Control Improvement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solidFill>
                            <a:schemeClr val="bg1"/>
                          </a:solidFill>
                          <a:latin typeface="+mn-lt"/>
                        </a:rPr>
                        <a:t>Progress</a:t>
                      </a:r>
                    </a:p>
                    <a:p>
                      <a:endParaRPr lang="en-ZA" sz="1400" dirty="0">
                        <a:solidFill>
                          <a:schemeClr val="bg1"/>
                        </a:solidFill>
                        <a:latin typeface="+mn-lt"/>
                      </a:endParaRPr>
                    </a:p>
                  </a:txBody>
                  <a:tcPr/>
                </a:tc>
                <a:extLst>
                  <a:ext uri="{0D108BD9-81ED-4DB2-BD59-A6C34878D82A}">
                    <a16:rowId xmlns:a16="http://schemas.microsoft.com/office/drawing/2014/main" val="10000"/>
                  </a:ext>
                </a:extLst>
              </a:tr>
              <a:tr h="1720224">
                <a:tc>
                  <a:txBody>
                    <a:bodyPr/>
                    <a:lstStyle/>
                    <a:p>
                      <a:pPr algn="l" fontAlgn="t"/>
                      <a:r>
                        <a:rPr lang="en-ZA" sz="1400" b="1" i="0" u="none" strike="noStrike" dirty="0">
                          <a:solidFill>
                            <a:srgbClr val="000000"/>
                          </a:solidFill>
                          <a:effectLst/>
                          <a:latin typeface="+mn-lt"/>
                          <a:cs typeface="Calibri" panose="020F0502020204030204" pitchFamily="34" charset="0"/>
                        </a:rPr>
                        <a:t>7. </a:t>
                      </a:r>
                      <a:r>
                        <a:rPr lang="en-US" sz="1400" b="1" i="0" u="none" strike="noStrike" dirty="0">
                          <a:solidFill>
                            <a:srgbClr val="000000"/>
                          </a:solidFill>
                          <a:effectLst/>
                          <a:latin typeface="+mn-lt"/>
                          <a:cs typeface="Calibri" panose="020F0502020204030204" pitchFamily="34" charset="0"/>
                        </a:rPr>
                        <a:t>Non-compliance to laws and regulations</a:t>
                      </a:r>
                      <a:endParaRPr lang="en-ZA" sz="1400" b="1" i="0" u="none" strike="noStrike" dirty="0">
                        <a:solidFill>
                          <a:srgbClr val="000000"/>
                        </a:solidFill>
                        <a:effectLst/>
                        <a:latin typeface="+mn-lt"/>
                        <a:cs typeface="Calibri" panose="020F0502020204030204" pitchFamily="34" charset="0"/>
                      </a:endParaRPr>
                    </a:p>
                    <a:p>
                      <a:pPr algn="l" fontAlgn="t"/>
                      <a:endParaRPr lang="en-ZA" sz="1400" b="0" i="0" u="none" strike="noStrike" dirty="0">
                        <a:solidFill>
                          <a:srgbClr val="000000"/>
                        </a:solidFill>
                        <a:effectLst/>
                        <a:latin typeface="+mn-lt"/>
                        <a:cs typeface="Calibri" panose="020F0502020204030204" pitchFamily="34" charset="0"/>
                      </a:endParaRPr>
                    </a:p>
                    <a:p>
                      <a:pPr algn="l" fontAlgn="t"/>
                      <a:r>
                        <a:rPr lang="en-US" sz="1400" b="1" i="0" u="none" strike="noStrike" dirty="0">
                          <a:solidFill>
                            <a:srgbClr val="000000"/>
                          </a:solidFill>
                          <a:effectLst/>
                          <a:latin typeface="+mn-lt"/>
                          <a:cs typeface="Calibri" panose="020F0502020204030204" pitchFamily="34" charset="0"/>
                        </a:rPr>
                        <a:t> </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SCM: Variation orders not approved by the DG </a:t>
                      </a:r>
                      <a:endParaRPr lang="en-GB" sz="1400" dirty="0">
                        <a:solidFill>
                          <a:schemeClr val="tx1"/>
                        </a:solidFill>
                        <a:latin typeface="+mn-lt"/>
                      </a:endParaRPr>
                    </a:p>
                  </a:txBody>
                  <a:tcPr/>
                </a:tc>
                <a:tc>
                  <a:txBody>
                    <a:bodyPr/>
                    <a:lstStyle/>
                    <a:p>
                      <a:pPr marL="342900" indent="-342900" algn="l" fontAlgn="t">
                        <a:buAutoNum type="arabicPeriod"/>
                      </a:pPr>
                      <a:r>
                        <a:rPr lang="en-US" sz="1400" b="0" i="0" u="none" strike="noStrike" baseline="0" dirty="0">
                          <a:solidFill>
                            <a:schemeClr val="tx1"/>
                          </a:solidFill>
                          <a:effectLst/>
                          <a:latin typeface="+mn-lt"/>
                        </a:rPr>
                        <a:t>Submit supporting documents to prove that there was no un-approved increase in contract value</a:t>
                      </a:r>
                    </a:p>
                    <a:p>
                      <a:pPr marL="342900" marR="0" lvl="0" indent="-342900" algn="l" defTabSz="914400" rtl="0" eaLnBrk="1" fontAlgn="t" latinLnBrk="0" hangingPunct="1">
                        <a:lnSpc>
                          <a:spcPct val="100000"/>
                        </a:lnSpc>
                        <a:spcBef>
                          <a:spcPts val="0"/>
                        </a:spcBef>
                        <a:spcAft>
                          <a:spcPts val="0"/>
                        </a:spcAft>
                        <a:buClrTx/>
                        <a:buSzTx/>
                        <a:buFontTx/>
                        <a:buAutoNum type="arabicPeriod"/>
                        <a:tabLst/>
                        <a:defRPr/>
                      </a:pPr>
                      <a:r>
                        <a:rPr lang="en-US" sz="1400" b="0" i="0" u="none" strike="noStrike" baseline="0" dirty="0">
                          <a:solidFill>
                            <a:schemeClr val="tx1"/>
                          </a:solidFill>
                          <a:effectLst/>
                          <a:latin typeface="+mn-lt"/>
                        </a:rPr>
                        <a:t>NEED standard operating procedures</a:t>
                      </a:r>
                    </a:p>
                  </a:txBody>
                  <a:tcPr marL="9525" marR="9525" marT="9525" marB="0"/>
                </a:tc>
                <a:tc>
                  <a:txBody>
                    <a:bodyPr/>
                    <a:lstStyle/>
                    <a:p>
                      <a:pPr algn="l" fontAlgn="t"/>
                      <a:r>
                        <a:rPr lang="en-US" sz="1400" b="0" i="0" u="none" strike="noStrike" dirty="0">
                          <a:solidFill>
                            <a:srgbClr val="000000"/>
                          </a:solidFill>
                          <a:effectLst/>
                          <a:latin typeface="+mn-lt"/>
                        </a:rPr>
                        <a:t>Requested supporting documents from IDT</a:t>
                      </a:r>
                      <a:endParaRPr lang="en-US" sz="1400" b="0" i="0" u="none" strike="noStrike" baseline="0" dirty="0">
                        <a:solidFill>
                          <a:srgbClr val="000000"/>
                        </a:solidFill>
                        <a:effectLst/>
                        <a:latin typeface="+mn-lt"/>
                      </a:endParaRPr>
                    </a:p>
                  </a:txBody>
                  <a:tcPr marL="9525" marR="9525" marT="9525" marB="0"/>
                </a:tc>
                <a:extLst>
                  <a:ext uri="{0D108BD9-81ED-4DB2-BD59-A6C34878D82A}">
                    <a16:rowId xmlns:a16="http://schemas.microsoft.com/office/drawing/2014/main" val="10001"/>
                  </a:ext>
                </a:extLst>
              </a:tr>
              <a:tr h="3109087">
                <a:tc>
                  <a:txBody>
                    <a:bodyPr/>
                    <a:lstStyle/>
                    <a:p>
                      <a:pPr algn="l" fontAlgn="t"/>
                      <a:r>
                        <a:rPr lang="en-ZA" sz="1400" b="1" i="0" u="none" strike="noStrike" dirty="0">
                          <a:solidFill>
                            <a:srgbClr val="000000"/>
                          </a:solidFill>
                          <a:effectLst/>
                          <a:latin typeface="+mn-lt"/>
                          <a:cs typeface="Calibri" panose="020F0502020204030204" pitchFamily="34" charset="0"/>
                        </a:rPr>
                        <a:t>8. AOPO</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Performance Information: Actual achievement reported in the annual report does not fall in the current year of audit</a:t>
                      </a:r>
                      <a:endParaRPr lang="en-GB" sz="1400" dirty="0">
                        <a:solidFill>
                          <a:schemeClr val="tx1"/>
                        </a:solidFill>
                        <a:latin typeface="+mn-lt"/>
                      </a:endParaRPr>
                    </a:p>
                  </a:txBody>
                  <a:tcPr/>
                </a:tc>
                <a:tc>
                  <a:txBody>
                    <a:bodyPr/>
                    <a:lstStyle/>
                    <a:p>
                      <a:pPr marL="342900" indent="-342900" algn="l" fontAlgn="t">
                        <a:buAutoNum type="arabicPeriod"/>
                      </a:pPr>
                      <a:r>
                        <a:rPr lang="en-US" sz="1400" b="0" i="0" u="none" strike="noStrike" baseline="0" dirty="0">
                          <a:solidFill>
                            <a:schemeClr val="tx1"/>
                          </a:solidFill>
                          <a:effectLst/>
                          <a:latin typeface="+mn-lt"/>
                        </a:rPr>
                        <a:t>The DBE will update the Technical Indicator Descriptions in the 2022/23 APP to include this scenario as a Data Limitation for Annual Sector Report and National Report indicators where applicable. </a:t>
                      </a:r>
                    </a:p>
                    <a:p>
                      <a:pPr marL="342900" indent="-342900" algn="l" fontAlgn="t">
                        <a:buAutoNum type="arabicPeriod"/>
                      </a:pPr>
                      <a:r>
                        <a:rPr lang="en-US" sz="1400" b="0" i="0" u="none" strike="noStrike" baseline="0" dirty="0">
                          <a:solidFill>
                            <a:schemeClr val="tx1"/>
                          </a:solidFill>
                          <a:effectLst/>
                          <a:latin typeface="+mn-lt"/>
                        </a:rPr>
                        <a:t>Timelines will be monitored quarterly to ensure that evidence is approved within the reporting timelines.</a:t>
                      </a:r>
                    </a:p>
                    <a:p>
                      <a:pPr marL="342900" marR="0" lvl="0" indent="-342900" algn="l" defTabSz="914400" rtl="0" eaLnBrk="1" fontAlgn="t" latinLnBrk="0" hangingPunct="1">
                        <a:lnSpc>
                          <a:spcPct val="100000"/>
                        </a:lnSpc>
                        <a:spcBef>
                          <a:spcPts val="0"/>
                        </a:spcBef>
                        <a:spcAft>
                          <a:spcPts val="0"/>
                        </a:spcAft>
                        <a:buClrTx/>
                        <a:buSzTx/>
                        <a:buFontTx/>
                        <a:buAutoNum type="arabicPeriod"/>
                        <a:tabLst/>
                        <a:defRPr/>
                      </a:pPr>
                      <a:r>
                        <a:rPr lang="en-US" sz="1400" b="0" i="0" u="none" strike="noStrike" baseline="0" dirty="0">
                          <a:solidFill>
                            <a:schemeClr val="tx1"/>
                          </a:solidFill>
                          <a:effectLst/>
                          <a:latin typeface="+mn-lt"/>
                        </a:rPr>
                        <a:t>NEED capacity to monitor </a:t>
                      </a:r>
                    </a:p>
                  </a:txBody>
                  <a:tcPr marL="9525" marR="9525" marT="9525" marB="0"/>
                </a:tc>
                <a:tc>
                  <a:txBody>
                    <a:bodyPr/>
                    <a:lstStyle/>
                    <a:p>
                      <a:pPr algn="l" fontAlgn="t"/>
                      <a:r>
                        <a:rPr lang="en-ZA" sz="1400" dirty="0">
                          <a:solidFill>
                            <a:schemeClr val="tx1"/>
                          </a:solidFill>
                        </a:rPr>
                        <a:t>An </a:t>
                      </a:r>
                      <a:r>
                        <a:rPr lang="en-US" sz="1400" dirty="0">
                          <a:solidFill>
                            <a:schemeClr val="tx1"/>
                          </a:solidFill>
                        </a:rPr>
                        <a:t>addendum to the 2022/23 APP has been developed to specify dates for the approval of Annual sector reports. </a:t>
                      </a:r>
                    </a:p>
                    <a:p>
                      <a:pPr algn="l" fontAlgn="t"/>
                      <a:endParaRPr lang="en-US" sz="1400" b="0" i="0" u="none" strike="noStrike" baseline="0" dirty="0">
                        <a:solidFill>
                          <a:srgbClr val="000000"/>
                        </a:solidFill>
                        <a:effectLst/>
                        <a:latin typeface="+mn-lt"/>
                      </a:endParaRPr>
                    </a:p>
                    <a:p>
                      <a:pPr algn="l" fontAlgn="t"/>
                      <a:r>
                        <a:rPr lang="en-US" sz="1400" b="0" i="0" u="none" strike="noStrike" baseline="0" dirty="0">
                          <a:solidFill>
                            <a:srgbClr val="000000"/>
                          </a:solidFill>
                          <a:effectLst/>
                          <a:latin typeface="+mn-lt"/>
                        </a:rPr>
                        <a:t>2023/24 APP is in the process of development and revision of the TIDs</a:t>
                      </a:r>
                    </a:p>
                  </a:txBody>
                  <a:tcPr marL="9525" marR="9525" marT="9525" marB="0"/>
                </a:tc>
                <a:extLst>
                  <a:ext uri="{0D108BD9-81ED-4DB2-BD59-A6C34878D82A}">
                    <a16:rowId xmlns:a16="http://schemas.microsoft.com/office/drawing/2014/main" val="2757179562"/>
                  </a:ext>
                </a:extLst>
              </a:tr>
            </a:tbl>
          </a:graphicData>
        </a:graphic>
      </p:graphicFrame>
      <p:sp>
        <p:nvSpPr>
          <p:cNvPr id="3" name="Slide Number Placeholder 2"/>
          <p:cNvSpPr>
            <a:spLocks noGrp="1"/>
          </p:cNvSpPr>
          <p:nvPr>
            <p:ph type="sldNum" sz="quarter" idx="4294967295"/>
          </p:nvPr>
        </p:nvSpPr>
        <p:spPr/>
        <p:txBody>
          <a:bodyPr/>
          <a:lstStyle/>
          <a:p>
            <a:fld id="{1CEF410C-7925-47E4-9D08-6442E47B191A}" type="slidenum">
              <a:rPr lang="en-ZA" smtClean="0">
                <a:solidFill>
                  <a:prstClr val="black">
                    <a:tint val="75000"/>
                  </a:prstClr>
                </a:solidFill>
              </a:rPr>
              <a:t>107</a:t>
            </a:fld>
            <a:endParaRPr lang="en-ZA" dirty="0">
              <a:solidFill>
                <a:prstClr val="black">
                  <a:tint val="75000"/>
                </a:prstClr>
              </a:solidFill>
            </a:endParaRPr>
          </a:p>
        </p:txBody>
      </p:sp>
      <p:pic>
        <p:nvPicPr>
          <p:cNvPr id="4" name="Picture 3"/>
          <p:cNvPicPr>
            <a:picLocks noChangeAspect="1"/>
          </p:cNvPicPr>
          <p:nvPr/>
        </p:nvPicPr>
        <p:blipFill>
          <a:blip r:embed="rId5"/>
          <a:stretch>
            <a:fillRect/>
          </a:stretch>
        </p:blipFill>
        <p:spPr>
          <a:xfrm>
            <a:off x="-18066" y="6222917"/>
            <a:ext cx="1554615" cy="635083"/>
          </a:xfrm>
          <a:prstGeom prst="rect">
            <a:avLst/>
          </a:prstGeom>
        </p:spPr>
      </p:pic>
    </p:spTree>
    <p:custDataLst>
      <p:tags r:id="rId1"/>
    </p:custDataLst>
    <p:extLst>
      <p:ext uri="{BB962C8B-B14F-4D97-AF65-F5344CB8AC3E}">
        <p14:creationId xmlns:p14="http://schemas.microsoft.com/office/powerpoint/2010/main" val="32145752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2021/22 AUDIT ACTION PLAN</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6238720"/>
              </p:ext>
            </p:extLst>
          </p:nvPr>
        </p:nvGraphicFramePr>
        <p:xfrm>
          <a:off x="107504" y="548682"/>
          <a:ext cx="8898061" cy="5998879"/>
        </p:xfrm>
        <a:graphic>
          <a:graphicData uri="http://schemas.openxmlformats.org/drawingml/2006/table">
            <a:tbl>
              <a:tblPr firstRow="1" bandRow="1">
                <a:tableStyleId>{21E4AEA4-8DFA-4A89-87EB-49C32662AFE0}</a:tableStyleId>
              </a:tblPr>
              <a:tblGrid>
                <a:gridCol w="1512168">
                  <a:extLst>
                    <a:ext uri="{9D8B030D-6E8A-4147-A177-3AD203B41FA5}">
                      <a16:colId xmlns:a16="http://schemas.microsoft.com/office/drawing/2014/main" val="20002"/>
                    </a:ext>
                  </a:extLst>
                </a:gridCol>
                <a:gridCol w="1872208">
                  <a:extLst>
                    <a:ext uri="{9D8B030D-6E8A-4147-A177-3AD203B41FA5}">
                      <a16:colId xmlns:a16="http://schemas.microsoft.com/office/drawing/2014/main" val="20004"/>
                    </a:ext>
                  </a:extLst>
                </a:gridCol>
                <a:gridCol w="3655847">
                  <a:extLst>
                    <a:ext uri="{9D8B030D-6E8A-4147-A177-3AD203B41FA5}">
                      <a16:colId xmlns:a16="http://schemas.microsoft.com/office/drawing/2014/main" val="20005"/>
                    </a:ext>
                  </a:extLst>
                </a:gridCol>
                <a:gridCol w="1857838">
                  <a:extLst>
                    <a:ext uri="{9D8B030D-6E8A-4147-A177-3AD203B41FA5}">
                      <a16:colId xmlns:a16="http://schemas.microsoft.com/office/drawing/2014/main" val="3224555401"/>
                    </a:ext>
                  </a:extLst>
                </a:gridCol>
              </a:tblGrid>
              <a:tr h="541780">
                <a:tc>
                  <a:txBody>
                    <a:bodyPr/>
                    <a:lstStyle/>
                    <a:p>
                      <a:pPr algn="ctr"/>
                      <a:r>
                        <a:rPr lang="en-ZA" sz="1400" dirty="0">
                          <a:solidFill>
                            <a:schemeClr val="lt1"/>
                          </a:solidFill>
                          <a:latin typeface="+mn-lt"/>
                          <a:cs typeface="Calibri" panose="020F0502020204030204" pitchFamily="34" charset="0"/>
                        </a:rPr>
                        <a:t>FS Item</a:t>
                      </a:r>
                      <a:endParaRPr lang="en-ZA" sz="1400" dirty="0">
                        <a:solidFill>
                          <a:schemeClr val="tx1"/>
                        </a:solidFill>
                        <a:latin typeface="+mn-lt"/>
                        <a:cs typeface="Calibri" panose="020F0502020204030204" pitchFamily="34" charset="0"/>
                      </a:endParaRPr>
                    </a:p>
                  </a:txBody>
                  <a:tcPr/>
                </a:tc>
                <a:tc>
                  <a:txBody>
                    <a:bodyPr/>
                    <a:lstStyle/>
                    <a:p>
                      <a:pPr algn="l"/>
                      <a:r>
                        <a:rPr lang="en-ZA" sz="1400" baseline="0" dirty="0">
                          <a:solidFill>
                            <a:schemeClr val="lt1"/>
                          </a:solidFill>
                          <a:latin typeface="+mn-lt"/>
                        </a:rPr>
                        <a:t>Findings</a:t>
                      </a:r>
                      <a:endParaRPr lang="en-ZA" sz="1400" dirty="0">
                        <a:solidFill>
                          <a:schemeClr val="tx1"/>
                        </a:solidFill>
                        <a:latin typeface="+mn-lt"/>
                      </a:endParaRPr>
                    </a:p>
                  </a:txBody>
                  <a:tcPr/>
                </a:tc>
                <a:tc>
                  <a:txBody>
                    <a:bodyPr/>
                    <a:lstStyle/>
                    <a:p>
                      <a:pPr algn="ctr"/>
                      <a:r>
                        <a:rPr lang="en-ZA" sz="1400" dirty="0">
                          <a:solidFill>
                            <a:schemeClr val="lt1"/>
                          </a:solidFill>
                          <a:latin typeface="+mn-lt"/>
                        </a:rPr>
                        <a:t>Actions  &amp; Internal Control Improvement</a:t>
                      </a:r>
                      <a:endParaRPr lang="en-ZA"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Progress</a:t>
                      </a:r>
                      <a:endParaRPr lang="en-ZA" sz="1400" dirty="0">
                        <a:solidFill>
                          <a:schemeClr val="tx1"/>
                        </a:solidFill>
                        <a:latin typeface="+mn-lt"/>
                      </a:endParaRPr>
                    </a:p>
                    <a:p>
                      <a:endParaRPr lang="en-ZA" sz="1400" dirty="0">
                        <a:solidFill>
                          <a:schemeClr val="tx1"/>
                        </a:solidFill>
                        <a:latin typeface="+mn-lt"/>
                      </a:endParaRPr>
                    </a:p>
                  </a:txBody>
                  <a:tcPr/>
                </a:tc>
                <a:extLst>
                  <a:ext uri="{0D108BD9-81ED-4DB2-BD59-A6C34878D82A}">
                    <a16:rowId xmlns:a16="http://schemas.microsoft.com/office/drawing/2014/main" val="10000"/>
                  </a:ext>
                </a:extLst>
              </a:tr>
              <a:tr h="3658795">
                <a:tc>
                  <a:txBody>
                    <a:bodyPr/>
                    <a:lstStyle/>
                    <a:p>
                      <a:pPr algn="l" fontAlgn="t"/>
                      <a:r>
                        <a:rPr lang="en-ZA" sz="1400" b="1" i="0" u="none" strike="noStrike" dirty="0">
                          <a:solidFill>
                            <a:srgbClr val="000000"/>
                          </a:solidFill>
                          <a:effectLst/>
                          <a:latin typeface="+mn-lt"/>
                          <a:cs typeface="Calibri" panose="020F0502020204030204" pitchFamily="34" charset="0"/>
                        </a:rPr>
                        <a:t>9. </a:t>
                      </a:r>
                      <a:r>
                        <a:rPr lang="en-US" sz="1400" b="1" i="0" u="none" strike="noStrike" dirty="0">
                          <a:solidFill>
                            <a:srgbClr val="000000"/>
                          </a:solidFill>
                          <a:effectLst/>
                          <a:latin typeface="+mn-lt"/>
                          <a:cs typeface="Calibri" panose="020F0502020204030204" pitchFamily="34" charset="0"/>
                        </a:rPr>
                        <a:t>Potential Irregular expenditure</a:t>
                      </a:r>
                      <a:endParaRPr lang="en-ZA" sz="1400" b="0" i="0" u="none" strike="noStrike" dirty="0">
                        <a:solidFill>
                          <a:srgbClr val="000000"/>
                        </a:solidFill>
                        <a:effectLst/>
                        <a:latin typeface="+mn-lt"/>
                        <a:cs typeface="Calibri" panose="020F0502020204030204" pitchFamily="34" charset="0"/>
                      </a:endParaRPr>
                    </a:p>
                    <a:p>
                      <a:pPr algn="l" fontAlgn="t"/>
                      <a:r>
                        <a:rPr lang="en-US" sz="1400" b="1" i="0" u="none" strike="noStrike" dirty="0">
                          <a:solidFill>
                            <a:srgbClr val="000000"/>
                          </a:solidFill>
                          <a:effectLst/>
                          <a:latin typeface="+mn-lt"/>
                          <a:cs typeface="Calibri" panose="020F0502020204030204" pitchFamily="34" charset="0"/>
                        </a:rPr>
                        <a:t> </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Potential Irregular Expenditure: Alleged irregular expenditure not confirmed within 30 days </a:t>
                      </a:r>
                      <a:endParaRPr lang="en-GB" sz="1400" dirty="0">
                        <a:solidFill>
                          <a:schemeClr val="tx1"/>
                        </a:solidFill>
                        <a:latin typeface="+mn-lt"/>
                      </a:endParaRPr>
                    </a:p>
                  </a:txBody>
                  <a:tcPr/>
                </a:tc>
                <a:tc>
                  <a:txBody>
                    <a:bodyPr/>
                    <a:lstStyle/>
                    <a:p>
                      <a:pPr algn="l" fontAlgn="t"/>
                      <a:r>
                        <a:rPr lang="en-US" sz="1400" b="1" i="0" u="none" strike="noStrike" baseline="0" dirty="0">
                          <a:solidFill>
                            <a:schemeClr val="tx1"/>
                          </a:solidFill>
                          <a:effectLst/>
                          <a:latin typeface="+mn-lt"/>
                        </a:rPr>
                        <a:t>Investigation</a:t>
                      </a:r>
                    </a:p>
                    <a:p>
                      <a:pPr marL="342900" indent="-342900" algn="l" fontAlgn="t">
                        <a:buAutoNum type="arabicPeriod"/>
                      </a:pPr>
                      <a:r>
                        <a:rPr lang="en-US" sz="1400" b="0" i="0" u="none" strike="noStrike" baseline="0" dirty="0">
                          <a:solidFill>
                            <a:schemeClr val="tx1"/>
                          </a:solidFill>
                          <a:effectLst/>
                          <a:latin typeface="+mn-lt"/>
                        </a:rPr>
                        <a:t>To conduct and confirm assessment on the possible irregular expenditure</a:t>
                      </a:r>
                    </a:p>
                    <a:p>
                      <a:pPr marL="342900" indent="-342900" algn="l" fontAlgn="t">
                        <a:buAutoNum type="arabicPeriod"/>
                      </a:pPr>
                      <a:r>
                        <a:rPr lang="en-US" sz="1400" b="0" i="0" u="none" strike="noStrike" baseline="0" dirty="0">
                          <a:solidFill>
                            <a:schemeClr val="tx1"/>
                          </a:solidFill>
                          <a:effectLst/>
                          <a:latin typeface="+mn-lt"/>
                        </a:rPr>
                        <a:t>To conduct an investigation on the eleven (11) affected Implementing Agents as follows:</a:t>
                      </a:r>
                    </a:p>
                    <a:p>
                      <a:pPr marL="342900" indent="-342900" algn="l" fontAlgn="t">
                        <a:buAutoNum type="arabicPeriod"/>
                      </a:pPr>
                      <a:r>
                        <a:rPr lang="en-US" sz="1400" b="0" i="0" u="none" strike="noStrike" baseline="0" dirty="0">
                          <a:solidFill>
                            <a:schemeClr val="tx1"/>
                          </a:solidFill>
                          <a:effectLst/>
                          <a:latin typeface="+mn-lt"/>
                        </a:rPr>
                        <a:t>Three (3) cases to be concluded by 31 October 2022</a:t>
                      </a:r>
                    </a:p>
                    <a:p>
                      <a:pPr marL="342900" indent="-342900" algn="l" fontAlgn="t">
                        <a:buAutoNum type="arabicPeriod"/>
                      </a:pPr>
                      <a:r>
                        <a:rPr lang="en-US" sz="1400" b="0" i="0" u="none" strike="noStrike" baseline="0" dirty="0">
                          <a:solidFill>
                            <a:schemeClr val="tx1"/>
                          </a:solidFill>
                          <a:effectLst/>
                          <a:latin typeface="+mn-lt"/>
                        </a:rPr>
                        <a:t>Three (3) cases to be concluded by 30 November 2022</a:t>
                      </a:r>
                    </a:p>
                    <a:p>
                      <a:pPr marL="342900" indent="-342900" algn="l" fontAlgn="t">
                        <a:buAutoNum type="arabicPeriod"/>
                      </a:pPr>
                      <a:r>
                        <a:rPr lang="en-US" sz="1400" b="0" i="0" u="none" strike="noStrike" baseline="0" dirty="0">
                          <a:solidFill>
                            <a:schemeClr val="tx1"/>
                          </a:solidFill>
                          <a:effectLst/>
                          <a:latin typeface="+mn-lt"/>
                        </a:rPr>
                        <a:t>Three (3) cases to be concluded by 31 December 2022</a:t>
                      </a:r>
                    </a:p>
                    <a:p>
                      <a:pPr marL="342900" indent="-342900" algn="l" fontAlgn="t">
                        <a:buAutoNum type="arabicPeriod"/>
                      </a:pPr>
                      <a:r>
                        <a:rPr lang="en-US" sz="1400" b="0" i="0" u="none" strike="noStrike" baseline="0" dirty="0">
                          <a:solidFill>
                            <a:schemeClr val="tx1"/>
                          </a:solidFill>
                          <a:effectLst/>
                          <a:latin typeface="+mn-lt"/>
                        </a:rPr>
                        <a:t>Two (2) cases to be concluded by 31 January 2023</a:t>
                      </a:r>
                    </a:p>
                    <a:p>
                      <a:pPr marL="342900" indent="-342900" algn="l" fontAlgn="t">
                        <a:buAutoNum type="arabicPeriod"/>
                      </a:pPr>
                      <a:r>
                        <a:rPr lang="en-US" sz="1400" b="0" i="0" u="none" strike="noStrike" baseline="0" dirty="0">
                          <a:solidFill>
                            <a:schemeClr val="tx1"/>
                          </a:solidFill>
                          <a:effectLst/>
                          <a:latin typeface="+mn-lt"/>
                        </a:rPr>
                        <a:t>NEED investigation committee with capacity</a:t>
                      </a:r>
                    </a:p>
                    <a:p>
                      <a:pPr marL="342900" indent="-342900" algn="l" fontAlgn="t">
                        <a:buAutoNum type="arabicPeriod"/>
                      </a:pPr>
                      <a:r>
                        <a:rPr lang="en-US" sz="1400" b="0" i="0" u="none" strike="noStrike" baseline="0" dirty="0">
                          <a:solidFill>
                            <a:schemeClr val="tx1"/>
                          </a:solidFill>
                          <a:effectLst/>
                          <a:latin typeface="+mn-lt"/>
                        </a:rPr>
                        <a:t>NEED clear timeframes</a:t>
                      </a:r>
                    </a:p>
                    <a:p>
                      <a:pPr marL="342900" indent="-342900" algn="l" fontAlgn="t">
                        <a:buAutoNum type="arabicPeriod"/>
                      </a:pPr>
                      <a:r>
                        <a:rPr lang="en-US" sz="1400" b="0" i="0" u="none" strike="noStrike" baseline="0" dirty="0">
                          <a:solidFill>
                            <a:schemeClr val="tx1"/>
                          </a:solidFill>
                          <a:effectLst/>
                          <a:latin typeface="+mn-lt"/>
                        </a:rPr>
                        <a:t>NEED to implement consequence management</a:t>
                      </a:r>
                    </a:p>
                  </a:txBody>
                  <a:tcPr marL="9525" marR="9525" marT="9525" marB="0"/>
                </a:tc>
                <a:tc>
                  <a:txBody>
                    <a:bodyPr/>
                    <a:lstStyle/>
                    <a:p>
                      <a:pPr algn="l" fontAlgn="t"/>
                      <a:r>
                        <a:rPr lang="en-US" sz="1400" b="0" i="0" u="none" strike="noStrike" dirty="0">
                          <a:solidFill>
                            <a:schemeClr val="tx1"/>
                          </a:solidFill>
                          <a:effectLst/>
                          <a:latin typeface="+mn-lt"/>
                        </a:rPr>
                        <a:t>The investigation unit has conducted the analysis of all transactions and still to obtain management responses</a:t>
                      </a:r>
                      <a:endParaRPr lang="en-US" sz="1400" b="0" i="0" u="none" strike="noStrike" baseline="0" dirty="0">
                        <a:solidFill>
                          <a:schemeClr val="tx1"/>
                        </a:solidFill>
                        <a:effectLst/>
                        <a:latin typeface="+mn-lt"/>
                      </a:endParaRPr>
                    </a:p>
                  </a:txBody>
                  <a:tcPr marL="9525" marR="9525" marT="9525" marB="0"/>
                </a:tc>
                <a:extLst>
                  <a:ext uri="{0D108BD9-81ED-4DB2-BD59-A6C34878D82A}">
                    <a16:rowId xmlns:a16="http://schemas.microsoft.com/office/drawing/2014/main" val="10001"/>
                  </a:ext>
                </a:extLst>
              </a:tr>
              <a:tr h="1607094">
                <a:tc>
                  <a:txBody>
                    <a:bodyPr/>
                    <a:lstStyle/>
                    <a:p>
                      <a:pPr algn="l" fontAlgn="t"/>
                      <a:r>
                        <a:rPr lang="en-ZA" sz="1400" b="1" i="0" u="none" strike="noStrike" dirty="0">
                          <a:solidFill>
                            <a:srgbClr val="000000"/>
                          </a:solidFill>
                          <a:effectLst/>
                          <a:latin typeface="+mn-lt"/>
                          <a:cs typeface="Calibri" panose="020F0502020204030204" pitchFamily="34" charset="0"/>
                        </a:rPr>
                        <a:t>10. </a:t>
                      </a:r>
                      <a:r>
                        <a:rPr lang="en-US" sz="1400" b="1" i="0" u="none" strike="noStrike" dirty="0">
                          <a:solidFill>
                            <a:srgbClr val="000000"/>
                          </a:solidFill>
                          <a:effectLst/>
                          <a:latin typeface="+mn-lt"/>
                          <a:cs typeface="Calibri" panose="020F0502020204030204" pitchFamily="34" charset="0"/>
                        </a:rPr>
                        <a:t>Non-compliance to laws and regulations</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Appropriate action not taken with respect to possible BBBEE certificate misrepresentation</a:t>
                      </a:r>
                      <a:endParaRPr lang="en-GB" sz="1400" dirty="0">
                        <a:solidFill>
                          <a:schemeClr val="tx1"/>
                        </a:solidFill>
                        <a:latin typeface="+mn-lt"/>
                      </a:endParaRPr>
                    </a:p>
                  </a:txBody>
                  <a:tcPr/>
                </a:tc>
                <a:tc>
                  <a:txBody>
                    <a:bodyPr/>
                    <a:lstStyle/>
                    <a:p>
                      <a:pPr marL="342900" indent="-342900" algn="l" fontAlgn="t">
                        <a:buAutoNum type="arabicPeriod"/>
                      </a:pPr>
                      <a:r>
                        <a:rPr lang="en-US" sz="1400" b="0" i="0" u="none" strike="noStrike" baseline="0" dirty="0">
                          <a:solidFill>
                            <a:srgbClr val="000000"/>
                          </a:solidFill>
                          <a:effectLst/>
                          <a:latin typeface="+mn-lt"/>
                        </a:rPr>
                        <a:t>Annual Report and Audited Annual Financial Statements will be submitted to the BBBEE Commission.</a:t>
                      </a:r>
                    </a:p>
                    <a:p>
                      <a:pPr marL="0" indent="0" algn="l" fontAlgn="t">
                        <a:buNone/>
                      </a:pPr>
                      <a:endParaRPr lang="en-US" sz="1400" b="0" i="0" u="none" strike="noStrike" baseline="0" dirty="0">
                        <a:solidFill>
                          <a:srgbClr val="FF0000"/>
                        </a:solidFill>
                        <a:effectLst/>
                        <a:latin typeface="+mn-lt"/>
                      </a:endParaRPr>
                    </a:p>
                  </a:txBody>
                  <a:tcPr marL="9525" marR="9525" marT="9525" marB="0"/>
                </a:tc>
                <a:tc>
                  <a:txBody>
                    <a:bodyPr/>
                    <a:lstStyle/>
                    <a:p>
                      <a:pPr algn="l" fontAlgn="t"/>
                      <a:r>
                        <a:rPr lang="en-US" sz="1400" b="0" i="0" u="none" strike="noStrike" baseline="0" dirty="0">
                          <a:solidFill>
                            <a:srgbClr val="000000"/>
                          </a:solidFill>
                          <a:effectLst/>
                          <a:latin typeface="+mn-lt"/>
                        </a:rPr>
                        <a:t>The Audited Annual Financial Statements will be submitted to BBBEE Commission once the Annual Report has been tabled in Parliament.</a:t>
                      </a:r>
                    </a:p>
                  </a:txBody>
                  <a:tcPr marL="9525" marR="9525" marT="9525" marB="0"/>
                </a:tc>
                <a:extLst>
                  <a:ext uri="{0D108BD9-81ED-4DB2-BD59-A6C34878D82A}">
                    <a16:rowId xmlns:a16="http://schemas.microsoft.com/office/drawing/2014/main" val="2757179562"/>
                  </a:ext>
                </a:extLst>
              </a:tr>
            </a:tbl>
          </a:graphicData>
        </a:graphic>
      </p:graphicFrame>
      <p:sp>
        <p:nvSpPr>
          <p:cNvPr id="3" name="Slide Number Placeholder 2"/>
          <p:cNvSpPr>
            <a:spLocks noGrp="1"/>
          </p:cNvSpPr>
          <p:nvPr>
            <p:ph type="sldNum" sz="quarter" idx="4294967295"/>
          </p:nvPr>
        </p:nvSpPr>
        <p:spPr/>
        <p:txBody>
          <a:bodyPr/>
          <a:lstStyle/>
          <a:p>
            <a:fld id="{1CEF410C-7925-47E4-9D08-6442E47B191A}" type="slidenum">
              <a:rPr lang="en-ZA" smtClean="0">
                <a:solidFill>
                  <a:prstClr val="black">
                    <a:tint val="75000"/>
                  </a:prstClr>
                </a:solidFill>
              </a:rPr>
              <a:t>108</a:t>
            </a:fld>
            <a:endParaRPr lang="en-ZA" dirty="0">
              <a:solidFill>
                <a:prstClr val="black">
                  <a:tint val="75000"/>
                </a:prstClr>
              </a:solidFill>
            </a:endParaRPr>
          </a:p>
        </p:txBody>
      </p:sp>
      <p:pic>
        <p:nvPicPr>
          <p:cNvPr id="4" name="Picture 3"/>
          <p:cNvPicPr>
            <a:picLocks noChangeAspect="1"/>
          </p:cNvPicPr>
          <p:nvPr/>
        </p:nvPicPr>
        <p:blipFill>
          <a:blip r:embed="rId5"/>
          <a:stretch>
            <a:fillRect/>
          </a:stretch>
        </p:blipFill>
        <p:spPr>
          <a:xfrm>
            <a:off x="-18066" y="6222917"/>
            <a:ext cx="1554615" cy="635083"/>
          </a:xfrm>
          <a:prstGeom prst="rect">
            <a:avLst/>
          </a:prstGeom>
        </p:spPr>
      </p:pic>
    </p:spTree>
    <p:custDataLst>
      <p:tags r:id="rId1"/>
    </p:custDataLst>
    <p:extLst>
      <p:ext uri="{BB962C8B-B14F-4D97-AF65-F5344CB8AC3E}">
        <p14:creationId xmlns:p14="http://schemas.microsoft.com/office/powerpoint/2010/main" val="19764286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64" y="203"/>
            <a:ext cx="9001000" cy="332453"/>
          </a:xfrm>
        </p:spPr>
        <p:txBody>
          <a:bodyPr>
            <a:normAutofit fontScale="90000"/>
          </a:bodyPr>
          <a:lstStyle/>
          <a:p>
            <a:r>
              <a:rPr lang="en-ZA" sz="2600" b="1" dirty="0">
                <a:solidFill>
                  <a:schemeClr val="accent2">
                    <a:lumMod val="75000"/>
                  </a:schemeClr>
                </a:solidFill>
              </a:rPr>
              <a:t> </a:t>
            </a:r>
            <a:r>
              <a:rPr lang="en-ZA" sz="2600" dirty="0"/>
              <a:t> </a:t>
            </a:r>
            <a:r>
              <a:rPr lang="en-ZA" sz="3100" dirty="0"/>
              <a:t>2021/22 AUDIT ACTION PLAN</a:t>
            </a:r>
            <a:endParaRPr lang="en-ZA" sz="3100" b="1"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676332877"/>
              </p:ext>
            </p:extLst>
          </p:nvPr>
        </p:nvGraphicFramePr>
        <p:xfrm>
          <a:off x="251520" y="548682"/>
          <a:ext cx="8754044" cy="5328590"/>
        </p:xfrm>
        <a:graphic>
          <a:graphicData uri="http://schemas.openxmlformats.org/drawingml/2006/table">
            <a:tbl>
              <a:tblPr firstRow="1" bandRow="1">
                <a:tableStyleId>{21E4AEA4-8DFA-4A89-87EB-49C32662AFE0}</a:tableStyleId>
              </a:tblPr>
              <a:tblGrid>
                <a:gridCol w="1843127">
                  <a:extLst>
                    <a:ext uri="{9D8B030D-6E8A-4147-A177-3AD203B41FA5}">
                      <a16:colId xmlns:a16="http://schemas.microsoft.com/office/drawing/2014/main" val="20002"/>
                    </a:ext>
                  </a:extLst>
                </a:gridCol>
                <a:gridCol w="2101003">
                  <a:extLst>
                    <a:ext uri="{9D8B030D-6E8A-4147-A177-3AD203B41FA5}">
                      <a16:colId xmlns:a16="http://schemas.microsoft.com/office/drawing/2014/main" val="20004"/>
                    </a:ext>
                  </a:extLst>
                </a:gridCol>
                <a:gridCol w="2982147">
                  <a:extLst>
                    <a:ext uri="{9D8B030D-6E8A-4147-A177-3AD203B41FA5}">
                      <a16:colId xmlns:a16="http://schemas.microsoft.com/office/drawing/2014/main" val="20005"/>
                    </a:ext>
                  </a:extLst>
                </a:gridCol>
                <a:gridCol w="1827767">
                  <a:extLst>
                    <a:ext uri="{9D8B030D-6E8A-4147-A177-3AD203B41FA5}">
                      <a16:colId xmlns:a16="http://schemas.microsoft.com/office/drawing/2014/main" val="3224555401"/>
                    </a:ext>
                  </a:extLst>
                </a:gridCol>
              </a:tblGrid>
              <a:tr h="892460">
                <a:tc>
                  <a:txBody>
                    <a:bodyPr/>
                    <a:lstStyle/>
                    <a:p>
                      <a:pPr algn="ctr"/>
                      <a:r>
                        <a:rPr lang="en-ZA" sz="1400" dirty="0">
                          <a:solidFill>
                            <a:schemeClr val="lt1"/>
                          </a:solidFill>
                          <a:latin typeface="+mn-lt"/>
                          <a:cs typeface="Calibri" panose="020F0502020204030204" pitchFamily="34" charset="0"/>
                        </a:rPr>
                        <a:t>FS Item</a:t>
                      </a:r>
                      <a:endParaRPr lang="en-ZA" sz="1400" dirty="0">
                        <a:solidFill>
                          <a:schemeClr val="tx1"/>
                        </a:solidFill>
                        <a:latin typeface="+mn-lt"/>
                        <a:cs typeface="Calibri" panose="020F0502020204030204" pitchFamily="34" charset="0"/>
                      </a:endParaRPr>
                    </a:p>
                  </a:txBody>
                  <a:tcPr/>
                </a:tc>
                <a:tc>
                  <a:txBody>
                    <a:bodyPr/>
                    <a:lstStyle/>
                    <a:p>
                      <a:pPr algn="l"/>
                      <a:r>
                        <a:rPr lang="en-ZA" sz="1400" baseline="0" dirty="0">
                          <a:solidFill>
                            <a:schemeClr val="lt1"/>
                          </a:solidFill>
                          <a:latin typeface="+mn-lt"/>
                        </a:rPr>
                        <a:t>Findings</a:t>
                      </a:r>
                      <a:endParaRPr lang="en-ZA" sz="1400" dirty="0">
                        <a:solidFill>
                          <a:schemeClr val="tx1"/>
                        </a:solidFill>
                        <a:latin typeface="+mn-lt"/>
                      </a:endParaRPr>
                    </a:p>
                  </a:txBody>
                  <a:tcPr/>
                </a:tc>
                <a:tc>
                  <a:txBody>
                    <a:bodyPr/>
                    <a:lstStyle/>
                    <a:p>
                      <a:pPr algn="ctr"/>
                      <a:r>
                        <a:rPr lang="en-ZA" sz="1400" dirty="0">
                          <a:solidFill>
                            <a:schemeClr val="lt1"/>
                          </a:solidFill>
                          <a:latin typeface="+mn-lt"/>
                        </a:rPr>
                        <a:t>Actions  &amp; Internal Control Improvement</a:t>
                      </a:r>
                      <a:endParaRPr lang="en-ZA" sz="1400" dirty="0">
                        <a:solidFill>
                          <a:schemeClr val="tx1"/>
                        </a:solidFill>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latin typeface="+mn-lt"/>
                        </a:rPr>
                        <a:t>Progress</a:t>
                      </a:r>
                      <a:endParaRPr lang="en-ZA" sz="1400" dirty="0">
                        <a:solidFill>
                          <a:schemeClr val="tx1"/>
                        </a:solidFill>
                        <a:latin typeface="+mn-lt"/>
                      </a:endParaRPr>
                    </a:p>
                    <a:p>
                      <a:endParaRPr lang="en-ZA" sz="1400" dirty="0">
                        <a:solidFill>
                          <a:schemeClr val="tx1"/>
                        </a:solidFill>
                        <a:latin typeface="+mn-lt"/>
                      </a:endParaRPr>
                    </a:p>
                  </a:txBody>
                  <a:tcPr/>
                </a:tc>
                <a:extLst>
                  <a:ext uri="{0D108BD9-81ED-4DB2-BD59-A6C34878D82A}">
                    <a16:rowId xmlns:a16="http://schemas.microsoft.com/office/drawing/2014/main" val="10000"/>
                  </a:ext>
                </a:extLst>
              </a:tr>
              <a:tr h="4436130">
                <a:tc>
                  <a:txBody>
                    <a:bodyPr/>
                    <a:lstStyle/>
                    <a:p>
                      <a:pPr algn="l" fontAlgn="t"/>
                      <a:r>
                        <a:rPr lang="en-ZA" sz="1400" b="1" i="0" u="none" strike="noStrike" dirty="0">
                          <a:solidFill>
                            <a:srgbClr val="000000"/>
                          </a:solidFill>
                          <a:effectLst/>
                          <a:latin typeface="+mn-lt"/>
                          <a:cs typeface="Calibri" panose="020F0502020204030204" pitchFamily="34" charset="0"/>
                        </a:rPr>
                        <a:t>11. Consequence Management</a:t>
                      </a:r>
                      <a:endParaRPr lang="en-ZA" sz="1400" b="0" i="0" u="none" strike="noStrike" dirty="0">
                        <a:solidFill>
                          <a:srgbClr val="000000"/>
                        </a:solidFill>
                        <a:effectLst/>
                        <a:latin typeface="+mn-lt"/>
                        <a:cs typeface="Calibri" panose="020F0502020204030204" pitchFamily="34" charset="0"/>
                      </a:endParaRPr>
                    </a:p>
                  </a:txBody>
                  <a:tcPr marL="9525" marR="9525" marT="9525" marB="0"/>
                </a:tc>
                <a:tc>
                  <a:txBody>
                    <a:bodyPr/>
                    <a:lstStyle/>
                    <a:p>
                      <a:pPr marL="0" indent="0" algn="l">
                        <a:buFont typeface="Courier New" panose="02070309020205020404" pitchFamily="49" charset="0"/>
                        <a:buNone/>
                      </a:pPr>
                      <a:r>
                        <a:rPr lang="en-US" sz="1400" dirty="0">
                          <a:solidFill>
                            <a:schemeClr val="tx1"/>
                          </a:solidFill>
                          <a:latin typeface="+mn-lt"/>
                        </a:rPr>
                        <a:t>Consequence Management: Some of the Fruitless and Wasteful Expenditure cases were not investigated.</a:t>
                      </a:r>
                      <a:endParaRPr lang="en-GB" sz="1400" dirty="0">
                        <a:solidFill>
                          <a:schemeClr val="tx1"/>
                        </a:solidFill>
                        <a:latin typeface="+mn-lt"/>
                      </a:endParaRPr>
                    </a:p>
                  </a:txBody>
                  <a:tcPr/>
                </a:tc>
                <a:tc>
                  <a:txBody>
                    <a:bodyPr/>
                    <a:lstStyle/>
                    <a:p>
                      <a:pPr algn="l" fontAlgn="t"/>
                      <a:r>
                        <a:rPr lang="en-US" sz="1400" b="1" i="0" u="none" strike="noStrike" baseline="0" dirty="0">
                          <a:solidFill>
                            <a:schemeClr val="tx1"/>
                          </a:solidFill>
                          <a:effectLst/>
                          <a:latin typeface="+mn-lt"/>
                        </a:rPr>
                        <a:t>Investigation</a:t>
                      </a:r>
                    </a:p>
                    <a:p>
                      <a:pPr marL="342900" indent="-342900" algn="l" fontAlgn="t">
                        <a:buAutoNum type="arabicPeriod"/>
                      </a:pPr>
                      <a:r>
                        <a:rPr lang="en-US" sz="1400" b="0" i="0" u="none" strike="noStrike" baseline="0" dirty="0">
                          <a:solidFill>
                            <a:schemeClr val="tx1"/>
                          </a:solidFill>
                          <a:effectLst/>
                          <a:latin typeface="+mn-lt"/>
                        </a:rPr>
                        <a:t>To conduct an investigation on the four (4) incidents as follows:</a:t>
                      </a:r>
                    </a:p>
                    <a:p>
                      <a:pPr marL="0" indent="0" algn="l" fontAlgn="t">
                        <a:buNone/>
                      </a:pPr>
                      <a:r>
                        <a:rPr lang="en-US" sz="1400" b="0" i="0" u="none" strike="noStrike" baseline="0" dirty="0">
                          <a:solidFill>
                            <a:schemeClr val="tx1"/>
                          </a:solidFill>
                          <a:effectLst/>
                          <a:latin typeface="+mn-lt"/>
                        </a:rPr>
                        <a:t>         (a) Two (2) cases to be </a:t>
                      </a:r>
                    </a:p>
                    <a:p>
                      <a:pPr marL="0" indent="0" algn="l" fontAlgn="t">
                        <a:buNone/>
                      </a:pPr>
                      <a:r>
                        <a:rPr lang="en-US" sz="1400" b="0" i="0" u="none" strike="noStrike" baseline="0" dirty="0">
                          <a:solidFill>
                            <a:schemeClr val="tx1"/>
                          </a:solidFill>
                          <a:effectLst/>
                          <a:latin typeface="+mn-lt"/>
                        </a:rPr>
                        <a:t>               concluded by 30        </a:t>
                      </a:r>
                    </a:p>
                    <a:p>
                      <a:pPr marL="0" indent="0" algn="l" fontAlgn="t">
                        <a:buNone/>
                      </a:pPr>
                      <a:r>
                        <a:rPr lang="en-US" sz="1400" b="0" i="0" u="none" strike="noStrike" baseline="0" dirty="0">
                          <a:solidFill>
                            <a:schemeClr val="tx1"/>
                          </a:solidFill>
                          <a:effectLst/>
                          <a:latin typeface="+mn-lt"/>
                        </a:rPr>
                        <a:t>               September 2022</a:t>
                      </a:r>
                    </a:p>
                    <a:p>
                      <a:pPr marL="0" indent="0" algn="l" fontAlgn="t">
                        <a:buNone/>
                      </a:pPr>
                      <a:r>
                        <a:rPr lang="en-US" sz="1400" b="0" i="0" u="none" strike="noStrike" baseline="0" dirty="0">
                          <a:solidFill>
                            <a:schemeClr val="tx1"/>
                          </a:solidFill>
                          <a:effectLst/>
                          <a:latin typeface="+mn-lt"/>
                        </a:rPr>
                        <a:t>          (b) Two (2) cases to be </a:t>
                      </a:r>
                    </a:p>
                    <a:p>
                      <a:pPr marL="0" indent="0" algn="l" fontAlgn="t">
                        <a:buNone/>
                      </a:pPr>
                      <a:r>
                        <a:rPr lang="en-US" sz="1400" b="0" i="0" u="none" strike="noStrike" baseline="0" dirty="0">
                          <a:solidFill>
                            <a:schemeClr val="tx1"/>
                          </a:solidFill>
                          <a:effectLst/>
                          <a:latin typeface="+mn-lt"/>
                        </a:rPr>
                        <a:t>                concluded by 31 </a:t>
                      </a:r>
                    </a:p>
                    <a:p>
                      <a:pPr marL="0" indent="0" algn="l" fontAlgn="t">
                        <a:buNone/>
                      </a:pPr>
                      <a:r>
                        <a:rPr lang="en-US" sz="1400" b="0" i="0" u="none" strike="noStrike" baseline="0" dirty="0">
                          <a:solidFill>
                            <a:schemeClr val="tx1"/>
                          </a:solidFill>
                          <a:effectLst/>
                          <a:latin typeface="+mn-lt"/>
                        </a:rPr>
                        <a:t>                October 2022.</a:t>
                      </a:r>
                    </a:p>
                    <a:p>
                      <a:pPr marL="0" indent="0" algn="l" fontAlgn="t">
                        <a:buNone/>
                      </a:pPr>
                      <a:r>
                        <a:rPr lang="en-US" sz="1400" b="0" i="0" u="none" strike="noStrike" baseline="0" dirty="0">
                          <a:solidFill>
                            <a:schemeClr val="tx1"/>
                          </a:solidFill>
                          <a:effectLst/>
                          <a:latin typeface="+mn-lt"/>
                        </a:rPr>
                        <a:t>2. NEED investigation committee with capacity</a:t>
                      </a:r>
                    </a:p>
                    <a:p>
                      <a:pPr marL="0" indent="0" algn="l" fontAlgn="t">
                        <a:buNone/>
                      </a:pPr>
                      <a:r>
                        <a:rPr lang="en-US" sz="1400" b="0" i="0" u="none" strike="noStrike" baseline="0" dirty="0">
                          <a:solidFill>
                            <a:schemeClr val="tx1"/>
                          </a:solidFill>
                          <a:effectLst/>
                          <a:latin typeface="+mn-lt"/>
                        </a:rPr>
                        <a:t>3. NEED clear timeframes</a:t>
                      </a:r>
                    </a:p>
                    <a:p>
                      <a:pPr marL="0" indent="0" algn="l" fontAlgn="t">
                        <a:buNone/>
                      </a:pPr>
                      <a:r>
                        <a:rPr lang="en-US" sz="1400" b="0" i="0" u="none" strike="noStrike" baseline="0" dirty="0">
                          <a:solidFill>
                            <a:schemeClr val="tx1"/>
                          </a:solidFill>
                          <a:effectLst/>
                          <a:latin typeface="+mn-lt"/>
                        </a:rPr>
                        <a:t>4. NEED to implement consequence management</a:t>
                      </a:r>
                    </a:p>
                    <a:p>
                      <a:pPr algn="l" fontAlgn="t"/>
                      <a:endParaRPr lang="en-GB" sz="1400" b="0" i="0" u="none" strike="noStrike" baseline="0" dirty="0">
                        <a:solidFill>
                          <a:schemeClr val="tx1"/>
                        </a:solidFill>
                        <a:effectLst/>
                        <a:latin typeface="+mn-lt"/>
                      </a:endParaRPr>
                    </a:p>
                  </a:txBody>
                  <a:tcPr marL="9525" marR="9525" marT="9525" marB="0"/>
                </a:tc>
                <a:tc>
                  <a:txBody>
                    <a:bodyPr/>
                    <a:lstStyle/>
                    <a:p>
                      <a:pPr algn="l" fontAlgn="t"/>
                      <a:r>
                        <a:rPr lang="en-US" sz="1400" b="0" i="0" u="none" strike="noStrike" dirty="0">
                          <a:solidFill>
                            <a:schemeClr val="tx1"/>
                          </a:solidFill>
                          <a:effectLst/>
                          <a:latin typeface="+mn-lt"/>
                        </a:rPr>
                        <a:t>An investigation was conducted on one (1) case relating to DBSA - The draft report still to be shared with the Implementing Agent for responses. For the other case investigation is still in progress.</a:t>
                      </a:r>
                      <a:endParaRPr lang="en-US" sz="1400" b="0" i="0" u="none" strike="noStrike" baseline="0" dirty="0">
                        <a:solidFill>
                          <a:schemeClr val="tx1"/>
                        </a:solidFill>
                        <a:effectLst/>
                        <a:latin typeface="+mn-lt"/>
                      </a:endParaRPr>
                    </a:p>
                  </a:txBody>
                  <a:tcPr marL="9525" marR="9525" marT="9525" marB="0"/>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294967295"/>
          </p:nvPr>
        </p:nvSpPr>
        <p:spPr/>
        <p:txBody>
          <a:bodyPr/>
          <a:lstStyle/>
          <a:p>
            <a:fld id="{1CEF410C-7925-47E4-9D08-6442E47B191A}" type="slidenum">
              <a:rPr lang="en-ZA" smtClean="0">
                <a:solidFill>
                  <a:prstClr val="black">
                    <a:tint val="75000"/>
                  </a:prstClr>
                </a:solidFill>
              </a:rPr>
              <a:t>109</a:t>
            </a:fld>
            <a:endParaRPr lang="en-ZA" dirty="0">
              <a:solidFill>
                <a:prstClr val="black">
                  <a:tint val="75000"/>
                </a:prstClr>
              </a:solidFill>
            </a:endParaRPr>
          </a:p>
        </p:txBody>
      </p:sp>
      <p:pic>
        <p:nvPicPr>
          <p:cNvPr id="4" name="Picture 3"/>
          <p:cNvPicPr>
            <a:picLocks noChangeAspect="1"/>
          </p:cNvPicPr>
          <p:nvPr/>
        </p:nvPicPr>
        <p:blipFill>
          <a:blip r:embed="rId5"/>
          <a:stretch>
            <a:fillRect/>
          </a:stretch>
        </p:blipFill>
        <p:spPr>
          <a:xfrm>
            <a:off x="-18066" y="6222917"/>
            <a:ext cx="1554615" cy="635083"/>
          </a:xfrm>
          <a:prstGeom prst="rect">
            <a:avLst/>
          </a:prstGeom>
        </p:spPr>
      </p:pic>
    </p:spTree>
    <p:custDataLst>
      <p:tags r:id="rId1"/>
    </p:custDataLst>
    <p:extLst>
      <p:ext uri="{BB962C8B-B14F-4D97-AF65-F5344CB8AC3E}">
        <p14:creationId xmlns:p14="http://schemas.microsoft.com/office/powerpoint/2010/main" val="2851714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ZA" dirty="0"/>
              <a:t>PERFORMANCE DELIVERY ENVIRONMENT 2021/22</a:t>
            </a:r>
          </a:p>
        </p:txBody>
      </p:sp>
      <p:sp>
        <p:nvSpPr>
          <p:cNvPr id="4" name="Slide Number Placeholder 3"/>
          <p:cNvSpPr>
            <a:spLocks noGrp="1"/>
          </p:cNvSpPr>
          <p:nvPr>
            <p:ph type="sldNum" sz="quarter" idx="12"/>
          </p:nvPr>
        </p:nvSpPr>
        <p:spPr/>
        <p:txBody>
          <a:bodyPr/>
          <a:lstStyle/>
          <a:p>
            <a:fld id="{3DB53F8B-4788-43D9-B19C-7CDD71F53993}" type="slidenum">
              <a:rPr lang="en-ZA" smtClean="0"/>
              <a:pPr/>
              <a:t>11</a:t>
            </a:fld>
            <a:endParaRPr lang="en-ZA" dirty="0"/>
          </a:p>
        </p:txBody>
      </p:sp>
      <p:sp>
        <p:nvSpPr>
          <p:cNvPr id="3" name="Content Placeholder 2"/>
          <p:cNvSpPr>
            <a:spLocks noGrp="1"/>
          </p:cNvSpPr>
          <p:nvPr>
            <p:ph type="body" sz="quarter" idx="13"/>
          </p:nvPr>
        </p:nvSpPr>
        <p:spPr/>
        <p:txBody>
          <a:bodyPr>
            <a:normAutofit/>
          </a:bodyPr>
          <a:lstStyle/>
          <a:p>
            <a:pPr marL="0" indent="0" algn="just">
              <a:buNone/>
            </a:pPr>
            <a:r>
              <a:rPr lang="en-ZA" sz="2400" b="1" dirty="0"/>
              <a:t>The delivery environment requires that:</a:t>
            </a:r>
          </a:p>
          <a:p>
            <a:pPr algn="just"/>
            <a:r>
              <a:rPr lang="en-ZA" sz="2400" b="1" dirty="0"/>
              <a:t>The National Department of Basic Education </a:t>
            </a:r>
            <a:r>
              <a:rPr lang="en-ZA" sz="2400" dirty="0"/>
              <a:t>focuses on </a:t>
            </a:r>
            <a:r>
              <a:rPr lang="en-ZA" sz="2400" b="1" dirty="0"/>
              <a:t>technical leadership, oversight, and the setting and maintenance of norms and standards </a:t>
            </a:r>
            <a:r>
              <a:rPr lang="en-ZA" sz="2400" dirty="0"/>
              <a:t>in the basic education concurrent function.</a:t>
            </a:r>
          </a:p>
          <a:p>
            <a:pPr algn="just"/>
            <a:r>
              <a:rPr lang="en-ZA" sz="2400" dirty="0"/>
              <a:t>There are factors that influence the plans and activities of the Department of Basic Education. Such plans are covered in the government mandates namely </a:t>
            </a:r>
            <a:r>
              <a:rPr lang="en-ZA" sz="2400" b="1" dirty="0"/>
              <a:t>the National Development Plan (NDP), 2019-2024 Medium Term Strategic Framework (MTSF), </a:t>
            </a:r>
            <a:r>
              <a:rPr lang="en-ZA" sz="2400" dirty="0"/>
              <a:t>and the</a:t>
            </a:r>
            <a:r>
              <a:rPr lang="en-ZA" sz="2400" b="1" dirty="0"/>
              <a:t> </a:t>
            </a:r>
            <a:r>
              <a:rPr lang="en-ZA" sz="2400" b="1" i="1" dirty="0"/>
              <a:t>Action Plan to 2024: Towards the Realisation of Schooling 2030.</a:t>
            </a:r>
          </a:p>
          <a:p>
            <a:pPr algn="just"/>
            <a:r>
              <a:rPr lang="en-GB" sz="2400" b="1" dirty="0"/>
              <a:t>Departmental Outcomes</a:t>
            </a:r>
            <a:r>
              <a:rPr lang="en-GB" sz="2400" dirty="0"/>
              <a:t> are linked to the </a:t>
            </a:r>
            <a:r>
              <a:rPr lang="en-GB" sz="2400" b="1" dirty="0"/>
              <a:t>six priority areas </a:t>
            </a:r>
            <a:r>
              <a:rPr lang="en-GB" sz="2400" dirty="0"/>
              <a:t>of the sector as approved by the </a:t>
            </a:r>
            <a:r>
              <a:rPr lang="en-GB" sz="2400" b="1" dirty="0"/>
              <a:t>Council of Education Ministers </a:t>
            </a:r>
            <a:r>
              <a:rPr lang="en-GB" sz="2400" dirty="0"/>
              <a:t>(CEM) and </a:t>
            </a:r>
            <a:r>
              <a:rPr lang="en-GB" sz="2400" b="1" dirty="0"/>
              <a:t>2019-2024 Medium Term Strategic Framework</a:t>
            </a:r>
            <a:r>
              <a:rPr lang="en-ZA" sz="2400" b="1" dirty="0"/>
              <a:t>.</a:t>
            </a:r>
            <a:endParaRPr lang="en-ZA"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Tree>
    <p:extLst>
      <p:ext uri="{BB962C8B-B14F-4D97-AF65-F5344CB8AC3E}">
        <p14:creationId xmlns:p14="http://schemas.microsoft.com/office/powerpoint/2010/main" val="40409287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892480" cy="1470025"/>
          </a:xfrm>
        </p:spPr>
        <p:txBody>
          <a:bodyPr>
            <a:noAutofit/>
          </a:bodyPr>
          <a:lstStyle/>
          <a:p>
            <a:pPr marL="631825" indent="-631825" algn="ctr">
              <a:buNone/>
              <a:defRPr/>
            </a:pPr>
            <a:r>
              <a:rPr lang="en-ZA" sz="5400" dirty="0">
                <a:solidFill>
                  <a:schemeClr val="accent2">
                    <a:lumMod val="75000"/>
                  </a:schemeClr>
                </a:solidFill>
                <a:cs typeface="Calibri" pitchFamily="34" charset="0"/>
              </a:rPr>
              <a:t>DBE INPUT ON SECTOR AUDIT </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110</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97</a:t>
            </a:r>
          </a:p>
        </p:txBody>
      </p:sp>
      <p:sp>
        <p:nvSpPr>
          <p:cNvPr id="7" name="TextBox 6"/>
          <p:cNvSpPr txBox="1"/>
          <p:nvPr/>
        </p:nvSpPr>
        <p:spPr>
          <a:xfrm>
            <a:off x="0" y="3140968"/>
            <a:ext cx="9144000" cy="2308324"/>
          </a:xfrm>
          <a:prstGeom prst="rect">
            <a:avLst/>
          </a:prstGeom>
          <a:noFill/>
        </p:spPr>
        <p:txBody>
          <a:bodyPr wrap="square" rtlCol="0">
            <a:spAutoFit/>
          </a:bodyPr>
          <a:lstStyle/>
          <a:p>
            <a:r>
              <a:rPr lang="en-GB" sz="2400" b="1" dirty="0">
                <a:solidFill>
                  <a:schemeClr val="accent2">
                    <a:lumMod val="75000"/>
                  </a:schemeClr>
                </a:solidFill>
                <a:cs typeface="Calibri" pitchFamily="34" charset="0"/>
              </a:rPr>
              <a:t>Explanation of work that the DBE is doing to Support provinces</a:t>
            </a:r>
            <a:endParaRPr lang="en-US" sz="2400" b="1" dirty="0">
              <a:solidFill>
                <a:schemeClr val="accent2">
                  <a:lumMod val="75000"/>
                </a:schemeClr>
              </a:solidFill>
              <a:cs typeface="Calibri" pitchFamily="34" charset="0"/>
            </a:endParaRPr>
          </a:p>
          <a:p>
            <a:endParaRPr lang="en-GB" sz="2400" dirty="0"/>
          </a:p>
          <a:p>
            <a:pPr marL="285750" indent="-285750">
              <a:buFont typeface="Arial" panose="020B0604020202020204" pitchFamily="34" charset="0"/>
              <a:buChar char="•"/>
            </a:pPr>
            <a:r>
              <a:rPr lang="en-GB" sz="2400" dirty="0"/>
              <a:t>There are three findings in the Sector Audit on PYEI, NSNP and Infrastructure</a:t>
            </a:r>
          </a:p>
          <a:p>
            <a:pPr marL="285750" indent="-285750">
              <a:buFont typeface="Arial" panose="020B0604020202020204" pitchFamily="34" charset="0"/>
              <a:buChar char="•"/>
            </a:pPr>
            <a:r>
              <a:rPr lang="en-GB" sz="2400" dirty="0"/>
              <a:t>Monitoring of how these findings are being addressed has been included in the performance agreements of the relevant DDGs</a:t>
            </a:r>
            <a:endParaRPr lang="en-ZA" sz="2400" dirty="0"/>
          </a:p>
        </p:txBody>
      </p:sp>
    </p:spTree>
    <p:custDataLst>
      <p:tags r:id="rId1"/>
    </p:custDataLst>
    <p:extLst>
      <p:ext uri="{BB962C8B-B14F-4D97-AF65-F5344CB8AC3E}">
        <p14:creationId xmlns:p14="http://schemas.microsoft.com/office/powerpoint/2010/main" val="2530584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04448" cy="501647"/>
          </a:xfrm>
        </p:spPr>
        <p:txBody>
          <a:bodyPr>
            <a:normAutofit/>
          </a:bodyPr>
          <a:lstStyle/>
          <a:p>
            <a:r>
              <a:rPr lang="en-GB" sz="2600" dirty="0"/>
              <a:t>SECTOR AUDIT: BASIC EDUCATION EMPLOYMENT INITIATIVE </a:t>
            </a:r>
            <a:endParaRPr lang="en-ZA" sz="2600" dirty="0"/>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111</a:t>
            </a:fld>
            <a:endParaRPr lang="en-ZA" dirty="0">
              <a:solidFill>
                <a:prstClr val="black">
                  <a:tint val="75000"/>
                </a:prstClr>
              </a:solidFill>
            </a:endParaRPr>
          </a:p>
        </p:txBody>
      </p:sp>
      <p:sp>
        <p:nvSpPr>
          <p:cNvPr id="4" name="Text Placeholder 3"/>
          <p:cNvSpPr>
            <a:spLocks noGrp="1"/>
          </p:cNvSpPr>
          <p:nvPr>
            <p:ph type="body" sz="quarter" idx="13"/>
          </p:nvPr>
        </p:nvSpPr>
        <p:spPr/>
        <p:txBody>
          <a:bodyPr/>
          <a:lstStyle/>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772292969"/>
              </p:ext>
            </p:extLst>
          </p:nvPr>
        </p:nvGraphicFramePr>
        <p:xfrm>
          <a:off x="29815" y="512373"/>
          <a:ext cx="9114185" cy="7014378"/>
        </p:xfrm>
        <a:graphic>
          <a:graphicData uri="http://schemas.openxmlformats.org/drawingml/2006/table">
            <a:tbl>
              <a:tblPr firstRow="1" bandRow="1">
                <a:tableStyleId>{21E4AEA4-8DFA-4A89-87EB-49C32662AFE0}</a:tableStyleId>
              </a:tblPr>
              <a:tblGrid>
                <a:gridCol w="3174034">
                  <a:extLst>
                    <a:ext uri="{9D8B030D-6E8A-4147-A177-3AD203B41FA5}">
                      <a16:colId xmlns:a16="http://schemas.microsoft.com/office/drawing/2014/main" val="2504651854"/>
                    </a:ext>
                  </a:extLst>
                </a:gridCol>
                <a:gridCol w="5940151">
                  <a:extLst>
                    <a:ext uri="{9D8B030D-6E8A-4147-A177-3AD203B41FA5}">
                      <a16:colId xmlns:a16="http://schemas.microsoft.com/office/drawing/2014/main" val="425400524"/>
                    </a:ext>
                  </a:extLst>
                </a:gridCol>
              </a:tblGrid>
              <a:tr h="308778">
                <a:tc>
                  <a:txBody>
                    <a:bodyPr/>
                    <a:lstStyle/>
                    <a:p>
                      <a:r>
                        <a:rPr lang="en-GB" sz="1400" dirty="0"/>
                        <a:t>AUDIT FINDING</a:t>
                      </a:r>
                      <a:endParaRPr lang="en-ZA" sz="1400" dirty="0"/>
                    </a:p>
                  </a:txBody>
                  <a:tcPr/>
                </a:tc>
                <a:tc>
                  <a:txBody>
                    <a:bodyPr/>
                    <a:lstStyle/>
                    <a:p>
                      <a:r>
                        <a:rPr lang="en-GB" sz="1400" dirty="0"/>
                        <a:t>ACTION TAKEN/TO</a:t>
                      </a:r>
                      <a:r>
                        <a:rPr lang="en-GB" sz="1400" baseline="0" dirty="0"/>
                        <a:t> BE TAKEN </a:t>
                      </a:r>
                      <a:endParaRPr lang="en-ZA" sz="1400" dirty="0"/>
                    </a:p>
                  </a:txBody>
                  <a:tcPr/>
                </a:tc>
                <a:extLst>
                  <a:ext uri="{0D108BD9-81ED-4DB2-BD59-A6C34878D82A}">
                    <a16:rowId xmlns:a16="http://schemas.microsoft.com/office/drawing/2014/main" val="3429117561"/>
                  </a:ext>
                </a:extLst>
              </a:tr>
              <a:tr h="5280110">
                <a:tc>
                  <a:txBody>
                    <a:bodyPr/>
                    <a:lstStyle/>
                    <a:p>
                      <a:pPr marL="285750" indent="-285750">
                        <a:buFont typeface="Arial" panose="020B0604020202020204" pitchFamily="34" charset="0"/>
                        <a:buChar char="•"/>
                      </a:pPr>
                      <a:r>
                        <a:rPr lang="en-GB" sz="1400" dirty="0"/>
                        <a:t>Ensure that the unemployed youth derive a maximum benefit from the employment initiative in the</a:t>
                      </a:r>
                    </a:p>
                    <a:p>
                      <a:pPr marL="285750" indent="-285750">
                        <a:buFont typeface="Arial" panose="020B0604020202020204" pitchFamily="34" charset="0"/>
                        <a:buChar char="•"/>
                      </a:pPr>
                      <a:r>
                        <a:rPr lang="en-GB" sz="1400" dirty="0"/>
                        <a:t>future, the national and provincial departments of education should prioritise the:</a:t>
                      </a:r>
                    </a:p>
                    <a:p>
                      <a:pPr marL="285750" indent="-285750">
                        <a:buFont typeface="Arial" panose="020B0604020202020204" pitchFamily="34" charset="0"/>
                        <a:buChar char="•"/>
                      </a:pPr>
                      <a:r>
                        <a:rPr lang="en-GB" sz="1400" dirty="0"/>
                        <a:t>provision of guidance and needed support for schools to effectively implement short-term</a:t>
                      </a:r>
                    </a:p>
                    <a:p>
                      <a:pPr marL="285750" indent="-285750">
                        <a:buFont typeface="Arial" panose="020B0604020202020204" pitchFamily="34" charset="0"/>
                        <a:buChar char="•"/>
                      </a:pPr>
                      <a:r>
                        <a:rPr lang="en-GB" sz="1400" dirty="0"/>
                        <a:t>projects such as PYEI in terms of following due process when recruiting unemployed youth such</a:t>
                      </a:r>
                    </a:p>
                    <a:p>
                      <a:pPr marL="285750" indent="-285750">
                        <a:buFont typeface="Arial" panose="020B0604020202020204" pitchFamily="34" charset="0"/>
                        <a:buChar char="•"/>
                      </a:pPr>
                      <a:r>
                        <a:rPr lang="en-GB" sz="1400" dirty="0"/>
                        <a:t>as checking criminal records and those that are concurrently employed in other departments </a:t>
                      </a:r>
                      <a:r>
                        <a:rPr lang="en-GB" sz="1400" dirty="0" smtClean="0"/>
                        <a:t>or</a:t>
                      </a:r>
                      <a:r>
                        <a:rPr lang="en-GB" sz="1400" baseline="0" dirty="0" smtClean="0"/>
                        <a:t> </a:t>
                      </a:r>
                      <a:r>
                        <a:rPr lang="en-GB" sz="1400" dirty="0" smtClean="0"/>
                        <a:t>other </a:t>
                      </a:r>
                      <a:r>
                        <a:rPr lang="en-GB" sz="1400" dirty="0"/>
                        <a:t>roles.</a:t>
                      </a:r>
                    </a:p>
                    <a:p>
                      <a:pPr marL="285750" indent="-285750">
                        <a:buFont typeface="Arial" panose="020B0604020202020204" pitchFamily="34" charset="0"/>
                        <a:buChar char="•"/>
                      </a:pPr>
                      <a:r>
                        <a:rPr lang="en-GB" sz="1400" dirty="0"/>
                        <a:t>orientation and training of Key staff members at schools so that they can cascade the training to</a:t>
                      </a:r>
                    </a:p>
                    <a:p>
                      <a:pPr marL="285750" indent="-285750">
                        <a:buFont typeface="Arial" panose="020B0604020202020204" pitchFamily="34" charset="0"/>
                        <a:buChar char="•"/>
                      </a:pPr>
                      <a:r>
                        <a:rPr lang="en-GB" sz="1400" dirty="0"/>
                        <a:t>assistants when they assume the responsibility allocated to them.</a:t>
                      </a:r>
                    </a:p>
                    <a:p>
                      <a:pPr marL="285750" indent="-285750">
                        <a:buFont typeface="Arial" panose="020B0604020202020204" pitchFamily="34" charset="0"/>
                        <a:buChar char="•"/>
                      </a:pPr>
                      <a:r>
                        <a:rPr lang="en-GB" sz="1400" dirty="0"/>
                        <a:t>management of the leave and absenteeism of assistants timely and effectively.</a:t>
                      </a:r>
                    </a:p>
                    <a:p>
                      <a:pPr marL="285750" indent="-285750">
                        <a:buFont typeface="Arial" panose="020B0604020202020204" pitchFamily="34" charset="0"/>
                        <a:buChar char="•"/>
                      </a:pPr>
                      <a:r>
                        <a:rPr lang="en-GB" sz="1400" dirty="0"/>
                        <a:t>timely reporting by schools on the performance and expenditure related to the PYEI initiatives in</a:t>
                      </a:r>
                    </a:p>
                    <a:p>
                      <a:pPr marL="285750" indent="-285750">
                        <a:buFont typeface="Arial" panose="020B0604020202020204" pitchFamily="34" charset="0"/>
                        <a:buChar char="•"/>
                      </a:pPr>
                      <a:r>
                        <a:rPr lang="en-GB" sz="1400" dirty="0"/>
                        <a:t>order to implement corrective actions.</a:t>
                      </a:r>
                    </a:p>
                    <a:p>
                      <a:pPr marL="285750" indent="-285750">
                        <a:buFont typeface="Arial" panose="020B0604020202020204" pitchFamily="34" charset="0"/>
                        <a:buChar char="•"/>
                      </a:pPr>
                      <a:r>
                        <a:rPr lang="en-GB" sz="1400" dirty="0"/>
                        <a:t>Effective achievement of PYEI (phase II) goals and targets</a:t>
                      </a:r>
                    </a:p>
                  </a:txBody>
                  <a:tcPr/>
                </a:tc>
                <a:tc>
                  <a:txBody>
                    <a:bodyPr/>
                    <a:lstStyle/>
                    <a:p>
                      <a:pPr marL="171450" indent="-171450">
                        <a:buFont typeface="Arial" panose="020B0604020202020204" pitchFamily="34" charset="0"/>
                        <a:buChar char="•"/>
                      </a:pPr>
                      <a:r>
                        <a:rPr lang="en-GB" sz="1400" dirty="0"/>
                        <a:t>The Department provided provinces with the documents that guides and assist the PED, District and Schools of what is required for audit and how to prepare for audit.</a:t>
                      </a:r>
                    </a:p>
                    <a:p>
                      <a:pPr marL="171450" indent="-171450">
                        <a:buFont typeface="Arial" panose="020B0604020202020204" pitchFamily="34" charset="0"/>
                        <a:buChar char="•"/>
                      </a:pPr>
                      <a:r>
                        <a:rPr lang="en-GB" sz="1400" dirty="0"/>
                        <a:t>DBE have issued letters to HODs of PEDs where wrong doing or non-compliance was found either through monitoring or by Assistants reporting to DBE or through DBE surveys that were issued on a monthly basis.</a:t>
                      </a:r>
                    </a:p>
                    <a:p>
                      <a:pPr marL="171450" indent="-171450">
                        <a:buFont typeface="Arial" panose="020B0604020202020204" pitchFamily="34" charset="0"/>
                        <a:buChar char="•"/>
                      </a:pPr>
                      <a:r>
                        <a:rPr lang="en-GB" sz="1400" dirty="0"/>
                        <a:t>The DBE have also provided guidelines to address some of the issues raised by AGSA.  The Guideline on Appointment of Provincial Project Management Teams and support staff for Districts and Circuits was provided to PEDs.</a:t>
                      </a:r>
                    </a:p>
                    <a:p>
                      <a:pPr marL="171450" indent="-171450">
                        <a:buFont typeface="Arial" panose="020B0604020202020204" pitchFamily="34" charset="0"/>
                        <a:buChar char="•"/>
                      </a:pPr>
                      <a:r>
                        <a:rPr lang="en-GB" sz="1400" dirty="0"/>
                        <a:t>On the matter of non-achievement of planned targets, the DBE has issued letters to PEDs on performance submitted – its credibility and integrity as some changed when DBE starts asking questions on the numbers reported.</a:t>
                      </a:r>
                    </a:p>
                    <a:p>
                      <a:pPr marL="171450" indent="-171450">
                        <a:buFont typeface="Arial" panose="020B0604020202020204" pitchFamily="34" charset="0"/>
                        <a:buChar char="•"/>
                      </a:pPr>
                      <a:r>
                        <a:rPr lang="en-GB" sz="1400" dirty="0"/>
                        <a:t>The Department further held workshops with all PEDs to prepare for audit of Phase II and III. </a:t>
                      </a:r>
                    </a:p>
                    <a:p>
                      <a:r>
                        <a:rPr lang="en-GB" sz="1400" dirty="0"/>
                        <a:t>The workshop aimed at :</a:t>
                      </a:r>
                    </a:p>
                    <a:p>
                      <a:r>
                        <a:rPr lang="en-GB" sz="1400" dirty="0"/>
                        <a:t>(a)</a:t>
                      </a:r>
                      <a:r>
                        <a:rPr lang="en-GB" sz="1400" baseline="0" dirty="0"/>
                        <a:t> </a:t>
                      </a:r>
                      <a:r>
                        <a:rPr lang="en-GB" sz="1400" dirty="0"/>
                        <a:t>ensuring common understanding of the implementation framework</a:t>
                      </a:r>
                    </a:p>
                    <a:p>
                      <a:r>
                        <a:rPr lang="en-GB" sz="1400" dirty="0"/>
                        <a:t>(b)explaining the principles of audit, what is required when audited, evidence based audit, what happens should schools not want to provide evidence required by AGSA</a:t>
                      </a:r>
                    </a:p>
                    <a:p>
                      <a:pPr marL="285750" indent="-285750">
                        <a:buFont typeface="Arial" panose="020B0604020202020204" pitchFamily="34" charset="0"/>
                        <a:buChar char="•"/>
                      </a:pPr>
                      <a:r>
                        <a:rPr lang="en-GB" sz="1400" dirty="0"/>
                        <a:t>The Department intends to appoint Audit Champions whose task will be to audit the PYIE-BEEI from Phase I to Phase IV.</a:t>
                      </a:r>
                    </a:p>
                    <a:p>
                      <a:pPr marL="285750" indent="-285750">
                        <a:buFont typeface="Arial" panose="020B0604020202020204" pitchFamily="34" charset="0"/>
                        <a:buChar char="•"/>
                      </a:pPr>
                      <a:r>
                        <a:rPr lang="en-GB" sz="1400" dirty="0"/>
                        <a:t>The Audit Champions project will be a collaboration of Project Management and Internal Audit of DBE.</a:t>
                      </a:r>
                    </a:p>
                    <a:p>
                      <a:pPr marL="285750" indent="-285750">
                        <a:buFont typeface="Arial" panose="020B0604020202020204" pitchFamily="34" charset="0"/>
                        <a:buChar char="•"/>
                      </a:pPr>
                      <a:r>
                        <a:rPr lang="en-GB" sz="1400" dirty="0"/>
                        <a:t>The main focus being to check compliance at implementing sites (Province, District and Schools)</a:t>
                      </a:r>
                    </a:p>
                    <a:p>
                      <a:pPr marL="285750" indent="-285750">
                        <a:buFont typeface="Arial" panose="020B0604020202020204" pitchFamily="34" charset="0"/>
                        <a:buChar char="•"/>
                      </a:pPr>
                      <a:r>
                        <a:rPr lang="en-GB" sz="1400" dirty="0"/>
                        <a:t>To alert the system of any wrong doing that is continuing to take place in PYEI-BEEI</a:t>
                      </a:r>
                    </a:p>
                    <a:p>
                      <a:pPr marL="285750" indent="-285750">
                        <a:buFont typeface="Arial" panose="020B0604020202020204" pitchFamily="34" charset="0"/>
                        <a:buChar char="•"/>
                      </a:pPr>
                      <a:r>
                        <a:rPr lang="en-GB" sz="1400" dirty="0"/>
                        <a:t>To provide consequence management that HODs will be requested to implement.</a:t>
                      </a:r>
                    </a:p>
                  </a:txBody>
                  <a:tcPr/>
                </a:tc>
                <a:extLst>
                  <a:ext uri="{0D108BD9-81ED-4DB2-BD59-A6C34878D82A}">
                    <a16:rowId xmlns:a16="http://schemas.microsoft.com/office/drawing/2014/main" val="2002142861"/>
                  </a:ext>
                </a:extLst>
              </a:tr>
            </a:tbl>
          </a:graphicData>
        </a:graphic>
      </p:graphicFrame>
    </p:spTree>
    <p:extLst>
      <p:ext uri="{BB962C8B-B14F-4D97-AF65-F5344CB8AC3E}">
        <p14:creationId xmlns:p14="http://schemas.microsoft.com/office/powerpoint/2010/main" val="27945839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04448" cy="980727"/>
          </a:xfrm>
        </p:spPr>
        <p:txBody>
          <a:bodyPr>
            <a:normAutofit fontScale="90000"/>
          </a:bodyPr>
          <a:lstStyle/>
          <a:p>
            <a:r>
              <a:rPr lang="en-GB" dirty="0"/>
              <a:t>SECTOR AUDIT: NATIONAL SCHOOL NUTRITION PROGRAMME </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112</a:t>
            </a:fld>
            <a:endParaRPr lang="en-ZA" dirty="0">
              <a:solidFill>
                <a:prstClr val="black">
                  <a:tint val="75000"/>
                </a:prstClr>
              </a:solidFill>
            </a:endParaRPr>
          </a:p>
        </p:txBody>
      </p:sp>
      <p:sp>
        <p:nvSpPr>
          <p:cNvPr id="4" name="Text Placeholder 3"/>
          <p:cNvSpPr>
            <a:spLocks noGrp="1"/>
          </p:cNvSpPr>
          <p:nvPr>
            <p:ph type="body" sz="quarter" idx="13"/>
          </p:nvPr>
        </p:nvSpPr>
        <p:spPr/>
        <p:txBody>
          <a:bodyPr/>
          <a:lstStyle/>
          <a:p>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3528463157"/>
              </p:ext>
            </p:extLst>
          </p:nvPr>
        </p:nvGraphicFramePr>
        <p:xfrm>
          <a:off x="29814" y="980728"/>
          <a:ext cx="9114185" cy="5382605"/>
        </p:xfrm>
        <a:graphic>
          <a:graphicData uri="http://schemas.openxmlformats.org/drawingml/2006/table">
            <a:tbl>
              <a:tblPr firstRow="1" bandRow="1">
                <a:tableStyleId>{21E4AEA4-8DFA-4A89-87EB-49C32662AFE0}</a:tableStyleId>
              </a:tblPr>
              <a:tblGrid>
                <a:gridCol w="3246042">
                  <a:extLst>
                    <a:ext uri="{9D8B030D-6E8A-4147-A177-3AD203B41FA5}">
                      <a16:colId xmlns:a16="http://schemas.microsoft.com/office/drawing/2014/main" val="2504651854"/>
                    </a:ext>
                  </a:extLst>
                </a:gridCol>
                <a:gridCol w="5868143">
                  <a:extLst>
                    <a:ext uri="{9D8B030D-6E8A-4147-A177-3AD203B41FA5}">
                      <a16:colId xmlns:a16="http://schemas.microsoft.com/office/drawing/2014/main" val="425400524"/>
                    </a:ext>
                  </a:extLst>
                </a:gridCol>
              </a:tblGrid>
              <a:tr h="276712">
                <a:tc>
                  <a:txBody>
                    <a:bodyPr/>
                    <a:lstStyle/>
                    <a:p>
                      <a:r>
                        <a:rPr lang="en-GB" sz="1400" dirty="0"/>
                        <a:t>FINDING</a:t>
                      </a:r>
                      <a:r>
                        <a:rPr lang="en-ZA" sz="1400" dirty="0"/>
                        <a:t>S</a:t>
                      </a:r>
                      <a:endParaRPr lang="en-GB" sz="1400" dirty="0"/>
                    </a:p>
                  </a:txBody>
                  <a:tcPr/>
                </a:tc>
                <a:tc>
                  <a:txBody>
                    <a:bodyPr/>
                    <a:lstStyle/>
                    <a:p>
                      <a:r>
                        <a:rPr lang="en-GB" sz="1400" dirty="0"/>
                        <a:t>ACTION TAKEN/TO</a:t>
                      </a:r>
                      <a:r>
                        <a:rPr lang="en-GB" sz="1400" baseline="0" dirty="0"/>
                        <a:t> BE TAKEN </a:t>
                      </a:r>
                      <a:endParaRPr lang="en-ZA" sz="1400" dirty="0"/>
                    </a:p>
                  </a:txBody>
                  <a:tcPr/>
                </a:tc>
                <a:extLst>
                  <a:ext uri="{0D108BD9-81ED-4DB2-BD59-A6C34878D82A}">
                    <a16:rowId xmlns:a16="http://schemas.microsoft.com/office/drawing/2014/main" val="3429117561"/>
                  </a:ext>
                </a:extLst>
              </a:tr>
              <a:tr h="2215480">
                <a:tc>
                  <a:txBody>
                    <a:bodyPr/>
                    <a:lstStyle/>
                    <a:p>
                      <a:pPr marL="285750" indent="-285750">
                        <a:buFont typeface="Arial" panose="020B0604020202020204" pitchFamily="34" charset="0"/>
                        <a:buChar char="•"/>
                      </a:pPr>
                      <a:r>
                        <a:rPr lang="en-US" sz="1600" dirty="0"/>
                        <a:t>FINDING 1: Schools did not manage the NSNP effectively</a:t>
                      </a:r>
                      <a:br>
                        <a:rPr lang="en-US" sz="1600" dirty="0"/>
                      </a:br>
                      <a:endParaRPr lang="en-ZA" sz="1600" dirty="0">
                        <a:latin typeface="+mn-lt"/>
                      </a:endParaRPr>
                    </a:p>
                  </a:txBody>
                  <a:tcPr/>
                </a:tc>
                <a:tc>
                  <a:txBody>
                    <a:bodyPr/>
                    <a:lstStyle/>
                    <a:p>
                      <a:pPr marL="171450" indent="-171450">
                        <a:buFont typeface="Arial" panose="020B0604020202020204" pitchFamily="34" charset="0"/>
                        <a:buChar char="•"/>
                      </a:pPr>
                      <a:r>
                        <a:rPr lang="en-GB" sz="1600" dirty="0"/>
                        <a:t>DBE encourages all schools to develop systems that ensure Volunteer Food Handlers daily attendance to prepare meals</a:t>
                      </a:r>
                    </a:p>
                    <a:p>
                      <a:pPr marL="171450" indent="-171450">
                        <a:buFont typeface="Arial" panose="020B0604020202020204" pitchFamily="34" charset="0"/>
                        <a:buChar char="•"/>
                      </a:pPr>
                      <a:r>
                        <a:rPr lang="en-GB" sz="1600" dirty="0"/>
                        <a:t>Each school should have an establishes NSNP Committee that ensures operational compliance / functionality</a:t>
                      </a:r>
                    </a:p>
                    <a:p>
                      <a:pPr marL="171450" indent="-171450">
                        <a:buFont typeface="Arial" panose="020B0604020202020204" pitchFamily="34" charset="0"/>
                        <a:buChar char="•"/>
                      </a:pPr>
                      <a:r>
                        <a:rPr lang="en-GB" sz="1600" dirty="0"/>
                        <a:t>All schools implementing the NSNP Decentralised Model have contracts in place for delivery of food &amp; fuel.</a:t>
                      </a:r>
                      <a:r>
                        <a:rPr lang="en-GB" sz="1600" baseline="0" dirty="0"/>
                        <a:t> </a:t>
                      </a:r>
                      <a:endParaRPr lang="en-GB" sz="1600" dirty="0"/>
                    </a:p>
                    <a:p>
                      <a:pPr marL="171450" indent="-171450">
                        <a:buFont typeface="Arial" panose="020B0604020202020204" pitchFamily="34" charset="0"/>
                        <a:buChar char="•"/>
                      </a:pPr>
                      <a:r>
                        <a:rPr lang="en-GB" sz="1600" dirty="0"/>
                        <a:t>A stock register was developed and included in the monitoring tool to check inventory daily, to improved controls. Districts continue to monitor and support schools on the effective use of the stock register and submit reports to the provincial office on a monthly basis.</a:t>
                      </a:r>
                      <a:endParaRPr lang="en-GB" sz="1600" dirty="0">
                        <a:latin typeface="+mn-lt"/>
                      </a:endParaRPr>
                    </a:p>
                  </a:txBody>
                  <a:tcPr/>
                </a:tc>
                <a:extLst>
                  <a:ext uri="{0D108BD9-81ED-4DB2-BD59-A6C34878D82A}">
                    <a16:rowId xmlns:a16="http://schemas.microsoft.com/office/drawing/2014/main" val="2002142861"/>
                  </a:ext>
                </a:extLst>
              </a:tr>
              <a:tr h="2304125">
                <a:tc>
                  <a:txBody>
                    <a:bodyPr/>
                    <a:lstStyle/>
                    <a:p>
                      <a:pPr marL="285750" indent="-285750">
                        <a:buFont typeface="Arial" panose="020B0604020202020204" pitchFamily="34" charset="0"/>
                        <a:buChar char="•"/>
                      </a:pPr>
                      <a:r>
                        <a:rPr lang="en-US" sz="1600" dirty="0"/>
                        <a:t>FINDING 2: The delivery &amp; management of the NSNP stock was not done effectively</a:t>
                      </a:r>
                      <a:endParaRPr lang="en-ZA" sz="1600" dirty="0">
                        <a:latin typeface="+mn-lt"/>
                      </a:endParaRPr>
                    </a:p>
                  </a:txBody>
                  <a:tcPr/>
                </a:tc>
                <a:tc>
                  <a:txBody>
                    <a:bodyPr/>
                    <a:lstStyle/>
                    <a:p>
                      <a:pPr marL="285750" indent="-285750" algn="just">
                        <a:buFont typeface="Arial" panose="020B0604020202020204" pitchFamily="34" charset="0"/>
                        <a:buChar char="•"/>
                      </a:pPr>
                      <a:r>
                        <a:rPr lang="en-ZA" sz="1600" dirty="0"/>
                        <a:t>DBE provides training and guidelines to schools on the management of food deliveries and supplies in stock</a:t>
                      </a:r>
                      <a:endParaRPr lang="en-US" sz="1600" dirty="0"/>
                    </a:p>
                    <a:p>
                      <a:pPr marL="285750" indent="-285750" algn="just">
                        <a:buFont typeface="Arial" panose="020B0604020202020204" pitchFamily="34" charset="0"/>
                        <a:buChar char="•"/>
                      </a:pPr>
                      <a:r>
                        <a:rPr lang="en-US" sz="1600" dirty="0"/>
                        <a:t>Each school is required to reconcile stock procured, used as per menu and on hand</a:t>
                      </a:r>
                    </a:p>
                    <a:p>
                      <a:pPr marL="285750" indent="-285750" algn="just">
                        <a:buFont typeface="Arial" panose="020B0604020202020204" pitchFamily="34" charset="0"/>
                        <a:buChar char="•"/>
                      </a:pPr>
                      <a:r>
                        <a:rPr lang="en-US" sz="1600" dirty="0"/>
                        <a:t>DBE will continue to work with PED and Districts to address issues of;  </a:t>
                      </a:r>
                      <a:r>
                        <a:rPr lang="en-US" sz="1600" dirty="0" err="1"/>
                        <a:t>i</a:t>
                      </a:r>
                      <a:r>
                        <a:rPr lang="en-US" sz="1600" dirty="0"/>
                        <a:t>) Lack of segregation of duties and / or monitoring the receipt of food supplies; ii) Availability of appropriate Stockroom with proper food storage facilities </a:t>
                      </a:r>
                    </a:p>
                    <a:p>
                      <a:pPr marL="171450" indent="-171450">
                        <a:buFont typeface="Arial" panose="020B0604020202020204" pitchFamily="34" charset="0"/>
                        <a:buChar char="•"/>
                      </a:pPr>
                      <a:endParaRPr lang="en-GB" sz="1600" dirty="0">
                        <a:latin typeface="+mn-lt"/>
                      </a:endParaRPr>
                    </a:p>
                  </a:txBody>
                  <a:tcPr/>
                </a:tc>
                <a:extLst>
                  <a:ext uri="{0D108BD9-81ED-4DB2-BD59-A6C34878D82A}">
                    <a16:rowId xmlns:a16="http://schemas.microsoft.com/office/drawing/2014/main" val="3209039820"/>
                  </a:ext>
                </a:extLst>
              </a:tr>
            </a:tbl>
          </a:graphicData>
        </a:graphic>
      </p:graphicFrame>
    </p:spTree>
    <p:extLst>
      <p:ext uri="{BB962C8B-B14F-4D97-AF65-F5344CB8AC3E}">
        <p14:creationId xmlns:p14="http://schemas.microsoft.com/office/powerpoint/2010/main" val="254349153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04448" cy="980727"/>
          </a:xfrm>
        </p:spPr>
        <p:txBody>
          <a:bodyPr>
            <a:normAutofit fontScale="90000"/>
          </a:bodyPr>
          <a:lstStyle/>
          <a:p>
            <a:r>
              <a:rPr lang="en-GB" dirty="0"/>
              <a:t>SECTOR AUDIT: NATIONAL SCHOOL NUTRITION PROGRAMME </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113</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47068951"/>
              </p:ext>
            </p:extLst>
          </p:nvPr>
        </p:nvGraphicFramePr>
        <p:xfrm>
          <a:off x="7114" y="980727"/>
          <a:ext cx="9114185" cy="5375624"/>
        </p:xfrm>
        <a:graphic>
          <a:graphicData uri="http://schemas.openxmlformats.org/drawingml/2006/table">
            <a:tbl>
              <a:tblPr firstRow="1" bandRow="1">
                <a:tableStyleId>{21E4AEA4-8DFA-4A89-87EB-49C32662AFE0}</a:tableStyleId>
              </a:tblPr>
              <a:tblGrid>
                <a:gridCol w="2165922">
                  <a:extLst>
                    <a:ext uri="{9D8B030D-6E8A-4147-A177-3AD203B41FA5}">
                      <a16:colId xmlns:a16="http://schemas.microsoft.com/office/drawing/2014/main" val="2504651854"/>
                    </a:ext>
                  </a:extLst>
                </a:gridCol>
                <a:gridCol w="6948263">
                  <a:extLst>
                    <a:ext uri="{9D8B030D-6E8A-4147-A177-3AD203B41FA5}">
                      <a16:colId xmlns:a16="http://schemas.microsoft.com/office/drawing/2014/main" val="425400524"/>
                    </a:ext>
                  </a:extLst>
                </a:gridCol>
              </a:tblGrid>
              <a:tr h="329793">
                <a:tc>
                  <a:txBody>
                    <a:bodyPr/>
                    <a:lstStyle/>
                    <a:p>
                      <a:r>
                        <a:rPr lang="en-GB" sz="1400" dirty="0"/>
                        <a:t>AUDIT FINDING</a:t>
                      </a:r>
                      <a:endParaRPr lang="en-ZA" sz="1400" dirty="0">
                        <a:latin typeface="+mn-lt"/>
                      </a:endParaRPr>
                    </a:p>
                  </a:txBody>
                  <a:tcPr/>
                </a:tc>
                <a:tc>
                  <a:txBody>
                    <a:bodyPr/>
                    <a:lstStyle/>
                    <a:p>
                      <a:r>
                        <a:rPr lang="en-GB" sz="1400" dirty="0"/>
                        <a:t>ACTION TAKEN/TO</a:t>
                      </a:r>
                      <a:r>
                        <a:rPr lang="en-GB" sz="1400" baseline="0" dirty="0"/>
                        <a:t> BE TAKEN </a:t>
                      </a:r>
                      <a:endParaRPr lang="en-ZA" sz="1400" dirty="0">
                        <a:latin typeface="+mn-lt"/>
                      </a:endParaRPr>
                    </a:p>
                  </a:txBody>
                  <a:tcPr/>
                </a:tc>
                <a:extLst>
                  <a:ext uri="{0D108BD9-81ED-4DB2-BD59-A6C34878D82A}">
                    <a16:rowId xmlns:a16="http://schemas.microsoft.com/office/drawing/2014/main" val="3429117561"/>
                  </a:ext>
                </a:extLst>
              </a:tr>
              <a:tr h="1945778">
                <a:tc>
                  <a:txBody>
                    <a:bodyPr/>
                    <a:lstStyle/>
                    <a:p>
                      <a:pPr marL="285750" indent="-285750">
                        <a:buFont typeface="Arial" panose="020B0604020202020204" pitchFamily="34" charset="0"/>
                        <a:buChar char="•"/>
                      </a:pPr>
                      <a:r>
                        <a:rPr lang="en-GB" sz="1400" dirty="0"/>
                        <a:t>FINDING 3: NSNP funds were used for purposes not related to the meals program</a:t>
                      </a:r>
                      <a:br>
                        <a:rPr lang="en-GB" sz="1400" dirty="0"/>
                      </a:br>
                      <a:endParaRPr lang="en-ZA" sz="1400" dirty="0">
                        <a:latin typeface="+mn-lt"/>
                      </a:endParaRPr>
                    </a:p>
                  </a:txBody>
                  <a:tcPr/>
                </a:tc>
                <a:tc>
                  <a:txBody>
                    <a:bodyPr/>
                    <a:lstStyle/>
                    <a:p>
                      <a:pPr marL="285750" indent="-285750" algn="just">
                        <a:buFont typeface="Arial" panose="020B0604020202020204" pitchFamily="34" charset="0"/>
                        <a:buChar char="•"/>
                      </a:pPr>
                      <a:r>
                        <a:rPr lang="en-US" sz="1400" dirty="0">
                          <a:effectLst/>
                        </a:rPr>
                        <a:t>DBE acknowledges that the NSNP Conditional Grant is ring fenced thus should not be </a:t>
                      </a:r>
                      <a:r>
                        <a:rPr lang="en-US" sz="1400" dirty="0" err="1">
                          <a:effectLst/>
                        </a:rPr>
                        <a:t>utilised</a:t>
                      </a:r>
                      <a:r>
                        <a:rPr lang="en-US" sz="1400" dirty="0">
                          <a:effectLst/>
                        </a:rPr>
                        <a:t> for any other purpose. </a:t>
                      </a:r>
                      <a:endParaRPr lang="en-US" sz="1400" dirty="0"/>
                    </a:p>
                    <a:p>
                      <a:pPr marL="285750" indent="-285750" algn="just">
                        <a:buFont typeface="Arial" panose="020B0604020202020204" pitchFamily="34" charset="0"/>
                        <a:buChar char="•"/>
                      </a:pPr>
                      <a:r>
                        <a:rPr lang="en-US" sz="1400" dirty="0">
                          <a:effectLst/>
                        </a:rPr>
                        <a:t>The decentralization funding model that allow schools to manage the funds also requires that they submit monthly financial reports and bank statements to the district. </a:t>
                      </a:r>
                      <a:endParaRPr lang="en-US" sz="1400" dirty="0"/>
                    </a:p>
                    <a:p>
                      <a:pPr marL="285750" indent="-285750" algn="just">
                        <a:buFont typeface="Arial" panose="020B0604020202020204" pitchFamily="34" charset="0"/>
                        <a:buChar char="•"/>
                      </a:pPr>
                      <a:r>
                        <a:rPr lang="en-US" sz="1400" dirty="0"/>
                        <a:t>Schools are encouraged to have a separate bank account for NSNP funds, to facilitate monitoring of the budget and expenditure.</a:t>
                      </a:r>
                    </a:p>
                    <a:p>
                      <a:pPr marL="285750" indent="-285750" algn="just">
                        <a:buFont typeface="Arial" panose="020B0604020202020204" pitchFamily="34" charset="0"/>
                        <a:buChar char="•"/>
                      </a:pPr>
                      <a:r>
                        <a:rPr lang="en-US" sz="1400" dirty="0"/>
                        <a:t>As the NSNP policies and guidelines, schools are required to submit Surplus Request Forms for approval to replenish unspent funds at the end of the FY</a:t>
                      </a:r>
                      <a:endParaRPr lang="en-US" sz="1400" dirty="0">
                        <a:latin typeface="+mn-lt"/>
                        <a:cs typeface="Arial" panose="020B0604020202020204" pitchFamily="34" charset="0"/>
                      </a:endParaRPr>
                    </a:p>
                  </a:txBody>
                  <a:tcPr/>
                </a:tc>
                <a:extLst>
                  <a:ext uri="{0D108BD9-81ED-4DB2-BD59-A6C34878D82A}">
                    <a16:rowId xmlns:a16="http://schemas.microsoft.com/office/drawing/2014/main" val="2002142861"/>
                  </a:ext>
                </a:extLst>
              </a:tr>
              <a:tr h="3100053">
                <a:tc>
                  <a:txBody>
                    <a:bodyPr/>
                    <a:lstStyle/>
                    <a:p>
                      <a:pPr marL="285750" indent="-285750">
                        <a:buFont typeface="Arial" panose="020B0604020202020204" pitchFamily="34" charset="0"/>
                        <a:buChar char="•"/>
                      </a:pPr>
                      <a:r>
                        <a:rPr lang="en-GB" sz="1400" dirty="0"/>
                        <a:t>Finding 4: Schools did not adhere to the hygiene and safety regulations </a:t>
                      </a:r>
                      <a:endParaRPr lang="en-ZA" sz="1400" dirty="0">
                        <a:latin typeface="+mn-lt"/>
                      </a:endParaRPr>
                    </a:p>
                  </a:txBody>
                  <a:tcPr/>
                </a:tc>
                <a:tc>
                  <a:txBody>
                    <a:bodyPr/>
                    <a:lstStyle/>
                    <a:p>
                      <a:pPr marL="171450" indent="-171450">
                        <a:buFont typeface="Arial" panose="020B0604020202020204" pitchFamily="34" charset="0"/>
                        <a:buChar char="•"/>
                      </a:pPr>
                      <a:r>
                        <a:rPr lang="en-GB" sz="1400" dirty="0"/>
                        <a:t>The Department of Basic Education will continue to collaborate with the Department of Health to train all NSNP staff in Districts and Schools on the prescripts of Regulation 638, as stated in the Foodstuffs, Cosmetics and Disinfectants Act 54 of 1972, which guides on food handling practices. Through this collaboration some schools have obtained Certificates of Acceptability (CoA) as a minimum requirement for compliance. </a:t>
                      </a:r>
                    </a:p>
                    <a:p>
                      <a:pPr marL="171450" indent="-171450">
                        <a:buFont typeface="Arial" panose="020B0604020202020204" pitchFamily="34" charset="0"/>
                        <a:buChar char="•"/>
                      </a:pPr>
                      <a:r>
                        <a:rPr lang="en-GB" sz="1400" dirty="0"/>
                        <a:t>The DBE is also obliged to protect the learners’ nutrition and food safety needs as consumers. Therefore, the Directorate continues to follow stringent quality and compliance assessment measures with manufacturers with the aim of delivering high quality products in schools. </a:t>
                      </a:r>
                    </a:p>
                    <a:p>
                      <a:pPr marL="171450" indent="-171450">
                        <a:buFont typeface="Arial" panose="020B0604020202020204" pitchFamily="34" charset="0"/>
                        <a:buChar char="•"/>
                      </a:pPr>
                      <a:r>
                        <a:rPr lang="en-GB" sz="1400" dirty="0"/>
                        <a:t>The sector has also produced various resource materials such as Food Safety Video, Gas Safety Rules, and Safety Directory booklet, to continue to improve issues of hygiene and safety in the NSNP.</a:t>
                      </a:r>
                    </a:p>
                    <a:p>
                      <a:pPr marL="171450" indent="-171450">
                        <a:buFont typeface="Arial" panose="020B0604020202020204" pitchFamily="34" charset="0"/>
                        <a:buChar char="•"/>
                      </a:pPr>
                      <a:endParaRPr lang="en-GB" sz="1400" dirty="0">
                        <a:latin typeface="+mn-lt"/>
                      </a:endParaRPr>
                    </a:p>
                  </a:txBody>
                  <a:tcPr/>
                </a:tc>
                <a:extLst>
                  <a:ext uri="{0D108BD9-81ED-4DB2-BD59-A6C34878D82A}">
                    <a16:rowId xmlns:a16="http://schemas.microsoft.com/office/drawing/2014/main" val="2909203026"/>
                  </a:ext>
                </a:extLst>
              </a:tr>
            </a:tbl>
          </a:graphicData>
        </a:graphic>
      </p:graphicFrame>
    </p:spTree>
    <p:extLst>
      <p:ext uri="{BB962C8B-B14F-4D97-AF65-F5344CB8AC3E}">
        <p14:creationId xmlns:p14="http://schemas.microsoft.com/office/powerpoint/2010/main" val="337787971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04448" cy="980727"/>
          </a:xfrm>
        </p:spPr>
        <p:txBody>
          <a:bodyPr>
            <a:normAutofit fontScale="90000"/>
          </a:bodyPr>
          <a:lstStyle/>
          <a:p>
            <a:r>
              <a:rPr lang="en-GB" dirty="0"/>
              <a:t>SECTOR AUDIT: NATIONAL SCHOOL NUTRITION PROGRAMME </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114</a:t>
            </a:fld>
            <a:endParaRPr lang="en-Z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40630447"/>
              </p:ext>
            </p:extLst>
          </p:nvPr>
        </p:nvGraphicFramePr>
        <p:xfrm>
          <a:off x="0" y="978128"/>
          <a:ext cx="9114185" cy="5380823"/>
        </p:xfrm>
        <a:graphic>
          <a:graphicData uri="http://schemas.openxmlformats.org/drawingml/2006/table">
            <a:tbl>
              <a:tblPr firstRow="1" bandRow="1">
                <a:tableStyleId>{21E4AEA4-8DFA-4A89-87EB-49C32662AFE0}</a:tableStyleId>
              </a:tblPr>
              <a:tblGrid>
                <a:gridCol w="2813994">
                  <a:extLst>
                    <a:ext uri="{9D8B030D-6E8A-4147-A177-3AD203B41FA5}">
                      <a16:colId xmlns:a16="http://schemas.microsoft.com/office/drawing/2014/main" val="2504651854"/>
                    </a:ext>
                  </a:extLst>
                </a:gridCol>
                <a:gridCol w="6300191">
                  <a:extLst>
                    <a:ext uri="{9D8B030D-6E8A-4147-A177-3AD203B41FA5}">
                      <a16:colId xmlns:a16="http://schemas.microsoft.com/office/drawing/2014/main" val="425400524"/>
                    </a:ext>
                  </a:extLst>
                </a:gridCol>
              </a:tblGrid>
              <a:tr h="296843">
                <a:tc>
                  <a:txBody>
                    <a:bodyPr/>
                    <a:lstStyle/>
                    <a:p>
                      <a:r>
                        <a:rPr lang="en-GB" sz="1400" dirty="0"/>
                        <a:t>AUDIT FINDING</a:t>
                      </a:r>
                      <a:endParaRPr lang="en-ZA" sz="1400" dirty="0"/>
                    </a:p>
                  </a:txBody>
                  <a:tcPr/>
                </a:tc>
                <a:tc>
                  <a:txBody>
                    <a:bodyPr/>
                    <a:lstStyle/>
                    <a:p>
                      <a:r>
                        <a:rPr lang="en-GB" sz="1400" dirty="0"/>
                        <a:t>ACTION TAKEN/TO</a:t>
                      </a:r>
                      <a:r>
                        <a:rPr lang="en-GB" sz="1400" baseline="0" dirty="0"/>
                        <a:t> BE TAKEN </a:t>
                      </a:r>
                      <a:endParaRPr lang="en-ZA" sz="1400" dirty="0"/>
                    </a:p>
                  </a:txBody>
                  <a:tcPr/>
                </a:tc>
                <a:extLst>
                  <a:ext uri="{0D108BD9-81ED-4DB2-BD59-A6C34878D82A}">
                    <a16:rowId xmlns:a16="http://schemas.microsoft.com/office/drawing/2014/main" val="3429117561"/>
                  </a:ext>
                </a:extLst>
              </a:tr>
              <a:tr h="5076023">
                <a:tc>
                  <a:txBody>
                    <a:bodyPr/>
                    <a:lstStyle/>
                    <a:p>
                      <a:pPr marL="285750" indent="-285750">
                        <a:buFont typeface="Arial" panose="020B0604020202020204" pitchFamily="34" charset="0"/>
                        <a:buChar char="•"/>
                      </a:pPr>
                      <a:r>
                        <a:rPr lang="en-GB" sz="1400" dirty="0"/>
                        <a:t>Finding 5:Monitoring, support and reporting not consistently done</a:t>
                      </a:r>
                      <a:br>
                        <a:rPr lang="en-GB" sz="1400" dirty="0"/>
                      </a:br>
                      <a:endParaRPr lang="en-ZA" sz="1400" dirty="0"/>
                    </a:p>
                  </a:txBody>
                  <a:tcPr/>
                </a:tc>
                <a:tc>
                  <a:txBody>
                    <a:bodyPr/>
                    <a:lstStyle/>
                    <a:p>
                      <a:pPr marL="171450" indent="-171450">
                        <a:buFont typeface="Arial" panose="020B0604020202020204" pitchFamily="34" charset="0"/>
                        <a:buChar char="•"/>
                      </a:pPr>
                      <a:r>
                        <a:rPr lang="en-GB" sz="1400" dirty="0"/>
                        <a:t>DBE hosts Information Sharing Sessions annually with NSNP District Coordinators, Nutrition Monitors, School Principals and NSNP School Coordinators (educator) to guide, orientate and train on the NSNP policies, guidelines and Standard Operating Procedures that guide programme implementation. </a:t>
                      </a:r>
                    </a:p>
                    <a:p>
                      <a:pPr marL="171450" indent="-171450">
                        <a:buFont typeface="Arial" panose="020B0604020202020204" pitchFamily="34" charset="0"/>
                        <a:buChar char="•"/>
                      </a:pPr>
                      <a:r>
                        <a:rPr lang="en-GB" sz="1400" dirty="0"/>
                        <a:t>In case of shortcomings the issues are addressed onsite during monitoring visits by DBE to PED, Districts and Schools, as well as during Inter-Provincial meetings and NSNP forums. </a:t>
                      </a:r>
                    </a:p>
                    <a:p>
                      <a:pPr marL="171450" indent="-171450">
                        <a:buFont typeface="Arial" panose="020B0604020202020204" pitchFamily="34" charset="0"/>
                        <a:buChar char="•"/>
                      </a:pPr>
                      <a:r>
                        <a:rPr lang="en-GB" sz="1400" dirty="0"/>
                        <a:t>At the beginning of each financial year, the Directorate disseminates a schedule of submission of quarterly reports to ensure compliance. Provinces that do not comply in submitting reports are followed up by DBE to highlight non-compliance and corrective measures are required.</a:t>
                      </a:r>
                    </a:p>
                    <a:p>
                      <a:pPr marL="171450" indent="-171450">
                        <a:buFont typeface="Arial" panose="020B0604020202020204" pitchFamily="34" charset="0"/>
                        <a:buChar char="•"/>
                      </a:pPr>
                      <a:r>
                        <a:rPr lang="en-GB" sz="1400" dirty="0"/>
                        <a:t>Although the Department is over stretched in terms of resources to monitor over 22 000 schools, the need to come out with more creative ways of monitoring is being discussed, using lessons learnt during the COVID-19 response period.</a:t>
                      </a:r>
                    </a:p>
                    <a:p>
                      <a:pPr marL="171450" indent="-171450">
                        <a:buFont typeface="Arial" panose="020B0604020202020204" pitchFamily="34" charset="0"/>
                        <a:buChar char="•"/>
                      </a:pPr>
                      <a:endParaRPr lang="en-GB" sz="1400" dirty="0"/>
                    </a:p>
                  </a:txBody>
                  <a:tcPr/>
                </a:tc>
                <a:extLst>
                  <a:ext uri="{0D108BD9-81ED-4DB2-BD59-A6C34878D82A}">
                    <a16:rowId xmlns:a16="http://schemas.microsoft.com/office/drawing/2014/main" val="2002142861"/>
                  </a:ext>
                </a:extLst>
              </a:tr>
            </a:tbl>
          </a:graphicData>
        </a:graphic>
      </p:graphicFrame>
    </p:spTree>
    <p:extLst>
      <p:ext uri="{BB962C8B-B14F-4D97-AF65-F5344CB8AC3E}">
        <p14:creationId xmlns:p14="http://schemas.microsoft.com/office/powerpoint/2010/main" val="157278946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604448" cy="980727"/>
          </a:xfrm>
        </p:spPr>
        <p:txBody>
          <a:bodyPr>
            <a:normAutofit fontScale="90000"/>
          </a:bodyPr>
          <a:lstStyle/>
          <a:p>
            <a:r>
              <a:rPr lang="en-GB" dirty="0"/>
              <a:t>FURTHER REMEDIAL ACTIONS ON NSNP FINDINGS</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115</a:t>
            </a:fld>
            <a:endParaRPr lang="en-ZA" dirty="0">
              <a:solidFill>
                <a:prstClr val="black">
                  <a:tint val="75000"/>
                </a:prstClr>
              </a:solidFill>
            </a:endParaRPr>
          </a:p>
        </p:txBody>
      </p:sp>
      <p:sp>
        <p:nvSpPr>
          <p:cNvPr id="4" name="Text Placeholder 3"/>
          <p:cNvSpPr>
            <a:spLocks noGrp="1"/>
          </p:cNvSpPr>
          <p:nvPr>
            <p:ph type="body" sz="quarter" idx="13"/>
          </p:nvPr>
        </p:nvSpPr>
        <p:spPr>
          <a:xfrm>
            <a:off x="0" y="764704"/>
            <a:ext cx="9144000" cy="5328592"/>
          </a:xfrm>
        </p:spPr>
        <p:txBody>
          <a:bodyPr>
            <a:normAutofit lnSpcReduction="10000"/>
          </a:bodyPr>
          <a:lstStyle/>
          <a:p>
            <a:pPr algn="just"/>
            <a:r>
              <a:rPr lang="en-GB" b="1" dirty="0"/>
              <a:t>DBE will develop a template with action plans on challenges identified during monitoring visits</a:t>
            </a:r>
            <a:r>
              <a:rPr lang="en-GB" dirty="0"/>
              <a:t> and PEDs quarterly reports. Progress report will be shared with PEDs.</a:t>
            </a:r>
          </a:p>
          <a:p>
            <a:pPr algn="just"/>
            <a:r>
              <a:rPr lang="en-GB" dirty="0"/>
              <a:t>The DBE will request </a:t>
            </a:r>
            <a:r>
              <a:rPr lang="en-GB" b="1" dirty="0"/>
              <a:t>plans from PEDs to cascade and ensure schools</a:t>
            </a:r>
            <a:r>
              <a:rPr lang="en-GB" dirty="0"/>
              <a:t> are trained effectively.</a:t>
            </a:r>
          </a:p>
          <a:p>
            <a:pPr algn="just"/>
            <a:r>
              <a:rPr lang="en-GB" dirty="0"/>
              <a:t>The Directorate will engage the Directorates: Educator Performance Management &amp; Development (EPMD) and Education Management Governance &amp; Development (EMGD) for guidance on annual management processes and school self-evaluation.</a:t>
            </a:r>
          </a:p>
          <a:p>
            <a:pPr algn="just"/>
            <a:r>
              <a:rPr lang="en-GB" dirty="0"/>
              <a:t>Give directive to all Provinces to advise schools to include NSNP in school self-evaluation.</a:t>
            </a:r>
          </a:p>
          <a:p>
            <a:endParaRPr lang="en-ZA" dirty="0"/>
          </a:p>
        </p:txBody>
      </p:sp>
    </p:spTree>
    <p:extLst>
      <p:ext uri="{BB962C8B-B14F-4D97-AF65-F5344CB8AC3E}">
        <p14:creationId xmlns:p14="http://schemas.microsoft.com/office/powerpoint/2010/main" val="77945973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568952" cy="2304256"/>
          </a:xfrm>
        </p:spPr>
        <p:txBody>
          <a:bodyPr>
            <a:noAutofit/>
          </a:bodyPr>
          <a:lstStyle/>
          <a:p>
            <a:pPr marL="631825" indent="-631825" algn="ctr">
              <a:buNone/>
              <a:defRPr/>
            </a:pPr>
            <a:r>
              <a:rPr lang="en-ZA" sz="5400" dirty="0">
                <a:solidFill>
                  <a:schemeClr val="accent2">
                    <a:lumMod val="75000"/>
                  </a:schemeClr>
                </a:solidFill>
                <a:cs typeface="Calibri" pitchFamily="34" charset="0"/>
              </a:rPr>
              <a:t>IRREGULAR EXPENDITURE </a:t>
            </a:r>
            <a:endParaRPr lang="en-US" sz="5400" dirty="0">
              <a:solidFill>
                <a:schemeClr val="accent2">
                  <a:lumMod val="75000"/>
                </a:schemeClr>
              </a:solidFill>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116</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97</a:t>
            </a:r>
          </a:p>
        </p:txBody>
      </p:sp>
    </p:spTree>
    <p:custDataLst>
      <p:tags r:id="rId1"/>
    </p:custDataLst>
    <p:extLst>
      <p:ext uri="{BB962C8B-B14F-4D97-AF65-F5344CB8AC3E}">
        <p14:creationId xmlns:p14="http://schemas.microsoft.com/office/powerpoint/2010/main" val="7305499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990"/>
            <a:ext cx="8964488" cy="1440159"/>
          </a:xfrm>
        </p:spPr>
        <p:txBody>
          <a:bodyPr>
            <a:normAutofit/>
          </a:bodyPr>
          <a:lstStyle/>
          <a:p>
            <a:r>
              <a:rPr lang="en-ZA" sz="2900" b="1" dirty="0">
                <a:solidFill>
                  <a:schemeClr val="accent2">
                    <a:lumMod val="75000"/>
                  </a:schemeClr>
                </a:solidFill>
              </a:rPr>
              <a:t>SUMMARY OF IRREGULAR EXPENDITURE UP TO </a:t>
            </a:r>
            <a:br>
              <a:rPr lang="en-ZA" sz="2900" b="1" dirty="0">
                <a:solidFill>
                  <a:schemeClr val="accent2">
                    <a:lumMod val="75000"/>
                  </a:schemeClr>
                </a:solidFill>
              </a:rPr>
            </a:br>
            <a:r>
              <a:rPr lang="en-ZA" sz="2900" b="1" dirty="0">
                <a:solidFill>
                  <a:schemeClr val="accent2">
                    <a:lumMod val="75000"/>
                  </a:schemeClr>
                </a:solidFill>
              </a:rPr>
              <a:t> 2021/22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117</a:t>
            </a:fld>
            <a:endParaRPr lang="en-ZA" dirty="0"/>
          </a:p>
        </p:txBody>
      </p:sp>
      <p:pic>
        <p:nvPicPr>
          <p:cNvPr id="4" name="Picture 3"/>
          <p:cNvPicPr>
            <a:picLocks noChangeAspect="1"/>
          </p:cNvPicPr>
          <p:nvPr/>
        </p:nvPicPr>
        <p:blipFill>
          <a:blip r:embed="rId2"/>
          <a:stretch>
            <a:fillRect/>
          </a:stretch>
        </p:blipFill>
        <p:spPr>
          <a:xfrm>
            <a:off x="179512" y="6165304"/>
            <a:ext cx="1440160" cy="692696"/>
          </a:xfrm>
          <a:prstGeom prst="rect">
            <a:avLst/>
          </a:prstGeom>
        </p:spPr>
      </p:pic>
      <p:graphicFrame>
        <p:nvGraphicFramePr>
          <p:cNvPr id="5" name="Chart 4"/>
          <p:cNvGraphicFramePr>
            <a:graphicFrameLocks/>
          </p:cNvGraphicFramePr>
          <p:nvPr>
            <p:extLst>
              <p:ext uri="{D42A27DB-BD31-4B8C-83A1-F6EECF244321}">
                <p14:modId xmlns:p14="http://schemas.microsoft.com/office/powerpoint/2010/main" val="949351206"/>
              </p:ext>
            </p:extLst>
          </p:nvPr>
        </p:nvGraphicFramePr>
        <p:xfrm>
          <a:off x="0" y="1124744"/>
          <a:ext cx="9144000" cy="5112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951742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315875673"/>
              </p:ext>
            </p:extLst>
          </p:nvPr>
        </p:nvGraphicFramePr>
        <p:xfrm>
          <a:off x="107503" y="1052736"/>
          <a:ext cx="8928989" cy="4977336"/>
        </p:xfrm>
        <a:graphic>
          <a:graphicData uri="http://schemas.openxmlformats.org/drawingml/2006/table">
            <a:tbl>
              <a:tblPr firstRow="1" bandRow="1">
                <a:tableStyleId>{21E4AEA4-8DFA-4A89-87EB-49C32662AFE0}</a:tableStyleId>
              </a:tblPr>
              <a:tblGrid>
                <a:gridCol w="744080">
                  <a:extLst>
                    <a:ext uri="{9D8B030D-6E8A-4147-A177-3AD203B41FA5}">
                      <a16:colId xmlns:a16="http://schemas.microsoft.com/office/drawing/2014/main" val="20000"/>
                    </a:ext>
                  </a:extLst>
                </a:gridCol>
                <a:gridCol w="744082">
                  <a:extLst>
                    <a:ext uri="{9D8B030D-6E8A-4147-A177-3AD203B41FA5}">
                      <a16:colId xmlns:a16="http://schemas.microsoft.com/office/drawing/2014/main" val="20001"/>
                    </a:ext>
                  </a:extLst>
                </a:gridCol>
                <a:gridCol w="669674">
                  <a:extLst>
                    <a:ext uri="{9D8B030D-6E8A-4147-A177-3AD203B41FA5}">
                      <a16:colId xmlns:a16="http://schemas.microsoft.com/office/drawing/2014/main" val="20009"/>
                    </a:ext>
                  </a:extLst>
                </a:gridCol>
                <a:gridCol w="669674">
                  <a:extLst>
                    <a:ext uri="{9D8B030D-6E8A-4147-A177-3AD203B41FA5}">
                      <a16:colId xmlns:a16="http://schemas.microsoft.com/office/drawing/2014/main" val="20002"/>
                    </a:ext>
                  </a:extLst>
                </a:gridCol>
                <a:gridCol w="669674">
                  <a:extLst>
                    <a:ext uri="{9D8B030D-6E8A-4147-A177-3AD203B41FA5}">
                      <a16:colId xmlns:a16="http://schemas.microsoft.com/office/drawing/2014/main" val="20003"/>
                    </a:ext>
                  </a:extLst>
                </a:gridCol>
                <a:gridCol w="669674">
                  <a:extLst>
                    <a:ext uri="{9D8B030D-6E8A-4147-A177-3AD203B41FA5}">
                      <a16:colId xmlns:a16="http://schemas.microsoft.com/office/drawing/2014/main" val="20004"/>
                    </a:ext>
                  </a:extLst>
                </a:gridCol>
                <a:gridCol w="669674">
                  <a:extLst>
                    <a:ext uri="{9D8B030D-6E8A-4147-A177-3AD203B41FA5}">
                      <a16:colId xmlns:a16="http://schemas.microsoft.com/office/drawing/2014/main" val="20005"/>
                    </a:ext>
                  </a:extLst>
                </a:gridCol>
                <a:gridCol w="669674">
                  <a:extLst>
                    <a:ext uri="{9D8B030D-6E8A-4147-A177-3AD203B41FA5}">
                      <a16:colId xmlns:a16="http://schemas.microsoft.com/office/drawing/2014/main" val="20006"/>
                    </a:ext>
                  </a:extLst>
                </a:gridCol>
                <a:gridCol w="744082">
                  <a:extLst>
                    <a:ext uri="{9D8B030D-6E8A-4147-A177-3AD203B41FA5}">
                      <a16:colId xmlns:a16="http://schemas.microsoft.com/office/drawing/2014/main" val="20007"/>
                    </a:ext>
                  </a:extLst>
                </a:gridCol>
                <a:gridCol w="892900">
                  <a:extLst>
                    <a:ext uri="{9D8B030D-6E8A-4147-A177-3AD203B41FA5}">
                      <a16:colId xmlns:a16="http://schemas.microsoft.com/office/drawing/2014/main" val="3333134323"/>
                    </a:ext>
                  </a:extLst>
                </a:gridCol>
                <a:gridCol w="831558">
                  <a:extLst>
                    <a:ext uri="{9D8B030D-6E8A-4147-A177-3AD203B41FA5}">
                      <a16:colId xmlns:a16="http://schemas.microsoft.com/office/drawing/2014/main" val="20010"/>
                    </a:ext>
                  </a:extLst>
                </a:gridCol>
                <a:gridCol w="954243">
                  <a:extLst>
                    <a:ext uri="{9D8B030D-6E8A-4147-A177-3AD203B41FA5}">
                      <a16:colId xmlns:a16="http://schemas.microsoft.com/office/drawing/2014/main" val="20008"/>
                    </a:ext>
                  </a:extLst>
                </a:gridCol>
              </a:tblGrid>
              <a:tr h="865038">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Nature</a:t>
                      </a:r>
                      <a:endParaRPr lang="en-ZA" sz="12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2012/13</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2013/14</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endParaRPr lang="en-ZA" sz="1200" dirty="0">
                        <a:latin typeface="+mn-lt"/>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2014/15</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2015/16</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2016/17</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txBody>
                  <a:tcPr marL="68580" marR="68580" marT="0" marB="0"/>
                </a:tc>
                <a:tc>
                  <a:txBody>
                    <a:bodyPr/>
                    <a:lstStyle/>
                    <a:p>
                      <a:pPr algn="ctr">
                        <a:lnSpc>
                          <a:spcPct val="150000"/>
                        </a:lnSpc>
                        <a:spcAft>
                          <a:spcPts val="0"/>
                        </a:spcAft>
                        <a:tabLst>
                          <a:tab pos="114300" algn="l"/>
                        </a:tabLst>
                      </a:pPr>
                      <a:r>
                        <a:rPr lang="en-ZA" sz="1200" dirty="0">
                          <a:latin typeface="+mn-lt"/>
                        </a:rPr>
                        <a:t>2017/18</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txBody>
                  <a:tcPr marL="68580" marR="68580" marT="0" marB="0"/>
                </a:tc>
                <a:tc>
                  <a:txBody>
                    <a:bodyPr/>
                    <a:lstStyle/>
                    <a:p>
                      <a:pPr algn="ctr">
                        <a:lnSpc>
                          <a:spcPct val="150000"/>
                        </a:lnSpc>
                        <a:spcAft>
                          <a:spcPts val="0"/>
                        </a:spcAft>
                        <a:tabLst>
                          <a:tab pos="114300" algn="l"/>
                        </a:tabLst>
                      </a:pPr>
                      <a:r>
                        <a:rPr lang="en-ZA" sz="1200" dirty="0">
                          <a:latin typeface="+mn-lt"/>
                        </a:rPr>
                        <a:t>2018/19</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txBody>
                  <a:tcPr marL="68580" marR="68580" marT="0" marB="0"/>
                </a:tc>
                <a:tc>
                  <a:txBody>
                    <a:bodyPr/>
                    <a:lstStyle/>
                    <a:p>
                      <a:pPr algn="ctr">
                        <a:lnSpc>
                          <a:spcPct val="150000"/>
                        </a:lnSpc>
                        <a:spcAft>
                          <a:spcPts val="0"/>
                        </a:spcAft>
                        <a:tabLst>
                          <a:tab pos="114300" algn="l"/>
                        </a:tabLst>
                      </a:pPr>
                      <a:r>
                        <a:rPr lang="en-ZA" sz="1200" dirty="0">
                          <a:latin typeface="+mn-lt"/>
                        </a:rPr>
                        <a:t>2019/20</a:t>
                      </a:r>
                    </a:p>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200" dirty="0">
                          <a:latin typeface="+mn-lt"/>
                        </a:rPr>
                        <a:t>R’000</a:t>
                      </a:r>
                    </a:p>
                    <a:p>
                      <a:pPr algn="ctr">
                        <a:lnSpc>
                          <a:spcPct val="150000"/>
                        </a:lnSpc>
                        <a:spcAft>
                          <a:spcPts val="0"/>
                        </a:spcAft>
                        <a:tabLst>
                          <a:tab pos="114300" algn="l"/>
                        </a:tabLst>
                      </a:pPr>
                      <a:endParaRPr lang="en-ZA" sz="12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200" b="1" dirty="0">
                          <a:solidFill>
                            <a:schemeClr val="bg1"/>
                          </a:solidFill>
                          <a:latin typeface="+mn-lt"/>
                          <a:ea typeface="Times New Roman"/>
                          <a:cs typeface="Arial" panose="020B0604020202020204" pitchFamily="34" charset="0"/>
                        </a:rPr>
                        <a:t>2020/21</a:t>
                      </a:r>
                    </a:p>
                    <a:p>
                      <a:pPr algn="ctr">
                        <a:lnSpc>
                          <a:spcPct val="150000"/>
                        </a:lnSpc>
                        <a:spcAft>
                          <a:spcPts val="0"/>
                        </a:spcAft>
                        <a:tabLst>
                          <a:tab pos="114300" algn="l"/>
                        </a:tabLst>
                      </a:pPr>
                      <a:r>
                        <a:rPr lang="en-ZA" sz="1200" b="1" dirty="0">
                          <a:solidFill>
                            <a:schemeClr val="bg1"/>
                          </a:solidFill>
                          <a:latin typeface="+mn-lt"/>
                          <a:ea typeface="Times New Roman"/>
                          <a:cs typeface="Arial" panose="020B0604020202020204" pitchFamily="34" charset="0"/>
                        </a:rPr>
                        <a:t>R’000</a:t>
                      </a:r>
                    </a:p>
                  </a:txBody>
                  <a:tcPr marL="68580" marR="68580" marT="0" marB="0"/>
                </a:tc>
                <a:tc>
                  <a:txBody>
                    <a:bodyPr/>
                    <a:lstStyle/>
                    <a:p>
                      <a:pPr algn="ctr">
                        <a:lnSpc>
                          <a:spcPct val="150000"/>
                        </a:lnSpc>
                        <a:spcAft>
                          <a:spcPts val="0"/>
                        </a:spcAft>
                        <a:tabLst>
                          <a:tab pos="114300" algn="l"/>
                        </a:tabLst>
                      </a:pPr>
                      <a:r>
                        <a:rPr lang="en-ZA" sz="1200" b="1" dirty="0">
                          <a:solidFill>
                            <a:schemeClr val="bg1"/>
                          </a:solidFill>
                          <a:latin typeface="+mn-lt"/>
                          <a:ea typeface="Times New Roman"/>
                          <a:cs typeface="Arial" panose="020B0604020202020204" pitchFamily="34" charset="0"/>
                        </a:rPr>
                        <a:t>2021/22</a:t>
                      </a:r>
                    </a:p>
                    <a:p>
                      <a:pPr algn="ctr">
                        <a:lnSpc>
                          <a:spcPct val="150000"/>
                        </a:lnSpc>
                        <a:spcAft>
                          <a:spcPts val="0"/>
                        </a:spcAft>
                        <a:tabLst>
                          <a:tab pos="114300" algn="l"/>
                        </a:tabLst>
                      </a:pPr>
                      <a:r>
                        <a:rPr lang="en-ZA" sz="1200" b="1" dirty="0">
                          <a:solidFill>
                            <a:schemeClr val="bg1"/>
                          </a:solidFill>
                          <a:latin typeface="+mn-lt"/>
                          <a:ea typeface="Times New Roman"/>
                          <a:cs typeface="Arial" panose="020B0604020202020204" pitchFamily="34" charset="0"/>
                        </a:rPr>
                        <a:t>R’000</a:t>
                      </a:r>
                    </a:p>
                    <a:p>
                      <a:pPr algn="ctr">
                        <a:lnSpc>
                          <a:spcPct val="150000"/>
                        </a:lnSpc>
                        <a:spcAft>
                          <a:spcPts val="0"/>
                        </a:spcAft>
                        <a:tabLst>
                          <a:tab pos="114300" algn="l"/>
                        </a:tabLst>
                      </a:pPr>
                      <a:endParaRPr lang="en-ZA" sz="1200" b="1" dirty="0">
                        <a:solidFill>
                          <a:schemeClr val="bg1"/>
                        </a:solidFill>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200" dirty="0">
                          <a:latin typeface="+mn-lt"/>
                        </a:rPr>
                        <a:t>Total</a:t>
                      </a:r>
                      <a:endParaRPr lang="en-ZA" sz="1200" b="1" dirty="0">
                        <a:latin typeface="+mn-lt"/>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693026">
                <a:tc>
                  <a:txBody>
                    <a:bodyPr/>
                    <a:lstStyle/>
                    <a:p>
                      <a:pPr algn="l"/>
                      <a:r>
                        <a:rPr lang="en-US" sz="1200" dirty="0">
                          <a:latin typeface="+mn-lt"/>
                        </a:rPr>
                        <a:t>ASIDI</a:t>
                      </a:r>
                      <a:endParaRPr lang="en-US" sz="1200" dirty="0">
                        <a:latin typeface="+mn-lt"/>
                        <a:cs typeface="Arial" panose="020B0604020202020204" pitchFamily="34" charset="0"/>
                      </a:endParaRPr>
                    </a:p>
                  </a:txBody>
                  <a:tcPr/>
                </a:tc>
                <a:tc>
                  <a:txBody>
                    <a:bodyPr/>
                    <a:lstStyle/>
                    <a:p>
                      <a:pPr algn="r"/>
                      <a:r>
                        <a:rPr lang="en-US" sz="1200" dirty="0">
                          <a:latin typeface="+mn-lt"/>
                        </a:rPr>
                        <a:t>16 727</a:t>
                      </a:r>
                      <a:endParaRPr lang="en-US" sz="1200" dirty="0">
                        <a:latin typeface="+mn-lt"/>
                        <a:cs typeface="Arial" panose="020B0604020202020204" pitchFamily="34" charset="0"/>
                      </a:endParaRPr>
                    </a:p>
                  </a:txBody>
                  <a:tcPr/>
                </a:tc>
                <a:tc>
                  <a:txBody>
                    <a:bodyPr/>
                    <a:lstStyle/>
                    <a:p>
                      <a:pPr algn="r"/>
                      <a:r>
                        <a:rPr lang="en-US" sz="1200" dirty="0">
                          <a:latin typeface="+mn-lt"/>
                        </a:rPr>
                        <a:t>164 477</a:t>
                      </a:r>
                      <a:endParaRPr lang="en-US" sz="1200" dirty="0">
                        <a:latin typeface="+mn-lt"/>
                        <a:cs typeface="Arial" panose="020B0604020202020204" pitchFamily="34" charset="0"/>
                      </a:endParaRPr>
                    </a:p>
                  </a:txBody>
                  <a:tcPr/>
                </a:tc>
                <a:tc>
                  <a:txBody>
                    <a:bodyPr/>
                    <a:lstStyle/>
                    <a:p>
                      <a:pPr algn="r"/>
                      <a:r>
                        <a:rPr lang="en-US" sz="1200" dirty="0">
                          <a:latin typeface="+mn-lt"/>
                        </a:rPr>
                        <a:t>135 396</a:t>
                      </a:r>
                      <a:endParaRPr lang="en-US" sz="1200" dirty="0">
                        <a:latin typeface="+mn-lt"/>
                        <a:cs typeface="Arial" panose="020B0604020202020204" pitchFamily="34" charset="0"/>
                      </a:endParaRPr>
                    </a:p>
                  </a:txBody>
                  <a:tcPr/>
                </a:tc>
                <a:tc>
                  <a:txBody>
                    <a:bodyPr/>
                    <a:lstStyle/>
                    <a:p>
                      <a:pPr algn="r"/>
                      <a:r>
                        <a:rPr lang="en-US" sz="1200" dirty="0">
                          <a:latin typeface="+mn-lt"/>
                        </a:rPr>
                        <a:t>336 175</a:t>
                      </a:r>
                      <a:endParaRPr lang="en-US" sz="1200" dirty="0">
                        <a:latin typeface="+mn-lt"/>
                        <a:cs typeface="Arial" panose="020B0604020202020204" pitchFamily="34" charset="0"/>
                      </a:endParaRPr>
                    </a:p>
                  </a:txBody>
                  <a:tcPr/>
                </a:tc>
                <a:tc>
                  <a:txBody>
                    <a:bodyPr/>
                    <a:lstStyle/>
                    <a:p>
                      <a:pPr algn="r"/>
                      <a:r>
                        <a:rPr lang="en-US" sz="1200" dirty="0">
                          <a:latin typeface="+mn-lt"/>
                        </a:rPr>
                        <a:t>368 442</a:t>
                      </a:r>
                      <a:endParaRPr lang="en-US" sz="1200" dirty="0">
                        <a:latin typeface="+mn-lt"/>
                        <a:cs typeface="Arial" panose="020B0604020202020204" pitchFamily="34" charset="0"/>
                      </a:endParaRPr>
                    </a:p>
                  </a:txBody>
                  <a:tcPr/>
                </a:tc>
                <a:tc>
                  <a:txBody>
                    <a:bodyPr/>
                    <a:lstStyle/>
                    <a:p>
                      <a:pPr algn="r"/>
                      <a:r>
                        <a:rPr lang="en-US" sz="1200" dirty="0">
                          <a:latin typeface="+mn-lt"/>
                        </a:rPr>
                        <a:t>251 564</a:t>
                      </a:r>
                      <a:endParaRPr lang="en-US" sz="1200" dirty="0">
                        <a:latin typeface="+mn-lt"/>
                        <a:cs typeface="Arial" panose="020B0604020202020204" pitchFamily="34" charset="0"/>
                      </a:endParaRPr>
                    </a:p>
                  </a:txBody>
                  <a:tcPr/>
                </a:tc>
                <a:tc>
                  <a:txBody>
                    <a:bodyPr/>
                    <a:lstStyle/>
                    <a:p>
                      <a:pPr algn="r"/>
                      <a:r>
                        <a:rPr lang="en-US" sz="1200" dirty="0">
                          <a:latin typeface="+mn-lt"/>
                        </a:rPr>
                        <a:t>182 351</a:t>
                      </a:r>
                      <a:endParaRPr lang="en-US" sz="1200" dirty="0">
                        <a:latin typeface="+mn-lt"/>
                        <a:cs typeface="Arial" panose="020B0604020202020204" pitchFamily="34" charset="0"/>
                      </a:endParaRPr>
                    </a:p>
                  </a:txBody>
                  <a:tcPr/>
                </a:tc>
                <a:tc>
                  <a:txBody>
                    <a:bodyPr/>
                    <a:lstStyle/>
                    <a:p>
                      <a:pPr algn="r"/>
                      <a:r>
                        <a:rPr lang="en-US" sz="1200" dirty="0">
                          <a:latin typeface="+mn-lt"/>
                          <a:cs typeface="Arial" panose="020B0604020202020204" pitchFamily="34" charset="0"/>
                        </a:rPr>
                        <a:t>859 360</a:t>
                      </a:r>
                    </a:p>
                  </a:txBody>
                  <a:tcPr/>
                </a:tc>
                <a:tc>
                  <a:txBody>
                    <a:bodyPr/>
                    <a:lstStyle/>
                    <a:p>
                      <a:pPr algn="r"/>
                      <a:r>
                        <a:rPr lang="en-US" sz="1200" dirty="0">
                          <a:solidFill>
                            <a:schemeClr val="tx1"/>
                          </a:solidFill>
                          <a:latin typeface="+mn-lt"/>
                          <a:cs typeface="Arial" panose="020B0604020202020204" pitchFamily="34" charset="0"/>
                        </a:rPr>
                        <a:t>3 376 431</a:t>
                      </a:r>
                    </a:p>
                  </a:txBody>
                  <a:tcPr/>
                </a:tc>
                <a:tc>
                  <a:txBody>
                    <a:bodyPr/>
                    <a:lstStyle/>
                    <a:p>
                      <a:pPr algn="r"/>
                      <a:r>
                        <a:rPr lang="en-US" sz="1200" dirty="0">
                          <a:solidFill>
                            <a:schemeClr val="tx1"/>
                          </a:solidFill>
                          <a:latin typeface="+mn-lt"/>
                          <a:cs typeface="Arial" panose="020B0604020202020204" pitchFamily="34" charset="0"/>
                        </a:rPr>
                        <a:t>572</a:t>
                      </a:r>
                      <a:r>
                        <a:rPr lang="en-US" sz="1200" baseline="0" dirty="0">
                          <a:solidFill>
                            <a:schemeClr val="tx1"/>
                          </a:solidFill>
                          <a:latin typeface="+mn-lt"/>
                          <a:cs typeface="Arial" panose="020B0604020202020204" pitchFamily="34" charset="0"/>
                        </a:rPr>
                        <a:t> 936</a:t>
                      </a:r>
                      <a:endParaRPr lang="en-US" sz="1200" dirty="0">
                        <a:solidFill>
                          <a:schemeClr val="tx1"/>
                        </a:solidFill>
                        <a:latin typeface="+mn-lt"/>
                        <a:cs typeface="Arial" panose="020B0604020202020204" pitchFamily="34" charset="0"/>
                      </a:endParaRPr>
                    </a:p>
                  </a:txBody>
                  <a:tcPr/>
                </a:tc>
                <a:tc>
                  <a:txBody>
                    <a:bodyPr/>
                    <a:lstStyle/>
                    <a:p>
                      <a:pPr algn="r"/>
                      <a:r>
                        <a:rPr lang="en-US" sz="1200" b="1" dirty="0">
                          <a:solidFill>
                            <a:schemeClr val="tx1"/>
                          </a:solidFill>
                          <a:latin typeface="+mn-lt"/>
                          <a:cs typeface="+mn-cs"/>
                        </a:rPr>
                        <a:t>6 263 859</a:t>
                      </a:r>
                      <a:endParaRPr lang="en-US" sz="12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1"/>
                  </a:ext>
                </a:extLst>
              </a:tr>
              <a:tr h="693026">
                <a:tc>
                  <a:txBody>
                    <a:bodyPr/>
                    <a:lstStyle/>
                    <a:p>
                      <a:pPr algn="l"/>
                      <a:r>
                        <a:rPr lang="en-US" sz="1200" dirty="0">
                          <a:latin typeface="+mn-lt"/>
                        </a:rPr>
                        <a:t>Kha Ri Gude</a:t>
                      </a: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r>
                        <a:rPr lang="en-US" sz="1200" dirty="0">
                          <a:latin typeface="+mn-lt"/>
                        </a:rPr>
                        <a:t>2 689</a:t>
                      </a:r>
                      <a:endParaRPr lang="en-US" sz="1200" dirty="0">
                        <a:latin typeface="+mn-lt"/>
                        <a:cs typeface="Arial" panose="020B0604020202020204" pitchFamily="34" charset="0"/>
                      </a:endParaRPr>
                    </a:p>
                  </a:txBody>
                  <a:tcPr/>
                </a:tc>
                <a:tc>
                  <a:txBody>
                    <a:bodyPr/>
                    <a:lstStyle/>
                    <a:p>
                      <a:pPr algn="r"/>
                      <a:r>
                        <a:rPr lang="en-US" sz="1200" dirty="0">
                          <a:latin typeface="+mn-lt"/>
                        </a:rPr>
                        <a:t>78 639</a:t>
                      </a:r>
                      <a:endParaRPr lang="en-US" sz="1200" dirty="0">
                        <a:latin typeface="+mn-lt"/>
                        <a:cs typeface="Arial" panose="020B0604020202020204" pitchFamily="34" charset="0"/>
                      </a:endParaRPr>
                    </a:p>
                  </a:txBody>
                  <a:tcPr/>
                </a:tc>
                <a:tc>
                  <a:txBody>
                    <a:bodyPr/>
                    <a:lstStyle/>
                    <a:p>
                      <a:pPr algn="r"/>
                      <a:r>
                        <a:rPr lang="en-US" sz="1200" dirty="0">
                          <a:latin typeface="+mn-lt"/>
                        </a:rPr>
                        <a:t>68 413</a:t>
                      </a:r>
                      <a:endParaRPr lang="en-US" sz="1200" dirty="0">
                        <a:latin typeface="+mn-lt"/>
                        <a:cs typeface="Arial" panose="020B0604020202020204" pitchFamily="34" charset="0"/>
                      </a:endParaRPr>
                    </a:p>
                  </a:txBody>
                  <a:tcPr/>
                </a:tc>
                <a:tc>
                  <a:txBody>
                    <a:bodyPr/>
                    <a:lstStyle/>
                    <a:p>
                      <a:pPr algn="r"/>
                      <a:r>
                        <a:rPr lang="en-US" sz="1200" dirty="0">
                          <a:latin typeface="+mn-lt"/>
                        </a:rPr>
                        <a:t>5 347</a:t>
                      </a:r>
                      <a:endParaRPr lang="en-US" sz="1200" dirty="0">
                        <a:latin typeface="+mn-lt"/>
                        <a:cs typeface="Arial" panose="020B0604020202020204" pitchFamily="34" charset="0"/>
                      </a:endParaRPr>
                    </a:p>
                  </a:txBody>
                  <a:tcPr/>
                </a:tc>
                <a:tc>
                  <a:txBody>
                    <a:bodyPr/>
                    <a:lstStyle/>
                    <a:p>
                      <a:pPr algn="r"/>
                      <a:r>
                        <a:rPr lang="en-US" sz="1200" dirty="0">
                          <a:latin typeface="+mn-lt"/>
                        </a:rPr>
                        <a:t>2 473</a:t>
                      </a:r>
                      <a:endParaRPr lang="en-US" sz="1200" dirty="0">
                        <a:latin typeface="+mn-lt"/>
                        <a:cs typeface="Arial" panose="020B0604020202020204" pitchFamily="34" charset="0"/>
                      </a:endParaRPr>
                    </a:p>
                  </a:txBody>
                  <a:tcPr/>
                </a:tc>
                <a:tc>
                  <a:txBody>
                    <a:bodyPr/>
                    <a:lstStyle/>
                    <a:p>
                      <a:pPr algn="r"/>
                      <a:r>
                        <a:rPr lang="en-US" sz="1200" dirty="0">
                          <a:latin typeface="+mn-lt"/>
                          <a:cs typeface="Arial" panose="020B0604020202020204" pitchFamily="34" charset="0"/>
                        </a:rPr>
                        <a:t>-</a:t>
                      </a:r>
                    </a:p>
                  </a:txBody>
                  <a:tcPr/>
                </a:tc>
                <a:tc>
                  <a:txBody>
                    <a:bodyPr/>
                    <a:lstStyle/>
                    <a:p>
                      <a:pPr algn="r"/>
                      <a:r>
                        <a:rPr lang="en-US" sz="1200" dirty="0">
                          <a:solidFill>
                            <a:schemeClr val="tx1"/>
                          </a:solidFill>
                          <a:latin typeface="+mn-lt"/>
                          <a:cs typeface="Arial" panose="020B0604020202020204" pitchFamily="34" charset="0"/>
                        </a:rPr>
                        <a:t>-</a:t>
                      </a:r>
                    </a:p>
                  </a:txBody>
                  <a:tcPr/>
                </a:tc>
                <a:tc>
                  <a:txBody>
                    <a:bodyPr/>
                    <a:lstStyle/>
                    <a:p>
                      <a:pPr algn="r"/>
                      <a:endParaRPr lang="en-US" sz="1200" dirty="0">
                        <a:solidFill>
                          <a:schemeClr val="tx1"/>
                        </a:solidFill>
                        <a:latin typeface="+mn-lt"/>
                        <a:cs typeface="Arial" panose="020B0604020202020204" pitchFamily="34" charset="0"/>
                      </a:endParaRPr>
                    </a:p>
                  </a:txBody>
                  <a:tcPr/>
                </a:tc>
                <a:tc>
                  <a:txBody>
                    <a:bodyPr/>
                    <a:lstStyle/>
                    <a:p>
                      <a:pPr algn="r"/>
                      <a:r>
                        <a:rPr lang="en-US" sz="1200" b="1" dirty="0">
                          <a:solidFill>
                            <a:schemeClr val="tx1"/>
                          </a:solidFill>
                          <a:latin typeface="+mn-lt"/>
                        </a:rPr>
                        <a:t>157 561</a:t>
                      </a:r>
                      <a:endParaRPr lang="en-US" sz="12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2"/>
                  </a:ext>
                </a:extLst>
              </a:tr>
              <a:tr h="701238">
                <a:tc>
                  <a:txBody>
                    <a:bodyPr/>
                    <a:lstStyle/>
                    <a:p>
                      <a:pPr algn="l"/>
                      <a:r>
                        <a:rPr lang="en-US" sz="1200" dirty="0">
                          <a:latin typeface="+mn-lt"/>
                        </a:rPr>
                        <a:t>Travel</a:t>
                      </a: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r>
                        <a:rPr lang="en-US" sz="1200" dirty="0">
                          <a:latin typeface="+mn-lt"/>
                        </a:rPr>
                        <a:t>9 713</a:t>
                      </a:r>
                      <a:endParaRPr lang="en-US" sz="1200" dirty="0">
                        <a:latin typeface="+mn-lt"/>
                        <a:cs typeface="Arial" panose="020B0604020202020204" pitchFamily="34" charset="0"/>
                      </a:endParaRPr>
                    </a:p>
                  </a:txBody>
                  <a:tcPr/>
                </a:tc>
                <a:tc>
                  <a:txBody>
                    <a:bodyPr/>
                    <a:lstStyle/>
                    <a:p>
                      <a:pPr algn="r"/>
                      <a:r>
                        <a:rPr lang="en-US" sz="1200" dirty="0">
                          <a:latin typeface="+mn-lt"/>
                        </a:rPr>
                        <a:t>13 728</a:t>
                      </a:r>
                      <a:endParaRPr lang="en-US" sz="1200" dirty="0">
                        <a:latin typeface="+mn-lt"/>
                        <a:cs typeface="Arial" panose="020B0604020202020204" pitchFamily="34" charset="0"/>
                      </a:endParaRPr>
                    </a:p>
                  </a:txBody>
                  <a:tcPr/>
                </a:tc>
                <a:tc>
                  <a:txBody>
                    <a:bodyPr/>
                    <a:lstStyle/>
                    <a:p>
                      <a:pPr algn="r"/>
                      <a:r>
                        <a:rPr lang="en-US" sz="1200" dirty="0">
                          <a:latin typeface="+mn-lt"/>
                          <a:cs typeface="Arial" panose="020B0604020202020204" pitchFamily="34" charset="0"/>
                        </a:rPr>
                        <a:t>(15 616)</a:t>
                      </a:r>
                    </a:p>
                  </a:txBody>
                  <a:tcPr/>
                </a:tc>
                <a:tc>
                  <a:txBody>
                    <a:bodyPr/>
                    <a:lstStyle/>
                    <a:p>
                      <a:pPr algn="r"/>
                      <a:r>
                        <a:rPr lang="en-US" sz="1200" dirty="0">
                          <a:solidFill>
                            <a:schemeClr val="tx1"/>
                          </a:solidFill>
                          <a:latin typeface="+mn-lt"/>
                          <a:cs typeface="Arial" panose="020B0604020202020204" pitchFamily="34" charset="0"/>
                        </a:rPr>
                        <a:t>-</a:t>
                      </a:r>
                    </a:p>
                  </a:txBody>
                  <a:tcPr/>
                </a:tc>
                <a:tc>
                  <a:txBody>
                    <a:bodyPr/>
                    <a:lstStyle/>
                    <a:p>
                      <a:pPr algn="r"/>
                      <a:endParaRPr lang="en-US" sz="1200" dirty="0">
                        <a:solidFill>
                          <a:schemeClr val="tx1"/>
                        </a:solidFill>
                        <a:latin typeface="+mn-lt"/>
                        <a:cs typeface="Arial" panose="020B0604020202020204" pitchFamily="34" charset="0"/>
                      </a:endParaRPr>
                    </a:p>
                  </a:txBody>
                  <a:tcPr/>
                </a:tc>
                <a:tc>
                  <a:txBody>
                    <a:bodyPr/>
                    <a:lstStyle/>
                    <a:p>
                      <a:pPr algn="r"/>
                      <a:r>
                        <a:rPr lang="en-US" sz="1200" b="1" dirty="0">
                          <a:solidFill>
                            <a:schemeClr val="tx1"/>
                          </a:solidFill>
                          <a:latin typeface="+mn-lt"/>
                        </a:rPr>
                        <a:t>7 825</a:t>
                      </a:r>
                      <a:endParaRPr lang="en-US" sz="12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3"/>
                  </a:ext>
                </a:extLst>
              </a:tr>
              <a:tr h="648072">
                <a:tc>
                  <a:txBody>
                    <a:bodyPr/>
                    <a:lstStyle/>
                    <a:p>
                      <a:pPr algn="l"/>
                      <a:r>
                        <a:rPr lang="en-US" sz="1200" dirty="0">
                          <a:latin typeface="+mn-lt"/>
                        </a:rPr>
                        <a:t>Auditors</a:t>
                      </a: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r>
                        <a:rPr lang="en-US" sz="1200" dirty="0">
                          <a:latin typeface="+mn-lt"/>
                        </a:rPr>
                        <a:t>1 881</a:t>
                      </a:r>
                      <a:endParaRPr lang="en-US" sz="1200" dirty="0">
                        <a:latin typeface="+mn-lt"/>
                        <a:cs typeface="Arial" panose="020B0604020202020204" pitchFamily="34" charset="0"/>
                      </a:endParaRPr>
                    </a:p>
                  </a:txBody>
                  <a:tcPr/>
                </a:tc>
                <a:tc>
                  <a:txBody>
                    <a:bodyPr/>
                    <a:lstStyle/>
                    <a:p>
                      <a:pPr algn="r"/>
                      <a:r>
                        <a:rPr lang="en-US" sz="1200" dirty="0">
                          <a:latin typeface="+mn-lt"/>
                        </a:rPr>
                        <a:t>3 297</a:t>
                      </a: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r>
                        <a:rPr lang="en-US" sz="1200" dirty="0">
                          <a:solidFill>
                            <a:schemeClr val="tx1"/>
                          </a:solidFill>
                          <a:latin typeface="+mn-lt"/>
                          <a:cs typeface="Arial" panose="020B0604020202020204" pitchFamily="34" charset="0"/>
                        </a:rPr>
                        <a:t>-</a:t>
                      </a:r>
                    </a:p>
                  </a:txBody>
                  <a:tcPr/>
                </a:tc>
                <a:tc>
                  <a:txBody>
                    <a:bodyPr/>
                    <a:lstStyle/>
                    <a:p>
                      <a:pPr algn="r"/>
                      <a:endParaRPr lang="en-US" sz="1200" dirty="0">
                        <a:solidFill>
                          <a:schemeClr val="tx1"/>
                        </a:solidFill>
                        <a:latin typeface="+mn-lt"/>
                        <a:cs typeface="Arial" panose="020B0604020202020204" pitchFamily="34" charset="0"/>
                      </a:endParaRPr>
                    </a:p>
                  </a:txBody>
                  <a:tcPr/>
                </a:tc>
                <a:tc>
                  <a:txBody>
                    <a:bodyPr/>
                    <a:lstStyle/>
                    <a:p>
                      <a:pPr algn="r"/>
                      <a:r>
                        <a:rPr lang="en-US" sz="1200" b="1" dirty="0">
                          <a:solidFill>
                            <a:schemeClr val="tx1"/>
                          </a:solidFill>
                          <a:latin typeface="+mn-lt"/>
                        </a:rPr>
                        <a:t>5 178</a:t>
                      </a:r>
                      <a:endParaRPr lang="en-US" sz="12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4"/>
                  </a:ext>
                </a:extLst>
              </a:tr>
              <a:tr h="550226">
                <a:tc>
                  <a:txBody>
                    <a:bodyPr/>
                    <a:lstStyle/>
                    <a:p>
                      <a:pPr algn="l"/>
                      <a:r>
                        <a:rPr lang="en-US" sz="1200" dirty="0">
                          <a:latin typeface="+mn-lt"/>
                        </a:rPr>
                        <a:t>Other</a:t>
                      </a:r>
                      <a:endParaRPr lang="en-US" sz="1200" dirty="0">
                        <a:latin typeface="+mn-lt"/>
                        <a:cs typeface="Arial" panose="020B0604020202020204" pitchFamily="34" charset="0"/>
                      </a:endParaRPr>
                    </a:p>
                  </a:txBody>
                  <a:tcPr/>
                </a:tc>
                <a:tc>
                  <a:txBody>
                    <a:bodyPr/>
                    <a:lstStyle/>
                    <a:p>
                      <a:pPr algn="r"/>
                      <a:endParaRPr lang="en-US" sz="1200" dirty="0">
                        <a:latin typeface="+mn-lt"/>
                        <a:cs typeface="Arial" panose="020B0604020202020204" pitchFamily="34" charset="0"/>
                      </a:endParaRPr>
                    </a:p>
                  </a:txBody>
                  <a:tcPr/>
                </a:tc>
                <a:tc>
                  <a:txBody>
                    <a:bodyPr/>
                    <a:lstStyle/>
                    <a:p>
                      <a:pPr algn="r"/>
                      <a:r>
                        <a:rPr lang="en-US" sz="1200" dirty="0">
                          <a:latin typeface="+mn-lt"/>
                        </a:rPr>
                        <a:t>32 223</a:t>
                      </a:r>
                      <a:endParaRPr lang="en-US" sz="1200" dirty="0">
                        <a:latin typeface="+mn-lt"/>
                        <a:cs typeface="Arial" panose="020B0604020202020204" pitchFamily="34" charset="0"/>
                      </a:endParaRPr>
                    </a:p>
                  </a:txBody>
                  <a:tcPr/>
                </a:tc>
                <a:tc>
                  <a:txBody>
                    <a:bodyPr/>
                    <a:lstStyle/>
                    <a:p>
                      <a:pPr algn="r"/>
                      <a:r>
                        <a:rPr lang="en-US" sz="1200" dirty="0">
                          <a:latin typeface="+mn-lt"/>
                        </a:rPr>
                        <a:t>33 865</a:t>
                      </a:r>
                      <a:endParaRPr lang="en-US" sz="1200"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latin typeface="+mn-lt"/>
                        </a:rPr>
                        <a:t>-33 865</a:t>
                      </a:r>
                    </a:p>
                  </a:txBody>
                  <a:tcPr/>
                </a:tc>
                <a:tc>
                  <a:txBody>
                    <a:bodyPr/>
                    <a:lstStyle/>
                    <a:p>
                      <a:pPr algn="r"/>
                      <a:r>
                        <a:rPr lang="en-US" sz="1200" dirty="0">
                          <a:latin typeface="+mn-lt"/>
                        </a:rPr>
                        <a:t>184 063</a:t>
                      </a:r>
                      <a:endParaRPr lang="en-US" sz="1200" dirty="0">
                        <a:latin typeface="+mn-lt"/>
                        <a:cs typeface="Arial" panose="020B0604020202020204" pitchFamily="34" charset="0"/>
                      </a:endParaRPr>
                    </a:p>
                  </a:txBody>
                  <a:tcPr/>
                </a:tc>
                <a:tc>
                  <a:txBody>
                    <a:bodyPr/>
                    <a:lstStyle/>
                    <a:p>
                      <a:pPr algn="r"/>
                      <a:r>
                        <a:rPr lang="en-US" sz="1200" dirty="0">
                          <a:latin typeface="+mn-lt"/>
                        </a:rPr>
                        <a:t>471</a:t>
                      </a:r>
                      <a:endParaRPr lang="en-US" sz="1200" b="0" dirty="0">
                        <a:latin typeface="+mn-lt"/>
                        <a:cs typeface="Arial" panose="020B0604020202020204" pitchFamily="34" charset="0"/>
                      </a:endParaRPr>
                    </a:p>
                  </a:txBody>
                  <a:tcPr/>
                </a:tc>
                <a:tc>
                  <a:txBody>
                    <a:bodyPr/>
                    <a:lstStyle/>
                    <a:p>
                      <a:pPr algn="r"/>
                      <a:r>
                        <a:rPr lang="en-US" sz="1200" dirty="0">
                          <a:latin typeface="+mn-lt"/>
                        </a:rPr>
                        <a:t>590</a:t>
                      </a:r>
                      <a:endParaRPr lang="en-US" sz="1200" dirty="0">
                        <a:latin typeface="+mn-lt"/>
                        <a:cs typeface="Arial" panose="020B0604020202020204" pitchFamily="34" charset="0"/>
                      </a:endParaRPr>
                    </a:p>
                  </a:txBody>
                  <a:tcPr/>
                </a:tc>
                <a:tc>
                  <a:txBody>
                    <a:bodyPr/>
                    <a:lstStyle/>
                    <a:p>
                      <a:pPr algn="r"/>
                      <a:r>
                        <a:rPr lang="en-US" sz="1200" dirty="0">
                          <a:latin typeface="+mn-lt"/>
                          <a:cs typeface="Arial" panose="020B0604020202020204" pitchFamily="34" charset="0"/>
                        </a:rPr>
                        <a:t>1 290</a:t>
                      </a:r>
                    </a:p>
                  </a:txBody>
                  <a:tcPr/>
                </a:tc>
                <a:tc>
                  <a:txBody>
                    <a:bodyPr/>
                    <a:lstStyle/>
                    <a:p>
                      <a:pPr algn="r"/>
                      <a:r>
                        <a:rPr lang="en-US" sz="1200" dirty="0">
                          <a:solidFill>
                            <a:schemeClr val="tx1"/>
                          </a:solidFill>
                          <a:latin typeface="+mn-lt"/>
                          <a:cs typeface="Arial" panose="020B0604020202020204" pitchFamily="34" charset="0"/>
                        </a:rPr>
                        <a:t>13 404</a:t>
                      </a:r>
                    </a:p>
                  </a:txBody>
                  <a:tcPr/>
                </a:tc>
                <a:tc>
                  <a:txBody>
                    <a:bodyPr/>
                    <a:lstStyle/>
                    <a:p>
                      <a:pPr algn="r"/>
                      <a:r>
                        <a:rPr lang="en-US" sz="1200" dirty="0">
                          <a:solidFill>
                            <a:schemeClr val="tx1"/>
                          </a:solidFill>
                          <a:latin typeface="+mn-lt"/>
                          <a:cs typeface="Arial" panose="020B0604020202020204" pitchFamily="34" charset="0"/>
                        </a:rPr>
                        <a:t>910</a:t>
                      </a:r>
                    </a:p>
                  </a:txBody>
                  <a:tcPr/>
                </a:tc>
                <a:tc>
                  <a:txBody>
                    <a:bodyPr/>
                    <a:lstStyle/>
                    <a:p>
                      <a:pPr algn="r"/>
                      <a:r>
                        <a:rPr lang="en-US" sz="1200" b="1" dirty="0">
                          <a:solidFill>
                            <a:schemeClr val="tx1"/>
                          </a:solidFill>
                          <a:latin typeface="+mn-lt"/>
                        </a:rPr>
                        <a:t>232 951</a:t>
                      </a:r>
                      <a:endParaRPr lang="en-US" sz="12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5"/>
                  </a:ext>
                </a:extLst>
              </a:tr>
              <a:tr h="826710">
                <a:tc>
                  <a:txBody>
                    <a:bodyPr/>
                    <a:lstStyle/>
                    <a:p>
                      <a:pPr algn="l"/>
                      <a:r>
                        <a:rPr lang="en-US" sz="1100" dirty="0">
                          <a:latin typeface="+mn-lt"/>
                        </a:rPr>
                        <a:t>TOTAL</a:t>
                      </a:r>
                      <a:endParaRPr lang="en-US" sz="1100" b="1" dirty="0">
                        <a:latin typeface="+mn-lt"/>
                        <a:cs typeface="Arial" panose="020B0604020202020204" pitchFamily="34" charset="0"/>
                      </a:endParaRPr>
                    </a:p>
                  </a:txBody>
                  <a:tcPr anchor="ctr"/>
                </a:tc>
                <a:tc>
                  <a:txBody>
                    <a:bodyPr/>
                    <a:lstStyle/>
                    <a:p>
                      <a:pPr algn="r"/>
                      <a:r>
                        <a:rPr lang="en-US" sz="1100" b="1" dirty="0">
                          <a:latin typeface="+mn-lt"/>
                        </a:rPr>
                        <a:t>16 727</a:t>
                      </a:r>
                      <a:endParaRPr lang="en-US" sz="1100" b="1" dirty="0">
                        <a:latin typeface="+mn-lt"/>
                        <a:cs typeface="Arial" panose="020B0604020202020204" pitchFamily="34" charset="0"/>
                      </a:endParaRPr>
                    </a:p>
                  </a:txBody>
                  <a:tcPr anchor="ctr"/>
                </a:tc>
                <a:tc>
                  <a:txBody>
                    <a:bodyPr/>
                    <a:lstStyle/>
                    <a:p>
                      <a:pPr algn="r"/>
                      <a:r>
                        <a:rPr lang="en-US" sz="1100" b="1" dirty="0">
                          <a:latin typeface="+mn-lt"/>
                        </a:rPr>
                        <a:t>196 700</a:t>
                      </a:r>
                      <a:endParaRPr lang="en-US" sz="1100" b="1" dirty="0">
                        <a:latin typeface="+mn-lt"/>
                        <a:cs typeface="Arial" panose="020B0604020202020204" pitchFamily="34" charset="0"/>
                      </a:endParaRPr>
                    </a:p>
                  </a:txBody>
                  <a:tcPr anchor="ctr"/>
                </a:tc>
                <a:tc>
                  <a:txBody>
                    <a:bodyPr/>
                    <a:lstStyle/>
                    <a:p>
                      <a:pPr algn="r"/>
                      <a:r>
                        <a:rPr lang="en-US" sz="1100" b="1" dirty="0">
                          <a:latin typeface="+mn-lt"/>
                        </a:rPr>
                        <a:t>173 831</a:t>
                      </a:r>
                      <a:endParaRPr lang="en-US" sz="1100" b="1" dirty="0">
                        <a:latin typeface="+mn-lt"/>
                        <a:cs typeface="Arial" panose="020B0604020202020204" pitchFamily="34" charset="0"/>
                      </a:endParaRPr>
                    </a:p>
                  </a:txBody>
                  <a:tcPr anchor="ctr"/>
                </a:tc>
                <a:tc>
                  <a:txBody>
                    <a:bodyPr/>
                    <a:lstStyle/>
                    <a:p>
                      <a:pPr algn="r"/>
                      <a:r>
                        <a:rPr lang="en-US" sz="1100" b="1" dirty="0">
                          <a:latin typeface="+mn-lt"/>
                        </a:rPr>
                        <a:t>384 246</a:t>
                      </a:r>
                      <a:endParaRPr lang="en-US" sz="1100" b="1" dirty="0">
                        <a:latin typeface="+mn-lt"/>
                        <a:cs typeface="Arial" panose="020B0604020202020204" pitchFamily="34" charset="0"/>
                      </a:endParaRPr>
                    </a:p>
                  </a:txBody>
                  <a:tcPr anchor="ctr"/>
                </a:tc>
                <a:tc>
                  <a:txBody>
                    <a:bodyPr/>
                    <a:lstStyle/>
                    <a:p>
                      <a:pPr algn="r"/>
                      <a:r>
                        <a:rPr lang="en-US" sz="1100" b="1" dirty="0">
                          <a:latin typeface="+mn-lt"/>
                        </a:rPr>
                        <a:t>620 918</a:t>
                      </a:r>
                      <a:endParaRPr lang="en-US" sz="1100" b="1" dirty="0">
                        <a:latin typeface="+mn-lt"/>
                        <a:cs typeface="Arial" panose="020B0604020202020204" pitchFamily="34" charset="0"/>
                      </a:endParaRPr>
                    </a:p>
                  </a:txBody>
                  <a:tcPr anchor="ctr"/>
                </a:tc>
                <a:tc>
                  <a:txBody>
                    <a:bodyPr/>
                    <a:lstStyle/>
                    <a:p>
                      <a:pPr algn="r"/>
                      <a:r>
                        <a:rPr lang="en-US" sz="1100" b="1" dirty="0">
                          <a:latin typeface="+mn-lt"/>
                        </a:rPr>
                        <a:t>267 095</a:t>
                      </a:r>
                      <a:endParaRPr lang="en-US" sz="1100" b="1" dirty="0">
                        <a:latin typeface="+mn-lt"/>
                        <a:cs typeface="Arial" panose="020B0604020202020204" pitchFamily="34" charset="0"/>
                      </a:endParaRPr>
                    </a:p>
                  </a:txBody>
                  <a:tcPr anchor="ctr"/>
                </a:tc>
                <a:tc>
                  <a:txBody>
                    <a:bodyPr/>
                    <a:lstStyle/>
                    <a:p>
                      <a:pPr algn="r"/>
                      <a:r>
                        <a:rPr lang="en-US" sz="1100" b="1" dirty="0">
                          <a:latin typeface="+mn-lt"/>
                        </a:rPr>
                        <a:t>199 142</a:t>
                      </a:r>
                      <a:endParaRPr lang="en-US" sz="1100" b="1" dirty="0">
                        <a:latin typeface="+mn-lt"/>
                        <a:cs typeface="Arial" panose="020B0604020202020204" pitchFamily="34" charset="0"/>
                      </a:endParaRPr>
                    </a:p>
                  </a:txBody>
                  <a:tcPr anchor="ctr"/>
                </a:tc>
                <a:tc>
                  <a:txBody>
                    <a:bodyPr/>
                    <a:lstStyle/>
                    <a:p>
                      <a:pPr algn="r"/>
                      <a:r>
                        <a:rPr lang="en-US" sz="1100" b="1" dirty="0">
                          <a:latin typeface="+mn-lt"/>
                          <a:cs typeface="Arial" panose="020B0604020202020204" pitchFamily="34" charset="0"/>
                        </a:rPr>
                        <a:t>845</a:t>
                      </a:r>
                      <a:r>
                        <a:rPr lang="en-US" sz="1100" b="1" baseline="0" dirty="0">
                          <a:latin typeface="+mn-lt"/>
                          <a:cs typeface="Arial" panose="020B0604020202020204" pitchFamily="34" charset="0"/>
                        </a:rPr>
                        <a:t> 034</a:t>
                      </a:r>
                      <a:endParaRPr lang="en-US" sz="1100" b="1" dirty="0">
                        <a:latin typeface="+mn-lt"/>
                        <a:cs typeface="Arial" panose="020B0604020202020204" pitchFamily="34" charset="0"/>
                      </a:endParaRPr>
                    </a:p>
                  </a:txBody>
                  <a:tcPr anchor="ctr"/>
                </a:tc>
                <a:tc>
                  <a:txBody>
                    <a:bodyPr/>
                    <a:lstStyle/>
                    <a:p>
                      <a:pPr algn="r"/>
                      <a:r>
                        <a:rPr lang="en-US" sz="1100" b="1" dirty="0">
                          <a:solidFill>
                            <a:schemeClr val="tx1"/>
                          </a:solidFill>
                          <a:latin typeface="+mn-lt"/>
                          <a:cs typeface="Arial" panose="020B0604020202020204" pitchFamily="34" charset="0"/>
                        </a:rPr>
                        <a:t>3 389 835</a:t>
                      </a:r>
                    </a:p>
                  </a:txBody>
                  <a:tcPr anchor="ctr"/>
                </a:tc>
                <a:tc>
                  <a:txBody>
                    <a:bodyPr/>
                    <a:lstStyle/>
                    <a:p>
                      <a:pPr algn="r"/>
                      <a:r>
                        <a:rPr lang="en-US" sz="1100" b="1" dirty="0">
                          <a:solidFill>
                            <a:schemeClr val="tx1"/>
                          </a:solidFill>
                          <a:latin typeface="+mn-lt"/>
                          <a:cs typeface="Arial" panose="020B0604020202020204" pitchFamily="34" charset="0"/>
                        </a:rPr>
                        <a:t>573 846</a:t>
                      </a:r>
                    </a:p>
                  </a:txBody>
                  <a:tcPr anchor="ctr"/>
                </a:tc>
                <a:tc>
                  <a:txBody>
                    <a:bodyPr/>
                    <a:lstStyle/>
                    <a:p>
                      <a:pPr algn="r"/>
                      <a:r>
                        <a:rPr lang="en-US" sz="1100" b="1" dirty="0">
                          <a:solidFill>
                            <a:schemeClr val="tx1"/>
                          </a:solidFill>
                          <a:latin typeface="+mn-lt"/>
                        </a:rPr>
                        <a:t>6 667 374</a:t>
                      </a:r>
                      <a:endParaRPr lang="en-US" sz="1100" b="1" dirty="0">
                        <a:solidFill>
                          <a:schemeClr val="tx1"/>
                        </a:solidFill>
                        <a:latin typeface="+mn-lt"/>
                        <a:cs typeface="Arial" panose="020B0604020202020204" pitchFamily="34" charset="0"/>
                      </a:endParaRPr>
                    </a:p>
                  </a:txBody>
                  <a:tcPr anchor="ctr"/>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E2C0AE55-7E06-4976-960B-3D98813CB3CF}" type="slidenum">
              <a:rPr lang="en-ZA" smtClean="0"/>
              <a:pPr/>
              <a:t>118</a:t>
            </a:fld>
            <a:endParaRPr lang="en-ZA" dirty="0"/>
          </a:p>
        </p:txBody>
      </p:sp>
      <p:pic>
        <p:nvPicPr>
          <p:cNvPr id="6" name="Picture 5"/>
          <p:cNvPicPr>
            <a:picLocks noChangeAspect="1"/>
          </p:cNvPicPr>
          <p:nvPr/>
        </p:nvPicPr>
        <p:blipFill>
          <a:blip r:embed="rId3"/>
          <a:stretch>
            <a:fillRect/>
          </a:stretch>
        </p:blipFill>
        <p:spPr>
          <a:xfrm>
            <a:off x="179512" y="6315400"/>
            <a:ext cx="1440160" cy="542599"/>
          </a:xfrm>
          <a:prstGeom prst="rect">
            <a:avLst/>
          </a:prstGeom>
        </p:spPr>
      </p:pic>
    </p:spTree>
    <p:extLst>
      <p:ext uri="{BB962C8B-B14F-4D97-AF65-F5344CB8AC3E}">
        <p14:creationId xmlns:p14="http://schemas.microsoft.com/office/powerpoint/2010/main" val="37073838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87424"/>
            <a:ext cx="9577064" cy="1584177"/>
          </a:xfrm>
        </p:spPr>
        <p:txBody>
          <a:bodyPr>
            <a:normAutofit/>
          </a:bodyPr>
          <a:lstStyle/>
          <a:p>
            <a:r>
              <a:rPr lang="en-ZA" sz="2000" b="1" dirty="0">
                <a:solidFill>
                  <a:schemeClr val="accent2">
                    <a:lumMod val="75000"/>
                  </a:schemeClr>
                </a:solidFill>
              </a:rPr>
              <a:t>NARRATIVE COMPARISON OF IRREGULAR EXPENDITURE PER FINANCIAL YEAR</a:t>
            </a:r>
            <a:endParaRPr lang="en-US" sz="2000" dirty="0"/>
          </a:p>
        </p:txBody>
      </p:sp>
      <p:sp>
        <p:nvSpPr>
          <p:cNvPr id="3" name="Content Placeholder 2"/>
          <p:cNvSpPr>
            <a:spLocks noGrp="1"/>
          </p:cNvSpPr>
          <p:nvPr>
            <p:ph idx="4294967295"/>
          </p:nvPr>
        </p:nvSpPr>
        <p:spPr>
          <a:xfrm>
            <a:off x="-21704" y="758880"/>
            <a:ext cx="9144000" cy="5760641"/>
          </a:xfrm>
        </p:spPr>
        <p:txBody>
          <a:bodyPr>
            <a:noAutofit/>
          </a:bodyPr>
          <a:lstStyle/>
          <a:p>
            <a:pPr marL="0" indent="0" algn="just">
              <a:buNone/>
            </a:pPr>
            <a:r>
              <a:rPr lang="en-ZA" sz="1500" b="1" dirty="0"/>
              <a:t>Appointment of Implementing Agents (IAs) (State Owned entities)</a:t>
            </a:r>
            <a:r>
              <a:rPr lang="en-ZA" sz="1500" dirty="0"/>
              <a:t> namely IDT in Limpopo, Free State, KwaZulu-Natal and Eastern Cape, COEGA in KwaZulu-Natal and Eastern Cape, </a:t>
            </a:r>
            <a:r>
              <a:rPr lang="en-US" sz="1500" dirty="0"/>
              <a:t>The Council for Scientific and Industrial Research (</a:t>
            </a:r>
            <a:r>
              <a:rPr lang="en-ZA" sz="1500" dirty="0"/>
              <a:t>CSIR) and Mhlathuze Water after 7 December 2011.</a:t>
            </a:r>
          </a:p>
          <a:p>
            <a:pPr marL="0" indent="0" algn="just">
              <a:buNone/>
            </a:pPr>
            <a:endParaRPr lang="en-ZA" sz="1500" dirty="0"/>
          </a:p>
          <a:p>
            <a:pPr marL="404813" indent="-231775" algn="just"/>
            <a:r>
              <a:rPr lang="en-US" sz="1500" dirty="0"/>
              <a:t>In 2012/13 – </a:t>
            </a:r>
            <a:r>
              <a:rPr lang="en-US" sz="1500" b="1" dirty="0"/>
              <a:t>management fee paid to IAs was R16 million, which increased to R41 million and R48 million in 2013/14 and 2014/15 financial years</a:t>
            </a:r>
            <a:r>
              <a:rPr lang="en-US" sz="1500" dirty="0"/>
              <a:t> respectively due to acceleration in the  implementation of projects. There was a subsequent slight decline in 2015/16 and 2016/17.</a:t>
            </a:r>
          </a:p>
          <a:p>
            <a:pPr marL="404813" indent="-231775" algn="just"/>
            <a:r>
              <a:rPr lang="en-US" sz="1500" b="1" dirty="0" smtClean="0"/>
              <a:t>Irregular </a:t>
            </a:r>
            <a:r>
              <a:rPr lang="en-US" sz="1500" b="1" dirty="0"/>
              <a:t>expenditure increased by R179,9m (1076%) to reach R196,7m in 2013/14 due to procurement processes </a:t>
            </a:r>
            <a:r>
              <a:rPr lang="en-US" sz="1500" dirty="0"/>
              <a:t>that were followed by Mvula Trust which were not aligned to the Public Finance Management Act (PFMA). Mvula Trust’s contribution to the total irregular expenditure for the financial year was R144,5 million. </a:t>
            </a:r>
          </a:p>
          <a:p>
            <a:pPr marL="404813" indent="-231775" algn="just"/>
            <a:r>
              <a:rPr lang="en-US" sz="1500" dirty="0" smtClean="0"/>
              <a:t>The </a:t>
            </a:r>
            <a:r>
              <a:rPr lang="en-US" sz="1500" b="1" dirty="0"/>
              <a:t>increase of R176,9m (89.9%) </a:t>
            </a:r>
            <a:r>
              <a:rPr lang="en-US" sz="1500" dirty="0"/>
              <a:t>in the 2014/15 financial year was as a result of </a:t>
            </a:r>
            <a:r>
              <a:rPr lang="en-US" sz="1500" b="1" dirty="0"/>
              <a:t>contractors appointed by the Department of Roads and Public Works (DRPW), COEGA and the Development Bank of South Africa (DBSA) which were deemed to be irregular.</a:t>
            </a:r>
          </a:p>
          <a:p>
            <a:pPr marL="404813" indent="-231775" algn="just"/>
            <a:r>
              <a:rPr lang="en-US" sz="1500" dirty="0" smtClean="0"/>
              <a:t>The </a:t>
            </a:r>
            <a:r>
              <a:rPr lang="en-US" sz="1500" b="1" dirty="0"/>
              <a:t>decrease in 2015/16 financial year </a:t>
            </a:r>
            <a:r>
              <a:rPr lang="en-US" sz="1500" dirty="0"/>
              <a:t>was  because of payments made to contractors deemed to have been appointed irregularly in 2014/15. </a:t>
            </a:r>
          </a:p>
          <a:p>
            <a:pPr marL="404813" lvl="0" indent="-231775" algn="just">
              <a:defRPr/>
            </a:pPr>
            <a:r>
              <a:rPr lang="en-US" sz="1500" dirty="0"/>
              <a:t>There was, however, further expenditure in 2015/16 which was deemed to be irregular </a:t>
            </a:r>
            <a:r>
              <a:rPr lang="en-US" sz="1500" b="1" dirty="0"/>
              <a:t>due to the appointment of a service provider managing the Kha Ri Gude project</a:t>
            </a:r>
            <a:r>
              <a:rPr lang="en-US" sz="1500" dirty="0"/>
              <a:t>. Management fees paid to the service provider contributed to 31% of the payments that were deemed as irregular expenditure. </a:t>
            </a:r>
            <a:r>
              <a:rPr lang="en-US" sz="1500" b="1" dirty="0"/>
              <a:t>In the year 2016/17, approximately 47% of R68m, was a deviation owing to the implementation of the internal policy, which was not approved before hand. </a:t>
            </a:r>
          </a:p>
          <a:p>
            <a:pPr marL="404813" indent="-231775" algn="just"/>
            <a:r>
              <a:rPr lang="en-US" sz="1500" dirty="0"/>
              <a:t>Furthermore, </a:t>
            </a:r>
            <a:r>
              <a:rPr lang="en-US" sz="1500" b="1" dirty="0"/>
              <a:t>DBSA replaced non-performing contractors</a:t>
            </a:r>
            <a:r>
              <a:rPr lang="en-US" sz="1500" dirty="0"/>
              <a:t> to complete some of the schools. Those appointments were in contravention of the regulations as prior approval was not sought for this deviation.</a:t>
            </a:r>
            <a:endParaRPr lang="en-ZA" sz="15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119</a:t>
            </a:fld>
            <a:endParaRPr lang="en-ZA" dirty="0"/>
          </a:p>
        </p:txBody>
      </p:sp>
    </p:spTree>
    <p:extLst>
      <p:ext uri="{BB962C8B-B14F-4D97-AF65-F5344CB8AC3E}">
        <p14:creationId xmlns:p14="http://schemas.microsoft.com/office/powerpoint/2010/main" val="1005395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0" cy="980727"/>
          </a:xfrm>
        </p:spPr>
        <p:txBody>
          <a:bodyPr>
            <a:normAutofit fontScale="90000"/>
          </a:bodyPr>
          <a:lstStyle/>
          <a:p>
            <a:r>
              <a:rPr lang="en-ZA" dirty="0"/>
              <a:t>PERFORMANCE DELIVERY ENVIRONMENT </a:t>
            </a:r>
            <a:br>
              <a:rPr lang="en-ZA" dirty="0"/>
            </a:br>
            <a:r>
              <a:rPr lang="en-ZA" dirty="0"/>
              <a:t>MTSF 2019-2024 PRIORITIES </a:t>
            </a:r>
          </a:p>
        </p:txBody>
      </p:sp>
      <p:sp>
        <p:nvSpPr>
          <p:cNvPr id="5" name="Slide Number Placeholder 4"/>
          <p:cNvSpPr>
            <a:spLocks noGrp="1"/>
          </p:cNvSpPr>
          <p:nvPr>
            <p:ph type="sldNum" sz="quarter" idx="12"/>
          </p:nvPr>
        </p:nvSpPr>
        <p:spPr/>
        <p:txBody>
          <a:bodyPr/>
          <a:lstStyle/>
          <a:p>
            <a:fld id="{E2C0AE55-7E06-4976-960B-3D98813CB3CF}" type="slidenum">
              <a:rPr lang="en-ZA" smtClean="0"/>
              <a:pPr/>
              <a:t>12</a:t>
            </a:fld>
            <a:endParaRPr lang="en-ZA"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56350"/>
            <a:ext cx="1691680" cy="501649"/>
          </a:xfrm>
          <a:prstGeom prst="rect">
            <a:avLst/>
          </a:prstGeom>
        </p:spPr>
      </p:pic>
      <p:sp>
        <p:nvSpPr>
          <p:cNvPr id="6" name="Content Placeholder 2"/>
          <p:cNvSpPr>
            <a:spLocks noGrp="1"/>
          </p:cNvSpPr>
          <p:nvPr>
            <p:ph type="body" sz="quarter" idx="13"/>
          </p:nvPr>
        </p:nvSpPr>
        <p:spPr>
          <a:xfrm>
            <a:off x="0" y="836712"/>
            <a:ext cx="8928992" cy="4896543"/>
          </a:xfrm>
        </p:spPr>
        <p:txBody>
          <a:bodyPr>
            <a:noAutofit/>
          </a:bodyPr>
          <a:lstStyle/>
          <a:p>
            <a:pPr algn="just"/>
            <a:r>
              <a:rPr lang="en-ZA" b="1" dirty="0"/>
              <a:t>Outcome 1:</a:t>
            </a:r>
            <a:r>
              <a:rPr lang="en-ZA" dirty="0"/>
              <a:t> Improved </a:t>
            </a:r>
            <a:r>
              <a:rPr lang="en-ZA" b="1" dirty="0"/>
              <a:t>school-readiness</a:t>
            </a:r>
            <a:r>
              <a:rPr lang="en-ZA" dirty="0"/>
              <a:t> of children.</a:t>
            </a:r>
          </a:p>
          <a:p>
            <a:pPr algn="just">
              <a:lnSpc>
                <a:spcPct val="115000"/>
              </a:lnSpc>
            </a:pPr>
            <a:r>
              <a:rPr lang="en-ZA" b="1" dirty="0"/>
              <a:t>Outcome 2:</a:t>
            </a:r>
            <a:r>
              <a:rPr lang="en-ZA" dirty="0"/>
              <a:t> </a:t>
            </a:r>
            <a:r>
              <a:rPr lang="en-US" dirty="0"/>
              <a:t>10-year-old learners enrolled in publicly funded schools </a:t>
            </a:r>
            <a:r>
              <a:rPr lang="en-US" b="1" dirty="0"/>
              <a:t>read for meaning</a:t>
            </a:r>
            <a:r>
              <a:rPr lang="en-US" dirty="0"/>
              <a:t>.</a:t>
            </a:r>
          </a:p>
          <a:p>
            <a:pPr algn="just">
              <a:lnSpc>
                <a:spcPct val="115000"/>
              </a:lnSpc>
            </a:pPr>
            <a:r>
              <a:rPr lang="en-ZA" b="1" dirty="0"/>
              <a:t>Outcome 3:</a:t>
            </a:r>
            <a:r>
              <a:rPr lang="en-ZA" dirty="0"/>
              <a:t> </a:t>
            </a:r>
            <a:r>
              <a:rPr lang="en-US" dirty="0"/>
              <a:t>Youths better </a:t>
            </a:r>
            <a:r>
              <a:rPr lang="en-US" b="1" dirty="0"/>
              <a:t>prepared for further studies and the world of work </a:t>
            </a:r>
            <a:r>
              <a:rPr lang="en-US" dirty="0"/>
              <a:t>beyond Grade 9.</a:t>
            </a:r>
          </a:p>
          <a:p>
            <a:pPr algn="just"/>
            <a:r>
              <a:rPr lang="en-ZA" b="1" dirty="0"/>
              <a:t>Outcome 4:</a:t>
            </a:r>
            <a:r>
              <a:rPr lang="en-ZA" dirty="0"/>
              <a:t> Youths leaving the schooling system more prepared to </a:t>
            </a:r>
            <a:r>
              <a:rPr lang="en-ZA" b="1" dirty="0"/>
              <a:t>contribute towards a prosperous and equitable South Africa.</a:t>
            </a:r>
          </a:p>
          <a:p>
            <a:pPr algn="just"/>
            <a:r>
              <a:rPr lang="en-ZA" b="1" dirty="0"/>
              <a:t>Outcome 5</a:t>
            </a:r>
            <a:r>
              <a:rPr lang="en-ZA" dirty="0"/>
              <a:t>: </a:t>
            </a:r>
            <a:r>
              <a:rPr lang="en-US" b="1" dirty="0"/>
              <a:t>School physical infrastructure </a:t>
            </a:r>
            <a:r>
              <a:rPr lang="en-US" dirty="0"/>
              <a:t>and environment that inspires learners to learn and teachers to teach.</a:t>
            </a:r>
            <a:endParaRPr lang="en-US" dirty="0">
              <a:latin typeface="Gill Sans"/>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700192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387424"/>
            <a:ext cx="9577064" cy="1584177"/>
          </a:xfrm>
        </p:spPr>
        <p:txBody>
          <a:bodyPr>
            <a:normAutofit/>
          </a:bodyPr>
          <a:lstStyle/>
          <a:p>
            <a:r>
              <a:rPr lang="en-ZA" sz="2000" b="1" dirty="0">
                <a:solidFill>
                  <a:schemeClr val="accent2">
                    <a:lumMod val="75000"/>
                  </a:schemeClr>
                </a:solidFill>
              </a:rPr>
              <a:t>NARRATIVE COMPARISON OF IRREGULAR EXPENDITURE PER FINANCIAL YEAR</a:t>
            </a:r>
            <a:endParaRPr lang="en-US" sz="2000" dirty="0"/>
          </a:p>
        </p:txBody>
      </p:sp>
      <p:sp>
        <p:nvSpPr>
          <p:cNvPr id="3" name="Content Placeholder 2"/>
          <p:cNvSpPr>
            <a:spLocks noGrp="1"/>
          </p:cNvSpPr>
          <p:nvPr>
            <p:ph idx="4294967295"/>
          </p:nvPr>
        </p:nvSpPr>
        <p:spPr>
          <a:xfrm>
            <a:off x="90222" y="960835"/>
            <a:ext cx="8856984" cy="5760641"/>
          </a:xfrm>
        </p:spPr>
        <p:txBody>
          <a:bodyPr>
            <a:noAutofit/>
          </a:bodyPr>
          <a:lstStyle/>
          <a:p>
            <a:pPr marL="0" indent="0" algn="just">
              <a:buNone/>
            </a:pPr>
            <a:endParaRPr lang="en-ZA" sz="400" dirty="0"/>
          </a:p>
          <a:p>
            <a:pPr marL="404813" indent="-231775" algn="just"/>
            <a:r>
              <a:rPr lang="en-US" sz="1600" dirty="0"/>
              <a:t>For 2016/17 – The </a:t>
            </a:r>
            <a:r>
              <a:rPr lang="en-US" sz="1600" b="1" dirty="0"/>
              <a:t>increase in irregular expenditure was due to the reclassification of payments made for school furniture </a:t>
            </a:r>
            <a:r>
              <a:rPr lang="en-US" sz="1600" dirty="0"/>
              <a:t>and </a:t>
            </a:r>
            <a:r>
              <a:rPr lang="en-US" sz="1600" b="1" dirty="0"/>
              <a:t>school libraries</a:t>
            </a:r>
            <a:r>
              <a:rPr lang="en-US" sz="1600" dirty="0"/>
              <a:t>. The payment of the 2 items were for schools that were not included on the ASIDI list.  However, the </a:t>
            </a:r>
            <a:r>
              <a:rPr lang="en-US" sz="1600" b="1" dirty="0"/>
              <a:t>payments were made from ASIDI budget</a:t>
            </a:r>
            <a:r>
              <a:rPr lang="en-US" sz="1600" dirty="0"/>
              <a:t> and the Auditor-General indicated that the expenditure be regarded as irregular.</a:t>
            </a:r>
          </a:p>
          <a:p>
            <a:pPr marL="404813" indent="-231775" algn="just"/>
            <a:r>
              <a:rPr lang="en-US" sz="1600" dirty="0"/>
              <a:t>For 2017/18 and 2018/19, there was a </a:t>
            </a:r>
            <a:r>
              <a:rPr lang="en-US" sz="1600" b="1" dirty="0"/>
              <a:t>reduction on irregular expenditure due to measures that have been put in place </a:t>
            </a:r>
            <a:r>
              <a:rPr lang="en-US" sz="1600" dirty="0"/>
              <a:t>as indicated in later slides. Furthermore, some of the schools where the  procurement of contractors was regarded as irregular expenditure has already reached practical completion.</a:t>
            </a:r>
          </a:p>
          <a:p>
            <a:pPr marL="404813" indent="-231775" algn="just"/>
            <a:r>
              <a:rPr lang="en-US" sz="1600" dirty="0"/>
              <a:t>2019/20 – There is a significant increase in irregular expenditure amounting to R645.892 million due to procurement processes that were not followed by Implementing Agencies and the extension of the contract of Professional Service Unit (PSU) by the Department without Treasury approval. The non compliance by Implementing Agencies happened in prior years and were identified in the 2019/20 financial year. The irregular expenditure that occurred in the year under review is R80 thousand.</a:t>
            </a:r>
          </a:p>
          <a:p>
            <a:pPr marL="404813" indent="-231775" algn="just"/>
            <a:r>
              <a:rPr lang="en-US" sz="1600" dirty="0"/>
              <a:t>2020/21 – The high increase in the irregular expenditure is due to the exercise that was conducted by the Department reviewing all the expenditure incurred by Implementing Agents from the beginning of the project. This resulted in an increase of R2.797 billion being irregular expenditure incurred in the previous financial years and R412.2 million incurred in the current financial year.</a:t>
            </a:r>
          </a:p>
          <a:p>
            <a:pPr marL="404813" indent="-231775" algn="just"/>
            <a:r>
              <a:rPr lang="en-US" sz="1600" dirty="0"/>
              <a:t>2021/22 – Department received condonation of </a:t>
            </a:r>
            <a:r>
              <a:rPr lang="en-US" sz="1600" b="1" dirty="0"/>
              <a:t>R897.747 million for project related to DBSA</a:t>
            </a:r>
            <a:r>
              <a:rPr lang="en-US" sz="1600" b="1" dirty="0" smtClean="0"/>
              <a:t>.</a:t>
            </a:r>
            <a:endParaRPr lang="en-US" sz="16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120</a:t>
            </a:fld>
            <a:endParaRPr lang="en-ZA" dirty="0"/>
          </a:p>
        </p:txBody>
      </p:sp>
      <p:pic>
        <p:nvPicPr>
          <p:cNvPr id="5" name="Picture 4"/>
          <p:cNvPicPr>
            <a:picLocks noChangeAspect="1"/>
          </p:cNvPicPr>
          <p:nvPr/>
        </p:nvPicPr>
        <p:blipFill>
          <a:blip r:embed="rId2"/>
          <a:stretch>
            <a:fillRect/>
          </a:stretch>
        </p:blipFill>
        <p:spPr>
          <a:xfrm>
            <a:off x="107504" y="6110028"/>
            <a:ext cx="1440160" cy="542599"/>
          </a:xfrm>
          <a:prstGeom prst="rect">
            <a:avLst/>
          </a:prstGeom>
        </p:spPr>
      </p:pic>
    </p:spTree>
    <p:extLst>
      <p:ext uri="{BB962C8B-B14F-4D97-AF65-F5344CB8AC3E}">
        <p14:creationId xmlns:p14="http://schemas.microsoft.com/office/powerpoint/2010/main" val="144709990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062"/>
            <a:ext cx="7462192" cy="792088"/>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2375332"/>
              </p:ext>
            </p:extLst>
          </p:nvPr>
        </p:nvGraphicFramePr>
        <p:xfrm>
          <a:off x="30414" y="917150"/>
          <a:ext cx="9113585" cy="5940849"/>
        </p:xfrm>
        <a:graphic>
          <a:graphicData uri="http://schemas.openxmlformats.org/drawingml/2006/table">
            <a:tbl>
              <a:tblPr firstRow="1" bandRow="1">
                <a:tableStyleId>{21E4AEA4-8DFA-4A89-87EB-49C32662AFE0}</a:tableStyleId>
              </a:tblPr>
              <a:tblGrid>
                <a:gridCol w="881958">
                  <a:extLst>
                    <a:ext uri="{9D8B030D-6E8A-4147-A177-3AD203B41FA5}">
                      <a16:colId xmlns:a16="http://schemas.microsoft.com/office/drawing/2014/main" val="20000"/>
                    </a:ext>
                  </a:extLst>
                </a:gridCol>
                <a:gridCol w="1175946">
                  <a:extLst>
                    <a:ext uri="{9D8B030D-6E8A-4147-A177-3AD203B41FA5}">
                      <a16:colId xmlns:a16="http://schemas.microsoft.com/office/drawing/2014/main" val="20001"/>
                    </a:ext>
                  </a:extLst>
                </a:gridCol>
                <a:gridCol w="2165464">
                  <a:extLst>
                    <a:ext uri="{9D8B030D-6E8A-4147-A177-3AD203B41FA5}">
                      <a16:colId xmlns:a16="http://schemas.microsoft.com/office/drawing/2014/main" val="20002"/>
                    </a:ext>
                  </a:extLst>
                </a:gridCol>
                <a:gridCol w="1259602">
                  <a:extLst>
                    <a:ext uri="{9D8B030D-6E8A-4147-A177-3AD203B41FA5}">
                      <a16:colId xmlns:a16="http://schemas.microsoft.com/office/drawing/2014/main" val="20003"/>
                    </a:ext>
                  </a:extLst>
                </a:gridCol>
                <a:gridCol w="1026733">
                  <a:extLst>
                    <a:ext uri="{9D8B030D-6E8A-4147-A177-3AD203B41FA5}">
                      <a16:colId xmlns:a16="http://schemas.microsoft.com/office/drawing/2014/main" val="20004"/>
                    </a:ext>
                  </a:extLst>
                </a:gridCol>
                <a:gridCol w="1344282">
                  <a:extLst>
                    <a:ext uri="{9D8B030D-6E8A-4147-A177-3AD203B41FA5}">
                      <a16:colId xmlns:a16="http://schemas.microsoft.com/office/drawing/2014/main" val="20005"/>
                    </a:ext>
                  </a:extLst>
                </a:gridCol>
                <a:gridCol w="1259600">
                  <a:extLst>
                    <a:ext uri="{9D8B030D-6E8A-4147-A177-3AD203B41FA5}">
                      <a16:colId xmlns:a16="http://schemas.microsoft.com/office/drawing/2014/main" val="20006"/>
                    </a:ext>
                  </a:extLst>
                </a:gridCol>
              </a:tblGrid>
              <a:tr h="906906">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5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50000"/>
                        </a:lnSpc>
                        <a:spcAft>
                          <a:spcPts val="0"/>
                        </a:spcAft>
                        <a:tabLst>
                          <a:tab pos="114300" algn="l"/>
                        </a:tabLst>
                      </a:pPr>
                      <a:r>
                        <a:rPr lang="en-ZA" sz="1300" dirty="0">
                          <a:latin typeface="+mn-lt"/>
                        </a:rPr>
                        <a:t>Official (s)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751230">
                <a:tc>
                  <a:txBody>
                    <a:bodyPr/>
                    <a:lstStyle/>
                    <a:p>
                      <a:pPr algn="ctr"/>
                      <a:r>
                        <a:rPr lang="en-US" sz="1300" dirty="0">
                          <a:latin typeface="+mn-lt"/>
                        </a:rPr>
                        <a:t>2012/13</a:t>
                      </a:r>
                      <a:endParaRPr lang="en-US" sz="1300" dirty="0">
                        <a:latin typeface="+mn-lt"/>
                        <a:cs typeface="Arial" panose="020B0604020202020204" pitchFamily="34" charset="0"/>
                      </a:endParaRPr>
                    </a:p>
                  </a:txBody>
                  <a:tcPr/>
                </a:tc>
                <a:tc>
                  <a:txBody>
                    <a:bodyPr/>
                    <a:lstStyle/>
                    <a:p>
                      <a:pPr algn="l">
                        <a:lnSpc>
                          <a:spcPct val="150000"/>
                        </a:lnSpc>
                        <a:spcAft>
                          <a:spcPts val="0"/>
                        </a:spcAft>
                        <a:tabLst>
                          <a:tab pos="114300" algn="l"/>
                        </a:tabLst>
                      </a:pPr>
                      <a:r>
                        <a:rPr lang="en-GB" sz="1300" dirty="0" err="1">
                          <a:latin typeface="+mn-lt"/>
                        </a:rPr>
                        <a:t>Coega</a:t>
                      </a:r>
                      <a:endParaRPr lang="en-GB" sz="1300" dirty="0">
                        <a:latin typeface="+mn-lt"/>
                      </a:endParaRPr>
                    </a:p>
                    <a:p>
                      <a:pPr algn="l">
                        <a:lnSpc>
                          <a:spcPct val="150000"/>
                        </a:lnSpc>
                        <a:spcAft>
                          <a:spcPts val="0"/>
                        </a:spcAft>
                        <a:tabLst>
                          <a:tab pos="114300" algn="l"/>
                        </a:tabLst>
                      </a:pPr>
                      <a:r>
                        <a:rPr lang="en-GB" sz="1300" dirty="0">
                          <a:latin typeface="+mn-lt"/>
                        </a:rPr>
                        <a:t>Management fee</a:t>
                      </a:r>
                      <a:endParaRPr lang="en-ZA" sz="1300" dirty="0">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Appointing government entities as Implementing Agents to manage Infrastructure project without request for deviation in terms of Treasury Regulation 16A6.4</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rowSpan="3">
                  <a:txBody>
                    <a:bodyPr/>
                    <a:lstStyle/>
                    <a:p>
                      <a:pPr algn="r"/>
                      <a:r>
                        <a:rPr lang="en-US" sz="1300" b="1" dirty="0">
                          <a:solidFill>
                            <a:schemeClr val="tx1"/>
                          </a:solidFill>
                          <a:latin typeface="+mn-lt"/>
                          <a:cs typeface="Arial" panose="020B0604020202020204" pitchFamily="34" charset="0"/>
                        </a:rPr>
                        <a:t>322 184</a:t>
                      </a:r>
                    </a:p>
                  </a:txBody>
                  <a:tcPr/>
                </a:tc>
                <a:tc>
                  <a:txBody>
                    <a:bodyPr/>
                    <a:lstStyle/>
                    <a:p>
                      <a:pPr algn="l"/>
                      <a:r>
                        <a:rPr lang="en-US" sz="1300" dirty="0">
                          <a:latin typeface="+mn-lt"/>
                          <a:cs typeface="Arial" panose="020B0604020202020204" pitchFamily="34" charset="0"/>
                        </a:rPr>
                        <a:t>Management of  Infrastructure project</a:t>
                      </a:r>
                    </a:p>
                  </a:txBody>
                  <a:tcPr/>
                </a:tc>
                <a:tc>
                  <a:txBody>
                    <a:bodyPr/>
                    <a:lstStyle/>
                    <a:p>
                      <a:pPr algn="l"/>
                      <a:r>
                        <a:rPr lang="en-US" sz="1300" b="1" kern="1200" dirty="0">
                          <a:effectLst/>
                          <a:latin typeface="+mn-lt"/>
                        </a:rPr>
                        <a:t>Final Written warning </a:t>
                      </a:r>
                      <a:r>
                        <a:rPr lang="en-US" sz="1300" kern="1200" dirty="0">
                          <a:effectLst/>
                          <a:latin typeface="+mn-lt"/>
                        </a:rPr>
                        <a:t>letters were issued, to ASIDI Programme Managers</a:t>
                      </a:r>
                      <a:endParaRPr lang="en-US" sz="1300" dirty="0">
                        <a:latin typeface="+mn-lt"/>
                        <a:cs typeface="Arial" panose="020B0604020202020204" pitchFamily="34" charset="0"/>
                      </a:endParaRPr>
                    </a:p>
                  </a:txBody>
                  <a:tcPr/>
                </a:tc>
                <a:extLst>
                  <a:ext uri="{0D108BD9-81ED-4DB2-BD59-A6C34878D82A}">
                    <a16:rowId xmlns:a16="http://schemas.microsoft.com/office/drawing/2014/main" val="10001"/>
                  </a:ext>
                </a:extLst>
              </a:tr>
              <a:tr h="17512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2013/14</a:t>
                      </a:r>
                    </a:p>
                    <a:p>
                      <a:pPr algn="ctr"/>
                      <a:endParaRPr lang="en-US" sz="1300" dirty="0">
                        <a:latin typeface="+mn-lt"/>
                        <a:cs typeface="Arial" panose="020B0604020202020204" pitchFamily="34" charset="0"/>
                      </a:endParaRPr>
                    </a:p>
                  </a:txBody>
                  <a:tcPr/>
                </a:tc>
                <a:tc>
                  <a:txBody>
                    <a:bodyPr/>
                    <a:lstStyle/>
                    <a:p>
                      <a:pPr algn="l">
                        <a:lnSpc>
                          <a:spcPct val="150000"/>
                        </a:lnSpc>
                        <a:spcAft>
                          <a:spcPts val="0"/>
                        </a:spcAft>
                        <a:tabLst>
                          <a:tab pos="114300" algn="l"/>
                        </a:tabLst>
                      </a:pPr>
                      <a:r>
                        <a:rPr lang="en-ZA" sz="1300" dirty="0">
                          <a:latin typeface="+mn-lt"/>
                        </a:rPr>
                        <a:t>IDT</a:t>
                      </a:r>
                    </a:p>
                    <a:p>
                      <a:pPr algn="l">
                        <a:lnSpc>
                          <a:spcPct val="150000"/>
                        </a:lnSpc>
                        <a:spcAft>
                          <a:spcPts val="0"/>
                        </a:spcAft>
                        <a:tabLst>
                          <a:tab pos="114300" algn="l"/>
                        </a:tabLst>
                      </a:pPr>
                      <a:r>
                        <a:rPr lang="en-ZA" sz="1300" dirty="0">
                          <a:latin typeface="+mn-lt"/>
                        </a:rPr>
                        <a:t>Management fee</a:t>
                      </a:r>
                      <a:endParaRPr lang="en-ZA" sz="1300"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Appointing government entities as Implementing Agents to manage Infrastructure project without request for deviation in terms of Treasury Regulation 16A6.4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vMerge="1">
                  <a:txBody>
                    <a:bodyPr/>
                    <a:lstStyle/>
                    <a:p>
                      <a:pPr algn="r"/>
                      <a:r>
                        <a:rPr lang="en-US" sz="1300" dirty="0">
                          <a:solidFill>
                            <a:srgbClr val="C00000"/>
                          </a:solidFill>
                          <a:latin typeface="+mn-lt"/>
                        </a:rPr>
                        <a:t>59 524</a:t>
                      </a:r>
                      <a:endParaRPr lang="en-US" sz="1300" b="1" dirty="0">
                        <a:solidFill>
                          <a:srgbClr val="C00000"/>
                        </a:solidFill>
                        <a:latin typeface="+mn-lt"/>
                        <a:cs typeface="Arial" panose="020B0604020202020204" pitchFamily="34" charset="0"/>
                      </a:endParaRPr>
                    </a:p>
                  </a:txBody>
                  <a:tcPr/>
                </a:tc>
                <a:tc>
                  <a:txBody>
                    <a:bodyPr/>
                    <a:lstStyle/>
                    <a:p>
                      <a:pPr algn="l"/>
                      <a:r>
                        <a:rPr lang="en-US" sz="1300" dirty="0">
                          <a:latin typeface="+mn-lt"/>
                          <a:cs typeface="Arial" panose="020B0604020202020204" pitchFamily="34" charset="0"/>
                        </a:rPr>
                        <a:t>Management of Infrastructure project</a:t>
                      </a:r>
                    </a:p>
                  </a:txBody>
                  <a:tcPr/>
                </a:tc>
                <a:tc>
                  <a:txBody>
                    <a:bodyPr/>
                    <a:lstStyle/>
                    <a:p>
                      <a:pPr algn="l"/>
                      <a:r>
                        <a:rPr lang="en-US" sz="1300" b="1" kern="1200" dirty="0">
                          <a:effectLst/>
                          <a:latin typeface="+mn-lt"/>
                        </a:rPr>
                        <a:t>Final Written warning</a:t>
                      </a:r>
                      <a:r>
                        <a:rPr lang="en-US" sz="1300" kern="1200" dirty="0">
                          <a:effectLst/>
                          <a:latin typeface="+mn-lt"/>
                        </a:rPr>
                        <a:t> letters were issued to ASIDI </a:t>
                      </a:r>
                      <a:r>
                        <a:rPr lang="en-US" sz="1300" kern="1200" dirty="0" err="1">
                          <a:effectLst/>
                          <a:latin typeface="+mn-lt"/>
                        </a:rPr>
                        <a:t>Programme</a:t>
                      </a:r>
                      <a:r>
                        <a:rPr lang="en-US" sz="1300" kern="1200" dirty="0">
                          <a:effectLst/>
                          <a:latin typeface="+mn-lt"/>
                        </a:rPr>
                        <a:t> Mangers</a:t>
                      </a:r>
                      <a:endParaRPr lang="en-US" sz="1300" dirty="0">
                        <a:latin typeface="+mn-lt"/>
                        <a:cs typeface="Arial" panose="020B0604020202020204" pitchFamily="34" charset="0"/>
                      </a:endParaRPr>
                    </a:p>
                  </a:txBody>
                  <a:tcPr/>
                </a:tc>
                <a:extLst>
                  <a:ext uri="{0D108BD9-81ED-4DB2-BD59-A6C34878D82A}">
                    <a16:rowId xmlns:a16="http://schemas.microsoft.com/office/drawing/2014/main" val="10002"/>
                  </a:ext>
                </a:extLst>
              </a:tr>
              <a:tr h="1531483">
                <a:tc>
                  <a:txBody>
                    <a:bodyPr/>
                    <a:lstStyle/>
                    <a:p>
                      <a:pPr algn="ctr"/>
                      <a:r>
                        <a:rPr lang="en-US" sz="1300" dirty="0">
                          <a:latin typeface="+mn-lt"/>
                        </a:rPr>
                        <a:t>2013/14</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u="none" strike="noStrike" kern="1200" cap="none" spc="0" normalizeH="0" baseline="0" noProof="0" dirty="0">
                          <a:ln>
                            <a:noFill/>
                          </a:ln>
                          <a:effectLst/>
                          <a:uLnTx/>
                          <a:uFillTx/>
                          <a:latin typeface="+mn-lt"/>
                        </a:rPr>
                        <a:t>CSIR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u="none" strike="noStrike" kern="1200" cap="none" spc="0" normalizeH="0" baseline="0" noProof="0" dirty="0">
                          <a:ln>
                            <a:noFill/>
                          </a:ln>
                          <a:effectLst/>
                          <a:uLnTx/>
                          <a:uFillTx/>
                          <a:latin typeface="+mn-lt"/>
                        </a:rPr>
                        <a:t>Management fee</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Appointing government entities as Implementing Agents to manage Infrastructure project without request for deviation in terms of Treasury Regulation 16A6.4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latin typeface="+mn-lt"/>
                        <a:cs typeface="Arial" panose="020B0604020202020204" pitchFamily="34" charset="0"/>
                      </a:endParaRPr>
                    </a:p>
                  </a:txBody>
                  <a:tcPr/>
                </a:tc>
                <a:tc vMerge="1">
                  <a:txBody>
                    <a:bodyPr/>
                    <a:lstStyle/>
                    <a:p>
                      <a:pPr algn="r"/>
                      <a:r>
                        <a:rPr lang="en-US" sz="1300" dirty="0">
                          <a:latin typeface="+mn-lt"/>
                        </a:rPr>
                        <a:t>10 008</a:t>
                      </a:r>
                      <a:endParaRPr lang="en-US" sz="1300" b="1"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Management of Infrastructure project</a:t>
                      </a:r>
                    </a:p>
                    <a:p>
                      <a:pPr algn="l"/>
                      <a:endParaRPr lang="en-US" sz="1300" dirty="0">
                        <a:latin typeface="+mn-lt"/>
                        <a:cs typeface="Arial" panose="020B0604020202020204" pitchFamily="34" charset="0"/>
                      </a:endParaRPr>
                    </a:p>
                  </a:txBody>
                  <a:tcPr/>
                </a:tc>
                <a:tc>
                  <a:txBody>
                    <a:bodyPr/>
                    <a:lstStyle/>
                    <a:p>
                      <a:pPr algn="l"/>
                      <a:r>
                        <a:rPr lang="en-US" sz="1300" b="1" kern="1200" dirty="0">
                          <a:effectLst/>
                          <a:latin typeface="+mn-lt"/>
                        </a:rPr>
                        <a:t>Final Written warning </a:t>
                      </a:r>
                      <a:r>
                        <a:rPr lang="en-US" sz="1300" kern="1200" dirty="0">
                          <a:effectLst/>
                          <a:latin typeface="+mn-lt"/>
                        </a:rPr>
                        <a:t>letters were issued to ASIDI Programme Managers</a:t>
                      </a:r>
                      <a:endParaRPr lang="en-US" sz="1300" dirty="0">
                        <a:latin typeface="+mn-lt"/>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179512" y="6315400"/>
            <a:ext cx="1440160" cy="542599"/>
          </a:xfrm>
          <a:prstGeom prst="rect">
            <a:avLst/>
          </a:prstGeom>
        </p:spPr>
      </p:pic>
    </p:spTree>
    <p:extLst>
      <p:ext uri="{BB962C8B-B14F-4D97-AF65-F5344CB8AC3E}">
        <p14:creationId xmlns:p14="http://schemas.microsoft.com/office/powerpoint/2010/main" val="7922435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5062"/>
            <a:ext cx="7462192" cy="792088"/>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24123185"/>
              </p:ext>
            </p:extLst>
          </p:nvPr>
        </p:nvGraphicFramePr>
        <p:xfrm>
          <a:off x="2" y="1052736"/>
          <a:ext cx="9143999" cy="5751255"/>
        </p:xfrm>
        <a:graphic>
          <a:graphicData uri="http://schemas.openxmlformats.org/drawingml/2006/table">
            <a:tbl>
              <a:tblPr firstRow="1" bandRow="1">
                <a:tableStyleId>{21E4AEA4-8DFA-4A89-87EB-49C32662AFE0}</a:tableStyleId>
              </a:tblPr>
              <a:tblGrid>
                <a:gridCol w="892097">
                  <a:extLst>
                    <a:ext uri="{9D8B030D-6E8A-4147-A177-3AD203B41FA5}">
                      <a16:colId xmlns:a16="http://schemas.microsoft.com/office/drawing/2014/main" val="20000"/>
                    </a:ext>
                  </a:extLst>
                </a:gridCol>
                <a:gridCol w="1338146">
                  <a:extLst>
                    <a:ext uri="{9D8B030D-6E8A-4147-A177-3AD203B41FA5}">
                      <a16:colId xmlns:a16="http://schemas.microsoft.com/office/drawing/2014/main" val="20001"/>
                    </a:ext>
                  </a:extLst>
                </a:gridCol>
                <a:gridCol w="1784196">
                  <a:extLst>
                    <a:ext uri="{9D8B030D-6E8A-4147-A177-3AD203B41FA5}">
                      <a16:colId xmlns:a16="http://schemas.microsoft.com/office/drawing/2014/main" val="20002"/>
                    </a:ext>
                  </a:extLst>
                </a:gridCol>
                <a:gridCol w="1486829">
                  <a:extLst>
                    <a:ext uri="{9D8B030D-6E8A-4147-A177-3AD203B41FA5}">
                      <a16:colId xmlns:a16="http://schemas.microsoft.com/office/drawing/2014/main" val="20003"/>
                    </a:ext>
                  </a:extLst>
                </a:gridCol>
                <a:gridCol w="1030159">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720551">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5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50000"/>
                        </a:lnSpc>
                        <a:spcAft>
                          <a:spcPts val="0"/>
                        </a:spcAft>
                        <a:tabLst>
                          <a:tab pos="114300" algn="l"/>
                        </a:tabLst>
                      </a:pPr>
                      <a:r>
                        <a:rPr lang="en-ZA" sz="1300" dirty="0">
                          <a:latin typeface="+mn-lt"/>
                        </a:rPr>
                        <a:t>Official(s)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8568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t>2013/14</a:t>
                      </a:r>
                    </a:p>
                    <a:p>
                      <a:pPr algn="ctr"/>
                      <a:endParaRPr lang="en-US" sz="13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u="none" strike="noStrike" kern="1200" cap="none" spc="0" normalizeH="0" baseline="0" noProof="0" dirty="0" err="1">
                          <a:ln>
                            <a:noFill/>
                          </a:ln>
                          <a:effectLst/>
                          <a:uLnTx/>
                          <a:uFillTx/>
                        </a:rPr>
                        <a:t>Mhlathuzi</a:t>
                      </a:r>
                      <a:r>
                        <a:rPr kumimoji="0" lang="en-ZA" sz="1300" u="none" strike="noStrike" kern="1200" cap="none" spc="0" normalizeH="0" baseline="0" noProof="0" dirty="0">
                          <a:ln>
                            <a:noFill/>
                          </a:ln>
                          <a:effectLst/>
                          <a:uLnTx/>
                          <a:uFillTx/>
                        </a:rPr>
                        <a:t>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300" u="none" strike="noStrike" kern="1200" cap="none" spc="0" normalizeH="0" baseline="0" noProof="0" dirty="0">
                          <a:ln>
                            <a:noFill/>
                          </a:ln>
                          <a:effectLst/>
                          <a:uLnTx/>
                          <a:uFillTx/>
                        </a:rPr>
                        <a:t>Management fee</a:t>
                      </a:r>
                      <a:endParaRPr kumimoji="0" lang="en-ZA" sz="1300" b="0" i="0" u="none" strike="noStrike" kern="1200" cap="none" spc="0" normalizeH="0" baseline="0" noProof="0" dirty="0">
                        <a:ln>
                          <a:noFill/>
                        </a:ln>
                        <a:solidFill>
                          <a:prstClr val="black"/>
                        </a:solidFill>
                        <a:effectLst/>
                        <a:uLnTx/>
                        <a:uFillTx/>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Appointing government entities as Implementing Agents to manage Infrastructure project without request for deviation in terms of Treasury Regulation 16A6.4</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rowSpan="2">
                  <a:txBody>
                    <a:bodyPr/>
                    <a:lstStyle/>
                    <a:p>
                      <a:pPr algn="r"/>
                      <a:endParaRPr lang="en-US" sz="13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Management of  Infrastructure project</a:t>
                      </a:r>
                    </a:p>
                    <a:p>
                      <a:pPr algn="l"/>
                      <a:endParaRPr lang="en-US" sz="1300" dirty="0">
                        <a:latin typeface="Arial" panose="020B0604020202020204" pitchFamily="34" charset="0"/>
                        <a:cs typeface="Arial" panose="020B0604020202020204" pitchFamily="34" charset="0"/>
                      </a:endParaRPr>
                    </a:p>
                  </a:txBody>
                  <a:tcPr/>
                </a:tc>
                <a:tc>
                  <a:txBody>
                    <a:bodyPr/>
                    <a:lstStyle/>
                    <a:p>
                      <a:pPr algn="l"/>
                      <a:r>
                        <a:rPr lang="en-US" sz="1300" b="1" kern="1200" dirty="0">
                          <a:effectLst/>
                        </a:rPr>
                        <a:t>Final Written warning </a:t>
                      </a:r>
                      <a:r>
                        <a:rPr lang="en-US" sz="1300" kern="1200" dirty="0">
                          <a:effectLst/>
                        </a:rPr>
                        <a:t>letters were issued to ASIDI Programme Managers</a:t>
                      </a:r>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1110675">
                <a:tc>
                  <a:txBody>
                    <a:bodyPr/>
                    <a:lstStyle/>
                    <a:p>
                      <a:pPr algn="ctr"/>
                      <a:r>
                        <a:rPr lang="en-US" sz="1300" dirty="0"/>
                        <a:t>2017/18</a:t>
                      </a:r>
                    </a:p>
                    <a:p>
                      <a:pPr algn="ctr"/>
                      <a:endParaRPr lang="en-US" sz="1300" dirty="0"/>
                    </a:p>
                    <a:p>
                      <a:pPr algn="ctr"/>
                      <a:endParaRPr lang="en-US" sz="1300" dirty="0"/>
                    </a:p>
                    <a:p>
                      <a:pPr algn="ctr"/>
                      <a:endParaRPr lang="en-US" sz="13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DPRW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t>Management fee</a:t>
                      </a:r>
                      <a:endParaRPr lang="en-ZA" sz="1300" dirty="0">
                        <a:latin typeface="Arial" panose="020B0604020202020204" pitchFamily="34" charset="0"/>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Appointing government entities as Implementing Agents to manage Infrastructure project without request for deviation in terms of Treasury Regulation 16A6.4</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vMerge="1">
                  <a:txBody>
                    <a:bodyPr/>
                    <a:lstStyle/>
                    <a:p>
                      <a:pPr algn="r"/>
                      <a:r>
                        <a:rPr lang="en-ZA" sz="1300" dirty="0"/>
                        <a:t>4 858</a:t>
                      </a:r>
                      <a:endParaRPr lang="en-US" sz="1300" b="1"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Management of  Infrastructure project</a:t>
                      </a:r>
                    </a:p>
                    <a:p>
                      <a:pPr algn="l"/>
                      <a:endParaRPr lang="en-US" sz="1300" dirty="0">
                        <a:latin typeface="Arial" panose="020B0604020202020204" pitchFamily="34" charset="0"/>
                        <a:cs typeface="Arial" panose="020B0604020202020204" pitchFamily="34" charset="0"/>
                      </a:endParaRPr>
                    </a:p>
                  </a:txBody>
                  <a:tcPr/>
                </a:tc>
                <a:tc>
                  <a:txBody>
                    <a:bodyPr/>
                    <a:lstStyle/>
                    <a:p>
                      <a:pPr algn="l"/>
                      <a:r>
                        <a:rPr lang="en-US" sz="1300" b="1" kern="1200" dirty="0">
                          <a:effectLst/>
                        </a:rPr>
                        <a:t>Final Written warning </a:t>
                      </a:r>
                      <a:r>
                        <a:rPr lang="en-US" sz="1300" kern="1200" dirty="0">
                          <a:effectLst/>
                        </a:rPr>
                        <a:t>letters were issued, to ASIDI Programme Managers</a:t>
                      </a:r>
                      <a:endParaRPr lang="en-US" sz="13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110675">
                <a:tc>
                  <a:txBody>
                    <a:bodyPr/>
                    <a:lstStyle/>
                    <a:p>
                      <a:pPr algn="just">
                        <a:lnSpc>
                          <a:spcPct val="100000"/>
                        </a:lnSpc>
                        <a:spcAft>
                          <a:spcPts val="0"/>
                        </a:spcAft>
                        <a:tabLst>
                          <a:tab pos="114300" algn="l"/>
                        </a:tabLst>
                      </a:pPr>
                      <a:r>
                        <a:rPr lang="en-ZA" sz="1300" dirty="0">
                          <a:latin typeface="+mn-lt"/>
                        </a:rPr>
                        <a:t>2013/14</a:t>
                      </a:r>
                      <a:endParaRPr lang="en-ZA" sz="1300" dirty="0">
                        <a:latin typeface="+mn-lt"/>
                        <a:ea typeface="Times New Roman"/>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The Mvula Trust Limpopo (Batch 1)</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0" dirty="0">
                          <a:latin typeface="+mn-lt"/>
                          <a:cs typeface="Arial" panose="020B0604020202020204" pitchFamily="34" charset="0"/>
                        </a:rPr>
                        <a:t>Non –Compliance with SCM prescripts</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300" dirty="0">
                          <a:solidFill>
                            <a:schemeClr val="tx1"/>
                          </a:solidFill>
                          <a:latin typeface="+mn-lt"/>
                        </a:rPr>
                        <a:t>325 833</a:t>
                      </a:r>
                      <a:endParaRPr lang="en-ZA" sz="1300" b="1" dirty="0">
                        <a:solidFill>
                          <a:schemeClr val="tx1"/>
                        </a:solidFill>
                        <a:latin typeface="+mn-lt"/>
                        <a:ea typeface="Times New Roman"/>
                        <a:cs typeface="Arial" panose="020B0604020202020204" pitchFamily="34" charset="0"/>
                      </a:endParaRPr>
                    </a:p>
                    <a:p>
                      <a:pPr algn="r">
                        <a:lnSpc>
                          <a:spcPct val="100000"/>
                        </a:lnSpc>
                      </a:pPr>
                      <a:endParaRPr lang="en-US" sz="1300" dirty="0">
                        <a:latin typeface="+mn-lt"/>
                        <a:cs typeface="Arial" panose="020B0604020202020204" pitchFamily="34" charset="0"/>
                      </a:endParaRPr>
                    </a:p>
                  </a:txBody>
                  <a:tcPr/>
                </a:tc>
                <a:tc>
                  <a:txBody>
                    <a:bodyPr/>
                    <a:lstStyle/>
                    <a:p>
                      <a:pPr algn="just">
                        <a:lnSpc>
                          <a:spcPct val="100000"/>
                        </a:lnSpc>
                      </a:pPr>
                      <a:r>
                        <a:rPr lang="en-US" sz="1300" dirty="0">
                          <a:latin typeface="+mn-lt"/>
                          <a:cs typeface="Arial" panose="020B0604020202020204" pitchFamily="34" charset="0"/>
                        </a:rPr>
                        <a:t>Sanitation Projects at schools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to the</a:t>
                      </a:r>
                      <a:r>
                        <a:rPr lang="en-US" sz="1300" b="1" baseline="0" dirty="0">
                          <a:latin typeface="+mn-lt"/>
                          <a:cs typeface="Arial" panose="020B0604020202020204" pitchFamily="34" charset="0"/>
                        </a:rPr>
                        <a:t> DDG</a:t>
                      </a:r>
                      <a:r>
                        <a:rPr lang="en-US" sz="1300" baseline="0" dirty="0">
                          <a:latin typeface="+mn-lt"/>
                          <a:cs typeface="Arial" panose="020B0604020202020204" pitchFamily="34" charset="0"/>
                        </a:rPr>
                        <a:t>- ASIDI.</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179512" y="6315400"/>
            <a:ext cx="1440160" cy="542599"/>
          </a:xfrm>
          <a:prstGeom prst="rect">
            <a:avLst/>
          </a:prstGeom>
        </p:spPr>
      </p:pic>
    </p:spTree>
    <p:extLst>
      <p:ext uri="{BB962C8B-B14F-4D97-AF65-F5344CB8AC3E}">
        <p14:creationId xmlns:p14="http://schemas.microsoft.com/office/powerpoint/2010/main" val="143657502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132"/>
            <a:ext cx="8784976" cy="272552"/>
          </a:xfrm>
        </p:spPr>
        <p:txBody>
          <a:bodyPr>
            <a:normAutofit fontScale="90000"/>
          </a:bodyPr>
          <a:lstStyle/>
          <a:p>
            <a:r>
              <a:rPr lang="en-ZA" sz="2400" b="1" dirty="0">
                <a:solidFill>
                  <a:schemeClr val="accent2">
                    <a:lumMod val="75000"/>
                  </a:schemeClr>
                </a:solidFill>
              </a:rPr>
              <a:t>SUMMARY OF IRREGULAR EXPENDITURE UP TO  2020/22</a:t>
            </a:r>
            <a:endParaRPr lang="en-US" sz="2400" dirty="0"/>
          </a:p>
        </p:txBody>
      </p:sp>
      <p:sp>
        <p:nvSpPr>
          <p:cNvPr id="4" name="Slide Number Placeholder 3"/>
          <p:cNvSpPr>
            <a:spLocks noGrp="1"/>
          </p:cNvSpPr>
          <p:nvPr>
            <p:ph type="sldNum" sz="quarter" idx="12"/>
          </p:nvPr>
        </p:nvSpPr>
        <p:spPr>
          <a:xfrm>
            <a:off x="6660232" y="6344637"/>
            <a:ext cx="1089803"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11505" y="6233090"/>
            <a:ext cx="1619672" cy="476672"/>
          </a:xfrm>
          <a:prstGeom prst="rect">
            <a:avLst/>
          </a:prstGeom>
        </p:spPr>
      </p:pic>
      <p:graphicFrame>
        <p:nvGraphicFramePr>
          <p:cNvPr id="9" name="Content Placeholder 4"/>
          <p:cNvGraphicFramePr>
            <a:graphicFrameLocks noGrp="1"/>
          </p:cNvGraphicFramePr>
          <p:nvPr>
            <p:ph idx="1"/>
            <p:extLst>
              <p:ext uri="{D42A27DB-BD31-4B8C-83A1-F6EECF244321}">
                <p14:modId xmlns:p14="http://schemas.microsoft.com/office/powerpoint/2010/main" val="3757686848"/>
              </p:ext>
            </p:extLst>
          </p:nvPr>
        </p:nvGraphicFramePr>
        <p:xfrm>
          <a:off x="0" y="709179"/>
          <a:ext cx="9143998" cy="6000583"/>
        </p:xfrm>
        <a:graphic>
          <a:graphicData uri="http://schemas.openxmlformats.org/drawingml/2006/table">
            <a:tbl>
              <a:tblPr firstRow="1" bandRow="1">
                <a:tableStyleId>{21E4AEA4-8DFA-4A89-87EB-49C32662AFE0}</a:tableStyleId>
              </a:tblPr>
              <a:tblGrid>
                <a:gridCol w="828520">
                  <a:extLst>
                    <a:ext uri="{9D8B030D-6E8A-4147-A177-3AD203B41FA5}">
                      <a16:colId xmlns:a16="http://schemas.microsoft.com/office/drawing/2014/main" val="20000"/>
                    </a:ext>
                  </a:extLst>
                </a:gridCol>
                <a:gridCol w="863159">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857525">
                  <a:extLst>
                    <a:ext uri="{9D8B030D-6E8A-4147-A177-3AD203B41FA5}">
                      <a16:colId xmlns:a16="http://schemas.microsoft.com/office/drawing/2014/main" val="20004"/>
                    </a:ext>
                  </a:extLst>
                </a:gridCol>
                <a:gridCol w="1158700">
                  <a:extLst>
                    <a:ext uri="{9D8B030D-6E8A-4147-A177-3AD203B41FA5}">
                      <a16:colId xmlns:a16="http://schemas.microsoft.com/office/drawing/2014/main" val="20005"/>
                    </a:ext>
                  </a:extLst>
                </a:gridCol>
                <a:gridCol w="2123726">
                  <a:extLst>
                    <a:ext uri="{9D8B030D-6E8A-4147-A177-3AD203B41FA5}">
                      <a16:colId xmlns:a16="http://schemas.microsoft.com/office/drawing/2014/main" val="20006"/>
                    </a:ext>
                  </a:extLst>
                </a:gridCol>
              </a:tblGrid>
              <a:tr h="493814">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200" dirty="0">
                          <a:latin typeface="+mn-lt"/>
                        </a:rPr>
                        <a:t>Date of incidence</a:t>
                      </a:r>
                      <a:endParaRPr lang="en-ZA" sz="12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200" dirty="0">
                          <a:latin typeface="+mn-lt"/>
                        </a:rPr>
                        <a:t>Company involved</a:t>
                      </a:r>
                      <a:endParaRPr lang="en-ZA" sz="12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2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2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200" dirty="0">
                          <a:latin typeface="+mn-lt"/>
                        </a:rPr>
                        <a:t>Amount involved in R’000</a:t>
                      </a:r>
                      <a:endParaRPr lang="en-ZA" sz="12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200" b="1" dirty="0">
                          <a:latin typeface="+mn-lt"/>
                          <a:ea typeface="Times New Roman"/>
                          <a:cs typeface="Arial" panose="020B0604020202020204" pitchFamily="34" charset="0"/>
                        </a:rPr>
                        <a:t>Goods and Services Rendered</a:t>
                      </a:r>
                    </a:p>
                  </a:txBody>
                  <a:tcPr marL="68580" marR="68580" marT="0" marB="0"/>
                </a:tc>
                <a:tc>
                  <a:txBody>
                    <a:bodyPr/>
                    <a:lstStyle/>
                    <a:p>
                      <a:pPr algn="ctr">
                        <a:lnSpc>
                          <a:spcPct val="100000"/>
                        </a:lnSpc>
                        <a:spcAft>
                          <a:spcPts val="0"/>
                        </a:spcAft>
                        <a:tabLst>
                          <a:tab pos="114300" algn="l"/>
                        </a:tabLst>
                      </a:pPr>
                      <a:r>
                        <a:rPr lang="en-ZA" sz="1200" dirty="0">
                          <a:latin typeface="+mn-lt"/>
                        </a:rPr>
                        <a:t>Official(s) involved and Action taken</a:t>
                      </a:r>
                      <a:endParaRPr lang="en-ZA" sz="12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332898">
                <a:tc>
                  <a:txBody>
                    <a:bodyPr/>
                    <a:lstStyle/>
                    <a:p>
                      <a:pPr algn="just">
                        <a:lnSpc>
                          <a:spcPct val="100000"/>
                        </a:lnSpc>
                      </a:pPr>
                      <a:r>
                        <a:rPr lang="en-US" sz="1200" dirty="0">
                          <a:latin typeface="+mn-lt"/>
                        </a:rPr>
                        <a:t>2014/15</a:t>
                      </a:r>
                      <a:endParaRPr lang="en-US" sz="1200" dirty="0">
                        <a:latin typeface="+mn-lt"/>
                        <a:cs typeface="Arial" panose="020B0604020202020204" pitchFamily="34" charset="0"/>
                      </a:endParaRPr>
                    </a:p>
                  </a:txBody>
                  <a:tcPr/>
                </a:tc>
                <a:tc>
                  <a:txBody>
                    <a:bodyPr/>
                    <a:lstStyle/>
                    <a:p>
                      <a:pPr algn="just">
                        <a:lnSpc>
                          <a:spcPct val="100000"/>
                        </a:lnSpc>
                        <a:spcAft>
                          <a:spcPts val="0"/>
                        </a:spcAft>
                        <a:tabLst>
                          <a:tab pos="114300" algn="l"/>
                        </a:tabLst>
                      </a:pPr>
                      <a:r>
                        <a:rPr lang="en-ZA" sz="1200" dirty="0">
                          <a:latin typeface="+mn-lt"/>
                        </a:rPr>
                        <a:t>SAB &amp;T (Management fee and SCM processes)</a:t>
                      </a:r>
                      <a:endParaRPr lang="en-ZA" sz="1200" dirty="0">
                        <a:latin typeface="+mn-lt"/>
                        <a:ea typeface="Times New Roman"/>
                        <a:cs typeface="Arial" panose="020B0604020202020204" pitchFamily="34" charset="0"/>
                      </a:endParaRPr>
                    </a:p>
                  </a:txBody>
                  <a:tcPr marL="68580" marR="68580" marT="0" marB="0"/>
                </a:tc>
                <a:tc>
                  <a:txBody>
                    <a:bodyPr/>
                    <a:lstStyle/>
                    <a:p>
                      <a:pPr algn="just">
                        <a:lnSpc>
                          <a:spcPct val="100000"/>
                        </a:lnSpc>
                      </a:pPr>
                      <a:r>
                        <a:rPr lang="en-US" sz="1200" b="0" dirty="0">
                          <a:latin typeface="+mn-lt"/>
                          <a:cs typeface="Arial" panose="020B0604020202020204" pitchFamily="34" charset="0"/>
                        </a:rPr>
                        <a:t>Non – compliance with the SCM prescripts on irregular appointment</a:t>
                      </a:r>
                    </a:p>
                  </a:txBody>
                  <a:tcPr/>
                </a:tc>
                <a:tc>
                  <a:txBody>
                    <a:bodyPr/>
                    <a:lstStyle/>
                    <a:p>
                      <a:pPr algn="just">
                        <a:lnSpc>
                          <a:spcPct val="100000"/>
                        </a:lnSpc>
                      </a:pPr>
                      <a:r>
                        <a:rPr lang="en-US" sz="1200" dirty="0">
                          <a:latin typeface="+mn-lt"/>
                          <a:cs typeface="Arial" panose="020B0604020202020204" pitchFamily="34" charset="0"/>
                        </a:rPr>
                        <a:t>Th</a:t>
                      </a:r>
                      <a:r>
                        <a:rPr lang="en-US" sz="1200" baseline="0" dirty="0">
                          <a:latin typeface="+mn-lt"/>
                          <a:cs typeface="Arial" panose="020B0604020202020204" pitchFamily="34" charset="0"/>
                        </a:rPr>
                        <a:t>e </a:t>
                      </a:r>
                      <a:r>
                        <a:rPr lang="en-US" sz="1200" b="1" baseline="0" dirty="0">
                          <a:latin typeface="+mn-lt"/>
                          <a:cs typeface="Arial" panose="020B0604020202020204" pitchFamily="34" charset="0"/>
                        </a:rPr>
                        <a:t>Investigation Committee </a:t>
                      </a:r>
                      <a:r>
                        <a:rPr lang="en-US" sz="1200" baseline="0" dirty="0">
                          <a:latin typeface="+mn-lt"/>
                          <a:cs typeface="Arial" panose="020B0604020202020204" pitchFamily="34" charset="0"/>
                        </a:rPr>
                        <a:t>could not detect any fraud nor corruption</a:t>
                      </a:r>
                      <a:endParaRPr lang="en-US" sz="1200"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200" dirty="0">
                          <a:latin typeface="+mn-lt"/>
                        </a:rPr>
                        <a:t>105 074</a:t>
                      </a:r>
                      <a:endParaRPr lang="en-ZA" sz="1200" b="1" dirty="0">
                        <a:latin typeface="+mn-lt"/>
                        <a:ea typeface="Times New Roman"/>
                        <a:cs typeface="Arial" panose="020B0604020202020204" pitchFamily="34" charset="0"/>
                      </a:endParaRPr>
                    </a:p>
                  </a:txBody>
                  <a:tcPr marL="68580" marR="68580" marT="0" marB="0"/>
                </a:tc>
                <a:tc>
                  <a:txBody>
                    <a:bodyPr/>
                    <a:lstStyle/>
                    <a:p>
                      <a:pPr algn="just">
                        <a:lnSpc>
                          <a:spcPct val="100000"/>
                        </a:lnSpc>
                      </a:pPr>
                      <a:r>
                        <a:rPr lang="en-US" sz="1200" dirty="0" smtClean="0">
                          <a:latin typeface="+mn-lt"/>
                          <a:cs typeface="Arial" panose="020B0604020202020204" pitchFamily="34" charset="0"/>
                        </a:rPr>
                        <a:t>Management of </a:t>
                      </a:r>
                      <a:r>
                        <a:rPr lang="en-US" sz="1200" dirty="0">
                          <a:latin typeface="+mn-lt"/>
                          <a:cs typeface="Arial" panose="020B0604020202020204" pitchFamily="34" charset="0"/>
                        </a:rPr>
                        <a:t>the Kha Ri </a:t>
                      </a:r>
                      <a:r>
                        <a:rPr lang="en-US" sz="1200" dirty="0" err="1">
                          <a:latin typeface="+mn-lt"/>
                          <a:cs typeface="Arial" panose="020B0604020202020204" pitchFamily="34" charset="0"/>
                        </a:rPr>
                        <a:t>Gude</a:t>
                      </a:r>
                      <a:r>
                        <a:rPr lang="en-US" sz="1200" dirty="0">
                          <a:latin typeface="+mn-lt"/>
                          <a:cs typeface="Arial" panose="020B0604020202020204" pitchFamily="34" charset="0"/>
                        </a:rPr>
                        <a:t> Literacy Project and the project ended  2016/2017</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kern="1200" dirty="0">
                          <a:effectLst/>
                          <a:latin typeface="+mn-lt"/>
                        </a:rPr>
                        <a:t>Previous</a:t>
                      </a:r>
                      <a:r>
                        <a:rPr lang="en-US" sz="1200" b="1" kern="1200" baseline="0" dirty="0">
                          <a:effectLst/>
                          <a:latin typeface="+mn-lt"/>
                        </a:rPr>
                        <a:t> SCM Manager no longer in the employ</a:t>
                      </a:r>
                      <a:r>
                        <a:rPr lang="en-US" sz="1200" kern="1200" baseline="0" dirty="0">
                          <a:effectLst/>
                          <a:latin typeface="+mn-lt"/>
                        </a:rPr>
                        <a:t> of the Department. </a:t>
                      </a:r>
                      <a:r>
                        <a:rPr lang="en-US" sz="1200" kern="1200" dirty="0">
                          <a:effectLst/>
                          <a:latin typeface="+mn-lt"/>
                        </a:rPr>
                        <a:t>Cautionary letters were issued to</a:t>
                      </a:r>
                      <a:r>
                        <a:rPr lang="en-US" sz="1200" kern="1200" baseline="0" dirty="0">
                          <a:effectLst/>
                          <a:latin typeface="+mn-lt"/>
                        </a:rPr>
                        <a:t> officials. Letter were based on failure to exercise due diligence  in exercising duties. Officials advised to strengthen controls in the environment so that the occurrence must not repeat. (SCM and Internal Audit) </a:t>
                      </a:r>
                      <a:endParaRPr lang="en-US" sz="1200" dirty="0">
                        <a:latin typeface="+mn-lt"/>
                        <a:cs typeface="Arial" panose="020B0604020202020204" pitchFamily="34" charset="0"/>
                      </a:endParaRPr>
                    </a:p>
                  </a:txBody>
                  <a:tcPr/>
                </a:tc>
                <a:extLst>
                  <a:ext uri="{0D108BD9-81ED-4DB2-BD59-A6C34878D82A}">
                    <a16:rowId xmlns:a16="http://schemas.microsoft.com/office/drawing/2014/main" val="10001"/>
                  </a:ext>
                </a:extLst>
              </a:tr>
              <a:tr h="992522">
                <a:tc>
                  <a:txBody>
                    <a:bodyPr/>
                    <a:lstStyle/>
                    <a:p>
                      <a:pPr algn="just">
                        <a:lnSpc>
                          <a:spcPct val="100000"/>
                        </a:lnSpc>
                      </a:pPr>
                      <a:r>
                        <a:rPr lang="en-US" sz="1200" dirty="0">
                          <a:solidFill>
                            <a:schemeClr val="tx1"/>
                          </a:solidFill>
                          <a:latin typeface="+mn-lt"/>
                        </a:rPr>
                        <a:t>2012/13</a:t>
                      </a:r>
                      <a:endParaRPr lang="en-US" sz="1200" dirty="0">
                        <a:solidFill>
                          <a:schemeClr val="tx1"/>
                        </a:solidFill>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200" u="none" strike="noStrike" kern="1200" cap="none" spc="0" normalizeH="0" baseline="0" noProof="0" dirty="0">
                          <a:ln>
                            <a:noFill/>
                          </a:ln>
                          <a:solidFill>
                            <a:schemeClr val="tx1"/>
                          </a:solidFill>
                          <a:effectLst/>
                          <a:uLnTx/>
                          <a:uFillTx/>
                          <a:latin typeface="+mn-lt"/>
                        </a:rPr>
                        <a:t>Adopt a School</a:t>
                      </a:r>
                      <a:endParaRPr kumimoji="0" lang="en-ZA" sz="12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endParaRPr>
                    </a:p>
                  </a:txBody>
                  <a:tcPr marL="68580" marR="68580" marT="0" marB="0"/>
                </a:tc>
                <a:tc>
                  <a:txBody>
                    <a:bodyPr/>
                    <a:lstStyle/>
                    <a:p>
                      <a:pPr algn="just">
                        <a:lnSpc>
                          <a:spcPct val="100000"/>
                        </a:lnSpc>
                      </a:pPr>
                      <a:r>
                        <a:rPr lang="en-US" sz="1200" dirty="0">
                          <a:solidFill>
                            <a:schemeClr val="tx1"/>
                          </a:solidFill>
                          <a:latin typeface="+mn-lt"/>
                          <a:cs typeface="Arial" panose="020B0604020202020204" pitchFamily="34" charset="0"/>
                        </a:rPr>
                        <a:t>Non – compliance with the Treasury Regulation, par 2.1 of the National Treasury practice note n0. 11 of 2008/2009 (unsolicited proposal)</a:t>
                      </a:r>
                    </a:p>
                  </a:txBody>
                  <a:tcPr/>
                </a:tc>
                <a:tc>
                  <a:txBody>
                    <a:bodyPr/>
                    <a:lstStyle/>
                    <a:p>
                      <a:pPr algn="just">
                        <a:lnSpc>
                          <a:spcPct val="100000"/>
                        </a:lnSpc>
                      </a:pPr>
                      <a:r>
                        <a:rPr lang="en-US" sz="1200" dirty="0">
                          <a:solidFill>
                            <a:schemeClr val="tx1"/>
                          </a:solidFill>
                          <a:latin typeface="+mn-lt"/>
                          <a:cs typeface="Arial" panose="020B0604020202020204" pitchFamily="34" charset="0"/>
                        </a:rPr>
                        <a:t>The </a:t>
                      </a:r>
                      <a:r>
                        <a:rPr lang="en-US" sz="1200" b="1" dirty="0">
                          <a:solidFill>
                            <a:schemeClr val="tx1"/>
                          </a:solidFill>
                          <a:latin typeface="+mn-lt"/>
                          <a:cs typeface="Arial" panose="020B0604020202020204" pitchFamily="34" charset="0"/>
                        </a:rPr>
                        <a:t>Investigation Committee </a:t>
                      </a:r>
                      <a:r>
                        <a:rPr lang="en-US" sz="1200" dirty="0">
                          <a:solidFill>
                            <a:schemeClr val="tx1"/>
                          </a:solidFill>
                          <a:latin typeface="+mn-lt"/>
                          <a:cs typeface="Arial" panose="020B0604020202020204" pitchFamily="34" charset="0"/>
                        </a:rPr>
                        <a:t>could not detect any fraud nor corruption</a:t>
                      </a:r>
                    </a:p>
                  </a:txBody>
                  <a:tcPr/>
                </a:tc>
                <a:tc>
                  <a:txBody>
                    <a:bodyPr/>
                    <a:lstStyle/>
                    <a:p>
                      <a:pPr algn="r">
                        <a:lnSpc>
                          <a:spcPct val="100000"/>
                        </a:lnSpc>
                        <a:spcAft>
                          <a:spcPts val="0"/>
                        </a:spcAft>
                        <a:tabLst>
                          <a:tab pos="114300" algn="l"/>
                        </a:tabLst>
                      </a:pPr>
                      <a:r>
                        <a:rPr lang="en-ZA" sz="1200" dirty="0">
                          <a:solidFill>
                            <a:schemeClr val="tx1"/>
                          </a:solidFill>
                          <a:latin typeface="+mn-lt"/>
                        </a:rPr>
                        <a:t>64 379</a:t>
                      </a:r>
                      <a:endParaRPr lang="en-ZA" sz="1200" b="1" dirty="0">
                        <a:solidFill>
                          <a:schemeClr val="tx1"/>
                        </a:solidFill>
                        <a:latin typeface="+mn-lt"/>
                        <a:ea typeface="Times New Roman"/>
                        <a:cs typeface="Arial" panose="020B0604020202020204" pitchFamily="34" charset="0"/>
                      </a:endParaRPr>
                    </a:p>
                  </a:txBody>
                  <a:tcPr marL="68580" marR="68580" marT="0" marB="0"/>
                </a:tc>
                <a:tc>
                  <a:txBody>
                    <a:bodyPr/>
                    <a:lstStyle/>
                    <a:p>
                      <a:pPr algn="just">
                        <a:lnSpc>
                          <a:spcPct val="100000"/>
                        </a:lnSpc>
                      </a:pPr>
                      <a:r>
                        <a:rPr lang="en-US" sz="1200" dirty="0">
                          <a:solidFill>
                            <a:schemeClr val="tx1"/>
                          </a:solidFill>
                          <a:latin typeface="+mn-lt"/>
                        </a:rPr>
                        <a:t>Building of schools completed</a:t>
                      </a:r>
                    </a:p>
                  </a:txBody>
                  <a:tcPr/>
                </a:tc>
                <a:tc>
                  <a:txBody>
                    <a:bodyPr/>
                    <a:lstStyle/>
                    <a:p>
                      <a:pPr marL="0" marR="0" algn="just">
                        <a:lnSpc>
                          <a:spcPct val="100000"/>
                        </a:lnSpc>
                        <a:spcBef>
                          <a:spcPts val="0"/>
                        </a:spcBef>
                        <a:spcAft>
                          <a:spcPts val="0"/>
                        </a:spcAft>
                      </a:pPr>
                      <a:r>
                        <a:rPr lang="en-GB" sz="1200" dirty="0" smtClean="0">
                          <a:solidFill>
                            <a:schemeClr val="tx1"/>
                          </a:solidFill>
                          <a:effectLst/>
                          <a:latin typeface="+mn-lt"/>
                          <a:ea typeface="Calibri" panose="020F0502020204030204" pitchFamily="34" charset="0"/>
                          <a:cs typeface="Times New Roman" panose="02020603050405020304" pitchFamily="18" charset="0"/>
                        </a:rPr>
                        <a:t>Amount will be written off in 2021/22 as per Arbitration </a:t>
                      </a:r>
                      <a:endParaRPr lang="en-GB" sz="1200" dirty="0">
                        <a:solidFill>
                          <a:schemeClr val="tx1"/>
                        </a:solidFill>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0002"/>
                  </a:ext>
                </a:extLst>
              </a:tr>
              <a:tr h="994794">
                <a:tc>
                  <a:txBody>
                    <a:bodyPr/>
                    <a:lstStyle/>
                    <a:p>
                      <a:pPr algn="just">
                        <a:lnSpc>
                          <a:spcPct val="100000"/>
                        </a:lnSpc>
                      </a:pPr>
                      <a:r>
                        <a:rPr lang="en-US" sz="1200" dirty="0">
                          <a:latin typeface="+mn-lt"/>
                        </a:rPr>
                        <a:t>2016/17</a:t>
                      </a:r>
                      <a:endParaRPr lang="en-US" sz="12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200" u="none" strike="noStrike" kern="1200" cap="none" spc="0" normalizeH="0" baseline="0" noProof="0" dirty="0">
                          <a:ln>
                            <a:noFill/>
                          </a:ln>
                          <a:effectLst/>
                          <a:uLnTx/>
                          <a:uFillTx/>
                          <a:latin typeface="+mn-lt"/>
                        </a:rPr>
                        <a:t>TCN Architects</a:t>
                      </a:r>
                      <a:endParaRPr kumimoji="0" lang="en-ZA" sz="12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just">
                        <a:lnSpc>
                          <a:spcPct val="100000"/>
                        </a:lnSpc>
                      </a:pPr>
                      <a:r>
                        <a:rPr lang="en-US" sz="1200" dirty="0">
                          <a:latin typeface="+mn-lt"/>
                          <a:cs typeface="Arial" panose="020B0604020202020204" pitchFamily="34" charset="0"/>
                        </a:rPr>
                        <a:t>Non – compliance with the SCM prescripts </a:t>
                      </a:r>
                    </a:p>
                  </a:txBody>
                  <a:tcPr/>
                </a:tc>
                <a:tc>
                  <a:txBody>
                    <a:bodyPr/>
                    <a:lstStyle/>
                    <a:p>
                      <a:pPr algn="just">
                        <a:lnSpc>
                          <a:spcPct val="100000"/>
                        </a:lnSpc>
                      </a:pPr>
                      <a:r>
                        <a:rPr lang="en-US" sz="1200" dirty="0">
                          <a:latin typeface="+mn-lt"/>
                          <a:cs typeface="Arial" panose="020B0604020202020204" pitchFamily="34" charset="0"/>
                        </a:rPr>
                        <a:t>The </a:t>
                      </a:r>
                      <a:r>
                        <a:rPr lang="en-US" sz="1200" b="1" dirty="0">
                          <a:latin typeface="+mn-lt"/>
                          <a:cs typeface="Arial" panose="020B0604020202020204" pitchFamily="34" charset="0"/>
                        </a:rPr>
                        <a:t>Investigation Committee </a:t>
                      </a:r>
                      <a:r>
                        <a:rPr lang="en-US" sz="1200" dirty="0">
                          <a:latin typeface="+mn-lt"/>
                          <a:cs typeface="Arial" panose="020B0604020202020204" pitchFamily="34" charset="0"/>
                        </a:rPr>
                        <a:t>could not detect any fraud nor corruption</a:t>
                      </a:r>
                    </a:p>
                  </a:txBody>
                  <a:tcPr/>
                </a:tc>
                <a:tc>
                  <a:txBody>
                    <a:bodyPr/>
                    <a:lstStyle/>
                    <a:p>
                      <a:pPr algn="r">
                        <a:lnSpc>
                          <a:spcPct val="100000"/>
                        </a:lnSpc>
                        <a:spcAft>
                          <a:spcPts val="0"/>
                        </a:spcAft>
                        <a:tabLst>
                          <a:tab pos="114300" algn="l"/>
                        </a:tabLst>
                      </a:pPr>
                      <a:r>
                        <a:rPr lang="en-ZA" sz="1200" dirty="0">
                          <a:latin typeface="+mn-lt"/>
                        </a:rPr>
                        <a:t>155 487</a:t>
                      </a:r>
                      <a:endParaRPr lang="en-ZA" sz="1200" b="1" dirty="0">
                        <a:latin typeface="+mn-lt"/>
                        <a:ea typeface="Times New Roman"/>
                        <a:cs typeface="Arial" panose="020B0604020202020204" pitchFamily="34" charset="0"/>
                      </a:endParaRPr>
                    </a:p>
                  </a:txBody>
                  <a:tcPr marL="68580" marR="68580" marT="0" marB="0"/>
                </a:tc>
                <a:tc>
                  <a:txBody>
                    <a:bodyPr/>
                    <a:lstStyle/>
                    <a:p>
                      <a:pPr algn="just">
                        <a:lnSpc>
                          <a:spcPct val="100000"/>
                        </a:lnSpc>
                      </a:pPr>
                      <a:r>
                        <a:rPr lang="en-US" sz="1200" dirty="0">
                          <a:latin typeface="+mn-lt"/>
                          <a:cs typeface="Arial" panose="020B0604020202020204" pitchFamily="34" charset="0"/>
                        </a:rPr>
                        <a:t>Completed stage 1-4 of the infrastructure projects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cs typeface="Arial" panose="020B0604020202020204" pitchFamily="34" charset="0"/>
                        </a:rPr>
                        <a:t>Investigation completed. </a:t>
                      </a:r>
                      <a:r>
                        <a:rPr lang="en-US" sz="1200" kern="1200" dirty="0">
                          <a:solidFill>
                            <a:schemeClr val="tx1"/>
                          </a:solidFill>
                          <a:effectLst/>
                          <a:latin typeface="+mn-lt"/>
                          <a:ea typeface="+mn-ea"/>
                          <a:cs typeface="+mn-cs"/>
                        </a:rPr>
                        <a:t>Final warning letters were issued to BEC and</a:t>
                      </a:r>
                      <a:r>
                        <a:rPr lang="en-US" sz="1200" kern="1200" baseline="0" dirty="0">
                          <a:solidFill>
                            <a:schemeClr val="tx1"/>
                          </a:solidFill>
                          <a:effectLst/>
                          <a:latin typeface="+mn-lt"/>
                          <a:ea typeface="+mn-ea"/>
                          <a:cs typeface="+mn-cs"/>
                        </a:rPr>
                        <a:t> BAC members</a:t>
                      </a:r>
                      <a:r>
                        <a:rPr lang="en-US" sz="1200" kern="1200" baseline="0" dirty="0">
                          <a:solidFill>
                            <a:schemeClr val="tx2">
                              <a:lumMod val="60000"/>
                              <a:lumOff val="40000"/>
                            </a:schemeClr>
                          </a:solidFill>
                          <a:effectLst/>
                          <a:latin typeface="+mn-lt"/>
                          <a:ea typeface="+mn-ea"/>
                          <a:cs typeface="+mn-cs"/>
                        </a:rPr>
                        <a:t>.</a:t>
                      </a: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solidFill>
                          <a:schemeClr val="tx2">
                            <a:lumMod val="60000"/>
                            <a:lumOff val="40000"/>
                          </a:schemeClr>
                        </a:solidFill>
                        <a:latin typeface="+mn-lt"/>
                        <a:cs typeface="Arial" panose="020B0604020202020204" pitchFamily="34" charset="0"/>
                      </a:endParaRPr>
                    </a:p>
                  </a:txBody>
                  <a:tcPr/>
                </a:tc>
                <a:extLst>
                  <a:ext uri="{0D108BD9-81ED-4DB2-BD59-A6C34878D82A}">
                    <a16:rowId xmlns:a16="http://schemas.microsoft.com/office/drawing/2014/main" val="10003"/>
                  </a:ext>
                </a:extLst>
              </a:tr>
              <a:tr h="1154263">
                <a:tc>
                  <a:txBody>
                    <a:bodyPr/>
                    <a:lstStyle/>
                    <a:p>
                      <a:pPr algn="just">
                        <a:lnSpc>
                          <a:spcPct val="100000"/>
                        </a:lnSpc>
                      </a:pPr>
                      <a:r>
                        <a:rPr lang="en-US" sz="1200" dirty="0">
                          <a:latin typeface="+mn-lt"/>
                        </a:rPr>
                        <a:t>2013/14</a:t>
                      </a:r>
                      <a:endParaRPr lang="en-US" sz="12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200" dirty="0">
                          <a:latin typeface="+mn-lt"/>
                        </a:rPr>
                        <a:t>DPRW EC (Fudumele – SCM processes)</a:t>
                      </a:r>
                      <a:endParaRPr lang="en-ZA" sz="1200" dirty="0">
                        <a:latin typeface="+mn-lt"/>
                        <a:ea typeface="Times New Roman"/>
                        <a:cs typeface="Times New Roman"/>
                      </a:endParaRPr>
                    </a:p>
                  </a:txBody>
                  <a:tcPr marL="68580" marR="68580" marT="0" marB="0"/>
                </a:tc>
                <a:tc>
                  <a:txBody>
                    <a:bodyPr/>
                    <a:lstStyle/>
                    <a:p>
                      <a:pPr algn="l"/>
                      <a:r>
                        <a:rPr lang="en-US" sz="1200" b="0" dirty="0">
                          <a:latin typeface="+mn-lt"/>
                          <a:cs typeface="Arial" panose="020B0604020202020204" pitchFamily="34" charset="0"/>
                        </a:rPr>
                        <a:t>Non – compliance with the Preferential Procurement Regulation of  2011 on calculation of B- BBEE scores</a:t>
                      </a:r>
                    </a:p>
                  </a:txBody>
                  <a:tcPr/>
                </a:tc>
                <a:tc>
                  <a:txBody>
                    <a:bodyPr/>
                    <a:lstStyle/>
                    <a:p>
                      <a:pPr algn="l"/>
                      <a:r>
                        <a:rPr lang="en-US" sz="1200" b="1" dirty="0">
                          <a:latin typeface="+mn-lt"/>
                          <a:cs typeface="Arial" panose="020B0604020202020204" pitchFamily="34" charset="0"/>
                        </a:rPr>
                        <a:t>The Investigation Committee</a:t>
                      </a:r>
                      <a:r>
                        <a:rPr lang="en-US" sz="1200" b="1" baseline="0" dirty="0">
                          <a:latin typeface="+mn-lt"/>
                          <a:cs typeface="Arial" panose="020B0604020202020204" pitchFamily="34" charset="0"/>
                        </a:rPr>
                        <a:t> could not detect any fraud nor corruption</a:t>
                      </a:r>
                      <a:endParaRPr lang="en-US" sz="12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200" dirty="0">
                          <a:latin typeface="+mn-lt"/>
                        </a:rPr>
                        <a:t>20 440</a:t>
                      </a:r>
                      <a:endParaRPr lang="en-ZA" sz="1200" b="1" dirty="0">
                        <a:latin typeface="+mn-lt"/>
                        <a:ea typeface="Times New Roman"/>
                        <a:cs typeface="Arial" panose="020B0604020202020204" pitchFamily="34" charset="0"/>
                      </a:endParaRPr>
                    </a:p>
                  </a:txBody>
                  <a:tcPr marL="68580" marR="68580" marT="0" marB="0"/>
                </a:tc>
                <a:tc>
                  <a:txBody>
                    <a:bodyPr/>
                    <a:lstStyle/>
                    <a:p>
                      <a:pPr algn="just">
                        <a:lnSpc>
                          <a:spcPct val="100000"/>
                        </a:lnSpc>
                      </a:pPr>
                      <a:r>
                        <a:rPr lang="en-US" sz="1200" dirty="0">
                          <a:latin typeface="+mn-lt"/>
                          <a:cs typeface="Arial" panose="020B0604020202020204" pitchFamily="34" charset="0"/>
                        </a:rPr>
                        <a:t>Building of school completed</a:t>
                      </a:r>
                    </a:p>
                  </a:txBody>
                  <a:tcPr/>
                </a:tc>
                <a:tc>
                  <a:txBody>
                    <a:bodyPr/>
                    <a:lstStyle/>
                    <a:p>
                      <a:pPr algn="just">
                        <a:lnSpc>
                          <a:spcPct val="100000"/>
                        </a:lnSpc>
                      </a:pPr>
                      <a:r>
                        <a:rPr lang="en-US" sz="1200" b="1" dirty="0">
                          <a:latin typeface="+mn-lt"/>
                          <a:cs typeface="Arial" panose="020B0604020202020204" pitchFamily="34" charset="0"/>
                        </a:rPr>
                        <a:t>Cautionary letter</a:t>
                      </a:r>
                      <a:r>
                        <a:rPr lang="en-US" sz="1200" b="1" baseline="0" dirty="0">
                          <a:latin typeface="+mn-lt"/>
                          <a:cs typeface="Arial" panose="020B0604020202020204" pitchFamily="34" charset="0"/>
                        </a:rPr>
                        <a:t> was issued to DDG</a:t>
                      </a:r>
                      <a:r>
                        <a:rPr lang="en-US" sz="1200" baseline="0" dirty="0">
                          <a:latin typeface="+mn-lt"/>
                          <a:cs typeface="Arial" panose="020B0604020202020204" pitchFamily="34" charset="0"/>
                        </a:rPr>
                        <a:t> – ASIDI, and Programme Manager is no longer in the employ of the department.</a:t>
                      </a:r>
                      <a:endParaRPr lang="en-US" sz="1200" dirty="0">
                        <a:latin typeface="+mn-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406264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04856" cy="864096"/>
          </a:xfrm>
        </p:spPr>
        <p:txBody>
          <a:bodyPr>
            <a:noAutofit/>
          </a:bodyPr>
          <a:lstStyle/>
          <a:p>
            <a:r>
              <a:rPr lang="en-ZA" sz="2600" b="1" dirty="0">
                <a:solidFill>
                  <a:schemeClr val="accent2">
                    <a:lumMod val="75000"/>
                  </a:schemeClr>
                </a:solidFill>
              </a:rPr>
              <a:t>SUMMARY OF IRREGULAR EXPENDITURE UP TO </a:t>
            </a:r>
            <a:br>
              <a:rPr lang="en-ZA" sz="2600" b="1" dirty="0">
                <a:solidFill>
                  <a:schemeClr val="accent2">
                    <a:lumMod val="75000"/>
                  </a:schemeClr>
                </a:solidFill>
              </a:rPr>
            </a:br>
            <a:r>
              <a:rPr lang="en-ZA" sz="2600" b="1" dirty="0">
                <a:solidFill>
                  <a:schemeClr val="accent2">
                    <a:lumMod val="75000"/>
                  </a:schemeClr>
                </a:solidFill>
              </a:rPr>
              <a:t> 2021/22</a:t>
            </a:r>
            <a:endParaRPr lang="en-US" sz="2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4049179"/>
              </p:ext>
            </p:extLst>
          </p:nvPr>
        </p:nvGraphicFramePr>
        <p:xfrm>
          <a:off x="0" y="980728"/>
          <a:ext cx="9144001" cy="5128260"/>
        </p:xfrm>
        <a:graphic>
          <a:graphicData uri="http://schemas.openxmlformats.org/drawingml/2006/table">
            <a:tbl>
              <a:tblPr firstRow="1" bandRow="1">
                <a:tableStyleId>{21E4AEA4-8DFA-4A89-87EB-49C32662AFE0}</a:tableStyleId>
              </a:tblPr>
              <a:tblGrid>
                <a:gridCol w="884904">
                  <a:extLst>
                    <a:ext uri="{9D8B030D-6E8A-4147-A177-3AD203B41FA5}">
                      <a16:colId xmlns:a16="http://schemas.microsoft.com/office/drawing/2014/main" val="20000"/>
                    </a:ext>
                  </a:extLst>
                </a:gridCol>
                <a:gridCol w="1179871">
                  <a:extLst>
                    <a:ext uri="{9D8B030D-6E8A-4147-A177-3AD203B41FA5}">
                      <a16:colId xmlns:a16="http://schemas.microsoft.com/office/drawing/2014/main" val="20001"/>
                    </a:ext>
                  </a:extLst>
                </a:gridCol>
                <a:gridCol w="1696065">
                  <a:extLst>
                    <a:ext uri="{9D8B030D-6E8A-4147-A177-3AD203B41FA5}">
                      <a16:colId xmlns:a16="http://schemas.microsoft.com/office/drawing/2014/main" val="20002"/>
                    </a:ext>
                  </a:extLst>
                </a:gridCol>
                <a:gridCol w="1474839">
                  <a:extLst>
                    <a:ext uri="{9D8B030D-6E8A-4147-A177-3AD203B41FA5}">
                      <a16:colId xmlns:a16="http://schemas.microsoft.com/office/drawing/2014/main" val="20003"/>
                    </a:ext>
                  </a:extLst>
                </a:gridCol>
                <a:gridCol w="884904">
                  <a:extLst>
                    <a:ext uri="{9D8B030D-6E8A-4147-A177-3AD203B41FA5}">
                      <a16:colId xmlns:a16="http://schemas.microsoft.com/office/drawing/2014/main" val="20004"/>
                    </a:ext>
                  </a:extLst>
                </a:gridCol>
                <a:gridCol w="1032388">
                  <a:extLst>
                    <a:ext uri="{9D8B030D-6E8A-4147-A177-3AD203B41FA5}">
                      <a16:colId xmlns:a16="http://schemas.microsoft.com/office/drawing/2014/main" val="20005"/>
                    </a:ext>
                  </a:extLst>
                </a:gridCol>
                <a:gridCol w="1991030">
                  <a:extLst>
                    <a:ext uri="{9D8B030D-6E8A-4147-A177-3AD203B41FA5}">
                      <a16:colId xmlns:a16="http://schemas.microsoft.com/office/drawing/2014/main" val="20006"/>
                    </a:ext>
                  </a:extLst>
                </a:gridCol>
              </a:tblGrid>
              <a:tr h="667788">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 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and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 (s) involved and Action taken</a:t>
                      </a:r>
                      <a:endParaRPr lang="en-ZA" sz="1300" b="1" dirty="0">
                        <a:latin typeface="+mn-lt"/>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202018">
                <a:tc>
                  <a:txBody>
                    <a:bodyPr/>
                    <a:lstStyle/>
                    <a:p>
                      <a:pPr algn="ctr">
                        <a:lnSpc>
                          <a:spcPct val="100000"/>
                        </a:lnSpc>
                      </a:pPr>
                      <a:r>
                        <a:rPr lang="en-US" sz="1300" dirty="0">
                          <a:latin typeface="+mn-lt"/>
                        </a:rPr>
                        <a:t>2015/16</a:t>
                      </a:r>
                      <a:endParaRPr lang="en-US" sz="1300" dirty="0">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DPRW EC (</a:t>
                      </a:r>
                      <a:r>
                        <a:rPr lang="en-GB" sz="1300" dirty="0" err="1">
                          <a:latin typeface="+mn-lt"/>
                        </a:rPr>
                        <a:t>Mwezeni</a:t>
                      </a:r>
                      <a:r>
                        <a:rPr lang="en-GB" sz="1300" dirty="0">
                          <a:latin typeface="+mn-lt"/>
                        </a:rPr>
                        <a:t> SPS – SCM processes)</a:t>
                      </a:r>
                      <a:endParaRPr lang="en-ZA" sz="1300" dirty="0">
                        <a:latin typeface="+mn-lt"/>
                        <a:ea typeface="Times New Roman"/>
                        <a:cs typeface="Times New Roman"/>
                      </a:endParaRPr>
                    </a:p>
                  </a:txBody>
                  <a:tcPr marL="68580" marR="68580" marT="0" marB="0"/>
                </a:tc>
                <a:tc>
                  <a:txBody>
                    <a:bodyPr/>
                    <a:lstStyle/>
                    <a:p>
                      <a:pPr algn="l"/>
                      <a:r>
                        <a:rPr lang="en-US" sz="1300" b="0" dirty="0">
                          <a:latin typeface="+mn-lt"/>
                          <a:cs typeface="Arial" panose="020B0604020202020204" pitchFamily="34" charset="0"/>
                        </a:rPr>
                        <a:t>Non – Compliance with SCM prescripts for evaluation of tender</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27 354</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Building of school completed</a:t>
                      </a:r>
                    </a:p>
                    <a:p>
                      <a:pPr algn="l">
                        <a:lnSpc>
                          <a:spcPct val="100000"/>
                        </a:lnSpc>
                      </a:pPr>
                      <a:endParaRPr lang="en-US" sz="1300" dirty="0">
                        <a:latin typeface="+mn-lt"/>
                        <a:cs typeface="Arial" panose="020B0604020202020204" pitchFamily="34" charset="0"/>
                      </a:endParaRPr>
                    </a:p>
                    <a:p>
                      <a:pPr algn="l">
                        <a:lnSpc>
                          <a:spcPct val="100000"/>
                        </a:lnSpc>
                      </a:pP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a:t>
                      </a:r>
                      <a:r>
                        <a:rPr lang="en-US" sz="1300" baseline="0" dirty="0">
                          <a:latin typeface="+mn-lt"/>
                          <a:cs typeface="Arial" panose="020B0604020202020204" pitchFamily="34" charset="0"/>
                        </a:rPr>
                        <a:t> </a:t>
                      </a:r>
                      <a:r>
                        <a:rPr lang="en-US" sz="1300" b="1" baseline="0" dirty="0">
                          <a:latin typeface="+mn-lt"/>
                          <a:cs typeface="Arial" panose="020B0604020202020204" pitchFamily="34" charset="0"/>
                        </a:rPr>
                        <a:t>was issued </a:t>
                      </a:r>
                      <a:r>
                        <a:rPr lang="en-US" sz="1300" baseline="0" dirty="0">
                          <a:latin typeface="+mn-lt"/>
                          <a:cs typeface="Arial" panose="020B0604020202020204" pitchFamily="34" charset="0"/>
                        </a:rPr>
                        <a:t>to DDG – ASIDI Manager, </a:t>
                      </a:r>
                      <a:r>
                        <a:rPr lang="en-US" sz="1300" b="1" baseline="0" dirty="0">
                          <a:latin typeface="+mn-lt"/>
                          <a:cs typeface="Arial" panose="020B0604020202020204" pitchFamily="34" charset="0"/>
                        </a:rPr>
                        <a:t>Programme Manager is no longer in the employ </a:t>
                      </a:r>
                      <a:r>
                        <a:rPr lang="en-US" sz="1300" baseline="0" dirty="0">
                          <a:latin typeface="+mn-lt"/>
                          <a:cs typeface="Arial" panose="020B0604020202020204" pitchFamily="34" charset="0"/>
                        </a:rPr>
                        <a:t>of the Department.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latin typeface="+mn-lt"/>
                          <a:cs typeface="Arial" panose="020B0604020202020204" pitchFamily="34" charset="0"/>
                        </a:rPr>
                        <a:t>DPRW EC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aseline="0" dirty="0">
                          <a:latin typeface="+mn-lt"/>
                          <a:cs typeface="Arial" panose="020B0604020202020204" pitchFamily="34" charset="0"/>
                        </a:rPr>
                        <a:t>A letter to PSU – BTKM for failure to advice</a:t>
                      </a:r>
                      <a:endParaRPr lang="en-US" sz="1300" dirty="0">
                        <a:latin typeface="+mn-lt"/>
                        <a:cs typeface="Arial" panose="020B0604020202020204" pitchFamily="34" charset="0"/>
                      </a:endParaRPr>
                    </a:p>
                  </a:txBody>
                  <a:tcPr/>
                </a:tc>
                <a:extLst>
                  <a:ext uri="{0D108BD9-81ED-4DB2-BD59-A6C34878D82A}">
                    <a16:rowId xmlns:a16="http://schemas.microsoft.com/office/drawing/2014/main" val="10001"/>
                  </a:ext>
                </a:extLst>
              </a:tr>
              <a:tr h="600040">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COEGA EC (</a:t>
                      </a:r>
                      <a:r>
                        <a:rPr kumimoji="0" lang="en-ZA" sz="1300" u="none" strike="noStrike" kern="1200" cap="none" spc="0" normalizeH="0" baseline="0" noProof="0" dirty="0" err="1">
                          <a:ln>
                            <a:noFill/>
                          </a:ln>
                          <a:effectLst/>
                          <a:uLnTx/>
                          <a:uFillTx/>
                          <a:latin typeface="+mn-lt"/>
                        </a:rPr>
                        <a:t>Nomzamo</a:t>
                      </a:r>
                      <a:r>
                        <a:rPr kumimoji="0" lang="en-ZA" sz="1300" u="none" strike="noStrike" kern="1200" cap="none" spc="0" normalizeH="0" baseline="0" noProof="0" dirty="0">
                          <a:ln>
                            <a:noFill/>
                          </a:ln>
                          <a:effectLst/>
                          <a:uLnTx/>
                          <a:uFillTx/>
                          <a:latin typeface="+mn-lt"/>
                        </a:rPr>
                        <a:t>  SCM processes)</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SCM prescripts on the award of the winning bidder</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pPr>
                      <a:r>
                        <a:rPr lang="en-US" sz="1300" dirty="0">
                          <a:latin typeface="+mn-lt"/>
                          <a:cs typeface="Arial" panose="020B0604020202020204" pitchFamily="34" charset="0"/>
                        </a:rPr>
                        <a:t>26 941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dirty="0">
                          <a:solidFill>
                            <a:schemeClr val="dk1"/>
                          </a:solidFill>
                          <a:effectLst/>
                          <a:latin typeface="+mn-lt"/>
                          <a:ea typeface="+mn-ea"/>
                          <a:cs typeface="+mn-cs"/>
                        </a:rPr>
                        <a:t>Investigation is</a:t>
                      </a:r>
                      <a:r>
                        <a:rPr lang="en-US" sz="1300" b="0" kern="1200" baseline="0" dirty="0">
                          <a:solidFill>
                            <a:schemeClr val="dk1"/>
                          </a:solidFill>
                          <a:effectLst/>
                          <a:latin typeface="+mn-lt"/>
                          <a:ea typeface="+mn-ea"/>
                          <a:cs typeface="+mn-cs"/>
                        </a:rPr>
                        <a:t> at report stage.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kern="1200" baseline="0" dirty="0">
                          <a:solidFill>
                            <a:schemeClr val="dk1"/>
                          </a:solidFill>
                          <a:effectLst/>
                          <a:latin typeface="+mn-lt"/>
                          <a:ea typeface="+mn-ea"/>
                          <a:cs typeface="+mn-cs"/>
                        </a:rPr>
                        <a:t>COEGA EC</a:t>
                      </a:r>
                      <a:endParaRPr lang="en-US" sz="1300" b="0" dirty="0">
                        <a:latin typeface="+mn-lt"/>
                      </a:endParaRPr>
                    </a:p>
                  </a:txBody>
                  <a:tcPr/>
                </a:tc>
                <a:extLst>
                  <a:ext uri="{0D108BD9-81ED-4DB2-BD59-A6C34878D82A}">
                    <a16:rowId xmlns:a16="http://schemas.microsoft.com/office/drawing/2014/main" val="10002"/>
                  </a:ext>
                </a:extLst>
              </a:tr>
              <a:tr h="528599">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a:tc>
                <a:tc>
                  <a:txBody>
                    <a:bodyPr/>
                    <a:lstStyle/>
                    <a:p>
                      <a:pPr algn="ctr">
                        <a:lnSpc>
                          <a:spcPct val="100000"/>
                        </a:lnSpc>
                        <a:spcAft>
                          <a:spcPts val="0"/>
                        </a:spcAft>
                        <a:tabLst>
                          <a:tab pos="114300" algn="l"/>
                        </a:tabLst>
                      </a:pPr>
                      <a:r>
                        <a:rPr lang="en-ZA" sz="1300" dirty="0">
                          <a:latin typeface="+mn-lt"/>
                        </a:rPr>
                        <a:t>COEGA EC (Nkosinathi – SCM processes)</a:t>
                      </a:r>
                      <a:endParaRPr lang="en-ZA" sz="1300" dirty="0">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SCM prescripts on the award of the winning bidder and unfair disqualification of other bidders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8 727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a:t>
                      </a:r>
                    </a:p>
                  </a:txBody>
                  <a:tcPr/>
                </a:tc>
                <a:tc>
                  <a:txBody>
                    <a:bodyPr/>
                    <a:lstStyle/>
                    <a:p>
                      <a:pPr>
                        <a:lnSpc>
                          <a:spcPct val="100000"/>
                        </a:lnSpc>
                      </a:pPr>
                      <a:r>
                        <a:rPr lang="en-US" sz="1300" b="0" kern="1200" dirty="0">
                          <a:solidFill>
                            <a:schemeClr val="dk1"/>
                          </a:solidFill>
                          <a:effectLst/>
                          <a:latin typeface="+mn-lt"/>
                          <a:ea typeface="+mn-ea"/>
                          <a:cs typeface="+mn-cs"/>
                        </a:rPr>
                        <a:t>Investigation is</a:t>
                      </a:r>
                      <a:r>
                        <a:rPr lang="en-US" sz="1300" b="0" kern="1200" baseline="0" dirty="0">
                          <a:solidFill>
                            <a:schemeClr val="dk1"/>
                          </a:solidFill>
                          <a:effectLst/>
                          <a:latin typeface="+mn-lt"/>
                          <a:ea typeface="+mn-ea"/>
                          <a:cs typeface="+mn-cs"/>
                        </a:rPr>
                        <a:t> at report stage. COEGA – EC</a:t>
                      </a:r>
                      <a:endParaRPr lang="en-US" sz="1300" b="0" dirty="0">
                        <a:latin typeface="+mn-lt"/>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5672227" y="630710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07504" y="6307108"/>
            <a:ext cx="1440160" cy="501175"/>
          </a:xfrm>
          <a:prstGeom prst="rect">
            <a:avLst/>
          </a:prstGeom>
        </p:spPr>
      </p:pic>
    </p:spTree>
    <p:extLst>
      <p:ext uri="{BB962C8B-B14F-4D97-AF65-F5344CB8AC3E}">
        <p14:creationId xmlns:p14="http://schemas.microsoft.com/office/powerpoint/2010/main" val="294294863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7704856" cy="864096"/>
          </a:xfrm>
        </p:spPr>
        <p:txBody>
          <a:bodyPr>
            <a:noAutofit/>
          </a:bodyPr>
          <a:lstStyle/>
          <a:p>
            <a:r>
              <a:rPr lang="en-ZA" sz="2600" b="1" dirty="0">
                <a:solidFill>
                  <a:schemeClr val="accent2">
                    <a:lumMod val="75000"/>
                  </a:schemeClr>
                </a:solidFill>
              </a:rPr>
              <a:t>SUMMARY OF IRREGULAR EXPENDITURE UP TO </a:t>
            </a:r>
            <a:br>
              <a:rPr lang="en-ZA" sz="2600" b="1" dirty="0">
                <a:solidFill>
                  <a:schemeClr val="accent2">
                    <a:lumMod val="75000"/>
                  </a:schemeClr>
                </a:solidFill>
              </a:rPr>
            </a:br>
            <a:r>
              <a:rPr lang="en-ZA" sz="2600" b="1" dirty="0">
                <a:solidFill>
                  <a:schemeClr val="accent2">
                    <a:lumMod val="75000"/>
                  </a:schemeClr>
                </a:solidFill>
              </a:rPr>
              <a:t> 2021/22</a:t>
            </a:r>
            <a:endParaRPr lang="en-US" sz="2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5252000"/>
              </p:ext>
            </p:extLst>
          </p:nvPr>
        </p:nvGraphicFramePr>
        <p:xfrm>
          <a:off x="0" y="980728"/>
          <a:ext cx="9144001" cy="5410513"/>
        </p:xfrm>
        <a:graphic>
          <a:graphicData uri="http://schemas.openxmlformats.org/drawingml/2006/table">
            <a:tbl>
              <a:tblPr firstRow="1" bandRow="1">
                <a:tableStyleId>{21E4AEA4-8DFA-4A89-87EB-49C32662AFE0}</a:tableStyleId>
              </a:tblPr>
              <a:tblGrid>
                <a:gridCol w="884904">
                  <a:extLst>
                    <a:ext uri="{9D8B030D-6E8A-4147-A177-3AD203B41FA5}">
                      <a16:colId xmlns:a16="http://schemas.microsoft.com/office/drawing/2014/main" val="20000"/>
                    </a:ext>
                  </a:extLst>
                </a:gridCol>
                <a:gridCol w="1179872">
                  <a:extLst>
                    <a:ext uri="{9D8B030D-6E8A-4147-A177-3AD203B41FA5}">
                      <a16:colId xmlns:a16="http://schemas.microsoft.com/office/drawing/2014/main" val="20001"/>
                    </a:ext>
                  </a:extLst>
                </a:gridCol>
                <a:gridCol w="1917291">
                  <a:extLst>
                    <a:ext uri="{9D8B030D-6E8A-4147-A177-3AD203B41FA5}">
                      <a16:colId xmlns:a16="http://schemas.microsoft.com/office/drawing/2014/main" val="20002"/>
                    </a:ext>
                  </a:extLst>
                </a:gridCol>
                <a:gridCol w="1253614">
                  <a:extLst>
                    <a:ext uri="{9D8B030D-6E8A-4147-A177-3AD203B41FA5}">
                      <a16:colId xmlns:a16="http://schemas.microsoft.com/office/drawing/2014/main" val="20003"/>
                    </a:ext>
                  </a:extLst>
                </a:gridCol>
                <a:gridCol w="884904">
                  <a:extLst>
                    <a:ext uri="{9D8B030D-6E8A-4147-A177-3AD203B41FA5}">
                      <a16:colId xmlns:a16="http://schemas.microsoft.com/office/drawing/2014/main" val="20004"/>
                    </a:ext>
                  </a:extLst>
                </a:gridCol>
                <a:gridCol w="1401097">
                  <a:extLst>
                    <a:ext uri="{9D8B030D-6E8A-4147-A177-3AD203B41FA5}">
                      <a16:colId xmlns:a16="http://schemas.microsoft.com/office/drawing/2014/main" val="20005"/>
                    </a:ext>
                  </a:extLst>
                </a:gridCol>
                <a:gridCol w="1622319">
                  <a:extLst>
                    <a:ext uri="{9D8B030D-6E8A-4147-A177-3AD203B41FA5}">
                      <a16:colId xmlns:a16="http://schemas.microsoft.com/office/drawing/2014/main" val="20006"/>
                    </a:ext>
                  </a:extLst>
                </a:gridCol>
              </a:tblGrid>
              <a:tr h="975673">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GB" sz="1300" b="1" dirty="0">
                          <a:latin typeface="+mn-lt"/>
                          <a:ea typeface="Times New Roman"/>
                          <a:cs typeface="Arial" panose="020B0604020202020204" pitchFamily="34" charset="0"/>
                        </a:rPr>
                        <a:t>N</a:t>
                      </a:r>
                      <a:r>
                        <a:rPr lang="en-ZA" sz="1300" b="1" dirty="0" err="1">
                          <a:latin typeface="+mn-lt"/>
                          <a:ea typeface="Times New Roman"/>
                          <a:cs typeface="Arial" panose="020B0604020202020204" pitchFamily="34" charset="0"/>
                        </a:rPr>
                        <a:t>ature</a:t>
                      </a:r>
                      <a:r>
                        <a:rPr lang="en-ZA" sz="1300" b="1" dirty="0">
                          <a:latin typeface="+mn-lt"/>
                          <a:ea typeface="Times New Roman"/>
                          <a:cs typeface="Arial" panose="020B0604020202020204" pitchFamily="34" charset="0"/>
                        </a:rPr>
                        <a:t> of Non-Compliance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and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 (s) involved and Action taken</a:t>
                      </a:r>
                      <a:endParaRPr lang="en-ZA" sz="1300" b="1" dirty="0">
                        <a:latin typeface="+mn-lt"/>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0"/>
                  </a:ext>
                </a:extLst>
              </a:tr>
              <a:tr h="1400591">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a:tc>
                <a:tc>
                  <a:txBody>
                    <a:bodyPr/>
                    <a:lstStyle/>
                    <a:p>
                      <a:pPr algn="ctr">
                        <a:lnSpc>
                          <a:spcPct val="100000"/>
                        </a:lnSpc>
                        <a:spcAft>
                          <a:spcPts val="0"/>
                        </a:spcAft>
                        <a:tabLst>
                          <a:tab pos="114300" algn="l"/>
                        </a:tabLst>
                      </a:pPr>
                      <a:r>
                        <a:rPr lang="en-ZA" sz="1300" dirty="0">
                          <a:latin typeface="+mn-lt"/>
                        </a:rPr>
                        <a:t>DBSA  (Gobidolo SPS)</a:t>
                      </a:r>
                      <a:endParaRPr lang="en-ZA" sz="1300" dirty="0">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SCM prescripts at evaluation process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pPr>
                      <a:r>
                        <a:rPr lang="en-US" sz="1300" dirty="0">
                          <a:solidFill>
                            <a:schemeClr val="tx1"/>
                          </a:solidFill>
                          <a:latin typeface="+mn-lt"/>
                          <a:cs typeface="Arial" panose="020B0604020202020204" pitchFamily="34" charset="0"/>
                        </a:rPr>
                        <a:t>26 542</a:t>
                      </a:r>
                    </a:p>
                  </a:txBody>
                  <a:tcPr/>
                </a:tc>
                <a:tc>
                  <a:txBody>
                    <a:bodyPr/>
                    <a:lstStyle/>
                    <a:p>
                      <a:pPr algn="l">
                        <a:lnSpc>
                          <a:spcPct val="100000"/>
                        </a:lnSpc>
                      </a:pPr>
                      <a:r>
                        <a:rPr lang="en-US" sz="1300" dirty="0">
                          <a:latin typeface="+mn-lt"/>
                          <a:cs typeface="Arial" panose="020B0604020202020204" pitchFamily="34" charset="0"/>
                        </a:rPr>
                        <a:t>Building of School Completed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a:t>
                      </a:r>
                      <a:r>
                        <a:rPr lang="en-US" sz="1300" dirty="0">
                          <a:latin typeface="+mn-lt"/>
                          <a:cs typeface="Arial" panose="020B0604020202020204" pitchFamily="34" charset="0"/>
                        </a:rPr>
                        <a:t>to the DDG – ASIDI. </a:t>
                      </a:r>
                    </a:p>
                  </a:txBody>
                  <a:tcPr/>
                </a:tc>
                <a:extLst>
                  <a:ext uri="{0D108BD9-81ED-4DB2-BD59-A6C34878D82A}">
                    <a16:rowId xmlns:a16="http://schemas.microsoft.com/office/drawing/2014/main" val="10001"/>
                  </a:ext>
                </a:extLst>
              </a:tr>
              <a:tr h="1434479">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DBSA (</a:t>
                      </a:r>
                      <a:r>
                        <a:rPr kumimoji="0" lang="en-ZA" sz="1300" u="none" strike="noStrike" kern="1200" cap="none" spc="0" normalizeH="0" baseline="0" noProof="0" dirty="0" err="1">
                          <a:ln>
                            <a:noFill/>
                          </a:ln>
                          <a:effectLst/>
                          <a:uLnTx/>
                          <a:uFillTx/>
                          <a:latin typeface="+mn-lt"/>
                        </a:rPr>
                        <a:t>Gobinamba</a:t>
                      </a:r>
                      <a:r>
                        <a:rPr kumimoji="0" lang="en-ZA" sz="1300" u="none" strike="noStrike" kern="1200" cap="none" spc="0" normalizeH="0" baseline="0" noProof="0" dirty="0">
                          <a:ln>
                            <a:noFill/>
                          </a:ln>
                          <a:effectLst/>
                          <a:uLnTx/>
                          <a:uFillTx/>
                          <a:latin typeface="+mn-lt"/>
                        </a:rPr>
                        <a:t> </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Preferential Procurement Regulation of 2011</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79 551</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 Completed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a:t>
                      </a:r>
                      <a:r>
                        <a:rPr lang="en-US" sz="1300" dirty="0">
                          <a:latin typeface="+mn-lt"/>
                          <a:cs typeface="Arial" panose="020B0604020202020204" pitchFamily="34" charset="0"/>
                        </a:rPr>
                        <a:t>to the DDG – ASIDI. </a:t>
                      </a:r>
                    </a:p>
                  </a:txBody>
                  <a:tcPr/>
                </a:tc>
                <a:extLst>
                  <a:ext uri="{0D108BD9-81ED-4DB2-BD59-A6C34878D82A}">
                    <a16:rowId xmlns:a16="http://schemas.microsoft.com/office/drawing/2014/main" val="10002"/>
                  </a:ext>
                </a:extLst>
              </a:tr>
              <a:tr h="857817">
                <a:tc>
                  <a:txBody>
                    <a:bodyPr/>
                    <a:lstStyle/>
                    <a:p>
                      <a:pPr algn="ctr">
                        <a:lnSpc>
                          <a:spcPct val="100000"/>
                        </a:lnSpc>
                      </a:pPr>
                      <a:r>
                        <a:rPr lang="en-US" sz="1300" dirty="0">
                          <a:latin typeface="+mn-lt"/>
                          <a:cs typeface="Arial" panose="020B0604020202020204" pitchFamily="34" charset="0"/>
                        </a:rPr>
                        <a:t>2014/2015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DBSA -</a:t>
                      </a:r>
                      <a:r>
                        <a:rPr kumimoji="0" lang="en-ZA" sz="1300" b="0" i="0" u="none" strike="noStrike" kern="1200" cap="none" spc="0" normalizeH="0" baseline="0" noProof="0" dirty="0" err="1">
                          <a:ln>
                            <a:noFill/>
                          </a:ln>
                          <a:solidFill>
                            <a:prstClr val="black"/>
                          </a:solidFill>
                          <a:effectLst/>
                          <a:uLnTx/>
                          <a:uFillTx/>
                          <a:latin typeface="+mn-lt"/>
                          <a:ea typeface="Times New Roman"/>
                          <a:cs typeface="Arial" panose="020B0604020202020204" pitchFamily="34" charset="0"/>
                        </a:rPr>
                        <a:t>Goba</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compliance with SCM prescripts</a:t>
                      </a:r>
                    </a:p>
                  </a:txBody>
                  <a:tcPr/>
                </a:tc>
                <a:tc>
                  <a:txBody>
                    <a:bodyPr/>
                    <a:lstStyle/>
                    <a:p>
                      <a:pPr algn="l"/>
                      <a:r>
                        <a:rPr lang="en-US" sz="1300" b="1" dirty="0">
                          <a:latin typeface="+mn-lt"/>
                          <a:cs typeface="Arial" panose="020B0604020202020204" pitchFamily="34" charset="0"/>
                        </a:rPr>
                        <a:t>The investigation committee could not detect any fraud nor corruption</a:t>
                      </a:r>
                    </a:p>
                  </a:txBody>
                  <a:tcPr/>
                </a:tc>
                <a:tc>
                  <a:txBody>
                    <a:bodyPr/>
                    <a:lstStyle/>
                    <a:p>
                      <a:pPr algn="r">
                        <a:lnSpc>
                          <a:spcPct val="100000"/>
                        </a:lnSpc>
                        <a:spcAft>
                          <a:spcPts val="0"/>
                        </a:spcAft>
                        <a:tabLst>
                          <a:tab pos="114300" algn="l"/>
                        </a:tabLst>
                      </a:pPr>
                      <a:r>
                        <a:rPr lang="en-ZA" sz="1300" b="0" dirty="0">
                          <a:latin typeface="+mn-lt"/>
                          <a:ea typeface="Times New Roman"/>
                          <a:cs typeface="Arial" panose="020B0604020202020204" pitchFamily="34" charset="0"/>
                        </a:rPr>
                        <a:t>25 528</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n-lt"/>
                          <a:cs typeface="Arial" panose="020B0604020202020204" pitchFamily="34" charset="0"/>
                        </a:rPr>
                        <a:t>Building of school completed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n-lt"/>
                          <a:cs typeface="Arial" panose="020B0604020202020204" pitchFamily="34" charset="0"/>
                        </a:rPr>
                        <a:t>A letter to Implementing agent DBSA</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5580112" y="6546912"/>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56825"/>
            <a:ext cx="1440160" cy="501175"/>
          </a:xfrm>
          <a:prstGeom prst="rect">
            <a:avLst/>
          </a:prstGeom>
        </p:spPr>
      </p:pic>
    </p:spTree>
    <p:extLst>
      <p:ext uri="{BB962C8B-B14F-4D97-AF65-F5344CB8AC3E}">
        <p14:creationId xmlns:p14="http://schemas.microsoft.com/office/powerpoint/2010/main" val="72130223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792088"/>
          </a:xfrm>
        </p:spPr>
        <p:txBody>
          <a:bodyPr>
            <a:noAutofit/>
          </a:bodyPr>
          <a:lstStyle/>
          <a:p>
            <a:r>
              <a:rPr lang="en-ZA" sz="2600" b="1" dirty="0">
                <a:solidFill>
                  <a:schemeClr val="accent2">
                    <a:lumMod val="75000"/>
                  </a:schemeClr>
                </a:solidFill>
              </a:rPr>
              <a:t>SUMMARY OF IRREGULAR EXPENDITURE UP TO </a:t>
            </a:r>
            <a:br>
              <a:rPr lang="en-ZA" sz="2600" b="1" dirty="0">
                <a:solidFill>
                  <a:schemeClr val="accent2">
                    <a:lumMod val="75000"/>
                  </a:schemeClr>
                </a:solidFill>
              </a:rPr>
            </a:br>
            <a:r>
              <a:rPr lang="en-ZA" sz="2600" b="1" dirty="0">
                <a:solidFill>
                  <a:schemeClr val="accent2">
                    <a:lumMod val="75000"/>
                  </a:schemeClr>
                </a:solidFill>
              </a:rPr>
              <a:t> 2020/22</a:t>
            </a:r>
            <a:endParaRPr lang="en-US" sz="2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7831365"/>
              </p:ext>
            </p:extLst>
          </p:nvPr>
        </p:nvGraphicFramePr>
        <p:xfrm>
          <a:off x="2" y="908719"/>
          <a:ext cx="9143999" cy="5326614"/>
        </p:xfrm>
        <a:graphic>
          <a:graphicData uri="http://schemas.openxmlformats.org/drawingml/2006/table">
            <a:tbl>
              <a:tblPr firstRow="1" bandRow="1">
                <a:tableStyleId>{21E4AEA4-8DFA-4A89-87EB-49C32662AFE0}</a:tableStyleId>
              </a:tblPr>
              <a:tblGrid>
                <a:gridCol w="817755">
                  <a:extLst>
                    <a:ext uri="{9D8B030D-6E8A-4147-A177-3AD203B41FA5}">
                      <a16:colId xmlns:a16="http://schemas.microsoft.com/office/drawing/2014/main" val="20000"/>
                    </a:ext>
                  </a:extLst>
                </a:gridCol>
                <a:gridCol w="1247020">
                  <a:extLst>
                    <a:ext uri="{9D8B030D-6E8A-4147-A177-3AD203B41FA5}">
                      <a16:colId xmlns:a16="http://schemas.microsoft.com/office/drawing/2014/main" val="20001"/>
                    </a:ext>
                  </a:extLst>
                </a:gridCol>
                <a:gridCol w="1901522">
                  <a:extLst>
                    <a:ext uri="{9D8B030D-6E8A-4147-A177-3AD203B41FA5}">
                      <a16:colId xmlns:a16="http://schemas.microsoft.com/office/drawing/2014/main" val="20002"/>
                    </a:ext>
                  </a:extLst>
                </a:gridCol>
                <a:gridCol w="1269382">
                  <a:extLst>
                    <a:ext uri="{9D8B030D-6E8A-4147-A177-3AD203B41FA5}">
                      <a16:colId xmlns:a16="http://schemas.microsoft.com/office/drawing/2014/main" val="20003"/>
                    </a:ext>
                  </a:extLst>
                </a:gridCol>
                <a:gridCol w="884903">
                  <a:extLst>
                    <a:ext uri="{9D8B030D-6E8A-4147-A177-3AD203B41FA5}">
                      <a16:colId xmlns:a16="http://schemas.microsoft.com/office/drawing/2014/main" val="20004"/>
                    </a:ext>
                  </a:extLst>
                </a:gridCol>
                <a:gridCol w="1371312">
                  <a:extLst>
                    <a:ext uri="{9D8B030D-6E8A-4147-A177-3AD203B41FA5}">
                      <a16:colId xmlns:a16="http://schemas.microsoft.com/office/drawing/2014/main" val="20005"/>
                    </a:ext>
                  </a:extLst>
                </a:gridCol>
                <a:gridCol w="1652105">
                  <a:extLst>
                    <a:ext uri="{9D8B030D-6E8A-4147-A177-3AD203B41FA5}">
                      <a16:colId xmlns:a16="http://schemas.microsoft.com/office/drawing/2014/main" val="20006"/>
                    </a:ext>
                  </a:extLst>
                </a:gridCol>
              </a:tblGrid>
              <a:tr h="821510">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51435" marR="51435"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Compliance</a:t>
                      </a:r>
                    </a:p>
                  </a:txBody>
                  <a:tcPr marL="51435" marR="51435"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51435" marR="51435"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51435" marR="51435"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and Services Rendered</a:t>
                      </a:r>
                    </a:p>
                  </a:txBody>
                  <a:tcPr marL="51435" marR="51435" marT="0" marB="0"/>
                </a:tc>
                <a:tc>
                  <a:txBody>
                    <a:bodyPr/>
                    <a:lstStyle/>
                    <a:p>
                      <a:pPr algn="ctr">
                        <a:lnSpc>
                          <a:spcPct val="100000"/>
                        </a:lnSpc>
                        <a:spcAft>
                          <a:spcPts val="0"/>
                        </a:spcAft>
                        <a:tabLst>
                          <a:tab pos="114300" algn="l"/>
                        </a:tabLst>
                      </a:pPr>
                      <a:r>
                        <a:rPr lang="en-ZA" sz="1300" dirty="0">
                          <a:latin typeface="+mn-lt"/>
                        </a:rPr>
                        <a:t>Official(s) involved and Action taken</a:t>
                      </a:r>
                      <a:endParaRPr lang="en-ZA" sz="1300" b="1" dirty="0">
                        <a:latin typeface="+mn-lt"/>
                        <a:ea typeface="Times New Roman"/>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1388980">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DBSA (</a:t>
                      </a:r>
                      <a:r>
                        <a:rPr kumimoji="0" lang="en-ZA" sz="1300" u="none" strike="noStrike" kern="1200" cap="none" spc="0" normalizeH="0" baseline="0" noProof="0" dirty="0" err="1">
                          <a:ln>
                            <a:noFill/>
                          </a:ln>
                          <a:effectLst/>
                          <a:uLnTx/>
                          <a:uFillTx/>
                          <a:latin typeface="+mn-lt"/>
                        </a:rPr>
                        <a:t>Jense</a:t>
                      </a:r>
                      <a:r>
                        <a:rPr kumimoji="0" lang="en-ZA" sz="1300" u="none" strike="noStrike" kern="1200" cap="none" spc="0" normalizeH="0" baseline="0" noProof="0" dirty="0">
                          <a:ln>
                            <a:noFill/>
                          </a:ln>
                          <a:effectLst/>
                          <a:uLnTx/>
                          <a:uFillTx/>
                          <a:latin typeface="+mn-lt"/>
                        </a:rPr>
                        <a:t> JSS) </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51435" marR="51435" marT="0" marB="0"/>
                </a:tc>
                <a:tc>
                  <a:txBody>
                    <a:bodyPr/>
                    <a:lstStyle/>
                    <a:p>
                      <a:pPr algn="l"/>
                      <a:r>
                        <a:rPr lang="en-US" sz="1300" b="0" dirty="0">
                          <a:latin typeface="+mn-lt"/>
                          <a:cs typeface="Arial" panose="020B0604020202020204" pitchFamily="34" charset="0"/>
                        </a:rPr>
                        <a:t>Non- Compliance with SCM prescript for unfair disqualification in the award</a:t>
                      </a:r>
                    </a:p>
                  </a:txBody>
                  <a:tcPr marL="68580" marR="68580" marT="34290" marB="34290"/>
                </a:tc>
                <a:tc>
                  <a:txBody>
                    <a:bodyPr/>
                    <a:lstStyle/>
                    <a:p>
                      <a:pPr algn="ct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marL="68580" marR="68580" marT="34290" marB="34290"/>
                </a:tc>
                <a:tc>
                  <a:txBody>
                    <a:bodyPr/>
                    <a:lstStyle/>
                    <a:p>
                      <a:pPr algn="r">
                        <a:lnSpc>
                          <a:spcPct val="100000"/>
                        </a:lnSpc>
                        <a:spcAft>
                          <a:spcPts val="0"/>
                        </a:spcAft>
                        <a:tabLst>
                          <a:tab pos="114300" algn="l"/>
                        </a:tabLst>
                      </a:pPr>
                      <a:r>
                        <a:rPr lang="en-ZA" sz="1300" baseline="0" dirty="0">
                          <a:latin typeface="+mn-lt"/>
                        </a:rPr>
                        <a:t>48 794</a:t>
                      </a:r>
                      <a:endParaRPr lang="en-ZA" sz="1300" dirty="0">
                        <a:latin typeface="+mn-lt"/>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Building of School Completed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a:t>
                      </a:r>
                      <a:r>
                        <a:rPr lang="en-US" sz="1300" dirty="0">
                          <a:latin typeface="+mn-lt"/>
                          <a:cs typeface="Arial" panose="020B0604020202020204" pitchFamily="34" charset="0"/>
                        </a:rPr>
                        <a:t>to the DDG – ASIDI.</a:t>
                      </a:r>
                    </a:p>
                  </a:txBody>
                  <a:tcPr marL="68580" marR="68580" marT="34290" marB="34290"/>
                </a:tc>
                <a:extLst>
                  <a:ext uri="{0D108BD9-81ED-4DB2-BD59-A6C34878D82A}">
                    <a16:rowId xmlns:a16="http://schemas.microsoft.com/office/drawing/2014/main" val="10001"/>
                  </a:ext>
                </a:extLst>
              </a:tr>
              <a:tr h="1388980">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DBSA (</a:t>
                      </a:r>
                      <a:r>
                        <a:rPr kumimoji="0" lang="en-ZA" sz="1300" u="none" strike="noStrike" kern="1200" cap="none" spc="0" normalizeH="0" baseline="0" noProof="0" dirty="0" err="1">
                          <a:ln>
                            <a:noFill/>
                          </a:ln>
                          <a:effectLst/>
                          <a:uLnTx/>
                          <a:uFillTx/>
                          <a:latin typeface="+mn-lt"/>
                        </a:rPr>
                        <a:t>Tyiyimelani</a:t>
                      </a:r>
                      <a:r>
                        <a:rPr kumimoji="0" lang="en-ZA" sz="1300" u="none" strike="noStrike" kern="1200" cap="none" spc="0" normalizeH="0" baseline="0" noProof="0" dirty="0">
                          <a:ln>
                            <a:noFill/>
                          </a:ln>
                          <a:effectLst/>
                          <a:uLnTx/>
                          <a:uFillTx/>
                          <a:latin typeface="+mn-lt"/>
                        </a:rPr>
                        <a:t> PS))</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51435" marR="51435" marT="0" marB="0"/>
                </a:tc>
                <a:tc>
                  <a:txBody>
                    <a:bodyPr/>
                    <a:lstStyle/>
                    <a:p>
                      <a:pPr algn="l"/>
                      <a:r>
                        <a:rPr lang="en-US" sz="1300" b="0" dirty="0">
                          <a:latin typeface="+mn-lt"/>
                          <a:cs typeface="Arial" panose="020B0604020202020204" pitchFamily="34" charset="0"/>
                        </a:rPr>
                        <a:t>Non – Compliance due to irregular award of tender</a:t>
                      </a:r>
                    </a:p>
                  </a:txBody>
                  <a:tcPr marL="68580" marR="68580" marT="34290" marB="34290"/>
                </a:tc>
                <a:tc>
                  <a:txBody>
                    <a:bodyPr/>
                    <a:lstStyle/>
                    <a:p>
                      <a:pPr algn="ct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marL="68580" marR="68580" marT="34290" marB="34290"/>
                </a:tc>
                <a:tc>
                  <a:txBody>
                    <a:bodyPr/>
                    <a:lstStyle/>
                    <a:p>
                      <a:pPr algn="r">
                        <a:lnSpc>
                          <a:spcPct val="100000"/>
                        </a:lnSpc>
                        <a:spcAft>
                          <a:spcPts val="0"/>
                        </a:spcAft>
                        <a:tabLst>
                          <a:tab pos="114300" algn="l"/>
                        </a:tabLst>
                      </a:pPr>
                      <a:r>
                        <a:rPr lang="en-ZA" sz="1300" dirty="0">
                          <a:latin typeface="+mn-lt"/>
                        </a:rPr>
                        <a:t>17 391</a:t>
                      </a:r>
                      <a:endParaRPr lang="en-ZA" sz="1300" b="1" dirty="0">
                        <a:latin typeface="+mn-lt"/>
                        <a:ea typeface="Times New Roman"/>
                        <a:cs typeface="Arial" panose="020B0604020202020204" pitchFamily="34"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Building of School Completed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to the DDG </a:t>
                      </a:r>
                      <a:r>
                        <a:rPr lang="en-US" sz="1300" dirty="0">
                          <a:latin typeface="+mn-lt"/>
                          <a:cs typeface="Arial" panose="020B0604020202020204" pitchFamily="34" charset="0"/>
                        </a:rPr>
                        <a:t>– ASIDI.</a:t>
                      </a:r>
                    </a:p>
                  </a:txBody>
                  <a:tcPr marL="68580" marR="68580" marT="34290" marB="34290"/>
                </a:tc>
                <a:extLst>
                  <a:ext uri="{0D108BD9-81ED-4DB2-BD59-A6C34878D82A}">
                    <a16:rowId xmlns:a16="http://schemas.microsoft.com/office/drawing/2014/main" val="10002"/>
                  </a:ext>
                </a:extLst>
              </a:tr>
              <a:tr h="1657114">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marL="68580" marR="68580" marT="34290" marB="34290"/>
                </a:tc>
                <a:tc>
                  <a:txBody>
                    <a:bodyPr/>
                    <a:lstStyle/>
                    <a:p>
                      <a:pPr algn="ctr">
                        <a:lnSpc>
                          <a:spcPct val="100000"/>
                        </a:lnSpc>
                        <a:spcAft>
                          <a:spcPts val="0"/>
                        </a:spcAft>
                        <a:tabLst>
                          <a:tab pos="114300" algn="l"/>
                        </a:tabLst>
                      </a:pPr>
                      <a:r>
                        <a:rPr lang="en-ZA" sz="1300" dirty="0">
                          <a:latin typeface="+mn-lt"/>
                        </a:rPr>
                        <a:t>DBSA  (Ngema)</a:t>
                      </a:r>
                      <a:endParaRPr lang="en-ZA" sz="1300" dirty="0">
                        <a:latin typeface="+mn-lt"/>
                        <a:ea typeface="Times New Roman"/>
                        <a:cs typeface="Arial" panose="020B0604020202020204" pitchFamily="34" charset="0"/>
                      </a:endParaRPr>
                    </a:p>
                  </a:txBody>
                  <a:tcPr marL="51435" marR="51435" marT="0" marB="0"/>
                </a:tc>
                <a:tc>
                  <a:txBody>
                    <a:bodyPr/>
                    <a:lstStyle/>
                    <a:p>
                      <a:pPr algn="l"/>
                      <a:r>
                        <a:rPr lang="en-US" sz="1300" b="0" dirty="0">
                          <a:latin typeface="+mn-lt"/>
                          <a:cs typeface="Arial" panose="020B0604020202020204" pitchFamily="34" charset="0"/>
                        </a:rPr>
                        <a:t>Non – Compliance due to deviations on BAC adjudication report</a:t>
                      </a:r>
                    </a:p>
                  </a:txBody>
                  <a:tcPr marL="68580" marR="68580" marT="34290" marB="34290"/>
                </a:tc>
                <a:tc>
                  <a:txBody>
                    <a:bodyPr/>
                    <a:lstStyle/>
                    <a:p>
                      <a:pPr algn="ct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marL="68580" marR="68580" marT="34290" marB="34290"/>
                </a:tc>
                <a:tc>
                  <a:txBody>
                    <a:bodyPr/>
                    <a:lstStyle/>
                    <a:p>
                      <a:pPr algn="r">
                        <a:lnSpc>
                          <a:spcPct val="100000"/>
                        </a:lnSpc>
                      </a:pPr>
                      <a:r>
                        <a:rPr lang="en-US" sz="1300" dirty="0">
                          <a:latin typeface="+mn-lt"/>
                          <a:cs typeface="Arial" panose="020B0604020202020204" pitchFamily="34" charset="0"/>
                        </a:rPr>
                        <a:t>16 828</a:t>
                      </a:r>
                    </a:p>
                  </a:txBody>
                  <a:tcPr marL="68580" marR="68580" marT="34290" marB="34290"/>
                </a:tc>
                <a:tc>
                  <a:txBody>
                    <a:bodyPr/>
                    <a:lstStyle/>
                    <a:p>
                      <a:pPr algn="l">
                        <a:lnSpc>
                          <a:spcPct val="100000"/>
                        </a:lnSpc>
                      </a:pPr>
                      <a:r>
                        <a:rPr lang="en-US" sz="1300" dirty="0">
                          <a:latin typeface="+mn-lt"/>
                          <a:cs typeface="Arial" panose="020B0604020202020204" pitchFamily="34" charset="0"/>
                        </a:rPr>
                        <a:t>Building of School Completed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a:t>
                      </a:r>
                      <a:r>
                        <a:rPr lang="en-US" sz="1300" dirty="0">
                          <a:latin typeface="+mn-lt"/>
                          <a:cs typeface="Arial" panose="020B0604020202020204" pitchFamily="34" charset="0"/>
                        </a:rPr>
                        <a:t>to the DDG – ASIDI. </a:t>
                      </a:r>
                    </a:p>
                  </a:txBody>
                  <a:tcPr marL="68580" marR="68580" marT="34290" marB="3429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5868144" y="6475852"/>
            <a:ext cx="1600200"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395536" y="6373815"/>
            <a:ext cx="1080120" cy="375881"/>
          </a:xfrm>
          <a:prstGeom prst="rect">
            <a:avLst/>
          </a:prstGeom>
        </p:spPr>
      </p:pic>
    </p:spTree>
    <p:extLst>
      <p:ext uri="{BB962C8B-B14F-4D97-AF65-F5344CB8AC3E}">
        <p14:creationId xmlns:p14="http://schemas.microsoft.com/office/powerpoint/2010/main" val="64430091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8" y="159451"/>
            <a:ext cx="8568952" cy="792088"/>
          </a:xfrm>
        </p:spPr>
        <p:txBody>
          <a:bodyPr>
            <a:noAutofit/>
          </a:bodyPr>
          <a:lstStyle/>
          <a:p>
            <a:r>
              <a:rPr lang="en-ZA" sz="2600" b="1" dirty="0">
                <a:solidFill>
                  <a:schemeClr val="accent2">
                    <a:lumMod val="75000"/>
                  </a:schemeClr>
                </a:solidFill>
              </a:rPr>
              <a:t>SUMMARY OF IRREGULAR EXPENDITURE UP TO </a:t>
            </a:r>
            <a:br>
              <a:rPr lang="en-ZA" sz="2600" b="1" dirty="0">
                <a:solidFill>
                  <a:schemeClr val="accent2">
                    <a:lumMod val="75000"/>
                  </a:schemeClr>
                </a:solidFill>
              </a:rPr>
            </a:br>
            <a:r>
              <a:rPr lang="en-ZA" sz="2600" b="1" dirty="0">
                <a:solidFill>
                  <a:schemeClr val="accent2">
                    <a:lumMod val="75000"/>
                  </a:schemeClr>
                </a:solidFill>
              </a:rPr>
              <a:t> 2021/22</a:t>
            </a:r>
            <a:endParaRPr lang="en-US" sz="2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4296882"/>
              </p:ext>
            </p:extLst>
          </p:nvPr>
        </p:nvGraphicFramePr>
        <p:xfrm>
          <a:off x="10887" y="951538"/>
          <a:ext cx="8926925" cy="5461838"/>
        </p:xfrm>
        <a:graphic>
          <a:graphicData uri="http://schemas.openxmlformats.org/drawingml/2006/table">
            <a:tbl>
              <a:tblPr firstRow="1" bandRow="1">
                <a:tableStyleId>{21E4AEA4-8DFA-4A89-87EB-49C32662AFE0}</a:tableStyleId>
              </a:tblPr>
              <a:tblGrid>
                <a:gridCol w="878058">
                  <a:extLst>
                    <a:ext uri="{9D8B030D-6E8A-4147-A177-3AD203B41FA5}">
                      <a16:colId xmlns:a16="http://schemas.microsoft.com/office/drawing/2014/main" val="20000"/>
                    </a:ext>
                  </a:extLst>
                </a:gridCol>
                <a:gridCol w="966349">
                  <a:extLst>
                    <a:ext uri="{9D8B030D-6E8A-4147-A177-3AD203B41FA5}">
                      <a16:colId xmlns:a16="http://schemas.microsoft.com/office/drawing/2014/main" val="20001"/>
                    </a:ext>
                  </a:extLst>
                </a:gridCol>
                <a:gridCol w="1844404">
                  <a:extLst>
                    <a:ext uri="{9D8B030D-6E8A-4147-A177-3AD203B41FA5}">
                      <a16:colId xmlns:a16="http://schemas.microsoft.com/office/drawing/2014/main" val="20002"/>
                    </a:ext>
                  </a:extLst>
                </a:gridCol>
                <a:gridCol w="1506366">
                  <a:extLst>
                    <a:ext uri="{9D8B030D-6E8A-4147-A177-3AD203B41FA5}">
                      <a16:colId xmlns:a16="http://schemas.microsoft.com/office/drawing/2014/main" val="20003"/>
                    </a:ext>
                  </a:extLst>
                </a:gridCol>
                <a:gridCol w="878058">
                  <a:extLst>
                    <a:ext uri="{9D8B030D-6E8A-4147-A177-3AD203B41FA5}">
                      <a16:colId xmlns:a16="http://schemas.microsoft.com/office/drawing/2014/main" val="20004"/>
                    </a:ext>
                  </a:extLst>
                </a:gridCol>
                <a:gridCol w="1327046">
                  <a:extLst>
                    <a:ext uri="{9D8B030D-6E8A-4147-A177-3AD203B41FA5}">
                      <a16:colId xmlns:a16="http://schemas.microsoft.com/office/drawing/2014/main" val="20005"/>
                    </a:ext>
                  </a:extLst>
                </a:gridCol>
                <a:gridCol w="1526644">
                  <a:extLst>
                    <a:ext uri="{9D8B030D-6E8A-4147-A177-3AD203B41FA5}">
                      <a16:colId xmlns:a16="http://schemas.microsoft.com/office/drawing/2014/main" val="20006"/>
                    </a:ext>
                  </a:extLst>
                </a:gridCol>
              </a:tblGrid>
              <a:tr h="1181318">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51435" marR="5143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51435" marR="51435"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Compliance</a:t>
                      </a:r>
                    </a:p>
                  </a:txBody>
                  <a:tcPr marL="51435" marR="51435"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51435" marR="51435"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51435" marR="51435"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and Services Rendered</a:t>
                      </a:r>
                    </a:p>
                  </a:txBody>
                  <a:tcPr marL="51435" marR="51435" marT="0" marB="0"/>
                </a:tc>
                <a:tc>
                  <a:txBody>
                    <a:bodyPr/>
                    <a:lstStyle/>
                    <a:p>
                      <a:pPr algn="ctr">
                        <a:lnSpc>
                          <a:spcPct val="100000"/>
                        </a:lnSpc>
                        <a:spcAft>
                          <a:spcPts val="0"/>
                        </a:spcAft>
                        <a:tabLst>
                          <a:tab pos="114300" algn="l"/>
                        </a:tabLst>
                      </a:pPr>
                      <a:r>
                        <a:rPr lang="en-ZA" sz="1300" dirty="0">
                          <a:latin typeface="+mn-lt"/>
                        </a:rPr>
                        <a:t>Official(s) involved and Action taken</a:t>
                      </a:r>
                      <a:endParaRPr lang="en-ZA" sz="1300" b="1" dirty="0">
                        <a:latin typeface="+mn-lt"/>
                        <a:ea typeface="Times New Roman"/>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1080120">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DBSA (</a:t>
                      </a:r>
                      <a:r>
                        <a:rPr kumimoji="0" lang="en-ZA" sz="1300" u="none" strike="noStrike" kern="1200" cap="none" spc="0" normalizeH="0" baseline="0" noProof="0" dirty="0" err="1">
                          <a:ln>
                            <a:noFill/>
                          </a:ln>
                          <a:effectLst/>
                          <a:uLnTx/>
                          <a:uFillTx/>
                          <a:latin typeface="+mn-lt"/>
                        </a:rPr>
                        <a:t>Toevlug</a:t>
                      </a:r>
                      <a:r>
                        <a:rPr kumimoji="0" lang="en-ZA" sz="1300" u="none" strike="noStrike" kern="1200" cap="none" spc="0" normalizeH="0" baseline="0" noProof="0" dirty="0">
                          <a:ln>
                            <a:noFill/>
                          </a:ln>
                          <a:effectLst/>
                          <a:uLnTx/>
                          <a:uFillTx/>
                          <a:latin typeface="+mn-lt"/>
                        </a:rPr>
                        <a:t> PS) </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51435" marR="51435" marT="0" marB="0"/>
                </a:tc>
                <a:tc>
                  <a:txBody>
                    <a:bodyPr/>
                    <a:lstStyle/>
                    <a:p>
                      <a:pPr algn="l"/>
                      <a:r>
                        <a:rPr lang="en-US" sz="1300" b="0" dirty="0">
                          <a:latin typeface="+mn-lt"/>
                          <a:cs typeface="Arial" panose="020B0604020202020204" pitchFamily="34" charset="0"/>
                        </a:rPr>
                        <a:t>Non – Compliance due to irregular award of tender </a:t>
                      </a:r>
                    </a:p>
                  </a:txBody>
                  <a:tcPr marL="68580" marR="68580" marT="34290" marB="34290"/>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marL="68580" marR="68580" marT="34290" marB="34290"/>
                </a:tc>
                <a:tc>
                  <a:txBody>
                    <a:bodyPr/>
                    <a:lstStyle/>
                    <a:p>
                      <a:pPr algn="r">
                        <a:lnSpc>
                          <a:spcPct val="100000"/>
                        </a:lnSpc>
                        <a:spcAft>
                          <a:spcPts val="0"/>
                        </a:spcAft>
                        <a:tabLst>
                          <a:tab pos="114300" algn="l"/>
                        </a:tabLst>
                      </a:pPr>
                      <a:r>
                        <a:rPr lang="en-ZA" sz="1300" b="0" dirty="0">
                          <a:latin typeface="+mn-lt"/>
                          <a:ea typeface="+mn-ea"/>
                          <a:cs typeface="+mn-cs"/>
                        </a:rPr>
                        <a:t>37</a:t>
                      </a:r>
                      <a:r>
                        <a:rPr lang="en-ZA" sz="1300" b="0" baseline="0" dirty="0">
                          <a:latin typeface="+mn-lt"/>
                          <a:ea typeface="+mn-ea"/>
                          <a:cs typeface="+mn-cs"/>
                        </a:rPr>
                        <a:t> 935</a:t>
                      </a:r>
                      <a:endParaRPr lang="en-ZA" sz="1300" b="1" dirty="0">
                        <a:latin typeface="+mn-lt"/>
                        <a:ea typeface="Times New Roman"/>
                        <a:cs typeface="Arial" panose="020B0604020202020204" pitchFamily="34"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 completed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a:t>
                      </a:r>
                      <a:r>
                        <a:rPr lang="en-US" sz="1300" dirty="0">
                          <a:latin typeface="+mn-lt"/>
                          <a:cs typeface="Arial" panose="020B0604020202020204" pitchFamily="34" charset="0"/>
                        </a:rPr>
                        <a:t>to the DDG – ASIDI.</a:t>
                      </a:r>
                    </a:p>
                  </a:txBody>
                  <a:tcPr marL="68580" marR="68580" marT="34290" marB="34290"/>
                </a:tc>
                <a:extLst>
                  <a:ext uri="{0D108BD9-81ED-4DB2-BD59-A6C34878D82A}">
                    <a16:rowId xmlns:a16="http://schemas.microsoft.com/office/drawing/2014/main" val="10001"/>
                  </a:ext>
                </a:extLst>
              </a:tr>
              <a:tr h="1045306">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DBSA (</a:t>
                      </a:r>
                      <a:r>
                        <a:rPr kumimoji="0" lang="en-ZA" sz="1300" u="none" strike="noStrike" kern="1200" cap="none" spc="0" normalizeH="0" baseline="0" noProof="0" dirty="0" err="1">
                          <a:ln>
                            <a:noFill/>
                          </a:ln>
                          <a:effectLst/>
                          <a:uLnTx/>
                          <a:uFillTx/>
                          <a:latin typeface="+mn-lt"/>
                        </a:rPr>
                        <a:t>Vredefort</a:t>
                      </a:r>
                      <a:r>
                        <a:rPr kumimoji="0" lang="en-ZA" sz="1300" u="none" strike="noStrike" kern="1200" cap="none" spc="0" normalizeH="0" baseline="0" noProof="0" dirty="0">
                          <a:ln>
                            <a:noFill/>
                          </a:ln>
                          <a:effectLst/>
                          <a:uLnTx/>
                          <a:uFillTx/>
                          <a:latin typeface="+mn-lt"/>
                        </a:rPr>
                        <a:t> PS))</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51435" marR="51435" marT="0" marB="0"/>
                </a:tc>
                <a:tc>
                  <a:txBody>
                    <a:bodyPr/>
                    <a:lstStyle/>
                    <a:p>
                      <a:pPr algn="l"/>
                      <a:r>
                        <a:rPr lang="en-US" sz="1300" b="0" dirty="0">
                          <a:latin typeface="+mn-lt"/>
                          <a:cs typeface="Arial" panose="020B0604020202020204" pitchFamily="34" charset="0"/>
                        </a:rPr>
                        <a:t>Non – Compliance with Preferential Procurement Regulation par 10 (2) of 2011</a:t>
                      </a:r>
                    </a:p>
                  </a:txBody>
                  <a:tcPr marL="68580" marR="68580" marT="34290" marB="34290"/>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marL="68580" marR="68580" marT="34290" marB="34290"/>
                </a:tc>
                <a:tc>
                  <a:txBody>
                    <a:bodyPr/>
                    <a:lstStyle/>
                    <a:p>
                      <a:pPr algn="r">
                        <a:lnSpc>
                          <a:spcPct val="100000"/>
                        </a:lnSpc>
                        <a:spcAft>
                          <a:spcPts val="0"/>
                        </a:spcAft>
                        <a:tabLst>
                          <a:tab pos="114300" algn="l"/>
                        </a:tabLst>
                      </a:pPr>
                      <a:r>
                        <a:rPr lang="en-ZA" sz="1300" dirty="0">
                          <a:latin typeface="+mn-lt"/>
                        </a:rPr>
                        <a:t>33 627</a:t>
                      </a:r>
                      <a:endParaRPr lang="en-ZA" sz="1300" b="1" dirty="0">
                        <a:latin typeface="+mn-lt"/>
                        <a:ea typeface="Times New Roman"/>
                        <a:cs typeface="Arial" panose="020B0604020202020204" pitchFamily="34" charset="0"/>
                      </a:endParaRP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 Completed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was issued to the DDG </a:t>
                      </a:r>
                      <a:r>
                        <a:rPr lang="en-US" sz="1300" dirty="0">
                          <a:latin typeface="+mn-lt"/>
                          <a:cs typeface="Arial" panose="020B0604020202020204" pitchFamily="34" charset="0"/>
                        </a:rPr>
                        <a:t>– ASIDI.</a:t>
                      </a:r>
                    </a:p>
                  </a:txBody>
                  <a:tcPr marL="68580" marR="68580" marT="34290" marB="34290"/>
                </a:tc>
                <a:extLst>
                  <a:ext uri="{0D108BD9-81ED-4DB2-BD59-A6C34878D82A}">
                    <a16:rowId xmlns:a16="http://schemas.microsoft.com/office/drawing/2014/main" val="10002"/>
                  </a:ext>
                </a:extLst>
              </a:tr>
              <a:tr h="961031">
                <a:tc>
                  <a:txBody>
                    <a:bodyPr/>
                    <a:lstStyle/>
                    <a:p>
                      <a:pPr algn="ctr">
                        <a:lnSpc>
                          <a:spcPct val="100000"/>
                        </a:lnSpc>
                      </a:pPr>
                      <a:r>
                        <a:rPr lang="en-US" sz="1300" dirty="0">
                          <a:latin typeface="+mn-lt"/>
                          <a:cs typeface="Arial" panose="020B0604020202020204" pitchFamily="34" charset="0"/>
                        </a:rPr>
                        <a:t>2020/21</a:t>
                      </a: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DBSA SAFE</a:t>
                      </a:r>
                    </a:p>
                  </a:txBody>
                  <a:tcPr marL="51435" marR="51435" marT="0" marB="0"/>
                </a:tc>
                <a:tc>
                  <a:txBody>
                    <a:bodyPr/>
                    <a:lstStyle/>
                    <a:p>
                      <a:pPr algn="l"/>
                      <a:r>
                        <a:rPr lang="en-US" sz="1300" b="0" dirty="0">
                          <a:latin typeface="+mn-lt"/>
                          <a:cs typeface="Arial" panose="020B0604020202020204" pitchFamily="34" charset="0"/>
                        </a:rPr>
                        <a:t>Unapproved IPIP</a:t>
                      </a:r>
                    </a:p>
                  </a:txBody>
                  <a:tcPr marL="68580" marR="68580" marT="34290" marB="34290"/>
                </a:tc>
                <a:tc>
                  <a:txBody>
                    <a:bodyPr/>
                    <a:lstStyle/>
                    <a:p>
                      <a:pPr algn="l"/>
                      <a:r>
                        <a:rPr lang="en-US" sz="1300" b="1" dirty="0">
                          <a:latin typeface="+mn-lt"/>
                          <a:cs typeface="Arial" panose="020B0604020202020204" pitchFamily="34" charset="0"/>
                        </a:rPr>
                        <a:t>The investigation committee could not detect any fraud nor corruption</a:t>
                      </a:r>
                    </a:p>
                  </a:txBody>
                  <a:tcPr marL="68580" marR="68580" marT="34290" marB="34290"/>
                </a:tc>
                <a:tc>
                  <a:txBody>
                    <a:bodyPr/>
                    <a:lstStyle/>
                    <a:p>
                      <a:pPr algn="r">
                        <a:lnSpc>
                          <a:spcPct val="100000"/>
                        </a:lnSpc>
                        <a:spcAft>
                          <a:spcPts val="0"/>
                        </a:spcAft>
                        <a:tabLst>
                          <a:tab pos="114300" algn="l"/>
                        </a:tabLst>
                      </a:pPr>
                      <a:r>
                        <a:rPr lang="en-ZA" sz="1300" b="0" dirty="0">
                          <a:latin typeface="+mn-lt"/>
                          <a:ea typeface="Times New Roman"/>
                          <a:cs typeface="Arial" panose="020B0604020202020204" pitchFamily="34" charset="0"/>
                        </a:rPr>
                        <a:t>6 883</a:t>
                      </a:r>
                    </a:p>
                  </a:txBody>
                  <a:tcPr marL="51435" marR="51435"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Sanitation Projects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n-lt"/>
                          <a:cs typeface="Arial" panose="020B0604020202020204" pitchFamily="34" charset="0"/>
                        </a:rPr>
                        <a:t>Investigation report at final stage</a:t>
                      </a:r>
                    </a:p>
                  </a:txBody>
                  <a:tcPr marL="68580" marR="68580" marT="34290" marB="34290"/>
                </a:tc>
                <a:extLst>
                  <a:ext uri="{0D108BD9-81ED-4DB2-BD59-A6C34878D82A}">
                    <a16:rowId xmlns:a16="http://schemas.microsoft.com/office/drawing/2014/main" val="10003"/>
                  </a:ext>
                </a:extLst>
              </a:tr>
              <a:tr h="862882">
                <a:tc>
                  <a:txBody>
                    <a:bodyPr/>
                    <a:lstStyle/>
                    <a:p>
                      <a:pPr algn="ctr">
                        <a:lnSpc>
                          <a:spcPct val="100000"/>
                        </a:lnSpc>
                      </a:pPr>
                      <a:r>
                        <a:rPr lang="en-US" sz="1300" dirty="0">
                          <a:latin typeface="+mn-lt"/>
                        </a:rPr>
                        <a:t>2014/15</a:t>
                      </a:r>
                      <a:endParaRPr lang="en-US" sz="1300" b="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DBSA (Hlabatshane)</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Compliance with SCM prescripts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54 168</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 completed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Cautionary Letter </a:t>
                      </a:r>
                      <a:r>
                        <a:rPr lang="en-US" sz="1300" dirty="0">
                          <a:latin typeface="+mn-lt"/>
                          <a:cs typeface="Arial" panose="020B0604020202020204" pitchFamily="34" charset="0"/>
                        </a:rPr>
                        <a:t>was issued to the DDG – ASIDI.</a:t>
                      </a:r>
                    </a:p>
                  </a:txBody>
                  <a:tcPr/>
                </a:tc>
                <a:extLst>
                  <a:ext uri="{0D108BD9-81ED-4DB2-BD59-A6C34878D82A}">
                    <a16:rowId xmlns:a16="http://schemas.microsoft.com/office/drawing/2014/main" val="699068679"/>
                  </a:ext>
                </a:extLst>
              </a:tr>
            </a:tbl>
          </a:graphicData>
        </a:graphic>
      </p:graphicFrame>
      <p:sp>
        <p:nvSpPr>
          <p:cNvPr id="4" name="Slide Number Placeholder 3"/>
          <p:cNvSpPr>
            <a:spLocks noGrp="1"/>
          </p:cNvSpPr>
          <p:nvPr>
            <p:ph type="sldNum" sz="quarter" idx="12"/>
          </p:nvPr>
        </p:nvSpPr>
        <p:spPr>
          <a:xfrm>
            <a:off x="5940152" y="6319091"/>
            <a:ext cx="1600200" cy="2738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251520" y="6309320"/>
            <a:ext cx="1080120" cy="375881"/>
          </a:xfrm>
          <a:prstGeom prst="rect">
            <a:avLst/>
          </a:prstGeom>
        </p:spPr>
      </p:pic>
    </p:spTree>
    <p:extLst>
      <p:ext uri="{BB962C8B-B14F-4D97-AF65-F5344CB8AC3E}">
        <p14:creationId xmlns:p14="http://schemas.microsoft.com/office/powerpoint/2010/main" val="155691969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Autofit/>
          </a:bodyPr>
          <a:lstStyle/>
          <a:p>
            <a:r>
              <a:rPr lang="en-ZA" sz="2800" b="1" dirty="0">
                <a:solidFill>
                  <a:schemeClr val="accent2">
                    <a:lumMod val="75000"/>
                  </a:schemeClr>
                </a:solidFill>
              </a:rPr>
              <a:t>SUMMARY OF IRREGULAR EXPENDITURE UP TO </a:t>
            </a:r>
            <a:br>
              <a:rPr lang="en-ZA" sz="2800" b="1" dirty="0">
                <a:solidFill>
                  <a:schemeClr val="accent2">
                    <a:lumMod val="75000"/>
                  </a:schemeClr>
                </a:solidFill>
              </a:rPr>
            </a:br>
            <a:r>
              <a:rPr lang="en-ZA" sz="2800" b="1" dirty="0">
                <a:solidFill>
                  <a:schemeClr val="accent2">
                    <a:lumMod val="75000"/>
                  </a:schemeClr>
                </a:solidFill>
              </a:rPr>
              <a:t> 2021/22</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83825122"/>
              </p:ext>
            </p:extLst>
          </p:nvPr>
        </p:nvGraphicFramePr>
        <p:xfrm>
          <a:off x="17748" y="912084"/>
          <a:ext cx="9108504" cy="5544809"/>
        </p:xfrm>
        <a:graphic>
          <a:graphicData uri="http://schemas.openxmlformats.org/drawingml/2006/table">
            <a:tbl>
              <a:tblPr firstRow="1" bandRow="1">
                <a:tableStyleId>{21E4AEA4-8DFA-4A89-87EB-49C32662AFE0}</a:tableStyleId>
              </a:tblPr>
              <a:tblGrid>
                <a:gridCol w="755576">
                  <a:extLst>
                    <a:ext uri="{9D8B030D-6E8A-4147-A177-3AD203B41FA5}">
                      <a16:colId xmlns:a16="http://schemas.microsoft.com/office/drawing/2014/main" val="20000"/>
                    </a:ext>
                  </a:extLst>
                </a:gridCol>
                <a:gridCol w="920549">
                  <a:extLst>
                    <a:ext uri="{9D8B030D-6E8A-4147-A177-3AD203B41FA5}">
                      <a16:colId xmlns:a16="http://schemas.microsoft.com/office/drawing/2014/main" val="20001"/>
                    </a:ext>
                  </a:extLst>
                </a:gridCol>
                <a:gridCol w="1994951">
                  <a:extLst>
                    <a:ext uri="{9D8B030D-6E8A-4147-A177-3AD203B41FA5}">
                      <a16:colId xmlns:a16="http://schemas.microsoft.com/office/drawing/2014/main" val="20002"/>
                    </a:ext>
                  </a:extLst>
                </a:gridCol>
                <a:gridCol w="1548996">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1044624">
                  <a:extLst>
                    <a:ext uri="{9D8B030D-6E8A-4147-A177-3AD203B41FA5}">
                      <a16:colId xmlns:a16="http://schemas.microsoft.com/office/drawing/2014/main" val="20005"/>
                    </a:ext>
                  </a:extLst>
                </a:gridCol>
                <a:gridCol w="2051720">
                  <a:extLst>
                    <a:ext uri="{9D8B030D-6E8A-4147-A177-3AD203B41FA5}">
                      <a16:colId xmlns:a16="http://schemas.microsoft.com/office/drawing/2014/main" val="20006"/>
                    </a:ext>
                  </a:extLst>
                </a:gridCol>
              </a:tblGrid>
              <a:tr h="607049">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189787">
                <a:tc>
                  <a:txBody>
                    <a:bodyPr/>
                    <a:lstStyle/>
                    <a:p>
                      <a:pPr algn="ctr">
                        <a:lnSpc>
                          <a:spcPct val="100000"/>
                        </a:lnSpc>
                      </a:pPr>
                      <a:r>
                        <a:rPr lang="en-US" sz="1300" dirty="0">
                          <a:latin typeface="+mn-lt"/>
                        </a:rPr>
                        <a:t>2018/19</a:t>
                      </a:r>
                      <a:endParaRPr lang="en-US" sz="1300" b="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RICTS</a:t>
                      </a:r>
                      <a:endParaRPr lang="en-ZA" sz="1300" dirty="0">
                        <a:latin typeface="+mn-lt"/>
                        <a:ea typeface="Times New Roman"/>
                        <a:cs typeface="Arial" panose="020B0604020202020204" pitchFamily="34" charset="0"/>
                      </a:endParaRPr>
                    </a:p>
                  </a:txBody>
                  <a:tcPr marL="68580" marR="68580" marT="0" marB="0"/>
                </a:tc>
                <a:tc>
                  <a:txBody>
                    <a:bodyPr/>
                    <a:lstStyle/>
                    <a:p>
                      <a:pPr algn="l">
                        <a:lnSpc>
                          <a:spcPct val="100000"/>
                        </a:lnSpc>
                        <a:spcAft>
                          <a:spcPts val="0"/>
                        </a:spcAft>
                        <a:tabLst>
                          <a:tab pos="114300" algn="l"/>
                        </a:tabLst>
                      </a:pPr>
                      <a:r>
                        <a:rPr lang="en-ZA" sz="1300" b="0" dirty="0">
                          <a:latin typeface="+mn-lt"/>
                          <a:ea typeface="Times New Roman"/>
                          <a:cs typeface="Arial" panose="020B0604020202020204" pitchFamily="34" charset="0"/>
                        </a:rPr>
                        <a:t>Non – Compliance with Preferential Procurement Regulation of 2017, incorrect preference point system used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300" b="1" dirty="0">
                          <a:latin typeface="+mn-lt"/>
                          <a:ea typeface="Times New Roman"/>
                          <a:cs typeface="Arial" panose="020B0604020202020204" pitchFamily="34" charset="0"/>
                        </a:rPr>
                        <a:t>The Investigation Committee could not detect any fraud nor corruption</a:t>
                      </a:r>
                    </a:p>
                  </a:txBody>
                  <a:tcPr/>
                </a:tc>
                <a:tc>
                  <a:txBody>
                    <a:bodyPr/>
                    <a:lstStyle/>
                    <a:p>
                      <a:pPr algn="r">
                        <a:lnSpc>
                          <a:spcPct val="100000"/>
                        </a:lnSpc>
                        <a:spcAft>
                          <a:spcPts val="0"/>
                        </a:spcAft>
                        <a:tabLst>
                          <a:tab pos="114300" algn="l"/>
                        </a:tabLst>
                      </a:pPr>
                      <a:r>
                        <a:rPr lang="en-ZA" sz="1300" b="0" dirty="0">
                          <a:latin typeface="+mn-lt"/>
                          <a:ea typeface="Times New Roman"/>
                          <a:cs typeface="Arial" panose="020B0604020202020204" pitchFamily="34" charset="0"/>
                        </a:rPr>
                        <a:t>23 890</a:t>
                      </a:r>
                    </a:p>
                  </a:txBody>
                  <a:tcPr marL="68580" marR="68580" marT="0" marB="0"/>
                </a:tc>
                <a:tc>
                  <a:txBody>
                    <a:bodyPr/>
                    <a:lstStyle/>
                    <a:p>
                      <a:pPr>
                        <a:lnSpc>
                          <a:spcPct val="100000"/>
                        </a:lnSpc>
                      </a:pPr>
                      <a:r>
                        <a:rPr lang="en-US" sz="1300" dirty="0">
                          <a:solidFill>
                            <a:schemeClr val="tx1"/>
                          </a:solidFill>
                          <a:latin typeface="+mn-lt"/>
                          <a:cs typeface="Arial" panose="020B0604020202020204" pitchFamily="34" charset="0"/>
                        </a:rPr>
                        <a:t>Building of Schools ( Contractor left side)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i="1" kern="1200" dirty="0" err="1">
                          <a:effectLst/>
                          <a:latin typeface="+mn-lt"/>
                        </a:rPr>
                        <a:t>audi</a:t>
                      </a:r>
                      <a:r>
                        <a:rPr lang="en-US" sz="1300" b="1" i="1" kern="1200" dirty="0">
                          <a:effectLst/>
                          <a:latin typeface="+mn-lt"/>
                        </a:rPr>
                        <a:t> alteram partem </a:t>
                      </a:r>
                      <a:r>
                        <a:rPr lang="en-US" sz="1300" b="1" kern="1200" dirty="0">
                          <a:effectLst/>
                          <a:latin typeface="+mn-lt"/>
                        </a:rPr>
                        <a:t>letters issued </a:t>
                      </a:r>
                      <a:r>
                        <a:rPr lang="en-US" sz="1300" kern="1200" dirty="0">
                          <a:effectLst/>
                          <a:latin typeface="+mn-lt"/>
                        </a:rPr>
                        <a:t>to Bid Committees and SCM</a:t>
                      </a:r>
                      <a:r>
                        <a:rPr lang="en-US" sz="1300" kern="1200" baseline="0" dirty="0">
                          <a:effectLst/>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baseline="0" dirty="0">
                          <a:effectLst/>
                          <a:latin typeface="+mn-lt"/>
                          <a:cs typeface="Arial" panose="020B0604020202020204" pitchFamily="34" charset="0"/>
                        </a:rPr>
                        <a:t>Final Warning Letters </a:t>
                      </a:r>
                      <a:r>
                        <a:rPr lang="en-US" sz="1300" kern="1200" baseline="0" dirty="0">
                          <a:effectLst/>
                          <a:latin typeface="+mn-lt"/>
                          <a:cs typeface="Arial" panose="020B0604020202020204" pitchFamily="34" charset="0"/>
                        </a:rPr>
                        <a:t>were issued to officials in Bid Committees.</a:t>
                      </a:r>
                      <a:endParaRPr lang="en-US" sz="1300" dirty="0">
                        <a:latin typeface="+mn-lt"/>
                        <a:cs typeface="Arial" panose="020B0604020202020204" pitchFamily="34" charset="0"/>
                      </a:endParaRPr>
                    </a:p>
                  </a:txBody>
                  <a:tcPr/>
                </a:tc>
                <a:extLst>
                  <a:ext uri="{0D108BD9-81ED-4DB2-BD59-A6C34878D82A}">
                    <a16:rowId xmlns:a16="http://schemas.microsoft.com/office/drawing/2014/main" val="10001"/>
                  </a:ext>
                </a:extLst>
              </a:tr>
              <a:tr h="1245503">
                <a:tc>
                  <a:txBody>
                    <a:bodyPr/>
                    <a:lstStyle/>
                    <a:p>
                      <a:pPr algn="ctr">
                        <a:lnSpc>
                          <a:spcPct val="100000"/>
                        </a:lnSpc>
                      </a:pPr>
                      <a:r>
                        <a:rPr lang="en-US" sz="1300" dirty="0">
                          <a:latin typeface="+mn-lt"/>
                        </a:rPr>
                        <a:t>2018/19</a:t>
                      </a:r>
                      <a:endParaRPr lang="en-US" sz="1300" b="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AFRIPANEL</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300" b="0" dirty="0">
                          <a:latin typeface="+mn-lt"/>
                          <a:ea typeface="Times New Roman"/>
                          <a:cs typeface="Arial" panose="020B0604020202020204" pitchFamily="34" charset="0"/>
                        </a:rPr>
                        <a:t>Non – compliance with the mandatory requirement as per the TOR at evaluation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300" b="1" dirty="0">
                          <a:latin typeface="+mn-lt"/>
                          <a:ea typeface="Times New Roman"/>
                          <a:cs typeface="Arial" panose="020B0604020202020204" pitchFamily="34" charset="0"/>
                        </a:rPr>
                        <a:t>The Investigation Committee could not detect any fraud nor corruption. </a:t>
                      </a:r>
                      <a:r>
                        <a:rPr lang="en-ZA" sz="1300" b="0" dirty="0">
                          <a:latin typeface="+mn-lt"/>
                          <a:ea typeface="Times New Roman"/>
                          <a:cs typeface="Arial" panose="020B0604020202020204" pitchFamily="34" charset="0"/>
                        </a:rPr>
                        <a:t>No loss to</a:t>
                      </a:r>
                      <a:r>
                        <a:rPr lang="en-ZA" sz="1300" b="0" baseline="0" dirty="0">
                          <a:latin typeface="+mn-lt"/>
                          <a:ea typeface="Times New Roman"/>
                          <a:cs typeface="Arial" panose="020B0604020202020204" pitchFamily="34" charset="0"/>
                        </a:rPr>
                        <a:t> the state. </a:t>
                      </a:r>
                      <a:endParaRPr lang="en-ZA" sz="1300" b="0" dirty="0">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300" dirty="0">
                          <a:latin typeface="+mn-lt"/>
                        </a:rPr>
                        <a:t>25 383</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Modular Structure Building of School</a:t>
                      </a:r>
                    </a:p>
                    <a:p>
                      <a:pPr>
                        <a:lnSpc>
                          <a:spcPct val="100000"/>
                        </a:lnSpc>
                      </a:pPr>
                      <a:endParaRPr lang="en-US" sz="1300" dirty="0">
                        <a:latin typeface="+mn-lt"/>
                        <a:cs typeface="Arial" panose="020B0604020202020204" pitchFamily="34" charset="0"/>
                      </a:endParaRPr>
                    </a:p>
                  </a:txBody>
                  <a:tcPr/>
                </a:tc>
                <a:tc>
                  <a:txBody>
                    <a:bodyPr/>
                    <a:lstStyle/>
                    <a:p>
                      <a:pPr>
                        <a:lnSpc>
                          <a:spcPct val="100000"/>
                        </a:lnSpc>
                      </a:pPr>
                      <a:r>
                        <a:rPr lang="en-US" sz="1300" b="1" i="1" dirty="0" err="1">
                          <a:latin typeface="+mn-lt"/>
                        </a:rPr>
                        <a:t>audi</a:t>
                      </a:r>
                      <a:r>
                        <a:rPr lang="en-US" sz="1300" b="1" i="1" dirty="0">
                          <a:latin typeface="+mn-lt"/>
                        </a:rPr>
                        <a:t> alteram partem</a:t>
                      </a:r>
                      <a:r>
                        <a:rPr lang="en-US" sz="1300" b="1" i="1" baseline="0" dirty="0">
                          <a:latin typeface="+mn-lt"/>
                        </a:rPr>
                        <a:t> letters issued </a:t>
                      </a:r>
                      <a:r>
                        <a:rPr lang="en-US" sz="1300" baseline="0" dirty="0">
                          <a:latin typeface="+mn-lt"/>
                        </a:rPr>
                        <a:t>to Bid Committees and SCM.</a:t>
                      </a:r>
                    </a:p>
                    <a:p>
                      <a:pPr>
                        <a:lnSpc>
                          <a:spcPct val="100000"/>
                        </a:lnSpc>
                      </a:pPr>
                      <a:r>
                        <a:rPr lang="en-US" sz="1300" baseline="0" dirty="0">
                          <a:latin typeface="+mn-lt"/>
                          <a:cs typeface="Arial" panose="020B0604020202020204" pitchFamily="34" charset="0"/>
                        </a:rPr>
                        <a:t>The relevant documents were submitted after preliminary investigation.</a:t>
                      </a:r>
                    </a:p>
                    <a:p>
                      <a:pPr>
                        <a:lnSpc>
                          <a:spcPct val="100000"/>
                        </a:lnSpc>
                      </a:pPr>
                      <a:r>
                        <a:rPr lang="en-US" sz="1300" b="1" baseline="0" dirty="0">
                          <a:solidFill>
                            <a:schemeClr val="tx1"/>
                          </a:solidFill>
                          <a:latin typeface="+mn-lt"/>
                          <a:cs typeface="Arial" panose="020B0604020202020204" pitchFamily="34" charset="0"/>
                        </a:rPr>
                        <a:t>Final Written Warning Letters</a:t>
                      </a:r>
                      <a:r>
                        <a:rPr lang="en-US" sz="1300" baseline="0" dirty="0">
                          <a:solidFill>
                            <a:schemeClr val="tx1"/>
                          </a:solidFill>
                          <a:latin typeface="+mn-lt"/>
                          <a:cs typeface="Arial" panose="020B0604020202020204" pitchFamily="34" charset="0"/>
                        </a:rPr>
                        <a:t> were issued to Bid Committees</a:t>
                      </a:r>
                      <a:endParaRPr lang="en-US" sz="13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3"/>
                  </a:ext>
                </a:extLst>
              </a:tr>
              <a:tr h="1383542">
                <a:tc>
                  <a:txBody>
                    <a:bodyPr/>
                    <a:lstStyle/>
                    <a:p>
                      <a:pPr marL="0" algn="ctr" defTabSz="914400" rtl="0" eaLnBrk="1" latinLnBrk="0" hangingPunct="1">
                        <a:lnSpc>
                          <a:spcPct val="100000"/>
                        </a:lnSpc>
                      </a:pPr>
                      <a:r>
                        <a:rPr lang="en-US" sz="1300" kern="1200" dirty="0">
                          <a:latin typeface="+mn-lt"/>
                        </a:rPr>
                        <a:t>2018/19</a:t>
                      </a:r>
                      <a:endParaRPr lang="en-US" sz="1300" b="0" kern="1200" dirty="0">
                        <a:solidFill>
                          <a:schemeClr val="dk1"/>
                        </a:solidFill>
                        <a:latin typeface="+mn-lt"/>
                        <a:ea typeface="+mn-ea"/>
                        <a:cs typeface="Arial" panose="020B0604020202020204" pitchFamily="34" charset="0"/>
                      </a:endParaRPr>
                    </a:p>
                  </a:txBody>
                  <a:tcPr/>
                </a:tc>
                <a:tc>
                  <a:txBody>
                    <a:bodyPr/>
                    <a:lstStyle/>
                    <a:p>
                      <a:pPr algn="just">
                        <a:lnSpc>
                          <a:spcPct val="100000"/>
                        </a:lnSpc>
                        <a:spcAft>
                          <a:spcPts val="0"/>
                        </a:spcAft>
                        <a:tabLst>
                          <a:tab pos="114300" algn="l"/>
                        </a:tabLst>
                      </a:pPr>
                      <a:r>
                        <a:rPr lang="en-ZA" sz="1300" dirty="0">
                          <a:latin typeface="+mn-lt"/>
                        </a:rPr>
                        <a:t>LUDWIGS PHOTOGRAPHIC (Repairs done without</a:t>
                      </a:r>
                      <a:r>
                        <a:rPr lang="en-ZA" sz="1300" baseline="0" dirty="0">
                          <a:latin typeface="+mn-lt"/>
                        </a:rPr>
                        <a:t> proper </a:t>
                      </a:r>
                      <a:r>
                        <a:rPr lang="en-ZA" sz="1300" dirty="0">
                          <a:latin typeface="+mn-lt"/>
                        </a:rPr>
                        <a:t>SCM process)</a:t>
                      </a:r>
                      <a:endParaRPr lang="en-ZA" sz="1300"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0" dirty="0">
                          <a:latin typeface="+mn-lt"/>
                          <a:cs typeface="Arial" panose="020B0604020202020204" pitchFamily="34" charset="0"/>
                        </a:rPr>
                        <a:t>Non – Compliance with quotation process without motivation for deviation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300" b="1" dirty="0">
                          <a:latin typeface="+mn-lt"/>
                          <a:ea typeface="Times New Roman"/>
                          <a:cs typeface="Arial" panose="020B0604020202020204" pitchFamily="34" charset="0"/>
                        </a:rPr>
                        <a:t>The Investigation Committee could not detect any fraud nor corruption</a:t>
                      </a:r>
                    </a:p>
                  </a:txBody>
                  <a:tcPr marL="68580" marR="68580" marT="0" marB="0"/>
                </a:tc>
                <a:tc>
                  <a:txBody>
                    <a:bodyPr/>
                    <a:lstStyle/>
                    <a:p>
                      <a:pPr algn="r">
                        <a:lnSpc>
                          <a:spcPct val="100000"/>
                        </a:lnSpc>
                        <a:spcAft>
                          <a:spcPts val="0"/>
                        </a:spcAft>
                        <a:tabLst>
                          <a:tab pos="114300" algn="l"/>
                        </a:tabLst>
                      </a:pPr>
                      <a:r>
                        <a:rPr lang="en-ZA" sz="1300" dirty="0">
                          <a:latin typeface="+mn-lt"/>
                        </a:rPr>
                        <a:t>4</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Repairs of Camera service was rendered</a:t>
                      </a:r>
                    </a:p>
                  </a:txBody>
                  <a:tcPr/>
                </a:tc>
                <a:tc>
                  <a:txBody>
                    <a:bodyPr/>
                    <a:lstStyle/>
                    <a:p>
                      <a:pPr>
                        <a:lnSpc>
                          <a:spcPct val="100000"/>
                        </a:lnSpc>
                      </a:pPr>
                      <a:r>
                        <a:rPr lang="en-US" sz="1300" b="0" dirty="0">
                          <a:latin typeface="+mn-lt"/>
                          <a:cs typeface="Arial" panose="020B0604020202020204" pitchFamily="34" charset="0"/>
                        </a:rPr>
                        <a:t>The </a:t>
                      </a:r>
                      <a:r>
                        <a:rPr lang="en-US" sz="1300" b="0" dirty="0">
                          <a:solidFill>
                            <a:schemeClr val="tx1"/>
                          </a:solidFill>
                          <a:latin typeface="+mn-lt"/>
                          <a:cs typeface="Arial" panose="020B0604020202020204" pitchFamily="34" charset="0"/>
                        </a:rPr>
                        <a:t>investigation</a:t>
                      </a:r>
                      <a:r>
                        <a:rPr lang="en-US" sz="1300" b="0" baseline="0" dirty="0">
                          <a:solidFill>
                            <a:schemeClr val="tx1"/>
                          </a:solidFill>
                          <a:latin typeface="+mn-lt"/>
                          <a:cs typeface="Arial" panose="020B0604020202020204" pitchFamily="34" charset="0"/>
                        </a:rPr>
                        <a:t> was completed, and </a:t>
                      </a:r>
                      <a:r>
                        <a:rPr lang="en-US" sz="1300" b="1" baseline="0" dirty="0">
                          <a:solidFill>
                            <a:schemeClr val="tx1"/>
                          </a:solidFill>
                          <a:latin typeface="+mn-lt"/>
                          <a:cs typeface="Arial" panose="020B0604020202020204" pitchFamily="34" charset="0"/>
                        </a:rPr>
                        <a:t>a Final Written Warning Letter </a:t>
                      </a:r>
                      <a:r>
                        <a:rPr lang="en-US" sz="1300" b="0" baseline="0" dirty="0">
                          <a:solidFill>
                            <a:schemeClr val="tx1"/>
                          </a:solidFill>
                          <a:latin typeface="+mn-lt"/>
                          <a:cs typeface="Arial" panose="020B0604020202020204" pitchFamily="34" charset="0"/>
                        </a:rPr>
                        <a:t>was issued to an official. </a:t>
                      </a:r>
                      <a:r>
                        <a:rPr lang="en-US" sz="1300" b="0" baseline="0" dirty="0" smtClean="0">
                          <a:solidFill>
                            <a:schemeClr val="tx1"/>
                          </a:solidFill>
                          <a:latin typeface="+mn-lt"/>
                          <a:cs typeface="Arial" panose="020B0604020202020204" pitchFamily="34" charset="0"/>
                        </a:rPr>
                        <a:t>(Communication</a:t>
                      </a:r>
                      <a:r>
                        <a:rPr lang="en-US" sz="1300" b="0" baseline="0" dirty="0">
                          <a:solidFill>
                            <a:schemeClr val="tx1"/>
                          </a:solidFill>
                          <a:latin typeface="+mn-lt"/>
                          <a:cs typeface="Arial" panose="020B0604020202020204" pitchFamily="34" charset="0"/>
                        </a:rPr>
                        <a:t>)</a:t>
                      </a:r>
                      <a:endParaRPr lang="en-US" sz="1300" b="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3707904" y="6292671"/>
            <a:ext cx="1440160" cy="479188"/>
          </a:xfrm>
          <a:prstGeom prst="rect">
            <a:avLst/>
          </a:prstGeom>
        </p:spPr>
      </p:pic>
    </p:spTree>
    <p:extLst>
      <p:ext uri="{BB962C8B-B14F-4D97-AF65-F5344CB8AC3E}">
        <p14:creationId xmlns:p14="http://schemas.microsoft.com/office/powerpoint/2010/main" val="15639552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856984" cy="692696"/>
          </a:xfrm>
        </p:spPr>
        <p:txBody>
          <a:bodyPr>
            <a:noAutofit/>
          </a:bodyPr>
          <a:lstStyle/>
          <a:p>
            <a:r>
              <a:rPr lang="en-ZA" sz="2800" b="1" dirty="0">
                <a:solidFill>
                  <a:schemeClr val="accent2">
                    <a:lumMod val="75000"/>
                  </a:schemeClr>
                </a:solidFill>
              </a:rPr>
              <a:t>SUMMARY OF IRREGULAR EXPENDITURE UP TO </a:t>
            </a:r>
            <a:br>
              <a:rPr lang="en-ZA" sz="2800" b="1" dirty="0">
                <a:solidFill>
                  <a:schemeClr val="accent2">
                    <a:lumMod val="75000"/>
                  </a:schemeClr>
                </a:solidFill>
              </a:rPr>
            </a:br>
            <a:r>
              <a:rPr lang="en-ZA" sz="2800" b="1" dirty="0">
                <a:solidFill>
                  <a:schemeClr val="accent2">
                    <a:lumMod val="75000"/>
                  </a:schemeClr>
                </a:solidFill>
              </a:rPr>
              <a:t> 2021/22</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4663788"/>
              </p:ext>
            </p:extLst>
          </p:nvPr>
        </p:nvGraphicFramePr>
        <p:xfrm>
          <a:off x="125942" y="692696"/>
          <a:ext cx="9036496" cy="5641513"/>
        </p:xfrm>
        <a:graphic>
          <a:graphicData uri="http://schemas.openxmlformats.org/drawingml/2006/table">
            <a:tbl>
              <a:tblPr firstRow="1" bandRow="1">
                <a:tableStyleId>{21E4AEA4-8DFA-4A89-87EB-49C32662AFE0}</a:tableStyleId>
              </a:tblPr>
              <a:tblGrid>
                <a:gridCol w="86409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876184">
                  <a:extLst>
                    <a:ext uri="{9D8B030D-6E8A-4147-A177-3AD203B41FA5}">
                      <a16:colId xmlns:a16="http://schemas.microsoft.com/office/drawing/2014/main" val="20005"/>
                    </a:ext>
                  </a:extLst>
                </a:gridCol>
                <a:gridCol w="1967624">
                  <a:extLst>
                    <a:ext uri="{9D8B030D-6E8A-4147-A177-3AD203B41FA5}">
                      <a16:colId xmlns:a16="http://schemas.microsoft.com/office/drawing/2014/main" val="20006"/>
                    </a:ext>
                  </a:extLst>
                </a:gridCol>
              </a:tblGrid>
              <a:tr h="932310">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 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 or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983671">
                <a:tc>
                  <a:txBody>
                    <a:bodyPr/>
                    <a:lstStyle/>
                    <a:p>
                      <a:pPr algn="ctr">
                        <a:lnSpc>
                          <a:spcPct val="100000"/>
                        </a:lnSpc>
                      </a:pPr>
                      <a:r>
                        <a:rPr lang="en-US" sz="1300" dirty="0">
                          <a:solidFill>
                            <a:schemeClr val="tx1"/>
                          </a:solidFill>
                          <a:latin typeface="+mn-lt"/>
                        </a:rPr>
                        <a:t>2017/18</a:t>
                      </a:r>
                      <a:endParaRPr lang="en-US" sz="1300" b="0" dirty="0">
                        <a:solidFill>
                          <a:schemeClr val="tx1"/>
                        </a:solidFill>
                        <a:latin typeface="+mn-lt"/>
                        <a:cs typeface="Arial" panose="020B0604020202020204" pitchFamily="34" charset="0"/>
                      </a:endParaRPr>
                    </a:p>
                  </a:txBody>
                  <a:tcPr/>
                </a:tc>
                <a:tc>
                  <a:txBody>
                    <a:bodyPr/>
                    <a:lstStyle/>
                    <a:p>
                      <a:pPr algn="just">
                        <a:lnSpc>
                          <a:spcPct val="100000"/>
                        </a:lnSpc>
                        <a:spcAft>
                          <a:spcPts val="0"/>
                        </a:spcAft>
                        <a:tabLst>
                          <a:tab pos="114300" algn="l"/>
                        </a:tabLst>
                      </a:pPr>
                      <a:r>
                        <a:rPr lang="en-ZA" sz="1300" dirty="0">
                          <a:solidFill>
                            <a:schemeClr val="tx1"/>
                          </a:solidFill>
                          <a:latin typeface="+mn-lt"/>
                        </a:rPr>
                        <a:t>NEXUS</a:t>
                      </a:r>
                      <a:endParaRPr lang="en-ZA" sz="1300" dirty="0">
                        <a:solidFill>
                          <a:schemeClr val="tx1"/>
                        </a:solidFill>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0" dirty="0">
                          <a:solidFill>
                            <a:schemeClr val="tx1"/>
                          </a:solidFill>
                          <a:latin typeface="+mn-lt"/>
                          <a:cs typeface="Arial" panose="020B0604020202020204" pitchFamily="34" charset="0"/>
                        </a:rPr>
                        <a:t>Non – Compliance due to incorrect functionality requirement calculation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300" b="1" dirty="0">
                          <a:solidFill>
                            <a:schemeClr val="tx1"/>
                          </a:solidFill>
                          <a:latin typeface="+mn-lt"/>
                          <a:ea typeface="Times New Roman"/>
                          <a:cs typeface="Arial" panose="020B0604020202020204" pitchFamily="34" charset="0"/>
                        </a:rPr>
                        <a:t>The preliminary</a:t>
                      </a:r>
                      <a:r>
                        <a:rPr lang="en-ZA" sz="1300" b="1" baseline="0" dirty="0">
                          <a:solidFill>
                            <a:schemeClr val="tx1"/>
                          </a:solidFill>
                          <a:latin typeface="+mn-lt"/>
                          <a:ea typeface="Times New Roman"/>
                          <a:cs typeface="Arial" panose="020B0604020202020204" pitchFamily="34" charset="0"/>
                        </a:rPr>
                        <a:t> assessment identified a potential fraud or corruption. </a:t>
                      </a:r>
                      <a:endParaRPr lang="en-ZA" sz="1300" b="1"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300" dirty="0">
                          <a:solidFill>
                            <a:schemeClr val="tx1"/>
                          </a:solidFill>
                          <a:latin typeface="+mn-lt"/>
                        </a:rPr>
                        <a:t>7 825</a:t>
                      </a:r>
                      <a:endParaRPr lang="en-ZA" sz="1300" b="1" dirty="0">
                        <a:solidFill>
                          <a:schemeClr val="tx1"/>
                        </a:solidFill>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solidFill>
                            <a:schemeClr val="tx1"/>
                          </a:solidFill>
                          <a:latin typeface="+mn-lt"/>
                          <a:cs typeface="Arial" panose="020B0604020202020204" pitchFamily="34" charset="0"/>
                        </a:rPr>
                        <a:t>Travel Management Services</a:t>
                      </a:r>
                    </a:p>
                  </a:txBody>
                  <a:tcPr/>
                </a:tc>
                <a:tc>
                  <a:txBody>
                    <a:bodyPr/>
                    <a:lstStyle/>
                    <a:p>
                      <a:pPr>
                        <a:lnSpc>
                          <a:spcPct val="100000"/>
                        </a:lnSpc>
                      </a:pPr>
                      <a:r>
                        <a:rPr lang="en-US" sz="1300" b="1" i="1" dirty="0" err="1">
                          <a:solidFill>
                            <a:schemeClr val="tx1"/>
                          </a:solidFill>
                          <a:latin typeface="+mn-lt"/>
                        </a:rPr>
                        <a:t>audi</a:t>
                      </a:r>
                      <a:r>
                        <a:rPr lang="en-US" sz="1300" b="1" i="1" dirty="0">
                          <a:solidFill>
                            <a:schemeClr val="tx1"/>
                          </a:solidFill>
                          <a:latin typeface="+mn-lt"/>
                        </a:rPr>
                        <a:t> alteram partem </a:t>
                      </a:r>
                      <a:r>
                        <a:rPr lang="en-US" sz="1300" b="1" dirty="0">
                          <a:solidFill>
                            <a:schemeClr val="tx1"/>
                          </a:solidFill>
                          <a:latin typeface="+mn-lt"/>
                        </a:rPr>
                        <a:t>letters issued </a:t>
                      </a:r>
                      <a:r>
                        <a:rPr lang="en-US" sz="1300" dirty="0">
                          <a:solidFill>
                            <a:schemeClr val="tx1"/>
                          </a:solidFill>
                          <a:latin typeface="+mn-lt"/>
                        </a:rPr>
                        <a:t>to Bid Committees and SCM.</a:t>
                      </a:r>
                    </a:p>
                    <a:p>
                      <a:pPr>
                        <a:lnSpc>
                          <a:spcPct val="100000"/>
                        </a:lnSpc>
                      </a:pPr>
                      <a:r>
                        <a:rPr lang="en-US" sz="1300" b="1" i="0" dirty="0">
                          <a:solidFill>
                            <a:schemeClr val="tx1"/>
                          </a:solidFill>
                          <a:latin typeface="+mn-lt"/>
                          <a:cs typeface="Arial" panose="020B0604020202020204" pitchFamily="34" charset="0"/>
                        </a:rPr>
                        <a:t>Final Warning letters</a:t>
                      </a:r>
                      <a:r>
                        <a:rPr lang="en-US" sz="1300" i="0" dirty="0">
                          <a:solidFill>
                            <a:schemeClr val="tx1"/>
                          </a:solidFill>
                          <a:latin typeface="+mn-lt"/>
                          <a:cs typeface="Arial" panose="020B0604020202020204" pitchFamily="34" charset="0"/>
                        </a:rPr>
                        <a:t> were issued to officials. </a:t>
                      </a:r>
                    </a:p>
                    <a:p>
                      <a:pPr>
                        <a:lnSpc>
                          <a:spcPct val="100000"/>
                        </a:lnSpc>
                      </a:pPr>
                      <a:r>
                        <a:rPr lang="en-GB" sz="1300" i="0" dirty="0">
                          <a:solidFill>
                            <a:schemeClr val="tx1"/>
                          </a:solidFill>
                          <a:latin typeface="+mn-lt"/>
                          <a:cs typeface="Arial" panose="020B0604020202020204" pitchFamily="34" charset="0"/>
                        </a:rPr>
                        <a:t>Letter</a:t>
                      </a:r>
                      <a:r>
                        <a:rPr lang="en-GB" sz="1300" i="0" baseline="0" dirty="0">
                          <a:solidFill>
                            <a:schemeClr val="tx1"/>
                          </a:solidFill>
                          <a:latin typeface="+mn-lt"/>
                          <a:cs typeface="Arial" panose="020B0604020202020204" pitchFamily="34" charset="0"/>
                        </a:rPr>
                        <a:t> was written to Nexus</a:t>
                      </a:r>
                      <a:r>
                        <a:rPr lang="en-GB" sz="1300" b="1" i="0" baseline="0" dirty="0">
                          <a:solidFill>
                            <a:schemeClr val="tx1"/>
                          </a:solidFill>
                          <a:latin typeface="+mn-lt"/>
                          <a:cs typeface="Arial" panose="020B0604020202020204" pitchFamily="34" charset="0"/>
                        </a:rPr>
                        <a:t>. </a:t>
                      </a:r>
                      <a:r>
                        <a:rPr lang="en-GB" sz="1300" b="1" i="0" dirty="0">
                          <a:solidFill>
                            <a:schemeClr val="tx1"/>
                          </a:solidFill>
                          <a:latin typeface="+mn-lt"/>
                          <a:cs typeface="Arial" panose="020B0604020202020204" pitchFamily="34" charset="0"/>
                        </a:rPr>
                        <a:t>The</a:t>
                      </a:r>
                      <a:r>
                        <a:rPr lang="en-GB" sz="1300" b="1" i="0" baseline="0" dirty="0">
                          <a:solidFill>
                            <a:schemeClr val="tx1"/>
                          </a:solidFill>
                          <a:latin typeface="+mn-lt"/>
                          <a:cs typeface="Arial" panose="020B0604020202020204" pitchFamily="34" charset="0"/>
                        </a:rPr>
                        <a:t> department has received a credit note</a:t>
                      </a:r>
                      <a:r>
                        <a:rPr lang="en-GB" sz="1300" b="1" i="0" dirty="0">
                          <a:solidFill>
                            <a:schemeClr val="tx1"/>
                          </a:solidFill>
                          <a:latin typeface="+mn-lt"/>
                          <a:cs typeface="Arial" panose="020B0604020202020204" pitchFamily="34" charset="0"/>
                        </a:rPr>
                        <a:t> of</a:t>
                      </a:r>
                      <a:r>
                        <a:rPr lang="en-GB" sz="1300" b="1" i="0" baseline="0" dirty="0">
                          <a:solidFill>
                            <a:schemeClr val="tx1"/>
                          </a:solidFill>
                          <a:latin typeface="+mn-lt"/>
                          <a:cs typeface="Arial" panose="020B0604020202020204" pitchFamily="34" charset="0"/>
                        </a:rPr>
                        <a:t> </a:t>
                      </a:r>
                      <a:r>
                        <a:rPr lang="en-GB" sz="1300" b="1" i="0" dirty="0">
                          <a:solidFill>
                            <a:schemeClr val="tx1"/>
                          </a:solidFill>
                          <a:latin typeface="+mn-lt"/>
                          <a:cs typeface="Arial" panose="020B0604020202020204" pitchFamily="34" charset="0"/>
                        </a:rPr>
                        <a:t>R400 000. </a:t>
                      </a:r>
                      <a:endParaRPr lang="en-US" sz="1300" b="1" i="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1"/>
                  </a:ext>
                </a:extLst>
              </a:tr>
              <a:tr h="1257938">
                <a:tc>
                  <a:txBody>
                    <a:bodyPr/>
                    <a:lstStyle/>
                    <a:p>
                      <a:pPr algn="ctr">
                        <a:lnSpc>
                          <a:spcPct val="100000"/>
                        </a:lnSpc>
                      </a:pPr>
                      <a:r>
                        <a:rPr lang="en-US" sz="1300" dirty="0">
                          <a:latin typeface="+mn-lt"/>
                        </a:rPr>
                        <a:t>2018/19</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err="1">
                          <a:ln>
                            <a:noFill/>
                          </a:ln>
                          <a:effectLst/>
                          <a:uLnTx/>
                          <a:uFillTx/>
                          <a:latin typeface="+mn-lt"/>
                        </a:rPr>
                        <a:t>Quba</a:t>
                      </a:r>
                      <a:r>
                        <a:rPr kumimoji="0" lang="en-ZA" sz="1300" u="none" strike="noStrike" kern="1200" cap="none" spc="0" normalizeH="0" baseline="0" noProof="0" dirty="0">
                          <a:ln>
                            <a:noFill/>
                          </a:ln>
                          <a:effectLst/>
                          <a:uLnTx/>
                          <a:uFillTx/>
                          <a:latin typeface="+mn-lt"/>
                        </a:rPr>
                        <a:t> Design and Motion</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0" dirty="0">
                          <a:latin typeface="+mn-lt"/>
                          <a:cs typeface="Arial" panose="020B0604020202020204" pitchFamily="34" charset="0"/>
                        </a:rPr>
                        <a:t>Non – Compliance due to deviation on quotation process</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300" b="1" dirty="0">
                          <a:latin typeface="+mn-lt"/>
                          <a:ea typeface="Times New Roman"/>
                          <a:cs typeface="Arial" panose="020B0604020202020204" pitchFamily="34" charset="0"/>
                        </a:rPr>
                        <a:t>The Investigation Committee could not detect any fraud nor corruption</a:t>
                      </a:r>
                    </a:p>
                  </a:txBody>
                  <a:tcPr marL="68580" marR="68580" marT="0" marB="0"/>
                </a:tc>
                <a:tc>
                  <a:txBody>
                    <a:bodyPr/>
                    <a:lstStyle/>
                    <a:p>
                      <a:pPr algn="r">
                        <a:lnSpc>
                          <a:spcPct val="100000"/>
                        </a:lnSpc>
                        <a:spcAft>
                          <a:spcPts val="0"/>
                        </a:spcAft>
                        <a:tabLst>
                          <a:tab pos="114300" algn="l"/>
                        </a:tabLst>
                      </a:pPr>
                      <a:r>
                        <a:rPr lang="en-ZA" sz="1300" dirty="0">
                          <a:latin typeface="+mn-lt"/>
                        </a:rPr>
                        <a:t>91</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u="none" dirty="0">
                          <a:solidFill>
                            <a:schemeClr val="tx1"/>
                          </a:solidFill>
                          <a:latin typeface="+mn-lt"/>
                          <a:cs typeface="Arial" panose="020B0604020202020204" pitchFamily="34" charset="0"/>
                        </a:rPr>
                        <a:t>Service was rendered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latin typeface="+mn-lt"/>
                          <a:cs typeface="Arial" panose="020B0604020202020204" pitchFamily="34" charset="0"/>
                        </a:rPr>
                        <a:t>Final Written</a:t>
                      </a:r>
                      <a:r>
                        <a:rPr lang="en-US" sz="1300" b="1" baseline="0" dirty="0">
                          <a:solidFill>
                            <a:schemeClr val="tx1"/>
                          </a:solidFill>
                          <a:latin typeface="+mn-lt"/>
                          <a:cs typeface="Arial" panose="020B0604020202020204" pitchFamily="34" charset="0"/>
                        </a:rPr>
                        <a:t> Warning letter</a:t>
                      </a:r>
                      <a:r>
                        <a:rPr lang="en-US" sz="1300" baseline="0" dirty="0">
                          <a:solidFill>
                            <a:schemeClr val="tx1"/>
                          </a:solidFill>
                          <a:latin typeface="+mn-lt"/>
                          <a:cs typeface="Arial" panose="020B0604020202020204" pitchFamily="34" charset="0"/>
                        </a:rPr>
                        <a:t> was issued to an official – Deputy Director: SCM</a:t>
                      </a:r>
                      <a:endParaRPr lang="en-US" sz="13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2"/>
                  </a:ext>
                </a:extLst>
              </a:tr>
              <a:tr h="1467594">
                <a:tc>
                  <a:txBody>
                    <a:bodyPr/>
                    <a:lstStyle/>
                    <a:p>
                      <a:pPr algn="ctr">
                        <a:lnSpc>
                          <a:spcPct val="100000"/>
                        </a:lnSpc>
                      </a:pPr>
                      <a:r>
                        <a:rPr lang="en-US" sz="1300" dirty="0">
                          <a:latin typeface="+mn-lt"/>
                        </a:rPr>
                        <a:t>2018/19</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IDT - TCT Civil and Construction -</a:t>
                      </a:r>
                    </a:p>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St Thomas</a:t>
                      </a:r>
                    </a:p>
                  </a:txBody>
                  <a:tcPr marL="68580" marR="68580" marT="0" marB="0"/>
                </a:tc>
                <a:tc>
                  <a:txBody>
                    <a:bodyPr/>
                    <a:lstStyle/>
                    <a:p>
                      <a:pPr algn="l">
                        <a:lnSpc>
                          <a:spcPct val="100000"/>
                        </a:lnSpc>
                        <a:spcAft>
                          <a:spcPts val="0"/>
                        </a:spcAft>
                        <a:tabLst>
                          <a:tab pos="114300" algn="l"/>
                        </a:tabLst>
                      </a:pPr>
                      <a:r>
                        <a:rPr lang="en-US" sz="1300" b="0" dirty="0">
                          <a:latin typeface="+mn-lt"/>
                          <a:ea typeface="Times New Roman"/>
                          <a:cs typeface="Arial" panose="020B0604020202020204" pitchFamily="34" charset="0"/>
                        </a:rPr>
                        <a:t>Non – compliance due deviations with SCM prescripts, and deviation with Preferential Procurement Regulation 2017 on preference point used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300" b="1" dirty="0">
                          <a:latin typeface="+mn-lt"/>
                          <a:ea typeface="Times New Roman"/>
                          <a:cs typeface="Arial" panose="020B0604020202020204" pitchFamily="34" charset="0"/>
                        </a:rPr>
                        <a:t>The investigation is completed could not detect any fraud or corruption</a:t>
                      </a:r>
                    </a:p>
                  </a:txBody>
                  <a:tcPr marL="68580" marR="68580" marT="0" marB="0"/>
                </a:tc>
                <a:tc>
                  <a:txBody>
                    <a:bodyPr/>
                    <a:lstStyle/>
                    <a:p>
                      <a:pPr algn="r">
                        <a:lnSpc>
                          <a:spcPct val="100000"/>
                        </a:lnSpc>
                        <a:spcAft>
                          <a:spcPts val="0"/>
                        </a:spcAft>
                        <a:tabLst>
                          <a:tab pos="114300" algn="l"/>
                        </a:tabLst>
                      </a:pPr>
                      <a:r>
                        <a:rPr lang="en-ZA" sz="1300" b="0" dirty="0">
                          <a:latin typeface="+mn-lt"/>
                          <a:ea typeface="Times New Roman"/>
                          <a:cs typeface="Arial" panose="020B0604020202020204" pitchFamily="34" charset="0"/>
                        </a:rPr>
                        <a:t>31 916</a:t>
                      </a:r>
                    </a:p>
                  </a:txBody>
                  <a:tcPr marL="68580" marR="68580" marT="0" marB="0"/>
                </a:tc>
                <a:tc>
                  <a:txBody>
                    <a:bodyPr/>
                    <a:lstStyle/>
                    <a:p>
                      <a:pPr>
                        <a:lnSpc>
                          <a:spcPct val="100000"/>
                        </a:lnSpc>
                      </a:pPr>
                      <a:r>
                        <a:rPr lang="en-US" sz="1300" dirty="0">
                          <a:latin typeface="+mn-lt"/>
                          <a:cs typeface="Arial" panose="020B0604020202020204" pitchFamily="34" charset="0"/>
                        </a:rPr>
                        <a:t>Building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rPr>
                        <a:t>Accountability letter was issued to Implementing Agent</a:t>
                      </a:r>
                      <a:r>
                        <a:rPr lang="en-US" sz="1300" dirty="0">
                          <a:latin typeface="+mn-lt"/>
                        </a:rPr>
                        <a:t>. </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IDT EC (NDPW)</a:t>
                      </a:r>
                    </a:p>
                    <a:p>
                      <a:pPr>
                        <a:lnSpc>
                          <a:spcPct val="100000"/>
                        </a:lnSpc>
                      </a:pPr>
                      <a:endParaRPr lang="en-US" sz="1300" dirty="0">
                        <a:latin typeface="+mn-lt"/>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a:stretch>
            <a:fillRect/>
          </a:stretch>
        </p:blipFill>
        <p:spPr>
          <a:xfrm>
            <a:off x="179512" y="6334208"/>
            <a:ext cx="1440160" cy="523792"/>
          </a:xfrm>
          <a:prstGeom prst="rect">
            <a:avLst/>
          </a:prstGeom>
        </p:spPr>
      </p:pic>
    </p:spTree>
    <p:extLst>
      <p:ext uri="{BB962C8B-B14F-4D97-AF65-F5344CB8AC3E}">
        <p14:creationId xmlns:p14="http://schemas.microsoft.com/office/powerpoint/2010/main" val="26716490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0384" y="878049"/>
            <a:ext cx="5208794" cy="5132702"/>
          </a:xfrm>
          <a:prstGeom prst="rect">
            <a:avLst/>
          </a:prstGeom>
        </p:spPr>
      </p:pic>
      <p:sp>
        <p:nvSpPr>
          <p:cNvPr id="8" name="Content Placeholder 14"/>
          <p:cNvSpPr txBox="1">
            <a:spLocks/>
          </p:cNvSpPr>
          <p:nvPr/>
        </p:nvSpPr>
        <p:spPr bwMode="auto">
          <a:xfrm>
            <a:off x="1" y="858803"/>
            <a:ext cx="3024377" cy="668947"/>
          </a:xfrm>
          <a:prstGeom prst="rect">
            <a:avLst/>
          </a:prstGeom>
          <a:solidFill>
            <a:schemeClr val="accent6">
              <a:lumMod val="75000"/>
            </a:schemeClr>
          </a:solidFill>
          <a:ln w="9525">
            <a:solidFill>
              <a:schemeClr val="accent4">
                <a:lumMod val="75000"/>
              </a:schemeClr>
            </a:solidFill>
            <a:miter lim="800000"/>
            <a:headEnd/>
            <a:tailEnd/>
          </a:ln>
        </p:spPr>
        <p:txBody>
          <a:bodyPr/>
          <a:lstStyle/>
          <a:p>
            <a:pPr algn="ctr">
              <a:defRPr/>
            </a:pPr>
            <a:r>
              <a:rPr lang="en-ZA" sz="1350" b="1" i="1" dirty="0">
                <a:solidFill>
                  <a:prstClr val="white"/>
                </a:solidFill>
                <a:latin typeface="Arial" panose="020B0604020202020204" pitchFamily="34" charset="0"/>
                <a:cs typeface="Arial" panose="020B0604020202020204" pitchFamily="34" charset="0"/>
              </a:rPr>
              <a:t>Action Plan to 2019</a:t>
            </a:r>
            <a:r>
              <a:rPr lang="en-ZA" sz="1350" i="1" dirty="0">
                <a:solidFill>
                  <a:prstClr val="white"/>
                </a:solidFill>
                <a:latin typeface="Arial" panose="020B0604020202020204" pitchFamily="34" charset="0"/>
                <a:cs typeface="Arial" panose="020B0604020202020204" pitchFamily="34" charset="0"/>
              </a:rPr>
              <a:t>: </a:t>
            </a:r>
          </a:p>
          <a:p>
            <a:pPr algn="ctr">
              <a:defRPr/>
            </a:pPr>
            <a:r>
              <a:rPr lang="en-ZA" sz="1200" i="1" dirty="0">
                <a:solidFill>
                  <a:prstClr val="white"/>
                </a:solidFill>
                <a:latin typeface="Arial" panose="020B0604020202020204" pitchFamily="34" charset="0"/>
                <a:cs typeface="Arial" panose="020B0604020202020204" pitchFamily="34" charset="0"/>
              </a:rPr>
              <a:t>Towards the realisation of Schooling 2030 </a:t>
            </a:r>
          </a:p>
          <a:p>
            <a:pPr algn="ctr">
              <a:defRPr/>
            </a:pPr>
            <a:r>
              <a:rPr lang="en-ZA" sz="900" i="1" dirty="0">
                <a:solidFill>
                  <a:prstClr val="white"/>
                </a:solidFill>
                <a:latin typeface="Arial" panose="020B0604020202020204" pitchFamily="34" charset="0"/>
                <a:cs typeface="Arial" panose="020B0604020202020204" pitchFamily="34" charset="0"/>
              </a:rPr>
              <a:t>(access, redress, equity, inclusivity, quality, &amp; efficiency)</a:t>
            </a:r>
            <a:endParaRPr lang="en-ZA" sz="1350" i="1" dirty="0">
              <a:solidFill>
                <a:prstClr val="white"/>
              </a:solidFill>
            </a:endParaRPr>
          </a:p>
          <a:p>
            <a:pPr marL="257175" indent="-257175" algn="ctr">
              <a:spcBef>
                <a:spcPct val="20000"/>
              </a:spcBef>
              <a:buFont typeface="Arial" charset="0"/>
              <a:buChar char="•"/>
              <a:defRPr/>
            </a:pPr>
            <a:endParaRPr lang="en-ZA" sz="1350" i="1" dirty="0">
              <a:solidFill>
                <a:prstClr val="white"/>
              </a:solidFill>
            </a:endParaRPr>
          </a:p>
        </p:txBody>
      </p:sp>
      <p:sp>
        <p:nvSpPr>
          <p:cNvPr id="11" name="Rectangle 10"/>
          <p:cNvSpPr/>
          <p:nvPr/>
        </p:nvSpPr>
        <p:spPr>
          <a:xfrm>
            <a:off x="7090935" y="1235276"/>
            <a:ext cx="1993868" cy="4247317"/>
          </a:xfrm>
          <a:prstGeom prst="rect">
            <a:avLst/>
          </a:prstGeom>
          <a:solidFill>
            <a:schemeClr val="accent2">
              <a:lumMod val="20000"/>
              <a:lumOff val="80000"/>
              <a:alpha val="52000"/>
            </a:schemeClr>
          </a:solidFill>
          <a:ln>
            <a:solidFill>
              <a:schemeClr val="accent1"/>
            </a:solidFill>
          </a:ln>
        </p:spPr>
        <p:txBody>
          <a:bodyPr wrap="square">
            <a:spAutoFit/>
          </a:bodyPr>
          <a:lstStyle/>
          <a:p>
            <a:pPr algn="ctr">
              <a:defRPr/>
            </a:pPr>
            <a:r>
              <a:rPr lang="en-ZA" sz="1350" b="1" dirty="0">
                <a:solidFill>
                  <a:prstClr val="black"/>
                </a:solidFill>
              </a:rPr>
              <a:t>Goals 1 to 13: </a:t>
            </a:r>
          </a:p>
          <a:p>
            <a:pPr algn="ctr">
              <a:defRPr/>
            </a:pPr>
            <a:r>
              <a:rPr lang="en-ZA" sz="1350" b="1" dirty="0">
                <a:solidFill>
                  <a:prstClr val="black"/>
                </a:solidFill>
              </a:rPr>
              <a:t>Improved Learning Outcomes</a:t>
            </a:r>
          </a:p>
          <a:p>
            <a:pPr>
              <a:defRPr/>
            </a:pPr>
            <a:endParaRPr lang="en-ZA" sz="1350" b="1" dirty="0">
              <a:solidFill>
                <a:prstClr val="black"/>
              </a:solidFill>
            </a:endParaRPr>
          </a:p>
          <a:p>
            <a:pPr marL="214313" indent="-214313">
              <a:buFontTx/>
              <a:buChar char="-"/>
              <a:defRPr/>
            </a:pPr>
            <a:r>
              <a:rPr lang="en-ZA" sz="1350" dirty="0">
                <a:solidFill>
                  <a:prstClr val="black"/>
                </a:solidFill>
              </a:rPr>
              <a:t>Improve learning outcomes in Language, Mathematics and Science as measured in Grades 3, 6, 9 and 12</a:t>
            </a:r>
          </a:p>
          <a:p>
            <a:pPr marL="214313" indent="-214313">
              <a:buFontTx/>
              <a:buChar char="-"/>
              <a:defRPr/>
            </a:pPr>
            <a:r>
              <a:rPr lang="en-ZA" sz="1350" dirty="0">
                <a:solidFill>
                  <a:prstClr val="black"/>
                </a:solidFill>
              </a:rPr>
              <a:t>Ensure full access to compulsory schooling</a:t>
            </a:r>
          </a:p>
          <a:p>
            <a:pPr marL="214313" indent="-214313">
              <a:buFontTx/>
              <a:buChar char="-"/>
              <a:defRPr/>
            </a:pPr>
            <a:r>
              <a:rPr lang="en-ZA" sz="1350" dirty="0">
                <a:solidFill>
                  <a:prstClr val="black"/>
                </a:solidFill>
              </a:rPr>
              <a:t>Decrease grade repetition and retention</a:t>
            </a:r>
          </a:p>
          <a:p>
            <a:pPr marL="214313" indent="-214313">
              <a:buFontTx/>
              <a:buChar char="-"/>
              <a:defRPr/>
            </a:pPr>
            <a:r>
              <a:rPr lang="en-ZA" sz="1350" dirty="0">
                <a:solidFill>
                  <a:prstClr val="black"/>
                </a:solidFill>
              </a:rPr>
              <a:t>Improve access to FET colleges</a:t>
            </a:r>
          </a:p>
          <a:p>
            <a:pPr marL="214313" indent="-214313">
              <a:buFontTx/>
              <a:buChar char="-"/>
              <a:defRPr/>
            </a:pPr>
            <a:r>
              <a:rPr lang="en-ZA" sz="1350" dirty="0">
                <a:solidFill>
                  <a:prstClr val="black"/>
                </a:solidFill>
              </a:rPr>
              <a:t>Improve quality of Grade R</a:t>
            </a:r>
          </a:p>
        </p:txBody>
      </p:sp>
      <p:sp>
        <p:nvSpPr>
          <p:cNvPr id="13" name="Rectangle 12"/>
          <p:cNvSpPr/>
          <p:nvPr/>
        </p:nvSpPr>
        <p:spPr>
          <a:xfrm>
            <a:off x="76200" y="4561398"/>
            <a:ext cx="2148840" cy="923330"/>
          </a:xfrm>
          <a:prstGeom prst="rect">
            <a:avLst/>
          </a:prstGeom>
          <a:solidFill>
            <a:schemeClr val="accent2">
              <a:lumMod val="75000"/>
            </a:schemeClr>
          </a:solidFill>
          <a:ln>
            <a:solidFill>
              <a:schemeClr val="accent1"/>
            </a:solidFill>
          </a:ln>
        </p:spPr>
        <p:txBody>
          <a:bodyPr wrap="square">
            <a:spAutoFit/>
          </a:bodyPr>
          <a:lstStyle/>
          <a:p>
            <a:pPr algn="ctr">
              <a:defRPr/>
            </a:pPr>
            <a:r>
              <a:rPr lang="en-ZA" sz="1350" b="1" dirty="0">
                <a:solidFill>
                  <a:prstClr val="white"/>
                </a:solidFill>
              </a:rPr>
              <a:t>Goals 14 to 27: </a:t>
            </a:r>
          </a:p>
          <a:p>
            <a:pPr algn="ctr">
              <a:defRPr/>
            </a:pPr>
            <a:r>
              <a:rPr lang="en-ZA" sz="1350" b="1" dirty="0">
                <a:solidFill>
                  <a:prstClr val="white"/>
                </a:solidFill>
              </a:rPr>
              <a:t>Interventions - the ‘how to Improve Learning Outcomes’</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624251"/>
            <a:ext cx="2178699" cy="840820"/>
          </a:xfrm>
          <a:prstGeom prst="rect">
            <a:avLst/>
          </a:prstGeom>
        </p:spPr>
      </p:pic>
      <p:sp>
        <p:nvSpPr>
          <p:cNvPr id="7" name="Title 1"/>
          <p:cNvSpPr txBox="1">
            <a:spLocks/>
          </p:cNvSpPr>
          <p:nvPr/>
        </p:nvSpPr>
        <p:spPr>
          <a:xfrm>
            <a:off x="0" y="2"/>
            <a:ext cx="9084803" cy="76843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rgbClr val="C0000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lumMod val="75000"/>
                  </a:schemeClr>
                </a:solidFill>
                <a:effectLst/>
                <a:uLnTx/>
                <a:uFillTx/>
                <a:latin typeface="Calibri"/>
                <a:ea typeface="+mj-ea"/>
                <a:cs typeface="+mj-cs"/>
              </a:rPr>
              <a:t>ACTION PLAN TO 2024</a:t>
            </a:r>
            <a:endParaRPr kumimoji="0" lang="en-ZA" sz="3200" b="1" i="0" u="none" strike="noStrike" kern="1200" cap="none" spc="0" normalizeH="0" baseline="0" noProof="0" dirty="0">
              <a:ln>
                <a:noFill/>
              </a:ln>
              <a:solidFill>
                <a:schemeClr val="accent2">
                  <a:lumMod val="75000"/>
                </a:schemeClr>
              </a:solidFill>
              <a:effectLst/>
              <a:uLnTx/>
              <a:uFillTx/>
              <a:latin typeface="Calibri"/>
              <a:ea typeface="+mj-ea"/>
              <a:cs typeface="+mj-cs"/>
            </a:endParaRPr>
          </a:p>
        </p:txBody>
      </p:sp>
      <p:pic>
        <p:nvPicPr>
          <p:cNvPr id="2" name="Picture 1">
            <a:extLst>
              <a:ext uri="{FF2B5EF4-FFF2-40B4-BE49-F238E27FC236}">
                <a16:creationId xmlns:a16="http://schemas.microsoft.com/office/drawing/2014/main" id="{245BA717-78C0-C04E-AD18-E8F64A1C86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133139"/>
            <a:ext cx="1134672" cy="549976"/>
          </a:xfrm>
          <a:prstGeom prst="rect">
            <a:avLst/>
          </a:prstGeom>
        </p:spPr>
      </p:pic>
      <p:sp>
        <p:nvSpPr>
          <p:cNvPr id="9" name="Slide Number Placeholder 4"/>
          <p:cNvSpPr>
            <a:spLocks noGrp="1"/>
          </p:cNvSpPr>
          <p:nvPr>
            <p:ph type="sldNum" sz="quarter" idx="12"/>
          </p:nvPr>
        </p:nvSpPr>
        <p:spPr/>
        <p:txBody>
          <a:bodyPr/>
          <a:lstStyle/>
          <a:p>
            <a:r>
              <a:rPr lang="en-ZA" dirty="0"/>
              <a:t>11</a:t>
            </a:r>
          </a:p>
        </p:txBody>
      </p:sp>
    </p:spTree>
    <p:extLst>
      <p:ext uri="{BB962C8B-B14F-4D97-AF65-F5344CB8AC3E}">
        <p14:creationId xmlns:p14="http://schemas.microsoft.com/office/powerpoint/2010/main" val="296278200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20080"/>
          </a:xfrm>
        </p:spPr>
        <p:txBody>
          <a:bodyPr>
            <a:noAutofit/>
          </a:bodyPr>
          <a:lstStyle/>
          <a:p>
            <a:r>
              <a:rPr lang="en-ZA" sz="2800" b="1" dirty="0">
                <a:solidFill>
                  <a:schemeClr val="accent2">
                    <a:lumMod val="75000"/>
                  </a:schemeClr>
                </a:solidFill>
              </a:rPr>
              <a:t>SUMMARY OF IRREGULAR EXPENDITURE UP TO </a:t>
            </a:r>
            <a:br>
              <a:rPr lang="en-ZA" sz="2800" b="1" dirty="0">
                <a:solidFill>
                  <a:schemeClr val="accent2">
                    <a:lumMod val="75000"/>
                  </a:schemeClr>
                </a:solidFill>
              </a:rPr>
            </a:br>
            <a:r>
              <a:rPr lang="en-ZA" sz="2800" b="1" dirty="0">
                <a:solidFill>
                  <a:schemeClr val="accent2">
                    <a:lumMod val="75000"/>
                  </a:schemeClr>
                </a:solidFill>
              </a:rPr>
              <a:t> 2021/22</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3626205"/>
              </p:ext>
            </p:extLst>
          </p:nvPr>
        </p:nvGraphicFramePr>
        <p:xfrm>
          <a:off x="89754" y="836712"/>
          <a:ext cx="9036497" cy="6040145"/>
        </p:xfrm>
        <a:graphic>
          <a:graphicData uri="http://schemas.openxmlformats.org/drawingml/2006/table">
            <a:tbl>
              <a:tblPr firstRow="1" bandRow="1">
                <a:tableStyleId>{21E4AEA4-8DFA-4A89-87EB-49C32662AFE0}</a:tableStyleId>
              </a:tblPr>
              <a:tblGrid>
                <a:gridCol w="808142">
                  <a:extLst>
                    <a:ext uri="{9D8B030D-6E8A-4147-A177-3AD203B41FA5}">
                      <a16:colId xmlns:a16="http://schemas.microsoft.com/office/drawing/2014/main" val="20000"/>
                    </a:ext>
                  </a:extLst>
                </a:gridCol>
                <a:gridCol w="1046654">
                  <a:extLst>
                    <a:ext uri="{9D8B030D-6E8A-4147-A177-3AD203B41FA5}">
                      <a16:colId xmlns:a16="http://schemas.microsoft.com/office/drawing/2014/main" val="20001"/>
                    </a:ext>
                  </a:extLst>
                </a:gridCol>
                <a:gridCol w="2057088">
                  <a:extLst>
                    <a:ext uri="{9D8B030D-6E8A-4147-A177-3AD203B41FA5}">
                      <a16:colId xmlns:a16="http://schemas.microsoft.com/office/drawing/2014/main" val="20002"/>
                    </a:ext>
                  </a:extLst>
                </a:gridCol>
                <a:gridCol w="1892043">
                  <a:extLst>
                    <a:ext uri="{9D8B030D-6E8A-4147-A177-3AD203B41FA5}">
                      <a16:colId xmlns:a16="http://schemas.microsoft.com/office/drawing/2014/main" val="20003"/>
                    </a:ext>
                  </a:extLst>
                </a:gridCol>
                <a:gridCol w="808142">
                  <a:extLst>
                    <a:ext uri="{9D8B030D-6E8A-4147-A177-3AD203B41FA5}">
                      <a16:colId xmlns:a16="http://schemas.microsoft.com/office/drawing/2014/main" val="20004"/>
                    </a:ext>
                  </a:extLst>
                </a:gridCol>
                <a:gridCol w="1028544">
                  <a:extLst>
                    <a:ext uri="{9D8B030D-6E8A-4147-A177-3AD203B41FA5}">
                      <a16:colId xmlns:a16="http://schemas.microsoft.com/office/drawing/2014/main" val="20005"/>
                    </a:ext>
                  </a:extLst>
                </a:gridCol>
                <a:gridCol w="1395884">
                  <a:extLst>
                    <a:ext uri="{9D8B030D-6E8A-4147-A177-3AD203B41FA5}">
                      <a16:colId xmlns:a16="http://schemas.microsoft.com/office/drawing/2014/main" val="20006"/>
                    </a:ext>
                  </a:extLst>
                </a:gridCol>
              </a:tblGrid>
              <a:tr h="857519">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 (s)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443314">
                <a:tc>
                  <a:txBody>
                    <a:bodyPr/>
                    <a:lstStyle/>
                    <a:p>
                      <a:pPr algn="ctr">
                        <a:lnSpc>
                          <a:spcPct val="100000"/>
                        </a:lnSpc>
                      </a:pPr>
                      <a:r>
                        <a:rPr lang="en-US" sz="1300" dirty="0">
                          <a:latin typeface="+mn-lt"/>
                        </a:rPr>
                        <a:t>2018/19</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XOL-MAK Construction- Edward </a:t>
                      </a:r>
                      <a:r>
                        <a:rPr kumimoji="0" lang="en-ZA" sz="1300" u="none" strike="noStrike" kern="1200" cap="none" spc="0" normalizeH="0" baseline="0" noProof="0" dirty="0" err="1">
                          <a:ln>
                            <a:noFill/>
                          </a:ln>
                          <a:effectLst/>
                          <a:uLnTx/>
                          <a:uFillTx/>
                          <a:latin typeface="+mn-lt"/>
                        </a:rPr>
                        <a:t>Zibi</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lnSpc>
                          <a:spcPct val="100000"/>
                        </a:lnSpc>
                        <a:spcAft>
                          <a:spcPts val="0"/>
                        </a:spcAft>
                        <a:tabLst>
                          <a:tab pos="114300" algn="l"/>
                        </a:tabLst>
                      </a:pPr>
                      <a:r>
                        <a:rPr lang="en-ZA" sz="1300" b="0" dirty="0">
                          <a:latin typeface="+mn-lt"/>
                          <a:ea typeface="Times New Roman"/>
                          <a:cs typeface="Arial" panose="020B0604020202020204" pitchFamily="34" charset="0"/>
                        </a:rPr>
                        <a:t>Non – compliance with SCM prescripts, </a:t>
                      </a:r>
                      <a:r>
                        <a:rPr kumimoji="0" lang="en-US"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deviation with Preferential Procurement Regulation 2017 on preference point used</a:t>
                      </a:r>
                      <a:endParaRPr lang="en-ZA" sz="1300" b="0" dirty="0">
                        <a:latin typeface="+mn-lt"/>
                        <a:ea typeface="Times New Roman"/>
                        <a:cs typeface="Arial" panose="020B0604020202020204" pitchFamily="34" charset="0"/>
                      </a:endParaRPr>
                    </a:p>
                  </a:txBody>
                  <a:tcPr marL="68580" marR="68580" marT="0" marB="0"/>
                </a:tc>
                <a:tc>
                  <a:txBody>
                    <a:bodyPr/>
                    <a:lstStyle/>
                    <a:p>
                      <a:pPr algn="l">
                        <a:lnSpc>
                          <a:spcPct val="100000"/>
                        </a:lnSpc>
                        <a:spcAft>
                          <a:spcPts val="0"/>
                        </a:spcAft>
                        <a:tabLst>
                          <a:tab pos="114300" algn="l"/>
                        </a:tabLst>
                      </a:pPr>
                      <a:r>
                        <a:rPr lang="en-ZA" sz="1300" b="1" dirty="0">
                          <a:latin typeface="+mn-lt"/>
                          <a:ea typeface="Times New Roman"/>
                          <a:cs typeface="Arial" panose="020B0604020202020204" pitchFamily="34" charset="0"/>
                        </a:rPr>
                        <a:t>Investigation committee could not detect any fraud nor corruption</a:t>
                      </a:r>
                    </a:p>
                  </a:txBody>
                  <a:tcPr marL="68580" marR="68580" marT="0" marB="0"/>
                </a:tc>
                <a:tc>
                  <a:txBody>
                    <a:bodyPr/>
                    <a:lstStyle/>
                    <a:p>
                      <a:pPr algn="r">
                        <a:lnSpc>
                          <a:spcPct val="100000"/>
                        </a:lnSpc>
                        <a:spcAft>
                          <a:spcPts val="0"/>
                        </a:spcAft>
                        <a:tabLst>
                          <a:tab pos="114300" algn="l"/>
                        </a:tabLst>
                      </a:pPr>
                      <a:r>
                        <a:rPr lang="en-ZA" sz="1300" b="0" dirty="0">
                          <a:latin typeface="+mn-lt"/>
                          <a:ea typeface="Times New Roman"/>
                          <a:cs typeface="Arial" panose="020B0604020202020204" pitchFamily="34" charset="0"/>
                        </a:rPr>
                        <a:t>23 201</a:t>
                      </a:r>
                    </a:p>
                  </a:txBody>
                  <a:tcPr marL="68580" marR="68580" marT="0" marB="0"/>
                </a:tc>
                <a:tc>
                  <a:txBody>
                    <a:bodyPr/>
                    <a:lstStyle/>
                    <a:p>
                      <a:pPr>
                        <a:lnSpc>
                          <a:spcPct val="100000"/>
                        </a:lnSpc>
                      </a:pPr>
                      <a:r>
                        <a:rPr lang="en-US" sz="1300" dirty="0">
                          <a:latin typeface="+mn-lt"/>
                          <a:cs typeface="Arial" panose="020B0604020202020204" pitchFamily="34" charset="0"/>
                        </a:rPr>
                        <a:t>Building of school completed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rPr>
                        <a:t>Accountability letter was issued to Implementing Agent</a:t>
                      </a:r>
                      <a:r>
                        <a:rPr lang="en-US" sz="1300" dirty="0">
                          <a:latin typeface="+mn-lt"/>
                        </a:rPr>
                        <a:t>. ( To provide tender</a:t>
                      </a:r>
                      <a:r>
                        <a:rPr lang="en-US" sz="1300" baseline="0" dirty="0">
                          <a:latin typeface="+mn-lt"/>
                        </a:rPr>
                        <a:t> documents)</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 IDT EC (NDPW)</a:t>
                      </a:r>
                    </a:p>
                  </a:txBody>
                  <a:tcPr/>
                </a:tc>
                <a:extLst>
                  <a:ext uri="{0D108BD9-81ED-4DB2-BD59-A6C34878D82A}">
                    <a16:rowId xmlns:a16="http://schemas.microsoft.com/office/drawing/2014/main" val="10001"/>
                  </a:ext>
                </a:extLst>
              </a:tr>
              <a:tr h="1056446">
                <a:tc>
                  <a:txBody>
                    <a:bodyPr/>
                    <a:lstStyle/>
                    <a:p>
                      <a:pPr algn="ctr">
                        <a:lnSpc>
                          <a:spcPct val="100000"/>
                        </a:lnSpc>
                      </a:pPr>
                      <a:r>
                        <a:rPr lang="en-US" sz="1300" dirty="0">
                          <a:latin typeface="+mn-lt"/>
                        </a:rPr>
                        <a:t>2015/16</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DBSA (</a:t>
                      </a:r>
                      <a:r>
                        <a:rPr lang="en-ZA" sz="1300" dirty="0" err="1">
                          <a:latin typeface="+mn-lt"/>
                        </a:rPr>
                        <a:t>MoA</a:t>
                      </a:r>
                      <a:r>
                        <a:rPr lang="en-ZA" sz="1300" dirty="0">
                          <a:latin typeface="+mn-lt"/>
                        </a:rPr>
                        <a:t> Expired and not renewed)</a:t>
                      </a:r>
                      <a:endParaRPr lang="en-ZA" sz="1300" dirty="0">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Treasury Regulation due to expired MOA not renewed</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140 299</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Management of infrastructure projects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effectLst/>
                          <a:latin typeface="+mn-lt"/>
                        </a:rPr>
                        <a:t>Final Written warning </a:t>
                      </a:r>
                      <a:r>
                        <a:rPr lang="en-US" sz="1300" kern="1200" dirty="0">
                          <a:effectLst/>
                          <a:latin typeface="+mn-lt"/>
                        </a:rPr>
                        <a:t>letters were issued - </a:t>
                      </a:r>
                      <a:r>
                        <a:rPr kumimoji="0" lang="en-US" sz="1300" b="0" i="0" u="none" strike="noStrike" kern="1200" cap="none" spc="0" normalizeH="0" baseline="0" noProof="0" dirty="0">
                          <a:ln>
                            <a:noFill/>
                          </a:ln>
                          <a:solidFill>
                            <a:prstClr val="black"/>
                          </a:solidFill>
                          <a:effectLst/>
                          <a:uLnTx/>
                          <a:uFillTx/>
                          <a:latin typeface="+mn-lt"/>
                          <a:ea typeface="+mn-ea"/>
                          <a:cs typeface="+mn-cs"/>
                        </a:rPr>
                        <a:t>ASIDI Programme Managers</a:t>
                      </a:r>
                      <a:endPar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0002"/>
                  </a:ext>
                </a:extLst>
              </a:tr>
              <a:tr h="1443314">
                <a:tc>
                  <a:txBody>
                    <a:bodyPr/>
                    <a:lstStyle/>
                    <a:p>
                      <a:pPr algn="ctr">
                        <a:lnSpc>
                          <a:spcPct val="100000"/>
                        </a:lnSpc>
                      </a:pPr>
                      <a:r>
                        <a:rPr lang="en-US" sz="1300" dirty="0">
                          <a:latin typeface="+mn-lt"/>
                        </a:rPr>
                        <a:t>2013/14</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Workbooks (Grade R)</a:t>
                      </a:r>
                    </a:p>
                  </a:txBody>
                  <a:tcPr marL="68580" marR="68580" marT="0" marB="0"/>
                </a:tc>
                <a:tc>
                  <a:txBody>
                    <a:bodyPr/>
                    <a:lstStyle/>
                    <a:p>
                      <a:pPr algn="l"/>
                      <a:r>
                        <a:rPr lang="en-US" sz="1300" b="0" dirty="0">
                          <a:latin typeface="+mn-lt"/>
                          <a:cs typeface="Arial" panose="020B0604020202020204" pitchFamily="34" charset="0"/>
                        </a:rPr>
                        <a:t>Non –compliance with SCM prescript due to advertised tender for a shorter period without proper approval and reason for deviations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32 223</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Workbooks were delivered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latin typeface="+mn-lt"/>
                          <a:cs typeface="Arial" panose="020B0604020202020204" pitchFamily="34" charset="0"/>
                        </a:rPr>
                        <a:t>Official is no longer in the employ </a:t>
                      </a:r>
                      <a:r>
                        <a:rPr lang="en-US" sz="1300" dirty="0">
                          <a:latin typeface="+mn-lt"/>
                          <a:cs typeface="Arial" panose="020B0604020202020204" pitchFamily="34" charset="0"/>
                        </a:rPr>
                        <a:t>of the Department - </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DDG – Administration/SCM</a:t>
                      </a:r>
                    </a:p>
                  </a:txBody>
                  <a:tcPr/>
                </a:tc>
                <a:extLst>
                  <a:ext uri="{0D108BD9-81ED-4DB2-BD59-A6C34878D82A}">
                    <a16:rowId xmlns:a16="http://schemas.microsoft.com/office/drawing/2014/main" val="10003"/>
                  </a:ext>
                </a:extLst>
              </a:tr>
              <a:tr h="1144026">
                <a:tc>
                  <a:txBody>
                    <a:bodyPr/>
                    <a:lstStyle/>
                    <a:p>
                      <a:pPr algn="ctr">
                        <a:lnSpc>
                          <a:spcPct val="100000"/>
                        </a:lnSpc>
                      </a:pPr>
                      <a:r>
                        <a:rPr lang="en-US" sz="1300" dirty="0">
                          <a:latin typeface="+mn-lt"/>
                        </a:rPr>
                        <a:t>2017/18</a:t>
                      </a:r>
                      <a:endParaRPr lang="en-US" sz="1300" dirty="0">
                        <a:latin typeface="+mn-lt"/>
                        <a:cs typeface="Arial" panose="020B0604020202020204" pitchFamily="34" charset="0"/>
                      </a:endParaRPr>
                    </a:p>
                  </a:txBody>
                  <a:tcPr/>
                </a:tc>
                <a:tc>
                  <a:txBody>
                    <a:bodyPr/>
                    <a:lstStyle/>
                    <a:p>
                      <a:pPr algn="just">
                        <a:lnSpc>
                          <a:spcPct val="100000"/>
                        </a:lnSpc>
                        <a:spcAft>
                          <a:spcPts val="0"/>
                        </a:spcAft>
                        <a:tabLst>
                          <a:tab pos="114300" algn="l"/>
                        </a:tabLst>
                      </a:pPr>
                      <a:r>
                        <a:rPr lang="en-ZA" sz="1300" dirty="0" err="1">
                          <a:latin typeface="+mn-lt"/>
                        </a:rPr>
                        <a:t>Kha</a:t>
                      </a:r>
                      <a:r>
                        <a:rPr lang="en-ZA" sz="1300" dirty="0">
                          <a:latin typeface="+mn-lt"/>
                        </a:rPr>
                        <a:t> </a:t>
                      </a:r>
                      <a:r>
                        <a:rPr lang="en-ZA" sz="1300" dirty="0" err="1">
                          <a:latin typeface="+mn-lt"/>
                        </a:rPr>
                        <a:t>Ri</a:t>
                      </a:r>
                      <a:r>
                        <a:rPr lang="en-ZA" sz="1300" dirty="0">
                          <a:latin typeface="+mn-lt"/>
                        </a:rPr>
                        <a:t> </a:t>
                      </a:r>
                      <a:r>
                        <a:rPr lang="en-ZA" sz="1300" dirty="0" err="1">
                          <a:latin typeface="+mn-lt"/>
                        </a:rPr>
                        <a:t>Gude</a:t>
                      </a:r>
                      <a:r>
                        <a:rPr lang="en-ZA" sz="1300" dirty="0">
                          <a:latin typeface="+mn-lt"/>
                        </a:rPr>
                        <a:t> (Written quotation were not obtained</a:t>
                      </a:r>
                      <a:r>
                        <a:rPr lang="en-ZA" sz="1300" baseline="0" dirty="0">
                          <a:latin typeface="+mn-lt"/>
                        </a:rPr>
                        <a:t>)</a:t>
                      </a:r>
                      <a:endParaRPr lang="en-ZA" sz="1300" dirty="0">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SCM for deviations on quotation process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201</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Kha Ri </a:t>
                      </a:r>
                      <a:r>
                        <a:rPr lang="en-US" sz="1300" dirty="0" err="1">
                          <a:latin typeface="+mn-lt"/>
                          <a:cs typeface="Arial" panose="020B0604020202020204" pitchFamily="34" charset="0"/>
                        </a:rPr>
                        <a:t>Gude</a:t>
                      </a:r>
                      <a:r>
                        <a:rPr lang="en-US" sz="1300" dirty="0">
                          <a:latin typeface="+mn-lt"/>
                          <a:cs typeface="Arial" panose="020B0604020202020204" pitchFamily="34" charset="0"/>
                        </a:rPr>
                        <a:t> literacy programme was rendered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rPr>
                        <a:t>The </a:t>
                      </a:r>
                      <a:r>
                        <a:rPr lang="en-US" sz="1300" b="1" dirty="0">
                          <a:latin typeface="+mn-lt"/>
                        </a:rPr>
                        <a:t>Senior Official responsible at the time is deceased</a:t>
                      </a:r>
                      <a:r>
                        <a:rPr lang="en-US" sz="1300" dirty="0">
                          <a:latin typeface="+mn-lt"/>
                        </a:rPr>
                        <a:t>.</a:t>
                      </a:r>
                      <a:endParaRPr lang="en-US" sz="1300" dirty="0">
                        <a:latin typeface="+mn-lt"/>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3"/>
          <a:stretch>
            <a:fillRect/>
          </a:stretch>
        </p:blipFill>
        <p:spPr>
          <a:xfrm>
            <a:off x="179512" y="6334208"/>
            <a:ext cx="1440160" cy="523792"/>
          </a:xfrm>
          <a:prstGeom prst="rect">
            <a:avLst/>
          </a:prstGeom>
        </p:spPr>
      </p:pic>
    </p:spTree>
    <p:extLst>
      <p:ext uri="{BB962C8B-B14F-4D97-AF65-F5344CB8AC3E}">
        <p14:creationId xmlns:p14="http://schemas.microsoft.com/office/powerpoint/2010/main" val="415671444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8214775"/>
              </p:ext>
            </p:extLst>
          </p:nvPr>
        </p:nvGraphicFramePr>
        <p:xfrm>
          <a:off x="179511" y="1052736"/>
          <a:ext cx="8856985" cy="5693717"/>
        </p:xfrm>
        <a:graphic>
          <a:graphicData uri="http://schemas.openxmlformats.org/drawingml/2006/table">
            <a:tbl>
              <a:tblPr firstRow="1" bandRow="1">
                <a:tableStyleId>{21E4AEA4-8DFA-4A89-87EB-49C32662AFE0}</a:tableStyleId>
              </a:tblPr>
              <a:tblGrid>
                <a:gridCol w="871180">
                  <a:extLst>
                    <a:ext uri="{9D8B030D-6E8A-4147-A177-3AD203B41FA5}">
                      <a16:colId xmlns:a16="http://schemas.microsoft.com/office/drawing/2014/main" val="20000"/>
                    </a:ext>
                  </a:extLst>
                </a:gridCol>
                <a:gridCol w="1088973">
                  <a:extLst>
                    <a:ext uri="{9D8B030D-6E8A-4147-A177-3AD203B41FA5}">
                      <a16:colId xmlns:a16="http://schemas.microsoft.com/office/drawing/2014/main" val="20001"/>
                    </a:ext>
                  </a:extLst>
                </a:gridCol>
                <a:gridCol w="1742358">
                  <a:extLst>
                    <a:ext uri="{9D8B030D-6E8A-4147-A177-3AD203B41FA5}">
                      <a16:colId xmlns:a16="http://schemas.microsoft.com/office/drawing/2014/main" val="20002"/>
                    </a:ext>
                  </a:extLst>
                </a:gridCol>
                <a:gridCol w="1597161">
                  <a:extLst>
                    <a:ext uri="{9D8B030D-6E8A-4147-A177-3AD203B41FA5}">
                      <a16:colId xmlns:a16="http://schemas.microsoft.com/office/drawing/2014/main" val="20003"/>
                    </a:ext>
                  </a:extLst>
                </a:gridCol>
                <a:gridCol w="1088973">
                  <a:extLst>
                    <a:ext uri="{9D8B030D-6E8A-4147-A177-3AD203B41FA5}">
                      <a16:colId xmlns:a16="http://schemas.microsoft.com/office/drawing/2014/main" val="20004"/>
                    </a:ext>
                  </a:extLst>
                </a:gridCol>
                <a:gridCol w="1161572">
                  <a:extLst>
                    <a:ext uri="{9D8B030D-6E8A-4147-A177-3AD203B41FA5}">
                      <a16:colId xmlns:a16="http://schemas.microsoft.com/office/drawing/2014/main" val="20005"/>
                    </a:ext>
                  </a:extLst>
                </a:gridCol>
                <a:gridCol w="1306768">
                  <a:extLst>
                    <a:ext uri="{9D8B030D-6E8A-4147-A177-3AD203B41FA5}">
                      <a16:colId xmlns:a16="http://schemas.microsoft.com/office/drawing/2014/main" val="20006"/>
                    </a:ext>
                  </a:extLst>
                </a:gridCol>
              </a:tblGrid>
              <a:tr h="618348">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 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and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 (s)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891728">
                <a:tc>
                  <a:txBody>
                    <a:bodyPr/>
                    <a:lstStyle/>
                    <a:p>
                      <a:pPr algn="ctr">
                        <a:lnSpc>
                          <a:spcPct val="100000"/>
                        </a:lnSpc>
                      </a:pPr>
                      <a:r>
                        <a:rPr lang="en-US" sz="1300" dirty="0">
                          <a:latin typeface="+mn-lt"/>
                        </a:rPr>
                        <a:t>2016/17</a:t>
                      </a:r>
                      <a:endParaRPr lang="en-US" sz="1300" dirty="0">
                        <a:latin typeface="+mn-lt"/>
                        <a:cs typeface="Arial" panose="020B0604020202020204" pitchFamily="34" charset="0"/>
                      </a:endParaRPr>
                    </a:p>
                  </a:txBody>
                  <a:tcPr/>
                </a:tc>
                <a:tc>
                  <a:txBody>
                    <a:bodyPr/>
                    <a:lstStyle/>
                    <a:p>
                      <a:pPr algn="just">
                        <a:lnSpc>
                          <a:spcPct val="100000"/>
                        </a:lnSpc>
                        <a:spcAft>
                          <a:spcPts val="0"/>
                        </a:spcAft>
                        <a:tabLst>
                          <a:tab pos="114300" algn="l"/>
                        </a:tabLst>
                      </a:pPr>
                      <a:r>
                        <a:rPr lang="en-ZA" sz="1300" dirty="0">
                          <a:latin typeface="+mn-lt"/>
                        </a:rPr>
                        <a:t>School Furniture</a:t>
                      </a:r>
                      <a:endParaRPr lang="en-ZA" sz="1300" dirty="0">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due to procurement of furniture with funds allocated for School Infrastructure Backlog Grant</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183 949</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Furniture was delivered to completed schools</a:t>
                      </a:r>
                    </a:p>
                  </a:txBody>
                  <a:tcPr/>
                </a:tc>
                <a:tc>
                  <a:txBody>
                    <a:bodyPr/>
                    <a:lstStyle/>
                    <a:p>
                      <a:pPr>
                        <a:lnSpc>
                          <a:spcPct val="100000"/>
                        </a:lnSpc>
                      </a:pPr>
                      <a:r>
                        <a:rPr lang="en-US" sz="1300" b="1" dirty="0">
                          <a:solidFill>
                            <a:schemeClr val="tx1"/>
                          </a:solidFill>
                          <a:latin typeface="+mn-lt"/>
                          <a:cs typeface="Arial" panose="020B0604020202020204" pitchFamily="34" charset="0"/>
                        </a:rPr>
                        <a:t>Investigation completed.</a:t>
                      </a:r>
                    </a:p>
                    <a:p>
                      <a:pPr>
                        <a:lnSpc>
                          <a:spcPct val="100000"/>
                        </a:lnSpc>
                      </a:pPr>
                      <a:endParaRPr lang="en-US" sz="13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1"/>
                  </a:ext>
                </a:extLst>
              </a:tr>
              <a:tr h="1491851">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OMA Chartered Accountants</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due to deviation on Treasury Regulation against the Public Service Regulation used to appoint consultants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1 881</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Consulting service was rendered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The </a:t>
                      </a:r>
                      <a:r>
                        <a:rPr lang="en-US" sz="1300" b="1" dirty="0">
                          <a:latin typeface="+mn-lt"/>
                          <a:cs typeface="Arial" panose="020B0604020202020204" pitchFamily="34" charset="0"/>
                        </a:rPr>
                        <a:t>official is no longer in the employ </a:t>
                      </a:r>
                      <a:r>
                        <a:rPr lang="en-US" sz="1300" dirty="0">
                          <a:latin typeface="+mn-lt"/>
                          <a:cs typeface="Arial" panose="020B0604020202020204" pitchFamily="34" charset="0"/>
                        </a:rPr>
                        <a:t>of the Department -</a:t>
                      </a:r>
                      <a:r>
                        <a:rPr kumimoji="0" lang="en-US" sz="1300" b="0" i="0" u="none" strike="noStrike" kern="1200" cap="none" spc="0" normalizeH="0" baseline="0" noProof="0" dirty="0">
                          <a:ln>
                            <a:noFill/>
                          </a:ln>
                          <a:solidFill>
                            <a:prstClr val="black"/>
                          </a:solidFill>
                          <a:effectLst/>
                          <a:uLnTx/>
                          <a:uFillTx/>
                          <a:latin typeface="+mn-lt"/>
                          <a:ea typeface="+mn-ea"/>
                          <a:cs typeface="+mn-cs"/>
                        </a:rPr>
                        <a:t>DGG – Administration/HR unit</a:t>
                      </a:r>
                      <a:r>
                        <a:rPr lang="en-US" sz="1300" dirty="0">
                          <a:latin typeface="+mn-lt"/>
                          <a:cs typeface="Arial" panose="020B0604020202020204" pitchFamily="34" charset="0"/>
                        </a:rPr>
                        <a:t> </a:t>
                      </a:r>
                    </a:p>
                  </a:txBody>
                  <a:tcPr/>
                </a:tc>
                <a:extLst>
                  <a:ext uri="{0D108BD9-81ED-4DB2-BD59-A6C34878D82A}">
                    <a16:rowId xmlns:a16="http://schemas.microsoft.com/office/drawing/2014/main" val="10002"/>
                  </a:ext>
                </a:extLst>
              </a:tr>
              <a:tr h="1691790">
                <a:tc>
                  <a:txBody>
                    <a:bodyPr/>
                    <a:lstStyle/>
                    <a:p>
                      <a:pPr algn="ctr">
                        <a:lnSpc>
                          <a:spcPct val="100000"/>
                        </a:lnSpc>
                      </a:pPr>
                      <a:r>
                        <a:rPr lang="en-US" sz="1300" dirty="0">
                          <a:latin typeface="+mn-lt"/>
                        </a:rPr>
                        <a:t>2014/15</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Deloitte and Touché</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due to deviation on SCM prescripts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3 297</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Consulting service was rendered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The </a:t>
                      </a:r>
                      <a:r>
                        <a:rPr lang="en-US" sz="1300" b="1" dirty="0">
                          <a:latin typeface="+mn-lt"/>
                          <a:cs typeface="Arial" panose="020B0604020202020204" pitchFamily="34" charset="0"/>
                        </a:rPr>
                        <a:t>official is no longer in the employ </a:t>
                      </a:r>
                      <a:r>
                        <a:rPr lang="en-US" sz="1300" dirty="0">
                          <a:latin typeface="+mn-lt"/>
                          <a:cs typeface="Arial" panose="020B0604020202020204" pitchFamily="34" charset="0"/>
                        </a:rPr>
                        <a:t>of the Department - </a:t>
                      </a:r>
                      <a:r>
                        <a:rPr kumimoji="0" lang="en-US" sz="1300" b="0" i="0" u="none" strike="noStrike" kern="1200" cap="none" spc="0" normalizeH="0" baseline="0" noProof="0" dirty="0">
                          <a:ln>
                            <a:noFill/>
                          </a:ln>
                          <a:solidFill>
                            <a:prstClr val="black"/>
                          </a:solidFill>
                          <a:effectLst/>
                          <a:uLnTx/>
                          <a:uFillTx/>
                          <a:latin typeface="+mn-lt"/>
                          <a:ea typeface="+mn-ea"/>
                          <a:cs typeface="+mn-cs"/>
                        </a:rPr>
                        <a:t>DDG – Administration/HR unit</a:t>
                      </a:r>
                      <a:endPar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a:lnSpc>
                          <a:spcPct val="100000"/>
                        </a:lnSpc>
                      </a:pPr>
                      <a:endParaRPr lang="en-US" sz="1300" dirty="0">
                        <a:latin typeface="+mn-lt"/>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48315307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Autofit/>
          </a:bodyPr>
          <a:lstStyle/>
          <a:p>
            <a:r>
              <a:rPr lang="en-ZA" sz="2800" b="1" dirty="0">
                <a:solidFill>
                  <a:schemeClr val="accent2">
                    <a:lumMod val="75000"/>
                  </a:schemeClr>
                </a:solidFill>
              </a:rPr>
              <a:t>SUMMARY OF IRREGULAR EXPENDITURE UP TO </a:t>
            </a:r>
            <a:br>
              <a:rPr lang="en-ZA" sz="2800" b="1" dirty="0">
                <a:solidFill>
                  <a:schemeClr val="accent2">
                    <a:lumMod val="75000"/>
                  </a:schemeClr>
                </a:solidFill>
              </a:rPr>
            </a:br>
            <a:r>
              <a:rPr lang="en-ZA" sz="2800" b="1" dirty="0">
                <a:solidFill>
                  <a:schemeClr val="accent2">
                    <a:lumMod val="75000"/>
                  </a:schemeClr>
                </a:solidFill>
              </a:rPr>
              <a:t> 2021/22</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6075723"/>
              </p:ext>
            </p:extLst>
          </p:nvPr>
        </p:nvGraphicFramePr>
        <p:xfrm>
          <a:off x="179511" y="1052736"/>
          <a:ext cx="8856986" cy="5186888"/>
        </p:xfrm>
        <a:graphic>
          <a:graphicData uri="http://schemas.openxmlformats.org/drawingml/2006/table">
            <a:tbl>
              <a:tblPr firstRow="1" bandRow="1">
                <a:tableStyleId>{21E4AEA4-8DFA-4A89-87EB-49C32662AFE0}</a:tableStyleId>
              </a:tblPr>
              <a:tblGrid>
                <a:gridCol w="871180">
                  <a:extLst>
                    <a:ext uri="{9D8B030D-6E8A-4147-A177-3AD203B41FA5}">
                      <a16:colId xmlns:a16="http://schemas.microsoft.com/office/drawing/2014/main" val="20000"/>
                    </a:ext>
                  </a:extLst>
                </a:gridCol>
                <a:gridCol w="857013">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872209">
                  <a:extLst>
                    <a:ext uri="{9D8B030D-6E8A-4147-A177-3AD203B41FA5}">
                      <a16:colId xmlns:a16="http://schemas.microsoft.com/office/drawing/2014/main" val="20006"/>
                    </a:ext>
                  </a:extLst>
                </a:gridCol>
              </a:tblGrid>
              <a:tr h="465133">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790727">
                <a:tc>
                  <a:txBody>
                    <a:bodyPr/>
                    <a:lstStyle/>
                    <a:p>
                      <a:pPr algn="ctr">
                        <a:lnSpc>
                          <a:spcPct val="100000"/>
                        </a:lnSpc>
                      </a:pPr>
                      <a:r>
                        <a:rPr lang="en-US" sz="1300" dirty="0">
                          <a:latin typeface="+mn-lt"/>
                        </a:rPr>
                        <a:t>2016/17</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School Libraries</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SCM prescripts</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38 411</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Libraries were built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solidFill>
                            <a:schemeClr val="tx1"/>
                          </a:solidFill>
                          <a:effectLst/>
                          <a:latin typeface="+mn-lt"/>
                          <a:ea typeface="+mn-ea"/>
                          <a:cs typeface="+mn-cs"/>
                        </a:rPr>
                        <a:t>The </a:t>
                      </a:r>
                      <a:r>
                        <a:rPr lang="en-US" sz="1300" b="1" kern="1200" dirty="0">
                          <a:solidFill>
                            <a:schemeClr val="tx1"/>
                          </a:solidFill>
                          <a:effectLst/>
                          <a:latin typeface="+mn-lt"/>
                          <a:ea typeface="+mn-ea"/>
                          <a:cs typeface="+mn-cs"/>
                        </a:rPr>
                        <a:t>investigation was</a:t>
                      </a:r>
                      <a:r>
                        <a:rPr lang="en-US" sz="1300" b="1" kern="1200" baseline="0" dirty="0">
                          <a:solidFill>
                            <a:schemeClr val="tx1"/>
                          </a:solidFill>
                          <a:effectLst/>
                          <a:latin typeface="+mn-lt"/>
                          <a:ea typeface="+mn-ea"/>
                          <a:cs typeface="+mn-cs"/>
                        </a:rPr>
                        <a:t> completed, and submission is on route to the Minister -</a:t>
                      </a:r>
                      <a:r>
                        <a:rPr kumimoji="0" lang="en-US" sz="1300" b="0" i="0" u="none" strike="noStrike" kern="1200" cap="none" spc="0" normalizeH="0" baseline="0" noProof="0" dirty="0">
                          <a:ln>
                            <a:noFill/>
                          </a:ln>
                          <a:solidFill>
                            <a:schemeClr val="tx1"/>
                          </a:solidFill>
                          <a:effectLst/>
                          <a:uLnTx/>
                          <a:uFillTx/>
                          <a:latin typeface="+mn-lt"/>
                          <a:ea typeface="+mn-ea"/>
                          <a:cs typeface="+mn-cs"/>
                        </a:rPr>
                        <a:t>Acting DG at the time and ASIDI Programme Managers</a:t>
                      </a:r>
                      <a:endParaRPr kumimoji="0" lang="en-US" sz="13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0001"/>
                  </a:ext>
                </a:extLst>
              </a:tr>
              <a:tr h="1239728">
                <a:tc>
                  <a:txBody>
                    <a:bodyPr/>
                    <a:lstStyle/>
                    <a:p>
                      <a:pPr algn="ctr">
                        <a:lnSpc>
                          <a:spcPct val="100000"/>
                        </a:lnSpc>
                      </a:pPr>
                      <a:r>
                        <a:rPr lang="en-US" sz="1500" dirty="0">
                          <a:solidFill>
                            <a:schemeClr val="tx1"/>
                          </a:solidFill>
                          <a:latin typeface="+mn-lt"/>
                        </a:rPr>
                        <a:t>2016/17</a:t>
                      </a:r>
                      <a:endParaRPr lang="en-US" sz="1500" dirty="0">
                        <a:solidFill>
                          <a:schemeClr val="tx1"/>
                        </a:solidFill>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ZA" sz="1500" dirty="0" err="1">
                          <a:solidFill>
                            <a:schemeClr val="tx1"/>
                          </a:solidFill>
                          <a:latin typeface="+mn-lt"/>
                        </a:rPr>
                        <a:t>Morar</a:t>
                      </a:r>
                      <a:r>
                        <a:rPr lang="en-ZA" sz="1500" dirty="0">
                          <a:solidFill>
                            <a:schemeClr val="tx1"/>
                          </a:solidFill>
                          <a:latin typeface="+mn-lt"/>
                        </a:rPr>
                        <a:t> </a:t>
                      </a:r>
                      <a:r>
                        <a:rPr lang="en-ZA" sz="1500" dirty="0" err="1">
                          <a:solidFill>
                            <a:schemeClr val="tx1"/>
                          </a:solidFill>
                          <a:latin typeface="+mn-lt"/>
                        </a:rPr>
                        <a:t>Inc</a:t>
                      </a:r>
                      <a:endParaRPr lang="en-ZA" sz="1500" dirty="0">
                        <a:solidFill>
                          <a:schemeClr val="tx1"/>
                        </a:solidFill>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0" dirty="0">
                          <a:solidFill>
                            <a:schemeClr val="tx1"/>
                          </a:solidFill>
                          <a:latin typeface="+mn-lt"/>
                          <a:cs typeface="Arial" panose="020B0604020202020204" pitchFamily="34" charset="0"/>
                        </a:rPr>
                        <a:t>Non – compliance due to advert not included in the e tender portal as per the new practice note</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1" dirty="0">
                          <a:solidFill>
                            <a:schemeClr val="tx1"/>
                          </a:solidFill>
                          <a:latin typeface="+mn-lt"/>
                          <a:cs typeface="Arial" panose="020B0604020202020204" pitchFamily="34" charset="0"/>
                        </a:rPr>
                        <a:t>The Investigation Committee</a:t>
                      </a:r>
                      <a:r>
                        <a:rPr lang="en-US" sz="1300" b="1" baseline="0" dirty="0">
                          <a:solidFill>
                            <a:schemeClr val="tx1"/>
                          </a:solidFill>
                          <a:latin typeface="+mn-lt"/>
                          <a:cs typeface="Arial" panose="020B0604020202020204" pitchFamily="34" charset="0"/>
                        </a:rPr>
                        <a:t> could not detect any fraud nor corruption</a:t>
                      </a:r>
                      <a:endParaRPr lang="en-US" sz="1300" b="1" dirty="0">
                        <a:solidFill>
                          <a:schemeClr val="tx1"/>
                        </a:solidFill>
                        <a:latin typeface="+mn-lt"/>
                        <a:cs typeface="Arial" panose="020B0604020202020204" pitchFamily="34" charset="0"/>
                      </a:endParaRPr>
                    </a:p>
                    <a:p>
                      <a:pPr algn="l">
                        <a:lnSpc>
                          <a:spcPct val="100000"/>
                        </a:lnSpc>
                        <a:spcAft>
                          <a:spcPts val="0"/>
                        </a:spcAft>
                        <a:tabLst>
                          <a:tab pos="114300" algn="l"/>
                        </a:tabLst>
                      </a:pPr>
                      <a:endParaRPr lang="en-ZA" sz="1500" b="1"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500" dirty="0">
                          <a:solidFill>
                            <a:schemeClr val="tx1"/>
                          </a:solidFill>
                          <a:latin typeface="+mn-lt"/>
                        </a:rPr>
                        <a:t>585</a:t>
                      </a:r>
                      <a:endParaRPr lang="en-ZA" sz="1500" b="1" dirty="0">
                        <a:solidFill>
                          <a:schemeClr val="tx1"/>
                        </a:solidFill>
                        <a:latin typeface="+mn-lt"/>
                        <a:ea typeface="Times New Roman"/>
                        <a:cs typeface="Arial" panose="020B0604020202020204" pitchFamily="34" charset="0"/>
                      </a:endParaRPr>
                    </a:p>
                  </a:txBody>
                  <a:tcPr marL="68580" marR="68580" marT="0" marB="0"/>
                </a:tc>
                <a:tc>
                  <a:txBody>
                    <a:bodyPr/>
                    <a:lstStyle/>
                    <a:p>
                      <a:pPr>
                        <a:lnSpc>
                          <a:spcPct val="100000"/>
                        </a:lnSpc>
                      </a:pPr>
                      <a:r>
                        <a:rPr lang="en-US" sz="1500" dirty="0">
                          <a:solidFill>
                            <a:schemeClr val="tx1"/>
                          </a:solidFill>
                          <a:latin typeface="+mn-lt"/>
                          <a:cs typeface="Arial" panose="020B0604020202020204" pitchFamily="34" charset="0"/>
                        </a:rPr>
                        <a:t>Consulting audit service were rendered</a:t>
                      </a:r>
                    </a:p>
                  </a:txBody>
                  <a:tcPr/>
                </a:tc>
                <a:tc>
                  <a:txBody>
                    <a:bodyPr/>
                    <a:lstStyle/>
                    <a:p>
                      <a:pPr>
                        <a:lnSpc>
                          <a:spcPct val="100000"/>
                        </a:lnSpc>
                      </a:pPr>
                      <a:r>
                        <a:rPr lang="en-US" sz="1400" b="1" kern="1200" dirty="0">
                          <a:solidFill>
                            <a:schemeClr val="tx1"/>
                          </a:solidFill>
                          <a:effectLst/>
                          <a:latin typeface="+mn-lt"/>
                        </a:rPr>
                        <a:t>Cautionary letter was issued </a:t>
                      </a:r>
                      <a:r>
                        <a:rPr lang="en-US" sz="1400" kern="1200" dirty="0">
                          <a:solidFill>
                            <a:schemeClr val="tx1"/>
                          </a:solidFill>
                          <a:effectLst/>
                          <a:latin typeface="+mn-lt"/>
                        </a:rPr>
                        <a:t>to </a:t>
                      </a:r>
                      <a:r>
                        <a:rPr lang="en-US" sz="1400" b="1" kern="1200" dirty="0">
                          <a:solidFill>
                            <a:schemeClr val="tx1"/>
                          </a:solidFill>
                          <a:effectLst/>
                          <a:latin typeface="+mn-lt"/>
                        </a:rPr>
                        <a:t>SCM</a:t>
                      </a:r>
                      <a:r>
                        <a:rPr lang="en-US" sz="1400" b="1" kern="1200" baseline="0" dirty="0">
                          <a:solidFill>
                            <a:schemeClr val="tx1"/>
                          </a:solidFill>
                          <a:effectLst/>
                          <a:latin typeface="+mn-lt"/>
                        </a:rPr>
                        <a:t> official</a:t>
                      </a:r>
                      <a:r>
                        <a:rPr lang="en-US" sz="1400" kern="1200" baseline="0" dirty="0">
                          <a:solidFill>
                            <a:schemeClr val="tx1"/>
                          </a:solidFill>
                          <a:effectLst/>
                          <a:latin typeface="+mn-lt"/>
                        </a:rPr>
                        <a:t>.</a:t>
                      </a:r>
                      <a:endParaRPr lang="en-US" sz="14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2"/>
                  </a:ext>
                </a:extLst>
              </a:tr>
              <a:tr h="1386016">
                <a:tc>
                  <a:txBody>
                    <a:bodyPr/>
                    <a:lstStyle/>
                    <a:p>
                      <a:pPr algn="ctr">
                        <a:lnSpc>
                          <a:spcPct val="100000"/>
                        </a:lnSpc>
                      </a:pPr>
                      <a:r>
                        <a:rPr lang="en-US" sz="1500" dirty="0">
                          <a:latin typeface="+mn-lt"/>
                        </a:rPr>
                        <a:t>2016/17</a:t>
                      </a:r>
                      <a:endParaRPr lang="en-US" sz="15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ZA" sz="1500" dirty="0">
                          <a:latin typeface="+mn-lt"/>
                        </a:rPr>
                        <a:t>BTKM</a:t>
                      </a:r>
                      <a:endParaRPr lang="en-ZA" sz="1500"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0" dirty="0">
                          <a:latin typeface="+mn-lt"/>
                          <a:cs typeface="Arial" panose="020B0604020202020204" pitchFamily="34" charset="0"/>
                        </a:rPr>
                        <a:t>Based on the investigation conducted, the </a:t>
                      </a:r>
                      <a:r>
                        <a:rPr lang="en-US" sz="1300" b="1" dirty="0">
                          <a:latin typeface="+mn-lt"/>
                          <a:cs typeface="Arial" panose="020B0604020202020204" pitchFamily="34" charset="0"/>
                        </a:rPr>
                        <a:t>service has been delivered </a:t>
                      </a:r>
                      <a:r>
                        <a:rPr lang="en-US" sz="1300" b="0" dirty="0">
                          <a:latin typeface="+mn-lt"/>
                          <a:cs typeface="Arial" panose="020B0604020202020204" pitchFamily="34" charset="0"/>
                        </a:rPr>
                        <a:t>and </a:t>
                      </a:r>
                      <a:r>
                        <a:rPr lang="en-US" sz="1300" b="1" dirty="0">
                          <a:latin typeface="+mn-lt"/>
                          <a:cs typeface="Arial" panose="020B0604020202020204" pitchFamily="34" charset="0"/>
                        </a:rPr>
                        <a:t>no</a:t>
                      </a:r>
                      <a:r>
                        <a:rPr lang="en-US" sz="1300" b="0" dirty="0">
                          <a:latin typeface="+mn-lt"/>
                          <a:cs typeface="Arial" panose="020B0604020202020204" pitchFamily="34" charset="0"/>
                        </a:rPr>
                        <a:t> </a:t>
                      </a:r>
                      <a:r>
                        <a:rPr lang="en-US" sz="1300" b="1" dirty="0">
                          <a:latin typeface="+mn-lt"/>
                          <a:cs typeface="Arial" panose="020B0604020202020204" pitchFamily="34" charset="0"/>
                        </a:rPr>
                        <a:t>one unduly benefited </a:t>
                      </a:r>
                      <a:r>
                        <a:rPr lang="en-US" sz="1300" b="0" dirty="0">
                          <a:latin typeface="+mn-lt"/>
                          <a:cs typeface="Arial" panose="020B0604020202020204" pitchFamily="34" charset="0"/>
                        </a:rPr>
                        <a:t>from the transactions</a:t>
                      </a:r>
                    </a:p>
                    <a:p>
                      <a:pPr algn="r">
                        <a:lnSpc>
                          <a:spcPct val="100000"/>
                        </a:lnSpc>
                        <a:spcAft>
                          <a:spcPts val="0"/>
                        </a:spcAft>
                        <a:tabLst>
                          <a:tab pos="114300" algn="l"/>
                        </a:tabLst>
                      </a:pPr>
                      <a:endParaRPr lang="en-ZA" sz="1500" b="1"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p>
                      <a:pPr algn="l">
                        <a:lnSpc>
                          <a:spcPct val="100000"/>
                        </a:lnSpc>
                        <a:spcAft>
                          <a:spcPts val="0"/>
                        </a:spcAft>
                        <a:tabLst>
                          <a:tab pos="114300" algn="l"/>
                        </a:tabLst>
                      </a:pPr>
                      <a:endParaRPr lang="en-ZA" sz="1500" b="1" dirty="0">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500" dirty="0">
                          <a:latin typeface="+mn-lt"/>
                        </a:rPr>
                        <a:t>3 446</a:t>
                      </a:r>
                      <a:endParaRPr lang="en-ZA" sz="15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500" dirty="0">
                          <a:latin typeface="+mn-lt"/>
                          <a:cs typeface="Arial" panose="020B0604020202020204" pitchFamily="34" charset="0"/>
                        </a:rPr>
                        <a:t>Conditional Assessment were conducted at EC for ASIDI projects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effectLst/>
                          <a:latin typeface="+mn-lt"/>
                          <a:ea typeface="+mn-ea"/>
                          <a:cs typeface="+mn-cs"/>
                        </a:rPr>
                        <a:t>The </a:t>
                      </a:r>
                      <a:r>
                        <a:rPr lang="en-US" sz="1400" b="1" kern="1200" dirty="0">
                          <a:solidFill>
                            <a:schemeClr val="tx1"/>
                          </a:solidFill>
                          <a:effectLst/>
                          <a:latin typeface="+mn-lt"/>
                          <a:ea typeface="+mn-ea"/>
                          <a:cs typeface="+mn-cs"/>
                        </a:rPr>
                        <a:t>investigation was</a:t>
                      </a:r>
                      <a:r>
                        <a:rPr lang="en-US" sz="1400" b="1" kern="1200" baseline="0" dirty="0">
                          <a:solidFill>
                            <a:schemeClr val="tx1"/>
                          </a:solidFill>
                          <a:effectLst/>
                          <a:latin typeface="+mn-lt"/>
                          <a:ea typeface="+mn-ea"/>
                          <a:cs typeface="+mn-cs"/>
                        </a:rPr>
                        <a:t> completed, and submission is on route to the Minister - </a:t>
                      </a:r>
                      <a:r>
                        <a:rPr kumimoji="0" lang="en-US" sz="15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Acting DG at the time and ASIDI Programme Managers</a:t>
                      </a:r>
                    </a:p>
                    <a:p>
                      <a:pPr>
                        <a:lnSpc>
                          <a:spcPct val="100000"/>
                        </a:lnSpc>
                      </a:pPr>
                      <a:endParaRPr lang="en-US" sz="1400" b="1"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99640355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nvPr>
        </p:nvGraphicFramePr>
        <p:xfrm>
          <a:off x="179512" y="1062103"/>
          <a:ext cx="8856983" cy="5765505"/>
        </p:xfrm>
        <a:graphic>
          <a:graphicData uri="http://schemas.openxmlformats.org/drawingml/2006/table">
            <a:tbl>
              <a:tblPr firstRow="1" bandRow="1">
                <a:tableStyleId>{21E4AEA4-8DFA-4A89-87EB-49C32662AFE0}</a:tableStyleId>
              </a:tblPr>
              <a:tblGrid>
                <a:gridCol w="882545">
                  <a:extLst>
                    <a:ext uri="{9D8B030D-6E8A-4147-A177-3AD203B41FA5}">
                      <a16:colId xmlns:a16="http://schemas.microsoft.com/office/drawing/2014/main" val="20000"/>
                    </a:ext>
                  </a:extLst>
                </a:gridCol>
                <a:gridCol w="1207330">
                  <a:extLst>
                    <a:ext uri="{9D8B030D-6E8A-4147-A177-3AD203B41FA5}">
                      <a16:colId xmlns:a16="http://schemas.microsoft.com/office/drawing/2014/main" val="20001"/>
                    </a:ext>
                  </a:extLst>
                </a:gridCol>
                <a:gridCol w="1801613">
                  <a:extLst>
                    <a:ext uri="{9D8B030D-6E8A-4147-A177-3AD203B41FA5}">
                      <a16:colId xmlns:a16="http://schemas.microsoft.com/office/drawing/2014/main" val="20002"/>
                    </a:ext>
                  </a:extLst>
                </a:gridCol>
                <a:gridCol w="1517235">
                  <a:extLst>
                    <a:ext uri="{9D8B030D-6E8A-4147-A177-3AD203B41FA5}">
                      <a16:colId xmlns:a16="http://schemas.microsoft.com/office/drawing/2014/main" val="20003"/>
                    </a:ext>
                  </a:extLst>
                </a:gridCol>
                <a:gridCol w="896548">
                  <a:extLst>
                    <a:ext uri="{9D8B030D-6E8A-4147-A177-3AD203B41FA5}">
                      <a16:colId xmlns:a16="http://schemas.microsoft.com/office/drawing/2014/main" val="20004"/>
                    </a:ext>
                  </a:extLst>
                </a:gridCol>
                <a:gridCol w="1111553">
                  <a:extLst>
                    <a:ext uri="{9D8B030D-6E8A-4147-A177-3AD203B41FA5}">
                      <a16:colId xmlns:a16="http://schemas.microsoft.com/office/drawing/2014/main" val="20005"/>
                    </a:ext>
                  </a:extLst>
                </a:gridCol>
                <a:gridCol w="1440159">
                  <a:extLst>
                    <a:ext uri="{9D8B030D-6E8A-4147-A177-3AD203B41FA5}">
                      <a16:colId xmlns:a16="http://schemas.microsoft.com/office/drawing/2014/main" val="20006"/>
                    </a:ext>
                  </a:extLst>
                </a:gridCol>
              </a:tblGrid>
              <a:tr h="782143">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500" dirty="0">
                          <a:latin typeface="+mn-lt"/>
                        </a:rPr>
                        <a:t>Date of incidence</a:t>
                      </a:r>
                      <a:endParaRPr lang="en-ZA" sz="15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500" dirty="0">
                          <a:latin typeface="+mn-lt"/>
                        </a:rPr>
                        <a:t>Company involved</a:t>
                      </a:r>
                      <a:endParaRPr lang="en-ZA" sz="15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the Non - 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500" dirty="0">
                          <a:latin typeface="+mn-lt"/>
                        </a:rPr>
                        <a:t>Amount involved in R’000</a:t>
                      </a:r>
                      <a:endParaRPr lang="en-ZA" sz="15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5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500" dirty="0">
                          <a:latin typeface="+mn-lt"/>
                        </a:rPr>
                        <a:t>Official(s) involved and Action taken</a:t>
                      </a:r>
                      <a:endParaRPr lang="en-ZA" sz="15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323045">
                <a:tc>
                  <a:txBody>
                    <a:bodyPr/>
                    <a:lstStyle/>
                    <a:p>
                      <a:pPr algn="ctr">
                        <a:lnSpc>
                          <a:spcPct val="100000"/>
                        </a:lnSpc>
                      </a:pPr>
                      <a:r>
                        <a:rPr lang="en-US" sz="1300" dirty="0">
                          <a:latin typeface="+mn-lt"/>
                        </a:rPr>
                        <a:t>2015/16</a:t>
                      </a:r>
                      <a:endParaRPr lang="en-US" sz="13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300" u="none" strike="noStrike" kern="1200" cap="none" spc="0" normalizeH="0" baseline="0" noProof="0" dirty="0">
                          <a:ln>
                            <a:noFill/>
                          </a:ln>
                          <a:effectLst/>
                          <a:uLnTx/>
                          <a:uFillTx/>
                          <a:latin typeface="+mn-lt"/>
                        </a:rPr>
                        <a:t>DBSA (Replacement of Contractors)</a:t>
                      </a:r>
                      <a:endParaRPr kumimoji="0" lang="en-ZA" sz="13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l"/>
                      <a:r>
                        <a:rPr lang="en-US" sz="1300" b="0" dirty="0">
                          <a:latin typeface="+mn-lt"/>
                          <a:cs typeface="Arial" panose="020B0604020202020204" pitchFamily="34" charset="0"/>
                        </a:rPr>
                        <a:t>Non – compliance with SCM process in the appointment of- replacement contractors </a:t>
                      </a:r>
                    </a:p>
                  </a:txBody>
                  <a:tcPr/>
                </a:tc>
                <a:tc>
                  <a:txBody>
                    <a:bodyPr/>
                    <a:lstStyle/>
                    <a:p>
                      <a:pPr algn="l"/>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txBody>
                  <a:tcPr/>
                </a:tc>
                <a:tc>
                  <a:txBody>
                    <a:bodyPr/>
                    <a:lstStyle/>
                    <a:p>
                      <a:pPr algn="r">
                        <a:lnSpc>
                          <a:spcPct val="100000"/>
                        </a:lnSpc>
                        <a:spcAft>
                          <a:spcPts val="0"/>
                        </a:spcAft>
                        <a:tabLst>
                          <a:tab pos="114300" algn="l"/>
                        </a:tabLst>
                      </a:pPr>
                      <a:r>
                        <a:rPr lang="en-ZA" sz="1300" dirty="0">
                          <a:latin typeface="+mn-lt"/>
                        </a:rPr>
                        <a:t>201 611</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Building of Schools were completed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kern="1200" dirty="0">
                          <a:effectLst/>
                          <a:latin typeface="+mn-lt"/>
                        </a:rPr>
                        <a:t>The </a:t>
                      </a:r>
                      <a:r>
                        <a:rPr lang="en-US" sz="1300" b="1" kern="1200" dirty="0">
                          <a:effectLst/>
                          <a:latin typeface="+mn-lt"/>
                        </a:rPr>
                        <a:t>Cautionary letters were issued </a:t>
                      </a:r>
                      <a:r>
                        <a:rPr lang="en-US" sz="1300" kern="1200" dirty="0">
                          <a:effectLst/>
                          <a:latin typeface="+mn-lt"/>
                        </a:rPr>
                        <a:t>to</a:t>
                      </a:r>
                      <a:r>
                        <a:rPr lang="en-US" sz="1300" kern="1200" baseline="0" dirty="0">
                          <a:effectLst/>
                          <a:latin typeface="+mn-lt"/>
                        </a:rPr>
                        <a:t> official and disputed - </a:t>
                      </a:r>
                      <a:r>
                        <a:rPr kumimoji="0" lang="en-US" sz="1300" b="0" i="0" u="none" strike="noStrike" kern="1200" cap="none" spc="0" normalizeH="0" baseline="0" noProof="0" dirty="0">
                          <a:ln>
                            <a:noFill/>
                          </a:ln>
                          <a:solidFill>
                            <a:prstClr val="black"/>
                          </a:solidFill>
                          <a:effectLst/>
                          <a:uLnTx/>
                          <a:uFillTx/>
                          <a:latin typeface="+mn-lt"/>
                          <a:ea typeface="+mn-ea"/>
                          <a:cs typeface="+mn-cs"/>
                        </a:rPr>
                        <a:t>ASIDI Programme Manager</a:t>
                      </a:r>
                      <a:endPar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0001"/>
                  </a:ext>
                </a:extLst>
              </a:tr>
              <a:tr h="1460000">
                <a:tc>
                  <a:txBody>
                    <a:bodyPr/>
                    <a:lstStyle/>
                    <a:p>
                      <a:pPr algn="ctr">
                        <a:lnSpc>
                          <a:spcPct val="100000"/>
                        </a:lnSpc>
                      </a:pPr>
                      <a:r>
                        <a:rPr lang="en-US" sz="1300" dirty="0">
                          <a:latin typeface="+mn-lt"/>
                        </a:rPr>
                        <a:t>2016/17</a:t>
                      </a:r>
                      <a:endParaRPr lang="en-US" sz="1300" dirty="0">
                        <a:latin typeface="+mn-lt"/>
                        <a:cs typeface="Arial" panose="020B0604020202020204" pitchFamily="34" charset="0"/>
                      </a:endParaRPr>
                    </a:p>
                  </a:txBody>
                  <a:tcPr/>
                </a:tc>
                <a:tc>
                  <a:txBody>
                    <a:bodyPr/>
                    <a:lstStyle/>
                    <a:p>
                      <a:pPr algn="just">
                        <a:lnSpc>
                          <a:spcPct val="100000"/>
                        </a:lnSpc>
                        <a:spcAft>
                          <a:spcPts val="0"/>
                        </a:spcAft>
                        <a:tabLst>
                          <a:tab pos="114300" algn="l"/>
                        </a:tabLst>
                      </a:pPr>
                      <a:r>
                        <a:rPr lang="en-ZA" sz="1300" dirty="0">
                          <a:latin typeface="+mn-lt"/>
                        </a:rPr>
                        <a:t>SAB &amp; T (Bongani &amp; </a:t>
                      </a:r>
                      <a:r>
                        <a:rPr lang="en-ZA" sz="1300" dirty="0" err="1">
                          <a:latin typeface="+mn-lt"/>
                        </a:rPr>
                        <a:t>Rapscore</a:t>
                      </a:r>
                      <a:r>
                        <a:rPr lang="en-ZA" sz="1300" dirty="0">
                          <a:latin typeface="+mn-lt"/>
                        </a:rPr>
                        <a:t>)</a:t>
                      </a:r>
                      <a:endParaRPr lang="en-ZA" sz="1300"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endParaRPr lang="en-US" sz="1300" b="0" dirty="0">
                        <a:latin typeface="+mn-lt"/>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p>
                      <a:pPr algn="l">
                        <a:lnSpc>
                          <a:spcPct val="100000"/>
                        </a:lnSpc>
                        <a:spcAft>
                          <a:spcPts val="0"/>
                        </a:spcAft>
                        <a:tabLst>
                          <a:tab pos="114300" algn="l"/>
                        </a:tabLst>
                      </a:pPr>
                      <a:endParaRPr lang="en-ZA" sz="1300" b="1" dirty="0">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300" dirty="0">
                          <a:latin typeface="+mn-lt"/>
                        </a:rPr>
                        <a:t>20 220</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Service was rendered distribution of Kha Ri </a:t>
                      </a:r>
                      <a:r>
                        <a:rPr lang="en-US" sz="1300" dirty="0" err="1">
                          <a:latin typeface="+mn-lt"/>
                          <a:cs typeface="Arial" panose="020B0604020202020204" pitchFamily="34" charset="0"/>
                        </a:rPr>
                        <a:t>Gude</a:t>
                      </a:r>
                      <a:r>
                        <a:rPr lang="en-US" sz="1300" dirty="0">
                          <a:latin typeface="+mn-lt"/>
                          <a:cs typeface="Arial" panose="020B0604020202020204" pitchFamily="34" charset="0"/>
                        </a:rPr>
                        <a:t> Material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effectLst/>
                          <a:latin typeface="+mn-lt"/>
                        </a:rPr>
                        <a:t>Cautionary letter was issued </a:t>
                      </a:r>
                      <a:r>
                        <a:rPr lang="en-US" sz="1300" kern="1200" dirty="0">
                          <a:effectLst/>
                          <a:latin typeface="+mn-lt"/>
                        </a:rPr>
                        <a:t>to SCM official - </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official responsible is no longer in the department (</a:t>
                      </a:r>
                      <a:r>
                        <a:rPr kumimoji="0" lang="en-US" sz="13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Mr</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Malan – DBE SCM).</a:t>
                      </a:r>
                    </a:p>
                  </a:txBody>
                  <a:tcPr/>
                </a:tc>
                <a:extLst>
                  <a:ext uri="{0D108BD9-81ED-4DB2-BD59-A6C34878D82A}">
                    <a16:rowId xmlns:a16="http://schemas.microsoft.com/office/drawing/2014/main" val="10002"/>
                  </a:ext>
                </a:extLst>
              </a:tr>
              <a:tr h="1397615">
                <a:tc>
                  <a:txBody>
                    <a:bodyPr/>
                    <a:lstStyle/>
                    <a:p>
                      <a:pPr algn="ctr">
                        <a:lnSpc>
                          <a:spcPct val="100000"/>
                        </a:lnSpc>
                      </a:pPr>
                      <a:r>
                        <a:rPr lang="en-US" sz="1300" dirty="0">
                          <a:latin typeface="+mn-lt"/>
                        </a:rPr>
                        <a:t>2016/17</a:t>
                      </a:r>
                      <a:endParaRPr lang="en-US" sz="1300" dirty="0">
                        <a:latin typeface="+mn-lt"/>
                        <a:cs typeface="Arial" panose="020B0604020202020204" pitchFamily="34" charset="0"/>
                      </a:endParaRPr>
                    </a:p>
                  </a:txBody>
                  <a:tcPr/>
                </a:tc>
                <a:tc>
                  <a:txBody>
                    <a:bodyPr/>
                    <a:lstStyle/>
                    <a:p>
                      <a:pPr algn="just">
                        <a:lnSpc>
                          <a:spcPct val="100000"/>
                        </a:lnSpc>
                        <a:spcAft>
                          <a:spcPts val="0"/>
                        </a:spcAft>
                        <a:tabLst>
                          <a:tab pos="114300" algn="l"/>
                        </a:tabLst>
                      </a:pPr>
                      <a:r>
                        <a:rPr lang="en-ZA" sz="1300" dirty="0" err="1">
                          <a:latin typeface="+mn-lt"/>
                        </a:rPr>
                        <a:t>Kha</a:t>
                      </a:r>
                      <a:r>
                        <a:rPr lang="en-ZA" sz="1300" dirty="0">
                          <a:latin typeface="+mn-lt"/>
                        </a:rPr>
                        <a:t> </a:t>
                      </a:r>
                      <a:r>
                        <a:rPr lang="en-ZA" sz="1300" dirty="0" err="1">
                          <a:latin typeface="+mn-lt"/>
                        </a:rPr>
                        <a:t>Ri</a:t>
                      </a:r>
                      <a:r>
                        <a:rPr lang="en-ZA" sz="1300" dirty="0">
                          <a:latin typeface="+mn-lt"/>
                        </a:rPr>
                        <a:t> </a:t>
                      </a:r>
                      <a:r>
                        <a:rPr lang="en-ZA" sz="1300" dirty="0" err="1">
                          <a:latin typeface="+mn-lt"/>
                        </a:rPr>
                        <a:t>Gude</a:t>
                      </a:r>
                      <a:r>
                        <a:rPr lang="en-ZA" sz="1300" dirty="0">
                          <a:latin typeface="+mn-lt"/>
                        </a:rPr>
                        <a:t> (Volunteers)</a:t>
                      </a:r>
                      <a:endParaRPr lang="en-ZA" sz="1300"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Non – compliance with Treasury Regulation due to the non approval of Kha Ri </a:t>
                      </a:r>
                      <a:r>
                        <a:rPr kumimoji="0" lang="en-US" sz="13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Gude</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sliding scale changes in the policy</a:t>
                      </a: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endParaRPr lang="en-US" sz="1300" b="0" dirty="0">
                        <a:latin typeface="+mn-lt"/>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300" b="1" dirty="0">
                          <a:latin typeface="+mn-lt"/>
                          <a:cs typeface="Arial" panose="020B0604020202020204" pitchFamily="34" charset="0"/>
                        </a:rPr>
                        <a:t>The Investigation Committee</a:t>
                      </a:r>
                      <a:r>
                        <a:rPr lang="en-US" sz="1300" b="1" baseline="0" dirty="0">
                          <a:latin typeface="+mn-lt"/>
                          <a:cs typeface="Arial" panose="020B0604020202020204" pitchFamily="34" charset="0"/>
                        </a:rPr>
                        <a:t> could not detect any fraud nor corruption</a:t>
                      </a:r>
                      <a:endParaRPr lang="en-US" sz="1300" b="1" dirty="0">
                        <a:latin typeface="+mn-lt"/>
                        <a:cs typeface="Arial" panose="020B0604020202020204" pitchFamily="34" charset="0"/>
                      </a:endParaRPr>
                    </a:p>
                    <a:p>
                      <a:pPr algn="l">
                        <a:lnSpc>
                          <a:spcPct val="100000"/>
                        </a:lnSpc>
                        <a:spcAft>
                          <a:spcPts val="0"/>
                        </a:spcAft>
                        <a:tabLst>
                          <a:tab pos="114300" algn="l"/>
                        </a:tabLst>
                      </a:pPr>
                      <a:endParaRPr lang="en-ZA" sz="1300" b="1" dirty="0">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300" dirty="0">
                          <a:latin typeface="+mn-lt"/>
                        </a:rPr>
                        <a:t>32 066</a:t>
                      </a:r>
                      <a:endParaRPr lang="en-ZA" sz="13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300" dirty="0">
                          <a:latin typeface="+mn-lt"/>
                          <a:cs typeface="Arial" panose="020B0604020202020204" pitchFamily="34" charset="0"/>
                        </a:rPr>
                        <a:t>Kha Ri </a:t>
                      </a:r>
                      <a:r>
                        <a:rPr lang="en-US" sz="1300" dirty="0" err="1">
                          <a:latin typeface="+mn-lt"/>
                          <a:cs typeface="Arial" panose="020B0604020202020204" pitchFamily="34" charset="0"/>
                        </a:rPr>
                        <a:t>Gude</a:t>
                      </a:r>
                      <a:r>
                        <a:rPr lang="en-US" sz="1300" dirty="0">
                          <a:latin typeface="+mn-lt"/>
                          <a:cs typeface="Arial" panose="020B0604020202020204" pitchFamily="34" charset="0"/>
                        </a:rPr>
                        <a:t> programme was rendered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latin typeface="+mn-lt"/>
                          <a:cs typeface="Arial" panose="020B0604020202020204" pitchFamily="34" charset="0"/>
                        </a:rPr>
                        <a:t>Final</a:t>
                      </a:r>
                      <a:r>
                        <a:rPr lang="en-US" sz="1300" b="1" baseline="0" dirty="0">
                          <a:solidFill>
                            <a:schemeClr val="tx1"/>
                          </a:solidFill>
                          <a:latin typeface="+mn-lt"/>
                          <a:cs typeface="Arial" panose="020B0604020202020204" pitchFamily="34" charset="0"/>
                        </a:rPr>
                        <a:t> Written Warning Letters</a:t>
                      </a:r>
                      <a:r>
                        <a:rPr lang="en-US" sz="1300" b="0" baseline="0" dirty="0">
                          <a:solidFill>
                            <a:schemeClr val="tx1"/>
                          </a:solidFill>
                          <a:latin typeface="+mn-lt"/>
                          <a:cs typeface="Arial" panose="020B0604020202020204" pitchFamily="34" charset="0"/>
                        </a:rPr>
                        <a:t> were issued to Managers -</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Kha Ri </a:t>
                      </a:r>
                      <a:r>
                        <a:rPr kumimoji="0" lang="en-US" sz="1300" b="0" i="0" u="none" strike="noStrike" kern="1200" cap="none" spc="0" normalizeH="0" baseline="0" noProof="0" dirty="0" err="1">
                          <a:ln>
                            <a:noFill/>
                          </a:ln>
                          <a:solidFill>
                            <a:prstClr val="black"/>
                          </a:solidFill>
                          <a:effectLst/>
                          <a:uLnTx/>
                          <a:uFillTx/>
                          <a:latin typeface="+mn-lt"/>
                          <a:ea typeface="+mn-ea"/>
                          <a:cs typeface="Arial" panose="020B0604020202020204" pitchFamily="34" charset="0"/>
                        </a:rPr>
                        <a:t>Gude</a:t>
                      </a: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late CEO/ Managers</a:t>
                      </a:r>
                    </a:p>
                    <a:p>
                      <a:pPr>
                        <a:lnSpc>
                          <a:spcPct val="100000"/>
                        </a:lnSpc>
                      </a:pPr>
                      <a:endParaRPr lang="en-US" sz="1300" b="0" dirty="0">
                        <a:solidFill>
                          <a:schemeClr val="tx1"/>
                        </a:solidFill>
                        <a:latin typeface="+mn-lt"/>
                        <a:cs typeface="Arial" panose="020B0604020202020204" pitchFamily="34" charset="0"/>
                      </a:endParaRPr>
                    </a:p>
                    <a:p>
                      <a:pPr>
                        <a:lnSpc>
                          <a:spcPct val="100000"/>
                        </a:lnSpc>
                      </a:pPr>
                      <a:endParaRPr lang="en-US" sz="1300" dirty="0">
                        <a:latin typeface="+mn-lt"/>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370538862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0966204"/>
              </p:ext>
            </p:extLst>
          </p:nvPr>
        </p:nvGraphicFramePr>
        <p:xfrm>
          <a:off x="1" y="1179796"/>
          <a:ext cx="9144000" cy="5181123"/>
        </p:xfrm>
        <a:graphic>
          <a:graphicData uri="http://schemas.openxmlformats.org/drawingml/2006/table">
            <a:tbl>
              <a:tblPr firstRow="1" bandRow="1">
                <a:tableStyleId>{21E4AEA4-8DFA-4A89-87EB-49C32662AFE0}</a:tableStyleId>
              </a:tblPr>
              <a:tblGrid>
                <a:gridCol w="1049312">
                  <a:extLst>
                    <a:ext uri="{9D8B030D-6E8A-4147-A177-3AD203B41FA5}">
                      <a16:colId xmlns:a16="http://schemas.microsoft.com/office/drawing/2014/main" val="20000"/>
                    </a:ext>
                  </a:extLst>
                </a:gridCol>
                <a:gridCol w="1108286">
                  <a:extLst>
                    <a:ext uri="{9D8B030D-6E8A-4147-A177-3AD203B41FA5}">
                      <a16:colId xmlns:a16="http://schemas.microsoft.com/office/drawing/2014/main" val="20001"/>
                    </a:ext>
                  </a:extLst>
                </a:gridCol>
                <a:gridCol w="1859996">
                  <a:extLst>
                    <a:ext uri="{9D8B030D-6E8A-4147-A177-3AD203B41FA5}">
                      <a16:colId xmlns:a16="http://schemas.microsoft.com/office/drawing/2014/main" val="20002"/>
                    </a:ext>
                  </a:extLst>
                </a:gridCol>
                <a:gridCol w="1566402">
                  <a:extLst>
                    <a:ext uri="{9D8B030D-6E8A-4147-A177-3AD203B41FA5}">
                      <a16:colId xmlns:a16="http://schemas.microsoft.com/office/drawing/2014/main" val="20003"/>
                    </a:ext>
                  </a:extLst>
                </a:gridCol>
                <a:gridCol w="925601">
                  <a:extLst>
                    <a:ext uri="{9D8B030D-6E8A-4147-A177-3AD203B41FA5}">
                      <a16:colId xmlns:a16="http://schemas.microsoft.com/office/drawing/2014/main" val="20004"/>
                    </a:ext>
                  </a:extLst>
                </a:gridCol>
                <a:gridCol w="1352803">
                  <a:extLst>
                    <a:ext uri="{9D8B030D-6E8A-4147-A177-3AD203B41FA5}">
                      <a16:colId xmlns:a16="http://schemas.microsoft.com/office/drawing/2014/main" val="20005"/>
                    </a:ext>
                  </a:extLst>
                </a:gridCol>
                <a:gridCol w="1281600">
                  <a:extLst>
                    <a:ext uri="{9D8B030D-6E8A-4147-A177-3AD203B41FA5}">
                      <a16:colId xmlns:a16="http://schemas.microsoft.com/office/drawing/2014/main" val="20006"/>
                    </a:ext>
                  </a:extLst>
                </a:gridCol>
              </a:tblGrid>
              <a:tr h="1148401">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 and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990562">
                <a:tc>
                  <a:txBody>
                    <a:bodyPr/>
                    <a:lstStyle/>
                    <a:p>
                      <a:pPr algn="ctr">
                        <a:lnSpc>
                          <a:spcPct val="100000"/>
                        </a:lnSpc>
                      </a:pPr>
                      <a:r>
                        <a:rPr lang="en-US" sz="1600" dirty="0">
                          <a:latin typeface="+mn-lt"/>
                        </a:rPr>
                        <a:t>2016/17</a:t>
                      </a:r>
                      <a:endParaRPr lang="en-US" sz="16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600" u="none" strike="noStrike" kern="1200" cap="none" spc="0" normalizeH="0" baseline="0" noProof="0" dirty="0">
                          <a:ln>
                            <a:noFill/>
                          </a:ln>
                          <a:effectLst/>
                          <a:uLnTx/>
                          <a:uFillTx/>
                          <a:latin typeface="+mn-lt"/>
                        </a:rPr>
                        <a:t>TMT (</a:t>
                      </a:r>
                      <a:r>
                        <a:rPr kumimoji="0" lang="en-ZA" sz="1600" u="none" strike="noStrike" kern="1200" cap="none" spc="0" normalizeH="0" baseline="0" noProof="0" dirty="0" err="1">
                          <a:ln>
                            <a:noFill/>
                          </a:ln>
                          <a:effectLst/>
                          <a:uLnTx/>
                          <a:uFillTx/>
                          <a:latin typeface="+mn-lt"/>
                        </a:rPr>
                        <a:t>MoA</a:t>
                      </a:r>
                      <a:r>
                        <a:rPr kumimoji="0" lang="en-ZA" sz="1600" u="none" strike="noStrike" kern="1200" cap="none" spc="0" normalizeH="0" baseline="0" noProof="0" dirty="0">
                          <a:ln>
                            <a:noFill/>
                          </a:ln>
                          <a:effectLst/>
                          <a:uLnTx/>
                          <a:uFillTx/>
                          <a:latin typeface="+mn-lt"/>
                        </a:rPr>
                        <a:t> Expired)</a:t>
                      </a:r>
                      <a:endParaRPr kumimoji="0" lang="en-ZA" sz="16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600" b="0" dirty="0">
                          <a:latin typeface="+mn-lt"/>
                          <a:cs typeface="Arial" panose="020B0604020202020204" pitchFamily="34" charset="0"/>
                        </a:rPr>
                        <a:t>Non – compliance due to the expired MOA not renewed or extended</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600" b="1" dirty="0">
                          <a:latin typeface="+mn-lt"/>
                          <a:cs typeface="Arial" panose="020B0604020202020204" pitchFamily="34" charset="0"/>
                        </a:rPr>
                        <a:t>The Investigation Committee</a:t>
                      </a:r>
                      <a:r>
                        <a:rPr lang="en-US" sz="1600" b="1" baseline="0" dirty="0">
                          <a:latin typeface="+mn-lt"/>
                          <a:cs typeface="Arial" panose="020B0604020202020204" pitchFamily="34" charset="0"/>
                        </a:rPr>
                        <a:t> could not detect any fraud nor corruption</a:t>
                      </a:r>
                      <a:endParaRPr lang="en-US" sz="1600" b="1" dirty="0">
                        <a:latin typeface="+mn-lt"/>
                        <a:cs typeface="Arial" panose="020B0604020202020204" pitchFamily="34" charset="0"/>
                      </a:endParaRPr>
                    </a:p>
                    <a:p>
                      <a:pPr algn="l">
                        <a:lnSpc>
                          <a:spcPct val="100000"/>
                        </a:lnSpc>
                        <a:spcAft>
                          <a:spcPts val="0"/>
                        </a:spcAft>
                        <a:tabLst>
                          <a:tab pos="114300" algn="l"/>
                        </a:tabLst>
                      </a:pPr>
                      <a:endParaRPr lang="en-ZA" sz="1600" b="1" dirty="0">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600" dirty="0">
                          <a:latin typeface="+mn-lt"/>
                        </a:rPr>
                        <a:t>948</a:t>
                      </a:r>
                      <a:endParaRPr lang="en-ZA" sz="16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600" dirty="0">
                          <a:latin typeface="+mn-lt"/>
                          <a:cs typeface="Arial" panose="020B0604020202020204" pitchFamily="34" charset="0"/>
                        </a:rPr>
                        <a:t>Management of Infrastructure service was rendered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effectLst/>
                          <a:latin typeface="+mn-lt"/>
                        </a:rPr>
                        <a:t>Final Written warning </a:t>
                      </a:r>
                      <a:r>
                        <a:rPr lang="en-US" sz="1600" kern="1200" dirty="0">
                          <a:effectLst/>
                          <a:latin typeface="+mn-lt"/>
                        </a:rPr>
                        <a:t>letters were issued - </a:t>
                      </a:r>
                      <a:r>
                        <a:rPr kumimoji="0" lang="en-US" sz="1600" b="0" i="0" u="none" strike="noStrike" kern="1200" cap="none" spc="0" normalizeH="0" baseline="0" noProof="0" dirty="0">
                          <a:ln>
                            <a:noFill/>
                          </a:ln>
                          <a:solidFill>
                            <a:prstClr val="black"/>
                          </a:solidFill>
                          <a:effectLst/>
                          <a:uLnTx/>
                          <a:uFillTx/>
                          <a:latin typeface="+mn-lt"/>
                          <a:ea typeface="+mn-ea"/>
                          <a:cs typeface="+mn-cs"/>
                        </a:rPr>
                        <a:t>ASIDI Programme Managers</a:t>
                      </a:r>
                      <a:endPar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val="10001"/>
                  </a:ext>
                </a:extLst>
              </a:tr>
              <a:tr h="1990562">
                <a:tc>
                  <a:txBody>
                    <a:bodyPr/>
                    <a:lstStyle/>
                    <a:p>
                      <a:pPr algn="ctr">
                        <a:lnSpc>
                          <a:spcPct val="100000"/>
                        </a:lnSpc>
                      </a:pPr>
                      <a:r>
                        <a:rPr lang="en-US" sz="1600" dirty="0">
                          <a:latin typeface="+mn-lt"/>
                        </a:rPr>
                        <a:t>2016/17</a:t>
                      </a:r>
                      <a:endParaRPr lang="en-US" sz="160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en-ZA" sz="1600" u="none" strike="noStrike" kern="1200" cap="none" spc="0" normalizeH="0" baseline="0" noProof="0" dirty="0">
                          <a:ln>
                            <a:noFill/>
                          </a:ln>
                          <a:effectLst/>
                          <a:uLnTx/>
                          <a:uFillTx/>
                          <a:latin typeface="+mn-lt"/>
                        </a:rPr>
                        <a:t>CDC KZN (</a:t>
                      </a:r>
                      <a:r>
                        <a:rPr kumimoji="0" lang="en-ZA" sz="1600" u="none" strike="noStrike" kern="1200" cap="none" spc="0" normalizeH="0" baseline="0" noProof="0" dirty="0" err="1">
                          <a:ln>
                            <a:noFill/>
                          </a:ln>
                          <a:effectLst/>
                          <a:uLnTx/>
                          <a:uFillTx/>
                          <a:latin typeface="+mn-lt"/>
                        </a:rPr>
                        <a:t>MoA</a:t>
                      </a:r>
                      <a:r>
                        <a:rPr kumimoji="0" lang="en-ZA" sz="1600" u="none" strike="noStrike" kern="1200" cap="none" spc="0" normalizeH="0" baseline="0" noProof="0" dirty="0">
                          <a:ln>
                            <a:noFill/>
                          </a:ln>
                          <a:effectLst/>
                          <a:uLnTx/>
                          <a:uFillTx/>
                          <a:latin typeface="+mn-lt"/>
                        </a:rPr>
                        <a:t> Expired)</a:t>
                      </a:r>
                      <a:endParaRPr kumimoji="0" lang="en-ZA" sz="16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Non – compliance due to the expired MOA not renewed or extended</a:t>
                      </a: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endParaRPr lang="en-US" sz="1600" b="0" dirty="0">
                        <a:latin typeface="+mn-lt"/>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600" b="1" dirty="0">
                          <a:latin typeface="+mn-lt"/>
                          <a:cs typeface="Arial" panose="020B0604020202020204" pitchFamily="34" charset="0"/>
                        </a:rPr>
                        <a:t>The Investigation Committee</a:t>
                      </a:r>
                      <a:r>
                        <a:rPr lang="en-US" sz="1600" b="1" baseline="0" dirty="0">
                          <a:latin typeface="+mn-lt"/>
                          <a:cs typeface="Arial" panose="020B0604020202020204" pitchFamily="34" charset="0"/>
                        </a:rPr>
                        <a:t> could not detect any fraud nor corruption</a:t>
                      </a:r>
                      <a:endParaRPr lang="en-US" sz="1600" b="1" dirty="0">
                        <a:latin typeface="+mn-lt"/>
                        <a:cs typeface="Arial" panose="020B0604020202020204" pitchFamily="34" charset="0"/>
                      </a:endParaRPr>
                    </a:p>
                    <a:p>
                      <a:pPr algn="l">
                        <a:lnSpc>
                          <a:spcPct val="100000"/>
                        </a:lnSpc>
                        <a:spcAft>
                          <a:spcPts val="0"/>
                        </a:spcAft>
                        <a:tabLst>
                          <a:tab pos="114300" algn="l"/>
                        </a:tabLst>
                      </a:pPr>
                      <a:endParaRPr lang="en-ZA" sz="1600" b="1" dirty="0">
                        <a:latin typeface="+mn-lt"/>
                        <a:ea typeface="Times New Roman"/>
                        <a:cs typeface="Arial" panose="020B0604020202020204" pitchFamily="34" charset="0"/>
                      </a:endParaRPr>
                    </a:p>
                  </a:txBody>
                  <a:tcPr marL="68580" marR="68580" marT="0" marB="0"/>
                </a:tc>
                <a:tc>
                  <a:txBody>
                    <a:bodyPr/>
                    <a:lstStyle/>
                    <a:p>
                      <a:pPr algn="r">
                        <a:lnSpc>
                          <a:spcPct val="100000"/>
                        </a:lnSpc>
                        <a:spcAft>
                          <a:spcPts val="0"/>
                        </a:spcAft>
                        <a:tabLst>
                          <a:tab pos="114300" algn="l"/>
                        </a:tabLst>
                      </a:pPr>
                      <a:r>
                        <a:rPr lang="en-ZA" sz="1600" dirty="0">
                          <a:latin typeface="+mn-lt"/>
                        </a:rPr>
                        <a:t>189</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Management of Infrastructure service was rendered</a:t>
                      </a:r>
                    </a:p>
                    <a:p>
                      <a:pPr>
                        <a:lnSpc>
                          <a:spcPct val="100000"/>
                        </a:lnSpc>
                      </a:pP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effectLst/>
                          <a:latin typeface="+mn-lt"/>
                        </a:rPr>
                        <a:t>Final Written warning </a:t>
                      </a:r>
                      <a:r>
                        <a:rPr lang="en-US" sz="1600" kern="1200" dirty="0">
                          <a:effectLst/>
                          <a:latin typeface="+mn-lt"/>
                        </a:rPr>
                        <a:t>letters were issued - </a:t>
                      </a:r>
                      <a:r>
                        <a:rPr kumimoji="0" lang="en-US" sz="1600" b="0" i="0" u="none" strike="noStrike" kern="1200" cap="none" spc="0" normalizeH="0" baseline="0" noProof="0" dirty="0">
                          <a:ln>
                            <a:noFill/>
                          </a:ln>
                          <a:solidFill>
                            <a:prstClr val="black"/>
                          </a:solidFill>
                          <a:effectLst/>
                          <a:uLnTx/>
                          <a:uFillTx/>
                          <a:latin typeface="+mn-lt"/>
                          <a:ea typeface="+mn-ea"/>
                          <a:cs typeface="+mn-cs"/>
                        </a:rPr>
                        <a:t>ASIDI Programme Managers</a:t>
                      </a:r>
                      <a:endParaRPr kumimoji="0" lang="en-US" sz="16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mn-lt"/>
                      </a:endParaRP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3781757638"/>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2020/21</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3900804"/>
              </p:ext>
            </p:extLst>
          </p:nvPr>
        </p:nvGraphicFramePr>
        <p:xfrm>
          <a:off x="0" y="992208"/>
          <a:ext cx="9143999" cy="5078408"/>
        </p:xfrm>
        <a:graphic>
          <a:graphicData uri="http://schemas.openxmlformats.org/drawingml/2006/table">
            <a:tbl>
              <a:tblPr firstRow="1" bandRow="1">
                <a:tableStyleId>{21E4AEA4-8DFA-4A89-87EB-49C32662AFE0}</a:tableStyleId>
              </a:tblPr>
              <a:tblGrid>
                <a:gridCol w="928412">
                  <a:extLst>
                    <a:ext uri="{9D8B030D-6E8A-4147-A177-3AD203B41FA5}">
                      <a16:colId xmlns:a16="http://schemas.microsoft.com/office/drawing/2014/main" val="20000"/>
                    </a:ext>
                  </a:extLst>
                </a:gridCol>
                <a:gridCol w="994727">
                  <a:extLst>
                    <a:ext uri="{9D8B030D-6E8A-4147-A177-3AD203B41FA5}">
                      <a16:colId xmlns:a16="http://schemas.microsoft.com/office/drawing/2014/main" val="20001"/>
                    </a:ext>
                  </a:extLst>
                </a:gridCol>
                <a:gridCol w="1631557">
                  <a:extLst>
                    <a:ext uri="{9D8B030D-6E8A-4147-A177-3AD203B41FA5}">
                      <a16:colId xmlns:a16="http://schemas.microsoft.com/office/drawing/2014/main" val="20002"/>
                    </a:ext>
                  </a:extLst>
                </a:gridCol>
                <a:gridCol w="1153681">
                  <a:extLst>
                    <a:ext uri="{9D8B030D-6E8A-4147-A177-3AD203B41FA5}">
                      <a16:colId xmlns:a16="http://schemas.microsoft.com/office/drawing/2014/main" val="20003"/>
                    </a:ext>
                  </a:extLst>
                </a:gridCol>
                <a:gridCol w="994727">
                  <a:extLst>
                    <a:ext uri="{9D8B030D-6E8A-4147-A177-3AD203B41FA5}">
                      <a16:colId xmlns:a16="http://schemas.microsoft.com/office/drawing/2014/main" val="20004"/>
                    </a:ext>
                  </a:extLst>
                </a:gridCol>
                <a:gridCol w="1458934">
                  <a:extLst>
                    <a:ext uri="{9D8B030D-6E8A-4147-A177-3AD203B41FA5}">
                      <a16:colId xmlns:a16="http://schemas.microsoft.com/office/drawing/2014/main" val="20005"/>
                    </a:ext>
                  </a:extLst>
                </a:gridCol>
                <a:gridCol w="1981961">
                  <a:extLst>
                    <a:ext uri="{9D8B030D-6E8A-4147-A177-3AD203B41FA5}">
                      <a16:colId xmlns:a16="http://schemas.microsoft.com/office/drawing/2014/main" val="20006"/>
                    </a:ext>
                  </a:extLst>
                </a:gridCol>
              </a:tblGrid>
              <a:tr h="1237928">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604908">
                <a:tc>
                  <a:txBody>
                    <a:bodyPr/>
                    <a:lstStyle/>
                    <a:p>
                      <a:pPr algn="ctr">
                        <a:lnSpc>
                          <a:spcPct val="100000"/>
                        </a:lnSpc>
                      </a:pPr>
                      <a:r>
                        <a:rPr lang="en-US" sz="1400" b="0" dirty="0">
                          <a:latin typeface="+mn-lt"/>
                        </a:rPr>
                        <a:t>2019/20</a:t>
                      </a:r>
                      <a:endParaRPr lang="en-US" sz="1400" b="0" dirty="0">
                        <a:latin typeface="+mn-lt"/>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ZA" sz="1400" b="0" dirty="0">
                          <a:latin typeface="+mn-lt"/>
                          <a:ea typeface="Times New Roman"/>
                          <a:cs typeface="Arial" panose="020B0604020202020204" pitchFamily="34" charset="0"/>
                        </a:rPr>
                        <a:t>Rural Education EU project</a:t>
                      </a:r>
                    </a:p>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US" sz="1400" b="0" dirty="0">
                          <a:latin typeface="+mn-lt"/>
                          <a:cs typeface="Arial" panose="020B0604020202020204" pitchFamily="34" charset="0"/>
                        </a:rPr>
                        <a:t>Non –compliance with SCM prescripts for appointing service provider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txBody>
                  <a:tcPr marL="68580" marR="68580" marT="0" marB="0"/>
                </a:tc>
                <a:tc>
                  <a:txBody>
                    <a:bodyPr/>
                    <a:lstStyle/>
                    <a:p>
                      <a:pPr algn="r">
                        <a:lnSpc>
                          <a:spcPct val="100000"/>
                        </a:lnSpc>
                        <a:spcAft>
                          <a:spcPts val="0"/>
                        </a:spcAft>
                        <a:tabLst>
                          <a:tab pos="114300" algn="l"/>
                        </a:tabLst>
                      </a:pPr>
                      <a:r>
                        <a:rPr lang="en-ZA" sz="1400" dirty="0">
                          <a:latin typeface="+mn-lt"/>
                        </a:rPr>
                        <a:t>1 210</a:t>
                      </a:r>
                      <a:endParaRPr lang="en-ZA" sz="1400" b="1" dirty="0">
                        <a:latin typeface="+mn-lt"/>
                        <a:ea typeface="Times New Roman"/>
                        <a:cs typeface="Arial" panose="020B0604020202020204" pitchFamily="34" charset="0"/>
                      </a:endParaRPr>
                    </a:p>
                  </a:txBody>
                  <a:tcPr marL="68580" marR="68580" marT="0" marB="0"/>
                </a:tc>
                <a:tc>
                  <a:txBody>
                    <a:bodyPr/>
                    <a:lstStyle/>
                    <a:p>
                      <a:pPr>
                        <a:lnSpc>
                          <a:spcPct val="100000"/>
                        </a:lnSpc>
                      </a:pPr>
                      <a:r>
                        <a:rPr lang="en-US" sz="1400" dirty="0">
                          <a:latin typeface="+mn-lt"/>
                          <a:cs typeface="Arial" panose="020B0604020202020204" pitchFamily="34" charset="0"/>
                        </a:rPr>
                        <a:t>Agricultural goods and livestock were purchased and received at Agric Focus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Investigation</a:t>
                      </a:r>
                      <a:r>
                        <a:rPr lang="en-US" sz="1400" baseline="0" dirty="0">
                          <a:latin typeface="+mn-lt"/>
                          <a:cs typeface="Arial" panose="020B0604020202020204" pitchFamily="34" charset="0"/>
                        </a:rPr>
                        <a:t> is at draft finalizing review</a:t>
                      </a:r>
                      <a:endParaRPr lang="en-US" sz="1400" dirty="0">
                        <a:latin typeface="+mn-lt"/>
                        <a:cs typeface="Arial" panose="020B0604020202020204" pitchFamily="34" charset="0"/>
                      </a:endParaRPr>
                    </a:p>
                  </a:txBody>
                  <a:tcPr/>
                </a:tc>
                <a:extLst>
                  <a:ext uri="{0D108BD9-81ED-4DB2-BD59-A6C34878D82A}">
                    <a16:rowId xmlns:a16="http://schemas.microsoft.com/office/drawing/2014/main" val="10001"/>
                  </a:ext>
                </a:extLst>
              </a:tr>
              <a:tr h="1560852">
                <a:tc>
                  <a:txBody>
                    <a:bodyPr/>
                    <a:lstStyle/>
                    <a:p>
                      <a:pPr algn="ctr">
                        <a:lnSpc>
                          <a:spcPct val="100000"/>
                        </a:lnSpc>
                      </a:pPr>
                      <a:r>
                        <a:rPr lang="en-US" sz="1400" dirty="0">
                          <a:latin typeface="+mn-lt"/>
                        </a:rPr>
                        <a:t>2019/20</a:t>
                      </a:r>
                      <a:endParaRPr lang="en-US" sz="1400" dirty="0">
                        <a:latin typeface="+mn-lt"/>
                        <a:cs typeface="Arial" panose="020B0604020202020204" pitchFamily="34" charset="0"/>
                      </a:endParaRPr>
                    </a:p>
                  </a:txBody>
                  <a:tcPr/>
                </a:tc>
                <a:tc>
                  <a:txBody>
                    <a:bodyPr/>
                    <a:lstStyle/>
                    <a:p>
                      <a:pPr algn="l">
                        <a:lnSpc>
                          <a:spcPct val="100000"/>
                        </a:lnSpc>
                        <a:spcAft>
                          <a:spcPts val="0"/>
                        </a:spcAft>
                        <a:tabLst>
                          <a:tab pos="114300" algn="l"/>
                        </a:tabLst>
                      </a:pPr>
                      <a:r>
                        <a:rPr lang="en-ZA" sz="1400" dirty="0">
                          <a:latin typeface="+mn-lt"/>
                        </a:rPr>
                        <a:t>COEGA EC</a:t>
                      </a:r>
                      <a:r>
                        <a:rPr lang="en-ZA" sz="1400" baseline="0" dirty="0">
                          <a:latin typeface="+mn-lt"/>
                        </a:rPr>
                        <a:t> and KZN</a:t>
                      </a:r>
                      <a:endParaRPr lang="en-ZA" sz="1400" dirty="0">
                        <a:latin typeface="+mn-lt"/>
                      </a:endParaRPr>
                    </a:p>
                    <a:p>
                      <a:pPr algn="l">
                        <a:lnSpc>
                          <a:spcPct val="100000"/>
                        </a:lnSpc>
                        <a:spcAft>
                          <a:spcPts val="0"/>
                        </a:spcAft>
                        <a:tabLst>
                          <a:tab pos="114300" algn="l"/>
                        </a:tabLst>
                      </a:pPr>
                      <a:r>
                        <a:rPr lang="en-ZA" sz="1400" dirty="0">
                          <a:latin typeface="+mn-lt"/>
                        </a:rPr>
                        <a:t>(</a:t>
                      </a:r>
                      <a:r>
                        <a:rPr lang="en-ZA" sz="1400" dirty="0" err="1">
                          <a:latin typeface="+mn-lt"/>
                        </a:rPr>
                        <a:t>Gabazi</a:t>
                      </a:r>
                      <a:r>
                        <a:rPr lang="en-ZA" sz="1400" dirty="0">
                          <a:latin typeface="+mn-lt"/>
                        </a:rPr>
                        <a:t>; </a:t>
                      </a:r>
                      <a:r>
                        <a:rPr lang="en-ZA" sz="1400" dirty="0" err="1">
                          <a:latin typeface="+mn-lt"/>
                        </a:rPr>
                        <a:t>Andrieskraal</a:t>
                      </a:r>
                      <a:r>
                        <a:rPr lang="en-ZA" sz="1400" dirty="0">
                          <a:latin typeface="+mn-lt"/>
                        </a:rPr>
                        <a:t>; </a:t>
                      </a:r>
                      <a:r>
                        <a:rPr lang="en-ZA" sz="1400" dirty="0" err="1">
                          <a:latin typeface="+mn-lt"/>
                        </a:rPr>
                        <a:t>mamfengu</a:t>
                      </a:r>
                      <a:r>
                        <a:rPr lang="en-ZA" sz="1400" dirty="0">
                          <a:latin typeface="+mn-lt"/>
                        </a:rPr>
                        <a:t>; </a:t>
                      </a:r>
                      <a:r>
                        <a:rPr lang="en-ZA" sz="1400" dirty="0" err="1">
                          <a:latin typeface="+mn-lt"/>
                        </a:rPr>
                        <a:t>Somagunya</a:t>
                      </a:r>
                      <a:r>
                        <a:rPr lang="en-ZA" sz="1400" dirty="0">
                          <a:latin typeface="+mn-lt"/>
                        </a:rPr>
                        <a:t>; ZIBI MEYER JS; INDLELENHLE PS </a:t>
                      </a:r>
                      <a:endParaRPr lang="en-ZA" sz="1400" dirty="0">
                        <a:latin typeface="+mn-lt"/>
                        <a:ea typeface="Times New Roman"/>
                        <a:cs typeface="Arial" panose="020B0604020202020204" pitchFamily="34" charset="0"/>
                      </a:endParaRPr>
                    </a:p>
                  </a:txBody>
                  <a:tcPr marL="68580" marR="68580" marT="0" marB="0"/>
                </a:tc>
                <a:tc>
                  <a:txBody>
                    <a:bodyPr/>
                    <a:lstStyle/>
                    <a:p>
                      <a:pPr algn="l"/>
                      <a:r>
                        <a:rPr lang="en-US" sz="1400" b="0" dirty="0">
                          <a:latin typeface="+mn-lt"/>
                          <a:cs typeface="Arial" panose="020B0604020202020204" pitchFamily="34" charset="0"/>
                        </a:rPr>
                        <a:t>Non – compliance with the National Treasury Designated Sector instruction no 15 of 2016/2017 on directive of local content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802 962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rPr>
                        <a:t>Investigation was completed</a:t>
                      </a:r>
                      <a:r>
                        <a:rPr lang="en-US" sz="1400" b="1" dirty="0">
                          <a:latin typeface="+mn-lt"/>
                        </a:rPr>
                        <a:t>. A letter was written to the IA. Responded with an update of condonation </a:t>
                      </a:r>
                      <a:r>
                        <a:rPr lang="en-US" sz="1400" dirty="0">
                          <a:latin typeface="+mn-lt"/>
                        </a:rPr>
                        <a:t>received from National Treasury to be reviewed -</a:t>
                      </a: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COEGA  EC and KZN</a:t>
                      </a:r>
                    </a:p>
                  </a:txBody>
                  <a:tcPr/>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251520" y="6375040"/>
            <a:ext cx="1440160" cy="548680"/>
          </a:xfrm>
          <a:prstGeom prst="rect">
            <a:avLst/>
          </a:prstGeom>
        </p:spPr>
      </p:pic>
    </p:spTree>
    <p:extLst>
      <p:ext uri="{BB962C8B-B14F-4D97-AF65-F5344CB8AC3E}">
        <p14:creationId xmlns:p14="http://schemas.microsoft.com/office/powerpoint/2010/main" val="261035293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0143319"/>
              </p:ext>
            </p:extLst>
          </p:nvPr>
        </p:nvGraphicFramePr>
        <p:xfrm>
          <a:off x="251520" y="980729"/>
          <a:ext cx="8784976" cy="5589489"/>
        </p:xfrm>
        <a:graphic>
          <a:graphicData uri="http://schemas.openxmlformats.org/drawingml/2006/table">
            <a:tbl>
              <a:tblPr firstRow="1" bandRow="1">
                <a:tableStyleId>{21E4AEA4-8DFA-4A89-87EB-49C32662AFE0}</a:tableStyleId>
              </a:tblPr>
              <a:tblGrid>
                <a:gridCol w="64807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411577">
                  <a:extLst>
                    <a:ext uri="{9D8B030D-6E8A-4147-A177-3AD203B41FA5}">
                      <a16:colId xmlns:a16="http://schemas.microsoft.com/office/drawing/2014/main" val="20002"/>
                    </a:ext>
                  </a:extLst>
                </a:gridCol>
                <a:gridCol w="1504900">
                  <a:extLst>
                    <a:ext uri="{9D8B030D-6E8A-4147-A177-3AD203B41FA5}">
                      <a16:colId xmlns:a16="http://schemas.microsoft.com/office/drawing/2014/main" val="20003"/>
                    </a:ext>
                  </a:extLst>
                </a:gridCol>
                <a:gridCol w="889259">
                  <a:extLst>
                    <a:ext uri="{9D8B030D-6E8A-4147-A177-3AD203B41FA5}">
                      <a16:colId xmlns:a16="http://schemas.microsoft.com/office/drawing/2014/main" val="20004"/>
                    </a:ext>
                  </a:extLst>
                </a:gridCol>
                <a:gridCol w="1299687">
                  <a:extLst>
                    <a:ext uri="{9D8B030D-6E8A-4147-A177-3AD203B41FA5}">
                      <a16:colId xmlns:a16="http://schemas.microsoft.com/office/drawing/2014/main" val="20005"/>
                    </a:ext>
                  </a:extLst>
                </a:gridCol>
                <a:gridCol w="1231281">
                  <a:extLst>
                    <a:ext uri="{9D8B030D-6E8A-4147-A177-3AD203B41FA5}">
                      <a16:colId xmlns:a16="http://schemas.microsoft.com/office/drawing/2014/main" val="20006"/>
                    </a:ext>
                  </a:extLst>
                </a:gridCol>
              </a:tblGrid>
              <a:tr h="997048">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610350">
                <a:tc>
                  <a:txBody>
                    <a:bodyPr/>
                    <a:lstStyle/>
                    <a:p>
                      <a:pPr algn="ctr">
                        <a:lnSpc>
                          <a:spcPct val="100000"/>
                        </a:lnSpc>
                      </a:pPr>
                      <a:r>
                        <a:rPr lang="en-US" sz="1400" dirty="0">
                          <a:latin typeface="+mn-lt"/>
                        </a:rPr>
                        <a:t>2019/20</a:t>
                      </a:r>
                      <a:endParaRPr lang="en-US" sz="1400" dirty="0">
                        <a:latin typeface="+mn-lt"/>
                        <a:cs typeface="Arial" panose="020B0604020202020204" pitchFamily="34" charset="0"/>
                      </a:endParaRPr>
                    </a:p>
                  </a:txBody>
                  <a:tcPr/>
                </a:tc>
                <a:tc>
                  <a:txBody>
                    <a:bodyPr/>
                    <a:lstStyle/>
                    <a:p>
                      <a:pPr algn="l">
                        <a:lnSpc>
                          <a:spcPct val="100000"/>
                        </a:lnSpc>
                        <a:spcAft>
                          <a:spcPts val="0"/>
                        </a:spcAft>
                        <a:tabLst>
                          <a:tab pos="114300" algn="l"/>
                        </a:tabLst>
                      </a:pPr>
                      <a:r>
                        <a:rPr lang="en-ZA" sz="1400" dirty="0">
                          <a:latin typeface="+mn-lt"/>
                        </a:rPr>
                        <a:t>IDT EC Batch 1; IDT NW Water and </a:t>
                      </a:r>
                      <a:r>
                        <a:rPr lang="en-ZA" sz="1400" dirty="0" err="1">
                          <a:latin typeface="+mn-lt"/>
                        </a:rPr>
                        <a:t>Sanitation;IDT</a:t>
                      </a:r>
                      <a:r>
                        <a:rPr lang="en-ZA" sz="1400" dirty="0">
                          <a:latin typeface="+mn-lt"/>
                        </a:rPr>
                        <a:t> EC Inappropriate Structure Batch 1;IDT EC ACT Batch 2; IDT EC NDPW</a:t>
                      </a:r>
                    </a:p>
                    <a:p>
                      <a:pPr algn="l">
                        <a:lnSpc>
                          <a:spcPct val="100000"/>
                        </a:lnSpc>
                        <a:spcAft>
                          <a:spcPts val="0"/>
                        </a:spcAft>
                        <a:tabLst>
                          <a:tab pos="114300" algn="l"/>
                        </a:tabLst>
                      </a:pPr>
                      <a:r>
                        <a:rPr lang="en-ZA" sz="1400" dirty="0">
                          <a:latin typeface="+mn-lt"/>
                        </a:rPr>
                        <a:t>(PHUTHALICHABA JPS; MAVUNDLENI SPS; GUNGWANE JSS; AGNES SPS; IMVISISWANO JPS; MNGUNGU JSS – SCM processes)</a:t>
                      </a:r>
                      <a:endParaRPr lang="en-ZA" sz="1400" dirty="0">
                        <a:latin typeface="+mn-lt"/>
                        <a:ea typeface="Times New Roman"/>
                        <a:cs typeface="Arial" panose="020B0604020202020204" pitchFamily="34" charset="0"/>
                      </a:endParaRPr>
                    </a:p>
                  </a:txBody>
                  <a:tcPr marL="68580" marR="68580" marT="0" marB="0"/>
                </a:tc>
                <a:tc>
                  <a:txBody>
                    <a:bodyPr/>
                    <a:lstStyle/>
                    <a:p>
                      <a:pPr algn="l"/>
                      <a:r>
                        <a:rPr lang="en-US" sz="1400" b="0" dirty="0">
                          <a:latin typeface="+mn-lt"/>
                          <a:cs typeface="Arial" panose="020B0604020202020204" pitchFamily="34" charset="0"/>
                        </a:rPr>
                        <a:t>Non – compliance with Treasury Regulations and Local Content directives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912 493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IDT EC </a:t>
                      </a:r>
                      <a:r>
                        <a:rPr lang="en-US" sz="1400" baseline="0" dirty="0">
                          <a:latin typeface="+mn-lt"/>
                          <a:cs typeface="Arial" panose="020B0604020202020204" pitchFamily="34" charset="0"/>
                        </a:rPr>
                        <a:t>/ ASIDI Programme Managers</a:t>
                      </a:r>
                      <a:endParaRPr lang="en-US" sz="1400" dirty="0">
                        <a:latin typeface="+mn-lt"/>
                        <a:cs typeface="Arial" panose="020B0604020202020204" pitchFamily="34" charset="0"/>
                      </a:endParaRPr>
                    </a:p>
                  </a:txBody>
                  <a:tcPr/>
                </a:tc>
                <a:tc>
                  <a:txBody>
                    <a:bodyPr/>
                    <a:lstStyle/>
                    <a:p>
                      <a:pPr>
                        <a:lnSpc>
                          <a:spcPct val="100000"/>
                        </a:lnSpc>
                      </a:pPr>
                      <a:r>
                        <a:rPr lang="en-US" sz="1400" dirty="0">
                          <a:latin typeface="+mn-lt"/>
                        </a:rPr>
                        <a:t>Investigation was completed and a letter was sent to IA for accountability and provide feedback on consequence management</a:t>
                      </a:r>
                    </a:p>
                  </a:txBody>
                  <a:tcPr/>
                </a:tc>
                <a:extLst>
                  <a:ext uri="{0D108BD9-81ED-4DB2-BD59-A6C34878D82A}">
                    <a16:rowId xmlns:a16="http://schemas.microsoft.com/office/drawing/2014/main" val="10002"/>
                  </a:ext>
                </a:extLst>
              </a:tr>
              <a:tr h="1505169">
                <a:tc>
                  <a:txBody>
                    <a:bodyPr/>
                    <a:lstStyle/>
                    <a:p>
                      <a:pPr algn="ctr">
                        <a:lnSpc>
                          <a:spcPct val="100000"/>
                        </a:lnSpc>
                      </a:pPr>
                      <a:r>
                        <a:rPr lang="en-US" sz="1400" dirty="0">
                          <a:latin typeface="+mn-lt"/>
                        </a:rPr>
                        <a:t>2019/20</a:t>
                      </a:r>
                      <a:endParaRPr lang="en-US" sz="1400" dirty="0">
                        <a:latin typeface="+mn-lt"/>
                        <a:cs typeface="Arial" panose="020B0604020202020204" pitchFamily="34" charset="0"/>
                      </a:endParaRPr>
                    </a:p>
                  </a:txBody>
                  <a:tcPr/>
                </a:tc>
                <a:tc>
                  <a:txBody>
                    <a:bodyPr/>
                    <a:lstStyle/>
                    <a:p>
                      <a:pPr algn="l">
                        <a:lnSpc>
                          <a:spcPct val="100000"/>
                        </a:lnSpc>
                        <a:spcAft>
                          <a:spcPts val="0"/>
                        </a:spcAft>
                        <a:tabLst>
                          <a:tab pos="114300" algn="l"/>
                        </a:tabLst>
                      </a:pPr>
                      <a:r>
                        <a:rPr lang="en-ZA" sz="1400" dirty="0">
                          <a:latin typeface="+mn-lt"/>
                        </a:rPr>
                        <a:t>RUWACON</a:t>
                      </a:r>
                    </a:p>
                    <a:p>
                      <a:pPr algn="l">
                        <a:lnSpc>
                          <a:spcPct val="100000"/>
                        </a:lnSpc>
                        <a:spcAft>
                          <a:spcPts val="0"/>
                        </a:spcAft>
                        <a:tabLst>
                          <a:tab pos="114300" algn="l"/>
                        </a:tabLst>
                      </a:pPr>
                      <a:endParaRPr lang="en-ZA" sz="1400" baseline="0" dirty="0">
                        <a:latin typeface="+mn-lt"/>
                      </a:endParaRPr>
                    </a:p>
                    <a:p>
                      <a:pPr algn="l">
                        <a:lnSpc>
                          <a:spcPct val="100000"/>
                        </a:lnSpc>
                        <a:spcAft>
                          <a:spcPts val="0"/>
                        </a:spcAft>
                        <a:tabLst>
                          <a:tab pos="114300" algn="l"/>
                        </a:tabLst>
                      </a:pPr>
                      <a:r>
                        <a:rPr lang="en-ZA" sz="1400" dirty="0">
                          <a:latin typeface="+mn-lt"/>
                          <a:ea typeface="Times New Roman"/>
                          <a:cs typeface="Arial" panose="020B0604020202020204" pitchFamily="34" charset="0"/>
                        </a:rPr>
                        <a:t>DBE PSU (DBE 101) DBE 61</a:t>
                      </a:r>
                    </a:p>
                  </a:txBody>
                  <a:tcPr marL="68580" marR="68580" marT="0" marB="0"/>
                </a:tc>
                <a:tc>
                  <a:txBody>
                    <a:bodyPr/>
                    <a:lstStyle/>
                    <a:p>
                      <a:pPr algn="l"/>
                      <a:r>
                        <a:rPr lang="en-US" sz="1400" b="0" dirty="0">
                          <a:latin typeface="+mn-lt"/>
                          <a:cs typeface="Arial" panose="020B0604020202020204" pitchFamily="34" charset="0"/>
                        </a:rPr>
                        <a:t>Non – compliance with SCM prescripts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27 541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 ( Modular Structure)</a:t>
                      </a:r>
                    </a:p>
                  </a:txBody>
                  <a:tcPr/>
                </a:tc>
                <a:tc>
                  <a:txBody>
                    <a:bodyPr/>
                    <a:lstStyle/>
                    <a:p>
                      <a:pPr>
                        <a:lnSpc>
                          <a:spcPct val="100000"/>
                        </a:lnSpc>
                      </a:pPr>
                      <a:r>
                        <a:rPr lang="en-US" sz="1400" dirty="0">
                          <a:latin typeface="+mn-lt"/>
                        </a:rPr>
                        <a:t>Investigation was completed.</a:t>
                      </a:r>
                    </a:p>
                    <a:p>
                      <a:pPr>
                        <a:lnSpc>
                          <a:spcPct val="100000"/>
                        </a:lnSpc>
                      </a:pPr>
                      <a:r>
                        <a:rPr lang="en-US" sz="1400" dirty="0">
                          <a:latin typeface="+mn-lt"/>
                        </a:rPr>
                        <a:t>ASIDI –</a:t>
                      </a:r>
                      <a:r>
                        <a:rPr lang="en-US" sz="1400" dirty="0" err="1">
                          <a:latin typeface="+mn-lt"/>
                        </a:rPr>
                        <a:t>Programme</a:t>
                      </a:r>
                      <a:r>
                        <a:rPr lang="en-US" sz="1400" dirty="0">
                          <a:latin typeface="+mn-lt"/>
                        </a:rPr>
                        <a:t> Manager</a:t>
                      </a:r>
                    </a:p>
                  </a:txBody>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17652322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96764835"/>
              </p:ext>
            </p:extLst>
          </p:nvPr>
        </p:nvGraphicFramePr>
        <p:xfrm>
          <a:off x="179512" y="1179796"/>
          <a:ext cx="8964488" cy="5735127"/>
        </p:xfrm>
        <a:graphic>
          <a:graphicData uri="http://schemas.openxmlformats.org/drawingml/2006/table">
            <a:tbl>
              <a:tblPr firstRow="1" bandRow="1">
                <a:tableStyleId>{21E4AEA4-8DFA-4A89-87EB-49C32662AFE0}</a:tableStyleId>
              </a:tblPr>
              <a:tblGrid>
                <a:gridCol w="876752">
                  <a:extLst>
                    <a:ext uri="{9D8B030D-6E8A-4147-A177-3AD203B41FA5}">
                      <a16:colId xmlns:a16="http://schemas.microsoft.com/office/drawing/2014/main" val="20000"/>
                    </a:ext>
                  </a:extLst>
                </a:gridCol>
                <a:gridCol w="939377">
                  <a:extLst>
                    <a:ext uri="{9D8B030D-6E8A-4147-A177-3AD203B41FA5}">
                      <a16:colId xmlns:a16="http://schemas.microsoft.com/office/drawing/2014/main" val="20001"/>
                    </a:ext>
                  </a:extLst>
                </a:gridCol>
                <a:gridCol w="1440378">
                  <a:extLst>
                    <a:ext uri="{9D8B030D-6E8A-4147-A177-3AD203B41FA5}">
                      <a16:colId xmlns:a16="http://schemas.microsoft.com/office/drawing/2014/main" val="20002"/>
                    </a:ext>
                  </a:extLst>
                </a:gridCol>
                <a:gridCol w="1628253">
                  <a:extLst>
                    <a:ext uri="{9D8B030D-6E8A-4147-A177-3AD203B41FA5}">
                      <a16:colId xmlns:a16="http://schemas.microsoft.com/office/drawing/2014/main" val="20003"/>
                    </a:ext>
                  </a:extLst>
                </a:gridCol>
                <a:gridCol w="939377">
                  <a:extLst>
                    <a:ext uri="{9D8B030D-6E8A-4147-A177-3AD203B41FA5}">
                      <a16:colId xmlns:a16="http://schemas.microsoft.com/office/drawing/2014/main" val="20004"/>
                    </a:ext>
                  </a:extLst>
                </a:gridCol>
                <a:gridCol w="1127253">
                  <a:extLst>
                    <a:ext uri="{9D8B030D-6E8A-4147-A177-3AD203B41FA5}">
                      <a16:colId xmlns:a16="http://schemas.microsoft.com/office/drawing/2014/main" val="20005"/>
                    </a:ext>
                  </a:extLst>
                </a:gridCol>
                <a:gridCol w="2013098">
                  <a:extLst>
                    <a:ext uri="{9D8B030D-6E8A-4147-A177-3AD203B41FA5}">
                      <a16:colId xmlns:a16="http://schemas.microsoft.com/office/drawing/2014/main" val="20006"/>
                    </a:ext>
                  </a:extLst>
                </a:gridCol>
              </a:tblGrid>
              <a:tr h="1526055">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418736">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400" dirty="0">
                          <a:latin typeface="+mn-lt"/>
                          <a:ea typeface="Times New Roman"/>
                          <a:cs typeface="Arial" panose="020B0604020202020204" pitchFamily="34" charset="0"/>
                        </a:rPr>
                        <a:t>DBSA</a:t>
                      </a:r>
                    </a:p>
                    <a:p>
                      <a:pPr algn="l">
                        <a:lnSpc>
                          <a:spcPct val="100000"/>
                        </a:lnSpc>
                        <a:spcAft>
                          <a:spcPts val="0"/>
                        </a:spcAft>
                        <a:tabLst>
                          <a:tab pos="114300" algn="l"/>
                        </a:tabLst>
                      </a:pPr>
                      <a:r>
                        <a:rPr lang="en-ZA" sz="1400" dirty="0">
                          <a:latin typeface="+mn-lt"/>
                          <a:ea typeface="Times New Roman"/>
                          <a:cs typeface="Arial" panose="020B0604020202020204" pitchFamily="34" charset="0"/>
                        </a:rPr>
                        <a:t>Cookhouse PS</a:t>
                      </a:r>
                    </a:p>
                  </a:txBody>
                  <a:tcPr marL="68580" marR="68580" marT="0" marB="0"/>
                </a:tc>
                <a:tc>
                  <a:txBody>
                    <a:bodyPr/>
                    <a:lstStyle/>
                    <a:p>
                      <a:pPr algn="l"/>
                      <a:r>
                        <a:rPr lang="en-US" sz="1400" b="0" dirty="0">
                          <a:latin typeface="+mn-lt"/>
                          <a:cs typeface="Arial" panose="020B0604020202020204" pitchFamily="34" charset="0"/>
                        </a:rPr>
                        <a:t>Non –compliance with SCM prescripts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63 039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a:t>
                      </a:r>
                    </a:p>
                  </a:txBody>
                  <a:tcPr/>
                </a:tc>
                <a:tc>
                  <a:txBody>
                    <a:bodyPr/>
                    <a:lstStyle/>
                    <a:p>
                      <a:pPr>
                        <a:lnSpc>
                          <a:spcPct val="100000"/>
                        </a:lnSpc>
                      </a:pPr>
                      <a:r>
                        <a:rPr lang="en-US" sz="1400" dirty="0">
                          <a:latin typeface="+mn-lt"/>
                        </a:rPr>
                        <a:t>Investigation complete, a Letter to the Implementing Agent for accountability</a:t>
                      </a:r>
                    </a:p>
                  </a:txBody>
                  <a:tcPr/>
                </a:tc>
                <a:extLst>
                  <a:ext uri="{0D108BD9-81ED-4DB2-BD59-A6C34878D82A}">
                    <a16:rowId xmlns:a16="http://schemas.microsoft.com/office/drawing/2014/main" val="10001"/>
                  </a:ext>
                </a:extLst>
              </a:tr>
              <a:tr h="1418736">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400" dirty="0">
                          <a:latin typeface="+mn-lt"/>
                          <a:ea typeface="Times New Roman"/>
                          <a:cs typeface="Arial" panose="020B0604020202020204" pitchFamily="34" charset="0"/>
                        </a:rPr>
                        <a:t>DBSA </a:t>
                      </a:r>
                    </a:p>
                    <a:p>
                      <a:pPr algn="l">
                        <a:lnSpc>
                          <a:spcPct val="100000"/>
                        </a:lnSpc>
                        <a:spcAft>
                          <a:spcPts val="0"/>
                        </a:spcAft>
                        <a:tabLst>
                          <a:tab pos="114300" algn="l"/>
                        </a:tabLst>
                      </a:pPr>
                      <a:r>
                        <a:rPr lang="en-ZA" sz="1400" dirty="0" err="1">
                          <a:latin typeface="+mn-lt"/>
                          <a:ea typeface="Times New Roman"/>
                          <a:cs typeface="Arial" panose="020B0604020202020204" pitchFamily="34" charset="0"/>
                        </a:rPr>
                        <a:t>Mxume</a:t>
                      </a:r>
                      <a:r>
                        <a:rPr lang="en-ZA" sz="1400" dirty="0">
                          <a:latin typeface="+mn-lt"/>
                          <a:ea typeface="Times New Roman"/>
                          <a:cs typeface="Arial" panose="020B0604020202020204" pitchFamily="34" charset="0"/>
                        </a:rPr>
                        <a:t> (DBSA 50)</a:t>
                      </a:r>
                    </a:p>
                  </a:txBody>
                  <a:tcPr marL="68580" marR="68580" marT="0" marB="0"/>
                </a:tc>
                <a:tc>
                  <a:txBody>
                    <a:bodyPr/>
                    <a:lstStyle/>
                    <a:p>
                      <a:pPr algn="l"/>
                      <a:r>
                        <a:rPr lang="en-US" sz="1400" b="0" dirty="0">
                          <a:latin typeface="+mn-lt"/>
                          <a:cs typeface="Arial" panose="020B0604020202020204" pitchFamily="34" charset="0"/>
                        </a:rPr>
                        <a:t>Non –compliance with SCM prescripts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47 743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 a Letter to the Implementing Agent for accountability</a:t>
                      </a:r>
                    </a:p>
                    <a:p>
                      <a:pPr>
                        <a:lnSpc>
                          <a:spcPct val="100000"/>
                        </a:lnSpc>
                      </a:pPr>
                      <a:endParaRPr lang="en-US" sz="1400" dirty="0">
                        <a:latin typeface="+mn-lt"/>
                      </a:endParaRPr>
                    </a:p>
                  </a:txBody>
                  <a:tcPr/>
                </a:tc>
                <a:extLst>
                  <a:ext uri="{0D108BD9-81ED-4DB2-BD59-A6C34878D82A}">
                    <a16:rowId xmlns:a16="http://schemas.microsoft.com/office/drawing/2014/main" val="10005"/>
                  </a:ext>
                </a:extLst>
              </a:tr>
              <a:tr h="1198044">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400" dirty="0">
                          <a:latin typeface="+mn-lt"/>
                          <a:ea typeface="Times New Roman"/>
                          <a:cs typeface="Arial" panose="020B0604020202020204" pitchFamily="34" charset="0"/>
                        </a:rPr>
                        <a:t>DBSA</a:t>
                      </a:r>
                    </a:p>
                    <a:p>
                      <a:pPr algn="l">
                        <a:lnSpc>
                          <a:spcPct val="100000"/>
                        </a:lnSpc>
                        <a:spcAft>
                          <a:spcPts val="0"/>
                        </a:spcAft>
                        <a:tabLst>
                          <a:tab pos="114300" algn="l"/>
                        </a:tabLst>
                      </a:pPr>
                      <a:r>
                        <a:rPr lang="en-ZA" sz="1400" dirty="0">
                          <a:latin typeface="+mn-lt"/>
                          <a:ea typeface="Times New Roman"/>
                          <a:cs typeface="Arial" panose="020B0604020202020204" pitchFamily="34" charset="0"/>
                        </a:rPr>
                        <a:t>SMUTS NDAMASE</a:t>
                      </a:r>
                    </a:p>
                  </a:txBody>
                  <a:tcPr marL="68580" marR="68580" marT="0" marB="0"/>
                </a:tc>
                <a:tc>
                  <a:txBody>
                    <a:bodyPr/>
                    <a:lstStyle/>
                    <a:p>
                      <a:pPr algn="l"/>
                      <a:r>
                        <a:rPr lang="en-US" sz="1400" b="0" dirty="0">
                          <a:latin typeface="+mn-lt"/>
                          <a:cs typeface="Arial" panose="020B0604020202020204" pitchFamily="34" charset="0"/>
                        </a:rPr>
                        <a:t>Non – Compliance with SCM prescripts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59 002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 a Letter to the Implementing Agent for accountability</a:t>
                      </a:r>
                    </a:p>
                    <a:p>
                      <a:pPr>
                        <a:lnSpc>
                          <a:spcPct val="100000"/>
                        </a:lnSpc>
                      </a:pPr>
                      <a:endParaRPr lang="en-US" sz="1400" dirty="0">
                        <a:latin typeface="+mn-lt"/>
                      </a:endParaRPr>
                    </a:p>
                  </a:txBody>
                  <a:tcPr/>
                </a:tc>
                <a:extLst>
                  <a:ext uri="{0D108BD9-81ED-4DB2-BD59-A6C34878D82A}">
                    <a16:rowId xmlns:a16="http://schemas.microsoft.com/office/drawing/2014/main" val="2079963574"/>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422099645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6554637"/>
              </p:ext>
            </p:extLst>
          </p:nvPr>
        </p:nvGraphicFramePr>
        <p:xfrm>
          <a:off x="179512" y="1179796"/>
          <a:ext cx="8964488" cy="5331020"/>
        </p:xfrm>
        <a:graphic>
          <a:graphicData uri="http://schemas.openxmlformats.org/drawingml/2006/table">
            <a:tbl>
              <a:tblPr firstRow="1" bandRow="1">
                <a:tableStyleId>{21E4AEA4-8DFA-4A89-87EB-49C32662AFE0}</a:tableStyleId>
              </a:tblPr>
              <a:tblGrid>
                <a:gridCol w="876752">
                  <a:extLst>
                    <a:ext uri="{9D8B030D-6E8A-4147-A177-3AD203B41FA5}">
                      <a16:colId xmlns:a16="http://schemas.microsoft.com/office/drawing/2014/main" val="20000"/>
                    </a:ext>
                  </a:extLst>
                </a:gridCol>
                <a:gridCol w="939377">
                  <a:extLst>
                    <a:ext uri="{9D8B030D-6E8A-4147-A177-3AD203B41FA5}">
                      <a16:colId xmlns:a16="http://schemas.microsoft.com/office/drawing/2014/main" val="20001"/>
                    </a:ext>
                  </a:extLst>
                </a:gridCol>
                <a:gridCol w="1440378">
                  <a:extLst>
                    <a:ext uri="{9D8B030D-6E8A-4147-A177-3AD203B41FA5}">
                      <a16:colId xmlns:a16="http://schemas.microsoft.com/office/drawing/2014/main" val="20002"/>
                    </a:ext>
                  </a:extLst>
                </a:gridCol>
                <a:gridCol w="1628253">
                  <a:extLst>
                    <a:ext uri="{9D8B030D-6E8A-4147-A177-3AD203B41FA5}">
                      <a16:colId xmlns:a16="http://schemas.microsoft.com/office/drawing/2014/main" val="20003"/>
                    </a:ext>
                  </a:extLst>
                </a:gridCol>
                <a:gridCol w="947888">
                  <a:extLst>
                    <a:ext uri="{9D8B030D-6E8A-4147-A177-3AD203B41FA5}">
                      <a16:colId xmlns:a16="http://schemas.microsoft.com/office/drawing/2014/main" val="20004"/>
                    </a:ext>
                  </a:extLst>
                </a:gridCol>
                <a:gridCol w="1118742">
                  <a:extLst>
                    <a:ext uri="{9D8B030D-6E8A-4147-A177-3AD203B41FA5}">
                      <a16:colId xmlns:a16="http://schemas.microsoft.com/office/drawing/2014/main" val="20005"/>
                    </a:ext>
                  </a:extLst>
                </a:gridCol>
                <a:gridCol w="2013098">
                  <a:extLst>
                    <a:ext uri="{9D8B030D-6E8A-4147-A177-3AD203B41FA5}">
                      <a16:colId xmlns:a16="http://schemas.microsoft.com/office/drawing/2014/main" val="20006"/>
                    </a:ext>
                  </a:extLst>
                </a:gridCol>
              </a:tblGrid>
              <a:tr h="1169084">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296144">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400" dirty="0">
                          <a:latin typeface="+mn-lt"/>
                          <a:ea typeface="Times New Roman"/>
                          <a:cs typeface="Arial" panose="020B0604020202020204" pitchFamily="34" charset="0"/>
                        </a:rPr>
                        <a:t>DBSA-NWP</a:t>
                      </a:r>
                    </a:p>
                    <a:p>
                      <a:pPr algn="l">
                        <a:lnSpc>
                          <a:spcPct val="100000"/>
                        </a:lnSpc>
                        <a:spcAft>
                          <a:spcPts val="0"/>
                        </a:spcAft>
                        <a:tabLst>
                          <a:tab pos="114300" algn="l"/>
                        </a:tabLst>
                      </a:pPr>
                      <a:r>
                        <a:rPr lang="en-ZA" sz="1400" dirty="0" err="1">
                          <a:latin typeface="+mn-lt"/>
                          <a:ea typeface="Times New Roman"/>
                          <a:cs typeface="Arial" panose="020B0604020202020204" pitchFamily="34" charset="0"/>
                        </a:rPr>
                        <a:t>Motaung</a:t>
                      </a:r>
                      <a:r>
                        <a:rPr lang="en-ZA" sz="1400" dirty="0">
                          <a:latin typeface="+mn-lt"/>
                          <a:ea typeface="Times New Roman"/>
                          <a:cs typeface="Arial" panose="020B0604020202020204" pitchFamily="34" charset="0"/>
                        </a:rPr>
                        <a:t> Primary School</a:t>
                      </a:r>
                    </a:p>
                  </a:txBody>
                  <a:tcPr marL="68580" marR="68580" marT="0" marB="0"/>
                </a:tc>
                <a:tc>
                  <a:txBody>
                    <a:bodyPr/>
                    <a:lstStyle/>
                    <a:p>
                      <a:pPr algn="l"/>
                      <a:r>
                        <a:rPr lang="en-US" sz="1400" b="0" dirty="0">
                          <a:latin typeface="+mn-lt"/>
                          <a:cs typeface="Arial" panose="020B0604020202020204" pitchFamily="34" charset="0"/>
                        </a:rPr>
                        <a:t>Non –compliance with SCM prescripts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44 306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a:t>
                      </a:r>
                    </a:p>
                  </a:txBody>
                  <a:tcPr/>
                </a:tc>
                <a:tc>
                  <a:txBody>
                    <a:bodyPr/>
                    <a:lstStyle/>
                    <a:p>
                      <a:pPr>
                        <a:lnSpc>
                          <a:spcPct val="100000"/>
                        </a:lnSpc>
                      </a:pPr>
                      <a:r>
                        <a:rPr lang="en-US" sz="1400" dirty="0">
                          <a:latin typeface="+mn-lt"/>
                        </a:rPr>
                        <a:t>Investigation complete, a Letter to the Implementing Agent for accountability</a:t>
                      </a:r>
                    </a:p>
                  </a:txBody>
                  <a:tcPr/>
                </a:tc>
                <a:extLst>
                  <a:ext uri="{0D108BD9-81ED-4DB2-BD59-A6C34878D82A}">
                    <a16:rowId xmlns:a16="http://schemas.microsoft.com/office/drawing/2014/main" val="10001"/>
                  </a:ext>
                </a:extLst>
              </a:tr>
              <a:tr h="1418736">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400" dirty="0">
                          <a:latin typeface="+mn-lt"/>
                          <a:ea typeface="Times New Roman"/>
                          <a:cs typeface="Arial" panose="020B0604020202020204" pitchFamily="34" charset="0"/>
                        </a:rPr>
                        <a:t>DBSA </a:t>
                      </a:r>
                    </a:p>
                    <a:p>
                      <a:pPr algn="l">
                        <a:lnSpc>
                          <a:spcPct val="100000"/>
                        </a:lnSpc>
                        <a:spcAft>
                          <a:spcPts val="0"/>
                        </a:spcAft>
                        <a:tabLst>
                          <a:tab pos="114300" algn="l"/>
                        </a:tabLst>
                      </a:pPr>
                      <a:r>
                        <a:rPr lang="en-ZA" sz="1400" dirty="0">
                          <a:latin typeface="+mn-lt"/>
                          <a:ea typeface="Times New Roman"/>
                          <a:cs typeface="Arial" panose="020B0604020202020204" pitchFamily="34" charset="0"/>
                        </a:rPr>
                        <a:t>FS Dorrington </a:t>
                      </a:r>
                      <a:r>
                        <a:rPr lang="en-ZA" sz="1400" dirty="0" err="1">
                          <a:latin typeface="+mn-lt"/>
                          <a:ea typeface="Times New Roman"/>
                          <a:cs typeface="Arial" panose="020B0604020202020204" pitchFamily="34" charset="0"/>
                        </a:rPr>
                        <a:t>Matsepe</a:t>
                      </a:r>
                      <a:endParaRPr lang="en-ZA" sz="1400" dirty="0">
                        <a:latin typeface="+mn-lt"/>
                        <a:ea typeface="Times New Roman"/>
                        <a:cs typeface="Arial" panose="020B0604020202020204" pitchFamily="34" charset="0"/>
                      </a:endParaRPr>
                    </a:p>
                  </a:txBody>
                  <a:tcPr marL="68580" marR="68580" marT="0" marB="0"/>
                </a:tc>
                <a:tc>
                  <a:txBody>
                    <a:bodyPr/>
                    <a:lstStyle/>
                    <a:p>
                      <a:pPr algn="l"/>
                      <a:r>
                        <a:rPr lang="en-US" sz="1400" b="0" dirty="0">
                          <a:latin typeface="+mn-lt"/>
                          <a:cs typeface="Arial" panose="020B0604020202020204" pitchFamily="34" charset="0"/>
                        </a:rPr>
                        <a:t>Non –compliance with SCM prescripts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69 086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 a Letter to the Implementing Agent for accountability</a:t>
                      </a:r>
                    </a:p>
                    <a:p>
                      <a:pPr>
                        <a:lnSpc>
                          <a:spcPct val="100000"/>
                        </a:lnSpc>
                      </a:pPr>
                      <a:endParaRPr lang="en-US" sz="1400" dirty="0">
                        <a:latin typeface="+mn-lt"/>
                      </a:endParaRPr>
                    </a:p>
                  </a:txBody>
                  <a:tcPr/>
                </a:tc>
                <a:extLst>
                  <a:ext uri="{0D108BD9-81ED-4DB2-BD59-A6C34878D82A}">
                    <a16:rowId xmlns:a16="http://schemas.microsoft.com/office/drawing/2014/main" val="10005"/>
                  </a:ext>
                </a:extLst>
              </a:tr>
              <a:tr h="1198044">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400" dirty="0" err="1">
                          <a:latin typeface="+mn-lt"/>
                          <a:ea typeface="Times New Roman"/>
                          <a:cs typeface="Arial" panose="020B0604020202020204" pitchFamily="34" charset="0"/>
                        </a:rPr>
                        <a:t>Honoko</a:t>
                      </a:r>
                      <a:r>
                        <a:rPr lang="en-ZA" sz="1400" dirty="0">
                          <a:latin typeface="+mn-lt"/>
                          <a:ea typeface="Times New Roman"/>
                          <a:cs typeface="Arial" panose="020B0604020202020204" pitchFamily="34" charset="0"/>
                        </a:rPr>
                        <a:t> – DBSA Limpopo</a:t>
                      </a:r>
                    </a:p>
                  </a:txBody>
                  <a:tcPr marL="68580" marR="68580" marT="0" marB="0"/>
                </a:tc>
                <a:tc>
                  <a:txBody>
                    <a:bodyPr/>
                    <a:lstStyle/>
                    <a:p>
                      <a:pPr algn="l"/>
                      <a:r>
                        <a:rPr lang="en-US" sz="1400" b="0" dirty="0">
                          <a:latin typeface="+mn-lt"/>
                          <a:cs typeface="Arial" panose="020B0604020202020204" pitchFamily="34" charset="0"/>
                        </a:rPr>
                        <a:t>Non – Compliance with SCM prescripts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22 869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Building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 a Letter to the Implementing Agent for accountability</a:t>
                      </a:r>
                    </a:p>
                    <a:p>
                      <a:pPr>
                        <a:lnSpc>
                          <a:spcPct val="100000"/>
                        </a:lnSpc>
                      </a:pPr>
                      <a:endParaRPr lang="en-US" sz="1400" dirty="0">
                        <a:latin typeface="+mn-lt"/>
                      </a:endParaRPr>
                    </a:p>
                  </a:txBody>
                  <a:tcPr/>
                </a:tc>
                <a:extLst>
                  <a:ext uri="{0D108BD9-81ED-4DB2-BD59-A6C34878D82A}">
                    <a16:rowId xmlns:a16="http://schemas.microsoft.com/office/drawing/2014/main" val="2079963574"/>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128422149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2020/21</a:t>
            </a:r>
            <a:endParaRPr lang="en-US" sz="3200" dirty="0"/>
          </a:p>
        </p:txBody>
      </p:sp>
      <p:graphicFrame>
        <p:nvGraphicFramePr>
          <p:cNvPr id="5" name="Content Placeholder 4"/>
          <p:cNvGraphicFramePr>
            <a:graphicFrameLocks noGrp="1"/>
          </p:cNvGraphicFramePr>
          <p:nvPr>
            <p:ph idx="1"/>
          </p:nvPr>
        </p:nvGraphicFramePr>
        <p:xfrm>
          <a:off x="251520" y="1340768"/>
          <a:ext cx="8784978" cy="4968547"/>
        </p:xfrm>
        <a:graphic>
          <a:graphicData uri="http://schemas.openxmlformats.org/drawingml/2006/table">
            <a:tbl>
              <a:tblPr firstRow="1" bandRow="1">
                <a:tableStyleId>{21E4AEA4-8DFA-4A89-87EB-49C32662AFE0}</a:tableStyleId>
              </a:tblPr>
              <a:tblGrid>
                <a:gridCol w="720080">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864096">
                  <a:extLst>
                    <a:ext uri="{9D8B030D-6E8A-4147-A177-3AD203B41FA5}">
                      <a16:colId xmlns:a16="http://schemas.microsoft.com/office/drawing/2014/main" val="1524328869"/>
                    </a:ext>
                  </a:extLst>
                </a:gridCol>
                <a:gridCol w="1224137">
                  <a:extLst>
                    <a:ext uri="{9D8B030D-6E8A-4147-A177-3AD203B41FA5}">
                      <a16:colId xmlns:a16="http://schemas.microsoft.com/office/drawing/2014/main" val="20002"/>
                    </a:ext>
                  </a:extLst>
                </a:gridCol>
                <a:gridCol w="1332302">
                  <a:extLst>
                    <a:ext uri="{9D8B030D-6E8A-4147-A177-3AD203B41FA5}">
                      <a16:colId xmlns:a16="http://schemas.microsoft.com/office/drawing/2014/main" val="20003"/>
                    </a:ext>
                  </a:extLst>
                </a:gridCol>
                <a:gridCol w="1115969">
                  <a:extLst>
                    <a:ext uri="{9D8B030D-6E8A-4147-A177-3AD203B41FA5}">
                      <a16:colId xmlns:a16="http://schemas.microsoft.com/office/drawing/2014/main" val="20004"/>
                    </a:ext>
                  </a:extLst>
                </a:gridCol>
                <a:gridCol w="1072977">
                  <a:extLst>
                    <a:ext uri="{9D8B030D-6E8A-4147-A177-3AD203B41FA5}">
                      <a16:colId xmlns:a16="http://schemas.microsoft.com/office/drawing/2014/main" val="20005"/>
                    </a:ext>
                  </a:extLst>
                </a:gridCol>
                <a:gridCol w="1231281">
                  <a:extLst>
                    <a:ext uri="{9D8B030D-6E8A-4147-A177-3AD203B41FA5}">
                      <a16:colId xmlns:a16="http://schemas.microsoft.com/office/drawing/2014/main" val="20006"/>
                    </a:ext>
                  </a:extLst>
                </a:gridCol>
              </a:tblGrid>
              <a:tr h="1516227">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hMerge="1">
                  <a:txBody>
                    <a:bodyPr/>
                    <a:lstStyle/>
                    <a:p>
                      <a:endParaRPr lang="en-ZA"/>
                    </a:p>
                  </a:txBody>
                  <a:tcPr/>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50523">
                <a:tc rowSpan="14">
                  <a:txBody>
                    <a:bodyPr/>
                    <a:lstStyle/>
                    <a:p>
                      <a:pPr algn="ctr">
                        <a:lnSpc>
                          <a:spcPct val="100000"/>
                        </a:lnSpc>
                      </a:pPr>
                      <a:r>
                        <a:rPr lang="en-US" sz="1200" dirty="0">
                          <a:latin typeface="+mn-lt"/>
                        </a:rPr>
                        <a:t>2019/20</a:t>
                      </a:r>
                      <a:endParaRPr lang="en-US" sz="1200" dirty="0">
                        <a:latin typeface="+mn-lt"/>
                        <a:cs typeface="Arial" panose="020B0604020202020204" pitchFamily="34" charset="0"/>
                      </a:endParaRPr>
                    </a:p>
                  </a:txBody>
                  <a:tcPr/>
                </a:tc>
                <a:tc>
                  <a:txBody>
                    <a:bodyPr/>
                    <a:lstStyle/>
                    <a:p>
                      <a:pPr marL="0" algn="l" defTabSz="914400" rtl="0" eaLnBrk="1" latinLnBrk="0" hangingPunct="1">
                        <a:lnSpc>
                          <a:spcPct val="100000"/>
                        </a:lnSpc>
                        <a:spcAft>
                          <a:spcPts val="0"/>
                        </a:spcAft>
                        <a:tabLst>
                          <a:tab pos="114300" algn="l"/>
                        </a:tabLst>
                      </a:pPr>
                      <a:r>
                        <a:rPr lang="en-ZA" sz="1200" b="0" kern="1200" dirty="0">
                          <a:solidFill>
                            <a:schemeClr val="dk1"/>
                          </a:solidFill>
                          <a:latin typeface="+mn-lt"/>
                          <a:ea typeface="+mn-ea"/>
                          <a:cs typeface="Arial" panose="020B0604020202020204" pitchFamily="34" charset="0"/>
                        </a:rPr>
                        <a:t>DBSA </a:t>
                      </a:r>
                    </a:p>
                  </a:txBody>
                  <a:tcPr marL="68580" marR="68580" marT="0" marB="0"/>
                </a:tc>
                <a:tc>
                  <a:txBody>
                    <a:bodyPr/>
                    <a:lstStyle/>
                    <a:p>
                      <a:pPr marL="0" algn="l" defTabSz="914400" rtl="0" eaLnBrk="1" latinLnBrk="0" hangingPunct="1">
                        <a:lnSpc>
                          <a:spcPct val="100000"/>
                        </a:lnSpc>
                        <a:spcAft>
                          <a:spcPts val="0"/>
                        </a:spcAft>
                        <a:tabLst>
                          <a:tab pos="114300" algn="l"/>
                        </a:tabLst>
                      </a:pPr>
                      <a:r>
                        <a:rPr lang="en-ZA" sz="1200" b="0" kern="1200" dirty="0">
                          <a:solidFill>
                            <a:schemeClr val="dk1"/>
                          </a:solidFill>
                          <a:latin typeface="+mn-lt"/>
                          <a:ea typeface="+mn-ea"/>
                          <a:cs typeface="Arial" panose="020B0604020202020204" pitchFamily="34" charset="0"/>
                        </a:rPr>
                        <a:t>Amount</a:t>
                      </a:r>
                    </a:p>
                  </a:txBody>
                  <a:tcPr marL="68580" marR="68580" marT="0" marB="0"/>
                </a:tc>
                <a:tc rowSpan="14">
                  <a:txBody>
                    <a:bodyPr/>
                    <a:lstStyle/>
                    <a:p>
                      <a:pPr marL="0" algn="l" defTabSz="914400" rtl="0" eaLnBrk="1" latinLnBrk="0" hangingPunct="1"/>
                      <a:r>
                        <a:rPr lang="en-US" sz="1200" b="0" kern="1200" dirty="0">
                          <a:solidFill>
                            <a:schemeClr val="dk1"/>
                          </a:solidFill>
                          <a:latin typeface="+mn-lt"/>
                          <a:ea typeface="+mn-ea"/>
                          <a:cs typeface="Arial" panose="020B0604020202020204" pitchFamily="34" charset="0"/>
                        </a:rPr>
                        <a:t>Non - compliance with Treasury Regulations on Local Content directives</a:t>
                      </a:r>
                    </a:p>
                  </a:txBody>
                  <a:tcPr/>
                </a:tc>
                <a:tc rowSpan="14">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2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200" b="1" dirty="0">
                        <a:latin typeface="+mn-lt"/>
                        <a:cs typeface="Arial" panose="020B0604020202020204" pitchFamily="34" charset="0"/>
                      </a:endParaRPr>
                    </a:p>
                  </a:txBody>
                  <a:tcPr/>
                </a:tc>
                <a:tc rowSpan="14">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100" b="0" kern="1200" dirty="0">
                          <a:solidFill>
                            <a:schemeClr val="dk1"/>
                          </a:solidFill>
                          <a:latin typeface="+mn-lt"/>
                          <a:ea typeface="+mn-ea"/>
                          <a:cs typeface="Arial" panose="020B0604020202020204" pitchFamily="34" charset="0"/>
                        </a:rPr>
                        <a:t>734 899 </a:t>
                      </a:r>
                    </a:p>
                  </a:txBody>
                  <a:tcPr marL="9525" marR="9525" marT="9525" marB="0"/>
                </a:tc>
                <a:tc rowSpan="1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anose="020B0604020202020204" pitchFamily="34" charset="0"/>
                        </a:rPr>
                        <a:t>Building of School in progress</a:t>
                      </a:r>
                    </a:p>
                  </a:txBody>
                  <a:tcPr/>
                </a:tc>
                <a:tc rowSpan="14">
                  <a:txBody>
                    <a:bodyPr/>
                    <a:lstStyle/>
                    <a:p>
                      <a:pPr>
                        <a:lnSpc>
                          <a:spcPct val="100000"/>
                        </a:lnSpc>
                      </a:pPr>
                      <a:r>
                        <a:rPr lang="en-US" sz="1200" b="1" dirty="0">
                          <a:latin typeface="+mn-lt"/>
                        </a:rPr>
                        <a:t>Condonation was received from National Treasury</a:t>
                      </a:r>
                    </a:p>
                  </a:txBody>
                  <a:tcPr/>
                </a:tc>
                <a:extLst>
                  <a:ext uri="{0D108BD9-81ED-4DB2-BD59-A6C34878D82A}">
                    <a16:rowId xmlns:a16="http://schemas.microsoft.com/office/drawing/2014/main" val="10001"/>
                  </a:ext>
                </a:extLst>
              </a:tr>
              <a:tr h="282363">
                <a:tc vMerge="1">
                  <a:txBody>
                    <a:bodyPr/>
                    <a:lstStyle/>
                    <a:p>
                      <a:endParaRPr lang="en-Z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lang="en-ZA" sz="1200" b="0" kern="1200" dirty="0" err="1">
                          <a:solidFill>
                            <a:schemeClr val="dk1"/>
                          </a:solidFill>
                          <a:latin typeface="+mn-lt"/>
                          <a:ea typeface="+mn-ea"/>
                          <a:cs typeface="Arial" panose="020B0604020202020204" pitchFamily="34" charset="0"/>
                        </a:rPr>
                        <a:t>Mbekweni</a:t>
                      </a:r>
                      <a:r>
                        <a:rPr lang="en-ZA" sz="1200" b="0" kern="1200" dirty="0">
                          <a:solidFill>
                            <a:schemeClr val="dk1"/>
                          </a:solidFill>
                          <a:latin typeface="+mn-lt"/>
                          <a:ea typeface="+mn-ea"/>
                          <a:cs typeface="Arial" panose="020B0604020202020204" pitchFamily="34" charset="0"/>
                        </a:rPr>
                        <a:t> HS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67 310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272559040"/>
                  </a:ext>
                </a:extLst>
              </a:tr>
              <a:tr h="214733">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200" b="0" kern="1200" dirty="0" err="1">
                          <a:solidFill>
                            <a:schemeClr val="dk1"/>
                          </a:solidFill>
                          <a:latin typeface="+mn-lt"/>
                          <a:ea typeface="+mn-ea"/>
                          <a:cs typeface="Arial" panose="020B0604020202020204" pitchFamily="34" charset="0"/>
                        </a:rPr>
                        <a:t>Ntyatyambo</a:t>
                      </a:r>
                      <a:r>
                        <a:rPr lang="en-ZA" sz="1200" b="0" kern="1200" dirty="0">
                          <a:solidFill>
                            <a:schemeClr val="dk1"/>
                          </a:solidFill>
                          <a:latin typeface="+mn-lt"/>
                          <a:ea typeface="+mn-ea"/>
                          <a:cs typeface="Arial" panose="020B0604020202020204" pitchFamily="34" charset="0"/>
                        </a:rPr>
                        <a:t> JSS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69 549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653032338"/>
                  </a:ext>
                </a:extLst>
              </a:tr>
              <a:tr h="256778">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Xuba</a:t>
                      </a:r>
                      <a:r>
                        <a:rPr lang="en-ZA" sz="1100" b="0" kern="1200" dirty="0">
                          <a:solidFill>
                            <a:schemeClr val="dk1"/>
                          </a:solidFill>
                          <a:latin typeface="+mn-lt"/>
                          <a:ea typeface="+mn-ea"/>
                          <a:cs typeface="Arial" panose="020B0604020202020204" pitchFamily="34" charset="0"/>
                        </a:rPr>
                        <a:t> JSS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46 666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505435437"/>
                  </a:ext>
                </a:extLst>
              </a:tr>
              <a:tr h="25365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Caba</a:t>
                      </a:r>
                      <a:r>
                        <a:rPr lang="en-ZA" sz="1100" b="0" kern="1200" dirty="0">
                          <a:solidFill>
                            <a:schemeClr val="dk1"/>
                          </a:solidFill>
                          <a:latin typeface="+mn-lt"/>
                          <a:ea typeface="+mn-ea"/>
                          <a:cs typeface="Arial" panose="020B0604020202020204" pitchFamily="34" charset="0"/>
                        </a:rPr>
                        <a:t> JSS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63 298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611806064"/>
                  </a:ext>
                </a:extLst>
              </a:tr>
              <a:tr h="25365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Sifonondile</a:t>
                      </a:r>
                      <a:r>
                        <a:rPr lang="en-ZA" sz="1100" b="0" kern="1200" dirty="0">
                          <a:solidFill>
                            <a:schemeClr val="dk1"/>
                          </a:solidFill>
                          <a:latin typeface="+mn-lt"/>
                          <a:ea typeface="+mn-ea"/>
                          <a:cs typeface="Arial" panose="020B0604020202020204" pitchFamily="34" charset="0"/>
                        </a:rPr>
                        <a:t> JSS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60 993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347000105"/>
                  </a:ext>
                </a:extLst>
              </a:tr>
              <a:tr h="253650">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Mzamomhle</a:t>
                      </a:r>
                      <a:r>
                        <a:rPr lang="en-ZA" sz="1100" b="0" kern="1200" dirty="0">
                          <a:solidFill>
                            <a:schemeClr val="dk1"/>
                          </a:solidFill>
                          <a:latin typeface="+mn-lt"/>
                          <a:ea typeface="+mn-ea"/>
                          <a:cs typeface="Arial" panose="020B0604020202020204" pitchFamily="34" charset="0"/>
                        </a:rPr>
                        <a:t> SSS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55 934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624833854"/>
                  </a:ext>
                </a:extLst>
              </a:tr>
              <a:tr h="208022">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Phatilizwe</a:t>
                      </a:r>
                      <a:r>
                        <a:rPr lang="en-ZA" sz="1100" b="0" kern="1200" dirty="0">
                          <a:solidFill>
                            <a:schemeClr val="dk1"/>
                          </a:solidFill>
                          <a:latin typeface="+mn-lt"/>
                          <a:ea typeface="+mn-ea"/>
                          <a:cs typeface="Arial" panose="020B0604020202020204" pitchFamily="34" charset="0"/>
                        </a:rPr>
                        <a:t> SSS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29 185</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46714279"/>
                  </a:ext>
                </a:extLst>
              </a:tr>
              <a:tr h="208022">
                <a:tc vMerge="1">
                  <a:txBody>
                    <a:bodyPr/>
                    <a:lstStyle/>
                    <a:p>
                      <a:endParaRPr lang="en-ZA"/>
                    </a:p>
                  </a:txBody>
                  <a:tcPr/>
                </a:tc>
                <a:tc>
                  <a:txBody>
                    <a:bodyPr/>
                    <a:lstStyle/>
                    <a:p>
                      <a:pPr marL="0" algn="l" defTabSz="914400" rtl="0" eaLnBrk="1" latinLnBrk="0" hangingPunct="1">
                        <a:lnSpc>
                          <a:spcPct val="100000"/>
                        </a:lnSpc>
                        <a:spcAft>
                          <a:spcPts val="0"/>
                        </a:spcAft>
                        <a:tabLst>
                          <a:tab pos="114300" algn="l"/>
                        </a:tabLst>
                      </a:pPr>
                      <a:r>
                        <a:rPr lang="en-ZA" sz="1100" b="0" kern="1200" dirty="0" err="1">
                          <a:solidFill>
                            <a:schemeClr val="dk1"/>
                          </a:solidFill>
                          <a:latin typeface="+mn-lt"/>
                          <a:ea typeface="+mn-ea"/>
                          <a:cs typeface="Arial" panose="020B0604020202020204" pitchFamily="34" charset="0"/>
                        </a:rPr>
                        <a:t>Siyavuya</a:t>
                      </a:r>
                      <a:r>
                        <a:rPr lang="en-ZA" sz="1100" b="0" kern="1200" dirty="0">
                          <a:solidFill>
                            <a:schemeClr val="dk1"/>
                          </a:solidFill>
                          <a:latin typeface="+mn-lt"/>
                          <a:ea typeface="+mn-ea"/>
                          <a:cs typeface="Arial" panose="020B0604020202020204" pitchFamily="34" charset="0"/>
                        </a:rPr>
                        <a:t> JPS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59 532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804737910"/>
                  </a:ext>
                </a:extLst>
              </a:tr>
              <a:tr h="259906">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Inxu</a:t>
                      </a:r>
                      <a:r>
                        <a:rPr lang="en-ZA" sz="1100" b="0" kern="1200" dirty="0">
                          <a:solidFill>
                            <a:schemeClr val="dk1"/>
                          </a:solidFill>
                          <a:latin typeface="+mn-lt"/>
                          <a:ea typeface="+mn-ea"/>
                          <a:cs typeface="Arial" panose="020B0604020202020204" pitchFamily="34" charset="0"/>
                        </a:rPr>
                        <a:t> PS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55 837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614343118"/>
                  </a:ext>
                </a:extLst>
              </a:tr>
              <a:tr h="208022">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Ngxaza</a:t>
                      </a:r>
                      <a:r>
                        <a:rPr lang="en-ZA" sz="1100" b="0" kern="1200" dirty="0">
                          <a:solidFill>
                            <a:schemeClr val="dk1"/>
                          </a:solidFill>
                          <a:latin typeface="+mn-lt"/>
                          <a:ea typeface="+mn-ea"/>
                          <a:cs typeface="Arial" panose="020B0604020202020204" pitchFamily="34" charset="0"/>
                        </a:rPr>
                        <a:t> JSS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68 472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726305393"/>
                  </a:ext>
                </a:extLst>
              </a:tr>
              <a:tr h="208022">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err="1">
                          <a:solidFill>
                            <a:schemeClr val="dk1"/>
                          </a:solidFill>
                          <a:latin typeface="+mn-lt"/>
                          <a:ea typeface="+mn-ea"/>
                          <a:cs typeface="Arial" panose="020B0604020202020204" pitchFamily="34" charset="0"/>
                        </a:rPr>
                        <a:t>Sihlahleni</a:t>
                      </a:r>
                      <a:r>
                        <a:rPr lang="en-ZA" sz="1100" b="0" kern="1200" dirty="0">
                          <a:solidFill>
                            <a:schemeClr val="dk1"/>
                          </a:solidFill>
                          <a:latin typeface="+mn-lt"/>
                          <a:ea typeface="+mn-ea"/>
                          <a:cs typeface="Arial" panose="020B0604020202020204" pitchFamily="34" charset="0"/>
                        </a:rPr>
                        <a:t> PS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62 411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885961430"/>
                  </a:ext>
                </a:extLst>
              </a:tr>
              <a:tr h="344456">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a:solidFill>
                            <a:schemeClr val="dk1"/>
                          </a:solidFill>
                          <a:latin typeface="+mn-lt"/>
                          <a:ea typeface="+mn-ea"/>
                          <a:cs typeface="Arial" panose="020B0604020202020204" pitchFamily="34" charset="0"/>
                        </a:rPr>
                        <a:t>KIDSTON JSS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79 599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638237395"/>
                  </a:ext>
                </a:extLst>
              </a:tr>
              <a:tr h="250523">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14300" algn="l"/>
                        </a:tabLst>
                        <a:defRPr/>
                      </a:pPr>
                      <a:r>
                        <a:rPr lang="en-ZA" sz="1100" b="0" kern="1200" dirty="0">
                          <a:solidFill>
                            <a:schemeClr val="dk1"/>
                          </a:solidFill>
                          <a:latin typeface="+mn-lt"/>
                          <a:ea typeface="+mn-ea"/>
                          <a:cs typeface="Arial" panose="020B0604020202020204" pitchFamily="34" charset="0"/>
                        </a:rPr>
                        <a:t>THJEBELOPELE PS</a:t>
                      </a:r>
                    </a:p>
                  </a:txBody>
                  <a:tcPr marL="68580" marR="68580" marT="0" marB="0"/>
                </a:tc>
                <a:tc>
                  <a:txBody>
                    <a:bodyPr/>
                    <a:lstStyle/>
                    <a:p>
                      <a:pPr marL="0" algn="l" defTabSz="914400" rtl="0" eaLnBrk="1" fontAlgn="ctr" latinLnBrk="0" hangingPunct="1"/>
                      <a:r>
                        <a:rPr lang="en-ZA" sz="1100" b="0" kern="1200" dirty="0">
                          <a:solidFill>
                            <a:schemeClr val="dk1"/>
                          </a:solidFill>
                          <a:latin typeface="+mn-lt"/>
                          <a:ea typeface="+mn-ea"/>
                          <a:cs typeface="Arial" panose="020B0604020202020204" pitchFamily="34" charset="0"/>
                        </a:rPr>
                        <a:t>            16 113 </a:t>
                      </a:r>
                    </a:p>
                  </a:txBody>
                  <a:tcPr marL="9525" marR="9525" marT="9525" marB="0" anchor="ctr"/>
                </a:tc>
                <a:tc vMerge="1">
                  <a:txBody>
                    <a:bodyPr/>
                    <a:lstStyle/>
                    <a:p>
                      <a:endParaRPr lang="en-ZA"/>
                    </a:p>
                  </a:txBody>
                  <a:tcPr/>
                </a:tc>
                <a:tc vMerge="1">
                  <a:txBody>
                    <a:bodyPr/>
                    <a:lstStyle/>
                    <a:p>
                      <a:endParaRPr lang="en-ZA"/>
                    </a:p>
                  </a:txBody>
                  <a:tcPr/>
                </a:tc>
                <a:tc vMerge="1">
                  <a:txBody>
                    <a:bodyPr/>
                    <a:lstStyle/>
                    <a:p>
                      <a:pPr algn="r" fontAlgn="b"/>
                      <a:endParaRPr lang="en-ZA" sz="1100" b="0" i="0" u="none" strike="noStrike" dirty="0">
                        <a:solidFill>
                          <a:srgbClr val="000000"/>
                        </a:solidFill>
                        <a:effectLst/>
                        <a:latin typeface="Calibri" panose="020F0502020204030204" pitchFamily="34" charset="0"/>
                      </a:endParaRPr>
                    </a:p>
                  </a:txBody>
                  <a:tcPr marL="9525" marR="9525" marT="9525" marB="0" anchor="b"/>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637845751"/>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529855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75296"/>
            <a:ext cx="4040188" cy="639763"/>
          </a:xfrm>
        </p:spPr>
        <p:txBody>
          <a:bodyPr/>
          <a:lstStyle/>
          <a:p>
            <a:r>
              <a:rPr lang="en-US" dirty="0"/>
              <a:t>2020/21</a:t>
            </a:r>
          </a:p>
        </p:txBody>
      </p:sp>
      <p:sp>
        <p:nvSpPr>
          <p:cNvPr id="4" name="Content Placeholder 3"/>
          <p:cNvSpPr>
            <a:spLocks noGrp="1"/>
          </p:cNvSpPr>
          <p:nvPr>
            <p:ph sz="half" idx="2"/>
          </p:nvPr>
        </p:nvSpPr>
        <p:spPr>
          <a:xfrm>
            <a:off x="457200" y="1674409"/>
            <a:ext cx="4040188" cy="4599360"/>
          </a:xfrm>
        </p:spPr>
        <p:txBody>
          <a:bodyPr>
            <a:noAutofit/>
          </a:bodyPr>
          <a:lstStyle/>
          <a:p>
            <a:pPr lvl="0" algn="just"/>
            <a:r>
              <a:rPr lang="en-US" sz="2800" dirty="0" smtClean="0">
                <a:solidFill>
                  <a:prstClr val="black"/>
                </a:solidFill>
              </a:rPr>
              <a:t>The </a:t>
            </a:r>
            <a:r>
              <a:rPr lang="en-US" sz="2800" dirty="0">
                <a:solidFill>
                  <a:prstClr val="black"/>
                </a:solidFill>
              </a:rPr>
              <a:t>overall pass rate for 2020 is </a:t>
            </a:r>
            <a:r>
              <a:rPr lang="en-US" sz="2800" b="1" dirty="0">
                <a:solidFill>
                  <a:prstClr val="black"/>
                </a:solidFill>
              </a:rPr>
              <a:t>76.2%,</a:t>
            </a:r>
            <a:r>
              <a:rPr lang="en-US" sz="2800" dirty="0">
                <a:solidFill>
                  <a:prstClr val="black"/>
                </a:solidFill>
              </a:rPr>
              <a:t> an decline of 5,1% from 2019. </a:t>
            </a:r>
          </a:p>
          <a:p>
            <a:pPr lvl="0"/>
            <a:endParaRPr lang="en-US" dirty="0">
              <a:solidFill>
                <a:prstClr val="black"/>
              </a:solidFill>
            </a:endParaRPr>
          </a:p>
          <a:p>
            <a:pPr lvl="0"/>
            <a:endParaRPr lang="en-US" dirty="0">
              <a:solidFill>
                <a:prstClr val="black"/>
              </a:solidFill>
            </a:endParaRPr>
          </a:p>
          <a:p>
            <a:pPr marL="0" lvl="0" indent="0">
              <a:buNone/>
            </a:pPr>
            <a:endParaRPr lang="en-US" dirty="0">
              <a:solidFill>
                <a:prstClr val="black"/>
              </a:solidFill>
            </a:endParaRPr>
          </a:p>
          <a:p>
            <a:pPr marL="0" indent="0">
              <a:buNone/>
            </a:pPr>
            <a:endParaRPr lang="en-US" sz="1800" dirty="0"/>
          </a:p>
        </p:txBody>
      </p:sp>
      <p:sp>
        <p:nvSpPr>
          <p:cNvPr id="5" name="Text Placeholder 4"/>
          <p:cNvSpPr>
            <a:spLocks noGrp="1"/>
          </p:cNvSpPr>
          <p:nvPr>
            <p:ph type="body" sz="quarter" idx="3"/>
          </p:nvPr>
        </p:nvSpPr>
        <p:spPr>
          <a:xfrm>
            <a:off x="4701540" y="952060"/>
            <a:ext cx="4041775" cy="639763"/>
          </a:xfrm>
        </p:spPr>
        <p:txBody>
          <a:bodyPr/>
          <a:lstStyle/>
          <a:p>
            <a:r>
              <a:rPr lang="en-US" dirty="0"/>
              <a:t>2021/22</a:t>
            </a:r>
          </a:p>
        </p:txBody>
      </p:sp>
      <p:sp>
        <p:nvSpPr>
          <p:cNvPr id="6" name="Content Placeholder 5"/>
          <p:cNvSpPr>
            <a:spLocks noGrp="1"/>
          </p:cNvSpPr>
          <p:nvPr>
            <p:ph sz="quarter" idx="4"/>
          </p:nvPr>
        </p:nvSpPr>
        <p:spPr>
          <a:xfrm>
            <a:off x="4655257" y="1674409"/>
            <a:ext cx="4041775" cy="4599360"/>
          </a:xfrm>
        </p:spPr>
        <p:txBody>
          <a:bodyPr>
            <a:noAutofit/>
          </a:bodyPr>
          <a:lstStyle/>
          <a:p>
            <a:pPr algn="just"/>
            <a:r>
              <a:rPr lang="en-ZA" sz="2800" dirty="0" smtClean="0"/>
              <a:t>The </a:t>
            </a:r>
            <a:r>
              <a:rPr lang="en-ZA" sz="2800" dirty="0"/>
              <a:t>overall pass rate for 2021 is </a:t>
            </a:r>
            <a:r>
              <a:rPr lang="en-ZA" sz="2800" b="1" dirty="0"/>
              <a:t>76.4%</a:t>
            </a:r>
            <a:r>
              <a:rPr lang="en-ZA" sz="2800" dirty="0"/>
              <a:t>, an improvement of 0.2% from 2020.</a:t>
            </a:r>
          </a:p>
          <a:p>
            <a:endParaRPr lang="en-US"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14</a:t>
            </a:fld>
            <a:endParaRPr lang="en-ZA" dirty="0">
              <a:solidFill>
                <a:prstClr val="black">
                  <a:tint val="75000"/>
                </a:prstClr>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56902"/>
            <a:ext cx="1763688" cy="801097"/>
          </a:xfrm>
          <a:prstGeom prst="rect">
            <a:avLst/>
          </a:prstGeom>
        </p:spPr>
      </p:pic>
      <p:sp>
        <p:nvSpPr>
          <p:cNvPr id="15" name="Title 14"/>
          <p:cNvSpPr>
            <a:spLocks noGrp="1"/>
          </p:cNvSpPr>
          <p:nvPr>
            <p:ph type="title"/>
          </p:nvPr>
        </p:nvSpPr>
        <p:spPr>
          <a:xfrm>
            <a:off x="10344" y="116632"/>
            <a:ext cx="8676456" cy="854944"/>
          </a:xfrm>
        </p:spPr>
        <p:txBody>
          <a:bodyPr>
            <a:normAutofit/>
          </a:bodyPr>
          <a:lstStyle/>
          <a:p>
            <a:r>
              <a:rPr lang="en-US" sz="4000" dirty="0">
                <a:solidFill>
                  <a:srgbClr val="C0504D">
                    <a:lumMod val="75000"/>
                  </a:srgbClr>
                </a:solidFill>
              </a:rPr>
              <a:t>HIGHLIGHTS…</a:t>
            </a:r>
            <a:endParaRPr lang="en-ZA" sz="4000" dirty="0"/>
          </a:p>
        </p:txBody>
      </p:sp>
    </p:spTree>
    <p:extLst>
      <p:ext uri="{BB962C8B-B14F-4D97-AF65-F5344CB8AC3E}">
        <p14:creationId xmlns:p14="http://schemas.microsoft.com/office/powerpoint/2010/main" val="112851514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76346032"/>
              </p:ext>
            </p:extLst>
          </p:nvPr>
        </p:nvGraphicFramePr>
        <p:xfrm>
          <a:off x="0" y="1196752"/>
          <a:ext cx="9144000" cy="5256232"/>
        </p:xfrm>
        <a:graphic>
          <a:graphicData uri="http://schemas.openxmlformats.org/drawingml/2006/table">
            <a:tbl>
              <a:tblPr firstRow="1" bandRow="1">
                <a:tableStyleId>{21E4AEA4-8DFA-4A89-87EB-49C32662AFE0}</a:tableStyleId>
              </a:tblPr>
              <a:tblGrid>
                <a:gridCol w="957687">
                  <a:extLst>
                    <a:ext uri="{9D8B030D-6E8A-4147-A177-3AD203B41FA5}">
                      <a16:colId xmlns:a16="http://schemas.microsoft.com/office/drawing/2014/main" val="20000"/>
                    </a:ext>
                  </a:extLst>
                </a:gridCol>
                <a:gridCol w="1021525">
                  <a:extLst>
                    <a:ext uri="{9D8B030D-6E8A-4147-A177-3AD203B41FA5}">
                      <a16:colId xmlns:a16="http://schemas.microsoft.com/office/drawing/2014/main" val="20001"/>
                    </a:ext>
                  </a:extLst>
                </a:gridCol>
                <a:gridCol w="1777912">
                  <a:extLst>
                    <a:ext uri="{9D8B030D-6E8A-4147-A177-3AD203B41FA5}">
                      <a16:colId xmlns:a16="http://schemas.microsoft.com/office/drawing/2014/main" val="20002"/>
                    </a:ext>
                  </a:extLst>
                </a:gridCol>
                <a:gridCol w="1777912">
                  <a:extLst>
                    <a:ext uri="{9D8B030D-6E8A-4147-A177-3AD203B41FA5}">
                      <a16:colId xmlns:a16="http://schemas.microsoft.com/office/drawing/2014/main" val="20003"/>
                    </a:ext>
                  </a:extLst>
                </a:gridCol>
                <a:gridCol w="1081352">
                  <a:extLst>
                    <a:ext uri="{9D8B030D-6E8A-4147-A177-3AD203B41FA5}">
                      <a16:colId xmlns:a16="http://schemas.microsoft.com/office/drawing/2014/main" val="20004"/>
                    </a:ext>
                  </a:extLst>
                </a:gridCol>
                <a:gridCol w="835932">
                  <a:extLst>
                    <a:ext uri="{9D8B030D-6E8A-4147-A177-3AD203B41FA5}">
                      <a16:colId xmlns:a16="http://schemas.microsoft.com/office/drawing/2014/main" val="20005"/>
                    </a:ext>
                  </a:extLst>
                </a:gridCol>
                <a:gridCol w="1691680">
                  <a:extLst>
                    <a:ext uri="{9D8B030D-6E8A-4147-A177-3AD203B41FA5}">
                      <a16:colId xmlns:a16="http://schemas.microsoft.com/office/drawing/2014/main" val="20006"/>
                    </a:ext>
                  </a:extLst>
                </a:gridCol>
              </a:tblGrid>
              <a:tr h="792088">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300" dirty="0">
                          <a:latin typeface="+mn-lt"/>
                        </a:rPr>
                        <a:t>Date of incidence</a:t>
                      </a:r>
                      <a:endParaRPr lang="en-ZA" sz="13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300" dirty="0">
                          <a:latin typeface="+mn-lt"/>
                        </a:rPr>
                        <a:t>Company involved</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Nature of Non-compliance</a:t>
                      </a:r>
                    </a:p>
                  </a:txBody>
                  <a:tcPr marL="68580" marR="68580" marT="0" marB="0"/>
                </a:tc>
                <a:tc>
                  <a:txBody>
                    <a:bodyPr/>
                    <a:lstStyle/>
                    <a:p>
                      <a:pPr algn="ctr">
                        <a:lnSpc>
                          <a:spcPct val="150000"/>
                        </a:lnSpc>
                        <a:spcAft>
                          <a:spcPts val="0"/>
                        </a:spcAft>
                        <a:tabLst>
                          <a:tab pos="114300" algn="l"/>
                        </a:tabLst>
                      </a:pPr>
                      <a:r>
                        <a:rPr lang="en-ZA" sz="13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300" dirty="0">
                          <a:latin typeface="+mn-lt"/>
                        </a:rPr>
                        <a:t>Amount involved in R’000</a:t>
                      </a:r>
                      <a:endParaRPr lang="en-ZA" sz="13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300" b="1" dirty="0">
                          <a:latin typeface="+mn-lt"/>
                          <a:ea typeface="Times New Roman"/>
                          <a:cs typeface="Arial" panose="020B0604020202020204" pitchFamily="34" charset="0"/>
                        </a:rPr>
                        <a:t>Good or Services Rendered</a:t>
                      </a:r>
                    </a:p>
                  </a:txBody>
                  <a:tcPr marL="68580" marR="68580" marT="0" marB="0"/>
                </a:tc>
                <a:tc>
                  <a:txBody>
                    <a:bodyPr/>
                    <a:lstStyle/>
                    <a:p>
                      <a:pPr algn="ctr">
                        <a:lnSpc>
                          <a:spcPct val="100000"/>
                        </a:lnSpc>
                        <a:spcAft>
                          <a:spcPts val="0"/>
                        </a:spcAft>
                        <a:tabLst>
                          <a:tab pos="114300" algn="l"/>
                        </a:tabLst>
                      </a:pPr>
                      <a:r>
                        <a:rPr lang="en-ZA" sz="1300" dirty="0">
                          <a:latin typeface="+mn-lt"/>
                        </a:rPr>
                        <a:t>Official(s) involved and Action taken</a:t>
                      </a:r>
                      <a:endParaRPr lang="en-ZA" sz="13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913224">
                <a:tc>
                  <a:txBody>
                    <a:bodyPr/>
                    <a:lstStyle/>
                    <a:p>
                      <a:pPr algn="ctr">
                        <a:lnSpc>
                          <a:spcPct val="100000"/>
                        </a:lnSpc>
                      </a:pPr>
                      <a:r>
                        <a:rPr lang="en-US" sz="13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300" dirty="0">
                          <a:latin typeface="+mn-lt"/>
                          <a:ea typeface="Times New Roman"/>
                          <a:cs typeface="Arial" panose="020B0604020202020204" pitchFamily="34" charset="0"/>
                        </a:rPr>
                        <a:t>DBE PSU ( DBE 104 Magubane (DBE61)</a:t>
                      </a:r>
                    </a:p>
                  </a:txBody>
                  <a:tcPr marL="68580" marR="68580" marT="0" marB="0"/>
                </a:tc>
                <a:tc>
                  <a:txBody>
                    <a:bodyPr/>
                    <a:lstStyle/>
                    <a:p>
                      <a:pPr algn="l"/>
                      <a:r>
                        <a:rPr lang="en-US" sz="1300" b="0" dirty="0">
                          <a:latin typeface="+mn-lt"/>
                          <a:cs typeface="Arial" panose="020B0604020202020204" pitchFamily="34" charset="0"/>
                        </a:rPr>
                        <a:t>Non- compliance with Preferential Procurement Regulation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3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1 732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a:t>
                      </a:r>
                    </a:p>
                  </a:txBody>
                  <a:tcPr/>
                </a:tc>
                <a:tc>
                  <a:txBody>
                    <a:bodyPr/>
                    <a:lstStyle/>
                    <a:p>
                      <a:pPr>
                        <a:lnSpc>
                          <a:spcPct val="100000"/>
                        </a:lnSpc>
                      </a:pPr>
                      <a:r>
                        <a:rPr lang="en-US" sz="1300" dirty="0">
                          <a:latin typeface="+mn-lt"/>
                        </a:rPr>
                        <a:t>Investigation completed; report shared with Labour Relation</a:t>
                      </a:r>
                    </a:p>
                  </a:txBody>
                  <a:tcPr/>
                </a:tc>
                <a:extLst>
                  <a:ext uri="{0D108BD9-81ED-4DB2-BD59-A6C34878D82A}">
                    <a16:rowId xmlns:a16="http://schemas.microsoft.com/office/drawing/2014/main" val="10001"/>
                  </a:ext>
                </a:extLst>
              </a:tr>
              <a:tr h="1612782">
                <a:tc>
                  <a:txBody>
                    <a:bodyPr/>
                    <a:lstStyle/>
                    <a:p>
                      <a:pPr algn="ctr">
                        <a:lnSpc>
                          <a:spcPct val="100000"/>
                        </a:lnSpc>
                      </a:pPr>
                      <a:r>
                        <a:rPr lang="en-US" sz="13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300" dirty="0">
                          <a:latin typeface="+mn-lt"/>
                          <a:ea typeface="Times New Roman"/>
                          <a:cs typeface="Arial" panose="020B0604020202020204" pitchFamily="34" charset="0"/>
                        </a:rPr>
                        <a:t>DBE PSU ( DBE 147 – SPM) DBE 61</a:t>
                      </a:r>
                    </a:p>
                  </a:txBody>
                  <a:tcPr marL="68580" marR="68580" marT="0" marB="0"/>
                </a:tc>
                <a:tc>
                  <a:txBody>
                    <a:bodyPr/>
                    <a:lstStyle/>
                    <a:p>
                      <a:pPr algn="l"/>
                      <a:r>
                        <a:rPr lang="en-US" sz="1300" b="0" dirty="0">
                          <a:latin typeface="+mn-lt"/>
                          <a:cs typeface="Arial" panose="020B0604020202020204" pitchFamily="34" charset="0"/>
                        </a:rPr>
                        <a:t>Non – compliance with the CIDB requirement for appointment of contractors ( Modular Structure)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3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3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8 840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a:t>
                      </a:r>
                    </a:p>
                  </a:txBody>
                  <a:tcPr/>
                </a:tc>
                <a:tc>
                  <a:txBody>
                    <a:bodyPr/>
                    <a:lstStyle/>
                    <a:p>
                      <a:pPr>
                        <a:lnSpc>
                          <a:spcPct val="100000"/>
                        </a:lnSpc>
                      </a:pPr>
                      <a:r>
                        <a:rPr lang="en-US" sz="1300" dirty="0">
                          <a:latin typeface="+mn-lt"/>
                        </a:rPr>
                        <a:t>Investigation completed. The findings were discussed with NT and CIDB to confirm correctness of the finding still to discuss with AGSA</a:t>
                      </a:r>
                    </a:p>
                  </a:txBody>
                  <a:tcPr/>
                </a:tc>
                <a:extLst>
                  <a:ext uri="{0D108BD9-81ED-4DB2-BD59-A6C34878D82A}">
                    <a16:rowId xmlns:a16="http://schemas.microsoft.com/office/drawing/2014/main" val="10003"/>
                  </a:ext>
                </a:extLst>
              </a:tr>
              <a:tr h="1388665">
                <a:tc>
                  <a:txBody>
                    <a:bodyPr/>
                    <a:lstStyle/>
                    <a:p>
                      <a:pPr algn="ctr">
                        <a:lnSpc>
                          <a:spcPct val="100000"/>
                        </a:lnSpc>
                      </a:pPr>
                      <a:r>
                        <a:rPr lang="en-US" sz="1300" dirty="0">
                          <a:latin typeface="+mn-lt"/>
                          <a:cs typeface="Arial" panose="020B0604020202020204" pitchFamily="34" charset="0"/>
                        </a:rPr>
                        <a:t>2019/20</a:t>
                      </a:r>
                    </a:p>
                  </a:txBody>
                  <a:tcPr/>
                </a:tc>
                <a:tc>
                  <a:txBody>
                    <a:bodyPr/>
                    <a:lstStyle/>
                    <a:p>
                      <a:pPr algn="l">
                        <a:lnSpc>
                          <a:spcPct val="100000"/>
                        </a:lnSpc>
                        <a:spcAft>
                          <a:spcPts val="0"/>
                        </a:spcAft>
                        <a:tabLst>
                          <a:tab pos="114300" algn="l"/>
                        </a:tabLst>
                      </a:pPr>
                      <a:r>
                        <a:rPr lang="en-ZA" sz="1300" dirty="0">
                          <a:latin typeface="+mn-lt"/>
                          <a:ea typeface="Times New Roman"/>
                          <a:cs typeface="Arial" panose="020B0604020202020204" pitchFamily="34" charset="0"/>
                        </a:rPr>
                        <a:t>DBE PSU (DBE 149- Specialised Panel Manufacturing) DBE 61</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Non – compliance with the CIDB requirement for appointment of contractors ( Modular Structure)</a:t>
                      </a:r>
                    </a:p>
                    <a:p>
                      <a:pPr algn="l"/>
                      <a:endParaRPr lang="en-US" sz="1300" b="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3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3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2 353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Building of school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Investigation completed. The findings were discussed with NT and CIDB to confirm correctness of the finding still to discuss with AGSA</a:t>
                      </a:r>
                    </a:p>
                    <a:p>
                      <a:pPr>
                        <a:lnSpc>
                          <a:spcPct val="100000"/>
                        </a:lnSpc>
                      </a:pPr>
                      <a:endParaRPr lang="en-US" sz="1300" dirty="0">
                        <a:latin typeface="+mn-lt"/>
                      </a:endParaRPr>
                    </a:p>
                  </a:txBody>
                  <a:tcPr/>
                </a:tc>
                <a:extLst>
                  <a:ext uri="{0D108BD9-81ED-4DB2-BD59-A6C34878D82A}">
                    <a16:rowId xmlns:a16="http://schemas.microsoft.com/office/drawing/2014/main" val="10004"/>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4229833600"/>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nvPr>
        </p:nvGraphicFramePr>
        <p:xfrm>
          <a:off x="179512" y="1179796"/>
          <a:ext cx="8964488" cy="3977396"/>
        </p:xfrm>
        <a:graphic>
          <a:graphicData uri="http://schemas.openxmlformats.org/drawingml/2006/table">
            <a:tbl>
              <a:tblPr firstRow="1" bandRow="1">
                <a:tableStyleId>{21E4AEA4-8DFA-4A89-87EB-49C32662AFE0}</a:tableStyleId>
              </a:tblPr>
              <a:tblGrid>
                <a:gridCol w="876752">
                  <a:extLst>
                    <a:ext uri="{9D8B030D-6E8A-4147-A177-3AD203B41FA5}">
                      <a16:colId xmlns:a16="http://schemas.microsoft.com/office/drawing/2014/main" val="20000"/>
                    </a:ext>
                  </a:extLst>
                </a:gridCol>
                <a:gridCol w="939377">
                  <a:extLst>
                    <a:ext uri="{9D8B030D-6E8A-4147-A177-3AD203B41FA5}">
                      <a16:colId xmlns:a16="http://schemas.microsoft.com/office/drawing/2014/main" val="20001"/>
                    </a:ext>
                  </a:extLst>
                </a:gridCol>
                <a:gridCol w="1440378">
                  <a:extLst>
                    <a:ext uri="{9D8B030D-6E8A-4147-A177-3AD203B41FA5}">
                      <a16:colId xmlns:a16="http://schemas.microsoft.com/office/drawing/2014/main" val="20002"/>
                    </a:ext>
                  </a:extLst>
                </a:gridCol>
                <a:gridCol w="1628253">
                  <a:extLst>
                    <a:ext uri="{9D8B030D-6E8A-4147-A177-3AD203B41FA5}">
                      <a16:colId xmlns:a16="http://schemas.microsoft.com/office/drawing/2014/main" val="20003"/>
                    </a:ext>
                  </a:extLst>
                </a:gridCol>
                <a:gridCol w="947888">
                  <a:extLst>
                    <a:ext uri="{9D8B030D-6E8A-4147-A177-3AD203B41FA5}">
                      <a16:colId xmlns:a16="http://schemas.microsoft.com/office/drawing/2014/main" val="20004"/>
                    </a:ext>
                  </a:extLst>
                </a:gridCol>
                <a:gridCol w="1118742">
                  <a:extLst>
                    <a:ext uri="{9D8B030D-6E8A-4147-A177-3AD203B41FA5}">
                      <a16:colId xmlns:a16="http://schemas.microsoft.com/office/drawing/2014/main" val="20005"/>
                    </a:ext>
                  </a:extLst>
                </a:gridCol>
                <a:gridCol w="2013098">
                  <a:extLst>
                    <a:ext uri="{9D8B030D-6E8A-4147-A177-3AD203B41FA5}">
                      <a16:colId xmlns:a16="http://schemas.microsoft.com/office/drawing/2014/main" val="20006"/>
                    </a:ext>
                  </a:extLst>
                </a:gridCol>
              </a:tblGrid>
              <a:tr h="1916986">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2060410">
                <a:tc>
                  <a:txBody>
                    <a:bodyPr/>
                    <a:lstStyle/>
                    <a:p>
                      <a:pPr algn="ctr">
                        <a:lnSpc>
                          <a:spcPct val="100000"/>
                        </a:lnSpc>
                      </a:pPr>
                      <a:r>
                        <a:rPr lang="en-US" sz="1400" dirty="0">
                          <a:latin typeface="+mn-lt"/>
                          <a:cs typeface="Arial" panose="020B0604020202020204" pitchFamily="34" charset="0"/>
                        </a:rPr>
                        <a:t>2020/21</a:t>
                      </a:r>
                    </a:p>
                  </a:txBody>
                  <a:tcPr/>
                </a:tc>
                <a:tc>
                  <a:txBody>
                    <a:bodyPr/>
                    <a:lstStyle/>
                    <a:p>
                      <a:pPr algn="ctr">
                        <a:lnSpc>
                          <a:spcPct val="100000"/>
                        </a:lnSpc>
                        <a:spcAft>
                          <a:spcPts val="0"/>
                        </a:spcAft>
                        <a:tabLst>
                          <a:tab pos="114300" algn="l"/>
                        </a:tabLst>
                      </a:pPr>
                      <a:r>
                        <a:rPr lang="en-ZA" sz="1400" dirty="0">
                          <a:latin typeface="+mn-lt"/>
                          <a:ea typeface="Times New Roman"/>
                          <a:cs typeface="Arial" panose="020B0604020202020204" pitchFamily="34" charset="0"/>
                        </a:rPr>
                        <a:t>DBE – Non ASIDI Transaction</a:t>
                      </a:r>
                    </a:p>
                  </a:txBody>
                  <a:tcPr marL="68580" marR="68580" marT="0" marB="0"/>
                </a:tc>
                <a:tc>
                  <a:txBody>
                    <a:bodyPr/>
                    <a:lstStyle/>
                    <a:p>
                      <a:pPr algn="l"/>
                      <a:r>
                        <a:rPr lang="en-US" sz="1400" b="0" dirty="0">
                          <a:latin typeface="+mn-lt"/>
                          <a:cs typeface="Arial" panose="020B0604020202020204" pitchFamily="34" charset="0"/>
                        </a:rPr>
                        <a:t>Non – compliance with quotation process, SBD forms deviations, no motivations for one quotations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13 485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Services were rendered, and goods were received</a:t>
                      </a:r>
                    </a:p>
                  </a:txBody>
                  <a:tcPr/>
                </a:tc>
                <a:tc>
                  <a:txBody>
                    <a:bodyPr/>
                    <a:lstStyle/>
                    <a:p>
                      <a:pPr>
                        <a:lnSpc>
                          <a:spcPct val="100000"/>
                        </a:lnSpc>
                      </a:pPr>
                      <a:r>
                        <a:rPr lang="en-US" sz="1400" dirty="0">
                          <a:latin typeface="+mn-lt"/>
                        </a:rPr>
                        <a:t>Investigation complete, a report was referred to Labour Relation for consequence management</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105660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nvPr>
        </p:nvGraphicFramePr>
        <p:xfrm>
          <a:off x="35496" y="980728"/>
          <a:ext cx="9108504" cy="5112568"/>
        </p:xfrm>
        <a:graphic>
          <a:graphicData uri="http://schemas.openxmlformats.org/drawingml/2006/table">
            <a:tbl>
              <a:tblPr firstRow="1" bandRow="1">
                <a:tableStyleId>{21E4AEA4-8DFA-4A89-87EB-49C32662AFE0}</a:tableStyleId>
              </a:tblPr>
              <a:tblGrid>
                <a:gridCol w="890837">
                  <a:extLst>
                    <a:ext uri="{9D8B030D-6E8A-4147-A177-3AD203B41FA5}">
                      <a16:colId xmlns:a16="http://schemas.microsoft.com/office/drawing/2014/main" val="20000"/>
                    </a:ext>
                  </a:extLst>
                </a:gridCol>
                <a:gridCol w="954468">
                  <a:extLst>
                    <a:ext uri="{9D8B030D-6E8A-4147-A177-3AD203B41FA5}">
                      <a16:colId xmlns:a16="http://schemas.microsoft.com/office/drawing/2014/main" val="20001"/>
                    </a:ext>
                  </a:extLst>
                </a:gridCol>
                <a:gridCol w="1463518">
                  <a:extLst>
                    <a:ext uri="{9D8B030D-6E8A-4147-A177-3AD203B41FA5}">
                      <a16:colId xmlns:a16="http://schemas.microsoft.com/office/drawing/2014/main" val="20002"/>
                    </a:ext>
                  </a:extLst>
                </a:gridCol>
                <a:gridCol w="1443705">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2051720">
                  <a:extLst>
                    <a:ext uri="{9D8B030D-6E8A-4147-A177-3AD203B41FA5}">
                      <a16:colId xmlns:a16="http://schemas.microsoft.com/office/drawing/2014/main" val="20006"/>
                    </a:ext>
                  </a:extLst>
                </a:gridCol>
              </a:tblGrid>
              <a:tr h="1697608">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477627">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ctr">
                        <a:lnSpc>
                          <a:spcPct val="100000"/>
                        </a:lnSpc>
                        <a:spcAft>
                          <a:spcPts val="0"/>
                        </a:spcAft>
                        <a:tabLst>
                          <a:tab pos="114300" algn="l"/>
                        </a:tabLst>
                      </a:pPr>
                      <a:r>
                        <a:rPr lang="en-ZA" sz="1400" dirty="0">
                          <a:latin typeface="+mn-lt"/>
                          <a:ea typeface="Times New Roman"/>
                          <a:cs typeface="Arial" panose="020B0604020202020204" pitchFamily="34" charset="0"/>
                        </a:rPr>
                        <a:t>DBE – PSU (BBP and BTKM)</a:t>
                      </a:r>
                    </a:p>
                  </a:txBody>
                  <a:tcPr marL="68580" marR="68580" marT="0" marB="0"/>
                </a:tc>
                <a:tc>
                  <a:txBody>
                    <a:bodyPr/>
                    <a:lstStyle/>
                    <a:p>
                      <a:pPr algn="l"/>
                      <a:r>
                        <a:rPr lang="en-US" sz="1400" b="0" dirty="0">
                          <a:latin typeface="+mn-lt"/>
                          <a:cs typeface="Arial" panose="020B0604020202020204" pitchFamily="34" charset="0"/>
                        </a:rPr>
                        <a:t>Non –compliance due to various extension of contract with proper approval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122 690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PSU rendered the professional support service for ASIDI projects</a:t>
                      </a:r>
                    </a:p>
                  </a:txBody>
                  <a:tcPr/>
                </a:tc>
                <a:tc>
                  <a:txBody>
                    <a:bodyPr/>
                    <a:lstStyle/>
                    <a:p>
                      <a:pPr>
                        <a:lnSpc>
                          <a:spcPct val="100000"/>
                        </a:lnSpc>
                      </a:pPr>
                      <a:r>
                        <a:rPr lang="en-US" sz="1400" dirty="0">
                          <a:latin typeface="+mn-lt"/>
                        </a:rPr>
                        <a:t>The investigation was completed, and the report was referred to </a:t>
                      </a:r>
                      <a:r>
                        <a:rPr lang="en-US" sz="1400" dirty="0" err="1">
                          <a:latin typeface="+mn-lt"/>
                        </a:rPr>
                        <a:t>Labour</a:t>
                      </a:r>
                      <a:r>
                        <a:rPr lang="en-US" sz="1400" dirty="0">
                          <a:latin typeface="+mn-lt"/>
                        </a:rPr>
                        <a:t> Relation for further process</a:t>
                      </a:r>
                    </a:p>
                  </a:txBody>
                  <a:tcPr/>
                </a:tc>
                <a:extLst>
                  <a:ext uri="{0D108BD9-81ED-4DB2-BD59-A6C34878D82A}">
                    <a16:rowId xmlns:a16="http://schemas.microsoft.com/office/drawing/2014/main" val="10001"/>
                  </a:ext>
                </a:extLst>
              </a:tr>
              <a:tr h="1937333">
                <a:tc>
                  <a:txBody>
                    <a:bodyPr/>
                    <a:lstStyle/>
                    <a:p>
                      <a:pPr algn="ctr">
                        <a:lnSpc>
                          <a:spcPct val="100000"/>
                        </a:lnSpc>
                      </a:pPr>
                      <a:r>
                        <a:rPr lang="en-US" sz="1400" dirty="0">
                          <a:latin typeface="+mn-lt"/>
                          <a:cs typeface="Arial" panose="020B0604020202020204" pitchFamily="34" charset="0"/>
                        </a:rPr>
                        <a:t>2013/14</a:t>
                      </a:r>
                    </a:p>
                  </a:txBody>
                  <a:tcPr/>
                </a:tc>
                <a:tc>
                  <a:txBody>
                    <a:bodyPr/>
                    <a:lstStyle/>
                    <a:p>
                      <a:pPr algn="ctr">
                        <a:lnSpc>
                          <a:spcPct val="100000"/>
                        </a:lnSpc>
                        <a:spcAft>
                          <a:spcPts val="0"/>
                        </a:spcAft>
                        <a:tabLst>
                          <a:tab pos="114300" algn="l"/>
                        </a:tabLst>
                      </a:pPr>
                      <a:r>
                        <a:rPr lang="en-ZA" sz="1400" dirty="0">
                          <a:latin typeface="+mn-lt"/>
                          <a:ea typeface="Times New Roman"/>
                          <a:cs typeface="Arial" panose="020B0604020202020204" pitchFamily="34" charset="0"/>
                        </a:rPr>
                        <a:t>The </a:t>
                      </a:r>
                      <a:r>
                        <a:rPr lang="en-ZA" sz="1400" dirty="0" err="1">
                          <a:latin typeface="+mn-lt"/>
                          <a:ea typeface="Times New Roman"/>
                          <a:cs typeface="Arial" panose="020B0604020202020204" pitchFamily="34" charset="0"/>
                        </a:rPr>
                        <a:t>Mvula</a:t>
                      </a:r>
                      <a:r>
                        <a:rPr lang="en-ZA" sz="1400" dirty="0">
                          <a:latin typeface="+mn-lt"/>
                          <a:ea typeface="Times New Roman"/>
                          <a:cs typeface="Arial" panose="020B0604020202020204" pitchFamily="34" charset="0"/>
                        </a:rPr>
                        <a:t> Trust EC Batch 1, 2,3 and 4</a:t>
                      </a:r>
                    </a:p>
                  </a:txBody>
                  <a:tcPr marL="68580" marR="68580" marT="0" marB="0"/>
                </a:tc>
                <a:tc>
                  <a:txBody>
                    <a:bodyPr/>
                    <a:lstStyle/>
                    <a:p>
                      <a:pPr algn="l"/>
                      <a:r>
                        <a:rPr lang="en-US" sz="1400" b="0" dirty="0">
                          <a:latin typeface="+mn-lt"/>
                          <a:cs typeface="Arial" panose="020B0604020202020204" pitchFamily="34" charset="0"/>
                        </a:rPr>
                        <a:t>Non – compliance with SCM and Treasury Regulations/ prescript for appointing contractors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474 195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Providing Water and Sanitation</a:t>
                      </a:r>
                    </a:p>
                  </a:txBody>
                  <a:tcPr/>
                </a:tc>
                <a:tc>
                  <a:txBody>
                    <a:bodyPr/>
                    <a:lstStyle/>
                    <a:p>
                      <a:pPr>
                        <a:lnSpc>
                          <a:spcPct val="100000"/>
                        </a:lnSpc>
                      </a:pPr>
                      <a:r>
                        <a:rPr lang="en-US" sz="1400" dirty="0">
                          <a:latin typeface="+mn-lt"/>
                        </a:rPr>
                        <a:t>Investigation completed, and a report shared with the Implementing agent to account and provide feedback on consequence management</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309320"/>
            <a:ext cx="1440160" cy="548680"/>
          </a:xfrm>
          <a:prstGeom prst="rect">
            <a:avLst/>
          </a:prstGeom>
        </p:spPr>
      </p:pic>
    </p:spTree>
    <p:extLst>
      <p:ext uri="{BB962C8B-B14F-4D97-AF65-F5344CB8AC3E}">
        <p14:creationId xmlns:p14="http://schemas.microsoft.com/office/powerpoint/2010/main" val="4089190823"/>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nvPr>
        </p:nvGraphicFramePr>
        <p:xfrm>
          <a:off x="35496" y="908720"/>
          <a:ext cx="9108504" cy="5983203"/>
        </p:xfrm>
        <a:graphic>
          <a:graphicData uri="http://schemas.openxmlformats.org/drawingml/2006/table">
            <a:tbl>
              <a:tblPr firstRow="1" bandRow="1">
                <a:tableStyleId>{21E4AEA4-8DFA-4A89-87EB-49C32662AFE0}</a:tableStyleId>
              </a:tblPr>
              <a:tblGrid>
                <a:gridCol w="890837">
                  <a:extLst>
                    <a:ext uri="{9D8B030D-6E8A-4147-A177-3AD203B41FA5}">
                      <a16:colId xmlns:a16="http://schemas.microsoft.com/office/drawing/2014/main" val="20000"/>
                    </a:ext>
                  </a:extLst>
                </a:gridCol>
                <a:gridCol w="954468">
                  <a:extLst>
                    <a:ext uri="{9D8B030D-6E8A-4147-A177-3AD203B41FA5}">
                      <a16:colId xmlns:a16="http://schemas.microsoft.com/office/drawing/2014/main" val="20001"/>
                    </a:ext>
                  </a:extLst>
                </a:gridCol>
                <a:gridCol w="1463518">
                  <a:extLst>
                    <a:ext uri="{9D8B030D-6E8A-4147-A177-3AD203B41FA5}">
                      <a16:colId xmlns:a16="http://schemas.microsoft.com/office/drawing/2014/main" val="20002"/>
                    </a:ext>
                  </a:extLst>
                </a:gridCol>
                <a:gridCol w="1443705">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2051720">
                  <a:extLst>
                    <a:ext uri="{9D8B030D-6E8A-4147-A177-3AD203B41FA5}">
                      <a16:colId xmlns:a16="http://schemas.microsoft.com/office/drawing/2014/main" val="20006"/>
                    </a:ext>
                  </a:extLst>
                </a:gridCol>
              </a:tblGrid>
              <a:tr h="1117785">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640229">
                <a:tc>
                  <a:txBody>
                    <a:bodyPr/>
                    <a:lstStyle/>
                    <a:p>
                      <a:pPr algn="ctr">
                        <a:lnSpc>
                          <a:spcPct val="100000"/>
                        </a:lnSpc>
                      </a:pPr>
                      <a:r>
                        <a:rPr lang="en-US" sz="1400" dirty="0">
                          <a:latin typeface="+mn-lt"/>
                          <a:cs typeface="Arial" panose="020B0604020202020204" pitchFamily="34" charset="0"/>
                        </a:rPr>
                        <a:t>2013/14</a:t>
                      </a:r>
                    </a:p>
                  </a:txBody>
                  <a:tcPr/>
                </a:tc>
                <a:tc>
                  <a:txBody>
                    <a:bodyPr/>
                    <a:lstStyle/>
                    <a:p>
                      <a:pPr algn="ctr">
                        <a:lnSpc>
                          <a:spcPct val="100000"/>
                        </a:lnSpc>
                        <a:spcAft>
                          <a:spcPts val="0"/>
                        </a:spcAft>
                        <a:tabLst>
                          <a:tab pos="114300" algn="l"/>
                        </a:tabLst>
                      </a:pPr>
                      <a:r>
                        <a:rPr lang="en-ZA" sz="1400" dirty="0">
                          <a:latin typeface="+mn-lt"/>
                          <a:ea typeface="Times New Roman"/>
                          <a:cs typeface="Arial" panose="020B0604020202020204" pitchFamily="34" charset="0"/>
                        </a:rPr>
                        <a:t>The </a:t>
                      </a:r>
                      <a:r>
                        <a:rPr lang="en-ZA" sz="1400" dirty="0" err="1">
                          <a:latin typeface="+mn-lt"/>
                          <a:ea typeface="Times New Roman"/>
                          <a:cs typeface="Arial" panose="020B0604020202020204" pitchFamily="34" charset="0"/>
                        </a:rPr>
                        <a:t>Mvula</a:t>
                      </a:r>
                      <a:r>
                        <a:rPr lang="en-ZA" sz="1400" dirty="0">
                          <a:latin typeface="+mn-lt"/>
                          <a:ea typeface="Times New Roman"/>
                          <a:cs typeface="Arial" panose="020B0604020202020204" pitchFamily="34" charset="0"/>
                        </a:rPr>
                        <a:t> Trust ( TMT) Limpopo</a:t>
                      </a:r>
                    </a:p>
                    <a:p>
                      <a:pPr algn="ctr">
                        <a:lnSpc>
                          <a:spcPct val="100000"/>
                        </a:lnSpc>
                        <a:spcAft>
                          <a:spcPts val="0"/>
                        </a:spcAft>
                        <a:tabLst>
                          <a:tab pos="114300" algn="l"/>
                        </a:tabLst>
                      </a:pPr>
                      <a:r>
                        <a:rPr lang="en-ZA" sz="1400" dirty="0">
                          <a:latin typeface="+mn-lt"/>
                          <a:ea typeface="Times New Roman"/>
                          <a:cs typeface="Arial" panose="020B0604020202020204" pitchFamily="34" charset="0"/>
                        </a:rPr>
                        <a:t>Batch 1,2, and 3</a:t>
                      </a:r>
                    </a:p>
                  </a:txBody>
                  <a:tcPr marL="68580" marR="68580" marT="0" marB="0"/>
                </a:tc>
                <a:tc>
                  <a:txBody>
                    <a:bodyPr/>
                    <a:lstStyle/>
                    <a:p>
                      <a:pPr algn="l"/>
                      <a:r>
                        <a:rPr lang="en-US" sz="1400" b="0" dirty="0">
                          <a:latin typeface="+mn-lt"/>
                          <a:cs typeface="Arial" panose="020B0604020202020204" pitchFamily="34" charset="0"/>
                        </a:rPr>
                        <a:t>Non – compliance due to deviation with SCM prescripts for appointing contractors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endPar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133 252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Providing Water and Sanitation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completed, and a report shared with the Implementing agent to account and provide feedback on consequence management</a:t>
                      </a:r>
                    </a:p>
                  </a:txBody>
                  <a:tcPr/>
                </a:tc>
                <a:extLst>
                  <a:ext uri="{0D108BD9-81ED-4DB2-BD59-A6C34878D82A}">
                    <a16:rowId xmlns:a16="http://schemas.microsoft.com/office/drawing/2014/main" val="10001"/>
                  </a:ext>
                </a:extLst>
              </a:tr>
              <a:tr h="1640229">
                <a:tc>
                  <a:txBody>
                    <a:bodyPr/>
                    <a:lstStyle/>
                    <a:p>
                      <a:pPr algn="ctr">
                        <a:lnSpc>
                          <a:spcPct val="100000"/>
                        </a:lnSpc>
                      </a:pPr>
                      <a:r>
                        <a:rPr lang="en-US" sz="1400" dirty="0">
                          <a:latin typeface="+mn-lt"/>
                          <a:cs typeface="Arial" panose="020B0604020202020204" pitchFamily="34" charset="0"/>
                        </a:rPr>
                        <a:t>2018/19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The </a:t>
                      </a:r>
                      <a:r>
                        <a:rPr kumimoji="0" lang="en-ZA" sz="1400" b="0" i="0" u="none" strike="noStrike" kern="1200" cap="none" spc="0" normalizeH="0" baseline="0" noProof="0" dirty="0" err="1">
                          <a:ln>
                            <a:noFill/>
                          </a:ln>
                          <a:solidFill>
                            <a:prstClr val="black"/>
                          </a:solidFill>
                          <a:effectLst/>
                          <a:uLnTx/>
                          <a:uFillTx/>
                          <a:latin typeface="+mn-lt"/>
                          <a:ea typeface="Times New Roman"/>
                          <a:cs typeface="Arial" panose="020B0604020202020204" pitchFamily="34" charset="0"/>
                        </a:rPr>
                        <a:t>Mvula</a:t>
                      </a:r>
                      <a:r>
                        <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 Trust ( TMT) Limpopo</a:t>
                      </a:r>
                    </a:p>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Batch 4</a:t>
                      </a:r>
                    </a:p>
                    <a:p>
                      <a:pPr algn="ctr">
                        <a:lnSpc>
                          <a:spcPct val="100000"/>
                        </a:lnSpc>
                        <a:spcAft>
                          <a:spcPts val="0"/>
                        </a:spcAft>
                        <a:tabLst>
                          <a:tab pos="114300" algn="l"/>
                        </a:tabLst>
                      </a:pPr>
                      <a:endParaRPr lang="en-ZA" sz="1400" dirty="0">
                        <a:latin typeface="+mn-lt"/>
                        <a:ea typeface="Times New Roman"/>
                        <a:cs typeface="Arial" panose="020B0604020202020204" pitchFamily="34" charset="0"/>
                      </a:endParaRPr>
                    </a:p>
                  </a:txBody>
                  <a:tcPr marL="68580" marR="68580" marT="0" marB="0"/>
                </a:tc>
                <a:tc>
                  <a:txBody>
                    <a:bodyPr/>
                    <a:lstStyle/>
                    <a:p>
                      <a:pPr algn="l"/>
                      <a:r>
                        <a:rPr lang="en-US" sz="1400" b="0" dirty="0">
                          <a:latin typeface="+mn-lt"/>
                          <a:cs typeface="Arial" panose="020B0604020202020204" pitchFamily="34" charset="0"/>
                        </a:rPr>
                        <a:t>Non- compliance with Preferential Procurement Regulation on local content directives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421 076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Providing Water and Sanitation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completed, and a report shared with the Implementing agent to account and provide feedback on consequence management</a:t>
                      </a:r>
                    </a:p>
                  </a:txBody>
                  <a:tcPr/>
                </a:tc>
                <a:extLst>
                  <a:ext uri="{0D108BD9-81ED-4DB2-BD59-A6C34878D82A}">
                    <a16:rowId xmlns:a16="http://schemas.microsoft.com/office/drawing/2014/main" val="10005"/>
                  </a:ext>
                </a:extLst>
              </a:tr>
              <a:tr h="1582130">
                <a:tc>
                  <a:txBody>
                    <a:bodyPr/>
                    <a:lstStyle/>
                    <a:p>
                      <a:pPr algn="ctr">
                        <a:lnSpc>
                          <a:spcPct val="100000"/>
                        </a:lnSpc>
                      </a:pPr>
                      <a:r>
                        <a:rPr lang="en-US" sz="1400" dirty="0">
                          <a:latin typeface="+mn-lt"/>
                          <a:cs typeface="Arial" panose="020B0604020202020204" pitchFamily="34" charset="0"/>
                        </a:rPr>
                        <a:t>2013/14</a:t>
                      </a:r>
                    </a:p>
                  </a:txBody>
                  <a:tcPr/>
                </a:tc>
                <a:tc>
                  <a:txBody>
                    <a:bodyPr/>
                    <a:lstStyle/>
                    <a:p>
                      <a:pPr algn="ctr">
                        <a:lnSpc>
                          <a:spcPct val="100000"/>
                        </a:lnSpc>
                        <a:spcAft>
                          <a:spcPts val="0"/>
                        </a:spcAft>
                        <a:tabLst>
                          <a:tab pos="114300" algn="l"/>
                        </a:tabLst>
                      </a:pPr>
                      <a:r>
                        <a:rPr lang="en-ZA" sz="1400" dirty="0">
                          <a:latin typeface="+mn-lt"/>
                          <a:ea typeface="Times New Roman"/>
                          <a:cs typeface="Arial" panose="020B0604020202020204" pitchFamily="34" charset="0"/>
                        </a:rPr>
                        <a:t>The </a:t>
                      </a:r>
                      <a:r>
                        <a:rPr lang="en-ZA" sz="1400" dirty="0" err="1">
                          <a:latin typeface="+mn-lt"/>
                          <a:ea typeface="Times New Roman"/>
                          <a:cs typeface="Arial" panose="020B0604020202020204" pitchFamily="34" charset="0"/>
                        </a:rPr>
                        <a:t>Mvula</a:t>
                      </a:r>
                      <a:r>
                        <a:rPr lang="en-ZA" sz="1400" dirty="0">
                          <a:latin typeface="+mn-lt"/>
                          <a:ea typeface="Times New Roman"/>
                          <a:cs typeface="Arial" panose="020B0604020202020204" pitchFamily="34" charset="0"/>
                        </a:rPr>
                        <a:t> Trust – Mpumalanga Batch 1&amp; 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Non – compliance due to deviation with SCM prescripts for appointing contractors</a:t>
                      </a:r>
                    </a:p>
                    <a:p>
                      <a:pPr algn="l"/>
                      <a:endParaRPr lang="en-US" sz="1400" b="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142 537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Providing Water and Sanitation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completed, and a report shared with the Implementing agent to account and provide feedback on consequence management</a:t>
                      </a:r>
                    </a:p>
                  </a:txBody>
                  <a:tcPr/>
                </a:tc>
                <a:extLst>
                  <a:ext uri="{0D108BD9-81ED-4DB2-BD59-A6C34878D82A}">
                    <a16:rowId xmlns:a16="http://schemas.microsoft.com/office/drawing/2014/main" val="2079963574"/>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48122" y="6404998"/>
            <a:ext cx="1440160" cy="548680"/>
          </a:xfrm>
          <a:prstGeom prst="rect">
            <a:avLst/>
          </a:prstGeom>
        </p:spPr>
      </p:pic>
    </p:spTree>
    <p:extLst>
      <p:ext uri="{BB962C8B-B14F-4D97-AF65-F5344CB8AC3E}">
        <p14:creationId xmlns:p14="http://schemas.microsoft.com/office/powerpoint/2010/main" val="476578195"/>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784976" cy="576064"/>
          </a:xfrm>
        </p:spPr>
        <p:txBody>
          <a:bodyPr>
            <a:normAutofit fontScale="90000"/>
          </a:bodyPr>
          <a:lstStyle/>
          <a:p>
            <a:r>
              <a:rPr lang="en-ZA" sz="3200" b="1" dirty="0">
                <a:solidFill>
                  <a:schemeClr val="accent2">
                    <a:lumMod val="75000"/>
                  </a:schemeClr>
                </a:solidFill>
              </a:rPr>
              <a:t>SUMMARY OF IRREGULAR EXPENDITURE UP TO </a:t>
            </a:r>
            <a:br>
              <a:rPr lang="en-ZA" sz="3200" b="1" dirty="0">
                <a:solidFill>
                  <a:schemeClr val="accent2">
                    <a:lumMod val="75000"/>
                  </a:schemeClr>
                </a:solidFill>
              </a:rPr>
            </a:br>
            <a:r>
              <a:rPr lang="en-ZA" sz="3200" b="1" dirty="0">
                <a:solidFill>
                  <a:schemeClr val="accent2">
                    <a:lumMod val="75000"/>
                  </a:schemeClr>
                </a:solidFill>
              </a:rPr>
              <a:t> 2021/22</a:t>
            </a:r>
            <a:endParaRPr lang="en-US" sz="3200" dirty="0"/>
          </a:p>
        </p:txBody>
      </p:sp>
      <p:graphicFrame>
        <p:nvGraphicFramePr>
          <p:cNvPr id="5" name="Content Placeholder 4"/>
          <p:cNvGraphicFramePr>
            <a:graphicFrameLocks noGrp="1"/>
          </p:cNvGraphicFramePr>
          <p:nvPr>
            <p:ph idx="1"/>
          </p:nvPr>
        </p:nvGraphicFramePr>
        <p:xfrm>
          <a:off x="35496" y="908720"/>
          <a:ext cx="9108504" cy="4377738"/>
        </p:xfrm>
        <a:graphic>
          <a:graphicData uri="http://schemas.openxmlformats.org/drawingml/2006/table">
            <a:tbl>
              <a:tblPr firstRow="1" bandRow="1">
                <a:tableStyleId>{21E4AEA4-8DFA-4A89-87EB-49C32662AFE0}</a:tableStyleId>
              </a:tblPr>
              <a:tblGrid>
                <a:gridCol w="890837">
                  <a:extLst>
                    <a:ext uri="{9D8B030D-6E8A-4147-A177-3AD203B41FA5}">
                      <a16:colId xmlns:a16="http://schemas.microsoft.com/office/drawing/2014/main" val="20000"/>
                    </a:ext>
                  </a:extLst>
                </a:gridCol>
                <a:gridCol w="954468">
                  <a:extLst>
                    <a:ext uri="{9D8B030D-6E8A-4147-A177-3AD203B41FA5}">
                      <a16:colId xmlns:a16="http://schemas.microsoft.com/office/drawing/2014/main" val="20001"/>
                    </a:ext>
                  </a:extLst>
                </a:gridCol>
                <a:gridCol w="1463518">
                  <a:extLst>
                    <a:ext uri="{9D8B030D-6E8A-4147-A177-3AD203B41FA5}">
                      <a16:colId xmlns:a16="http://schemas.microsoft.com/office/drawing/2014/main" val="20002"/>
                    </a:ext>
                  </a:extLst>
                </a:gridCol>
                <a:gridCol w="1443705">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1368152">
                  <a:extLst>
                    <a:ext uri="{9D8B030D-6E8A-4147-A177-3AD203B41FA5}">
                      <a16:colId xmlns:a16="http://schemas.microsoft.com/office/drawing/2014/main" val="20005"/>
                    </a:ext>
                  </a:extLst>
                </a:gridCol>
                <a:gridCol w="2051720">
                  <a:extLst>
                    <a:ext uri="{9D8B030D-6E8A-4147-A177-3AD203B41FA5}">
                      <a16:colId xmlns:a16="http://schemas.microsoft.com/office/drawing/2014/main" val="20006"/>
                    </a:ext>
                  </a:extLst>
                </a:gridCol>
              </a:tblGrid>
              <a:tr h="864096">
                <a:tc>
                  <a:txBody>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lang="en-GB" sz="1600" dirty="0">
                          <a:latin typeface="+mn-lt"/>
                        </a:rPr>
                        <a:t>Date of incidence</a:t>
                      </a:r>
                      <a:endParaRPr lang="en-ZA" sz="1600" b="1" dirty="0">
                        <a:latin typeface="+mn-lt"/>
                        <a:ea typeface="Times New Roman"/>
                        <a:cs typeface="Arial" panose="020B0604020202020204" pitchFamily="34"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14300" algn="l"/>
                        </a:tabLst>
                        <a:defRPr/>
                      </a:pPr>
                      <a:r>
                        <a:rPr lang="en-ZA" sz="1600" dirty="0">
                          <a:latin typeface="+mn-lt"/>
                        </a:rPr>
                        <a:t>Company involved</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Nature of Non- Compliance</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Arial" panose="020B0604020202020204" pitchFamily="34" charset="0"/>
                        </a:rPr>
                        <a:t>Fraud and Corruption detected</a:t>
                      </a:r>
                    </a:p>
                  </a:txBody>
                  <a:tcPr marL="68580" marR="68580" marT="0" marB="0"/>
                </a:tc>
                <a:tc>
                  <a:txBody>
                    <a:bodyPr/>
                    <a:lstStyle/>
                    <a:p>
                      <a:pPr algn="ctr">
                        <a:lnSpc>
                          <a:spcPct val="100000"/>
                        </a:lnSpc>
                        <a:spcAft>
                          <a:spcPts val="0"/>
                        </a:spcAft>
                        <a:tabLst>
                          <a:tab pos="114300" algn="l"/>
                        </a:tabLst>
                      </a:pPr>
                      <a:r>
                        <a:rPr lang="en-ZA" sz="1600" dirty="0">
                          <a:latin typeface="+mn-lt"/>
                        </a:rPr>
                        <a:t>Amount involved in R’000</a:t>
                      </a:r>
                      <a:endParaRPr lang="en-ZA" sz="1600" b="1" dirty="0">
                        <a:latin typeface="+mn-lt"/>
                        <a:ea typeface="Times New Roman"/>
                        <a:cs typeface="Arial" panose="020B0604020202020204" pitchFamily="34" charset="0"/>
                      </a:endParaRPr>
                    </a:p>
                  </a:txBody>
                  <a:tcPr marL="68580" marR="68580" marT="0" marB="0"/>
                </a:tc>
                <a:tc>
                  <a:txBody>
                    <a:bodyPr/>
                    <a:lstStyle/>
                    <a:p>
                      <a:pPr algn="ctr">
                        <a:lnSpc>
                          <a:spcPct val="100000"/>
                        </a:lnSpc>
                        <a:spcAft>
                          <a:spcPts val="0"/>
                        </a:spcAft>
                        <a:tabLst>
                          <a:tab pos="114300" algn="l"/>
                        </a:tabLst>
                      </a:pPr>
                      <a:r>
                        <a:rPr lang="en-ZA" sz="1600" b="1" dirty="0">
                          <a:latin typeface="+mn-lt"/>
                          <a:ea typeface="Times New Roman"/>
                          <a:cs typeface="Arial" panose="020B0604020202020204" pitchFamily="34" charset="0"/>
                        </a:rPr>
                        <a:t>Goods or Services Rendered</a:t>
                      </a:r>
                    </a:p>
                  </a:txBody>
                  <a:tcPr marL="68580" marR="68580" marT="0" marB="0"/>
                </a:tc>
                <a:tc>
                  <a:txBody>
                    <a:bodyPr/>
                    <a:lstStyle/>
                    <a:p>
                      <a:pPr algn="ctr">
                        <a:lnSpc>
                          <a:spcPct val="100000"/>
                        </a:lnSpc>
                        <a:spcAft>
                          <a:spcPts val="0"/>
                        </a:spcAft>
                        <a:tabLst>
                          <a:tab pos="114300" algn="l"/>
                        </a:tabLst>
                      </a:pPr>
                      <a:r>
                        <a:rPr lang="en-ZA" sz="1600" dirty="0">
                          <a:latin typeface="+mn-lt"/>
                        </a:rPr>
                        <a:t>Official (s) involved and Action taken</a:t>
                      </a:r>
                      <a:endParaRPr lang="en-ZA" sz="1600" b="1"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0"/>
                  </a:ext>
                </a:extLst>
              </a:tr>
              <a:tr h="1640229">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ctr">
                        <a:lnSpc>
                          <a:spcPct val="100000"/>
                        </a:lnSpc>
                        <a:spcAft>
                          <a:spcPts val="0"/>
                        </a:spcAft>
                        <a:tabLst>
                          <a:tab pos="114300" algn="l"/>
                        </a:tabLst>
                      </a:pPr>
                      <a:r>
                        <a:rPr lang="en-ZA" sz="1400" dirty="0">
                          <a:latin typeface="+mn-lt"/>
                          <a:ea typeface="Times New Roman"/>
                          <a:cs typeface="Arial" panose="020B0604020202020204" pitchFamily="34" charset="0"/>
                        </a:rPr>
                        <a:t>TMT EC SAFE Batch 3</a:t>
                      </a:r>
                    </a:p>
                  </a:txBody>
                  <a:tcPr marL="68580" marR="68580" marT="0" marB="0"/>
                </a:tc>
                <a:tc>
                  <a:txBody>
                    <a:bodyPr/>
                    <a:lstStyle/>
                    <a:p>
                      <a:pPr algn="l"/>
                      <a:r>
                        <a:rPr lang="en-US" sz="1400" b="0" dirty="0">
                          <a:latin typeface="+mn-lt"/>
                          <a:cs typeface="Arial" panose="020B0604020202020204" pitchFamily="34" charset="0"/>
                        </a:rPr>
                        <a:t>Non – compliance due to deviation with Treasury Regulation – Unapproved IPIP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endPar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7 308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Providing Water and Sanitation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completed, and a report shared with the Implementing agent to account and provide feedback on consequence management</a:t>
                      </a:r>
                    </a:p>
                  </a:txBody>
                  <a:tcPr/>
                </a:tc>
                <a:extLst>
                  <a:ext uri="{0D108BD9-81ED-4DB2-BD59-A6C34878D82A}">
                    <a16:rowId xmlns:a16="http://schemas.microsoft.com/office/drawing/2014/main" val="10001"/>
                  </a:ext>
                </a:extLst>
              </a:tr>
              <a:tr h="1640229">
                <a:tc>
                  <a:txBody>
                    <a:bodyPr/>
                    <a:lstStyle/>
                    <a:p>
                      <a:pPr algn="ctr">
                        <a:lnSpc>
                          <a:spcPct val="100000"/>
                        </a:lnSpc>
                      </a:pPr>
                      <a:r>
                        <a:rPr lang="en-US" sz="1400" dirty="0">
                          <a:latin typeface="+mn-lt"/>
                          <a:cs typeface="Arial" panose="020B0604020202020204" pitchFamily="34" charset="0"/>
                        </a:rPr>
                        <a:t>2019/20</a:t>
                      </a:r>
                    </a:p>
                  </a:txBody>
                  <a:tcPr/>
                </a:tc>
                <a:tc>
                  <a:txBody>
                    <a:bodyPr/>
                    <a:lstStyle/>
                    <a:p>
                      <a:pPr algn="ctr">
                        <a:lnSpc>
                          <a:spcPct val="100000"/>
                        </a:lnSpc>
                        <a:spcAft>
                          <a:spcPts val="0"/>
                        </a:spcAft>
                        <a:tabLst>
                          <a:tab pos="114300" algn="l"/>
                        </a:tabLst>
                      </a:pPr>
                      <a:r>
                        <a:rPr lang="en-ZA" sz="1400" dirty="0">
                          <a:latin typeface="+mn-lt"/>
                          <a:ea typeface="Times New Roman"/>
                          <a:cs typeface="Arial" panose="020B0604020202020204" pitchFamily="34" charset="0"/>
                        </a:rPr>
                        <a:t>TMT Limpopo SAFE Batch 3</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Arial" panose="020B0604020202020204" pitchFamily="34" charset="0"/>
                        </a:rPr>
                        <a:t>Non – compliance due to deviation with Treasury Regulation – Unapproved IPIP</a:t>
                      </a:r>
                    </a:p>
                    <a:p>
                      <a:pPr algn="l"/>
                      <a:endParaRPr lang="en-US" sz="1400" b="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14300" algn="l"/>
                        </a:tabLst>
                        <a:defRPr/>
                      </a:pPr>
                      <a:r>
                        <a:rPr kumimoji="0" lang="en-US"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The Investigation Committee could not detect any fraud nor corruption</a:t>
                      </a:r>
                    </a:p>
                    <a:p>
                      <a:pPr algn="l"/>
                      <a:endParaRPr lang="en-US" sz="1400" b="1" dirty="0">
                        <a:latin typeface="+mn-lt"/>
                        <a:cs typeface="Arial" panose="020B0604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2 590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Providing Water and Sanitation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Investigation completed, and a report shared with the Implementing agent to account and provide feedback on consequence management</a:t>
                      </a:r>
                    </a:p>
                  </a:txBody>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a:xfrm>
            <a:off x="5580112" y="652396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48122" y="6404998"/>
            <a:ext cx="1440160" cy="548680"/>
          </a:xfrm>
          <a:prstGeom prst="rect">
            <a:avLst/>
          </a:prstGeom>
        </p:spPr>
      </p:pic>
    </p:spTree>
    <p:extLst>
      <p:ext uri="{BB962C8B-B14F-4D97-AF65-F5344CB8AC3E}">
        <p14:creationId xmlns:p14="http://schemas.microsoft.com/office/powerpoint/2010/main" val="118284125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8840"/>
            <a:ext cx="8229600" cy="1440159"/>
          </a:xfrm>
        </p:spPr>
        <p:txBody>
          <a:bodyPr>
            <a:normAutofit fontScale="90000"/>
          </a:bodyPr>
          <a:lstStyle/>
          <a:p>
            <a:r>
              <a:rPr lang="en-ZA" sz="5400" b="1" dirty="0">
                <a:solidFill>
                  <a:schemeClr val="accent2">
                    <a:lumMod val="75000"/>
                  </a:schemeClr>
                </a:solidFill>
              </a:rPr>
              <a:t>POSSIBLE IRREGULAR EXPENDITURE</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145</a:t>
            </a:fld>
            <a:endParaRPr lang="en-ZA" dirty="0"/>
          </a:p>
        </p:txBody>
      </p:sp>
      <p:pic>
        <p:nvPicPr>
          <p:cNvPr id="4" name="Picture 3">
            <a:extLst>
              <a:ext uri="{FF2B5EF4-FFF2-40B4-BE49-F238E27FC236}">
                <a16:creationId xmlns:a16="http://schemas.microsoft.com/office/drawing/2014/main" id="{86CEE8F1-B1D9-46C4-891D-84ABD8F79CC7}"/>
              </a:ext>
            </a:extLst>
          </p:cNvPr>
          <p:cNvPicPr>
            <a:picLocks noChangeAspect="1"/>
          </p:cNvPicPr>
          <p:nvPr/>
        </p:nvPicPr>
        <p:blipFill>
          <a:blip r:embed="rId2"/>
          <a:stretch>
            <a:fillRect/>
          </a:stretch>
        </p:blipFill>
        <p:spPr>
          <a:xfrm>
            <a:off x="107504" y="6165304"/>
            <a:ext cx="1761897" cy="591363"/>
          </a:xfrm>
          <a:prstGeom prst="rect">
            <a:avLst/>
          </a:prstGeom>
        </p:spPr>
      </p:pic>
    </p:spTree>
    <p:extLst>
      <p:ext uri="{BB962C8B-B14F-4D97-AF65-F5344CB8AC3E}">
        <p14:creationId xmlns:p14="http://schemas.microsoft.com/office/powerpoint/2010/main" val="76316400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56986" cy="332656"/>
          </a:xfrm>
        </p:spPr>
        <p:txBody>
          <a:bodyPr>
            <a:normAutofit fontScale="90000"/>
          </a:bodyPr>
          <a:lstStyle/>
          <a:p>
            <a:pPr lvl="0"/>
            <a:r>
              <a:rPr lang="en-ZA" sz="3600" b="1" dirty="0">
                <a:solidFill>
                  <a:schemeClr val="accent2">
                    <a:lumMod val="75000"/>
                  </a:schemeClr>
                </a:solidFill>
              </a:rPr>
              <a:t/>
            </a:r>
            <a:br>
              <a:rPr lang="en-ZA" sz="3600" b="1" dirty="0">
                <a:solidFill>
                  <a:schemeClr val="accent2">
                    <a:lumMod val="75000"/>
                  </a:schemeClr>
                </a:solidFill>
              </a:rPr>
            </a:br>
            <a:r>
              <a:rPr lang="en-ZA" sz="3600" b="1" dirty="0">
                <a:solidFill>
                  <a:schemeClr val="accent2">
                    <a:lumMod val="75000"/>
                  </a:schemeClr>
                </a:solidFill>
              </a:rPr>
              <a:t>POSSIBLE IRREGULAR EXPENDITURE UP TO 2021/22</a:t>
            </a:r>
            <a:endParaRPr lang="en-ZA" sz="40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6CEE8F1-B1D9-46C4-891D-84ABD8F79CC7}"/>
              </a:ext>
            </a:extLst>
          </p:cNvPr>
          <p:cNvPicPr>
            <a:picLocks noChangeAspect="1"/>
          </p:cNvPicPr>
          <p:nvPr/>
        </p:nvPicPr>
        <p:blipFill>
          <a:blip r:embed="rId2"/>
          <a:stretch>
            <a:fillRect/>
          </a:stretch>
        </p:blipFill>
        <p:spPr>
          <a:xfrm>
            <a:off x="107504" y="6165304"/>
            <a:ext cx="1761897" cy="591363"/>
          </a:xfrm>
          <a:prstGeom prst="rect">
            <a:avLst/>
          </a:prstGeom>
        </p:spPr>
      </p:pic>
      <p:graphicFrame>
        <p:nvGraphicFramePr>
          <p:cNvPr id="7" name="Content Placeholder 4"/>
          <p:cNvGraphicFramePr>
            <a:graphicFrameLocks noGrp="1"/>
          </p:cNvGraphicFramePr>
          <p:nvPr>
            <p:ph idx="4294967295"/>
            <p:extLst>
              <p:ext uri="{D42A27DB-BD31-4B8C-83A1-F6EECF244321}">
                <p14:modId xmlns:p14="http://schemas.microsoft.com/office/powerpoint/2010/main" val="4269559694"/>
              </p:ext>
            </p:extLst>
          </p:nvPr>
        </p:nvGraphicFramePr>
        <p:xfrm>
          <a:off x="0" y="836709"/>
          <a:ext cx="9143999" cy="5861442"/>
        </p:xfrm>
        <a:graphic>
          <a:graphicData uri="http://schemas.openxmlformats.org/drawingml/2006/table">
            <a:tbl>
              <a:tblPr>
                <a:tableStyleId>{21E4AEA4-8DFA-4A89-87EB-49C32662AFE0}</a:tableStyleId>
              </a:tblPr>
              <a:tblGrid>
                <a:gridCol w="1932878">
                  <a:extLst>
                    <a:ext uri="{9D8B030D-6E8A-4147-A177-3AD203B41FA5}">
                      <a16:colId xmlns:a16="http://schemas.microsoft.com/office/drawing/2014/main" val="20000"/>
                    </a:ext>
                  </a:extLst>
                </a:gridCol>
                <a:gridCol w="817756">
                  <a:extLst>
                    <a:ext uri="{9D8B030D-6E8A-4147-A177-3AD203B41FA5}">
                      <a16:colId xmlns:a16="http://schemas.microsoft.com/office/drawing/2014/main" val="20001"/>
                    </a:ext>
                  </a:extLst>
                </a:gridCol>
                <a:gridCol w="1338146">
                  <a:extLst>
                    <a:ext uri="{9D8B030D-6E8A-4147-A177-3AD203B41FA5}">
                      <a16:colId xmlns:a16="http://schemas.microsoft.com/office/drawing/2014/main" val="20002"/>
                    </a:ext>
                  </a:extLst>
                </a:gridCol>
                <a:gridCol w="892097">
                  <a:extLst>
                    <a:ext uri="{9D8B030D-6E8A-4147-A177-3AD203B41FA5}">
                      <a16:colId xmlns:a16="http://schemas.microsoft.com/office/drawing/2014/main" val="20003"/>
                    </a:ext>
                  </a:extLst>
                </a:gridCol>
                <a:gridCol w="817756">
                  <a:extLst>
                    <a:ext uri="{9D8B030D-6E8A-4147-A177-3AD203B41FA5}">
                      <a16:colId xmlns:a16="http://schemas.microsoft.com/office/drawing/2014/main" val="20005"/>
                    </a:ext>
                  </a:extLst>
                </a:gridCol>
                <a:gridCol w="1115121">
                  <a:extLst>
                    <a:ext uri="{9D8B030D-6E8A-4147-A177-3AD203B41FA5}">
                      <a16:colId xmlns:a16="http://schemas.microsoft.com/office/drawing/2014/main" val="3755611375"/>
                    </a:ext>
                  </a:extLst>
                </a:gridCol>
                <a:gridCol w="1037548">
                  <a:extLst>
                    <a:ext uri="{9D8B030D-6E8A-4147-A177-3AD203B41FA5}">
                      <a16:colId xmlns:a16="http://schemas.microsoft.com/office/drawing/2014/main" val="20006"/>
                    </a:ext>
                  </a:extLst>
                </a:gridCol>
                <a:gridCol w="1192697">
                  <a:extLst>
                    <a:ext uri="{9D8B030D-6E8A-4147-A177-3AD203B41FA5}">
                      <a16:colId xmlns:a16="http://schemas.microsoft.com/office/drawing/2014/main" val="20004"/>
                    </a:ext>
                  </a:extLst>
                </a:gridCol>
              </a:tblGrid>
              <a:tr h="936987">
                <a:tc>
                  <a:txBody>
                    <a:bodyPr/>
                    <a:lstStyle/>
                    <a:p>
                      <a:pPr algn="l">
                        <a:lnSpc>
                          <a:spcPct val="150000"/>
                        </a:lnSpc>
                        <a:spcAft>
                          <a:spcPts val="0"/>
                        </a:spcAft>
                        <a:tabLst>
                          <a:tab pos="114300" algn="l"/>
                        </a:tabLst>
                      </a:pPr>
                      <a:r>
                        <a:rPr lang="en-GB" sz="1400" b="1" dirty="0">
                          <a:latin typeface="+mn-lt"/>
                        </a:rPr>
                        <a:t>Implementing Agent/ Service Provider</a:t>
                      </a: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ZA" sz="1400" b="1" dirty="0">
                          <a:latin typeface="+mn-lt"/>
                          <a:ea typeface="Times New Roman"/>
                          <a:cs typeface="Times New Roman"/>
                        </a:rPr>
                        <a:t>2016/17</a:t>
                      </a:r>
                    </a:p>
                    <a:p>
                      <a:pPr algn="ctr">
                        <a:lnSpc>
                          <a:spcPct val="15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50000"/>
                        </a:lnSpc>
                        <a:spcAft>
                          <a:spcPts val="0"/>
                        </a:spcAft>
                        <a:tabLst>
                          <a:tab pos="114300" algn="l"/>
                        </a:tabLst>
                      </a:pPr>
                      <a:r>
                        <a:rPr lang="en-ZA" sz="1400" b="1" dirty="0">
                          <a:latin typeface="+mn-lt"/>
                          <a:ea typeface="Times New Roman"/>
                          <a:cs typeface="Times New Roman"/>
                        </a:rPr>
                        <a:t>2017/18</a:t>
                      </a:r>
                    </a:p>
                    <a:p>
                      <a:pPr algn="ctr">
                        <a:lnSpc>
                          <a:spcPct val="15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50000"/>
                        </a:lnSpc>
                        <a:spcAft>
                          <a:spcPts val="0"/>
                        </a:spcAft>
                        <a:tabLst>
                          <a:tab pos="114300" algn="l"/>
                        </a:tabLst>
                      </a:pPr>
                      <a:r>
                        <a:rPr lang="en-US" sz="1400" b="1" dirty="0">
                          <a:latin typeface="+mn-lt"/>
                        </a:rPr>
                        <a:t>2018/19</a:t>
                      </a:r>
                      <a:endParaRPr lang="en-ZA" sz="1400" b="1" dirty="0">
                        <a:latin typeface="+mn-lt"/>
                      </a:endParaRPr>
                    </a:p>
                    <a:p>
                      <a:pPr algn="ctr">
                        <a:lnSpc>
                          <a:spcPct val="15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US" sz="1400" b="1" dirty="0">
                          <a:latin typeface="+mn-lt"/>
                        </a:rPr>
                        <a:t>2019/20</a:t>
                      </a:r>
                      <a:endParaRPr lang="en-ZA" sz="1400" b="1" dirty="0">
                        <a:latin typeface="+mn-lt"/>
                      </a:endParaRPr>
                    </a:p>
                    <a:p>
                      <a:pPr algn="ctr">
                        <a:lnSpc>
                          <a:spcPct val="15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ZA" sz="1400" b="1" dirty="0">
                          <a:latin typeface="+mn-lt"/>
                          <a:ea typeface="Times New Roman"/>
                          <a:cs typeface="Times New Roman"/>
                        </a:rPr>
                        <a:t>2020/21</a:t>
                      </a:r>
                    </a:p>
                    <a:p>
                      <a:pPr algn="ctr">
                        <a:lnSpc>
                          <a:spcPct val="15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50000"/>
                        </a:lnSpc>
                        <a:spcAft>
                          <a:spcPts val="0"/>
                        </a:spcAft>
                        <a:tabLst>
                          <a:tab pos="114300" algn="l"/>
                        </a:tabLst>
                      </a:pPr>
                      <a:r>
                        <a:rPr lang="en-ZA" sz="1400" b="1" dirty="0">
                          <a:latin typeface="+mn-lt"/>
                          <a:ea typeface="Times New Roman"/>
                          <a:cs typeface="Times New Roman"/>
                        </a:rPr>
                        <a:t>2021/22</a:t>
                      </a:r>
                    </a:p>
                    <a:p>
                      <a:pPr algn="ctr">
                        <a:lnSpc>
                          <a:spcPct val="150000"/>
                        </a:lnSpc>
                        <a:spcAft>
                          <a:spcPts val="0"/>
                        </a:spcAft>
                        <a:tabLst>
                          <a:tab pos="114300" algn="l"/>
                        </a:tabLst>
                      </a:pPr>
                      <a:r>
                        <a:rPr lang="en-ZA" sz="1400" b="1" dirty="0">
                          <a:latin typeface="+mn-lt"/>
                          <a:ea typeface="Times New Roman"/>
                          <a:cs typeface="Times New Roman"/>
                        </a:rPr>
                        <a:t>R’000</a:t>
                      </a:r>
                    </a:p>
                    <a:p>
                      <a:pPr algn="ctr">
                        <a:lnSpc>
                          <a:spcPct val="15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ZA" sz="1600" b="1" dirty="0">
                          <a:latin typeface="+mj-lt"/>
                          <a:ea typeface="Times New Roman"/>
                          <a:cs typeface="Times New Roman"/>
                        </a:rPr>
                        <a:t>Progress</a:t>
                      </a:r>
                    </a:p>
                    <a:p>
                      <a:pPr algn="ctr">
                        <a:lnSpc>
                          <a:spcPct val="150000"/>
                        </a:lnSpc>
                        <a:spcAft>
                          <a:spcPts val="0"/>
                        </a:spcAft>
                        <a:tabLst>
                          <a:tab pos="114300" algn="l"/>
                        </a:tabLst>
                      </a:pPr>
                      <a:endParaRPr lang="en-ZA" sz="1600" b="1" dirty="0">
                        <a:latin typeface="+mj-lt"/>
                        <a:ea typeface="Times New Roman"/>
                        <a:cs typeface="Times New Roman"/>
                      </a:endParaRPr>
                    </a:p>
                  </a:txBody>
                  <a:tcPr marL="68580" marR="68580" marT="0" marB="0"/>
                </a:tc>
                <a:extLst>
                  <a:ext uri="{0D108BD9-81ED-4DB2-BD59-A6C34878D82A}">
                    <a16:rowId xmlns:a16="http://schemas.microsoft.com/office/drawing/2014/main" val="10000"/>
                  </a:ext>
                </a:extLst>
              </a:tr>
              <a:tr h="613512">
                <a:tc>
                  <a:txBody>
                    <a:bodyPr/>
                    <a:lstStyle/>
                    <a:p>
                      <a:pPr algn="l">
                        <a:lnSpc>
                          <a:spcPct val="150000"/>
                        </a:lnSpc>
                        <a:spcAft>
                          <a:spcPts val="0"/>
                        </a:spcAft>
                        <a:tabLst>
                          <a:tab pos="114300" algn="l"/>
                        </a:tabLst>
                      </a:pPr>
                      <a:r>
                        <a:rPr lang="en-ZA" sz="1400" b="0" dirty="0">
                          <a:latin typeface="+mn-lt"/>
                        </a:rPr>
                        <a:t>Development Bank of Southern Africa</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96 956</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17 289</a:t>
                      </a:r>
                    </a:p>
                  </a:txBody>
                  <a:tcPr marL="68580" marR="68580" marT="0" marB="0"/>
                </a:tc>
                <a:tc>
                  <a:txBody>
                    <a:bodyPr/>
                    <a:lstStyle/>
                    <a:p>
                      <a:pPr algn="r">
                        <a:lnSpc>
                          <a:spcPct val="150000"/>
                        </a:lnSpc>
                        <a:spcAft>
                          <a:spcPts val="0"/>
                        </a:spcAft>
                        <a:tabLst>
                          <a:tab pos="114300" algn="l"/>
                        </a:tabLst>
                      </a:pPr>
                      <a:r>
                        <a:rPr lang="en-ZA" sz="1400" b="0" dirty="0">
                          <a:latin typeface="+mn-lt"/>
                        </a:rPr>
                        <a:t>65 884</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28 533</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12 846</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33 962</a:t>
                      </a:r>
                    </a:p>
                  </a:txBody>
                  <a:tcPr marL="68580" marR="68580" marT="0" marB="0"/>
                </a:tc>
                <a:tc rowSpan="12">
                  <a:txBody>
                    <a:bodyPr/>
                    <a:lstStyle/>
                    <a:p>
                      <a:pPr marL="0" marR="0" lvl="0" indent="0" algn="ctr" defTabSz="914400" rtl="0" eaLnBrk="1" fontAlgn="auto" latinLnBrk="0" hangingPunct="1">
                        <a:lnSpc>
                          <a:spcPct val="150000"/>
                        </a:lnSpc>
                        <a:spcBef>
                          <a:spcPts val="0"/>
                        </a:spcBef>
                        <a:spcAft>
                          <a:spcPts val="0"/>
                        </a:spcAft>
                        <a:buClrTx/>
                        <a:buSzTx/>
                        <a:buFontTx/>
                        <a:buNone/>
                        <a:tabLst>
                          <a:tab pos="114300" algn="l"/>
                        </a:tabLst>
                        <a:defRPr/>
                      </a:pPr>
                      <a:r>
                        <a:rPr lang="en-ZA" sz="1600" b="0" dirty="0">
                          <a:latin typeface="+mn-lt"/>
                          <a:ea typeface="Times New Roman"/>
                          <a:cs typeface="Arial" panose="020B0604020202020204" pitchFamily="34" charset="0"/>
                        </a:rPr>
                        <a:t>Investigations is in progress as the analysis was conducted and management comments were obtained to be reviewed</a:t>
                      </a:r>
                    </a:p>
                    <a:p>
                      <a:pPr algn="ct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vert="vert270" anchor="ctr"/>
                </a:tc>
                <a:extLst>
                  <a:ext uri="{0D108BD9-81ED-4DB2-BD59-A6C34878D82A}">
                    <a16:rowId xmlns:a16="http://schemas.microsoft.com/office/drawing/2014/main" val="10001"/>
                  </a:ext>
                </a:extLst>
              </a:tr>
              <a:tr h="400969">
                <a:tc>
                  <a:txBody>
                    <a:bodyPr/>
                    <a:lstStyle/>
                    <a:p>
                      <a:pPr algn="just">
                        <a:lnSpc>
                          <a:spcPct val="150000"/>
                        </a:lnSpc>
                        <a:spcAft>
                          <a:spcPts val="0"/>
                        </a:spcAft>
                        <a:tabLst>
                          <a:tab pos="114300" algn="l"/>
                        </a:tabLst>
                      </a:pPr>
                      <a:r>
                        <a:rPr lang="en-ZA" sz="1400" b="0" dirty="0">
                          <a:solidFill>
                            <a:schemeClr val="tx1"/>
                          </a:solidFill>
                          <a:latin typeface="+mn-lt"/>
                        </a:rPr>
                        <a:t>DoE Free State</a:t>
                      </a:r>
                      <a:endParaRPr lang="en-ZA" sz="14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3</a:t>
                      </a:r>
                      <a:r>
                        <a:rPr lang="en-ZA" sz="1400" b="0" baseline="0" dirty="0">
                          <a:solidFill>
                            <a:schemeClr val="tx1"/>
                          </a:solidFill>
                          <a:latin typeface="+mn-lt"/>
                          <a:ea typeface="Times New Roman"/>
                          <a:cs typeface="Arial" panose="020B0604020202020204" pitchFamily="34" charset="0"/>
                        </a:rPr>
                        <a:t> 444</a:t>
                      </a:r>
                      <a:endParaRPr lang="en-ZA" sz="14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70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rPr>
                        <a:t>11</a:t>
                      </a:r>
                      <a:endParaRPr lang="en-ZA" sz="14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583</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400969">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u="none" strike="noStrike" kern="1200" cap="none" spc="0" normalizeH="0" baseline="0" noProof="0" dirty="0">
                          <a:ln>
                            <a:noFill/>
                          </a:ln>
                          <a:solidFill>
                            <a:schemeClr val="tx1"/>
                          </a:solidFill>
                          <a:effectLst/>
                          <a:uLnTx/>
                          <a:uFillTx/>
                          <a:latin typeface="+mn-lt"/>
                        </a:rPr>
                        <a:t>DoE NW</a:t>
                      </a:r>
                      <a:endParaRPr kumimoji="0" lang="en-ZA" sz="1400" b="0" i="0" u="none" strike="noStrike" kern="1200" cap="none" spc="0" normalizeH="0" baseline="0" noProof="0" dirty="0">
                        <a:ln>
                          <a:noFill/>
                        </a:ln>
                        <a:solidFill>
                          <a:schemeClr val="tx1"/>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2 657</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1 042</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rPr>
                        <a:t>1 042</a:t>
                      </a:r>
                      <a:endParaRPr lang="en-ZA" sz="14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964</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3"/>
                  </a:ext>
                </a:extLst>
              </a:tr>
              <a:tr h="400969">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u="none" strike="noStrike" kern="1200" cap="none" spc="0" normalizeH="0" baseline="0" noProof="0" dirty="0">
                          <a:ln>
                            <a:noFill/>
                          </a:ln>
                          <a:effectLst/>
                          <a:uLnTx/>
                          <a:uFillTx/>
                          <a:latin typeface="+mn-lt"/>
                        </a:rPr>
                        <a:t>DPRW EC</a:t>
                      </a: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9 013</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8 113</a:t>
                      </a:r>
                    </a:p>
                  </a:txBody>
                  <a:tcPr marL="68580" marR="68580" marT="0" marB="0"/>
                </a:tc>
                <a:tc>
                  <a:txBody>
                    <a:bodyPr/>
                    <a:lstStyle/>
                    <a:p>
                      <a:pPr algn="r">
                        <a:lnSpc>
                          <a:spcPct val="150000"/>
                        </a:lnSpc>
                        <a:spcAft>
                          <a:spcPts val="0"/>
                        </a:spcAft>
                        <a:tabLst>
                          <a:tab pos="114300" algn="l"/>
                        </a:tabLst>
                      </a:pPr>
                      <a:r>
                        <a:rPr lang="en-ZA" sz="1400" b="0" dirty="0">
                          <a:latin typeface="+mn-lt"/>
                        </a:rPr>
                        <a:t>17 901</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18 252</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10</a:t>
                      </a:r>
                      <a:r>
                        <a:rPr lang="en-ZA" sz="1400" b="0" baseline="0" dirty="0">
                          <a:latin typeface="+mn-lt"/>
                          <a:ea typeface="Times New Roman"/>
                          <a:cs typeface="Arial" panose="020B0604020202020204" pitchFamily="34" charset="0"/>
                        </a:rPr>
                        <a:t> </a:t>
                      </a:r>
                      <a:r>
                        <a:rPr lang="en-ZA" sz="1400" b="0" dirty="0">
                          <a:latin typeface="+mn-lt"/>
                          <a:ea typeface="Times New Roman"/>
                          <a:cs typeface="Arial" panose="020B0604020202020204" pitchFamily="34" charset="0"/>
                        </a:rPr>
                        <a:t>576</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12 435</a:t>
                      </a:r>
                    </a:p>
                  </a:txBody>
                  <a:tcPr marL="68580" marR="68580" marT="0" marB="0"/>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4"/>
                  </a:ext>
                </a:extLst>
              </a:tr>
              <a:tr h="400969">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u="none" strike="noStrike" kern="1200" cap="none" spc="0" normalizeH="0" baseline="0" noProof="0" dirty="0">
                          <a:ln>
                            <a:noFill/>
                          </a:ln>
                          <a:effectLst/>
                          <a:uLnTx/>
                          <a:uFillTx/>
                          <a:latin typeface="+mn-lt"/>
                        </a:rPr>
                        <a:t>IDT EC (ACT)</a:t>
                      </a: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1 131</a:t>
                      </a:r>
                    </a:p>
                  </a:txBody>
                  <a:tcPr marL="68580" marR="68580" marT="0" marB="0"/>
                </a:tc>
                <a:tc>
                  <a:txBody>
                    <a:bodyPr/>
                    <a:lstStyle/>
                    <a:p>
                      <a:pPr algn="r">
                        <a:lnSpc>
                          <a:spcPct val="150000"/>
                        </a:lnSpc>
                        <a:spcAft>
                          <a:spcPts val="0"/>
                        </a:spcAft>
                        <a:tabLst>
                          <a:tab pos="114300" algn="l"/>
                        </a:tabLst>
                      </a:pPr>
                      <a:r>
                        <a:rPr lang="en-ZA" sz="1400" b="0" dirty="0">
                          <a:latin typeface="+mn-lt"/>
                        </a:rPr>
                        <a:t>13 236</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16 491</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1 087</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5"/>
                  </a:ext>
                </a:extLst>
              </a:tr>
              <a:tr h="400969">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u="none" strike="noStrike" kern="1200" cap="none" spc="0" normalizeH="0" baseline="0" noProof="0" dirty="0">
                          <a:ln>
                            <a:noFill/>
                          </a:ln>
                          <a:effectLst/>
                          <a:uLnTx/>
                          <a:uFillTx/>
                          <a:latin typeface="+mn-lt"/>
                        </a:rPr>
                        <a:t>IDT KZN</a:t>
                      </a: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3 058</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2 533</a:t>
                      </a:r>
                    </a:p>
                  </a:txBody>
                  <a:tcPr marL="68580" marR="68580" marT="0" marB="0"/>
                </a:tc>
                <a:tc>
                  <a:txBody>
                    <a:bodyPr/>
                    <a:lstStyle/>
                    <a:p>
                      <a:pPr algn="r">
                        <a:lnSpc>
                          <a:spcPct val="150000"/>
                        </a:lnSpc>
                        <a:spcAft>
                          <a:spcPts val="0"/>
                        </a:spcAft>
                        <a:tabLst>
                          <a:tab pos="114300" algn="l"/>
                        </a:tabLst>
                      </a:pPr>
                      <a:r>
                        <a:rPr lang="en-ZA" sz="1400" b="0" dirty="0">
                          <a:latin typeface="+mn-lt"/>
                        </a:rPr>
                        <a:t>2 326</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2 661</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2 695</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2 695</a:t>
                      </a:r>
                    </a:p>
                  </a:txBody>
                  <a:tcPr marL="68580" marR="68580" marT="0" marB="0"/>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3036068829"/>
                  </a:ext>
                </a:extLst>
              </a:tr>
              <a:tr h="400969">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IDT EC (Structure)</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3 515</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5 310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1 492</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7"/>
                  </a:ext>
                </a:extLst>
              </a:tr>
              <a:tr h="354702">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u="none" strike="noStrike" kern="1200" cap="none" spc="0" normalizeH="0" baseline="0" noProof="0" dirty="0">
                          <a:ln>
                            <a:noFill/>
                          </a:ln>
                          <a:effectLst/>
                          <a:uLnTx/>
                          <a:uFillTx/>
                          <a:latin typeface="+mn-lt"/>
                        </a:rPr>
                        <a:t>IDT Limpopo</a:t>
                      </a: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9 254</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58</a:t>
                      </a:r>
                    </a:p>
                  </a:txBody>
                  <a:tcPr marL="68580" marR="68580" marT="0" marB="0"/>
                </a:tc>
                <a:tc>
                  <a:txBody>
                    <a:bodyPr/>
                    <a:lstStyle/>
                    <a:p>
                      <a:pPr algn="r">
                        <a:lnSpc>
                          <a:spcPct val="150000"/>
                        </a:lnSpc>
                        <a:spcAft>
                          <a:spcPts val="0"/>
                        </a:spcAft>
                        <a:tabLst>
                          <a:tab pos="114300" algn="l"/>
                        </a:tabLst>
                      </a:pPr>
                      <a:r>
                        <a:rPr lang="en-ZA" sz="1400" b="0" dirty="0">
                          <a:latin typeface="+mn-lt"/>
                        </a:rPr>
                        <a:t>198</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50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128</a:t>
                      </a:r>
                    </a:p>
                  </a:txBody>
                  <a:tcPr marL="68580" marR="68580" marT="0" marB="0"/>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105187314"/>
                  </a:ext>
                </a:extLst>
              </a:tr>
              <a:tr h="434571">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rPr>
                        <a:t>Mhlathuze Water</a:t>
                      </a:r>
                      <a:endParaRPr lang="en-ZA" sz="1400" b="0" dirty="0">
                        <a:latin typeface="+mn-lt"/>
                        <a:ea typeface="Times New Roman"/>
                        <a:cs typeface="Arial" panose="020B0604020202020204" pitchFamily="34" charset="0"/>
                      </a:endParaRP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10 736</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438</a:t>
                      </a:r>
                    </a:p>
                  </a:txBody>
                  <a:tcPr marL="68580" marR="68580" marT="0" marB="0" anchor="ctr"/>
                </a:tc>
                <a:tc>
                  <a:txBody>
                    <a:bodyPr/>
                    <a:lstStyle/>
                    <a:p>
                      <a:pPr algn="r">
                        <a:lnSpc>
                          <a:spcPct val="150000"/>
                        </a:lnSpc>
                        <a:spcAft>
                          <a:spcPts val="0"/>
                        </a:spcAft>
                        <a:tabLst>
                          <a:tab pos="114300" algn="l"/>
                        </a:tabLst>
                      </a:pPr>
                      <a:r>
                        <a:rPr lang="en-ZA" sz="1400" b="0" dirty="0">
                          <a:latin typeface="+mn-lt"/>
                        </a:rPr>
                        <a:t>4 202</a:t>
                      </a:r>
                      <a:endParaRPr lang="en-ZA" sz="1400" b="0" dirty="0">
                        <a:latin typeface="+mn-lt"/>
                        <a:ea typeface="Times New Roman"/>
                        <a:cs typeface="Arial" panose="020B0604020202020204" pitchFamily="34" charset="0"/>
                      </a:endParaRP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5 050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nchor="ctr"/>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06"/>
                  </a:ext>
                </a:extLst>
              </a:tr>
              <a:tr h="354702">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ea typeface="Times New Roman"/>
                          <a:cs typeface="Arial" panose="020B0604020202020204" pitchFamily="34" charset="0"/>
                        </a:rPr>
                        <a:t>COEGA</a:t>
                      </a:r>
                      <a:r>
                        <a:rPr lang="en-ZA" sz="1400" b="0" baseline="0" dirty="0">
                          <a:latin typeface="+mn-lt"/>
                          <a:ea typeface="Times New Roman"/>
                          <a:cs typeface="Arial" panose="020B0604020202020204" pitchFamily="34" charset="0"/>
                        </a:rPr>
                        <a:t> KZN</a:t>
                      </a:r>
                      <a:endParaRPr lang="en-ZA" sz="1400" b="0" dirty="0">
                        <a:latin typeface="+mn-lt"/>
                        <a:ea typeface="Times New Roman"/>
                        <a:cs typeface="Arial" panose="020B0604020202020204" pitchFamily="34" charset="0"/>
                      </a:endParaRP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404</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240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nchor="ctr"/>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10"/>
                  </a:ext>
                </a:extLst>
              </a:tr>
              <a:tr h="356751">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ea typeface="Times New Roman"/>
                          <a:cs typeface="Arial" panose="020B0604020202020204" pitchFamily="34" charset="0"/>
                        </a:rPr>
                        <a:t>CSIR</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50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333</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15</a:t>
                      </a:r>
                    </a:p>
                  </a:txBody>
                  <a:tcPr marL="68580" marR="68580" marT="0" marB="0" anchor="ctr"/>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11"/>
                  </a:ext>
                </a:extLst>
              </a:tr>
              <a:tr h="354702">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ea typeface="Times New Roman"/>
                          <a:cs typeface="Arial" panose="020B0604020202020204" pitchFamily="34" charset="0"/>
                        </a:rPr>
                        <a:t>ESKOM</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94 783</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1 604</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nchor="ctr"/>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nchor="ctr"/>
                </a:tc>
                <a:tc vMerge="1">
                  <a:txBody>
                    <a:bodyPr/>
                    <a:lstStyle/>
                    <a:p>
                      <a:pPr algn="r">
                        <a:lnSpc>
                          <a:spcPct val="150000"/>
                        </a:lnSpc>
                        <a:spcAft>
                          <a:spcPts val="0"/>
                        </a:spcAft>
                        <a:tabLst>
                          <a:tab pos="114300" algn="l"/>
                        </a:tabLst>
                      </a:pPr>
                      <a:endParaRPr lang="en-ZA" sz="1600" b="0" dirty="0">
                        <a:latin typeface="+mn-lt"/>
                        <a:ea typeface="Times New Roman"/>
                        <a:cs typeface="Arial" panose="020B0604020202020204" pitchFamily="34" charset="0"/>
                      </a:endParaRPr>
                    </a:p>
                  </a:txBody>
                  <a:tcPr marL="68580" marR="6858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25026534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171400"/>
            <a:ext cx="8229600" cy="1440160"/>
          </a:xfrm>
        </p:spPr>
        <p:txBody>
          <a:bodyPr>
            <a:normAutofit/>
          </a:bodyPr>
          <a:lstStyle/>
          <a:p>
            <a:pPr lvl="0"/>
            <a:r>
              <a:rPr lang="en-ZA" sz="3400" b="1" dirty="0">
                <a:solidFill>
                  <a:schemeClr val="accent2">
                    <a:lumMod val="75000"/>
                  </a:schemeClr>
                </a:solidFill>
              </a:rPr>
              <a:t>POSSIBLE IRREGULAR EXPENDITURE UP TO 2021/22 cont</a:t>
            </a:r>
            <a:r>
              <a:rPr lang="en-ZA" sz="3600" b="1" dirty="0">
                <a:solidFill>
                  <a:schemeClr val="accent2">
                    <a:lumMod val="75000"/>
                  </a:schemeClr>
                </a:solidFill>
              </a:rPr>
              <a:t>.</a:t>
            </a:r>
            <a:endParaRPr lang="en-ZA" sz="4000"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66737053"/>
              </p:ext>
            </p:extLst>
          </p:nvPr>
        </p:nvGraphicFramePr>
        <p:xfrm>
          <a:off x="-3" y="988438"/>
          <a:ext cx="9144003" cy="5518543"/>
        </p:xfrm>
        <a:graphic>
          <a:graphicData uri="http://schemas.openxmlformats.org/drawingml/2006/table">
            <a:tbl>
              <a:tblPr>
                <a:tableStyleId>{21E4AEA4-8DFA-4A89-87EB-49C32662AFE0}</a:tableStyleId>
              </a:tblPr>
              <a:tblGrid>
                <a:gridCol w="1494023">
                  <a:extLst>
                    <a:ext uri="{9D8B030D-6E8A-4147-A177-3AD203B41FA5}">
                      <a16:colId xmlns:a16="http://schemas.microsoft.com/office/drawing/2014/main" val="20000"/>
                    </a:ext>
                  </a:extLst>
                </a:gridCol>
                <a:gridCol w="943594">
                  <a:extLst>
                    <a:ext uri="{9D8B030D-6E8A-4147-A177-3AD203B41FA5}">
                      <a16:colId xmlns:a16="http://schemas.microsoft.com/office/drawing/2014/main" val="20001"/>
                    </a:ext>
                  </a:extLst>
                </a:gridCol>
                <a:gridCol w="943594">
                  <a:extLst>
                    <a:ext uri="{9D8B030D-6E8A-4147-A177-3AD203B41FA5}">
                      <a16:colId xmlns:a16="http://schemas.microsoft.com/office/drawing/2014/main" val="20002"/>
                    </a:ext>
                  </a:extLst>
                </a:gridCol>
                <a:gridCol w="786329">
                  <a:extLst>
                    <a:ext uri="{9D8B030D-6E8A-4147-A177-3AD203B41FA5}">
                      <a16:colId xmlns:a16="http://schemas.microsoft.com/office/drawing/2014/main" val="20003"/>
                    </a:ext>
                  </a:extLst>
                </a:gridCol>
                <a:gridCol w="786329">
                  <a:extLst>
                    <a:ext uri="{9D8B030D-6E8A-4147-A177-3AD203B41FA5}">
                      <a16:colId xmlns:a16="http://schemas.microsoft.com/office/drawing/2014/main" val="20005"/>
                    </a:ext>
                  </a:extLst>
                </a:gridCol>
                <a:gridCol w="550430">
                  <a:extLst>
                    <a:ext uri="{9D8B030D-6E8A-4147-A177-3AD203B41FA5}">
                      <a16:colId xmlns:a16="http://schemas.microsoft.com/office/drawing/2014/main" val="1651976950"/>
                    </a:ext>
                  </a:extLst>
                </a:gridCol>
                <a:gridCol w="943594">
                  <a:extLst>
                    <a:ext uri="{9D8B030D-6E8A-4147-A177-3AD203B41FA5}">
                      <a16:colId xmlns:a16="http://schemas.microsoft.com/office/drawing/2014/main" val="20006"/>
                    </a:ext>
                  </a:extLst>
                </a:gridCol>
                <a:gridCol w="2696110">
                  <a:extLst>
                    <a:ext uri="{9D8B030D-6E8A-4147-A177-3AD203B41FA5}">
                      <a16:colId xmlns:a16="http://schemas.microsoft.com/office/drawing/2014/main" val="20004"/>
                    </a:ext>
                  </a:extLst>
                </a:gridCol>
              </a:tblGrid>
              <a:tr h="953029">
                <a:tc>
                  <a:txBody>
                    <a:bodyPr/>
                    <a:lstStyle/>
                    <a:p>
                      <a:pPr algn="just">
                        <a:lnSpc>
                          <a:spcPct val="100000"/>
                        </a:lnSpc>
                        <a:spcAft>
                          <a:spcPts val="0"/>
                        </a:spcAft>
                        <a:tabLst>
                          <a:tab pos="114300" algn="l"/>
                        </a:tabLst>
                      </a:pPr>
                      <a:r>
                        <a:rPr lang="en-GB" sz="1400" b="1" dirty="0">
                          <a:latin typeface="+mn-lt"/>
                        </a:rPr>
                        <a:t>Implementing Agent/ </a:t>
                      </a:r>
                    </a:p>
                    <a:p>
                      <a:pPr algn="just">
                        <a:lnSpc>
                          <a:spcPct val="100000"/>
                        </a:lnSpc>
                        <a:spcAft>
                          <a:spcPts val="0"/>
                        </a:spcAft>
                        <a:tabLst>
                          <a:tab pos="114300" algn="l"/>
                        </a:tabLst>
                      </a:pPr>
                      <a:r>
                        <a:rPr lang="en-GB" sz="1400" b="1" dirty="0">
                          <a:latin typeface="+mn-lt"/>
                        </a:rPr>
                        <a:t>Service Provider</a:t>
                      </a: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2016/17</a:t>
                      </a:r>
                    </a:p>
                    <a:p>
                      <a:pPr algn="ctr">
                        <a:lnSpc>
                          <a:spcPct val="10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2017/18</a:t>
                      </a:r>
                    </a:p>
                    <a:p>
                      <a:pPr algn="ctr">
                        <a:lnSpc>
                          <a:spcPct val="10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00000"/>
                        </a:lnSpc>
                        <a:spcAft>
                          <a:spcPts val="0"/>
                        </a:spcAft>
                        <a:tabLst>
                          <a:tab pos="114300" algn="l"/>
                        </a:tabLst>
                      </a:pPr>
                      <a:r>
                        <a:rPr lang="en-US" sz="1400" b="1" dirty="0">
                          <a:latin typeface="+mn-lt"/>
                        </a:rPr>
                        <a:t>2018/19</a:t>
                      </a:r>
                      <a:endParaRPr lang="en-ZA" sz="1400" b="1" dirty="0">
                        <a:latin typeface="+mn-lt"/>
                      </a:endParaRPr>
                    </a:p>
                    <a:p>
                      <a:pPr algn="ctr">
                        <a:lnSpc>
                          <a:spcPct val="10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US" sz="1400" b="1" kern="1200" dirty="0">
                          <a:solidFill>
                            <a:schemeClr val="dk1"/>
                          </a:solidFill>
                          <a:latin typeface="+mn-lt"/>
                          <a:ea typeface="+mn-ea"/>
                          <a:cs typeface="+mn-cs"/>
                        </a:rPr>
                        <a:t>2019/20</a:t>
                      </a:r>
                      <a:endParaRPr lang="en-ZA" sz="1400" b="1" kern="1200" dirty="0">
                        <a:solidFill>
                          <a:schemeClr val="dk1"/>
                        </a:solidFill>
                        <a:latin typeface="+mn-lt"/>
                        <a:ea typeface="+mn-ea"/>
                        <a:cs typeface="+mn-cs"/>
                      </a:endParaRPr>
                    </a:p>
                    <a:p>
                      <a:pPr algn="ctr">
                        <a:lnSpc>
                          <a:spcPct val="100000"/>
                        </a:lnSpc>
                        <a:spcAft>
                          <a:spcPts val="0"/>
                        </a:spcAft>
                        <a:tabLst>
                          <a:tab pos="114300" algn="l"/>
                        </a:tabLst>
                      </a:pPr>
                      <a:r>
                        <a:rPr lang="en-GB" sz="1400" b="1" kern="1200" dirty="0">
                          <a:solidFill>
                            <a:schemeClr val="dk1"/>
                          </a:solidFill>
                          <a:latin typeface="+mn-lt"/>
                          <a:ea typeface="+mn-ea"/>
                          <a:cs typeface="+mn-cs"/>
                        </a:rPr>
                        <a:t>R'000</a:t>
                      </a: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US" sz="1400" b="1" kern="1200" dirty="0">
                          <a:solidFill>
                            <a:schemeClr val="dk1"/>
                          </a:solidFill>
                          <a:latin typeface="+mn-lt"/>
                          <a:ea typeface="+mn-ea"/>
                          <a:cs typeface="+mn-cs"/>
                        </a:rPr>
                        <a:t>2020/21</a:t>
                      </a:r>
                      <a:endParaRPr lang="en-ZA" sz="1400" b="1" kern="1200" dirty="0">
                        <a:solidFill>
                          <a:schemeClr val="dk1"/>
                        </a:solidFill>
                        <a:latin typeface="+mn-lt"/>
                        <a:ea typeface="+mn-ea"/>
                        <a:cs typeface="+mn-cs"/>
                      </a:endParaRPr>
                    </a:p>
                    <a:p>
                      <a:pPr algn="ctr">
                        <a:lnSpc>
                          <a:spcPct val="100000"/>
                        </a:lnSpc>
                        <a:spcAft>
                          <a:spcPts val="0"/>
                        </a:spcAft>
                        <a:tabLst>
                          <a:tab pos="114300" algn="l"/>
                        </a:tabLst>
                      </a:pPr>
                      <a:r>
                        <a:rPr lang="en-GB" sz="1400" b="1" kern="1200" dirty="0">
                          <a:solidFill>
                            <a:schemeClr val="dk1"/>
                          </a:solidFill>
                          <a:latin typeface="+mn-lt"/>
                          <a:ea typeface="+mn-ea"/>
                          <a:cs typeface="+mn-cs"/>
                        </a:rPr>
                        <a:t>R'000</a:t>
                      </a:r>
                      <a:endParaRPr lang="en-ZA" sz="1400" b="1" kern="1200" dirty="0">
                        <a:solidFill>
                          <a:schemeClr val="dk1"/>
                        </a:solidFill>
                        <a:latin typeface="+mn-lt"/>
                        <a:ea typeface="Times New Roman"/>
                        <a:cs typeface="Times New Roman"/>
                      </a:endParaRP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2021/22</a:t>
                      </a:r>
                    </a:p>
                    <a:p>
                      <a:pPr algn="ctr">
                        <a:lnSpc>
                          <a:spcPct val="100000"/>
                        </a:lnSpc>
                        <a:spcAft>
                          <a:spcPts val="0"/>
                        </a:spcAft>
                        <a:tabLst>
                          <a:tab pos="114300" algn="l"/>
                        </a:tabLst>
                      </a:pPr>
                      <a:r>
                        <a:rPr lang="en-ZA" sz="1400" b="1" dirty="0">
                          <a:latin typeface="+mn-lt"/>
                          <a:ea typeface="Times New Roman"/>
                          <a:cs typeface="Times New Roman"/>
                        </a:rPr>
                        <a:t>R’000</a:t>
                      </a: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Progress</a:t>
                      </a:r>
                    </a:p>
                  </a:txBody>
                  <a:tcPr marL="68580" marR="68580" marT="0" marB="0"/>
                </a:tc>
                <a:extLst>
                  <a:ext uri="{0D108BD9-81ED-4DB2-BD59-A6C34878D82A}">
                    <a16:rowId xmlns:a16="http://schemas.microsoft.com/office/drawing/2014/main" val="10000"/>
                  </a:ext>
                </a:extLst>
              </a:tr>
              <a:tr h="522537">
                <a:tc>
                  <a:txBody>
                    <a:bodyPr/>
                    <a:lstStyle/>
                    <a:p>
                      <a:pPr algn="just">
                        <a:lnSpc>
                          <a:spcPct val="150000"/>
                        </a:lnSpc>
                        <a:spcAft>
                          <a:spcPts val="0"/>
                        </a:spcAft>
                        <a:tabLst>
                          <a:tab pos="114300" algn="l"/>
                        </a:tabLst>
                      </a:pPr>
                      <a:r>
                        <a:rPr lang="en-ZA" sz="1400" b="0" dirty="0">
                          <a:latin typeface="+mn-lt"/>
                        </a:rPr>
                        <a:t>The Mvula Trust EC</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62 027</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643</a:t>
                      </a:r>
                    </a:p>
                  </a:txBody>
                  <a:tcPr marL="68580" marR="68580" marT="0" marB="0"/>
                </a:tc>
                <a:tc>
                  <a:txBody>
                    <a:bodyPr/>
                    <a:lstStyle/>
                    <a:p>
                      <a:pPr algn="r">
                        <a:lnSpc>
                          <a:spcPct val="150000"/>
                        </a:lnSpc>
                        <a:spcAft>
                          <a:spcPts val="0"/>
                        </a:spcAft>
                        <a:tabLst>
                          <a:tab pos="114300" algn="l"/>
                        </a:tabLst>
                      </a:pPr>
                      <a:r>
                        <a:rPr lang="en-ZA" sz="1400" b="0" dirty="0">
                          <a:latin typeface="+mn-lt"/>
                        </a:rPr>
                        <a:t>5 829</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4 560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Confirmed irregular and investigated</a:t>
                      </a:r>
                    </a:p>
                  </a:txBody>
                  <a:tcPr marL="68580" marR="68580" marT="0" marB="0"/>
                </a:tc>
                <a:extLst>
                  <a:ext uri="{0D108BD9-81ED-4DB2-BD59-A6C34878D82A}">
                    <a16:rowId xmlns:a16="http://schemas.microsoft.com/office/drawing/2014/main" val="10001"/>
                  </a:ext>
                </a:extLst>
              </a:tr>
              <a:tr h="1773641">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rPr>
                        <a:t>The Mvula Trust Limpopo</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31 391</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rPr>
                        <a:t>7 801</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3 008</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ea typeface="Times New Roman"/>
                          <a:cs typeface="Arial" panose="020B0604020202020204" pitchFamily="34" charset="0"/>
                        </a:rPr>
                        <a:t>The </a:t>
                      </a:r>
                      <a:r>
                        <a:rPr lang="en-ZA" sz="1400" b="1" dirty="0">
                          <a:latin typeface="+mn-lt"/>
                          <a:ea typeface="Times New Roman"/>
                          <a:cs typeface="Arial" panose="020B0604020202020204" pitchFamily="34" charset="0"/>
                        </a:rPr>
                        <a:t>Departmental Investigation Committee has investigated the matter</a:t>
                      </a:r>
                      <a:r>
                        <a:rPr lang="en-ZA" sz="1400" b="0" dirty="0">
                          <a:latin typeface="+mn-lt"/>
                          <a:ea typeface="Times New Roman"/>
                          <a:cs typeface="Arial" panose="020B0604020202020204" pitchFamily="34" charset="0"/>
                        </a:rPr>
                        <a:t>. A report was issued and the </a:t>
                      </a:r>
                      <a:r>
                        <a:rPr lang="en-ZA" sz="1400" b="1" dirty="0">
                          <a:latin typeface="+mn-lt"/>
                          <a:ea typeface="Times New Roman"/>
                          <a:cs typeface="Arial" panose="020B0604020202020204" pitchFamily="34" charset="0"/>
                        </a:rPr>
                        <a:t>irregular expenditure was confirmed</a:t>
                      </a:r>
                      <a:r>
                        <a:rPr lang="en-ZA" sz="1400" b="0" dirty="0">
                          <a:latin typeface="+mn-lt"/>
                          <a:ea typeface="Times New Roman"/>
                          <a:cs typeface="Arial" panose="020B0604020202020204" pitchFamily="34" charset="0"/>
                        </a:rPr>
                        <a:t>. However, </a:t>
                      </a:r>
                      <a:r>
                        <a:rPr lang="en-ZA" sz="1400" b="1" dirty="0">
                          <a:latin typeface="+mn-lt"/>
                          <a:ea typeface="Times New Roman"/>
                          <a:cs typeface="Arial" panose="020B0604020202020204" pitchFamily="34" charset="0"/>
                        </a:rPr>
                        <a:t>the official responsible has since</a:t>
                      </a:r>
                      <a:r>
                        <a:rPr lang="en-ZA" sz="1400" b="1" baseline="0" dirty="0">
                          <a:latin typeface="+mn-lt"/>
                          <a:ea typeface="Times New Roman"/>
                          <a:cs typeface="Arial" panose="020B0604020202020204" pitchFamily="34" charset="0"/>
                        </a:rPr>
                        <a:t> left the Department</a:t>
                      </a:r>
                      <a:r>
                        <a:rPr lang="en-ZA" sz="1400" b="0" baseline="0" dirty="0">
                          <a:latin typeface="+mn-lt"/>
                          <a:ea typeface="Times New Roman"/>
                          <a:cs typeface="Arial" panose="020B0604020202020204" pitchFamily="34" charset="0"/>
                        </a:rPr>
                        <a:t>. </a:t>
                      </a:r>
                      <a:endParaRPr lang="en-ZA" sz="14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2"/>
                  </a:ext>
                </a:extLst>
              </a:tr>
              <a:tr h="522537">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rPr>
                        <a:t>The Mvula Trust MP</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9 248</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565</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0</a:t>
                      </a: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Confirmed irregular and investigated</a:t>
                      </a:r>
                    </a:p>
                  </a:txBody>
                  <a:tcPr marL="68580" marR="68580" marT="0" marB="0"/>
                </a:tc>
                <a:extLst>
                  <a:ext uri="{0D108BD9-81ED-4DB2-BD59-A6C34878D82A}">
                    <a16:rowId xmlns:a16="http://schemas.microsoft.com/office/drawing/2014/main" val="10005"/>
                  </a:ext>
                </a:extLst>
              </a:tr>
              <a:tr h="522537">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u="none" strike="noStrike" kern="1200" cap="none" spc="0" normalizeH="0" baseline="0" noProof="0" dirty="0">
                          <a:ln>
                            <a:noFill/>
                          </a:ln>
                          <a:effectLst/>
                          <a:uLnTx/>
                          <a:uFillTx/>
                          <a:latin typeface="+mn-lt"/>
                        </a:rPr>
                        <a:t>IDT EC (NDPW)</a:t>
                      </a: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rPr>
                        <a:t>5 593</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24 922</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2 071</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11</a:t>
                      </a:r>
                      <a:r>
                        <a:rPr lang="en-ZA" sz="1400" b="0" baseline="0" dirty="0">
                          <a:solidFill>
                            <a:schemeClr val="tx1"/>
                          </a:solidFill>
                          <a:latin typeface="+mn-lt"/>
                          <a:ea typeface="Times New Roman"/>
                          <a:cs typeface="Arial" panose="020B0604020202020204" pitchFamily="34" charset="0"/>
                        </a:rPr>
                        <a:t> 596</a:t>
                      </a:r>
                      <a:endParaRPr lang="en-ZA" sz="1400" b="0" dirty="0">
                        <a:solidFill>
                          <a:schemeClr val="tx1"/>
                        </a:solidFill>
                        <a:latin typeface="+mn-lt"/>
                        <a:ea typeface="Times New Roman"/>
                        <a:cs typeface="Arial" panose="020B0604020202020204" pitchFamily="34" charset="0"/>
                      </a:endParaRP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Investigation is in progress</a:t>
                      </a:r>
                    </a:p>
                  </a:txBody>
                  <a:tcPr marL="68580" marR="68580" marT="0" marB="0"/>
                </a:tc>
                <a:extLst>
                  <a:ext uri="{0D108BD9-81ED-4DB2-BD59-A6C34878D82A}">
                    <a16:rowId xmlns:a16="http://schemas.microsoft.com/office/drawing/2014/main" val="10004"/>
                  </a:ext>
                </a:extLst>
              </a:tr>
              <a:tr h="522537">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IDT EC (Water)</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1 301</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2 760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694</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2 356</a:t>
                      </a: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Investigation is in progress</a:t>
                      </a:r>
                    </a:p>
                  </a:txBody>
                  <a:tcPr marL="68580" marR="68580" marT="0" marB="0"/>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147</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6CEE8F1-B1D9-46C4-891D-84ABD8F79CC7}"/>
              </a:ext>
            </a:extLst>
          </p:cNvPr>
          <p:cNvPicPr>
            <a:picLocks noChangeAspect="1"/>
          </p:cNvPicPr>
          <p:nvPr/>
        </p:nvPicPr>
        <p:blipFill>
          <a:blip r:embed="rId3"/>
          <a:stretch>
            <a:fillRect/>
          </a:stretch>
        </p:blipFill>
        <p:spPr>
          <a:xfrm>
            <a:off x="107504" y="6165304"/>
            <a:ext cx="1761897" cy="591363"/>
          </a:xfrm>
          <a:prstGeom prst="rect">
            <a:avLst/>
          </a:prstGeom>
        </p:spPr>
      </p:pic>
    </p:spTree>
    <p:extLst>
      <p:ext uri="{BB962C8B-B14F-4D97-AF65-F5344CB8AC3E}">
        <p14:creationId xmlns:p14="http://schemas.microsoft.com/office/powerpoint/2010/main" val="1824197640"/>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584176"/>
          </a:xfrm>
        </p:spPr>
        <p:txBody>
          <a:bodyPr>
            <a:normAutofit/>
          </a:bodyPr>
          <a:lstStyle/>
          <a:p>
            <a:pPr lvl="0"/>
            <a:r>
              <a:rPr lang="en-ZA" sz="3400" b="1" dirty="0">
                <a:solidFill>
                  <a:schemeClr val="accent2">
                    <a:lumMod val="75000"/>
                  </a:schemeClr>
                </a:solidFill>
              </a:rPr>
              <a:t>POSSIBLE IRREGULAR EXPENDITURE UP TO 2021/22 cont</a:t>
            </a:r>
            <a:r>
              <a:rPr lang="en-ZA" sz="3600" b="1" dirty="0">
                <a:solidFill>
                  <a:schemeClr val="accent2">
                    <a:lumMod val="75000"/>
                  </a:schemeClr>
                </a:solidFill>
              </a:rPr>
              <a:t>.</a:t>
            </a:r>
            <a:endParaRPr lang="en-ZA" sz="4000"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685242427"/>
              </p:ext>
            </p:extLst>
          </p:nvPr>
        </p:nvGraphicFramePr>
        <p:xfrm>
          <a:off x="0" y="898962"/>
          <a:ext cx="9144000" cy="5482283"/>
        </p:xfrm>
        <a:graphic>
          <a:graphicData uri="http://schemas.openxmlformats.org/drawingml/2006/table">
            <a:tbl>
              <a:tblPr>
                <a:tableStyleId>{21E4AEA4-8DFA-4A89-87EB-49C32662AFE0}</a:tableStyleId>
              </a:tblPr>
              <a:tblGrid>
                <a:gridCol w="1306285">
                  <a:extLst>
                    <a:ext uri="{9D8B030D-6E8A-4147-A177-3AD203B41FA5}">
                      <a16:colId xmlns:a16="http://schemas.microsoft.com/office/drawing/2014/main" val="20000"/>
                    </a:ext>
                  </a:extLst>
                </a:gridCol>
                <a:gridCol w="845244">
                  <a:extLst>
                    <a:ext uri="{9D8B030D-6E8A-4147-A177-3AD203B41FA5}">
                      <a16:colId xmlns:a16="http://schemas.microsoft.com/office/drawing/2014/main" val="20001"/>
                    </a:ext>
                  </a:extLst>
                </a:gridCol>
                <a:gridCol w="845244">
                  <a:extLst>
                    <a:ext uri="{9D8B030D-6E8A-4147-A177-3AD203B41FA5}">
                      <a16:colId xmlns:a16="http://schemas.microsoft.com/office/drawing/2014/main" val="20002"/>
                    </a:ext>
                  </a:extLst>
                </a:gridCol>
                <a:gridCol w="845244">
                  <a:extLst>
                    <a:ext uri="{9D8B030D-6E8A-4147-A177-3AD203B41FA5}">
                      <a16:colId xmlns:a16="http://schemas.microsoft.com/office/drawing/2014/main" val="20003"/>
                    </a:ext>
                  </a:extLst>
                </a:gridCol>
                <a:gridCol w="845244">
                  <a:extLst>
                    <a:ext uri="{9D8B030D-6E8A-4147-A177-3AD203B41FA5}">
                      <a16:colId xmlns:a16="http://schemas.microsoft.com/office/drawing/2014/main" val="20005"/>
                    </a:ext>
                  </a:extLst>
                </a:gridCol>
                <a:gridCol w="845244">
                  <a:extLst>
                    <a:ext uri="{9D8B030D-6E8A-4147-A177-3AD203B41FA5}">
                      <a16:colId xmlns:a16="http://schemas.microsoft.com/office/drawing/2014/main" val="4002064165"/>
                    </a:ext>
                  </a:extLst>
                </a:gridCol>
                <a:gridCol w="1075766">
                  <a:extLst>
                    <a:ext uri="{9D8B030D-6E8A-4147-A177-3AD203B41FA5}">
                      <a16:colId xmlns:a16="http://schemas.microsoft.com/office/drawing/2014/main" val="20006"/>
                    </a:ext>
                  </a:extLst>
                </a:gridCol>
                <a:gridCol w="2535729">
                  <a:extLst>
                    <a:ext uri="{9D8B030D-6E8A-4147-A177-3AD203B41FA5}">
                      <a16:colId xmlns:a16="http://schemas.microsoft.com/office/drawing/2014/main" val="20004"/>
                    </a:ext>
                  </a:extLst>
                </a:gridCol>
              </a:tblGrid>
              <a:tr h="729838">
                <a:tc>
                  <a:txBody>
                    <a:bodyPr/>
                    <a:lstStyle/>
                    <a:p>
                      <a:pPr algn="l">
                        <a:lnSpc>
                          <a:spcPct val="100000"/>
                        </a:lnSpc>
                        <a:spcAft>
                          <a:spcPts val="0"/>
                        </a:spcAft>
                        <a:tabLst>
                          <a:tab pos="114300" algn="l"/>
                        </a:tabLst>
                      </a:pPr>
                      <a:r>
                        <a:rPr lang="en-GB" sz="1400" b="1" dirty="0">
                          <a:latin typeface="+mn-lt"/>
                        </a:rPr>
                        <a:t>Implementing Agent/ service provider</a:t>
                      </a: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2016/17</a:t>
                      </a:r>
                    </a:p>
                    <a:p>
                      <a:pPr algn="ctr">
                        <a:lnSpc>
                          <a:spcPct val="10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2017/18</a:t>
                      </a:r>
                    </a:p>
                    <a:p>
                      <a:pPr algn="ctr">
                        <a:lnSpc>
                          <a:spcPct val="10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00000"/>
                        </a:lnSpc>
                        <a:spcAft>
                          <a:spcPts val="0"/>
                        </a:spcAft>
                        <a:tabLst>
                          <a:tab pos="114300" algn="l"/>
                        </a:tabLst>
                      </a:pPr>
                      <a:r>
                        <a:rPr lang="en-US" sz="1400" b="1" dirty="0">
                          <a:latin typeface="+mn-lt"/>
                        </a:rPr>
                        <a:t>2018/19</a:t>
                      </a:r>
                      <a:endParaRPr lang="en-ZA" sz="1400" b="1" dirty="0">
                        <a:latin typeface="+mn-lt"/>
                      </a:endParaRPr>
                    </a:p>
                    <a:p>
                      <a:pPr algn="ctr">
                        <a:lnSpc>
                          <a:spcPct val="10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US" sz="1400" b="1" kern="1200" dirty="0">
                          <a:solidFill>
                            <a:schemeClr val="dk1"/>
                          </a:solidFill>
                          <a:latin typeface="+mn-lt"/>
                          <a:ea typeface="+mn-ea"/>
                          <a:cs typeface="+mn-cs"/>
                        </a:rPr>
                        <a:t>2019/20</a:t>
                      </a:r>
                      <a:endParaRPr lang="en-ZA" sz="1400" b="1" kern="1200" dirty="0">
                        <a:solidFill>
                          <a:schemeClr val="dk1"/>
                        </a:solidFill>
                        <a:latin typeface="+mn-lt"/>
                        <a:ea typeface="+mn-ea"/>
                        <a:cs typeface="+mn-cs"/>
                      </a:endParaRPr>
                    </a:p>
                    <a:p>
                      <a:pPr algn="ctr">
                        <a:lnSpc>
                          <a:spcPct val="100000"/>
                        </a:lnSpc>
                        <a:spcAft>
                          <a:spcPts val="0"/>
                        </a:spcAft>
                        <a:tabLst>
                          <a:tab pos="114300" algn="l"/>
                        </a:tabLst>
                      </a:pPr>
                      <a:r>
                        <a:rPr lang="en-GB" sz="1400" b="1" kern="1200" dirty="0">
                          <a:solidFill>
                            <a:schemeClr val="dk1"/>
                          </a:solidFill>
                          <a:latin typeface="+mn-lt"/>
                          <a:ea typeface="+mn-ea"/>
                          <a:cs typeface="+mn-cs"/>
                        </a:rPr>
                        <a:t>R'000</a:t>
                      </a:r>
                      <a:endParaRPr lang="en-ZA" sz="1400" b="1" kern="1200" dirty="0">
                        <a:solidFill>
                          <a:schemeClr val="dk1"/>
                        </a:solidFill>
                        <a:latin typeface="+mn-lt"/>
                        <a:ea typeface="Times New Roman"/>
                        <a:cs typeface="Times New Roman"/>
                      </a:endParaRP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US" sz="1400" b="1" kern="1200" dirty="0">
                          <a:solidFill>
                            <a:schemeClr val="dk1"/>
                          </a:solidFill>
                          <a:latin typeface="+mn-lt"/>
                          <a:ea typeface="+mn-ea"/>
                          <a:cs typeface="+mn-cs"/>
                        </a:rPr>
                        <a:t>2020/21</a:t>
                      </a:r>
                      <a:endParaRPr lang="en-ZA" sz="1400" b="1" kern="1200" dirty="0">
                        <a:solidFill>
                          <a:schemeClr val="dk1"/>
                        </a:solidFill>
                        <a:latin typeface="+mn-lt"/>
                        <a:ea typeface="+mn-ea"/>
                        <a:cs typeface="+mn-cs"/>
                      </a:endParaRPr>
                    </a:p>
                    <a:p>
                      <a:pPr algn="ctr">
                        <a:lnSpc>
                          <a:spcPct val="100000"/>
                        </a:lnSpc>
                        <a:spcAft>
                          <a:spcPts val="0"/>
                        </a:spcAft>
                        <a:tabLst>
                          <a:tab pos="114300" algn="l"/>
                        </a:tabLst>
                      </a:pPr>
                      <a:r>
                        <a:rPr lang="en-GB" sz="1400" b="1" kern="1200" dirty="0">
                          <a:solidFill>
                            <a:schemeClr val="dk1"/>
                          </a:solidFill>
                          <a:latin typeface="+mn-lt"/>
                          <a:ea typeface="+mn-ea"/>
                          <a:cs typeface="+mn-cs"/>
                        </a:rPr>
                        <a:t>R'000</a:t>
                      </a:r>
                      <a:endParaRPr lang="en-ZA" sz="1400" b="1" kern="1200" dirty="0">
                        <a:solidFill>
                          <a:schemeClr val="dk1"/>
                        </a:solidFill>
                        <a:latin typeface="+mn-lt"/>
                        <a:ea typeface="Times New Roman"/>
                        <a:cs typeface="Times New Roman"/>
                      </a:endParaRP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2021/22</a:t>
                      </a:r>
                    </a:p>
                    <a:p>
                      <a:pPr algn="ctr">
                        <a:lnSpc>
                          <a:spcPct val="100000"/>
                        </a:lnSpc>
                        <a:spcAft>
                          <a:spcPts val="0"/>
                        </a:spcAft>
                        <a:tabLst>
                          <a:tab pos="114300" algn="l"/>
                        </a:tabLst>
                      </a:pPr>
                      <a:r>
                        <a:rPr lang="en-ZA" sz="1400" b="1" dirty="0">
                          <a:latin typeface="+mn-lt"/>
                          <a:ea typeface="Times New Roman"/>
                          <a:cs typeface="Times New Roman"/>
                        </a:rPr>
                        <a:t>R’000</a:t>
                      </a: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Progress</a:t>
                      </a:r>
                    </a:p>
                  </a:txBody>
                  <a:tcPr marL="68580" marR="68580" marT="0" marB="0"/>
                </a:tc>
                <a:extLst>
                  <a:ext uri="{0D108BD9-81ED-4DB2-BD59-A6C34878D82A}">
                    <a16:rowId xmlns:a16="http://schemas.microsoft.com/office/drawing/2014/main" val="10000"/>
                  </a:ext>
                </a:extLst>
              </a:tr>
              <a:tr h="3080292">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200" b="0" u="none" strike="noStrike" kern="1200" cap="none" spc="0" normalizeH="0" baseline="0" noProof="0" dirty="0">
                          <a:ln>
                            <a:noFill/>
                          </a:ln>
                          <a:effectLst/>
                          <a:uLnTx/>
                          <a:uFillTx/>
                          <a:latin typeface="+mn-lt"/>
                        </a:rPr>
                        <a:t>IDT FS (Investigation by SIU)</a:t>
                      </a:r>
                      <a:endParaRPr kumimoji="0" lang="en-ZA" sz="12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rPr>
                        <a:t>379 047</a:t>
                      </a: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315</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315</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315</a:t>
                      </a: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tab pos="114300" algn="l"/>
                        </a:tabLst>
                        <a:defRPr/>
                      </a:pPr>
                      <a:r>
                        <a:rPr lang="en-ZA" sz="1200" b="0" dirty="0">
                          <a:solidFill>
                            <a:schemeClr val="tx1"/>
                          </a:solidFill>
                          <a:latin typeface="+mn-lt"/>
                          <a:ea typeface="Times New Roman"/>
                          <a:cs typeface="Arial" panose="020B0604020202020204" pitchFamily="34" charset="0"/>
                        </a:rPr>
                        <a:t>The</a:t>
                      </a:r>
                      <a:r>
                        <a:rPr lang="en-ZA" sz="1200" b="0" baseline="0" dirty="0">
                          <a:solidFill>
                            <a:schemeClr val="tx1"/>
                          </a:solidFill>
                          <a:latin typeface="+mn-lt"/>
                          <a:ea typeface="Times New Roman"/>
                          <a:cs typeface="Arial" panose="020B0604020202020204" pitchFamily="34" charset="0"/>
                        </a:rPr>
                        <a:t> </a:t>
                      </a:r>
                      <a:r>
                        <a:rPr lang="en-ZA" sz="1200" b="1" dirty="0">
                          <a:solidFill>
                            <a:schemeClr val="tx1"/>
                          </a:solidFill>
                          <a:latin typeface="+mn-lt"/>
                          <a:ea typeface="Times New Roman"/>
                          <a:cs typeface="Arial" panose="020B0604020202020204" pitchFamily="34" charset="0"/>
                        </a:rPr>
                        <a:t>investigation was conducted by the SIU</a:t>
                      </a:r>
                      <a:r>
                        <a:rPr lang="en-ZA" sz="1200" b="0" dirty="0">
                          <a:solidFill>
                            <a:schemeClr val="tx1"/>
                          </a:solidFill>
                          <a:latin typeface="+mn-lt"/>
                          <a:ea typeface="Times New Roman"/>
                          <a:cs typeface="Arial" panose="020B0604020202020204" pitchFamily="34" charset="0"/>
                        </a:rPr>
                        <a:t>. </a:t>
                      </a:r>
                      <a:r>
                        <a:rPr lang="en-ZA" sz="1200" b="1" dirty="0">
                          <a:solidFill>
                            <a:schemeClr val="tx1"/>
                          </a:solidFill>
                          <a:latin typeface="+mn-lt"/>
                          <a:ea typeface="Times New Roman"/>
                          <a:cs typeface="Arial" panose="020B0604020202020204" pitchFamily="34" charset="0"/>
                        </a:rPr>
                        <a:t>The</a:t>
                      </a:r>
                      <a:r>
                        <a:rPr lang="en-ZA" sz="1200" b="1" baseline="0" dirty="0">
                          <a:solidFill>
                            <a:schemeClr val="tx1"/>
                          </a:solidFill>
                          <a:latin typeface="+mn-lt"/>
                          <a:ea typeface="Times New Roman"/>
                          <a:cs typeface="Arial" panose="020B0604020202020204" pitchFamily="34" charset="0"/>
                        </a:rPr>
                        <a:t> investigation report on possible recoveries was shared with the department. </a:t>
                      </a:r>
                      <a:r>
                        <a:rPr lang="en-ZA" sz="1200" b="0" baseline="0" dirty="0">
                          <a:solidFill>
                            <a:schemeClr val="tx1"/>
                          </a:solidFill>
                          <a:latin typeface="+mn-lt"/>
                          <a:ea typeface="Times New Roman"/>
                          <a:cs typeface="Arial" panose="020B0604020202020204" pitchFamily="34" charset="0"/>
                        </a:rPr>
                        <a:t>Legal Service has engaged with the relevant Implementing Agent (IDT)  for recoveries, they have responded and disputed with evidence. The department presented the issues raised by IDT to SIU for consideration. A letter to request SIU Infrastructure specialist to reassess was sent and SIU agreed and they will take the matter forward.</a:t>
                      </a:r>
                      <a:endParaRPr lang="en-ZA" sz="1200" b="1" dirty="0">
                        <a:solidFill>
                          <a:schemeClr val="tx1"/>
                        </a:solidFill>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5"/>
                  </a:ext>
                </a:extLst>
              </a:tr>
              <a:tr h="242615">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2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DOE NC</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10 869</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0</a:t>
                      </a:r>
                    </a:p>
                  </a:txBody>
                  <a:tcPr marL="68580" marR="68580" marT="0" marB="0"/>
                </a:tc>
                <a:tc>
                  <a:txBody>
                    <a:bodyPr/>
                    <a:lstStyle/>
                    <a:p>
                      <a:pPr algn="l">
                        <a:lnSpc>
                          <a:spcPct val="150000"/>
                        </a:lnSpc>
                        <a:spcAft>
                          <a:spcPts val="0"/>
                        </a:spcAft>
                        <a:tabLst>
                          <a:tab pos="114300" algn="l"/>
                        </a:tabLst>
                      </a:pPr>
                      <a:r>
                        <a:rPr lang="en-ZA" sz="1200" b="0" dirty="0">
                          <a:latin typeface="+mn-lt"/>
                          <a:ea typeface="Times New Roman"/>
                          <a:cs typeface="Arial" panose="020B0604020202020204" pitchFamily="34" charset="0"/>
                        </a:rPr>
                        <a:t>Investigation have not started</a:t>
                      </a:r>
                    </a:p>
                  </a:txBody>
                  <a:tcPr marL="68580" marR="68580" marT="0" marB="0"/>
                </a:tc>
                <a:extLst>
                  <a:ext uri="{0D108BD9-81ED-4DB2-BD59-A6C34878D82A}">
                    <a16:rowId xmlns:a16="http://schemas.microsoft.com/office/drawing/2014/main" val="10002"/>
                  </a:ext>
                </a:extLst>
              </a:tr>
              <a:tr h="242615">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2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DBE93</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49 971</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177</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a:t>
                      </a:r>
                      <a:r>
                        <a:rPr lang="en-ZA" sz="1200" b="0" baseline="0" dirty="0">
                          <a:solidFill>
                            <a:schemeClr val="tx1"/>
                          </a:solidFill>
                          <a:latin typeface="+mn-lt"/>
                          <a:ea typeface="Times New Roman"/>
                          <a:cs typeface="Arial" panose="020B0604020202020204" pitchFamily="34" charset="0"/>
                        </a:rPr>
                        <a:t> 516</a:t>
                      </a:r>
                      <a:endParaRPr lang="en-ZA" sz="1200" b="0" dirty="0">
                        <a:solidFill>
                          <a:schemeClr val="tx1"/>
                        </a:solidFill>
                        <a:latin typeface="+mn-lt"/>
                        <a:ea typeface="Times New Roman"/>
                        <a:cs typeface="Arial" panose="020B0604020202020204" pitchFamily="34" charset="0"/>
                      </a:endParaRPr>
                    </a:p>
                  </a:txBody>
                  <a:tcPr marL="68580" marR="68580"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tab pos="114300" algn="l"/>
                        </a:tabLst>
                        <a:defRPr/>
                      </a:pPr>
                      <a:r>
                        <a:rPr lang="en-ZA" sz="1200" b="0" dirty="0">
                          <a:latin typeface="+mn-lt"/>
                          <a:ea typeface="Times New Roman"/>
                          <a:cs typeface="Arial" panose="020B0604020202020204" pitchFamily="34" charset="0"/>
                        </a:rPr>
                        <a:t>Investigation has not started. </a:t>
                      </a:r>
                    </a:p>
                  </a:txBody>
                  <a:tcPr marL="68580" marR="68580" marT="0" marB="0"/>
                </a:tc>
                <a:extLst>
                  <a:ext uri="{0D108BD9-81ED-4DB2-BD59-A6C34878D82A}">
                    <a16:rowId xmlns:a16="http://schemas.microsoft.com/office/drawing/2014/main" val="10004"/>
                  </a:ext>
                </a:extLst>
              </a:tr>
              <a:tr h="363325">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2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COEGA EC</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3 045</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1 243</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0</a:t>
                      </a:r>
                    </a:p>
                  </a:txBody>
                  <a:tcPr marL="68580" marR="68580" marT="0" marB="0"/>
                </a:tc>
                <a:tc>
                  <a:txBody>
                    <a:bodyPr/>
                    <a:lstStyle/>
                    <a:p>
                      <a:pPr algn="l">
                        <a:lnSpc>
                          <a:spcPct val="150000"/>
                        </a:lnSpc>
                        <a:spcAft>
                          <a:spcPts val="0"/>
                        </a:spcAft>
                        <a:tabLst>
                          <a:tab pos="114300" algn="l"/>
                        </a:tabLst>
                      </a:pPr>
                      <a:r>
                        <a:rPr lang="en-ZA" sz="1200" b="0" dirty="0">
                          <a:latin typeface="+mn-lt"/>
                          <a:ea typeface="Times New Roman"/>
                          <a:cs typeface="Arial" panose="020B0604020202020204" pitchFamily="34" charset="0"/>
                        </a:rPr>
                        <a:t>Investigation has not started. </a:t>
                      </a:r>
                    </a:p>
                  </a:txBody>
                  <a:tcPr marL="68580" marR="68580" marT="0" marB="0"/>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6CEE8F1-B1D9-46C4-891D-84ABD8F79CC7}"/>
              </a:ext>
            </a:extLst>
          </p:cNvPr>
          <p:cNvPicPr>
            <a:picLocks noChangeAspect="1"/>
          </p:cNvPicPr>
          <p:nvPr/>
        </p:nvPicPr>
        <p:blipFill>
          <a:blip r:embed="rId3"/>
          <a:stretch>
            <a:fillRect/>
          </a:stretch>
        </p:blipFill>
        <p:spPr>
          <a:xfrm>
            <a:off x="107504" y="6165304"/>
            <a:ext cx="1761897" cy="591363"/>
          </a:xfrm>
          <a:prstGeom prst="rect">
            <a:avLst/>
          </a:prstGeom>
        </p:spPr>
      </p:pic>
    </p:spTree>
    <p:extLst>
      <p:ext uri="{BB962C8B-B14F-4D97-AF65-F5344CB8AC3E}">
        <p14:creationId xmlns:p14="http://schemas.microsoft.com/office/powerpoint/2010/main" val="32621482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7424"/>
            <a:ext cx="8229600" cy="1584176"/>
          </a:xfrm>
        </p:spPr>
        <p:txBody>
          <a:bodyPr>
            <a:normAutofit/>
          </a:bodyPr>
          <a:lstStyle/>
          <a:p>
            <a:pPr lvl="0"/>
            <a:r>
              <a:rPr lang="en-ZA" sz="3400" b="1" dirty="0">
                <a:solidFill>
                  <a:schemeClr val="accent2">
                    <a:lumMod val="75000"/>
                  </a:schemeClr>
                </a:solidFill>
              </a:rPr>
              <a:t>POSSIBLE IRREGULAR EXPENDITURE UP TO 2021/22 cont</a:t>
            </a:r>
            <a:r>
              <a:rPr lang="en-ZA" sz="3600" b="1" dirty="0">
                <a:solidFill>
                  <a:schemeClr val="accent2">
                    <a:lumMod val="75000"/>
                  </a:schemeClr>
                </a:solidFill>
              </a:rPr>
              <a:t>.</a:t>
            </a:r>
            <a:endParaRPr lang="en-ZA" sz="4000" dirty="0">
              <a:solidFill>
                <a:schemeClr val="accent2">
                  <a:lumMod val="75000"/>
                </a:schemeClr>
              </a:solidFill>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832019078"/>
              </p:ext>
            </p:extLst>
          </p:nvPr>
        </p:nvGraphicFramePr>
        <p:xfrm>
          <a:off x="-3" y="891795"/>
          <a:ext cx="9036498" cy="5273509"/>
        </p:xfrm>
        <a:graphic>
          <a:graphicData uri="http://schemas.openxmlformats.org/drawingml/2006/table">
            <a:tbl>
              <a:tblPr>
                <a:tableStyleId>{21E4AEA4-8DFA-4A89-87EB-49C32662AFE0}</a:tableStyleId>
              </a:tblPr>
              <a:tblGrid>
                <a:gridCol w="1476458">
                  <a:extLst>
                    <a:ext uri="{9D8B030D-6E8A-4147-A177-3AD203B41FA5}">
                      <a16:colId xmlns:a16="http://schemas.microsoft.com/office/drawing/2014/main" val="20000"/>
                    </a:ext>
                  </a:extLst>
                </a:gridCol>
                <a:gridCol w="932501">
                  <a:extLst>
                    <a:ext uri="{9D8B030D-6E8A-4147-A177-3AD203B41FA5}">
                      <a16:colId xmlns:a16="http://schemas.microsoft.com/office/drawing/2014/main" val="20001"/>
                    </a:ext>
                  </a:extLst>
                </a:gridCol>
                <a:gridCol w="854792">
                  <a:extLst>
                    <a:ext uri="{9D8B030D-6E8A-4147-A177-3AD203B41FA5}">
                      <a16:colId xmlns:a16="http://schemas.microsoft.com/office/drawing/2014/main" val="20002"/>
                    </a:ext>
                  </a:extLst>
                </a:gridCol>
                <a:gridCol w="1010209">
                  <a:extLst>
                    <a:ext uri="{9D8B030D-6E8A-4147-A177-3AD203B41FA5}">
                      <a16:colId xmlns:a16="http://schemas.microsoft.com/office/drawing/2014/main" val="20003"/>
                    </a:ext>
                  </a:extLst>
                </a:gridCol>
                <a:gridCol w="854792">
                  <a:extLst>
                    <a:ext uri="{9D8B030D-6E8A-4147-A177-3AD203B41FA5}">
                      <a16:colId xmlns:a16="http://schemas.microsoft.com/office/drawing/2014/main" val="20005"/>
                    </a:ext>
                  </a:extLst>
                </a:gridCol>
                <a:gridCol w="699375">
                  <a:extLst>
                    <a:ext uri="{9D8B030D-6E8A-4147-A177-3AD203B41FA5}">
                      <a16:colId xmlns:a16="http://schemas.microsoft.com/office/drawing/2014/main" val="1302491714"/>
                    </a:ext>
                  </a:extLst>
                </a:gridCol>
                <a:gridCol w="932501">
                  <a:extLst>
                    <a:ext uri="{9D8B030D-6E8A-4147-A177-3AD203B41FA5}">
                      <a16:colId xmlns:a16="http://schemas.microsoft.com/office/drawing/2014/main" val="20006"/>
                    </a:ext>
                  </a:extLst>
                </a:gridCol>
                <a:gridCol w="2275870">
                  <a:extLst>
                    <a:ext uri="{9D8B030D-6E8A-4147-A177-3AD203B41FA5}">
                      <a16:colId xmlns:a16="http://schemas.microsoft.com/office/drawing/2014/main" val="20004"/>
                    </a:ext>
                  </a:extLst>
                </a:gridCol>
              </a:tblGrid>
              <a:tr h="1716310">
                <a:tc>
                  <a:txBody>
                    <a:bodyPr/>
                    <a:lstStyle/>
                    <a:p>
                      <a:pPr algn="l">
                        <a:lnSpc>
                          <a:spcPct val="100000"/>
                        </a:lnSpc>
                        <a:spcAft>
                          <a:spcPts val="0"/>
                        </a:spcAft>
                        <a:tabLst>
                          <a:tab pos="114300" algn="l"/>
                        </a:tabLst>
                      </a:pPr>
                      <a:r>
                        <a:rPr lang="en-GB" sz="1400" b="1" dirty="0">
                          <a:latin typeface="+mn-lt"/>
                        </a:rPr>
                        <a:t>Implementing Agent/ </a:t>
                      </a:r>
                    </a:p>
                    <a:p>
                      <a:pPr algn="l">
                        <a:lnSpc>
                          <a:spcPct val="100000"/>
                        </a:lnSpc>
                        <a:spcAft>
                          <a:spcPts val="0"/>
                        </a:spcAft>
                        <a:tabLst>
                          <a:tab pos="114300" algn="l"/>
                        </a:tabLst>
                      </a:pPr>
                      <a:r>
                        <a:rPr lang="en-GB" sz="1400" b="1" dirty="0">
                          <a:latin typeface="+mn-lt"/>
                        </a:rPr>
                        <a:t>Service Provider</a:t>
                      </a: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2016/17</a:t>
                      </a:r>
                    </a:p>
                    <a:p>
                      <a:pPr algn="ctr">
                        <a:lnSpc>
                          <a:spcPct val="10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2017/18</a:t>
                      </a:r>
                    </a:p>
                    <a:p>
                      <a:pPr algn="ctr">
                        <a:lnSpc>
                          <a:spcPct val="10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00000"/>
                        </a:lnSpc>
                        <a:spcAft>
                          <a:spcPts val="0"/>
                        </a:spcAft>
                        <a:tabLst>
                          <a:tab pos="114300" algn="l"/>
                        </a:tabLst>
                      </a:pPr>
                      <a:r>
                        <a:rPr lang="en-US" sz="1400" b="1" dirty="0">
                          <a:latin typeface="+mn-lt"/>
                        </a:rPr>
                        <a:t>2018/19</a:t>
                      </a:r>
                      <a:endParaRPr lang="en-ZA" sz="1400" b="1" dirty="0">
                        <a:latin typeface="+mn-lt"/>
                      </a:endParaRPr>
                    </a:p>
                    <a:p>
                      <a:pPr algn="ctr">
                        <a:lnSpc>
                          <a:spcPct val="10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US" sz="1400" b="1" kern="1200" dirty="0">
                          <a:solidFill>
                            <a:schemeClr val="dk1"/>
                          </a:solidFill>
                          <a:latin typeface="+mn-lt"/>
                          <a:ea typeface="+mn-ea"/>
                          <a:cs typeface="+mn-cs"/>
                        </a:rPr>
                        <a:t>2019/20</a:t>
                      </a:r>
                      <a:endParaRPr lang="en-ZA" sz="1400" b="1" kern="1200" dirty="0">
                        <a:solidFill>
                          <a:schemeClr val="dk1"/>
                        </a:solidFill>
                        <a:latin typeface="+mn-lt"/>
                        <a:ea typeface="+mn-ea"/>
                        <a:cs typeface="+mn-cs"/>
                      </a:endParaRPr>
                    </a:p>
                    <a:p>
                      <a:pPr algn="ctr">
                        <a:lnSpc>
                          <a:spcPct val="100000"/>
                        </a:lnSpc>
                        <a:spcAft>
                          <a:spcPts val="0"/>
                        </a:spcAft>
                        <a:tabLst>
                          <a:tab pos="114300" algn="l"/>
                        </a:tabLst>
                      </a:pPr>
                      <a:r>
                        <a:rPr lang="en-GB" sz="1400" b="1" kern="1200" dirty="0">
                          <a:solidFill>
                            <a:schemeClr val="dk1"/>
                          </a:solidFill>
                          <a:latin typeface="+mn-lt"/>
                          <a:ea typeface="+mn-ea"/>
                          <a:cs typeface="+mn-cs"/>
                        </a:rPr>
                        <a:t>R'000</a:t>
                      </a:r>
                      <a:endParaRPr lang="en-ZA" sz="1400" b="1" kern="1200" dirty="0">
                        <a:solidFill>
                          <a:schemeClr val="dk1"/>
                        </a:solidFill>
                        <a:latin typeface="+mn-lt"/>
                        <a:ea typeface="Times New Roman"/>
                        <a:cs typeface="Times New Roman"/>
                      </a:endParaRP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US" sz="1400" b="1" kern="1200" dirty="0">
                          <a:solidFill>
                            <a:schemeClr val="dk1"/>
                          </a:solidFill>
                          <a:latin typeface="+mn-lt"/>
                          <a:ea typeface="+mn-ea"/>
                          <a:cs typeface="+mn-cs"/>
                        </a:rPr>
                        <a:t>2020/21</a:t>
                      </a:r>
                      <a:endParaRPr lang="en-ZA" sz="1400" b="1" kern="1200" dirty="0">
                        <a:solidFill>
                          <a:schemeClr val="dk1"/>
                        </a:solidFill>
                        <a:latin typeface="+mn-lt"/>
                        <a:ea typeface="+mn-ea"/>
                        <a:cs typeface="+mn-cs"/>
                      </a:endParaRPr>
                    </a:p>
                    <a:p>
                      <a:pPr algn="ctr">
                        <a:lnSpc>
                          <a:spcPct val="100000"/>
                        </a:lnSpc>
                        <a:spcAft>
                          <a:spcPts val="0"/>
                        </a:spcAft>
                        <a:tabLst>
                          <a:tab pos="114300" algn="l"/>
                        </a:tabLst>
                      </a:pPr>
                      <a:r>
                        <a:rPr lang="en-GB" sz="1400" b="1" kern="1200" dirty="0">
                          <a:solidFill>
                            <a:schemeClr val="dk1"/>
                          </a:solidFill>
                          <a:latin typeface="+mn-lt"/>
                          <a:ea typeface="+mn-ea"/>
                          <a:cs typeface="+mn-cs"/>
                        </a:rPr>
                        <a:t>R'000</a:t>
                      </a:r>
                      <a:endParaRPr lang="en-ZA" sz="1400" b="1" kern="1200" dirty="0">
                        <a:solidFill>
                          <a:schemeClr val="dk1"/>
                        </a:solidFill>
                        <a:latin typeface="+mn-lt"/>
                        <a:ea typeface="Times New Roman"/>
                        <a:cs typeface="Times New Roman"/>
                      </a:endParaRP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2021/22</a:t>
                      </a:r>
                    </a:p>
                    <a:p>
                      <a:pPr algn="ctr">
                        <a:lnSpc>
                          <a:spcPct val="100000"/>
                        </a:lnSpc>
                        <a:spcAft>
                          <a:spcPts val="0"/>
                        </a:spcAft>
                        <a:tabLst>
                          <a:tab pos="114300" algn="l"/>
                        </a:tabLst>
                      </a:pPr>
                      <a:r>
                        <a:rPr lang="en-ZA" sz="1400" b="1" dirty="0">
                          <a:latin typeface="+mn-lt"/>
                          <a:ea typeface="Times New Roman"/>
                          <a:cs typeface="Times New Roman"/>
                        </a:rPr>
                        <a:t>R’000</a:t>
                      </a:r>
                    </a:p>
                    <a:p>
                      <a:pPr algn="ctr">
                        <a:lnSpc>
                          <a:spcPct val="100000"/>
                        </a:lnSpc>
                        <a:spcAft>
                          <a:spcPts val="0"/>
                        </a:spcAft>
                        <a:tabLst>
                          <a:tab pos="114300" algn="l"/>
                        </a:tabLst>
                      </a:pPr>
                      <a:endParaRPr lang="en-ZA" sz="1400" b="1" dirty="0">
                        <a:latin typeface="+mn-lt"/>
                        <a:ea typeface="Times New Roman"/>
                        <a:cs typeface="Times New Roman"/>
                      </a:endParaRPr>
                    </a:p>
                  </a:txBody>
                  <a:tcPr marL="68580" marR="68580" marT="0" marB="0"/>
                </a:tc>
                <a:tc>
                  <a:txBody>
                    <a:bodyPr/>
                    <a:lstStyle/>
                    <a:p>
                      <a:pPr algn="ctr">
                        <a:lnSpc>
                          <a:spcPct val="100000"/>
                        </a:lnSpc>
                        <a:spcAft>
                          <a:spcPts val="0"/>
                        </a:spcAft>
                        <a:tabLst>
                          <a:tab pos="114300" algn="l"/>
                        </a:tabLst>
                      </a:pPr>
                      <a:r>
                        <a:rPr lang="en-ZA" sz="1400" b="1" dirty="0">
                          <a:latin typeface="+mn-lt"/>
                          <a:ea typeface="Times New Roman"/>
                          <a:cs typeface="Times New Roman"/>
                        </a:rPr>
                        <a:t>Progress</a:t>
                      </a:r>
                    </a:p>
                  </a:txBody>
                  <a:tcPr marL="68580" marR="68580" marT="0" marB="0"/>
                </a:tc>
                <a:extLst>
                  <a:ext uri="{0D108BD9-81ED-4DB2-BD59-A6C34878D82A}">
                    <a16:rowId xmlns:a16="http://schemas.microsoft.com/office/drawing/2014/main" val="10000"/>
                  </a:ext>
                </a:extLst>
              </a:tr>
              <a:tr h="835389">
                <a:tc>
                  <a:txBody>
                    <a:bodyPr/>
                    <a:lstStyle/>
                    <a:p>
                      <a:pPr algn="just">
                        <a:lnSpc>
                          <a:spcPct val="150000"/>
                        </a:lnSpc>
                        <a:spcAft>
                          <a:spcPts val="0"/>
                        </a:spcAft>
                        <a:tabLst>
                          <a:tab pos="114300" algn="l"/>
                        </a:tabLst>
                      </a:pPr>
                      <a:r>
                        <a:rPr lang="en-ZA" sz="1400" b="0" dirty="0">
                          <a:latin typeface="+mn-lt"/>
                        </a:rPr>
                        <a:t>SAFE The </a:t>
                      </a:r>
                      <a:r>
                        <a:rPr lang="en-ZA" sz="1400" b="0" dirty="0" err="1">
                          <a:latin typeface="+mn-lt"/>
                        </a:rPr>
                        <a:t>Mvula</a:t>
                      </a:r>
                      <a:r>
                        <a:rPr lang="en-ZA" sz="1400" b="0" dirty="0">
                          <a:latin typeface="+mn-lt"/>
                        </a:rPr>
                        <a:t> Trust</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1 349</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2 905</a:t>
                      </a: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Investigation is in progress </a:t>
                      </a:r>
                    </a:p>
                  </a:txBody>
                  <a:tcPr marL="68580" marR="68580" marT="0" marB="0"/>
                </a:tc>
                <a:extLst>
                  <a:ext uri="{0D108BD9-81ED-4DB2-BD59-A6C34878D82A}">
                    <a16:rowId xmlns:a16="http://schemas.microsoft.com/office/drawing/2014/main" val="10001"/>
                  </a:ext>
                </a:extLst>
              </a:tr>
              <a:tr h="788178">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lang="en-ZA" sz="1400" b="0" dirty="0">
                          <a:latin typeface="+mn-lt"/>
                        </a:rPr>
                        <a:t>SAFE DBSA</a:t>
                      </a:r>
                      <a:endParaRPr lang="en-ZA" sz="14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3 914</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3 138</a:t>
                      </a: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Investigation is in progress</a:t>
                      </a:r>
                    </a:p>
                  </a:txBody>
                  <a:tcPr marL="68580" marR="68580" marT="0" marB="0"/>
                </a:tc>
                <a:extLst>
                  <a:ext uri="{0D108BD9-81ED-4DB2-BD59-A6C34878D82A}">
                    <a16:rowId xmlns:a16="http://schemas.microsoft.com/office/drawing/2014/main" val="10002"/>
                  </a:ext>
                </a:extLst>
              </a:tr>
              <a:tr h="644544">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i="0" u="none" strike="noStrike" kern="1200" cap="none" spc="0" normalizeH="0" baseline="0" noProof="0" dirty="0">
                          <a:ln>
                            <a:noFill/>
                          </a:ln>
                          <a:solidFill>
                            <a:schemeClr val="dk1"/>
                          </a:solidFill>
                          <a:effectLst/>
                          <a:uLnTx/>
                          <a:uFillTx/>
                          <a:latin typeface="+mn-lt"/>
                          <a:ea typeface="+mn-ea"/>
                          <a:cs typeface="+mn-cs"/>
                        </a:rPr>
                        <a:t>SAFE NECT</a:t>
                      </a: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902</a:t>
                      </a: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Investigation is in progress </a:t>
                      </a:r>
                    </a:p>
                  </a:txBody>
                  <a:tcPr marL="68580" marR="68580" marT="0" marB="0"/>
                </a:tc>
                <a:extLst>
                  <a:ext uri="{0D108BD9-81ED-4DB2-BD59-A6C34878D82A}">
                    <a16:rowId xmlns:a16="http://schemas.microsoft.com/office/drawing/2014/main" val="10005"/>
                  </a:ext>
                </a:extLst>
              </a:tr>
              <a:tr h="644544">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0" i="0" u="none" strike="noStrike" kern="1200" cap="none" spc="0" normalizeH="0" baseline="0" noProof="0" dirty="0">
                          <a:ln>
                            <a:noFill/>
                          </a:ln>
                          <a:solidFill>
                            <a:schemeClr val="dk1"/>
                          </a:solidFill>
                          <a:effectLst/>
                          <a:uLnTx/>
                          <a:uFillTx/>
                          <a:latin typeface="+mn-lt"/>
                          <a:ea typeface="+mn-ea"/>
                          <a:cs typeface="+mn-cs"/>
                        </a:rPr>
                        <a:t>SITA</a:t>
                      </a:r>
                      <a:endParaRPr kumimoji="0" lang="en-ZA" sz="1400" b="0"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400" b="0" dirty="0">
                          <a:latin typeface="+mn-lt"/>
                          <a:ea typeface="Times New Roman"/>
                          <a:cs typeface="Arial" panose="020B0604020202020204" pitchFamily="34" charset="0"/>
                        </a:rPr>
                        <a:t>11 128</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11 128</a:t>
                      </a:r>
                    </a:p>
                  </a:txBody>
                  <a:tcPr marL="68580" marR="68580" marT="0" marB="0"/>
                </a:tc>
                <a:tc>
                  <a:txBody>
                    <a:bodyPr/>
                    <a:lstStyle/>
                    <a:p>
                      <a:pPr algn="l">
                        <a:lnSpc>
                          <a:spcPct val="150000"/>
                        </a:lnSpc>
                        <a:spcAft>
                          <a:spcPts val="0"/>
                        </a:spcAft>
                        <a:tabLst>
                          <a:tab pos="114300" algn="l"/>
                        </a:tabLst>
                      </a:pPr>
                      <a:r>
                        <a:rPr lang="en-ZA" sz="1400" b="0" dirty="0">
                          <a:latin typeface="+mn-lt"/>
                          <a:ea typeface="Times New Roman"/>
                          <a:cs typeface="Arial" panose="020B0604020202020204" pitchFamily="34" charset="0"/>
                        </a:rPr>
                        <a:t>Investigation is in progress</a:t>
                      </a:r>
                    </a:p>
                  </a:txBody>
                  <a:tcPr marL="68580" marR="68580" marT="0" marB="0"/>
                </a:tc>
                <a:extLst>
                  <a:ext uri="{0D108BD9-81ED-4DB2-BD59-A6C34878D82A}">
                    <a16:rowId xmlns:a16="http://schemas.microsoft.com/office/drawing/2014/main" val="10004"/>
                  </a:ext>
                </a:extLst>
              </a:tr>
              <a:tr h="644544">
                <a:tc>
                  <a:txBody>
                    <a:bodyPr/>
                    <a:lstStyle/>
                    <a:p>
                      <a:pPr marL="0" marR="0" lvl="0" indent="0" algn="just" defTabSz="914400" rtl="0" eaLnBrk="1" fontAlgn="auto" latinLnBrk="0" hangingPunct="1">
                        <a:lnSpc>
                          <a:spcPct val="150000"/>
                        </a:lnSpc>
                        <a:spcBef>
                          <a:spcPts val="0"/>
                        </a:spcBef>
                        <a:spcAft>
                          <a:spcPts val="0"/>
                        </a:spcAft>
                        <a:buClrTx/>
                        <a:buSzTx/>
                        <a:buFontTx/>
                        <a:buNone/>
                        <a:tabLst>
                          <a:tab pos="114300" algn="l"/>
                        </a:tabLst>
                        <a:defRPr/>
                      </a:pPr>
                      <a:r>
                        <a:rPr kumimoji="0" lang="en-ZA" sz="1400" b="1" i="0" u="none" strike="noStrike" kern="1200" cap="none" spc="0" normalizeH="0" baseline="0" noProof="0" dirty="0">
                          <a:ln>
                            <a:noFill/>
                          </a:ln>
                          <a:solidFill>
                            <a:prstClr val="black"/>
                          </a:solidFill>
                          <a:effectLst/>
                          <a:uLnTx/>
                          <a:uFillTx/>
                          <a:latin typeface="+mn-lt"/>
                          <a:ea typeface="Times New Roman"/>
                          <a:cs typeface="Arial" panose="020B0604020202020204" pitchFamily="34" charset="0"/>
                        </a:rPr>
                        <a:t>TOTAL</a:t>
                      </a:r>
                    </a:p>
                  </a:txBody>
                  <a:tcPr marL="68580" marR="68580" marT="0" marB="0"/>
                </a:tc>
                <a:tc>
                  <a:txBody>
                    <a:bodyPr/>
                    <a:lstStyle/>
                    <a:p>
                      <a:pPr algn="r">
                        <a:lnSpc>
                          <a:spcPct val="150000"/>
                        </a:lnSpc>
                        <a:spcAft>
                          <a:spcPts val="0"/>
                        </a:spcAft>
                        <a:tabLst>
                          <a:tab pos="114300" algn="l"/>
                        </a:tabLst>
                      </a:pPr>
                      <a:r>
                        <a:rPr lang="en-ZA" sz="1400" b="1" dirty="0">
                          <a:latin typeface="+mn-lt"/>
                          <a:ea typeface="Times New Roman"/>
                          <a:cs typeface="Arial" panose="020B0604020202020204" pitchFamily="34" charset="0"/>
                        </a:rPr>
                        <a:t>351 701</a:t>
                      </a:r>
                    </a:p>
                  </a:txBody>
                  <a:tcPr marL="68580" marR="68580" marT="0" marB="0"/>
                </a:tc>
                <a:tc>
                  <a:txBody>
                    <a:bodyPr/>
                    <a:lstStyle/>
                    <a:p>
                      <a:pPr algn="r">
                        <a:lnSpc>
                          <a:spcPct val="150000"/>
                        </a:lnSpc>
                        <a:spcAft>
                          <a:spcPts val="0"/>
                        </a:spcAft>
                        <a:tabLst>
                          <a:tab pos="114300" algn="l"/>
                        </a:tabLst>
                      </a:pPr>
                      <a:r>
                        <a:rPr lang="en-ZA" sz="1400" b="1" dirty="0">
                          <a:latin typeface="+mn-lt"/>
                          <a:ea typeface="Times New Roman"/>
                          <a:cs typeface="Arial" panose="020B0604020202020204" pitchFamily="34" charset="0"/>
                        </a:rPr>
                        <a:t>33 534</a:t>
                      </a:r>
                    </a:p>
                  </a:txBody>
                  <a:tcPr marL="68580" marR="68580" marT="0" marB="0"/>
                </a:tc>
                <a:tc>
                  <a:txBody>
                    <a:bodyPr/>
                    <a:lstStyle/>
                    <a:p>
                      <a:pPr algn="r">
                        <a:lnSpc>
                          <a:spcPct val="150000"/>
                        </a:lnSpc>
                        <a:spcAft>
                          <a:spcPts val="0"/>
                        </a:spcAft>
                        <a:tabLst>
                          <a:tab pos="114300" algn="l"/>
                        </a:tabLst>
                      </a:pPr>
                      <a:r>
                        <a:rPr lang="en-ZA" sz="1400" b="1" dirty="0">
                          <a:latin typeface="+mn-lt"/>
                        </a:rPr>
                        <a:t>504 308</a:t>
                      </a:r>
                      <a:endParaRPr lang="en-ZA" sz="1400" b="1"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400" b="1" dirty="0">
                          <a:latin typeface="+mn-lt"/>
                          <a:ea typeface="Times New Roman"/>
                          <a:cs typeface="Arial" panose="020B0604020202020204" pitchFamily="34" charset="0"/>
                        </a:rPr>
                        <a:t>165 246</a:t>
                      </a:r>
                    </a:p>
                  </a:txBody>
                  <a:tcPr marL="68580" marR="68580" marT="0" marB="0"/>
                </a:tc>
                <a:tc>
                  <a:txBody>
                    <a:bodyPr/>
                    <a:lstStyle/>
                    <a:p>
                      <a:pPr algn="r">
                        <a:lnSpc>
                          <a:spcPct val="150000"/>
                        </a:lnSpc>
                        <a:spcAft>
                          <a:spcPts val="0"/>
                        </a:spcAft>
                        <a:tabLst>
                          <a:tab pos="114300" algn="l"/>
                        </a:tabLst>
                      </a:pPr>
                      <a:r>
                        <a:rPr lang="en-ZA" sz="1400" b="1" dirty="0">
                          <a:latin typeface="+mn-lt"/>
                          <a:ea typeface="Times New Roman"/>
                          <a:cs typeface="Arial" panose="020B0604020202020204" pitchFamily="34" charset="0"/>
                        </a:rPr>
                        <a:t>48 344</a:t>
                      </a:r>
                    </a:p>
                  </a:txBody>
                  <a:tcPr marL="68580" marR="68580" marT="0" marB="0"/>
                </a:tc>
                <a:tc>
                  <a:txBody>
                    <a:bodyPr/>
                    <a:lstStyle/>
                    <a:p>
                      <a:pPr algn="r">
                        <a:lnSpc>
                          <a:spcPct val="150000"/>
                        </a:lnSpc>
                        <a:spcAft>
                          <a:spcPts val="0"/>
                        </a:spcAft>
                        <a:tabLst>
                          <a:tab pos="114300" algn="l"/>
                        </a:tabLst>
                      </a:pPr>
                      <a:r>
                        <a:rPr lang="en-ZA" sz="1400" b="0" dirty="0">
                          <a:solidFill>
                            <a:schemeClr val="tx1"/>
                          </a:solidFill>
                          <a:latin typeface="+mn-lt"/>
                          <a:ea typeface="Times New Roman"/>
                          <a:cs typeface="Arial" panose="020B0604020202020204" pitchFamily="34" charset="0"/>
                        </a:rPr>
                        <a:t>83 092</a:t>
                      </a:r>
                    </a:p>
                  </a:txBody>
                  <a:tcPr marL="68580" marR="68580" marT="0" marB="0"/>
                </a:tc>
                <a:tc>
                  <a:txBody>
                    <a:bodyPr/>
                    <a:lstStyle/>
                    <a:p>
                      <a:pPr algn="l">
                        <a:lnSpc>
                          <a:spcPct val="150000"/>
                        </a:lnSpc>
                        <a:spcAft>
                          <a:spcPts val="0"/>
                        </a:spcAft>
                        <a:tabLst>
                          <a:tab pos="114300" algn="l"/>
                        </a:tabLst>
                      </a:pPr>
                      <a:endParaRPr lang="en-ZA" sz="1400" b="0" dirty="0">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86CEE8F1-B1D9-46C4-891D-84ABD8F79CC7}"/>
              </a:ext>
            </a:extLst>
          </p:cNvPr>
          <p:cNvPicPr>
            <a:picLocks noChangeAspect="1"/>
          </p:cNvPicPr>
          <p:nvPr/>
        </p:nvPicPr>
        <p:blipFill>
          <a:blip r:embed="rId3"/>
          <a:stretch>
            <a:fillRect/>
          </a:stretch>
        </p:blipFill>
        <p:spPr>
          <a:xfrm>
            <a:off x="107504" y="6165304"/>
            <a:ext cx="1761897" cy="591363"/>
          </a:xfrm>
          <a:prstGeom prst="rect">
            <a:avLst/>
          </a:prstGeom>
        </p:spPr>
      </p:pic>
    </p:spTree>
    <p:extLst>
      <p:ext uri="{BB962C8B-B14F-4D97-AF65-F5344CB8AC3E}">
        <p14:creationId xmlns:p14="http://schemas.microsoft.com/office/powerpoint/2010/main" val="3864322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2"/>
            <a:ext cx="8676456" cy="880330"/>
          </a:xfrm>
        </p:spPr>
        <p:txBody>
          <a:bodyPr>
            <a:normAutofit/>
          </a:bodyPr>
          <a:lstStyle/>
          <a:p>
            <a:r>
              <a:rPr lang="en-US" sz="4000" dirty="0">
                <a:solidFill>
                  <a:srgbClr val="C0504D">
                    <a:lumMod val="75000"/>
                  </a:srgbClr>
                </a:solidFill>
              </a:rPr>
              <a:t>HIGHLIGHTS…</a:t>
            </a:r>
            <a:endParaRPr lang="en-ZA" sz="4000" dirty="0"/>
          </a:p>
        </p:txBody>
      </p:sp>
      <p:sp>
        <p:nvSpPr>
          <p:cNvPr id="3" name="Text Placeholder 2"/>
          <p:cNvSpPr>
            <a:spLocks noGrp="1"/>
          </p:cNvSpPr>
          <p:nvPr>
            <p:ph type="body" idx="1"/>
          </p:nvPr>
        </p:nvSpPr>
        <p:spPr>
          <a:xfrm>
            <a:off x="283054" y="880332"/>
            <a:ext cx="4040188" cy="639763"/>
          </a:xfrm>
        </p:spPr>
        <p:txBody>
          <a:bodyPr/>
          <a:lstStyle/>
          <a:p>
            <a:pPr lvl="0"/>
            <a:r>
              <a:rPr lang="en-US" dirty="0"/>
              <a:t>2020/21</a:t>
            </a:r>
          </a:p>
        </p:txBody>
      </p:sp>
      <p:sp>
        <p:nvSpPr>
          <p:cNvPr id="4" name="Content Placeholder 3"/>
          <p:cNvSpPr>
            <a:spLocks noGrp="1"/>
          </p:cNvSpPr>
          <p:nvPr>
            <p:ph sz="half" idx="2"/>
          </p:nvPr>
        </p:nvSpPr>
        <p:spPr>
          <a:xfrm>
            <a:off x="103600" y="1572912"/>
            <a:ext cx="4040188" cy="4968552"/>
          </a:xfrm>
        </p:spPr>
        <p:txBody>
          <a:bodyPr>
            <a:normAutofit/>
          </a:bodyPr>
          <a:lstStyle/>
          <a:p>
            <a:pPr lvl="0"/>
            <a:r>
              <a:rPr lang="en-ZA" b="1" dirty="0">
                <a:solidFill>
                  <a:prstClr val="black"/>
                </a:solidFill>
              </a:rPr>
              <a:t>61 027 095 </a:t>
            </a:r>
            <a:r>
              <a:rPr lang="en-ZA" dirty="0">
                <a:solidFill>
                  <a:prstClr val="black"/>
                </a:solidFill>
              </a:rPr>
              <a:t>Grades R-9  Volume 1 and 2 workbooks were printed and  delivered to </a:t>
            </a:r>
            <a:r>
              <a:rPr lang="en-ZA" b="1" dirty="0">
                <a:solidFill>
                  <a:prstClr val="black"/>
                </a:solidFill>
              </a:rPr>
              <a:t>23 094 </a:t>
            </a:r>
            <a:r>
              <a:rPr lang="en-ZA" dirty="0">
                <a:solidFill>
                  <a:prstClr val="black"/>
                </a:solidFill>
              </a:rPr>
              <a:t>public schools</a:t>
            </a:r>
          </a:p>
          <a:p>
            <a:pPr marL="0" lvl="0" indent="0">
              <a:buNone/>
            </a:pPr>
            <a:endParaRPr lang="en-GB" b="1" dirty="0">
              <a:solidFill>
                <a:prstClr val="black"/>
              </a:solidFill>
            </a:endParaRPr>
          </a:p>
          <a:p>
            <a:r>
              <a:rPr lang="en-ZA" b="1" dirty="0"/>
              <a:t>82%</a:t>
            </a:r>
            <a:r>
              <a:rPr lang="en-ZA" dirty="0"/>
              <a:t>  of </a:t>
            </a:r>
            <a:r>
              <a:rPr lang="en-ZA" dirty="0" err="1"/>
              <a:t>Funza</a:t>
            </a:r>
            <a:r>
              <a:rPr lang="en-ZA" dirty="0"/>
              <a:t> </a:t>
            </a:r>
            <a:r>
              <a:rPr lang="en-ZA" dirty="0" err="1"/>
              <a:t>Lushaka</a:t>
            </a:r>
            <a:r>
              <a:rPr lang="en-ZA" dirty="0"/>
              <a:t> graduates eligible for placement were placed in schools against the annual target of </a:t>
            </a:r>
            <a:r>
              <a:rPr lang="en-ZA" b="1" dirty="0"/>
              <a:t>85% </a:t>
            </a:r>
            <a:endParaRPr lang="en-US" b="1" dirty="0"/>
          </a:p>
          <a:p>
            <a:pPr lvl="0"/>
            <a:endParaRPr lang="en-ZA" dirty="0"/>
          </a:p>
          <a:p>
            <a:endParaRPr lang="en-US" dirty="0"/>
          </a:p>
          <a:p>
            <a:endParaRPr lang="en-US" dirty="0"/>
          </a:p>
        </p:txBody>
      </p:sp>
      <p:sp>
        <p:nvSpPr>
          <p:cNvPr id="5" name="Text Placeholder 4"/>
          <p:cNvSpPr>
            <a:spLocks noGrp="1"/>
          </p:cNvSpPr>
          <p:nvPr>
            <p:ph type="body" sz="quarter" idx="3"/>
          </p:nvPr>
        </p:nvSpPr>
        <p:spPr>
          <a:xfrm>
            <a:off x="4532312" y="874647"/>
            <a:ext cx="4041775" cy="639763"/>
          </a:xfrm>
        </p:spPr>
        <p:txBody>
          <a:bodyPr/>
          <a:lstStyle/>
          <a:p>
            <a:r>
              <a:rPr lang="en-US" dirty="0"/>
              <a:t>2021/22</a:t>
            </a:r>
          </a:p>
        </p:txBody>
      </p:sp>
      <p:sp>
        <p:nvSpPr>
          <p:cNvPr id="6" name="Content Placeholder 5"/>
          <p:cNvSpPr>
            <a:spLocks noGrp="1"/>
          </p:cNvSpPr>
          <p:nvPr>
            <p:ph sz="quarter" idx="4"/>
          </p:nvPr>
        </p:nvSpPr>
        <p:spPr>
          <a:xfrm>
            <a:off x="4382931" y="1546664"/>
            <a:ext cx="4041775" cy="4805890"/>
          </a:xfrm>
        </p:spPr>
        <p:txBody>
          <a:bodyPr>
            <a:normAutofit/>
          </a:bodyPr>
          <a:lstStyle/>
          <a:p>
            <a:pPr lvl="0"/>
            <a:r>
              <a:rPr lang="en-ZA" b="1" dirty="0"/>
              <a:t>65 373 740 </a:t>
            </a:r>
            <a:r>
              <a:rPr lang="en-ZA" dirty="0"/>
              <a:t>Grades R-9  Volume 1 and 2 workbooks were printed and  delivered to </a:t>
            </a:r>
            <a:r>
              <a:rPr lang="en-ZA" b="1" dirty="0"/>
              <a:t>22 975 </a:t>
            </a:r>
            <a:r>
              <a:rPr lang="en-ZA" dirty="0"/>
              <a:t>public schools</a:t>
            </a:r>
          </a:p>
          <a:p>
            <a:pPr lvl="0"/>
            <a:endParaRPr lang="en-ZA" sz="2600" dirty="0"/>
          </a:p>
          <a:p>
            <a:r>
              <a:rPr lang="en-ZA" b="1" dirty="0"/>
              <a:t>76%</a:t>
            </a:r>
            <a:r>
              <a:rPr lang="en-ZA" dirty="0"/>
              <a:t>  of </a:t>
            </a:r>
            <a:r>
              <a:rPr lang="en-ZA" dirty="0" err="1"/>
              <a:t>Funza</a:t>
            </a:r>
            <a:r>
              <a:rPr lang="en-ZA" dirty="0"/>
              <a:t> </a:t>
            </a:r>
            <a:r>
              <a:rPr lang="en-ZA" dirty="0" err="1"/>
              <a:t>Lushaka</a:t>
            </a:r>
            <a:r>
              <a:rPr lang="en-ZA" dirty="0"/>
              <a:t> graduates eligible for placement were placed in schools against the annual target of </a:t>
            </a:r>
            <a:r>
              <a:rPr lang="en-ZA" b="1" dirty="0"/>
              <a:t>84% </a:t>
            </a:r>
            <a:r>
              <a:rPr lang="en-ZA" dirty="0"/>
              <a:t>.</a:t>
            </a:r>
            <a:endParaRPr lang="en-US" dirty="0">
              <a:solidFill>
                <a:srgbClr val="00B050"/>
              </a:solidFill>
            </a:endParaRPr>
          </a:p>
        </p:txBody>
      </p:sp>
      <p:sp>
        <p:nvSpPr>
          <p:cNvPr id="7" name="Slide Number Placeholder 6"/>
          <p:cNvSpPr>
            <a:spLocks noGrp="1"/>
          </p:cNvSpPr>
          <p:nvPr>
            <p:ph type="sldNum" sz="quarter" idx="10"/>
          </p:nvPr>
        </p:nvSpPr>
        <p:spPr/>
        <p:txBody>
          <a:bodyPr/>
          <a:lstStyle/>
          <a:p>
            <a:fld id="{E2C0AE55-7E06-4976-960B-3D98813CB3CF}" type="slidenum">
              <a:rPr lang="en-ZA" smtClean="0"/>
              <a:pPr/>
              <a:t>15</a:t>
            </a:fld>
            <a:endParaRPr lang="en-ZA"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8"/>
          </a:xfrm>
          <a:prstGeom prst="rect">
            <a:avLst/>
          </a:prstGeom>
        </p:spPr>
      </p:pic>
    </p:spTree>
    <p:extLst>
      <p:ext uri="{BB962C8B-B14F-4D97-AF65-F5344CB8AC3E}">
        <p14:creationId xmlns:p14="http://schemas.microsoft.com/office/powerpoint/2010/main" val="412975258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568952" cy="2304256"/>
          </a:xfrm>
        </p:spPr>
        <p:txBody>
          <a:bodyPr>
            <a:noAutofit/>
          </a:bodyPr>
          <a:lstStyle/>
          <a:p>
            <a:pPr marL="631825" indent="-631825" algn="ctr">
              <a:buNone/>
              <a:defRPr/>
            </a:pPr>
            <a:r>
              <a:rPr lang="en-ZA" sz="5400" dirty="0">
                <a:solidFill>
                  <a:schemeClr val="accent2">
                    <a:lumMod val="75000"/>
                  </a:schemeClr>
                </a:solidFill>
                <a:cs typeface="Calibri" pitchFamily="34" charset="0"/>
              </a:rPr>
              <a:t>FRUITLESS AND WASTEFUL EXPENDITURE </a:t>
            </a:r>
            <a:endParaRPr lang="en-US" sz="5400" dirty="0">
              <a:solidFill>
                <a:schemeClr val="accent2">
                  <a:lumMod val="75000"/>
                </a:schemeClr>
              </a:solidFill>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150</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97</a:t>
            </a:r>
          </a:p>
        </p:txBody>
      </p:sp>
    </p:spTree>
    <p:custDataLst>
      <p:tags r:id="rId1"/>
    </p:custDataLst>
    <p:extLst>
      <p:ext uri="{BB962C8B-B14F-4D97-AF65-F5344CB8AC3E}">
        <p14:creationId xmlns:p14="http://schemas.microsoft.com/office/powerpoint/2010/main" val="325591730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5"/>
            <a:ext cx="8229600" cy="936104"/>
          </a:xfrm>
        </p:spPr>
        <p:txBody>
          <a:bodyPr>
            <a:noAutofit/>
          </a:bodyPr>
          <a:lstStyle/>
          <a:p>
            <a:r>
              <a:rPr lang="en-ZA" sz="2400" b="1" dirty="0">
                <a:solidFill>
                  <a:schemeClr val="accent2">
                    <a:lumMod val="75000"/>
                  </a:schemeClr>
                </a:solidFill>
              </a:rPr>
              <a:t>DETAILS OF FRUITLESS AND WASTEFUL EXPENDITURE  UP TO 2021/22</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63591503"/>
              </p:ext>
            </p:extLst>
          </p:nvPr>
        </p:nvGraphicFramePr>
        <p:xfrm>
          <a:off x="143509" y="836712"/>
          <a:ext cx="9000492" cy="5733914"/>
        </p:xfrm>
        <a:graphic>
          <a:graphicData uri="http://schemas.openxmlformats.org/drawingml/2006/table">
            <a:tbl>
              <a:tblPr firstRow="1" bandRow="1">
                <a:tableStyleId>{21E4AEA4-8DFA-4A89-87EB-49C32662AFE0}</a:tableStyleId>
              </a:tblPr>
              <a:tblGrid>
                <a:gridCol w="1847661">
                  <a:extLst>
                    <a:ext uri="{9D8B030D-6E8A-4147-A177-3AD203B41FA5}">
                      <a16:colId xmlns:a16="http://schemas.microsoft.com/office/drawing/2014/main" val="20000"/>
                    </a:ext>
                  </a:extLst>
                </a:gridCol>
                <a:gridCol w="1337963">
                  <a:extLst>
                    <a:ext uri="{9D8B030D-6E8A-4147-A177-3AD203B41FA5}">
                      <a16:colId xmlns:a16="http://schemas.microsoft.com/office/drawing/2014/main" val="20001"/>
                    </a:ext>
                  </a:extLst>
                </a:gridCol>
                <a:gridCol w="2495014">
                  <a:extLst>
                    <a:ext uri="{9D8B030D-6E8A-4147-A177-3AD203B41FA5}">
                      <a16:colId xmlns:a16="http://schemas.microsoft.com/office/drawing/2014/main" val="20002"/>
                    </a:ext>
                  </a:extLst>
                </a:gridCol>
                <a:gridCol w="1302502">
                  <a:extLst>
                    <a:ext uri="{9D8B030D-6E8A-4147-A177-3AD203B41FA5}">
                      <a16:colId xmlns:a16="http://schemas.microsoft.com/office/drawing/2014/main" val="20003"/>
                    </a:ext>
                  </a:extLst>
                </a:gridCol>
                <a:gridCol w="2017352">
                  <a:extLst>
                    <a:ext uri="{9D8B030D-6E8A-4147-A177-3AD203B41FA5}">
                      <a16:colId xmlns:a16="http://schemas.microsoft.com/office/drawing/2014/main" val="1983596641"/>
                    </a:ext>
                  </a:extLst>
                </a:gridCol>
              </a:tblGrid>
              <a:tr h="376151">
                <a:tc>
                  <a:txBody>
                    <a:bodyPr/>
                    <a:lstStyle/>
                    <a:p>
                      <a:pPr algn="ctr" fontAlgn="b"/>
                      <a:r>
                        <a:rPr lang="en-US" sz="1600" u="none" strike="noStrike" dirty="0">
                          <a:effectLst/>
                          <a:latin typeface="+mn-lt"/>
                        </a:rPr>
                        <a:t>Service Provider an</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Project</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Item</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Amount</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b="1" i="0" u="none" strike="noStrike" dirty="0">
                          <a:solidFill>
                            <a:srgbClr val="000000"/>
                          </a:solidFill>
                          <a:effectLst/>
                          <a:latin typeface="+mn-lt"/>
                        </a:rPr>
                        <a:t>Progress</a:t>
                      </a:r>
                    </a:p>
                  </a:txBody>
                  <a:tcPr marL="6350" marR="6350" marT="6350" marB="0"/>
                </a:tc>
                <a:extLst>
                  <a:ext uri="{0D108BD9-81ED-4DB2-BD59-A6C34878D82A}">
                    <a16:rowId xmlns:a16="http://schemas.microsoft.com/office/drawing/2014/main" val="10000"/>
                  </a:ext>
                </a:extLst>
              </a:tr>
              <a:tr h="290463">
                <a:tc>
                  <a:txBody>
                    <a:bodyPr/>
                    <a:lstStyle/>
                    <a:p>
                      <a:pPr algn="l" fontAlgn="b"/>
                      <a:r>
                        <a:rPr lang="en-US" sz="1300" u="none" strike="noStrike" dirty="0">
                          <a:effectLst/>
                          <a:latin typeface="+mn-lt"/>
                        </a:rPr>
                        <a:t>SARS</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fontAlgn="b"/>
                      <a:r>
                        <a:rPr lang="en-US" sz="1300" u="none" strike="noStrike" dirty="0">
                          <a:effectLst/>
                          <a:latin typeface="+mn-lt"/>
                        </a:rPr>
                        <a:t>Kha Ri Gude</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l" fontAlgn="b"/>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6350" marR="6350" marT="6350" marB="0"/>
                </a:tc>
                <a:tc>
                  <a:txBody>
                    <a:bodyPr/>
                    <a:lstStyle/>
                    <a:p>
                      <a:pPr algn="r" fontAlgn="b"/>
                      <a:r>
                        <a:rPr lang="en-US" sz="1300" u="none" strike="noStrike" dirty="0">
                          <a:solidFill>
                            <a:schemeClr val="tx1"/>
                          </a:solidFill>
                          <a:effectLst/>
                          <a:latin typeface="+mn-lt"/>
                        </a:rPr>
                        <a:t>R28,457.99</a:t>
                      </a:r>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algn="r" fontAlgn="b"/>
                      <a:r>
                        <a:rPr lang="en-US" sz="1300" b="0" i="0" u="none" strike="noStrike" dirty="0">
                          <a:solidFill>
                            <a:srgbClr val="000000"/>
                          </a:solidFill>
                          <a:effectLst/>
                          <a:latin typeface="+mn-lt"/>
                          <a:cs typeface="Arial" panose="020B0604020202020204" pitchFamily="34" charset="0"/>
                        </a:rPr>
                        <a:t>Investigation in progress</a:t>
                      </a:r>
                    </a:p>
                  </a:txBody>
                  <a:tcPr marL="6350" marR="6350" marT="6350" marB="0"/>
                </a:tc>
                <a:extLst>
                  <a:ext uri="{0D108BD9-81ED-4DB2-BD59-A6C34878D82A}">
                    <a16:rowId xmlns:a16="http://schemas.microsoft.com/office/drawing/2014/main" val="10001"/>
                  </a:ext>
                </a:extLst>
              </a:tr>
              <a:tr h="534307">
                <a:tc>
                  <a:txBody>
                    <a:bodyPr/>
                    <a:lstStyle/>
                    <a:p>
                      <a:pPr algn="l" fontAlgn="b"/>
                      <a:r>
                        <a:rPr lang="en-US" sz="1300" u="none" strike="noStrike" dirty="0">
                          <a:effectLst/>
                          <a:latin typeface="+mn-lt"/>
                        </a:rPr>
                        <a:t>SAB &amp; T </a:t>
                      </a:r>
                      <a:endParaRPr lang="en-US" sz="1300" b="1"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fontAlgn="b"/>
                      <a:r>
                        <a:rPr lang="en-US" sz="1300" u="none" strike="noStrike" dirty="0">
                          <a:effectLst/>
                          <a:latin typeface="+mn-lt"/>
                        </a:rPr>
                        <a:t>Kha Ri Gude</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l" fontAlgn="b"/>
                      <a:r>
                        <a:rPr lang="en-US" sz="1300" u="none" strike="noStrike" dirty="0">
                          <a:effectLst/>
                          <a:latin typeface="+mn-lt"/>
                        </a:rPr>
                        <a:t>Materials, packing</a:t>
                      </a:r>
                      <a:r>
                        <a:rPr lang="en-US" sz="1300" u="none" strike="noStrike" baseline="0" dirty="0">
                          <a:effectLst/>
                          <a:latin typeface="+mn-lt"/>
                        </a:rPr>
                        <a:t> and packaging, distribution and stipend. </a:t>
                      </a:r>
                      <a:endParaRPr lang="en-US" sz="1300" b="1" i="1" u="none" strike="noStrike" dirty="0">
                        <a:solidFill>
                          <a:schemeClr val="tx1"/>
                        </a:solidFill>
                        <a:effectLst/>
                        <a:latin typeface="+mn-lt"/>
                        <a:cs typeface="Arial" panose="020B0604020202020204" pitchFamily="34" charset="0"/>
                      </a:endParaRPr>
                    </a:p>
                  </a:txBody>
                  <a:tcPr marL="6350" marR="6350" marT="6350" marB="0"/>
                </a:tc>
                <a:tc>
                  <a:txBody>
                    <a:bodyPr/>
                    <a:lstStyle/>
                    <a:p>
                      <a:pPr algn="r" fontAlgn="b"/>
                      <a:r>
                        <a:rPr lang="en-US" sz="1300" u="none" strike="noStrike" dirty="0">
                          <a:solidFill>
                            <a:schemeClr val="tx1"/>
                          </a:solidFill>
                          <a:effectLst/>
                          <a:latin typeface="+mn-lt"/>
                        </a:rPr>
                        <a:t>R1,268,480.57</a:t>
                      </a:r>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algn="r" fontAlgn="b"/>
                      <a:r>
                        <a:rPr lang="en-US" sz="1300" b="0" i="0" u="none" strike="noStrike" dirty="0">
                          <a:solidFill>
                            <a:srgbClr val="000000"/>
                          </a:solidFill>
                          <a:effectLst/>
                          <a:latin typeface="+mn-lt"/>
                          <a:cs typeface="Arial" panose="020B0604020202020204" pitchFamily="34" charset="0"/>
                        </a:rPr>
                        <a:t>2015/16 Kha Ri </a:t>
                      </a:r>
                      <a:r>
                        <a:rPr lang="en-US" sz="1300" b="0" i="0" u="none" strike="noStrike" dirty="0" err="1">
                          <a:solidFill>
                            <a:srgbClr val="000000"/>
                          </a:solidFill>
                          <a:effectLst/>
                          <a:latin typeface="+mn-lt"/>
                          <a:cs typeface="Arial" panose="020B0604020202020204" pitchFamily="34" charset="0"/>
                        </a:rPr>
                        <a:t>Gude</a:t>
                      </a:r>
                      <a:r>
                        <a:rPr lang="en-US" sz="1300" b="0" i="0" u="none" strike="noStrike" dirty="0">
                          <a:solidFill>
                            <a:srgbClr val="000000"/>
                          </a:solidFill>
                          <a:effectLst/>
                          <a:latin typeface="+mn-lt"/>
                          <a:cs typeface="Arial" panose="020B0604020202020204" pitchFamily="34" charset="0"/>
                        </a:rPr>
                        <a:t>. Investigation was conducted. Matter was referred to the HAWKS for further investigation</a:t>
                      </a:r>
                    </a:p>
                  </a:txBody>
                  <a:tcPr marL="6350" marR="6350" marT="6350" marB="0"/>
                </a:tc>
                <a:extLst>
                  <a:ext uri="{0D108BD9-81ED-4DB2-BD59-A6C34878D82A}">
                    <a16:rowId xmlns:a16="http://schemas.microsoft.com/office/drawing/2014/main" val="10002"/>
                  </a:ext>
                </a:extLst>
              </a:tr>
              <a:tr h="182753">
                <a:tc>
                  <a:txBody>
                    <a:bodyPr/>
                    <a:lstStyle/>
                    <a:p>
                      <a:pPr algn="l" fontAlgn="b"/>
                      <a:r>
                        <a:rPr lang="en-US" sz="1300" u="none" strike="noStrike" dirty="0" err="1">
                          <a:effectLst/>
                          <a:latin typeface="+mn-lt"/>
                        </a:rPr>
                        <a:t>Magubane</a:t>
                      </a:r>
                      <a:r>
                        <a:rPr lang="en-US" sz="1300" u="none" strike="noStrike" dirty="0">
                          <a:effectLst/>
                          <a:latin typeface="+mn-lt"/>
                        </a:rPr>
                        <a:t> Plant &amp; Contractor</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fontAlgn="b"/>
                      <a:r>
                        <a:rPr lang="en-US" sz="1300" u="none" strike="noStrike" dirty="0">
                          <a:effectLst/>
                          <a:latin typeface="+mn-lt"/>
                        </a:rPr>
                        <a:t>ASIDI</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l" fontAlgn="b"/>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6350" marR="6350" marT="6350" marB="0"/>
                </a:tc>
                <a:tc>
                  <a:txBody>
                    <a:bodyPr/>
                    <a:lstStyle/>
                    <a:p>
                      <a:pPr algn="r" fontAlgn="b"/>
                      <a:r>
                        <a:rPr lang="en-US" sz="1300" u="none" strike="noStrike" dirty="0">
                          <a:solidFill>
                            <a:schemeClr val="tx1"/>
                          </a:solidFill>
                          <a:effectLst/>
                          <a:latin typeface="+mn-lt"/>
                        </a:rPr>
                        <a:t>R3,775.39</a:t>
                      </a:r>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Investigation is complete</a:t>
                      </a:r>
                    </a:p>
                  </a:txBody>
                  <a:tcPr marL="6350" marR="6350" marT="6350" marB="0"/>
                </a:tc>
                <a:extLst>
                  <a:ext uri="{0D108BD9-81ED-4DB2-BD59-A6C34878D82A}">
                    <a16:rowId xmlns:a16="http://schemas.microsoft.com/office/drawing/2014/main" val="10003"/>
                  </a:ext>
                </a:extLst>
              </a:tr>
              <a:tr h="358530">
                <a:tc>
                  <a:txBody>
                    <a:bodyPr/>
                    <a:lstStyle/>
                    <a:p>
                      <a:pPr algn="l" fontAlgn="b"/>
                      <a:r>
                        <a:rPr lang="en-US" sz="1300" u="none" strike="noStrike" dirty="0" err="1">
                          <a:effectLst/>
                          <a:latin typeface="+mn-lt"/>
                        </a:rPr>
                        <a:t>Kwikspace</a:t>
                      </a:r>
                      <a:r>
                        <a:rPr lang="en-US" sz="1300" u="none" strike="noStrike" dirty="0">
                          <a:effectLst/>
                          <a:latin typeface="+mn-lt"/>
                        </a:rPr>
                        <a:t> Modular Buildings</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fontAlgn="b"/>
                      <a:r>
                        <a:rPr lang="en-US" sz="1300" u="none" strike="noStrike" dirty="0">
                          <a:effectLst/>
                          <a:latin typeface="+mn-lt"/>
                        </a:rPr>
                        <a:t>ASIDI</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u="none" strike="noStrike" dirty="0">
                          <a:solidFill>
                            <a:schemeClr val="tx1"/>
                          </a:solidFill>
                          <a:effectLst/>
                          <a:latin typeface="+mn-lt"/>
                        </a:rPr>
                        <a:t>R9,518.66</a:t>
                      </a:r>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is complete</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04"/>
                  </a:ext>
                </a:extLst>
              </a:tr>
              <a:tr h="276221">
                <a:tc>
                  <a:txBody>
                    <a:bodyPr/>
                    <a:lstStyle/>
                    <a:p>
                      <a:pPr algn="l" fontAlgn="b"/>
                      <a:r>
                        <a:rPr lang="en-US" sz="1300" u="none" strike="noStrike" dirty="0" err="1">
                          <a:effectLst/>
                          <a:latin typeface="+mn-lt"/>
                        </a:rPr>
                        <a:t>Ricts</a:t>
                      </a:r>
                      <a:r>
                        <a:rPr lang="en-US" sz="1300" u="none" strike="noStrike" dirty="0">
                          <a:effectLst/>
                          <a:latin typeface="+mn-lt"/>
                        </a:rPr>
                        <a:t> Holdings Pty Ltd</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u="none" strike="noStrike" dirty="0">
                          <a:solidFill>
                            <a:schemeClr val="tx1"/>
                          </a:solidFill>
                          <a:effectLst/>
                          <a:latin typeface="+mn-lt"/>
                        </a:rPr>
                        <a:t>R233,029.84</a:t>
                      </a:r>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is complete</a:t>
                      </a:r>
                    </a:p>
                  </a:txBody>
                  <a:tcPr marL="6350" marR="6350" marT="6350" marB="0"/>
                </a:tc>
                <a:extLst>
                  <a:ext uri="{0D108BD9-81ED-4DB2-BD59-A6C34878D82A}">
                    <a16:rowId xmlns:a16="http://schemas.microsoft.com/office/drawing/2014/main" val="10005"/>
                  </a:ext>
                </a:extLst>
              </a:tr>
              <a:tr h="276221">
                <a:tc>
                  <a:txBody>
                    <a:bodyPr/>
                    <a:lstStyle/>
                    <a:p>
                      <a:pPr algn="l" fontAlgn="b"/>
                      <a:r>
                        <a:rPr lang="en-US" sz="1300" b="0" i="0" u="none" strike="noStrike" dirty="0">
                          <a:solidFill>
                            <a:srgbClr val="000000"/>
                          </a:solidFill>
                          <a:effectLst/>
                          <a:latin typeface="+mn-lt"/>
                          <a:cs typeface="Arial" panose="020B0604020202020204" pitchFamily="34" charset="0"/>
                        </a:rPr>
                        <a:t>TCN Architects CC</a:t>
                      </a:r>
                    </a:p>
                  </a:txBody>
                  <a:tcPr marL="6350" marR="6350" marT="6350" marB="0"/>
                </a:tc>
                <a:tc>
                  <a:txBody>
                    <a:bodyPr/>
                    <a:lstStyle/>
                    <a:p>
                      <a:pPr algn="ct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chemeClr val="tx1"/>
                          </a:solidFill>
                          <a:effectLst/>
                          <a:latin typeface="+mn-lt"/>
                          <a:cs typeface="Arial" panose="020B0604020202020204" pitchFamily="34" charset="0"/>
                        </a:rPr>
                        <a:t>R7,070,196.47</a:t>
                      </a: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Investigation is at final report stage</a:t>
                      </a:r>
                    </a:p>
                  </a:txBody>
                  <a:tcPr marL="6350" marR="6350" marT="6350" marB="0"/>
                </a:tc>
                <a:extLst>
                  <a:ext uri="{0D108BD9-81ED-4DB2-BD59-A6C34878D82A}">
                    <a16:rowId xmlns:a16="http://schemas.microsoft.com/office/drawing/2014/main" val="10008"/>
                  </a:ext>
                </a:extLst>
              </a:tr>
              <a:tr h="0">
                <a:tc>
                  <a:txBody>
                    <a:bodyPr/>
                    <a:lstStyle/>
                    <a:p>
                      <a:pPr algn="l" fontAlgn="b"/>
                      <a:r>
                        <a:rPr lang="en-US" sz="1300" u="none" strike="noStrike" dirty="0">
                          <a:effectLst/>
                          <a:latin typeface="+mn-lt"/>
                        </a:rPr>
                        <a:t>Ruwacon Pty Ltd (EC)</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u="none" strike="noStrike" dirty="0">
                          <a:solidFill>
                            <a:schemeClr val="tx1"/>
                          </a:solidFill>
                          <a:effectLst/>
                          <a:latin typeface="+mn-lt"/>
                        </a:rPr>
                        <a:t>R532,713.84</a:t>
                      </a:r>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is complete</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06"/>
                  </a:ext>
                </a:extLst>
              </a:tr>
              <a:tr h="627776">
                <a:tc>
                  <a:txBody>
                    <a:bodyPr/>
                    <a:lstStyle/>
                    <a:p>
                      <a:pPr algn="l" fontAlgn="b"/>
                      <a:r>
                        <a:rPr lang="en-US" sz="1300" b="0" i="0" u="none" strike="noStrike" dirty="0">
                          <a:solidFill>
                            <a:srgbClr val="000000"/>
                          </a:solidFill>
                          <a:effectLst/>
                          <a:latin typeface="+mn-lt"/>
                          <a:cs typeface="Arial" panose="020B0604020202020204" pitchFamily="34" charset="0"/>
                        </a:rPr>
                        <a:t>IDT ACT EC</a:t>
                      </a:r>
                    </a:p>
                  </a:txBody>
                  <a:tcPr marL="6350" marR="6350" marT="635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mn-lt"/>
                          <a:cs typeface="Arial" panose="020B0604020202020204" pitchFamily="34" charset="0"/>
                        </a:rPr>
                        <a:t>Payments made on Infrastructure Projects Stopped by Provincial Education Department</a:t>
                      </a:r>
                      <a:endParaRPr lang="en-US" sz="13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chemeClr val="tx1"/>
                          </a:solidFill>
                          <a:effectLst/>
                          <a:latin typeface="+mn-lt"/>
                          <a:cs typeface="Arial" panose="020B0604020202020204" pitchFamily="34" charset="0"/>
                        </a:rPr>
                        <a:t>R24,135,676.10</a:t>
                      </a: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Investigation in</a:t>
                      </a:r>
                      <a:r>
                        <a:rPr lang="en-US" sz="1300" b="0" i="0" u="none" strike="noStrike" baseline="0" dirty="0">
                          <a:solidFill>
                            <a:schemeClr val="tx1"/>
                          </a:solidFill>
                          <a:effectLst/>
                          <a:latin typeface="+mn-lt"/>
                          <a:cs typeface="Arial" panose="020B0604020202020204" pitchFamily="34" charset="0"/>
                        </a:rPr>
                        <a:t> progress</a:t>
                      </a:r>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10"/>
                  </a:ext>
                </a:extLst>
              </a:tr>
              <a:tr h="627776">
                <a:tc>
                  <a:txBody>
                    <a:bodyPr/>
                    <a:lstStyle/>
                    <a:p>
                      <a:pPr algn="l" fontAlgn="b"/>
                      <a:r>
                        <a:rPr lang="en-US" sz="1300" b="0" i="0" u="none" strike="noStrike" dirty="0">
                          <a:solidFill>
                            <a:srgbClr val="000000"/>
                          </a:solidFill>
                          <a:effectLst/>
                          <a:latin typeface="+mn-lt"/>
                          <a:cs typeface="Arial" panose="020B0604020202020204" pitchFamily="34" charset="0"/>
                        </a:rPr>
                        <a:t>DBE32 EC</a:t>
                      </a:r>
                    </a:p>
                  </a:txBody>
                  <a:tcPr marL="6350" marR="6350" marT="635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mn-lt"/>
                          <a:cs typeface="Arial" panose="020B0604020202020204" pitchFamily="34" charset="0"/>
                        </a:rPr>
                        <a:t>Payments made on Infrastructure Projects Stopped by Provincial Education Department</a:t>
                      </a:r>
                      <a:endParaRPr lang="en-US" sz="1300" b="0" i="0" u="none" strike="noStrike" dirty="0">
                        <a:solidFill>
                          <a:srgbClr val="000000"/>
                        </a:solidFill>
                        <a:effectLst/>
                        <a:latin typeface="+mn-lt"/>
                        <a:cs typeface="Arial" panose="020B0604020202020204" pitchFamily="34" charset="0"/>
                      </a:endParaRPr>
                    </a:p>
                  </a:txBody>
                  <a:tcPr marL="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R21,001,881.39</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Investigation was completed and the letter to the</a:t>
                      </a:r>
                      <a:r>
                        <a:rPr lang="en-US" sz="1300" b="0" i="0" u="none" strike="noStrike" baseline="0" dirty="0">
                          <a:solidFill>
                            <a:schemeClr val="tx1"/>
                          </a:solidFill>
                          <a:effectLst/>
                          <a:latin typeface="+mn-lt"/>
                          <a:cs typeface="Arial" panose="020B0604020202020204" pitchFamily="34" charset="0"/>
                        </a:rPr>
                        <a:t> Province for recovery was issued August 2020</a:t>
                      </a:r>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11"/>
                  </a:ext>
                </a:extLst>
              </a:tr>
              <a:tr h="627776">
                <a:tc>
                  <a:txBody>
                    <a:bodyPr/>
                    <a:lstStyle/>
                    <a:p>
                      <a:pPr algn="l" fontAlgn="b"/>
                      <a:r>
                        <a:rPr lang="en-US" sz="1300" b="0" i="0" u="none" strike="noStrike" dirty="0">
                          <a:solidFill>
                            <a:srgbClr val="000000"/>
                          </a:solidFill>
                          <a:effectLst/>
                          <a:latin typeface="+mn-lt"/>
                          <a:cs typeface="Arial" panose="020B0604020202020204" pitchFamily="34" charset="0"/>
                        </a:rPr>
                        <a:t>IDT</a:t>
                      </a:r>
                      <a:r>
                        <a:rPr lang="en-US" sz="1300" b="0" i="0" u="none" strike="noStrike" baseline="0" dirty="0">
                          <a:solidFill>
                            <a:srgbClr val="000000"/>
                          </a:solidFill>
                          <a:effectLst/>
                          <a:latin typeface="+mn-lt"/>
                          <a:cs typeface="Arial" panose="020B0604020202020204" pitchFamily="34" charset="0"/>
                        </a:rPr>
                        <a:t> EC (</a:t>
                      </a:r>
                      <a:r>
                        <a:rPr lang="en-US" sz="1300" b="0" i="0" u="none" strike="noStrike" dirty="0">
                          <a:solidFill>
                            <a:srgbClr val="000000"/>
                          </a:solidFill>
                          <a:effectLst/>
                          <a:latin typeface="+mn-lt"/>
                          <a:cs typeface="Arial" panose="020B0604020202020204" pitchFamily="34" charset="0"/>
                        </a:rPr>
                        <a:t>NDPW)</a:t>
                      </a:r>
                    </a:p>
                  </a:txBody>
                  <a:tcPr marL="6350" marR="6350" marT="635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mn-lt"/>
                          <a:cs typeface="Arial" panose="020B0604020202020204" pitchFamily="34" charset="0"/>
                        </a:rPr>
                        <a:t>Payments made on Infrastructure Projects Stopped by Provincial Education Department</a:t>
                      </a:r>
                      <a:endParaRPr lang="en-US" sz="13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rgbClr val="000000"/>
                          </a:solidFill>
                          <a:effectLst/>
                          <a:latin typeface="+mn-lt"/>
                          <a:cs typeface="Arial" panose="020B0604020202020204" pitchFamily="34" charset="0"/>
                        </a:rPr>
                        <a:t>R12,769,017.23</a:t>
                      </a: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Investigation in progress</a:t>
                      </a:r>
                    </a:p>
                  </a:txBody>
                  <a:tcPr marL="6350" marR="6350" marT="6350" marB="0"/>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165304"/>
            <a:ext cx="1440160" cy="692696"/>
          </a:xfrm>
          <a:prstGeom prst="rect">
            <a:avLst/>
          </a:prstGeom>
        </p:spPr>
      </p:pic>
    </p:spTree>
    <p:extLst>
      <p:ext uri="{BB962C8B-B14F-4D97-AF65-F5344CB8AC3E}">
        <p14:creationId xmlns:p14="http://schemas.microsoft.com/office/powerpoint/2010/main" val="318486876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5"/>
            <a:ext cx="8229600" cy="936104"/>
          </a:xfrm>
        </p:spPr>
        <p:txBody>
          <a:bodyPr>
            <a:noAutofit/>
          </a:bodyPr>
          <a:lstStyle/>
          <a:p>
            <a:r>
              <a:rPr lang="en-ZA" sz="2400" b="1" dirty="0">
                <a:solidFill>
                  <a:schemeClr val="accent2">
                    <a:lumMod val="75000"/>
                  </a:schemeClr>
                </a:solidFill>
              </a:rPr>
              <a:t>DETAILS OF FRUITLESS AND WASTEFUL EXPENDITURE  UP TO 2021/22</a:t>
            </a:r>
            <a:endParaRPr lang="en-US" sz="2400" dirty="0"/>
          </a:p>
        </p:txBody>
      </p:sp>
      <p:graphicFrame>
        <p:nvGraphicFramePr>
          <p:cNvPr id="5" name="Content Placeholder 4"/>
          <p:cNvGraphicFramePr>
            <a:graphicFrameLocks noGrp="1"/>
          </p:cNvGraphicFramePr>
          <p:nvPr>
            <p:ph idx="1"/>
          </p:nvPr>
        </p:nvGraphicFramePr>
        <p:xfrm>
          <a:off x="143508" y="980729"/>
          <a:ext cx="9000492" cy="5184576"/>
        </p:xfrm>
        <a:graphic>
          <a:graphicData uri="http://schemas.openxmlformats.org/drawingml/2006/table">
            <a:tbl>
              <a:tblPr firstRow="1" bandRow="1">
                <a:tableStyleId>{21E4AEA4-8DFA-4A89-87EB-49C32662AFE0}</a:tableStyleId>
              </a:tblPr>
              <a:tblGrid>
                <a:gridCol w="1847661">
                  <a:extLst>
                    <a:ext uri="{9D8B030D-6E8A-4147-A177-3AD203B41FA5}">
                      <a16:colId xmlns:a16="http://schemas.microsoft.com/office/drawing/2014/main" val="20000"/>
                    </a:ext>
                  </a:extLst>
                </a:gridCol>
                <a:gridCol w="1337963">
                  <a:extLst>
                    <a:ext uri="{9D8B030D-6E8A-4147-A177-3AD203B41FA5}">
                      <a16:colId xmlns:a16="http://schemas.microsoft.com/office/drawing/2014/main" val="20001"/>
                    </a:ext>
                  </a:extLst>
                </a:gridCol>
                <a:gridCol w="2495014">
                  <a:extLst>
                    <a:ext uri="{9D8B030D-6E8A-4147-A177-3AD203B41FA5}">
                      <a16:colId xmlns:a16="http://schemas.microsoft.com/office/drawing/2014/main" val="20002"/>
                    </a:ext>
                  </a:extLst>
                </a:gridCol>
                <a:gridCol w="1302502">
                  <a:extLst>
                    <a:ext uri="{9D8B030D-6E8A-4147-A177-3AD203B41FA5}">
                      <a16:colId xmlns:a16="http://schemas.microsoft.com/office/drawing/2014/main" val="20003"/>
                    </a:ext>
                  </a:extLst>
                </a:gridCol>
                <a:gridCol w="2017352">
                  <a:extLst>
                    <a:ext uri="{9D8B030D-6E8A-4147-A177-3AD203B41FA5}">
                      <a16:colId xmlns:a16="http://schemas.microsoft.com/office/drawing/2014/main" val="1983596641"/>
                    </a:ext>
                  </a:extLst>
                </a:gridCol>
              </a:tblGrid>
              <a:tr h="413376">
                <a:tc>
                  <a:txBody>
                    <a:bodyPr/>
                    <a:lstStyle/>
                    <a:p>
                      <a:pPr algn="ctr" fontAlgn="b"/>
                      <a:r>
                        <a:rPr lang="en-US" sz="1600" u="none" strike="noStrike" dirty="0">
                          <a:effectLst/>
                          <a:latin typeface="+mn-lt"/>
                        </a:rPr>
                        <a:t>Service Provider an</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Project</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Item</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Amount</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b="1" i="0" u="none" strike="noStrike" dirty="0">
                          <a:solidFill>
                            <a:srgbClr val="000000"/>
                          </a:solidFill>
                          <a:effectLst/>
                          <a:latin typeface="+mn-lt"/>
                        </a:rPr>
                        <a:t>Progress</a:t>
                      </a:r>
                    </a:p>
                  </a:txBody>
                  <a:tcPr marL="6350" marR="6350" marT="6350" marB="0"/>
                </a:tc>
                <a:extLst>
                  <a:ext uri="{0D108BD9-81ED-4DB2-BD59-A6C34878D82A}">
                    <a16:rowId xmlns:a16="http://schemas.microsoft.com/office/drawing/2014/main" val="10000"/>
                  </a:ext>
                </a:extLst>
              </a:tr>
              <a:tr h="48599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300" u="none" strike="noStrike" dirty="0">
                          <a:effectLst/>
                          <a:latin typeface="+mn-lt"/>
                        </a:rPr>
                        <a:t>Absolute Infrastructure</a:t>
                      </a:r>
                      <a:endParaRPr lang="en-US" sz="1300" b="0" i="0" u="none" strike="noStrike" dirty="0">
                        <a:solidFill>
                          <a:srgbClr val="000000"/>
                        </a:solidFill>
                        <a:effectLst/>
                        <a:latin typeface="+mn-lt"/>
                      </a:endParaRPr>
                    </a:p>
                  </a:txBody>
                  <a:tcPr marL="6350" marR="6350" marT="6350" marB="0"/>
                </a:tc>
                <a:tc>
                  <a:txBody>
                    <a:bodyPr/>
                    <a:lstStyle/>
                    <a:p>
                      <a:pPr algn="ctr" fontAlgn="b"/>
                      <a:r>
                        <a:rPr lang="en-US" sz="1300" u="none" strike="noStrike" dirty="0">
                          <a:effectLst/>
                          <a:latin typeface="+mn-lt"/>
                        </a:rPr>
                        <a:t>ASIDI</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l" fontAlgn="b"/>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38 769.48</a:t>
                      </a: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is complete</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07"/>
                  </a:ext>
                </a:extLst>
              </a:tr>
              <a:tr h="485996">
                <a:tc>
                  <a:txBody>
                    <a:bodyPr/>
                    <a:lstStyle/>
                    <a:p>
                      <a:pPr algn="l" fontAlgn="b"/>
                      <a:r>
                        <a:rPr lang="en-US" sz="1300" u="none" strike="noStrike" dirty="0">
                          <a:effectLst/>
                          <a:latin typeface="+mn-lt"/>
                        </a:rPr>
                        <a:t>Specialised Panel Manufacturing cc</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u="none" strike="noStrike" dirty="0">
                          <a:solidFill>
                            <a:schemeClr val="tx1"/>
                          </a:solidFill>
                          <a:effectLst/>
                          <a:latin typeface="+mn-lt"/>
                        </a:rPr>
                        <a:t>19,026.32</a:t>
                      </a:r>
                      <a:endParaRPr lang="en-US" sz="1300" b="0" i="0" u="none" strike="noStrike" dirty="0">
                        <a:solidFill>
                          <a:schemeClr val="tx1"/>
                        </a:solidFill>
                        <a:effectLst/>
                        <a:latin typeface="+mn-lt"/>
                        <a:cs typeface="Arial" panose="020B0604020202020204" pitchFamily="34" charset="0"/>
                      </a:endParaRP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is complete</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13"/>
                  </a:ext>
                </a:extLst>
              </a:tr>
              <a:tr h="725162">
                <a:tc>
                  <a:txBody>
                    <a:bodyPr/>
                    <a:lstStyle/>
                    <a:p>
                      <a:pPr algn="l" fontAlgn="b"/>
                      <a:r>
                        <a:rPr lang="en-US" sz="1300" b="0" i="0" u="none" strike="noStrike" dirty="0">
                          <a:solidFill>
                            <a:srgbClr val="000000"/>
                          </a:solidFill>
                          <a:effectLst/>
                          <a:latin typeface="+mn-lt"/>
                          <a:cs typeface="Arial" panose="020B0604020202020204" pitchFamily="34" charset="0"/>
                        </a:rPr>
                        <a:t>DRPW EC</a:t>
                      </a:r>
                    </a:p>
                  </a:txBody>
                  <a:tcPr marL="6350" marR="6350" marT="635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mn-lt"/>
                          <a:cs typeface="Arial" panose="020B0604020202020204" pitchFamily="34" charset="0"/>
                        </a:rPr>
                        <a:t>Fraudulent payments made by Implementing Agent</a:t>
                      </a:r>
                      <a:endParaRPr lang="en-US" sz="13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chemeClr val="tx1"/>
                          </a:solidFill>
                          <a:effectLst/>
                          <a:latin typeface="+mn-lt"/>
                          <a:cs typeface="Arial" panose="020B0604020202020204" pitchFamily="34" charset="0"/>
                        </a:rPr>
                        <a:t>5,280,842.82</a:t>
                      </a: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Investigation was conducted by Deloitte and the Matter was reported to the HAWKS</a:t>
                      </a:r>
                    </a:p>
                  </a:txBody>
                  <a:tcPr marL="6350" marR="6350" marT="6350" marB="0"/>
                </a:tc>
                <a:extLst>
                  <a:ext uri="{0D108BD9-81ED-4DB2-BD59-A6C34878D82A}">
                    <a16:rowId xmlns:a16="http://schemas.microsoft.com/office/drawing/2014/main" val="10014"/>
                  </a:ext>
                </a:extLst>
              </a:tr>
              <a:tr h="485996">
                <a:tc>
                  <a:txBody>
                    <a:bodyPr/>
                    <a:lstStyle/>
                    <a:p>
                      <a:pPr algn="l" fontAlgn="b"/>
                      <a:r>
                        <a:rPr lang="en-GB" sz="1300" b="0" i="0" u="none" strike="noStrike" dirty="0">
                          <a:solidFill>
                            <a:srgbClr val="000000"/>
                          </a:solidFill>
                          <a:effectLst/>
                          <a:latin typeface="+mn-lt"/>
                          <a:cs typeface="Arial" panose="020B0604020202020204" pitchFamily="34" charset="0"/>
                        </a:rPr>
                        <a:t>Adopt a School Remedial Work</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r>
                        <a:rPr lang="en-US" sz="1300" dirty="0">
                          <a:latin typeface="+mn-lt"/>
                          <a:cs typeface="Arial" panose="020B0604020202020204" pitchFamily="34" charset="0"/>
                        </a:rPr>
                        <a:t>ASIDI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mn-lt"/>
                          <a:cs typeface="Arial" panose="020B0604020202020204" pitchFamily="34" charset="0"/>
                        </a:rPr>
                        <a:t>Remedial Work</a:t>
                      </a:r>
                    </a:p>
                  </a:txBody>
                  <a:tcPr marL="0"/>
                </a:tc>
                <a:tc>
                  <a:txBody>
                    <a:bodyPr/>
                    <a:lstStyle/>
                    <a:p>
                      <a:pPr algn="r" fontAlgn="b"/>
                      <a:r>
                        <a:rPr lang="en-US" sz="1300" b="0" i="0" u="none" strike="noStrike" dirty="0">
                          <a:solidFill>
                            <a:schemeClr val="tx1"/>
                          </a:solidFill>
                          <a:effectLst/>
                          <a:latin typeface="+mn-lt"/>
                          <a:cs typeface="Arial" panose="020B0604020202020204" pitchFamily="34" charset="0"/>
                        </a:rPr>
                        <a:t>2,777,000.00</a:t>
                      </a: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A letter</a:t>
                      </a:r>
                      <a:r>
                        <a:rPr lang="en-US" sz="1300" b="0" i="0" u="none" strike="noStrike" baseline="0" dirty="0">
                          <a:solidFill>
                            <a:schemeClr val="tx1"/>
                          </a:solidFill>
                          <a:effectLst/>
                          <a:latin typeface="+mn-lt"/>
                          <a:cs typeface="Arial" panose="020B0604020202020204" pitchFamily="34" charset="0"/>
                        </a:rPr>
                        <a:t> of demand was issued to the IA for recoveries</a:t>
                      </a:r>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15"/>
                  </a:ext>
                </a:extLst>
              </a:tr>
              <a:tr h="827881">
                <a:tc>
                  <a:txBody>
                    <a:bodyPr/>
                    <a:lstStyle/>
                    <a:p>
                      <a:pPr algn="l" fontAlgn="b"/>
                      <a:r>
                        <a:rPr lang="en-GB" sz="1300" b="0" i="0" u="none" strike="noStrike" dirty="0">
                          <a:solidFill>
                            <a:srgbClr val="000000"/>
                          </a:solidFill>
                          <a:effectLst/>
                          <a:latin typeface="+mn-lt"/>
                          <a:cs typeface="Arial" panose="020B0604020202020204" pitchFamily="34" charset="0"/>
                        </a:rPr>
                        <a:t>Management Fees on ASIDI Fruitless Expenditure (Operational)</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ASIDI</a:t>
                      </a:r>
                    </a:p>
                    <a:p>
                      <a:pPr algn="ct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mn-lt"/>
                          <a:cs typeface="Arial" panose="020B0604020202020204" pitchFamily="34" charset="0"/>
                        </a:rPr>
                        <a:t>Fraudulent payments made by Implementing Agent</a:t>
                      </a:r>
                      <a:endParaRPr lang="en-US" sz="1300" b="0" i="0" u="none" strike="noStrike" dirty="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chemeClr val="tx1"/>
                          </a:solidFill>
                          <a:effectLst/>
                          <a:latin typeface="+mn-lt"/>
                          <a:cs typeface="Arial" panose="020B0604020202020204" pitchFamily="34" charset="0"/>
                        </a:rPr>
                        <a:t>1,986,000</a:t>
                      </a: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still to be conducted</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05"/>
                  </a:ext>
                </a:extLst>
              </a:tr>
              <a:tr h="574201">
                <a:tc>
                  <a:txBody>
                    <a:bodyPr/>
                    <a:lstStyle/>
                    <a:p>
                      <a:pPr algn="l" fontAlgn="b"/>
                      <a:r>
                        <a:rPr lang="en-GB" sz="1300" b="0" i="0" u="none" strike="noStrike" dirty="0">
                          <a:solidFill>
                            <a:srgbClr val="000000"/>
                          </a:solidFill>
                          <a:effectLst/>
                          <a:latin typeface="+mn-lt"/>
                          <a:cs typeface="Arial" panose="020B0604020202020204" pitchFamily="34" charset="0"/>
                        </a:rPr>
                        <a:t>Interest on late payment to Contractor (DRPW EC)</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r>
                        <a:rPr lang="en-US" sz="1300" dirty="0">
                          <a:latin typeface="+mn-lt"/>
                        </a:rPr>
                        <a:t>ASIDI</a:t>
                      </a:r>
                      <a:endParaRPr lang="en-US" sz="13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strike="noStrike" dirty="0">
                          <a:effectLst/>
                          <a:latin typeface="+mn-lt"/>
                        </a:rPr>
                        <a:t>Interest Paid</a:t>
                      </a:r>
                      <a:endParaRPr lang="en-US" sz="13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chemeClr val="tx1"/>
                          </a:solidFill>
                          <a:effectLst/>
                          <a:latin typeface="+mn-lt"/>
                          <a:cs typeface="Arial" panose="020B0604020202020204" pitchFamily="34" charset="0"/>
                        </a:rPr>
                        <a:t>293,000</a:t>
                      </a: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is complete</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06"/>
                  </a:ext>
                </a:extLst>
              </a:tr>
              <a:tr h="725162">
                <a:tc>
                  <a:txBody>
                    <a:bodyPr/>
                    <a:lstStyle/>
                    <a:p>
                      <a:pPr algn="l" fontAlgn="b"/>
                      <a:r>
                        <a:rPr lang="en-GB" sz="1300" b="0" i="0" u="none" strike="noStrike" dirty="0">
                          <a:solidFill>
                            <a:srgbClr val="000000"/>
                          </a:solidFill>
                          <a:effectLst/>
                          <a:latin typeface="+mn-lt"/>
                          <a:cs typeface="Arial" panose="020B0604020202020204" pitchFamily="34" charset="0"/>
                        </a:rPr>
                        <a:t>Payment to Contractor due to suspension of work on site (DBSA EC)</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ASIDI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mn-lt"/>
                          <a:cs typeface="Arial" panose="020B0604020202020204" pitchFamily="34" charset="0"/>
                        </a:rPr>
                        <a:t>Fraudulent payments made by Implementing Agent</a:t>
                      </a:r>
                      <a:endParaRPr lang="en-US" sz="13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rgbClr val="000000"/>
                          </a:solidFill>
                          <a:effectLst/>
                          <a:latin typeface="+mn-lt"/>
                          <a:cs typeface="Arial" panose="020B0604020202020204" pitchFamily="34" charset="0"/>
                        </a:rPr>
                        <a:t>1,499,000</a:t>
                      </a:r>
                    </a:p>
                  </a:txBody>
                  <a:tcPr marL="6350" marR="6350" marT="6350" marB="0"/>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1300" b="0" i="0" u="none" strike="noStrike" dirty="0">
                          <a:solidFill>
                            <a:schemeClr val="tx1"/>
                          </a:solidFill>
                          <a:effectLst/>
                          <a:latin typeface="+mn-lt"/>
                          <a:cs typeface="Arial" panose="020B0604020202020204" pitchFamily="34" charset="0"/>
                        </a:rPr>
                        <a:t>Investigation is in progress</a:t>
                      </a:r>
                    </a:p>
                    <a:p>
                      <a:pPr algn="r" fontAlgn="b"/>
                      <a:endParaRPr lang="en-US" sz="1300" b="0" i="0" u="none" strike="noStrike" dirty="0">
                        <a:solidFill>
                          <a:schemeClr val="tx1"/>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08"/>
                  </a:ext>
                </a:extLst>
              </a:tr>
              <a:tr h="46080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300" b="0" i="0" u="none" strike="noStrike" dirty="0">
                          <a:solidFill>
                            <a:srgbClr val="000000"/>
                          </a:solidFill>
                          <a:effectLst/>
                          <a:latin typeface="+mn-lt"/>
                          <a:cs typeface="Arial" panose="020B0604020202020204" pitchFamily="34" charset="0"/>
                        </a:rPr>
                        <a:t>Interest on late payment to Contractor (DRPW EC)</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dirty="0">
                          <a:latin typeface="+mn-lt"/>
                          <a:cs typeface="Arial" panose="020B0604020202020204" pitchFamily="34" charset="0"/>
                        </a:rPr>
                        <a:t>ASIDI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u="none" strike="noStrike" dirty="0">
                          <a:effectLst/>
                          <a:latin typeface="+mn-lt"/>
                        </a:rPr>
                        <a:t>Interest Paid</a:t>
                      </a:r>
                      <a:endParaRPr lang="en-US" sz="13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300" b="0" i="0" u="none" strike="noStrike" dirty="0">
                          <a:solidFill>
                            <a:srgbClr val="000000"/>
                          </a:solidFill>
                          <a:effectLst/>
                          <a:latin typeface="+mn-lt"/>
                          <a:cs typeface="Arial" panose="020B0604020202020204" pitchFamily="34" charset="0"/>
                        </a:rPr>
                        <a:t>244</a:t>
                      </a:r>
                      <a:r>
                        <a:rPr lang="en-US" sz="1300" b="0" i="0" u="none" strike="noStrike" baseline="0" dirty="0">
                          <a:solidFill>
                            <a:srgbClr val="000000"/>
                          </a:solidFill>
                          <a:effectLst/>
                          <a:latin typeface="+mn-lt"/>
                          <a:cs typeface="Arial" panose="020B0604020202020204" pitchFamily="34" charset="0"/>
                        </a:rPr>
                        <a:t>,139.65</a:t>
                      </a:r>
                      <a:endParaRPr lang="en-US" sz="13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r" fontAlgn="b"/>
                      <a:r>
                        <a:rPr lang="en-US" sz="1300" b="0" i="0" u="none" strike="noStrike" dirty="0">
                          <a:solidFill>
                            <a:schemeClr val="tx1"/>
                          </a:solidFill>
                          <a:effectLst/>
                          <a:latin typeface="+mn-lt"/>
                          <a:cs typeface="Arial" panose="020B0604020202020204" pitchFamily="34" charset="0"/>
                        </a:rPr>
                        <a:t>Investigation still to be conducted</a:t>
                      </a:r>
                    </a:p>
                  </a:txBody>
                  <a:tcPr marL="6350" marR="6350" marT="6350" marB="0"/>
                </a:tc>
                <a:extLst>
                  <a:ext uri="{0D108BD9-81ED-4DB2-BD59-A6C34878D82A}">
                    <a16:rowId xmlns:a16="http://schemas.microsoft.com/office/drawing/2014/main" val="10010"/>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165304"/>
            <a:ext cx="1440160" cy="692696"/>
          </a:xfrm>
          <a:prstGeom prst="rect">
            <a:avLst/>
          </a:prstGeom>
        </p:spPr>
      </p:pic>
    </p:spTree>
    <p:extLst>
      <p:ext uri="{BB962C8B-B14F-4D97-AF65-F5344CB8AC3E}">
        <p14:creationId xmlns:p14="http://schemas.microsoft.com/office/powerpoint/2010/main" val="3973597402"/>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5"/>
            <a:ext cx="8229600" cy="936104"/>
          </a:xfrm>
        </p:spPr>
        <p:txBody>
          <a:bodyPr>
            <a:noAutofit/>
          </a:bodyPr>
          <a:lstStyle/>
          <a:p>
            <a:r>
              <a:rPr lang="en-ZA" sz="2400" b="1" dirty="0">
                <a:solidFill>
                  <a:schemeClr val="accent2">
                    <a:lumMod val="75000"/>
                  </a:schemeClr>
                </a:solidFill>
              </a:rPr>
              <a:t>DETAILS OF FRUITLESS AND WASTEFUL EXPENDITURE  UP TO 2021/22</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0378553"/>
              </p:ext>
            </p:extLst>
          </p:nvPr>
        </p:nvGraphicFramePr>
        <p:xfrm>
          <a:off x="71754" y="1151679"/>
          <a:ext cx="9000492" cy="4886813"/>
        </p:xfrm>
        <a:graphic>
          <a:graphicData uri="http://schemas.openxmlformats.org/drawingml/2006/table">
            <a:tbl>
              <a:tblPr firstRow="1" bandRow="1">
                <a:tableStyleId>{21E4AEA4-8DFA-4A89-87EB-49C32662AFE0}</a:tableStyleId>
              </a:tblPr>
              <a:tblGrid>
                <a:gridCol w="1847661">
                  <a:extLst>
                    <a:ext uri="{9D8B030D-6E8A-4147-A177-3AD203B41FA5}">
                      <a16:colId xmlns:a16="http://schemas.microsoft.com/office/drawing/2014/main" val="20000"/>
                    </a:ext>
                  </a:extLst>
                </a:gridCol>
                <a:gridCol w="1337963">
                  <a:extLst>
                    <a:ext uri="{9D8B030D-6E8A-4147-A177-3AD203B41FA5}">
                      <a16:colId xmlns:a16="http://schemas.microsoft.com/office/drawing/2014/main" val="20001"/>
                    </a:ext>
                  </a:extLst>
                </a:gridCol>
                <a:gridCol w="2250726">
                  <a:extLst>
                    <a:ext uri="{9D8B030D-6E8A-4147-A177-3AD203B41FA5}">
                      <a16:colId xmlns:a16="http://schemas.microsoft.com/office/drawing/2014/main" val="20002"/>
                    </a:ext>
                  </a:extLst>
                </a:gridCol>
                <a:gridCol w="1546790">
                  <a:extLst>
                    <a:ext uri="{9D8B030D-6E8A-4147-A177-3AD203B41FA5}">
                      <a16:colId xmlns:a16="http://schemas.microsoft.com/office/drawing/2014/main" val="20003"/>
                    </a:ext>
                  </a:extLst>
                </a:gridCol>
                <a:gridCol w="2017352">
                  <a:extLst>
                    <a:ext uri="{9D8B030D-6E8A-4147-A177-3AD203B41FA5}">
                      <a16:colId xmlns:a16="http://schemas.microsoft.com/office/drawing/2014/main" val="1983596641"/>
                    </a:ext>
                  </a:extLst>
                </a:gridCol>
              </a:tblGrid>
              <a:tr h="361152">
                <a:tc>
                  <a:txBody>
                    <a:bodyPr/>
                    <a:lstStyle/>
                    <a:p>
                      <a:pPr algn="ctr" fontAlgn="b"/>
                      <a:r>
                        <a:rPr lang="en-US" sz="1600" u="none" strike="noStrike" dirty="0">
                          <a:effectLst/>
                          <a:latin typeface="+mn-lt"/>
                        </a:rPr>
                        <a:t>Service Provider an</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Project</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Item</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u="none" strike="noStrike" dirty="0">
                          <a:effectLst/>
                          <a:latin typeface="+mn-lt"/>
                        </a:rPr>
                        <a:t>Amount</a:t>
                      </a:r>
                      <a:endParaRPr lang="en-US" sz="1600" b="1" i="0" u="none" strike="noStrike" dirty="0">
                        <a:solidFill>
                          <a:srgbClr val="000000"/>
                        </a:solidFill>
                        <a:effectLst/>
                        <a:latin typeface="+mn-lt"/>
                      </a:endParaRPr>
                    </a:p>
                  </a:txBody>
                  <a:tcPr marL="6350" marR="6350" marT="6350" marB="0"/>
                </a:tc>
                <a:tc>
                  <a:txBody>
                    <a:bodyPr/>
                    <a:lstStyle/>
                    <a:p>
                      <a:pPr algn="ctr" fontAlgn="b"/>
                      <a:r>
                        <a:rPr lang="en-US" sz="1600" b="1" i="0" u="none" strike="noStrike" dirty="0">
                          <a:solidFill>
                            <a:srgbClr val="000000"/>
                          </a:solidFill>
                          <a:effectLst/>
                          <a:latin typeface="+mn-lt"/>
                        </a:rPr>
                        <a:t>Progress</a:t>
                      </a:r>
                    </a:p>
                  </a:txBody>
                  <a:tcPr marL="6350" marR="6350" marT="6350" marB="0"/>
                </a:tc>
                <a:extLst>
                  <a:ext uri="{0D108BD9-81ED-4DB2-BD59-A6C34878D82A}">
                    <a16:rowId xmlns:a16="http://schemas.microsoft.com/office/drawing/2014/main" val="10000"/>
                  </a:ext>
                </a:extLst>
              </a:tr>
              <a:tr h="305389">
                <a:tc>
                  <a:txBody>
                    <a:bodyPr/>
                    <a:lstStyle/>
                    <a:p>
                      <a:pPr algn="l" fontAlgn="b"/>
                      <a:r>
                        <a:rPr lang="en-GB" sz="1600" b="0" i="0" u="none" strike="noStrike" dirty="0">
                          <a:solidFill>
                            <a:srgbClr val="000000"/>
                          </a:solidFill>
                          <a:effectLst/>
                          <a:latin typeface="+mn-lt"/>
                          <a:cs typeface="Arial" panose="020B0604020202020204" pitchFamily="34" charset="0"/>
                        </a:rPr>
                        <a:t>SAFE Projects allocated to two Implementing Agents (DBSA &amp; MVT)</a:t>
                      </a:r>
                      <a:endParaRPr lang="en-US" sz="16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ASIDI</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mn-lt"/>
                          <a:cs typeface="Arial" panose="020B0604020202020204" pitchFamily="34" charset="0"/>
                        </a:rPr>
                        <a:t>SAFE Projects allocated to two Implementing Agents (DBSA &amp; MVT)</a:t>
                      </a:r>
                      <a:endParaRPr lang="en-US" sz="16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600" b="0" i="0" u="none" strike="noStrike" dirty="0">
                          <a:solidFill>
                            <a:srgbClr val="000000"/>
                          </a:solidFill>
                          <a:effectLst/>
                          <a:latin typeface="+mn-lt"/>
                          <a:cs typeface="Arial" panose="020B0604020202020204" pitchFamily="34" charset="0"/>
                        </a:rPr>
                        <a:t>R1,232,579.15</a:t>
                      </a:r>
                    </a:p>
                  </a:txBody>
                  <a:tcPr marL="6350" marR="6350" marT="6350" marB="0"/>
                </a:tc>
                <a:tc>
                  <a:txBody>
                    <a:bodyPr/>
                    <a:lstStyle/>
                    <a:p>
                      <a:pPr algn="r" fontAlgn="b"/>
                      <a:r>
                        <a:rPr lang="en-US" sz="1600" b="0" i="0" u="none" strike="noStrike" dirty="0">
                          <a:solidFill>
                            <a:schemeClr val="tx1"/>
                          </a:solidFill>
                          <a:effectLst/>
                          <a:latin typeface="+mn-lt"/>
                          <a:cs typeface="Arial" panose="020B0604020202020204" pitchFamily="34" charset="0"/>
                        </a:rPr>
                        <a:t>Investigation is at draft report stage</a:t>
                      </a:r>
                    </a:p>
                  </a:txBody>
                  <a:tcPr marL="6350" marR="6350" marT="6350" marB="0"/>
                </a:tc>
                <a:extLst>
                  <a:ext uri="{0D108BD9-81ED-4DB2-BD59-A6C34878D82A}">
                    <a16:rowId xmlns:a16="http://schemas.microsoft.com/office/drawing/2014/main" val="10011"/>
                  </a:ext>
                </a:extLst>
              </a:tr>
              <a:tr h="243840">
                <a:tc>
                  <a:txBody>
                    <a:bodyPr/>
                    <a:lstStyle/>
                    <a:p>
                      <a:pPr algn="l" fontAlgn="b"/>
                      <a:r>
                        <a:rPr lang="en-US" sz="1600" b="0" i="0" u="none" strike="noStrike" dirty="0">
                          <a:solidFill>
                            <a:srgbClr val="000000"/>
                          </a:solidFill>
                          <a:effectLst/>
                          <a:latin typeface="+mn-lt"/>
                          <a:cs typeface="Arial" panose="020B0604020202020204" pitchFamily="34" charset="0"/>
                        </a:rPr>
                        <a:t>IDT EC (NDPW)</a:t>
                      </a:r>
                    </a:p>
                  </a:txBody>
                  <a:tcPr marL="6350" marR="6350" marT="635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n-lt"/>
                          <a:cs typeface="Arial" panose="020B0604020202020204" pitchFamily="34" charset="0"/>
                        </a:rPr>
                        <a:t>ASIDI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mn-lt"/>
                          <a:cs typeface="Arial" panose="020B0604020202020204" pitchFamily="34" charset="0"/>
                        </a:rPr>
                        <a:t>Payments made to Stopped projects</a:t>
                      </a:r>
                      <a:endParaRPr lang="en-US" sz="1600" b="0" i="0"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600" b="0" i="0" u="none" strike="noStrike" dirty="0">
                          <a:solidFill>
                            <a:srgbClr val="000000"/>
                          </a:solidFill>
                          <a:effectLst/>
                          <a:latin typeface="+mn-lt"/>
                          <a:cs typeface="Arial" panose="020B0604020202020204" pitchFamily="34" charset="0"/>
                        </a:rPr>
                        <a:t>R37,529.53</a:t>
                      </a:r>
                    </a:p>
                  </a:txBody>
                  <a:tcPr marL="6350" marR="6350" marT="6350" marB="0"/>
                </a:tc>
                <a:tc>
                  <a:txBody>
                    <a:bodyPr/>
                    <a:lstStyle/>
                    <a:p>
                      <a:pPr algn="r" fontAlgn="b"/>
                      <a:r>
                        <a:rPr lang="en-US" sz="1600" b="0" i="0" u="none" strike="noStrike" dirty="0">
                          <a:solidFill>
                            <a:schemeClr val="tx1"/>
                          </a:solidFill>
                          <a:effectLst/>
                          <a:latin typeface="+mn-lt"/>
                          <a:cs typeface="Arial" panose="020B0604020202020204" pitchFamily="34" charset="0"/>
                        </a:rPr>
                        <a:t>Investigation still to be conducted</a:t>
                      </a:r>
                    </a:p>
                  </a:txBody>
                  <a:tcPr marL="6350" marR="6350" marT="6350" marB="0"/>
                </a:tc>
                <a:extLst>
                  <a:ext uri="{0D108BD9-81ED-4DB2-BD59-A6C34878D82A}">
                    <a16:rowId xmlns:a16="http://schemas.microsoft.com/office/drawing/2014/main" val="10012"/>
                  </a:ext>
                </a:extLst>
              </a:tr>
              <a:tr h="144780">
                <a:tc>
                  <a:txBody>
                    <a:bodyPr/>
                    <a:lstStyle/>
                    <a:p>
                      <a:pPr algn="l" fontAlgn="b"/>
                      <a:r>
                        <a:rPr lang="en-GB" sz="1600" b="0" i="0" u="none" strike="noStrike" dirty="0">
                          <a:solidFill>
                            <a:srgbClr val="000000"/>
                          </a:solidFill>
                          <a:effectLst/>
                          <a:latin typeface="+mn-lt"/>
                          <a:cs typeface="Arial" panose="020B0604020202020204" pitchFamily="34" charset="0"/>
                        </a:rPr>
                        <a:t>Interest on late payment to Contractor (KWIKSPACE MODULAR BUILDINGS)</a:t>
                      </a:r>
                      <a:endParaRPr lang="en-US" sz="16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r>
                        <a:rPr lang="en-US" sz="1600" dirty="0">
                          <a:latin typeface="+mn-lt"/>
                        </a:rPr>
                        <a:t>ASIDI</a:t>
                      </a: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mn-lt"/>
                        </a:rPr>
                        <a:t>Interest Paid</a:t>
                      </a:r>
                      <a:endParaRPr lang="en-US" sz="16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600" b="0" i="0" u="none" strike="noStrike" dirty="0">
                          <a:solidFill>
                            <a:schemeClr val="tx1"/>
                          </a:solidFill>
                          <a:effectLst/>
                          <a:latin typeface="+mn-lt"/>
                          <a:cs typeface="Arial" panose="020B0604020202020204" pitchFamily="34" charset="0"/>
                        </a:rPr>
                        <a:t>R59,373.38</a:t>
                      </a:r>
                    </a:p>
                  </a:txBody>
                  <a:tcPr marL="6350" marR="6350" marT="6350" marB="0"/>
                </a:tc>
                <a:tc>
                  <a:txBody>
                    <a:bodyPr/>
                    <a:lstStyle/>
                    <a:p>
                      <a:pPr algn="r" fontAlgn="b"/>
                      <a:r>
                        <a:rPr lang="en-US" sz="1600" b="0" i="0" u="none" strike="noStrike" dirty="0">
                          <a:solidFill>
                            <a:schemeClr val="tx1"/>
                          </a:solidFill>
                          <a:effectLst/>
                          <a:latin typeface="+mn-lt"/>
                          <a:cs typeface="Arial" panose="020B0604020202020204" pitchFamily="34" charset="0"/>
                        </a:rPr>
                        <a:t>Investigation still to be conducted</a:t>
                      </a:r>
                    </a:p>
                  </a:txBody>
                  <a:tcPr marL="6350" marR="6350" marT="6350" marB="0"/>
                </a:tc>
                <a:extLst>
                  <a:ext uri="{0D108BD9-81ED-4DB2-BD59-A6C34878D82A}">
                    <a16:rowId xmlns:a16="http://schemas.microsoft.com/office/drawing/2014/main" val="10003"/>
                  </a:ext>
                </a:extLst>
              </a:tr>
              <a:tr h="144780">
                <a:tc>
                  <a:txBody>
                    <a:bodyPr/>
                    <a:lstStyle/>
                    <a:p>
                      <a:pPr algn="l" fontAlgn="b"/>
                      <a:r>
                        <a:rPr lang="en-GB" sz="1600" b="0" i="0" u="none" strike="noStrike" dirty="0">
                          <a:solidFill>
                            <a:srgbClr val="000000"/>
                          </a:solidFill>
                          <a:effectLst/>
                          <a:latin typeface="+mn-lt"/>
                          <a:cs typeface="Arial" panose="020B0604020202020204" pitchFamily="34" charset="0"/>
                        </a:rPr>
                        <a:t>Interest on late payment to Contractor (THE MVULA TRUST)</a:t>
                      </a:r>
                      <a:endParaRPr lang="en-US" sz="16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r>
                        <a:rPr lang="en-US" sz="1600" dirty="0">
                          <a:latin typeface="+mn-lt"/>
                        </a:rPr>
                        <a:t>ASIDI</a:t>
                      </a: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mn-lt"/>
                        </a:rPr>
                        <a:t>Interest Paid</a:t>
                      </a:r>
                      <a:endParaRPr lang="en-US" sz="1600" b="0" i="1" u="none" strike="noStrike" dirty="0">
                        <a:solidFill>
                          <a:srgbClr val="000000"/>
                        </a:solidFill>
                        <a:effectLst/>
                        <a:latin typeface="+mn-lt"/>
                        <a:cs typeface="Arial" panose="020B0604020202020204" pitchFamily="34" charset="0"/>
                      </a:endParaRPr>
                    </a:p>
                  </a:txBody>
                  <a:tcPr marL="0"/>
                </a:tc>
                <a:tc>
                  <a:txBody>
                    <a:bodyPr/>
                    <a:lstStyle/>
                    <a:p>
                      <a:pPr algn="r" fontAlgn="b"/>
                      <a:r>
                        <a:rPr lang="en-US" sz="1600" b="0" i="0" u="none" strike="noStrike" dirty="0">
                          <a:solidFill>
                            <a:schemeClr val="tx1"/>
                          </a:solidFill>
                          <a:effectLst/>
                          <a:latin typeface="+mn-lt"/>
                          <a:cs typeface="Arial" panose="020B0604020202020204" pitchFamily="34" charset="0"/>
                        </a:rPr>
                        <a:t>R190,847.43</a:t>
                      </a:r>
                    </a:p>
                  </a:txBody>
                  <a:tcPr marL="6350" marR="6350" marT="6350" marB="0"/>
                </a:tc>
                <a:tc>
                  <a:txBody>
                    <a:bodyPr/>
                    <a:lstStyle/>
                    <a:p>
                      <a:pPr algn="r" fontAlgn="b"/>
                      <a:r>
                        <a:rPr lang="en-US" sz="1600" b="0" i="0" u="none" strike="noStrike" dirty="0">
                          <a:solidFill>
                            <a:schemeClr val="tx1"/>
                          </a:solidFill>
                          <a:effectLst/>
                          <a:latin typeface="+mn-lt"/>
                          <a:cs typeface="Arial" panose="020B0604020202020204" pitchFamily="34" charset="0"/>
                        </a:rPr>
                        <a:t>Investigation still to be conducted</a:t>
                      </a:r>
                    </a:p>
                  </a:txBody>
                  <a:tcPr marL="6350" marR="6350" marT="6350" marB="0"/>
                </a:tc>
                <a:extLst>
                  <a:ext uri="{0D108BD9-81ED-4DB2-BD59-A6C34878D82A}">
                    <a16:rowId xmlns:a16="http://schemas.microsoft.com/office/drawing/2014/main" val="10004"/>
                  </a:ext>
                </a:extLst>
              </a:tr>
              <a:tr h="513731">
                <a:tc>
                  <a:txBody>
                    <a:bodyPr/>
                    <a:lstStyle/>
                    <a:p>
                      <a:pPr algn="l" fontAlgn="b"/>
                      <a:r>
                        <a:rPr lang="en-US" sz="1600" u="none" strike="noStrike" dirty="0">
                          <a:effectLst/>
                          <a:latin typeface="+mn-lt"/>
                        </a:rPr>
                        <a:t>TOTAL</a:t>
                      </a:r>
                      <a:endParaRPr lang="en-US" sz="1600" b="1"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a:endParaRPr lang="en-US" sz="1600" dirty="0">
                        <a:latin typeface="+mn-lt"/>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i="1" u="none" strike="noStrike" dirty="0">
                        <a:solidFill>
                          <a:srgbClr val="000000"/>
                        </a:solidFill>
                        <a:effectLst/>
                        <a:latin typeface="+mn-lt"/>
                        <a:cs typeface="Arial" panose="020B0604020202020204" pitchFamily="34" charset="0"/>
                      </a:endParaRPr>
                    </a:p>
                  </a:txBody>
                  <a:tcPr/>
                </a:tc>
                <a:tc>
                  <a:txBody>
                    <a:bodyPr/>
                    <a:lstStyle/>
                    <a:p>
                      <a:pPr algn="r" fontAlgn="b"/>
                      <a:r>
                        <a:rPr lang="en-US" sz="1600" b="1" u="none" strike="noStrike" dirty="0">
                          <a:effectLst/>
                          <a:latin typeface="+mn-lt"/>
                        </a:rPr>
                        <a:t>R80,</a:t>
                      </a:r>
                      <a:r>
                        <a:rPr lang="en-US" sz="1600" b="1" u="none" strike="noStrike" baseline="0" dirty="0">
                          <a:effectLst/>
                          <a:latin typeface="+mn-lt"/>
                        </a:rPr>
                        <a:t>712,339.02</a:t>
                      </a:r>
                      <a:endParaRPr lang="en-US" sz="1600" b="1"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r" fontAlgn="b"/>
                      <a:endParaRPr lang="en-US" sz="1600" b="1" i="0" u="none" strike="noStrike" dirty="0">
                        <a:solidFill>
                          <a:srgbClr val="000000"/>
                        </a:solidFill>
                        <a:effectLst/>
                        <a:latin typeface="+mn-lt"/>
                        <a:cs typeface="Arial" panose="020B0604020202020204" pitchFamily="34" charset="0"/>
                      </a:endParaRPr>
                    </a:p>
                  </a:txBody>
                  <a:tcPr marL="6350" marR="6350" marT="6350" marB="0"/>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ZA"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79512" y="6165304"/>
            <a:ext cx="1440160" cy="692696"/>
          </a:xfrm>
          <a:prstGeom prst="rect">
            <a:avLst/>
          </a:prstGeom>
        </p:spPr>
      </p:pic>
    </p:spTree>
    <p:extLst>
      <p:ext uri="{BB962C8B-B14F-4D97-AF65-F5344CB8AC3E}">
        <p14:creationId xmlns:p14="http://schemas.microsoft.com/office/powerpoint/2010/main" val="36043665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9"/>
            <a:ext cx="8856984" cy="1368152"/>
          </a:xfrm>
        </p:spPr>
        <p:txBody>
          <a:bodyPr>
            <a:normAutofit/>
          </a:bodyPr>
          <a:lstStyle/>
          <a:p>
            <a:r>
              <a:rPr lang="en-ZA" sz="3600" b="1" dirty="0">
                <a:solidFill>
                  <a:srgbClr val="741202"/>
                </a:solidFill>
                <a:cs typeface="Arial" panose="020B0604020202020204" pitchFamily="34" charset="0"/>
              </a:rPr>
              <a:t>PROGRESS ON FRUITLESS AND WASTEFUL EXPENDITURE</a:t>
            </a:r>
            <a:endParaRPr lang="en-US" sz="3600"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615318156"/>
              </p:ext>
            </p:extLst>
          </p:nvPr>
        </p:nvGraphicFramePr>
        <p:xfrm>
          <a:off x="251520" y="1558755"/>
          <a:ext cx="8712968" cy="5155189"/>
        </p:xfrm>
        <a:graphic>
          <a:graphicData uri="http://schemas.openxmlformats.org/drawingml/2006/table">
            <a:tbl>
              <a:tblPr firstRow="1" bandRow="1">
                <a:tableStyleId>{21E4AEA4-8DFA-4A89-87EB-49C32662AFE0}</a:tableStyleId>
              </a:tblPr>
              <a:tblGrid>
                <a:gridCol w="2088232">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4824536">
                  <a:extLst>
                    <a:ext uri="{9D8B030D-6E8A-4147-A177-3AD203B41FA5}">
                      <a16:colId xmlns:a16="http://schemas.microsoft.com/office/drawing/2014/main" val="20002"/>
                    </a:ext>
                  </a:extLst>
                </a:gridCol>
              </a:tblGrid>
              <a:tr h="485399">
                <a:tc>
                  <a:txBody>
                    <a:bodyPr/>
                    <a:lstStyle/>
                    <a:p>
                      <a:pPr algn="ctr" fontAlgn="b"/>
                      <a:r>
                        <a:rPr lang="en-US" sz="1800" u="none" strike="noStrike" dirty="0">
                          <a:effectLst/>
                          <a:latin typeface="+mn-lt"/>
                        </a:rPr>
                        <a:t>Kha Ri Gude</a:t>
                      </a:r>
                      <a:endParaRPr lang="en-US" sz="18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latin typeface="+mn-lt"/>
                        </a:rPr>
                        <a:t>R</a:t>
                      </a:r>
                      <a:endParaRPr lang="en-US" sz="1800" b="1" i="0" u="none" strike="noStrike" dirty="0">
                        <a:solidFill>
                          <a:srgbClr val="000000"/>
                        </a:solidFill>
                        <a:effectLst/>
                        <a:latin typeface="+mn-lt"/>
                      </a:endParaRPr>
                    </a:p>
                  </a:txBody>
                  <a:tcPr marL="6350" marR="6350" marT="6350" marB="0" anchor="b"/>
                </a:tc>
                <a:tc>
                  <a:txBody>
                    <a:bodyPr/>
                    <a:lstStyle/>
                    <a:p>
                      <a:pPr algn="ctr" fontAlgn="b"/>
                      <a:endParaRPr lang="en-US" sz="1800" b="1"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0000"/>
                  </a:ext>
                </a:extLst>
              </a:tr>
              <a:tr h="49542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285750" marR="291465" indent="-228600" algn="l">
                        <a:lnSpc>
                          <a:spcPct val="100000"/>
                        </a:lnSpc>
                        <a:spcBef>
                          <a:spcPts val="0"/>
                        </a:spcBef>
                        <a:spcAft>
                          <a:spcPts val="0"/>
                        </a:spcAft>
                        <a:tabLst>
                          <a:tab pos="201613" algn="l"/>
                          <a:tab pos="228600" algn="l"/>
                        </a:tabLst>
                      </a:pPr>
                      <a:r>
                        <a:rPr lang="en-US" sz="1800" dirty="0">
                          <a:effectLst/>
                          <a:latin typeface="+mn-lt"/>
                        </a:rPr>
                        <a:t>Opening</a:t>
                      </a:r>
                      <a:r>
                        <a:rPr lang="en-US" sz="1800" baseline="0" dirty="0">
                          <a:effectLst/>
                          <a:latin typeface="+mn-lt"/>
                        </a:rPr>
                        <a:t> balance</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0" marR="114300" marT="0" marB="0"/>
                </a:tc>
                <a:tc>
                  <a:txBody>
                    <a:bodyPr/>
                    <a:lstStyle/>
                    <a:p>
                      <a:pPr algn="ctr" fontAlgn="b"/>
                      <a:r>
                        <a:rPr lang="en-US" sz="1800" u="none" strike="noStrike" dirty="0">
                          <a:effectLst/>
                          <a:latin typeface="+mn-lt"/>
                        </a:rPr>
                        <a:t>10 126 445.44 </a:t>
                      </a:r>
                      <a:endParaRPr lang="en-US" sz="1800" b="1" i="0" u="none" strike="noStrike" dirty="0">
                        <a:solidFill>
                          <a:schemeClr val="tx1"/>
                        </a:solidFill>
                        <a:effectLst/>
                        <a:latin typeface="+mn-lt"/>
                        <a:cs typeface="Arial" panose="020B0604020202020204" pitchFamily="34" charset="0"/>
                      </a:endParaRPr>
                    </a:p>
                  </a:txBody>
                  <a:tcPr marL="6350" marR="6350" marT="6350" marB="0" anchor="ctr"/>
                </a:tc>
                <a:tc rowSpan="3">
                  <a:txBody>
                    <a:bodyPr/>
                    <a:lstStyle/>
                    <a:p>
                      <a:pPr marL="0" marR="0" lvl="0" indent="0" algn="just" defTabSz="914400" rtl="0" eaLnBrk="1" fontAlgn="b"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rPr>
                        <a:t>With regard to Fruitless and Wasteful Expenditure, </a:t>
                      </a:r>
                      <a:r>
                        <a:rPr kumimoji="0" lang="en-ZA" altLang="en-US" sz="1800" b="1" i="0" u="none" strike="noStrike" cap="none" normalizeH="0" baseline="0" dirty="0">
                          <a:ln>
                            <a:noFill/>
                          </a:ln>
                          <a:solidFill>
                            <a:srgbClr val="000000"/>
                          </a:solidFill>
                          <a:effectLst/>
                          <a:latin typeface="Calibri" panose="020F0502020204030204" pitchFamily="34" charset="0"/>
                        </a:rPr>
                        <a:t>R10.126 million was paid to the </a:t>
                      </a:r>
                      <a:r>
                        <a:rPr kumimoji="0" lang="en-ZA" altLang="en-US" sz="1800" b="1" i="0" u="none" strike="noStrike" cap="none" normalizeH="0" baseline="0" dirty="0" err="1">
                          <a:ln>
                            <a:noFill/>
                          </a:ln>
                          <a:solidFill>
                            <a:srgbClr val="000000"/>
                          </a:solidFill>
                          <a:effectLst/>
                          <a:latin typeface="Calibri" panose="020F0502020204030204" pitchFamily="34" charset="0"/>
                        </a:rPr>
                        <a:t>Kha</a:t>
                      </a:r>
                      <a:r>
                        <a:rPr kumimoji="0" lang="en-ZA" altLang="en-US" sz="1800" b="1" i="0" u="none" strike="noStrike" cap="none" normalizeH="0" baseline="0" dirty="0">
                          <a:ln>
                            <a:noFill/>
                          </a:ln>
                          <a:solidFill>
                            <a:srgbClr val="000000"/>
                          </a:solidFill>
                          <a:effectLst/>
                          <a:latin typeface="Calibri" panose="020F0502020204030204" pitchFamily="34" charset="0"/>
                        </a:rPr>
                        <a:t> </a:t>
                      </a:r>
                      <a:r>
                        <a:rPr kumimoji="0" lang="en-ZA" altLang="en-US" sz="1800" b="1" i="0" u="none" strike="noStrike" cap="none" normalizeH="0" baseline="0" dirty="0" err="1">
                          <a:ln>
                            <a:noFill/>
                          </a:ln>
                          <a:solidFill>
                            <a:srgbClr val="000000"/>
                          </a:solidFill>
                          <a:effectLst/>
                          <a:latin typeface="Calibri" panose="020F0502020204030204" pitchFamily="34" charset="0"/>
                        </a:rPr>
                        <a:t>Ri</a:t>
                      </a:r>
                      <a:r>
                        <a:rPr kumimoji="0" lang="en-ZA" altLang="en-US" sz="1800" b="1" i="0" u="none" strike="noStrike" cap="none" normalizeH="0" baseline="0" dirty="0">
                          <a:ln>
                            <a:noFill/>
                          </a:ln>
                          <a:solidFill>
                            <a:srgbClr val="000000"/>
                          </a:solidFill>
                          <a:effectLst/>
                          <a:latin typeface="Calibri" panose="020F0502020204030204" pitchFamily="34" charset="0"/>
                        </a:rPr>
                        <a:t> </a:t>
                      </a:r>
                      <a:r>
                        <a:rPr kumimoji="0" lang="en-ZA" altLang="en-US" sz="1800" b="1" i="0" u="none" strike="noStrike" cap="none" normalizeH="0" baseline="0" dirty="0" err="1">
                          <a:ln>
                            <a:noFill/>
                          </a:ln>
                          <a:solidFill>
                            <a:srgbClr val="000000"/>
                          </a:solidFill>
                          <a:effectLst/>
                          <a:latin typeface="Calibri" panose="020F0502020204030204" pitchFamily="34" charset="0"/>
                        </a:rPr>
                        <a:t>Gude</a:t>
                      </a:r>
                      <a:r>
                        <a:rPr kumimoji="0" lang="en-ZA" altLang="en-US" sz="1800" b="1" i="0" u="none" strike="noStrike" cap="none" normalizeH="0" baseline="0" dirty="0">
                          <a:ln>
                            <a:noFill/>
                          </a:ln>
                          <a:solidFill>
                            <a:srgbClr val="000000"/>
                          </a:solidFill>
                          <a:effectLst/>
                          <a:latin typeface="Calibri" panose="020F0502020204030204" pitchFamily="34" charset="0"/>
                        </a:rPr>
                        <a:t> volunteers without them offering classes</a:t>
                      </a:r>
                      <a:r>
                        <a:rPr kumimoji="0" lang="en-ZA" altLang="en-US" sz="1800" b="0" i="0" u="none" strike="noStrike" cap="none" normalizeH="0" baseline="0" dirty="0">
                          <a:ln>
                            <a:noFill/>
                          </a:ln>
                          <a:solidFill>
                            <a:srgbClr val="000000"/>
                          </a:solidFill>
                          <a:effectLst/>
                          <a:latin typeface="Calibri" panose="020F0502020204030204" pitchFamily="34" charset="0"/>
                        </a:rPr>
                        <a:t>. This was </a:t>
                      </a:r>
                      <a:r>
                        <a:rPr kumimoji="0" lang="en-ZA" altLang="en-US" sz="1800" b="1" i="0" u="none" strike="noStrike" cap="none" normalizeH="0" baseline="0" dirty="0">
                          <a:ln>
                            <a:noFill/>
                          </a:ln>
                          <a:solidFill>
                            <a:srgbClr val="000000"/>
                          </a:solidFill>
                          <a:effectLst/>
                          <a:latin typeface="Calibri" panose="020F0502020204030204" pitchFamily="34" charset="0"/>
                        </a:rPr>
                        <a:t>identified as a result of the internal investigation conducted by the DBE</a:t>
                      </a:r>
                      <a:r>
                        <a:rPr kumimoji="0" lang="en-ZA" altLang="en-US" sz="1800" b="0" i="0" u="none" strike="noStrike" cap="none" normalizeH="0" baseline="0" dirty="0">
                          <a:ln>
                            <a:noFill/>
                          </a:ln>
                          <a:solidFill>
                            <a:srgbClr val="000000"/>
                          </a:solidFill>
                          <a:effectLst/>
                          <a:latin typeface="Calibri" panose="020F0502020204030204" pitchFamily="34" charset="0"/>
                        </a:rPr>
                        <a:t>. </a:t>
                      </a:r>
                    </a:p>
                    <a:p>
                      <a:pPr marL="0" marR="0" lvl="0" indent="0" algn="just" defTabSz="914400" rtl="0" eaLnBrk="1" fontAlgn="b" latinLnBrk="0" hangingPunct="1">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rgbClr val="000000"/>
                        </a:solidFill>
                        <a:effectLst/>
                        <a:latin typeface="Calibri" panose="020F0502020204030204" pitchFamily="34" charset="0"/>
                      </a:endParaRPr>
                    </a:p>
                    <a:p>
                      <a:pPr marL="0" marR="0" lvl="0" indent="0" algn="just" defTabSz="914400" rtl="0" eaLnBrk="1" fontAlgn="b" latinLnBrk="0" hangingPunct="1">
                        <a:lnSpc>
                          <a:spcPct val="100000"/>
                        </a:lnSpc>
                        <a:spcBef>
                          <a:spcPct val="0"/>
                        </a:spcBef>
                        <a:spcAft>
                          <a:spcPct val="0"/>
                        </a:spcAft>
                        <a:buClrTx/>
                        <a:buSzTx/>
                        <a:buFontTx/>
                        <a:buNone/>
                        <a:tabLst/>
                      </a:pPr>
                      <a:r>
                        <a:rPr kumimoji="0" lang="en-ZA" altLang="en-US" sz="1800" b="0" i="0" u="none" strike="noStrike" cap="none" normalizeH="0" baseline="0" dirty="0">
                          <a:ln>
                            <a:noFill/>
                          </a:ln>
                          <a:solidFill>
                            <a:srgbClr val="000000"/>
                          </a:solidFill>
                          <a:effectLst/>
                          <a:latin typeface="Calibri" panose="020F0502020204030204" pitchFamily="34" charset="0"/>
                        </a:rPr>
                        <a:t>Subsequently </a:t>
                      </a:r>
                      <a:r>
                        <a:rPr kumimoji="0" lang="en-ZA" altLang="en-US" sz="1800" b="1" i="0" u="none" strike="noStrike" cap="none" normalizeH="0" baseline="0" dirty="0">
                          <a:ln>
                            <a:noFill/>
                          </a:ln>
                          <a:solidFill>
                            <a:srgbClr val="000000"/>
                          </a:solidFill>
                          <a:effectLst/>
                          <a:latin typeface="Calibri" panose="020F0502020204030204" pitchFamily="34" charset="0"/>
                        </a:rPr>
                        <a:t>R5.917 million was recovered </a:t>
                      </a:r>
                      <a:r>
                        <a:rPr kumimoji="0" lang="en-ZA" altLang="en-US" sz="1800" b="0" i="0" u="none" strike="noStrike" cap="none" normalizeH="0" baseline="0" dirty="0">
                          <a:ln>
                            <a:noFill/>
                          </a:ln>
                          <a:solidFill>
                            <a:srgbClr val="000000"/>
                          </a:solidFill>
                          <a:effectLst/>
                          <a:latin typeface="Calibri" panose="020F0502020204030204" pitchFamily="34" charset="0"/>
                        </a:rPr>
                        <a:t>from the volunteers. The remaining balance amounting to R4.209 million is still outstanding. A case was reported to the </a:t>
                      </a:r>
                      <a:r>
                        <a:rPr kumimoji="0" lang="en-ZA" altLang="en-US" sz="1800" b="1" i="0" u="none" strike="noStrike" cap="none" normalizeH="0" baseline="0" dirty="0">
                          <a:ln>
                            <a:noFill/>
                          </a:ln>
                          <a:solidFill>
                            <a:srgbClr val="000000"/>
                          </a:solidFill>
                          <a:effectLst/>
                          <a:latin typeface="Calibri" panose="020F0502020204030204" pitchFamily="34" charset="0"/>
                        </a:rPr>
                        <a:t>Special Investigating Unit (SIU) (case number HO 3/17). The matter was referred to Hawks (SAPS) for further investigation. </a:t>
                      </a:r>
                      <a:r>
                        <a:rPr kumimoji="0" lang="en-ZA" altLang="en-US" sz="1800" b="0" i="0" u="none" strike="noStrike" cap="none" normalizeH="0" baseline="0" dirty="0">
                          <a:ln>
                            <a:noFill/>
                          </a:ln>
                          <a:solidFill>
                            <a:srgbClr val="000000"/>
                          </a:solidFill>
                          <a:effectLst/>
                          <a:latin typeface="Calibri" panose="020F0502020204030204" pitchFamily="34" charset="0"/>
                        </a:rPr>
                        <a:t>The Department has completed and submitted the documents (</a:t>
                      </a:r>
                      <a:r>
                        <a:rPr kumimoji="0" lang="en-ZA" altLang="en-US" sz="1800" b="1" i="0" u="none" strike="noStrike" cap="none" normalizeH="0" baseline="0" dirty="0">
                          <a:ln>
                            <a:noFill/>
                          </a:ln>
                          <a:solidFill>
                            <a:srgbClr val="000000"/>
                          </a:solidFill>
                          <a:effectLst/>
                          <a:latin typeface="Calibri" panose="020F0502020204030204" pitchFamily="34" charset="0"/>
                        </a:rPr>
                        <a:t>A1 Statement</a:t>
                      </a:r>
                      <a:r>
                        <a:rPr kumimoji="0" lang="en-ZA" altLang="en-US" sz="1800" b="0" i="0" u="none" strike="noStrike" cap="none" normalizeH="0" baseline="0" dirty="0">
                          <a:ln>
                            <a:noFill/>
                          </a:ln>
                          <a:solidFill>
                            <a:srgbClr val="000000"/>
                          </a:solidFill>
                          <a:effectLst/>
                          <a:latin typeface="Calibri" panose="020F0502020204030204" pitchFamily="34" charset="0"/>
                        </a:rPr>
                        <a:t>, all annexures, evidence, etc.) to the HAWKS. In the last meeting the HAWKS promised to review the documents and discuss the case with the NPA</a:t>
                      </a:r>
                      <a:endParaRPr kumimoji="0" lang="en-US" altLang="en-US" sz="1800" b="0" i="0" u="none" strike="noStrike" cap="none" normalizeH="0" baseline="0" dirty="0">
                        <a:ln>
                          <a:noFill/>
                        </a:ln>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0001"/>
                  </a:ext>
                </a:extLst>
              </a:tr>
              <a:tr h="91923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indent="-171450" algn="l">
                        <a:lnSpc>
                          <a:spcPct val="100000"/>
                        </a:lnSpc>
                        <a:spcBef>
                          <a:spcPts val="0"/>
                        </a:spcBef>
                        <a:spcAft>
                          <a:spcPts val="0"/>
                        </a:spcAft>
                      </a:pPr>
                      <a:r>
                        <a:rPr lang="en-US" sz="1800" dirty="0">
                          <a:effectLst/>
                          <a:latin typeface="+mn-lt"/>
                        </a:rPr>
                        <a:t>Less:</a:t>
                      </a:r>
                      <a:r>
                        <a:rPr lang="en-US" sz="1800" baseline="0" dirty="0">
                          <a:effectLst/>
                          <a:latin typeface="+mn-lt"/>
                        </a:rPr>
                        <a:t> Amount recovered</a:t>
                      </a:r>
                      <a:endParaRPr lang="en-US" sz="1800" dirty="0">
                        <a:solidFill>
                          <a:schemeClr val="tx1"/>
                        </a:solidFill>
                        <a:effectLst/>
                        <a:latin typeface="+mn-lt"/>
                        <a:ea typeface="Times New Roman" panose="02020603050405020304" pitchFamily="18" charset="0"/>
                        <a:cs typeface="Arial" panose="020B0604020202020204" pitchFamily="34" charset="0"/>
                      </a:endParaRPr>
                    </a:p>
                  </a:txBody>
                  <a:tcPr marL="0" marR="114300" marT="0" marB="0"/>
                </a:tc>
                <a:tc>
                  <a:txBody>
                    <a:bodyPr/>
                    <a:lstStyle/>
                    <a:p>
                      <a:pPr algn="ctr" fontAlgn="b"/>
                      <a:r>
                        <a:rPr lang="en-US" sz="1800" u="none" strike="noStrike" dirty="0">
                          <a:effectLst/>
                          <a:latin typeface="+mn-lt"/>
                        </a:rPr>
                        <a:t>(5 917 229.29)</a:t>
                      </a:r>
                      <a:endParaRPr lang="en-US" sz="1800" b="1" i="0" u="none" strike="noStrike" dirty="0">
                        <a:solidFill>
                          <a:schemeClr val="tx1"/>
                        </a:solidFill>
                        <a:effectLst/>
                        <a:latin typeface="+mn-lt"/>
                        <a:cs typeface="Arial" panose="020B0604020202020204" pitchFamily="34" charset="0"/>
                      </a:endParaRPr>
                    </a:p>
                  </a:txBody>
                  <a:tcPr marL="6350" marR="6350" marT="6350" marB="0" anchor="ctr"/>
                </a:tc>
                <a:tc vMerge="1">
                  <a:txBody>
                    <a:bodyPr/>
                    <a:lstStyle/>
                    <a:p>
                      <a:pPr algn="r" fontAlgn="b"/>
                      <a:endParaRPr lang="en-US" sz="2800" b="1"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002"/>
                  </a:ext>
                </a:extLst>
              </a:tr>
              <a:tr h="1305339">
                <a:tc>
                  <a:txBody>
                    <a:bodyPr/>
                    <a:lstStyle/>
                    <a:p>
                      <a:pPr marL="171450" marR="0" indent="-171450" algn="l">
                        <a:lnSpc>
                          <a:spcPct val="100000"/>
                        </a:lnSpc>
                        <a:spcBef>
                          <a:spcPts val="0"/>
                        </a:spcBef>
                        <a:spcAft>
                          <a:spcPts val="0"/>
                        </a:spcAft>
                      </a:pPr>
                      <a:endParaRPr lang="en-US" sz="1800" dirty="0">
                        <a:effectLst/>
                        <a:latin typeface="+mn-lt"/>
                      </a:endParaRPr>
                    </a:p>
                    <a:p>
                      <a:pPr marL="171450" marR="0" indent="-171450" algn="l">
                        <a:lnSpc>
                          <a:spcPct val="100000"/>
                        </a:lnSpc>
                        <a:spcBef>
                          <a:spcPts val="0"/>
                        </a:spcBef>
                        <a:spcAft>
                          <a:spcPts val="0"/>
                        </a:spcAft>
                      </a:pPr>
                      <a:r>
                        <a:rPr lang="en-US" sz="1800" dirty="0">
                          <a:effectLst/>
                          <a:latin typeface="+mn-lt"/>
                        </a:rPr>
                        <a:t>Balance</a:t>
                      </a:r>
                      <a:endParaRPr lang="en-US" sz="1800" b="1" dirty="0">
                        <a:solidFill>
                          <a:schemeClr val="tx1"/>
                        </a:solidFill>
                        <a:effectLst/>
                        <a:latin typeface="+mn-lt"/>
                        <a:ea typeface="Times New Roman" panose="02020603050405020304" pitchFamily="18" charset="0"/>
                        <a:cs typeface="Arial" panose="020B0604020202020204" pitchFamily="34" charset="0"/>
                      </a:endParaRPr>
                    </a:p>
                  </a:txBody>
                  <a:tcPr marL="0" marR="114300" marT="0" marB="0"/>
                </a:tc>
                <a:tc>
                  <a:txBody>
                    <a:bodyPr/>
                    <a:lstStyle/>
                    <a:p>
                      <a:pPr algn="ctr" fontAlgn="b"/>
                      <a:r>
                        <a:rPr lang="en-US" sz="1800" u="none" strike="noStrike" dirty="0">
                          <a:effectLst/>
                          <a:latin typeface="+mn-lt"/>
                        </a:rPr>
                        <a:t>4 209 226.15</a:t>
                      </a:r>
                      <a:endParaRPr lang="en-US" sz="1800" b="1" i="0" u="none" strike="noStrike" dirty="0">
                        <a:solidFill>
                          <a:schemeClr val="tx1"/>
                        </a:solidFill>
                        <a:effectLst/>
                        <a:latin typeface="+mn-lt"/>
                        <a:cs typeface="Arial" panose="020B0604020202020204" pitchFamily="34" charset="0"/>
                      </a:endParaRPr>
                    </a:p>
                  </a:txBody>
                  <a:tcPr marL="6350" marR="6350" marT="6350" marB="0" anchor="ctr"/>
                </a:tc>
                <a:tc vMerge="1">
                  <a:txBody>
                    <a:bodyPr/>
                    <a:lstStyle/>
                    <a:p>
                      <a:pPr algn="r" fontAlgn="b"/>
                      <a:endParaRPr lang="en-US" sz="2800" b="1"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E2C0AE55-7E06-4976-960B-3D98813CB3CF}" type="slidenum">
              <a:rPr lang="en-ZA" smtClean="0"/>
              <a:pPr/>
              <a:t>154</a:t>
            </a:fld>
            <a:endParaRPr lang="en-ZA" dirty="0"/>
          </a:p>
        </p:txBody>
      </p:sp>
      <p:pic>
        <p:nvPicPr>
          <p:cNvPr id="6" name="Picture 5"/>
          <p:cNvPicPr>
            <a:picLocks noChangeAspect="1"/>
          </p:cNvPicPr>
          <p:nvPr/>
        </p:nvPicPr>
        <p:blipFill>
          <a:blip r:embed="rId3"/>
          <a:stretch>
            <a:fillRect/>
          </a:stretch>
        </p:blipFill>
        <p:spPr>
          <a:xfrm>
            <a:off x="179512" y="6165304"/>
            <a:ext cx="1440160" cy="692696"/>
          </a:xfrm>
          <a:prstGeom prst="rect">
            <a:avLst/>
          </a:prstGeom>
        </p:spPr>
      </p:pic>
    </p:spTree>
    <p:extLst>
      <p:ext uri="{BB962C8B-B14F-4D97-AF65-F5344CB8AC3E}">
        <p14:creationId xmlns:p14="http://schemas.microsoft.com/office/powerpoint/2010/main" val="308352897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8" y="39688"/>
            <a:ext cx="8407400" cy="581025"/>
          </a:xfrm>
        </p:spPr>
        <p:txBody>
          <a:bodyPr rtlCol="0">
            <a:normAutofit/>
          </a:bodyPr>
          <a:lstStyle/>
          <a:p>
            <a:pPr fontAlgn="auto">
              <a:spcAft>
                <a:spcPts val="0"/>
              </a:spcAft>
              <a:defRPr/>
            </a:pPr>
            <a:r>
              <a:rPr lang="en-US" sz="2800" b="1" dirty="0">
                <a:solidFill>
                  <a:schemeClr val="accent2">
                    <a:lumMod val="75000"/>
                  </a:schemeClr>
                </a:solidFill>
              </a:rPr>
              <a:t>KHA RI GUDE RECOVERIES AND MONETARY VALUE</a:t>
            </a:r>
            <a:endParaRPr lang="en-US" sz="2800" dirty="0"/>
          </a:p>
        </p:txBody>
      </p:sp>
      <p:sp>
        <p:nvSpPr>
          <p:cNvPr id="54275" name="Content Placeholder 2"/>
          <p:cNvSpPr>
            <a:spLocks noGrp="1"/>
          </p:cNvSpPr>
          <p:nvPr>
            <p:ph idx="4294967295"/>
          </p:nvPr>
        </p:nvSpPr>
        <p:spPr>
          <a:xfrm>
            <a:off x="0" y="620713"/>
            <a:ext cx="8964613" cy="5761037"/>
          </a:xfrm>
        </p:spPr>
        <p:txBody>
          <a:bodyPr/>
          <a:lstStyle/>
          <a:p>
            <a:pPr marL="0" indent="0" algn="just">
              <a:buFont typeface="Arial" panose="020B0604020202020204" pitchFamily="34" charset="0"/>
              <a:buNone/>
            </a:pPr>
            <a:endParaRPr lang="en-ZA" altLang="en-US" sz="400"/>
          </a:p>
          <a:p>
            <a:pPr marL="0" indent="0">
              <a:buFont typeface="Arial" panose="020B0604020202020204" pitchFamily="34" charset="0"/>
              <a:buNone/>
            </a:pPr>
            <a:endParaRPr lang="en-US" altLang="en-US" sz="2400" b="1"/>
          </a:p>
        </p:txBody>
      </p:sp>
      <p:sp>
        <p:nvSpPr>
          <p:cNvPr id="4" name="Slide Number Placeholder 3"/>
          <p:cNvSpPr>
            <a:spLocks noGrp="1"/>
          </p:cNvSpPr>
          <p:nvPr>
            <p:ph type="sldNum" sz="quarter" idx="12"/>
          </p:nvPr>
        </p:nvSpPr>
        <p:spPr/>
        <p:txBody>
          <a:bodyPr/>
          <a:lstStyle/>
          <a:p>
            <a:pPr>
              <a:defRPr/>
            </a:pPr>
            <a:fld id="{51B513B9-883F-4688-88E7-1CEA08B0E98D}" type="slidenum">
              <a:rPr lang="en-ZA"/>
              <a:pPr>
                <a:defRPr/>
              </a:pPr>
              <a:t>155</a:t>
            </a:fld>
            <a:endParaRPr lang="en-ZA" dirty="0"/>
          </a:p>
        </p:txBody>
      </p:sp>
      <p:pic>
        <p:nvPicPr>
          <p:cNvPr id="5427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6110288"/>
            <a:ext cx="1439863"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667526119"/>
              </p:ext>
            </p:extLst>
          </p:nvPr>
        </p:nvGraphicFramePr>
        <p:xfrm>
          <a:off x="0" y="548680"/>
          <a:ext cx="9161165" cy="6287841"/>
        </p:xfrm>
        <a:graphic>
          <a:graphicData uri="http://schemas.openxmlformats.org/drawingml/2006/table">
            <a:tbl>
              <a:tblPr firstRow="1" firstCol="1" bandRow="1">
                <a:tableStyleId>{21E4AEA4-8DFA-4A89-87EB-49C32662AFE0}</a:tableStyleId>
              </a:tblPr>
              <a:tblGrid>
                <a:gridCol w="1035949">
                  <a:extLst>
                    <a:ext uri="{9D8B030D-6E8A-4147-A177-3AD203B41FA5}">
                      <a16:colId xmlns:a16="http://schemas.microsoft.com/office/drawing/2014/main" val="20000"/>
                    </a:ext>
                  </a:extLst>
                </a:gridCol>
                <a:gridCol w="1951875">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3653061">
                  <a:extLst>
                    <a:ext uri="{9D8B030D-6E8A-4147-A177-3AD203B41FA5}">
                      <a16:colId xmlns:a16="http://schemas.microsoft.com/office/drawing/2014/main" val="20003"/>
                    </a:ext>
                  </a:extLst>
                </a:gridCol>
              </a:tblGrid>
              <a:tr h="707920">
                <a:tc>
                  <a:txBody>
                    <a:bodyPr/>
                    <a:lstStyle/>
                    <a:p>
                      <a:pPr marL="0" marR="0" algn="just">
                        <a:lnSpc>
                          <a:spcPct val="100000"/>
                        </a:lnSpc>
                        <a:spcBef>
                          <a:spcPts val="0"/>
                        </a:spcBef>
                        <a:spcAft>
                          <a:spcPts val="0"/>
                        </a:spcAft>
                      </a:pPr>
                      <a:r>
                        <a:rPr lang="en-ZA" sz="1600" dirty="0">
                          <a:effectLst/>
                        </a:rPr>
                        <a:t>Nature of Recovery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00000"/>
                        </a:lnSpc>
                        <a:spcBef>
                          <a:spcPts val="0"/>
                        </a:spcBef>
                        <a:spcAft>
                          <a:spcPts val="0"/>
                        </a:spcAft>
                      </a:pPr>
                      <a:r>
                        <a:rPr lang="en-ZA" sz="1600" dirty="0">
                          <a:effectLst/>
                        </a:rPr>
                        <a:t>Number of Volunteers or materials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00000"/>
                        </a:lnSpc>
                        <a:spcBef>
                          <a:spcPts val="0"/>
                        </a:spcBef>
                        <a:spcAft>
                          <a:spcPts val="0"/>
                        </a:spcAft>
                      </a:pPr>
                      <a:r>
                        <a:rPr lang="en-ZA" sz="1600" dirty="0">
                          <a:effectLst/>
                        </a:rPr>
                        <a:t>Process used for Recovery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00000"/>
                        </a:lnSpc>
                        <a:spcBef>
                          <a:spcPts val="0"/>
                        </a:spcBef>
                        <a:spcAft>
                          <a:spcPts val="0"/>
                        </a:spcAft>
                      </a:pPr>
                      <a:r>
                        <a:rPr lang="en-ZA" sz="1600" dirty="0">
                          <a:effectLst/>
                        </a:rPr>
                        <a:t>Amount saved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extLst>
                  <a:ext uri="{0D108BD9-81ED-4DB2-BD59-A6C34878D82A}">
                    <a16:rowId xmlns:a16="http://schemas.microsoft.com/office/drawing/2014/main" val="10000"/>
                  </a:ext>
                </a:extLst>
              </a:tr>
              <a:tr h="769685">
                <a:tc>
                  <a:txBody>
                    <a:bodyPr/>
                    <a:lstStyle/>
                    <a:p>
                      <a:pPr marL="0" marR="0" algn="just">
                        <a:lnSpc>
                          <a:spcPct val="150000"/>
                        </a:lnSpc>
                        <a:spcBef>
                          <a:spcPts val="0"/>
                        </a:spcBef>
                        <a:spcAft>
                          <a:spcPts val="0"/>
                        </a:spcAft>
                      </a:pPr>
                      <a:r>
                        <a:rPr lang="en-ZA" sz="1200" dirty="0">
                          <a:effectLst/>
                        </a:rPr>
                        <a:t>Money withheld from volunteers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dirty="0">
                          <a:effectLst/>
                        </a:rPr>
                        <a:t>60 Coordinators who ordered LTSM based on the number of learners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b="1" dirty="0">
                          <a:effectLst/>
                        </a:rPr>
                        <a:t>All outstanding stipends </a:t>
                      </a:r>
                      <a:r>
                        <a:rPr lang="en-ZA" sz="1200" dirty="0">
                          <a:effectLst/>
                        </a:rPr>
                        <a:t>that had to be paid to volunteers were </a:t>
                      </a:r>
                      <a:r>
                        <a:rPr lang="en-ZA" sz="1200" b="1" dirty="0">
                          <a:effectLst/>
                        </a:rPr>
                        <a:t>withheld.</a:t>
                      </a:r>
                      <a:endParaRPr lang="en-US" sz="1200" dirty="0">
                        <a:effectLst/>
                      </a:endParaRPr>
                    </a:p>
                  </a:txBody>
                  <a:tcPr marL="49192" marR="49192" marT="0" marB="0"/>
                </a:tc>
                <a:tc>
                  <a:txBody>
                    <a:bodyPr/>
                    <a:lstStyle/>
                    <a:p>
                      <a:pPr marL="0" marR="0" algn="just">
                        <a:lnSpc>
                          <a:spcPct val="150000"/>
                        </a:lnSpc>
                        <a:spcBef>
                          <a:spcPts val="0"/>
                        </a:spcBef>
                        <a:spcAft>
                          <a:spcPts val="0"/>
                        </a:spcAft>
                      </a:pPr>
                      <a:r>
                        <a:rPr lang="en-ZA" sz="1200" dirty="0">
                          <a:effectLst/>
                        </a:rPr>
                        <a:t>R5.917 million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extLst>
                  <a:ext uri="{0D108BD9-81ED-4DB2-BD59-A6C34878D82A}">
                    <a16:rowId xmlns:a16="http://schemas.microsoft.com/office/drawing/2014/main" val="10001"/>
                  </a:ext>
                </a:extLst>
              </a:tr>
              <a:tr h="1026247">
                <a:tc>
                  <a:txBody>
                    <a:bodyPr/>
                    <a:lstStyle/>
                    <a:p>
                      <a:pPr marL="0" marR="0" algn="just">
                        <a:lnSpc>
                          <a:spcPct val="150000"/>
                        </a:lnSpc>
                        <a:spcBef>
                          <a:spcPts val="0"/>
                        </a:spcBef>
                        <a:spcAft>
                          <a:spcPts val="0"/>
                        </a:spcAft>
                      </a:pPr>
                      <a:r>
                        <a:rPr lang="en-ZA" sz="1200">
                          <a:effectLst/>
                        </a:rPr>
                        <a:t>LTSM</a:t>
                      </a:r>
                      <a:endParaRPr lang="en-US" sz="1200">
                        <a:effectLst/>
                      </a:endParaRPr>
                    </a:p>
                    <a:p>
                      <a:pPr marL="0" marR="0" algn="just">
                        <a:lnSpc>
                          <a:spcPct val="150000"/>
                        </a:lnSpc>
                        <a:spcBef>
                          <a:spcPts val="0"/>
                        </a:spcBef>
                        <a:spcAft>
                          <a:spcPts val="0"/>
                        </a:spcAft>
                      </a:pPr>
                      <a:r>
                        <a:rPr lang="en-ZA" sz="1200">
                          <a:effectLst/>
                        </a:rPr>
                        <a:t> </a:t>
                      </a:r>
                      <a:endParaRPr lang="en-US" sz="1200">
                        <a:effectLst/>
                      </a:endParaRPr>
                    </a:p>
                    <a:p>
                      <a:pPr marL="0" marR="0" algn="just">
                        <a:lnSpc>
                          <a:spcPct val="150000"/>
                        </a:lnSpc>
                        <a:spcBef>
                          <a:spcPts val="0"/>
                        </a:spcBef>
                        <a:spcAft>
                          <a:spcPts val="0"/>
                        </a:spcAft>
                      </a:pPr>
                      <a:r>
                        <a:rPr lang="en-ZA"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dirty="0">
                          <a:effectLst/>
                        </a:rPr>
                        <a:t>120,787 Units per learner </a:t>
                      </a:r>
                      <a:endParaRPr lang="en-US" sz="1200" dirty="0">
                        <a:effectLst/>
                      </a:endParaRPr>
                    </a:p>
                    <a:p>
                      <a:pPr marL="0" marR="0" algn="just">
                        <a:lnSpc>
                          <a:spcPct val="150000"/>
                        </a:lnSpc>
                        <a:spcBef>
                          <a:spcPts val="0"/>
                        </a:spcBef>
                        <a:spcAft>
                          <a:spcPts val="0"/>
                        </a:spcAft>
                      </a:pPr>
                      <a:r>
                        <a:rPr lang="en-ZA" sz="1200" dirty="0">
                          <a:effectLst/>
                        </a:rPr>
                        <a:t>(Units consisted of a pack of LTSM that was supplied to each learner)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dirty="0">
                          <a:effectLst/>
                        </a:rPr>
                        <a:t>All </a:t>
                      </a:r>
                      <a:r>
                        <a:rPr lang="en-ZA" sz="1200" b="1" dirty="0">
                          <a:effectLst/>
                        </a:rPr>
                        <a:t>LTSM was collected from volunteers </a:t>
                      </a:r>
                      <a:r>
                        <a:rPr lang="en-ZA" sz="1200" dirty="0">
                          <a:effectLst/>
                        </a:rPr>
                        <a:t>who had fraudulently registered learners in the Campaign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a:effectLst/>
                        </a:rPr>
                        <a:t>3,025,076.67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extLst>
                  <a:ext uri="{0D108BD9-81ED-4DB2-BD59-A6C34878D82A}">
                    <a16:rowId xmlns:a16="http://schemas.microsoft.com/office/drawing/2014/main" val="10002"/>
                  </a:ext>
                </a:extLst>
              </a:tr>
              <a:tr h="1061880">
                <a:tc>
                  <a:txBody>
                    <a:bodyPr/>
                    <a:lstStyle/>
                    <a:p>
                      <a:pPr marL="0" marR="0" algn="just">
                        <a:lnSpc>
                          <a:spcPct val="150000"/>
                        </a:lnSpc>
                        <a:spcBef>
                          <a:spcPts val="0"/>
                        </a:spcBef>
                        <a:spcAft>
                          <a:spcPts val="0"/>
                        </a:spcAft>
                      </a:pPr>
                      <a:r>
                        <a:rPr lang="en-ZA" sz="1200">
                          <a:effectLst/>
                        </a:rPr>
                        <a:t>Braille machines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a:effectLst/>
                        </a:rPr>
                        <a:t>142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b="1" dirty="0">
                          <a:effectLst/>
                        </a:rPr>
                        <a:t>SAB&amp;T had to pay all monies owed </a:t>
                      </a:r>
                      <a:r>
                        <a:rPr lang="en-ZA" sz="1200" dirty="0">
                          <a:effectLst/>
                        </a:rPr>
                        <a:t>for failing to account for 142 Braille machines that were never recovered from Blind learners.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a:effectLst/>
                        </a:rPr>
                        <a:t>R700 000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extLst>
                  <a:ext uri="{0D108BD9-81ED-4DB2-BD59-A6C34878D82A}">
                    <a16:rowId xmlns:a16="http://schemas.microsoft.com/office/drawing/2014/main" val="10003"/>
                  </a:ext>
                </a:extLst>
              </a:tr>
              <a:tr h="2538801">
                <a:tc>
                  <a:txBody>
                    <a:bodyPr/>
                    <a:lstStyle/>
                    <a:p>
                      <a:pPr marL="0" marR="0" algn="just">
                        <a:lnSpc>
                          <a:spcPct val="150000"/>
                        </a:lnSpc>
                        <a:spcBef>
                          <a:spcPts val="0"/>
                        </a:spcBef>
                        <a:spcAft>
                          <a:spcPts val="0"/>
                        </a:spcAft>
                      </a:pPr>
                      <a:r>
                        <a:rPr lang="en-ZA" sz="1200" dirty="0">
                          <a:effectLst/>
                        </a:rPr>
                        <a:t>LTSM recovered by the HAWKS</a:t>
                      </a:r>
                      <a:endParaRPr lang="en-US" sz="1200" dirty="0">
                        <a:effectLst/>
                      </a:endParaRPr>
                    </a:p>
                    <a:p>
                      <a:pPr marL="0" marR="0" algn="just">
                        <a:lnSpc>
                          <a:spcPct val="150000"/>
                        </a:lnSpc>
                        <a:spcBef>
                          <a:spcPts val="0"/>
                        </a:spcBef>
                        <a:spcAft>
                          <a:spcPts val="0"/>
                        </a:spcAft>
                      </a:pPr>
                      <a:r>
                        <a:rPr lang="en-ZA"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dirty="0">
                          <a:effectLst/>
                        </a:rPr>
                        <a:t>The amount still needs to be verified with the HAWKS.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algn="just">
                        <a:lnSpc>
                          <a:spcPct val="150000"/>
                        </a:lnSpc>
                        <a:spcBef>
                          <a:spcPts val="0"/>
                        </a:spcBef>
                        <a:spcAft>
                          <a:spcPts val="0"/>
                        </a:spcAft>
                      </a:pPr>
                      <a:r>
                        <a:rPr lang="en-ZA" sz="1200" dirty="0">
                          <a:effectLst/>
                        </a:rPr>
                        <a:t>The </a:t>
                      </a:r>
                      <a:r>
                        <a:rPr lang="en-ZA" sz="1200" b="1" dirty="0">
                          <a:effectLst/>
                        </a:rPr>
                        <a:t>HAWKS’ investigations</a:t>
                      </a:r>
                      <a:r>
                        <a:rPr lang="en-ZA" sz="1200" dirty="0">
                          <a:effectLst/>
                        </a:rPr>
                        <a:t> discovered unused LTSM stored in volunteers’ garages.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schemeClr val="tx1"/>
                          </a:solidFill>
                          <a:effectLst/>
                          <a:uLnTx/>
                          <a:uFillTx/>
                          <a:latin typeface="+mn-lt"/>
                          <a:ea typeface="+mn-ea"/>
                          <a:cs typeface="+mn-cs"/>
                        </a:rPr>
                        <a:t>The Investigator appointed by the HAWKS has opened cases in Police Stations in Mpumalanga Province in the areas close to where the alleged volunteers live. The Investigator has sent a document requesting additional information about the Case. The Department is compiling the requested information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92" marR="49192"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151052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6872"/>
            <a:ext cx="8229600" cy="1728191"/>
          </a:xfrm>
        </p:spPr>
        <p:txBody>
          <a:bodyPr>
            <a:normAutofit/>
          </a:bodyPr>
          <a:lstStyle/>
          <a:p>
            <a:r>
              <a:rPr lang="en-ZA" sz="4800" b="1" dirty="0">
                <a:solidFill>
                  <a:schemeClr val="accent2">
                    <a:lumMod val="75000"/>
                  </a:schemeClr>
                </a:solidFill>
              </a:rPr>
              <a:t>POSSIBLE FRUITLESS AND WASTEFUL EXPENDITURE</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156</a:t>
            </a:fld>
            <a:endParaRPr lang="en-ZA"/>
          </a:p>
        </p:txBody>
      </p:sp>
      <p:pic>
        <p:nvPicPr>
          <p:cNvPr id="4" name="Picture 3">
            <a:extLst>
              <a:ext uri="{FF2B5EF4-FFF2-40B4-BE49-F238E27FC236}">
                <a16:creationId xmlns:a16="http://schemas.microsoft.com/office/drawing/2014/main" id="{86CEE8F1-B1D9-46C4-891D-84ABD8F79CC7}"/>
              </a:ext>
            </a:extLst>
          </p:cNvPr>
          <p:cNvPicPr>
            <a:picLocks noChangeAspect="1"/>
          </p:cNvPicPr>
          <p:nvPr/>
        </p:nvPicPr>
        <p:blipFill>
          <a:blip r:embed="rId2"/>
          <a:stretch>
            <a:fillRect/>
          </a:stretch>
        </p:blipFill>
        <p:spPr>
          <a:xfrm>
            <a:off x="107504" y="6165304"/>
            <a:ext cx="1761897" cy="591363"/>
          </a:xfrm>
          <a:prstGeom prst="rect">
            <a:avLst/>
          </a:prstGeom>
        </p:spPr>
      </p:pic>
    </p:spTree>
    <p:extLst>
      <p:ext uri="{BB962C8B-B14F-4D97-AF65-F5344CB8AC3E}">
        <p14:creationId xmlns:p14="http://schemas.microsoft.com/office/powerpoint/2010/main" val="44343251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8720"/>
          </a:xfrm>
        </p:spPr>
        <p:txBody>
          <a:bodyPr>
            <a:noAutofit/>
          </a:bodyPr>
          <a:lstStyle/>
          <a:p>
            <a:pPr lvl="0"/>
            <a:r>
              <a:rPr lang="en-ZA" sz="2400" b="1" dirty="0">
                <a:solidFill>
                  <a:schemeClr val="accent2">
                    <a:lumMod val="75000"/>
                  </a:schemeClr>
                </a:solidFill>
              </a:rPr>
              <a:t>POSSIBLE FRUITLESS AND WASTEFUL EXPENDITURE</a:t>
            </a:r>
            <a:endParaRPr lang="en-ZA" sz="24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157</a:t>
            </a:fld>
            <a:endParaRPr lang="en-ZA" dirty="0"/>
          </a:p>
        </p:txBody>
      </p:sp>
      <p:pic>
        <p:nvPicPr>
          <p:cNvPr id="6" name="Picture 5">
            <a:extLst>
              <a:ext uri="{FF2B5EF4-FFF2-40B4-BE49-F238E27FC236}">
                <a16:creationId xmlns:a16="http://schemas.microsoft.com/office/drawing/2014/main" id="{86CEE8F1-B1D9-46C4-891D-84ABD8F79CC7}"/>
              </a:ext>
            </a:extLst>
          </p:cNvPr>
          <p:cNvPicPr>
            <a:picLocks noChangeAspect="1"/>
          </p:cNvPicPr>
          <p:nvPr/>
        </p:nvPicPr>
        <p:blipFill>
          <a:blip r:embed="rId3"/>
          <a:stretch>
            <a:fillRect/>
          </a:stretch>
        </p:blipFill>
        <p:spPr>
          <a:xfrm>
            <a:off x="107504" y="6198386"/>
            <a:ext cx="1761897" cy="558281"/>
          </a:xfrm>
          <a:prstGeom prst="rect">
            <a:avLst/>
          </a:prstGeom>
        </p:spPr>
      </p:pic>
      <p:graphicFrame>
        <p:nvGraphicFramePr>
          <p:cNvPr id="7" name="Content Placeholder 4"/>
          <p:cNvGraphicFramePr>
            <a:graphicFrameLocks noGrp="1"/>
          </p:cNvGraphicFramePr>
          <p:nvPr>
            <p:ph idx="4294967295"/>
            <p:extLst>
              <p:ext uri="{D42A27DB-BD31-4B8C-83A1-F6EECF244321}">
                <p14:modId xmlns:p14="http://schemas.microsoft.com/office/powerpoint/2010/main" val="3736761764"/>
              </p:ext>
            </p:extLst>
          </p:nvPr>
        </p:nvGraphicFramePr>
        <p:xfrm>
          <a:off x="107504" y="764702"/>
          <a:ext cx="9036496" cy="5554831"/>
        </p:xfrm>
        <a:graphic>
          <a:graphicData uri="http://schemas.openxmlformats.org/drawingml/2006/table">
            <a:tbl>
              <a:tblPr>
                <a:tableStyleId>{21E4AEA4-8DFA-4A89-87EB-49C32662AFE0}</a:tableStyleId>
              </a:tblPr>
              <a:tblGrid>
                <a:gridCol w="2091090">
                  <a:extLst>
                    <a:ext uri="{9D8B030D-6E8A-4147-A177-3AD203B41FA5}">
                      <a16:colId xmlns:a16="http://schemas.microsoft.com/office/drawing/2014/main" val="20000"/>
                    </a:ext>
                  </a:extLst>
                </a:gridCol>
                <a:gridCol w="1045545">
                  <a:extLst>
                    <a:ext uri="{9D8B030D-6E8A-4147-A177-3AD203B41FA5}">
                      <a16:colId xmlns:a16="http://schemas.microsoft.com/office/drawing/2014/main" val="20001"/>
                    </a:ext>
                  </a:extLst>
                </a:gridCol>
                <a:gridCol w="1194908">
                  <a:extLst>
                    <a:ext uri="{9D8B030D-6E8A-4147-A177-3AD203B41FA5}">
                      <a16:colId xmlns:a16="http://schemas.microsoft.com/office/drawing/2014/main" val="20002"/>
                    </a:ext>
                  </a:extLst>
                </a:gridCol>
                <a:gridCol w="1418954">
                  <a:extLst>
                    <a:ext uri="{9D8B030D-6E8A-4147-A177-3AD203B41FA5}">
                      <a16:colId xmlns:a16="http://schemas.microsoft.com/office/drawing/2014/main" val="3701051842"/>
                    </a:ext>
                  </a:extLst>
                </a:gridCol>
                <a:gridCol w="1194908">
                  <a:extLst>
                    <a:ext uri="{9D8B030D-6E8A-4147-A177-3AD203B41FA5}">
                      <a16:colId xmlns:a16="http://schemas.microsoft.com/office/drawing/2014/main" val="20004"/>
                    </a:ext>
                  </a:extLst>
                </a:gridCol>
                <a:gridCol w="1120227">
                  <a:extLst>
                    <a:ext uri="{9D8B030D-6E8A-4147-A177-3AD203B41FA5}">
                      <a16:colId xmlns:a16="http://schemas.microsoft.com/office/drawing/2014/main" val="35266141"/>
                    </a:ext>
                  </a:extLst>
                </a:gridCol>
                <a:gridCol w="970864">
                  <a:extLst>
                    <a:ext uri="{9D8B030D-6E8A-4147-A177-3AD203B41FA5}">
                      <a16:colId xmlns:a16="http://schemas.microsoft.com/office/drawing/2014/main" val="20006"/>
                    </a:ext>
                  </a:extLst>
                </a:gridCol>
              </a:tblGrid>
              <a:tr h="906573">
                <a:tc>
                  <a:txBody>
                    <a:bodyPr/>
                    <a:lstStyle/>
                    <a:p>
                      <a:pPr algn="just">
                        <a:lnSpc>
                          <a:spcPct val="150000"/>
                        </a:lnSpc>
                        <a:spcAft>
                          <a:spcPts val="0"/>
                        </a:spcAft>
                        <a:tabLst>
                          <a:tab pos="114300" algn="l"/>
                        </a:tabLst>
                      </a:pPr>
                      <a:r>
                        <a:rPr lang="en-GB" sz="1600" b="1" dirty="0">
                          <a:latin typeface="+mn-lt"/>
                        </a:rPr>
                        <a:t>Implementing Agent/ service provider</a:t>
                      </a:r>
                      <a:endParaRPr lang="en-ZA" sz="16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Times New Roman"/>
                        </a:rPr>
                        <a:t>2016/17</a:t>
                      </a:r>
                    </a:p>
                    <a:p>
                      <a:pPr algn="ctr">
                        <a:lnSpc>
                          <a:spcPct val="150000"/>
                        </a:lnSpc>
                        <a:spcAft>
                          <a:spcPts val="0"/>
                        </a:spcAft>
                        <a:tabLst>
                          <a:tab pos="114300" algn="l"/>
                        </a:tabLst>
                      </a:pPr>
                      <a:r>
                        <a:rPr lang="en-ZA" sz="1600" b="1" dirty="0">
                          <a:latin typeface="+mn-lt"/>
                          <a:ea typeface="Times New Roman"/>
                          <a:cs typeface="Times New Roman"/>
                        </a:rPr>
                        <a:t>R’000</a:t>
                      </a:r>
                    </a:p>
                  </a:txBody>
                  <a:tcPr marL="68580" marR="68580" marT="0" marB="0"/>
                </a:tc>
                <a:tc>
                  <a:txBody>
                    <a:bodyPr/>
                    <a:lstStyle/>
                    <a:p>
                      <a:pPr algn="ctr">
                        <a:lnSpc>
                          <a:spcPct val="150000"/>
                        </a:lnSpc>
                        <a:spcAft>
                          <a:spcPts val="0"/>
                        </a:spcAft>
                        <a:tabLst>
                          <a:tab pos="114300" algn="l"/>
                        </a:tabLst>
                      </a:pPr>
                      <a:r>
                        <a:rPr lang="en-ZA" sz="1600" b="1" dirty="0">
                          <a:latin typeface="+mn-lt"/>
                          <a:ea typeface="Times New Roman"/>
                          <a:cs typeface="Times New Roman"/>
                        </a:rPr>
                        <a:t>2017/18</a:t>
                      </a:r>
                    </a:p>
                    <a:p>
                      <a:pPr algn="ctr">
                        <a:lnSpc>
                          <a:spcPct val="150000"/>
                        </a:lnSpc>
                        <a:spcAft>
                          <a:spcPts val="0"/>
                        </a:spcAft>
                        <a:tabLst>
                          <a:tab pos="114300" algn="l"/>
                        </a:tabLst>
                      </a:pPr>
                      <a:r>
                        <a:rPr lang="en-ZA" sz="1600" b="1" dirty="0">
                          <a:latin typeface="+mn-lt"/>
                          <a:ea typeface="Times New Roman"/>
                          <a:cs typeface="Times New Roman"/>
                        </a:rPr>
                        <a:t>R’000</a:t>
                      </a:r>
                    </a:p>
                  </a:txBody>
                  <a:tcPr marL="68580" marR="68580" marT="0" marB="0"/>
                </a:tc>
                <a:tc>
                  <a:txBody>
                    <a:bodyPr/>
                    <a:lstStyle/>
                    <a:p>
                      <a:pPr algn="ctr">
                        <a:lnSpc>
                          <a:spcPct val="150000"/>
                        </a:lnSpc>
                        <a:spcAft>
                          <a:spcPts val="0"/>
                        </a:spcAft>
                        <a:tabLst>
                          <a:tab pos="114300" algn="l"/>
                        </a:tabLst>
                      </a:pPr>
                      <a:r>
                        <a:rPr lang="en-US" sz="1600" b="1" dirty="0">
                          <a:latin typeface="+mn-lt"/>
                        </a:rPr>
                        <a:t>2018/19</a:t>
                      </a:r>
                      <a:endParaRPr lang="en-ZA" sz="1600" b="1" dirty="0">
                        <a:latin typeface="+mn-lt"/>
                      </a:endParaRPr>
                    </a:p>
                    <a:p>
                      <a:pPr algn="ctr">
                        <a:lnSpc>
                          <a:spcPct val="150000"/>
                        </a:lnSpc>
                        <a:spcAft>
                          <a:spcPts val="0"/>
                        </a:spcAft>
                        <a:tabLst>
                          <a:tab pos="114300" algn="l"/>
                        </a:tabLst>
                      </a:pPr>
                      <a:r>
                        <a:rPr lang="en-GB" sz="1600" b="1" dirty="0">
                          <a:latin typeface="+mn-lt"/>
                        </a:rPr>
                        <a:t>R'000</a:t>
                      </a:r>
                      <a:endParaRPr lang="en-ZA" sz="16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US" sz="1600" b="1" dirty="0">
                          <a:latin typeface="+mn-lt"/>
                        </a:rPr>
                        <a:t>2019/20</a:t>
                      </a:r>
                      <a:endParaRPr lang="en-ZA" sz="1600" b="1" dirty="0">
                        <a:latin typeface="+mn-lt"/>
                      </a:endParaRPr>
                    </a:p>
                    <a:p>
                      <a:pPr algn="ctr">
                        <a:lnSpc>
                          <a:spcPct val="150000"/>
                        </a:lnSpc>
                        <a:spcAft>
                          <a:spcPts val="0"/>
                        </a:spcAft>
                        <a:tabLst>
                          <a:tab pos="114300" algn="l"/>
                        </a:tabLst>
                      </a:pPr>
                      <a:r>
                        <a:rPr lang="en-GB" sz="1600" b="1" dirty="0">
                          <a:latin typeface="+mn-lt"/>
                        </a:rPr>
                        <a:t>R'000</a:t>
                      </a:r>
                      <a:endParaRPr lang="en-ZA" sz="16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US" sz="1600" b="1" dirty="0">
                          <a:latin typeface="+mn-lt"/>
                        </a:rPr>
                        <a:t>2020/21</a:t>
                      </a:r>
                      <a:endParaRPr lang="en-ZA" sz="1600" b="1" dirty="0">
                        <a:latin typeface="+mn-lt"/>
                      </a:endParaRPr>
                    </a:p>
                    <a:p>
                      <a:pPr algn="ctr">
                        <a:lnSpc>
                          <a:spcPct val="150000"/>
                        </a:lnSpc>
                        <a:spcAft>
                          <a:spcPts val="0"/>
                        </a:spcAft>
                        <a:tabLst>
                          <a:tab pos="114300" algn="l"/>
                        </a:tabLst>
                      </a:pPr>
                      <a:r>
                        <a:rPr lang="en-GB" sz="1600" b="1" dirty="0">
                          <a:latin typeface="+mn-lt"/>
                        </a:rPr>
                        <a:t>R'000</a:t>
                      </a:r>
                      <a:endParaRPr lang="en-ZA" sz="16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US" sz="1600" b="1" dirty="0">
                          <a:latin typeface="+mn-lt"/>
                        </a:rPr>
                        <a:t>2021/22</a:t>
                      </a:r>
                      <a:endParaRPr lang="en-ZA" sz="1600" b="1" dirty="0">
                        <a:latin typeface="+mn-lt"/>
                      </a:endParaRPr>
                    </a:p>
                    <a:p>
                      <a:pPr algn="ctr">
                        <a:lnSpc>
                          <a:spcPct val="150000"/>
                        </a:lnSpc>
                        <a:spcAft>
                          <a:spcPts val="0"/>
                        </a:spcAft>
                        <a:tabLst>
                          <a:tab pos="114300" algn="l"/>
                        </a:tabLst>
                      </a:pPr>
                      <a:r>
                        <a:rPr lang="en-GB" sz="1600" b="1" dirty="0">
                          <a:latin typeface="+mn-lt"/>
                        </a:rPr>
                        <a:t>R'000</a:t>
                      </a:r>
                      <a:endParaRPr lang="en-ZA" sz="1600" b="1" dirty="0">
                        <a:latin typeface="+mn-lt"/>
                        <a:ea typeface="Times New Roman"/>
                        <a:cs typeface="Times New Roman"/>
                      </a:endParaRPr>
                    </a:p>
                    <a:p>
                      <a:pPr algn="ctr">
                        <a:lnSpc>
                          <a:spcPct val="150000"/>
                        </a:lnSpc>
                        <a:spcAft>
                          <a:spcPts val="0"/>
                        </a:spcAft>
                        <a:tabLst>
                          <a:tab pos="114300" algn="l"/>
                        </a:tabLst>
                      </a:pPr>
                      <a:endParaRPr lang="en-ZA" sz="1600" b="1" dirty="0">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596752">
                <a:tc>
                  <a:txBody>
                    <a:bodyPr/>
                    <a:lstStyle/>
                    <a:p>
                      <a:pPr algn="l">
                        <a:lnSpc>
                          <a:spcPct val="150000"/>
                        </a:lnSpc>
                        <a:spcAft>
                          <a:spcPts val="0"/>
                        </a:spcAft>
                        <a:tabLst>
                          <a:tab pos="114300" algn="l"/>
                        </a:tabLst>
                      </a:pPr>
                      <a:r>
                        <a:rPr lang="en-GB" sz="1100" dirty="0">
                          <a:latin typeface="+mn-lt"/>
                        </a:rPr>
                        <a:t>CDC </a:t>
                      </a:r>
                      <a:r>
                        <a:rPr lang="en-GB" sz="1100" dirty="0">
                          <a:solidFill>
                            <a:schemeClr val="tx1"/>
                          </a:solidFill>
                          <a:latin typeface="+mn-lt"/>
                        </a:rPr>
                        <a:t>KZN ( Investigation in progress)</a:t>
                      </a:r>
                      <a:endParaRPr lang="en-GB" sz="110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dirty="0">
                          <a:latin typeface="+mn-lt"/>
                          <a:ea typeface="Times New Roman"/>
                          <a:cs typeface="Arial" panose="020B0604020202020204" pitchFamily="34" charset="0"/>
                        </a:rPr>
                        <a:t>744</a:t>
                      </a:r>
                    </a:p>
                  </a:txBody>
                  <a:tcPr marL="68580" marR="68580" marT="0" marB="0"/>
                </a:tc>
                <a:tc>
                  <a:txBody>
                    <a:bodyPr/>
                    <a:lstStyle/>
                    <a:p>
                      <a:pPr algn="r">
                        <a:lnSpc>
                          <a:spcPct val="150000"/>
                        </a:lnSpc>
                        <a:spcAft>
                          <a:spcPts val="0"/>
                        </a:spcAft>
                        <a:tabLst>
                          <a:tab pos="114300" algn="l"/>
                        </a:tabLst>
                      </a:pPr>
                      <a:r>
                        <a:rPr lang="en-ZA" sz="1100" dirty="0">
                          <a:latin typeface="+mn-lt"/>
                          <a:ea typeface="Times New Roman"/>
                          <a:cs typeface="Arial" panose="020B0604020202020204" pitchFamily="34" charset="0"/>
                        </a:rPr>
                        <a:t>295</a:t>
                      </a:r>
                    </a:p>
                  </a:txBody>
                  <a:tcPr marL="68580" marR="68580" marT="0" marB="0"/>
                </a:tc>
                <a:tc>
                  <a:txBody>
                    <a:bodyPr/>
                    <a:lstStyle/>
                    <a:p>
                      <a:pPr algn="r">
                        <a:lnSpc>
                          <a:spcPct val="150000"/>
                        </a:lnSpc>
                        <a:spcAft>
                          <a:spcPts val="0"/>
                        </a:spcAft>
                        <a:tabLst>
                          <a:tab pos="114300" algn="l"/>
                        </a:tabLst>
                      </a:pPr>
                      <a:r>
                        <a:rPr lang="en-ZA" sz="1100" dirty="0">
                          <a:latin typeface="+mn-lt"/>
                        </a:rPr>
                        <a:t>295</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dirty="0">
                          <a:latin typeface="+mn-lt"/>
                          <a:ea typeface="Times New Roman"/>
                          <a:cs typeface="Arial" panose="020B0604020202020204" pitchFamily="34" charset="0"/>
                        </a:rPr>
                        <a:t>267</a:t>
                      </a:r>
                    </a:p>
                  </a:txBody>
                  <a:tcPr marL="68580" marR="68580" marT="0" marB="0"/>
                </a:tc>
                <a:tc>
                  <a:txBody>
                    <a:bodyPr/>
                    <a:lstStyle/>
                    <a:p>
                      <a:pPr algn="r">
                        <a:lnSpc>
                          <a:spcPct val="150000"/>
                        </a:lnSpc>
                        <a:spcAft>
                          <a:spcPts val="0"/>
                        </a:spcAft>
                        <a:tabLst>
                          <a:tab pos="114300" algn="l"/>
                        </a:tabLst>
                      </a:pPr>
                      <a:r>
                        <a:rPr lang="en-ZA" sz="1100" dirty="0">
                          <a:solidFill>
                            <a:schemeClr val="tx1"/>
                          </a:solidFill>
                          <a:latin typeface="+mn-lt"/>
                          <a:ea typeface="Times New Roman"/>
                          <a:cs typeface="Arial" panose="020B0604020202020204" pitchFamily="34" charset="0"/>
                        </a:rPr>
                        <a:t>760</a:t>
                      </a:r>
                    </a:p>
                  </a:txBody>
                  <a:tcPr marL="68580" marR="68580" marT="0" marB="0"/>
                </a:tc>
                <a:tc>
                  <a:txBody>
                    <a:bodyPr/>
                    <a:lstStyle/>
                    <a:p>
                      <a:pPr algn="r">
                        <a:lnSpc>
                          <a:spcPct val="150000"/>
                        </a:lnSpc>
                        <a:spcAft>
                          <a:spcPts val="0"/>
                        </a:spcAft>
                        <a:tabLst>
                          <a:tab pos="114300" algn="l"/>
                        </a:tabLst>
                      </a:pPr>
                      <a:r>
                        <a:rPr lang="en-ZA" sz="1100" dirty="0">
                          <a:solidFill>
                            <a:schemeClr val="tx1"/>
                          </a:solidFill>
                          <a:latin typeface="+mn-lt"/>
                          <a:ea typeface="Times New Roman"/>
                          <a:cs typeface="Arial" panose="020B0604020202020204" pitchFamily="34" charset="0"/>
                        </a:rPr>
                        <a:t>760</a:t>
                      </a:r>
                    </a:p>
                  </a:txBody>
                  <a:tcPr marL="68580" marR="68580" marT="0" marB="0"/>
                </a:tc>
                <a:extLst>
                  <a:ext uri="{0D108BD9-81ED-4DB2-BD59-A6C34878D82A}">
                    <a16:rowId xmlns:a16="http://schemas.microsoft.com/office/drawing/2014/main" val="10001"/>
                  </a:ext>
                </a:extLst>
              </a:tr>
              <a:tr h="476415">
                <a:tc>
                  <a:txBody>
                    <a:bodyPr/>
                    <a:lstStyle/>
                    <a:p>
                      <a:pPr algn="just">
                        <a:lnSpc>
                          <a:spcPct val="150000"/>
                        </a:lnSpc>
                        <a:spcAft>
                          <a:spcPts val="0"/>
                        </a:spcAft>
                        <a:tabLst>
                          <a:tab pos="114300" algn="l"/>
                        </a:tabLst>
                      </a:pPr>
                      <a:r>
                        <a:rPr lang="en-ZA" sz="1100" dirty="0">
                          <a:latin typeface="+mn-lt"/>
                        </a:rPr>
                        <a:t>Department of Education Free State </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2 720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2 256</a:t>
                      </a:r>
                    </a:p>
                  </a:txBody>
                  <a:tcPr marL="68580" marR="68580" marT="0" marB="0"/>
                </a:tc>
                <a:tc>
                  <a:txBody>
                    <a:bodyPr/>
                    <a:lstStyle/>
                    <a:p>
                      <a:pPr algn="r">
                        <a:lnSpc>
                          <a:spcPct val="150000"/>
                        </a:lnSpc>
                        <a:spcAft>
                          <a:spcPts val="0"/>
                        </a:spcAft>
                        <a:tabLst>
                          <a:tab pos="114300" algn="l"/>
                        </a:tabLst>
                      </a:pPr>
                      <a:r>
                        <a:rPr lang="en-ZA" sz="1100" dirty="0">
                          <a:latin typeface="+mn-lt"/>
                        </a:rPr>
                        <a:t>1374</a:t>
                      </a: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1 320</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1 141</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1</a:t>
                      </a:r>
                      <a:r>
                        <a:rPr lang="en-ZA" sz="1100" b="0" baseline="0" dirty="0">
                          <a:solidFill>
                            <a:schemeClr val="tx1"/>
                          </a:solidFill>
                          <a:latin typeface="+mn-lt"/>
                          <a:ea typeface="Times New Roman"/>
                          <a:cs typeface="Arial" panose="020B0604020202020204" pitchFamily="34" charset="0"/>
                        </a:rPr>
                        <a:t> 141</a:t>
                      </a:r>
                      <a:endParaRPr lang="en-ZA" sz="1100" b="0" dirty="0">
                        <a:solidFill>
                          <a:schemeClr val="tx1"/>
                        </a:solidFill>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2295827595"/>
                  </a:ext>
                </a:extLst>
              </a:tr>
              <a:tr h="315139">
                <a:tc>
                  <a:txBody>
                    <a:bodyPr/>
                    <a:lstStyle/>
                    <a:p>
                      <a:pPr algn="just">
                        <a:lnSpc>
                          <a:spcPct val="150000"/>
                        </a:lnSpc>
                        <a:spcAft>
                          <a:spcPts val="0"/>
                        </a:spcAft>
                        <a:tabLst>
                          <a:tab pos="114300" algn="l"/>
                        </a:tabLst>
                      </a:pPr>
                      <a:r>
                        <a:rPr lang="en-ZA" sz="1100" dirty="0">
                          <a:latin typeface="+mn-lt"/>
                        </a:rPr>
                        <a:t>DPRW EC</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29</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29</a:t>
                      </a:r>
                    </a:p>
                  </a:txBody>
                  <a:tcPr marL="68580" marR="68580" marT="0" marB="0"/>
                </a:tc>
                <a:tc>
                  <a:txBody>
                    <a:bodyPr/>
                    <a:lstStyle/>
                    <a:p>
                      <a:pPr algn="r">
                        <a:lnSpc>
                          <a:spcPct val="150000"/>
                        </a:lnSpc>
                        <a:spcAft>
                          <a:spcPts val="0"/>
                        </a:spcAft>
                        <a:tabLst>
                          <a:tab pos="114300" algn="l"/>
                        </a:tabLst>
                      </a:pPr>
                      <a:r>
                        <a:rPr lang="en-ZA" sz="1100" dirty="0">
                          <a:latin typeface="+mn-lt"/>
                        </a:rPr>
                        <a:t>29</a:t>
                      </a: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29</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29</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29</a:t>
                      </a:r>
                    </a:p>
                  </a:txBody>
                  <a:tcPr marL="68580" marR="68580" marT="0" marB="0"/>
                </a:tc>
                <a:extLst>
                  <a:ext uri="{0D108BD9-81ED-4DB2-BD59-A6C34878D82A}">
                    <a16:rowId xmlns:a16="http://schemas.microsoft.com/office/drawing/2014/main" val="956260154"/>
                  </a:ext>
                </a:extLst>
              </a:tr>
              <a:tr h="288032">
                <a:tc>
                  <a:txBody>
                    <a:bodyPr/>
                    <a:lstStyle/>
                    <a:p>
                      <a:pPr algn="just">
                        <a:lnSpc>
                          <a:spcPct val="150000"/>
                        </a:lnSpc>
                        <a:spcAft>
                          <a:spcPts val="0"/>
                        </a:spcAft>
                        <a:tabLst>
                          <a:tab pos="114300" algn="l"/>
                        </a:tabLst>
                      </a:pPr>
                      <a:r>
                        <a:rPr lang="en-ZA" sz="1100" dirty="0">
                          <a:latin typeface="+mn-lt"/>
                          <a:ea typeface="Times New Roman"/>
                          <a:cs typeface="Arial" panose="020B0604020202020204" pitchFamily="34" charset="0"/>
                        </a:rPr>
                        <a:t>Management</a:t>
                      </a:r>
                      <a:r>
                        <a:rPr lang="en-ZA" sz="1100" baseline="0" dirty="0">
                          <a:latin typeface="+mn-lt"/>
                          <a:ea typeface="Times New Roman"/>
                          <a:cs typeface="Arial" panose="020B0604020202020204" pitchFamily="34" charset="0"/>
                        </a:rPr>
                        <a:t> fees</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1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3 048</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3 943</a:t>
                      </a:r>
                    </a:p>
                  </a:txBody>
                  <a:tcPr marL="68580" marR="68580" marT="0" marB="0"/>
                </a:tc>
                <a:extLst>
                  <a:ext uri="{0D108BD9-81ED-4DB2-BD59-A6C34878D82A}">
                    <a16:rowId xmlns:a16="http://schemas.microsoft.com/office/drawing/2014/main" val="10004"/>
                  </a:ext>
                </a:extLst>
              </a:tr>
              <a:tr h="288032">
                <a:tc>
                  <a:txBody>
                    <a:bodyPr/>
                    <a:lstStyle/>
                    <a:p>
                      <a:pPr algn="just">
                        <a:lnSpc>
                          <a:spcPct val="150000"/>
                        </a:lnSpc>
                        <a:spcAft>
                          <a:spcPts val="0"/>
                        </a:spcAft>
                        <a:tabLst>
                          <a:tab pos="114300" algn="l"/>
                        </a:tabLst>
                      </a:pPr>
                      <a:r>
                        <a:rPr lang="en-ZA" sz="1100" dirty="0">
                          <a:latin typeface="+mn-lt"/>
                          <a:ea typeface="Times New Roman"/>
                          <a:cs typeface="Arial" panose="020B0604020202020204" pitchFamily="34" charset="0"/>
                        </a:rPr>
                        <a:t>DBSA SAFE</a:t>
                      </a:r>
                    </a:p>
                  </a:txBody>
                  <a:tcPr marL="68580" marR="68580" marT="0" marB="0"/>
                </a:tc>
                <a:tc>
                  <a:txBody>
                    <a:bodyPr/>
                    <a:lstStyle/>
                    <a:p>
                      <a:pPr algn="r">
                        <a:lnSpc>
                          <a:spcPct val="150000"/>
                        </a:lnSpc>
                        <a:spcAft>
                          <a:spcPts val="0"/>
                        </a:spcAft>
                        <a:tabLst>
                          <a:tab pos="114300" algn="l"/>
                        </a:tabLst>
                      </a:pP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1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83</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22 934</a:t>
                      </a:r>
                    </a:p>
                  </a:txBody>
                  <a:tcPr marL="68580" marR="68580" marT="0" marB="0"/>
                </a:tc>
                <a:extLst>
                  <a:ext uri="{0D108BD9-81ED-4DB2-BD59-A6C34878D82A}">
                    <a16:rowId xmlns:a16="http://schemas.microsoft.com/office/drawing/2014/main" val="10005"/>
                  </a:ext>
                </a:extLst>
              </a:tr>
              <a:tr h="288032">
                <a:tc>
                  <a:txBody>
                    <a:bodyPr/>
                    <a:lstStyle/>
                    <a:p>
                      <a:pPr algn="just">
                        <a:lnSpc>
                          <a:spcPct val="150000"/>
                        </a:lnSpc>
                        <a:spcAft>
                          <a:spcPts val="0"/>
                        </a:spcAft>
                        <a:tabLst>
                          <a:tab pos="114300" algn="l"/>
                        </a:tabLst>
                      </a:pPr>
                      <a:r>
                        <a:rPr lang="en-ZA" sz="1100" dirty="0">
                          <a:latin typeface="+mn-lt"/>
                        </a:rPr>
                        <a:t>ESKOM</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-152</a:t>
                      </a:r>
                    </a:p>
                  </a:txBody>
                  <a:tcPr marL="68580" marR="68580" marT="0" marB="0"/>
                </a:tc>
                <a:tc>
                  <a:txBody>
                    <a:bodyPr/>
                    <a:lstStyle/>
                    <a:p>
                      <a:pPr algn="r">
                        <a:lnSpc>
                          <a:spcPct val="150000"/>
                        </a:lnSpc>
                        <a:spcAft>
                          <a:spcPts val="0"/>
                        </a:spcAft>
                        <a:tabLst>
                          <a:tab pos="114300" algn="l"/>
                        </a:tabLst>
                      </a:pPr>
                      <a:r>
                        <a:rPr lang="en-ZA" sz="1100" dirty="0">
                          <a:latin typeface="+mn-lt"/>
                        </a:rPr>
                        <a:t>2 628</a:t>
                      </a: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1 747</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1 775</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1 775</a:t>
                      </a:r>
                    </a:p>
                  </a:txBody>
                  <a:tcPr marL="68580" marR="68580" marT="0" marB="0"/>
                </a:tc>
                <a:extLst>
                  <a:ext uri="{0D108BD9-81ED-4DB2-BD59-A6C34878D82A}">
                    <a16:rowId xmlns:a16="http://schemas.microsoft.com/office/drawing/2014/main" val="665984386"/>
                  </a:ext>
                </a:extLst>
              </a:tr>
              <a:tr h="360040">
                <a:tc>
                  <a:txBody>
                    <a:bodyPr/>
                    <a:lstStyle/>
                    <a:p>
                      <a:pPr algn="just">
                        <a:lnSpc>
                          <a:spcPct val="150000"/>
                        </a:lnSpc>
                        <a:spcAft>
                          <a:spcPts val="0"/>
                        </a:spcAft>
                        <a:tabLst>
                          <a:tab pos="114300" algn="l"/>
                        </a:tabLst>
                      </a:pPr>
                      <a:r>
                        <a:rPr lang="en-ZA" sz="1100" dirty="0">
                          <a:latin typeface="+mn-lt"/>
                        </a:rPr>
                        <a:t>IDT KZN</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213</a:t>
                      </a:r>
                    </a:p>
                  </a:txBody>
                  <a:tcPr marL="68580" marR="68580" marT="0" marB="0"/>
                </a:tc>
                <a:tc>
                  <a:txBody>
                    <a:bodyPr/>
                    <a:lstStyle/>
                    <a:p>
                      <a:pPr algn="r">
                        <a:lnSpc>
                          <a:spcPct val="150000"/>
                        </a:lnSpc>
                        <a:spcAft>
                          <a:spcPts val="0"/>
                        </a:spcAft>
                        <a:tabLst>
                          <a:tab pos="114300" algn="l"/>
                        </a:tabLst>
                      </a:pPr>
                      <a:r>
                        <a:rPr lang="en-ZA" sz="1100" dirty="0">
                          <a:latin typeface="+mn-lt"/>
                        </a:rPr>
                        <a:t>665</a:t>
                      </a: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657</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657</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657</a:t>
                      </a:r>
                    </a:p>
                  </a:txBody>
                  <a:tcPr marL="68580" marR="68580" marT="0" marB="0"/>
                </a:tc>
                <a:extLst>
                  <a:ext uri="{0D108BD9-81ED-4DB2-BD59-A6C34878D82A}">
                    <a16:rowId xmlns:a16="http://schemas.microsoft.com/office/drawing/2014/main" val="2351942290"/>
                  </a:ext>
                </a:extLst>
              </a:tr>
              <a:tr h="433747">
                <a:tc>
                  <a:txBody>
                    <a:bodyPr/>
                    <a:lstStyle/>
                    <a:p>
                      <a:pPr algn="just">
                        <a:lnSpc>
                          <a:spcPct val="150000"/>
                        </a:lnSpc>
                        <a:spcAft>
                          <a:spcPts val="0"/>
                        </a:spcAft>
                        <a:tabLst>
                          <a:tab pos="114300" algn="l"/>
                        </a:tabLst>
                      </a:pPr>
                      <a:r>
                        <a:rPr lang="en-ZA" sz="1100" dirty="0">
                          <a:latin typeface="+mn-lt"/>
                        </a:rPr>
                        <a:t>IDT LIMPOPO</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277</a:t>
                      </a:r>
                    </a:p>
                  </a:txBody>
                  <a:tcPr marL="68580" marR="68580" marT="0" marB="0"/>
                </a:tc>
                <a:tc>
                  <a:txBody>
                    <a:bodyPr/>
                    <a:lstStyle/>
                    <a:p>
                      <a:pPr algn="r">
                        <a:lnSpc>
                          <a:spcPct val="150000"/>
                        </a:lnSpc>
                        <a:spcAft>
                          <a:spcPts val="0"/>
                        </a:spcAft>
                        <a:tabLst>
                          <a:tab pos="114300" algn="l"/>
                        </a:tabLst>
                      </a:pPr>
                      <a:r>
                        <a:rPr lang="en-ZA" sz="1100" dirty="0">
                          <a:latin typeface="+mn-lt"/>
                        </a:rPr>
                        <a:t>282</a:t>
                      </a: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257</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257</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257</a:t>
                      </a:r>
                    </a:p>
                  </a:txBody>
                  <a:tcPr marL="68580" marR="68580" marT="0" marB="0"/>
                </a:tc>
                <a:extLst>
                  <a:ext uri="{0D108BD9-81ED-4DB2-BD59-A6C34878D82A}">
                    <a16:rowId xmlns:a16="http://schemas.microsoft.com/office/drawing/2014/main" val="2895980602"/>
                  </a:ext>
                </a:extLst>
              </a:tr>
              <a:tr h="445073">
                <a:tc>
                  <a:txBody>
                    <a:bodyPr/>
                    <a:lstStyle/>
                    <a:p>
                      <a:pPr algn="just">
                        <a:lnSpc>
                          <a:spcPct val="150000"/>
                        </a:lnSpc>
                        <a:spcAft>
                          <a:spcPts val="0"/>
                        </a:spcAft>
                        <a:tabLst>
                          <a:tab pos="114300" algn="l"/>
                        </a:tabLst>
                      </a:pPr>
                      <a:r>
                        <a:rPr lang="en-ZA" sz="1100" dirty="0">
                          <a:latin typeface="+mn-lt"/>
                        </a:rPr>
                        <a:t>MHLATHUZE WATER</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381</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3</a:t>
                      </a:r>
                    </a:p>
                  </a:txBody>
                  <a:tcPr marL="68580" marR="68580" marT="0" marB="0"/>
                </a:tc>
                <a:tc>
                  <a:txBody>
                    <a:bodyPr/>
                    <a:lstStyle/>
                    <a:p>
                      <a:pPr algn="r">
                        <a:lnSpc>
                          <a:spcPct val="150000"/>
                        </a:lnSpc>
                        <a:spcAft>
                          <a:spcPts val="0"/>
                        </a:spcAft>
                        <a:tabLst>
                          <a:tab pos="114300" algn="l"/>
                        </a:tabLst>
                      </a:pPr>
                      <a:r>
                        <a:rPr lang="en-ZA" sz="1100" dirty="0">
                          <a:latin typeface="+mn-lt"/>
                        </a:rPr>
                        <a:t>3</a:t>
                      </a:r>
                      <a:endParaRPr lang="en-ZA" sz="11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3</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3</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3</a:t>
                      </a:r>
                    </a:p>
                  </a:txBody>
                  <a:tcPr marL="68580" marR="68580" marT="0" marB="0"/>
                </a:tc>
                <a:extLst>
                  <a:ext uri="{0D108BD9-81ED-4DB2-BD59-A6C34878D82A}">
                    <a16:rowId xmlns:a16="http://schemas.microsoft.com/office/drawing/2014/main" val="3655298008"/>
                  </a:ext>
                </a:extLst>
              </a:tr>
              <a:tr h="433747">
                <a:tc>
                  <a:txBody>
                    <a:bodyPr/>
                    <a:lstStyle/>
                    <a:p>
                      <a:pPr algn="just">
                        <a:lnSpc>
                          <a:spcPct val="150000"/>
                        </a:lnSpc>
                        <a:spcAft>
                          <a:spcPts val="0"/>
                        </a:spcAft>
                        <a:tabLst>
                          <a:tab pos="114300" algn="l"/>
                        </a:tabLst>
                      </a:pPr>
                      <a:r>
                        <a:rPr lang="en-ZA" sz="1100" dirty="0">
                          <a:latin typeface="+mn-lt"/>
                          <a:ea typeface="Times New Roman"/>
                          <a:cs typeface="Arial" panose="020B0604020202020204" pitchFamily="34" charset="0"/>
                        </a:rPr>
                        <a:t>IDT</a:t>
                      </a:r>
                      <a:r>
                        <a:rPr lang="en-ZA" sz="1100" baseline="0" dirty="0">
                          <a:latin typeface="+mn-lt"/>
                          <a:ea typeface="Times New Roman"/>
                          <a:cs typeface="Arial" panose="020B0604020202020204" pitchFamily="34" charset="0"/>
                        </a:rPr>
                        <a:t> EC (Structure)</a:t>
                      </a:r>
                      <a:endParaRPr lang="en-ZA" sz="11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19 492</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48</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11</a:t>
                      </a:r>
                    </a:p>
                  </a:txBody>
                  <a:tcPr marL="68580" marR="68580" marT="0" marB="0"/>
                </a:tc>
                <a:extLst>
                  <a:ext uri="{0D108BD9-81ED-4DB2-BD59-A6C34878D82A}">
                    <a16:rowId xmlns:a16="http://schemas.microsoft.com/office/drawing/2014/main" val="10010"/>
                  </a:ext>
                </a:extLst>
              </a:tr>
              <a:tr h="506037">
                <a:tc>
                  <a:txBody>
                    <a:bodyPr/>
                    <a:lstStyle/>
                    <a:p>
                      <a:pPr algn="just">
                        <a:lnSpc>
                          <a:spcPct val="150000"/>
                        </a:lnSpc>
                        <a:spcAft>
                          <a:spcPts val="0"/>
                        </a:spcAft>
                        <a:tabLst>
                          <a:tab pos="114300" algn="l"/>
                        </a:tabLst>
                      </a:pPr>
                      <a:r>
                        <a:rPr lang="en-ZA" sz="1100" dirty="0">
                          <a:latin typeface="+mn-lt"/>
                          <a:ea typeface="Times New Roman"/>
                          <a:cs typeface="Arial" panose="020B0604020202020204" pitchFamily="34" charset="0"/>
                        </a:rPr>
                        <a:t>IDT EC (W&amp;E)</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797</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100" b="0" dirty="0">
                          <a:solidFill>
                            <a:schemeClr val="tx1"/>
                          </a:solidFill>
                          <a:latin typeface="+mn-lt"/>
                          <a:ea typeface="Times New Roman"/>
                          <a:cs typeface="Arial" panose="020B0604020202020204" pitchFamily="34" charset="0"/>
                        </a:rPr>
                        <a:t>0</a:t>
                      </a: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6306203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66205"/>
            <a:ext cx="8229600" cy="576064"/>
          </a:xfrm>
        </p:spPr>
        <p:txBody>
          <a:bodyPr>
            <a:noAutofit/>
          </a:bodyPr>
          <a:lstStyle/>
          <a:p>
            <a:pPr lvl="0"/>
            <a:r>
              <a:rPr lang="en-ZA" sz="2400" b="1" dirty="0">
                <a:solidFill>
                  <a:schemeClr val="accent2">
                    <a:lumMod val="75000"/>
                  </a:schemeClr>
                </a:solidFill>
              </a:rPr>
              <a:t>POSSIBLE FRUITLESS AND WASTEFUL EXPENDITURE</a:t>
            </a:r>
            <a:endParaRPr lang="en-ZA" sz="2400"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pPr/>
              <a:t>158</a:t>
            </a:fld>
            <a:endParaRPr lang="en-ZA" dirty="0"/>
          </a:p>
        </p:txBody>
      </p:sp>
      <p:pic>
        <p:nvPicPr>
          <p:cNvPr id="6" name="Picture 5">
            <a:extLst>
              <a:ext uri="{FF2B5EF4-FFF2-40B4-BE49-F238E27FC236}">
                <a16:creationId xmlns:a16="http://schemas.microsoft.com/office/drawing/2014/main" id="{86CEE8F1-B1D9-46C4-891D-84ABD8F79CC7}"/>
              </a:ext>
            </a:extLst>
          </p:cNvPr>
          <p:cNvPicPr>
            <a:picLocks noChangeAspect="1"/>
          </p:cNvPicPr>
          <p:nvPr/>
        </p:nvPicPr>
        <p:blipFill>
          <a:blip r:embed="rId3"/>
          <a:stretch>
            <a:fillRect/>
          </a:stretch>
        </p:blipFill>
        <p:spPr>
          <a:xfrm>
            <a:off x="107504" y="6165304"/>
            <a:ext cx="1761897" cy="591363"/>
          </a:xfrm>
          <a:prstGeom prst="rect">
            <a:avLst/>
          </a:prstGeom>
        </p:spPr>
      </p:pic>
      <p:graphicFrame>
        <p:nvGraphicFramePr>
          <p:cNvPr id="7" name="Content Placeholder 4"/>
          <p:cNvGraphicFramePr>
            <a:graphicFrameLocks noGrp="1"/>
          </p:cNvGraphicFramePr>
          <p:nvPr>
            <p:ph idx="4294967295"/>
            <p:extLst>
              <p:ext uri="{D42A27DB-BD31-4B8C-83A1-F6EECF244321}">
                <p14:modId xmlns:p14="http://schemas.microsoft.com/office/powerpoint/2010/main" val="1433038946"/>
              </p:ext>
            </p:extLst>
          </p:nvPr>
        </p:nvGraphicFramePr>
        <p:xfrm>
          <a:off x="107503" y="1333632"/>
          <a:ext cx="9036498" cy="4831672"/>
        </p:xfrm>
        <a:graphic>
          <a:graphicData uri="http://schemas.openxmlformats.org/drawingml/2006/table">
            <a:tbl>
              <a:tblPr>
                <a:tableStyleId>{21E4AEA4-8DFA-4A89-87EB-49C32662AFE0}</a:tableStyleId>
              </a:tblPr>
              <a:tblGrid>
                <a:gridCol w="2208718">
                  <a:extLst>
                    <a:ext uri="{9D8B030D-6E8A-4147-A177-3AD203B41FA5}">
                      <a16:colId xmlns:a16="http://schemas.microsoft.com/office/drawing/2014/main" val="20000"/>
                    </a:ext>
                  </a:extLst>
                </a:gridCol>
                <a:gridCol w="1177203">
                  <a:extLst>
                    <a:ext uri="{9D8B030D-6E8A-4147-A177-3AD203B41FA5}">
                      <a16:colId xmlns:a16="http://schemas.microsoft.com/office/drawing/2014/main" val="20001"/>
                    </a:ext>
                  </a:extLst>
                </a:gridCol>
                <a:gridCol w="1177203">
                  <a:extLst>
                    <a:ext uri="{9D8B030D-6E8A-4147-A177-3AD203B41FA5}">
                      <a16:colId xmlns:a16="http://schemas.microsoft.com/office/drawing/2014/main" val="20002"/>
                    </a:ext>
                  </a:extLst>
                </a:gridCol>
                <a:gridCol w="1098723">
                  <a:extLst>
                    <a:ext uri="{9D8B030D-6E8A-4147-A177-3AD203B41FA5}">
                      <a16:colId xmlns:a16="http://schemas.microsoft.com/office/drawing/2014/main" val="3701051842"/>
                    </a:ext>
                  </a:extLst>
                </a:gridCol>
                <a:gridCol w="1098723">
                  <a:extLst>
                    <a:ext uri="{9D8B030D-6E8A-4147-A177-3AD203B41FA5}">
                      <a16:colId xmlns:a16="http://schemas.microsoft.com/office/drawing/2014/main" val="20004"/>
                    </a:ext>
                  </a:extLst>
                </a:gridCol>
                <a:gridCol w="941762">
                  <a:extLst>
                    <a:ext uri="{9D8B030D-6E8A-4147-A177-3AD203B41FA5}">
                      <a16:colId xmlns:a16="http://schemas.microsoft.com/office/drawing/2014/main" val="2145646761"/>
                    </a:ext>
                  </a:extLst>
                </a:gridCol>
                <a:gridCol w="1334166">
                  <a:extLst>
                    <a:ext uri="{9D8B030D-6E8A-4147-A177-3AD203B41FA5}">
                      <a16:colId xmlns:a16="http://schemas.microsoft.com/office/drawing/2014/main" val="20006"/>
                    </a:ext>
                  </a:extLst>
                </a:gridCol>
              </a:tblGrid>
              <a:tr h="648049">
                <a:tc>
                  <a:txBody>
                    <a:bodyPr/>
                    <a:lstStyle/>
                    <a:p>
                      <a:pPr algn="just">
                        <a:lnSpc>
                          <a:spcPct val="150000"/>
                        </a:lnSpc>
                        <a:spcAft>
                          <a:spcPts val="0"/>
                        </a:spcAft>
                        <a:tabLst>
                          <a:tab pos="114300" algn="l"/>
                        </a:tabLst>
                      </a:pPr>
                      <a:r>
                        <a:rPr lang="en-GB" sz="1400" b="1" dirty="0">
                          <a:latin typeface="+mn-lt"/>
                        </a:rPr>
                        <a:t>Implementing Agent/ Service Provider</a:t>
                      </a: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ZA" sz="1400" b="1" dirty="0">
                          <a:latin typeface="+mn-lt"/>
                          <a:ea typeface="Times New Roman"/>
                          <a:cs typeface="Times New Roman"/>
                        </a:rPr>
                        <a:t>2016/17</a:t>
                      </a:r>
                    </a:p>
                    <a:p>
                      <a:pPr algn="ctr">
                        <a:lnSpc>
                          <a:spcPct val="15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50000"/>
                        </a:lnSpc>
                        <a:spcAft>
                          <a:spcPts val="0"/>
                        </a:spcAft>
                        <a:tabLst>
                          <a:tab pos="114300" algn="l"/>
                        </a:tabLst>
                      </a:pPr>
                      <a:r>
                        <a:rPr lang="en-ZA" sz="1400" b="1" dirty="0">
                          <a:latin typeface="+mn-lt"/>
                          <a:ea typeface="Times New Roman"/>
                          <a:cs typeface="Times New Roman"/>
                        </a:rPr>
                        <a:t>2017/18</a:t>
                      </a:r>
                    </a:p>
                    <a:p>
                      <a:pPr algn="ctr">
                        <a:lnSpc>
                          <a:spcPct val="150000"/>
                        </a:lnSpc>
                        <a:spcAft>
                          <a:spcPts val="0"/>
                        </a:spcAft>
                        <a:tabLst>
                          <a:tab pos="114300" algn="l"/>
                        </a:tabLst>
                      </a:pPr>
                      <a:r>
                        <a:rPr lang="en-ZA" sz="1400" b="1" dirty="0">
                          <a:latin typeface="+mn-lt"/>
                          <a:ea typeface="Times New Roman"/>
                          <a:cs typeface="Times New Roman"/>
                        </a:rPr>
                        <a:t>R’000</a:t>
                      </a:r>
                    </a:p>
                  </a:txBody>
                  <a:tcPr marL="68580" marR="68580" marT="0" marB="0"/>
                </a:tc>
                <a:tc>
                  <a:txBody>
                    <a:bodyPr/>
                    <a:lstStyle/>
                    <a:p>
                      <a:pPr algn="ctr">
                        <a:lnSpc>
                          <a:spcPct val="150000"/>
                        </a:lnSpc>
                        <a:spcAft>
                          <a:spcPts val="0"/>
                        </a:spcAft>
                        <a:tabLst>
                          <a:tab pos="114300" algn="l"/>
                        </a:tabLst>
                      </a:pPr>
                      <a:r>
                        <a:rPr lang="en-US" sz="1400" b="1" dirty="0">
                          <a:latin typeface="+mn-lt"/>
                        </a:rPr>
                        <a:t>2018/19</a:t>
                      </a:r>
                      <a:endParaRPr lang="en-ZA" sz="1400" b="1" dirty="0">
                        <a:latin typeface="+mn-lt"/>
                      </a:endParaRPr>
                    </a:p>
                    <a:p>
                      <a:pPr algn="ctr">
                        <a:lnSpc>
                          <a:spcPct val="15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US" sz="1400" b="1" dirty="0">
                          <a:latin typeface="+mn-lt"/>
                        </a:rPr>
                        <a:t>2019/20</a:t>
                      </a:r>
                      <a:endParaRPr lang="en-ZA" sz="1400" b="1" dirty="0">
                        <a:latin typeface="+mn-lt"/>
                      </a:endParaRPr>
                    </a:p>
                    <a:p>
                      <a:pPr algn="ctr">
                        <a:lnSpc>
                          <a:spcPct val="15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US" sz="1400" b="1" dirty="0">
                          <a:latin typeface="+mn-lt"/>
                        </a:rPr>
                        <a:t>2020/21</a:t>
                      </a:r>
                      <a:endParaRPr lang="en-ZA" sz="1400" b="1" dirty="0">
                        <a:latin typeface="+mn-lt"/>
                      </a:endParaRPr>
                    </a:p>
                    <a:p>
                      <a:pPr algn="ctr">
                        <a:lnSpc>
                          <a:spcPct val="15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tc>
                  <a:txBody>
                    <a:bodyPr/>
                    <a:lstStyle/>
                    <a:p>
                      <a:pPr algn="ctr">
                        <a:lnSpc>
                          <a:spcPct val="150000"/>
                        </a:lnSpc>
                        <a:spcAft>
                          <a:spcPts val="0"/>
                        </a:spcAft>
                        <a:tabLst>
                          <a:tab pos="114300" algn="l"/>
                        </a:tabLst>
                      </a:pPr>
                      <a:r>
                        <a:rPr lang="en-US" sz="1400" b="1" dirty="0">
                          <a:latin typeface="+mn-lt"/>
                        </a:rPr>
                        <a:t>2021/22</a:t>
                      </a:r>
                      <a:endParaRPr lang="en-ZA" sz="1400" b="1" dirty="0">
                        <a:latin typeface="+mn-lt"/>
                      </a:endParaRPr>
                    </a:p>
                    <a:p>
                      <a:pPr algn="ctr">
                        <a:lnSpc>
                          <a:spcPct val="150000"/>
                        </a:lnSpc>
                        <a:spcAft>
                          <a:spcPts val="0"/>
                        </a:spcAft>
                        <a:tabLst>
                          <a:tab pos="114300" algn="l"/>
                        </a:tabLst>
                      </a:pPr>
                      <a:r>
                        <a:rPr lang="en-GB" sz="1400" b="1" dirty="0">
                          <a:latin typeface="+mn-lt"/>
                        </a:rPr>
                        <a:t>R'000</a:t>
                      </a:r>
                      <a:endParaRPr lang="en-ZA" sz="1400" b="1" dirty="0">
                        <a:latin typeface="+mn-lt"/>
                        <a:ea typeface="Times New Roman"/>
                        <a:cs typeface="Times New Roman"/>
                      </a:endParaRPr>
                    </a:p>
                  </a:txBody>
                  <a:tcPr marL="68580" marR="68580" marT="0" marB="0"/>
                </a:tc>
                <a:extLst>
                  <a:ext uri="{0D108BD9-81ED-4DB2-BD59-A6C34878D82A}">
                    <a16:rowId xmlns:a16="http://schemas.microsoft.com/office/drawing/2014/main" val="10000"/>
                  </a:ext>
                </a:extLst>
              </a:tr>
              <a:tr h="323624">
                <a:tc>
                  <a:txBody>
                    <a:bodyPr/>
                    <a:lstStyle/>
                    <a:p>
                      <a:pPr algn="just">
                        <a:lnSpc>
                          <a:spcPct val="150000"/>
                        </a:lnSpc>
                        <a:spcAft>
                          <a:spcPts val="0"/>
                        </a:spcAft>
                        <a:tabLst>
                          <a:tab pos="114300" algn="l"/>
                        </a:tabLst>
                      </a:pPr>
                      <a:r>
                        <a:rPr lang="en-GB" sz="1200" dirty="0">
                          <a:latin typeface="+mn-lt"/>
                        </a:rPr>
                        <a:t>The Mvula  Trust EC</a:t>
                      </a:r>
                      <a:endParaRPr lang="en-GB" sz="1200" dirty="0">
                        <a:solidFill>
                          <a:srgbClr val="000000"/>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dirty="0">
                          <a:latin typeface="+mn-lt"/>
                          <a:ea typeface="Times New Roman"/>
                          <a:cs typeface="Arial" panose="020B0604020202020204" pitchFamily="34" charset="0"/>
                        </a:rPr>
                        <a:t>5 731</a:t>
                      </a:r>
                    </a:p>
                  </a:txBody>
                  <a:tcPr marL="68580" marR="68580" marT="0" marB="0"/>
                </a:tc>
                <a:tc>
                  <a:txBody>
                    <a:bodyPr/>
                    <a:lstStyle/>
                    <a:p>
                      <a:pPr algn="r">
                        <a:lnSpc>
                          <a:spcPct val="150000"/>
                        </a:lnSpc>
                        <a:spcAft>
                          <a:spcPts val="0"/>
                        </a:spcAft>
                        <a:tabLst>
                          <a:tab pos="114300" algn="l"/>
                        </a:tabLst>
                      </a:pPr>
                      <a:r>
                        <a:rPr lang="en-ZA" sz="1200" dirty="0">
                          <a:latin typeface="+mn-lt"/>
                          <a:ea typeface="Times New Roman"/>
                          <a:cs typeface="Arial" panose="020B0604020202020204" pitchFamily="34" charset="0"/>
                        </a:rPr>
                        <a:t>5 491</a:t>
                      </a:r>
                    </a:p>
                  </a:txBody>
                  <a:tcPr marL="68580" marR="68580" marT="0" marB="0"/>
                </a:tc>
                <a:tc>
                  <a:txBody>
                    <a:bodyPr/>
                    <a:lstStyle/>
                    <a:p>
                      <a:pPr algn="r">
                        <a:lnSpc>
                          <a:spcPct val="150000"/>
                        </a:lnSpc>
                        <a:spcAft>
                          <a:spcPts val="0"/>
                        </a:spcAft>
                        <a:tabLst>
                          <a:tab pos="114300" algn="l"/>
                        </a:tabLst>
                      </a:pPr>
                      <a:r>
                        <a:rPr lang="en-ZA" sz="1200" dirty="0">
                          <a:latin typeface="+mn-lt"/>
                        </a:rPr>
                        <a:t>16 248</a:t>
                      </a:r>
                      <a:endParaRPr lang="en-ZA" sz="12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dirty="0">
                          <a:latin typeface="+mn-lt"/>
                          <a:ea typeface="Times New Roman"/>
                          <a:cs typeface="Arial" panose="020B0604020202020204" pitchFamily="34" charset="0"/>
                        </a:rPr>
                        <a:t>16 522</a:t>
                      </a:r>
                    </a:p>
                  </a:txBody>
                  <a:tcPr marL="68580" marR="68580" marT="0" marB="0"/>
                </a:tc>
                <a:tc>
                  <a:txBody>
                    <a:bodyPr/>
                    <a:lstStyle/>
                    <a:p>
                      <a:pPr algn="r">
                        <a:lnSpc>
                          <a:spcPct val="150000"/>
                        </a:lnSpc>
                        <a:spcAft>
                          <a:spcPts val="0"/>
                        </a:spcAft>
                        <a:tabLst>
                          <a:tab pos="114300" algn="l"/>
                        </a:tabLst>
                      </a:pPr>
                      <a:r>
                        <a:rPr lang="en-ZA" sz="1200" dirty="0">
                          <a:solidFill>
                            <a:schemeClr val="tx1"/>
                          </a:solidFill>
                          <a:latin typeface="+mn-lt"/>
                          <a:ea typeface="Times New Roman"/>
                          <a:cs typeface="Arial" panose="020B0604020202020204" pitchFamily="34" charset="0"/>
                        </a:rPr>
                        <a:t>18 721</a:t>
                      </a:r>
                    </a:p>
                  </a:txBody>
                  <a:tcPr marL="68580" marR="68580" marT="0" marB="0"/>
                </a:tc>
                <a:tc>
                  <a:txBody>
                    <a:bodyPr/>
                    <a:lstStyle/>
                    <a:p>
                      <a:pPr algn="r">
                        <a:lnSpc>
                          <a:spcPct val="150000"/>
                        </a:lnSpc>
                        <a:spcAft>
                          <a:spcPts val="0"/>
                        </a:spcAft>
                        <a:tabLst>
                          <a:tab pos="114300" algn="l"/>
                        </a:tabLst>
                      </a:pPr>
                      <a:r>
                        <a:rPr lang="en-ZA" sz="1200" dirty="0">
                          <a:solidFill>
                            <a:schemeClr val="tx1"/>
                          </a:solidFill>
                          <a:latin typeface="+mn-lt"/>
                          <a:ea typeface="Times New Roman"/>
                          <a:cs typeface="Arial" panose="020B0604020202020204" pitchFamily="34" charset="0"/>
                        </a:rPr>
                        <a:t>19 163</a:t>
                      </a:r>
                    </a:p>
                  </a:txBody>
                  <a:tcPr marL="68580" marR="68580" marT="0" marB="0"/>
                </a:tc>
                <a:extLst>
                  <a:ext uri="{0D108BD9-81ED-4DB2-BD59-A6C34878D82A}">
                    <a16:rowId xmlns:a16="http://schemas.microsoft.com/office/drawing/2014/main" val="10001"/>
                  </a:ext>
                </a:extLst>
              </a:tr>
              <a:tr h="311289">
                <a:tc>
                  <a:txBody>
                    <a:bodyPr/>
                    <a:lstStyle/>
                    <a:p>
                      <a:pPr algn="l">
                        <a:lnSpc>
                          <a:spcPct val="150000"/>
                        </a:lnSpc>
                        <a:spcAft>
                          <a:spcPts val="0"/>
                        </a:spcAft>
                        <a:tabLst>
                          <a:tab pos="114300" algn="l"/>
                        </a:tabLst>
                      </a:pPr>
                      <a:r>
                        <a:rPr lang="en-ZA" sz="1200" dirty="0">
                          <a:latin typeface="+mn-lt"/>
                        </a:rPr>
                        <a:t>The Mvula Trust Limpopo</a:t>
                      </a:r>
                      <a:endParaRPr lang="en-ZA" sz="1200" dirty="0">
                        <a:solidFill>
                          <a:srgbClr val="FF0000"/>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277</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2</a:t>
                      </a:r>
                      <a:r>
                        <a:rPr lang="en-ZA" sz="1200" b="0" baseline="0" dirty="0">
                          <a:latin typeface="+mn-lt"/>
                          <a:ea typeface="Times New Roman"/>
                          <a:cs typeface="Arial" panose="020B0604020202020204" pitchFamily="34" charset="0"/>
                        </a:rPr>
                        <a:t> 611</a:t>
                      </a: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dirty="0">
                          <a:latin typeface="+mn-lt"/>
                        </a:rPr>
                        <a:t>3 254</a:t>
                      </a: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5 512</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4 711</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5 451</a:t>
                      </a:r>
                    </a:p>
                  </a:txBody>
                  <a:tcPr marL="68580" marR="68580" marT="0" marB="0"/>
                </a:tc>
                <a:extLst>
                  <a:ext uri="{0D108BD9-81ED-4DB2-BD59-A6C34878D82A}">
                    <a16:rowId xmlns:a16="http://schemas.microsoft.com/office/drawing/2014/main" val="10002"/>
                  </a:ext>
                </a:extLst>
              </a:tr>
              <a:tr h="324416">
                <a:tc>
                  <a:txBody>
                    <a:bodyPr/>
                    <a:lstStyle/>
                    <a:p>
                      <a:pPr algn="just">
                        <a:lnSpc>
                          <a:spcPct val="150000"/>
                        </a:lnSpc>
                        <a:spcAft>
                          <a:spcPts val="0"/>
                        </a:spcAft>
                        <a:tabLst>
                          <a:tab pos="114300" algn="l"/>
                        </a:tabLst>
                      </a:pPr>
                      <a:r>
                        <a:rPr lang="en-ZA" sz="1200" dirty="0">
                          <a:latin typeface="+mn-lt"/>
                        </a:rPr>
                        <a:t>The Mvula Trust Mpumalanga</a:t>
                      </a:r>
                      <a:endParaRPr lang="en-ZA" sz="12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677</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677</a:t>
                      </a:r>
                    </a:p>
                  </a:txBody>
                  <a:tcPr marL="68580" marR="68580" marT="0" marB="0"/>
                </a:tc>
                <a:tc>
                  <a:txBody>
                    <a:bodyPr/>
                    <a:lstStyle/>
                    <a:p>
                      <a:pPr algn="r">
                        <a:lnSpc>
                          <a:spcPct val="150000"/>
                        </a:lnSpc>
                        <a:spcAft>
                          <a:spcPts val="0"/>
                        </a:spcAft>
                        <a:tabLst>
                          <a:tab pos="114300" algn="l"/>
                        </a:tabLst>
                      </a:pPr>
                      <a:r>
                        <a:rPr lang="en-ZA" sz="1200" dirty="0">
                          <a:latin typeface="+mn-lt"/>
                        </a:rPr>
                        <a:t>677</a:t>
                      </a: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544</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544</a:t>
                      </a:r>
                    </a:p>
                  </a:txBody>
                  <a:tcPr marL="68580" marR="68580" marT="0" marB="0"/>
                </a:tc>
                <a:tc>
                  <a:txBody>
                    <a:bodyPr/>
                    <a:lstStyle/>
                    <a:p>
                      <a:pPr algn="r">
                        <a:lnSpc>
                          <a:spcPct val="150000"/>
                        </a:lnSpc>
                        <a:spcAft>
                          <a:spcPts val="0"/>
                        </a:spcAft>
                        <a:tabLst>
                          <a:tab pos="114300" algn="l"/>
                        </a:tabLst>
                      </a:pPr>
                      <a:endParaRPr lang="en-ZA" sz="1200" b="0" dirty="0">
                        <a:solidFill>
                          <a:schemeClr val="tx1"/>
                        </a:solidFill>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2295827595"/>
                  </a:ext>
                </a:extLst>
              </a:tr>
              <a:tr h="288429">
                <a:tc>
                  <a:txBody>
                    <a:bodyPr/>
                    <a:lstStyle/>
                    <a:p>
                      <a:pPr algn="just">
                        <a:lnSpc>
                          <a:spcPct val="150000"/>
                        </a:lnSpc>
                        <a:spcAft>
                          <a:spcPts val="0"/>
                        </a:spcAft>
                        <a:tabLst>
                          <a:tab pos="114300" algn="l"/>
                        </a:tabLst>
                      </a:pPr>
                      <a:r>
                        <a:rPr lang="en-ZA" sz="1200" dirty="0">
                          <a:solidFill>
                            <a:schemeClr val="tx1"/>
                          </a:solidFill>
                          <a:latin typeface="+mn-lt"/>
                          <a:ea typeface="Times New Roman"/>
                          <a:cs typeface="Arial" panose="020B0604020202020204" pitchFamily="34" charset="0"/>
                        </a:rPr>
                        <a:t>Rand Water</a:t>
                      </a:r>
                    </a:p>
                  </a:txBody>
                  <a:tcPr marL="68580" marR="68580" marT="0" marB="0"/>
                </a:tc>
                <a:tc>
                  <a:txBody>
                    <a:bodyPr/>
                    <a:lstStyle/>
                    <a:p>
                      <a:pPr algn="r">
                        <a:lnSpc>
                          <a:spcPct val="150000"/>
                        </a:lnSpc>
                        <a:spcAft>
                          <a:spcPts val="0"/>
                        </a:spcAft>
                        <a:tabLst>
                          <a:tab pos="114300" algn="l"/>
                        </a:tabLst>
                      </a:pPr>
                      <a:endParaRPr lang="en-ZA" sz="1200" b="0" dirty="0">
                        <a:solidFill>
                          <a:srgbClr val="FF0000"/>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4 232</a:t>
                      </a:r>
                    </a:p>
                  </a:txBody>
                  <a:tcPr marL="68580" marR="68580" marT="0" marB="0"/>
                </a:tc>
                <a:extLst>
                  <a:ext uri="{0D108BD9-81ED-4DB2-BD59-A6C34878D82A}">
                    <a16:rowId xmlns:a16="http://schemas.microsoft.com/office/drawing/2014/main" val="956260154"/>
                  </a:ext>
                </a:extLst>
              </a:tr>
              <a:tr h="288429">
                <a:tc>
                  <a:txBody>
                    <a:bodyPr/>
                    <a:lstStyle/>
                    <a:p>
                      <a:pPr algn="just">
                        <a:lnSpc>
                          <a:spcPct val="150000"/>
                        </a:lnSpc>
                        <a:spcAft>
                          <a:spcPts val="0"/>
                        </a:spcAft>
                        <a:tabLst>
                          <a:tab pos="114300" algn="l"/>
                        </a:tabLst>
                      </a:pPr>
                      <a:r>
                        <a:rPr lang="en-ZA" sz="1200" dirty="0">
                          <a:solidFill>
                            <a:schemeClr val="tx1"/>
                          </a:solidFill>
                          <a:latin typeface="+mn-lt"/>
                          <a:ea typeface="Times New Roman"/>
                          <a:cs typeface="Arial" panose="020B0604020202020204" pitchFamily="34" charset="0"/>
                        </a:rPr>
                        <a:t>SAFE</a:t>
                      </a:r>
                    </a:p>
                  </a:txBody>
                  <a:tcPr marL="68580" marR="68580" marT="0" marB="0"/>
                </a:tc>
                <a:tc>
                  <a:txBody>
                    <a:bodyPr/>
                    <a:lstStyle/>
                    <a:p>
                      <a:pPr algn="r">
                        <a:lnSpc>
                          <a:spcPct val="150000"/>
                        </a:lnSpc>
                        <a:spcAft>
                          <a:spcPts val="0"/>
                        </a:spcAft>
                        <a:tabLst>
                          <a:tab pos="114300" algn="l"/>
                        </a:tabLst>
                      </a:pPr>
                      <a:endParaRPr lang="en-ZA" sz="1200" b="0" dirty="0">
                        <a:solidFill>
                          <a:srgbClr val="FF0000"/>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endParaRPr lang="en-ZA" sz="1200" b="0" dirty="0">
                        <a:solidFill>
                          <a:schemeClr val="tx1"/>
                        </a:solidFill>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11 028</a:t>
                      </a:r>
                    </a:p>
                  </a:txBody>
                  <a:tcPr marL="68580" marR="68580" marT="0" marB="0"/>
                </a:tc>
                <a:extLst>
                  <a:ext uri="{0D108BD9-81ED-4DB2-BD59-A6C34878D82A}">
                    <a16:rowId xmlns:a16="http://schemas.microsoft.com/office/drawing/2014/main" val="10005"/>
                  </a:ext>
                </a:extLst>
              </a:tr>
              <a:tr h="324416">
                <a:tc>
                  <a:txBody>
                    <a:bodyPr/>
                    <a:lstStyle/>
                    <a:p>
                      <a:pPr algn="just">
                        <a:lnSpc>
                          <a:spcPct val="150000"/>
                        </a:lnSpc>
                        <a:spcAft>
                          <a:spcPts val="0"/>
                        </a:spcAft>
                        <a:tabLst>
                          <a:tab pos="114300" algn="l"/>
                        </a:tabLst>
                      </a:pPr>
                      <a:r>
                        <a:rPr lang="en-ZA" sz="1200" dirty="0">
                          <a:latin typeface="+mn-lt"/>
                        </a:rPr>
                        <a:t>DoE WC</a:t>
                      </a:r>
                      <a:endParaRPr lang="en-ZA" sz="12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dirty="0">
                          <a:latin typeface="+mn-lt"/>
                        </a:rPr>
                        <a:t>156</a:t>
                      </a: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156</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156</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156</a:t>
                      </a:r>
                    </a:p>
                  </a:txBody>
                  <a:tcPr marL="68580" marR="68580" marT="0" marB="0"/>
                </a:tc>
                <a:extLst>
                  <a:ext uri="{0D108BD9-81ED-4DB2-BD59-A6C34878D82A}">
                    <a16:rowId xmlns:a16="http://schemas.microsoft.com/office/drawing/2014/main" val="665984386"/>
                  </a:ext>
                </a:extLst>
              </a:tr>
              <a:tr h="324416">
                <a:tc>
                  <a:txBody>
                    <a:bodyPr/>
                    <a:lstStyle/>
                    <a:p>
                      <a:pPr algn="just">
                        <a:lnSpc>
                          <a:spcPct val="150000"/>
                        </a:lnSpc>
                        <a:spcAft>
                          <a:spcPts val="0"/>
                        </a:spcAft>
                        <a:tabLst>
                          <a:tab pos="114300" algn="l"/>
                        </a:tabLst>
                      </a:pPr>
                      <a:r>
                        <a:rPr lang="en-ZA" sz="1200" dirty="0">
                          <a:latin typeface="+mn-lt"/>
                          <a:ea typeface="Times New Roman"/>
                          <a:cs typeface="Arial" panose="020B0604020202020204" pitchFamily="34" charset="0"/>
                        </a:rPr>
                        <a:t>DoE</a:t>
                      </a:r>
                      <a:r>
                        <a:rPr lang="en-ZA" sz="1200" baseline="0" dirty="0">
                          <a:latin typeface="+mn-lt"/>
                          <a:ea typeface="Times New Roman"/>
                          <a:cs typeface="Arial" panose="020B0604020202020204" pitchFamily="34" charset="0"/>
                        </a:rPr>
                        <a:t> NW</a:t>
                      </a:r>
                      <a:endParaRPr lang="en-ZA" sz="12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112</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endParaRPr lang="en-ZA" sz="1200" b="0" dirty="0">
                        <a:solidFill>
                          <a:schemeClr val="tx1"/>
                        </a:solidFill>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6"/>
                  </a:ext>
                </a:extLst>
              </a:tr>
              <a:tr h="288429">
                <a:tc>
                  <a:txBody>
                    <a:bodyPr/>
                    <a:lstStyle/>
                    <a:p>
                      <a:pPr algn="just">
                        <a:lnSpc>
                          <a:spcPct val="150000"/>
                        </a:lnSpc>
                        <a:spcAft>
                          <a:spcPts val="0"/>
                        </a:spcAft>
                        <a:tabLst>
                          <a:tab pos="114300" algn="l"/>
                        </a:tabLst>
                      </a:pPr>
                      <a:r>
                        <a:rPr lang="en-ZA" sz="1200" dirty="0">
                          <a:latin typeface="+mn-lt"/>
                          <a:ea typeface="Times New Roman"/>
                          <a:cs typeface="Arial" panose="020B0604020202020204" pitchFamily="34" charset="0"/>
                        </a:rPr>
                        <a:t>COEGA</a:t>
                      </a:r>
                      <a:r>
                        <a:rPr lang="en-ZA" sz="1200" baseline="0" dirty="0">
                          <a:latin typeface="+mn-lt"/>
                          <a:ea typeface="Times New Roman"/>
                          <a:cs typeface="Arial" panose="020B0604020202020204" pitchFamily="34" charset="0"/>
                        </a:rPr>
                        <a:t> EC</a:t>
                      </a:r>
                      <a:endParaRPr lang="en-ZA" sz="12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8 005</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endParaRPr lang="en-ZA" sz="1200" b="0" dirty="0">
                        <a:solidFill>
                          <a:schemeClr val="tx1"/>
                        </a:solidFill>
                        <a:latin typeface="+mn-lt"/>
                        <a:ea typeface="Times New Roman"/>
                        <a:cs typeface="Arial" panose="020B0604020202020204" pitchFamily="34" charset="0"/>
                      </a:endParaRPr>
                    </a:p>
                  </a:txBody>
                  <a:tcPr marL="68580" marR="68580" marT="0" marB="0"/>
                </a:tc>
                <a:extLst>
                  <a:ext uri="{0D108BD9-81ED-4DB2-BD59-A6C34878D82A}">
                    <a16:rowId xmlns:a16="http://schemas.microsoft.com/office/drawing/2014/main" val="10007"/>
                  </a:ext>
                </a:extLst>
              </a:tr>
              <a:tr h="547080">
                <a:tc>
                  <a:txBody>
                    <a:bodyPr/>
                    <a:lstStyle/>
                    <a:p>
                      <a:pPr algn="just">
                        <a:lnSpc>
                          <a:spcPct val="150000"/>
                        </a:lnSpc>
                        <a:spcAft>
                          <a:spcPts val="0"/>
                        </a:spcAft>
                        <a:tabLst>
                          <a:tab pos="114300" algn="l"/>
                        </a:tabLst>
                      </a:pPr>
                      <a:r>
                        <a:rPr lang="en-ZA" sz="1200" dirty="0">
                          <a:latin typeface="+mn-lt"/>
                        </a:rPr>
                        <a:t>Kha Ri Gude (Stipend paid to volunteers)</a:t>
                      </a:r>
                      <a:endParaRPr lang="en-ZA" sz="120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10 689</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10 689</a:t>
                      </a:r>
                    </a:p>
                  </a:txBody>
                  <a:tcPr marL="68580" marR="68580" marT="0" marB="0"/>
                </a:tc>
                <a:tc>
                  <a:txBody>
                    <a:bodyPr/>
                    <a:lstStyle/>
                    <a:p>
                      <a:pPr algn="r">
                        <a:lnSpc>
                          <a:spcPct val="150000"/>
                        </a:lnSpc>
                        <a:spcAft>
                          <a:spcPts val="0"/>
                        </a:spcAft>
                        <a:tabLst>
                          <a:tab pos="114300" algn="l"/>
                        </a:tabLst>
                      </a:pPr>
                      <a:r>
                        <a:rPr lang="en-ZA" sz="1200" dirty="0">
                          <a:latin typeface="+mn-lt"/>
                        </a:rPr>
                        <a:t>10 689</a:t>
                      </a:r>
                      <a:endParaRPr lang="en-ZA" sz="1200" b="0"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10 689</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10 689</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10 689</a:t>
                      </a:r>
                    </a:p>
                  </a:txBody>
                  <a:tcPr marL="68580" marR="68580" marT="0" marB="0"/>
                </a:tc>
                <a:extLst>
                  <a:ext uri="{0D108BD9-81ED-4DB2-BD59-A6C34878D82A}">
                    <a16:rowId xmlns:a16="http://schemas.microsoft.com/office/drawing/2014/main" val="18231623"/>
                  </a:ext>
                </a:extLst>
              </a:tr>
              <a:tr h="271531">
                <a:tc>
                  <a:txBody>
                    <a:bodyPr/>
                    <a:lstStyle/>
                    <a:p>
                      <a:pPr algn="just">
                        <a:lnSpc>
                          <a:spcPct val="150000"/>
                        </a:lnSpc>
                        <a:spcAft>
                          <a:spcPts val="0"/>
                        </a:spcAft>
                        <a:tabLst>
                          <a:tab pos="114300" algn="l"/>
                        </a:tabLst>
                      </a:pPr>
                      <a:r>
                        <a:rPr lang="en-ZA" sz="1200" dirty="0">
                          <a:latin typeface="+mn-lt"/>
                          <a:ea typeface="Times New Roman"/>
                          <a:cs typeface="Arial" panose="020B0604020202020204" pitchFamily="34" charset="0"/>
                        </a:rPr>
                        <a:t>DBE93</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3 108</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13 384</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9 197</a:t>
                      </a:r>
                    </a:p>
                  </a:txBody>
                  <a:tcPr marL="68580" marR="68580" marT="0" marB="0"/>
                </a:tc>
                <a:extLst>
                  <a:ext uri="{0D108BD9-81ED-4DB2-BD59-A6C34878D82A}">
                    <a16:rowId xmlns:a16="http://schemas.microsoft.com/office/drawing/2014/main" val="10009"/>
                  </a:ext>
                </a:extLst>
              </a:tr>
              <a:tr h="271531">
                <a:tc>
                  <a:txBody>
                    <a:bodyPr/>
                    <a:lstStyle/>
                    <a:p>
                      <a:pPr algn="just">
                        <a:lnSpc>
                          <a:spcPct val="150000"/>
                        </a:lnSpc>
                        <a:spcAft>
                          <a:spcPts val="0"/>
                        </a:spcAft>
                        <a:tabLst>
                          <a:tab pos="114300" algn="l"/>
                        </a:tabLst>
                      </a:pPr>
                      <a:r>
                        <a:rPr lang="en-ZA" sz="1200" dirty="0">
                          <a:latin typeface="+mn-lt"/>
                          <a:ea typeface="Times New Roman"/>
                          <a:cs typeface="Arial" panose="020B0604020202020204" pitchFamily="34" charset="0"/>
                        </a:rPr>
                        <a:t>IDT FS</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0</a:t>
                      </a:r>
                    </a:p>
                  </a:txBody>
                  <a:tcPr marL="68580" marR="68580" marT="0" marB="0"/>
                </a:tc>
                <a:tc>
                  <a:txBody>
                    <a:bodyPr/>
                    <a:lstStyle/>
                    <a:p>
                      <a:pPr algn="r">
                        <a:lnSpc>
                          <a:spcPct val="150000"/>
                        </a:lnSpc>
                        <a:spcAft>
                          <a:spcPts val="0"/>
                        </a:spcAft>
                        <a:tabLst>
                          <a:tab pos="114300" algn="l"/>
                        </a:tabLst>
                      </a:pPr>
                      <a:r>
                        <a:rPr lang="en-ZA" sz="1200" b="0" dirty="0">
                          <a:latin typeface="+mn-lt"/>
                          <a:ea typeface="Times New Roman"/>
                          <a:cs typeface="Arial" panose="020B0604020202020204" pitchFamily="34" charset="0"/>
                        </a:rPr>
                        <a:t>22 712</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22 712</a:t>
                      </a:r>
                    </a:p>
                  </a:txBody>
                  <a:tcPr marL="68580" marR="68580" marT="0" marB="0"/>
                </a:tc>
                <a:tc>
                  <a:txBody>
                    <a:bodyPr/>
                    <a:lstStyle/>
                    <a:p>
                      <a:pPr algn="r">
                        <a:lnSpc>
                          <a:spcPct val="150000"/>
                        </a:lnSpc>
                        <a:spcAft>
                          <a:spcPts val="0"/>
                        </a:spcAft>
                        <a:tabLst>
                          <a:tab pos="114300" algn="l"/>
                        </a:tabLst>
                      </a:pPr>
                      <a:r>
                        <a:rPr lang="en-ZA" sz="1200" b="0" dirty="0">
                          <a:solidFill>
                            <a:schemeClr val="tx1"/>
                          </a:solidFill>
                          <a:latin typeface="+mn-lt"/>
                          <a:ea typeface="Times New Roman"/>
                          <a:cs typeface="Arial" panose="020B0604020202020204" pitchFamily="34" charset="0"/>
                        </a:rPr>
                        <a:t>22 712</a:t>
                      </a:r>
                    </a:p>
                  </a:txBody>
                  <a:tcPr marL="68580" marR="68580" marT="0" marB="0"/>
                </a:tc>
                <a:extLst>
                  <a:ext uri="{0D108BD9-81ED-4DB2-BD59-A6C34878D82A}">
                    <a16:rowId xmlns:a16="http://schemas.microsoft.com/office/drawing/2014/main" val="10010"/>
                  </a:ext>
                </a:extLst>
              </a:tr>
              <a:tr h="612895">
                <a:tc>
                  <a:txBody>
                    <a:bodyPr/>
                    <a:lstStyle/>
                    <a:p>
                      <a:pPr algn="just">
                        <a:lnSpc>
                          <a:spcPct val="150000"/>
                        </a:lnSpc>
                        <a:spcAft>
                          <a:spcPts val="0"/>
                        </a:spcAft>
                        <a:tabLst>
                          <a:tab pos="114300" algn="l"/>
                        </a:tabLst>
                      </a:pPr>
                      <a:r>
                        <a:rPr lang="en-ZA" sz="1200" b="1" dirty="0">
                          <a:latin typeface="+mn-lt"/>
                        </a:rPr>
                        <a:t>Total</a:t>
                      </a:r>
                      <a:endParaRPr lang="en-ZA" sz="1200" b="1"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1" dirty="0">
                          <a:latin typeface="+mn-lt"/>
                          <a:ea typeface="Times New Roman"/>
                          <a:cs typeface="Arial" panose="020B0604020202020204" pitchFamily="34" charset="0"/>
                        </a:rPr>
                        <a:t>49 654</a:t>
                      </a:r>
                    </a:p>
                  </a:txBody>
                  <a:tcPr marL="68580" marR="68580" marT="0" marB="0"/>
                </a:tc>
                <a:tc>
                  <a:txBody>
                    <a:bodyPr/>
                    <a:lstStyle/>
                    <a:p>
                      <a:pPr algn="r">
                        <a:lnSpc>
                          <a:spcPct val="150000"/>
                        </a:lnSpc>
                        <a:spcAft>
                          <a:spcPts val="0"/>
                        </a:spcAft>
                        <a:tabLst>
                          <a:tab pos="114300" algn="l"/>
                        </a:tabLst>
                      </a:pPr>
                      <a:r>
                        <a:rPr lang="en-ZA" sz="1200" b="1" dirty="0">
                          <a:latin typeface="+mn-lt"/>
                          <a:ea typeface="Times New Roman"/>
                          <a:cs typeface="Arial" panose="020B0604020202020204" pitchFamily="34" charset="0"/>
                        </a:rPr>
                        <a:t>82 790</a:t>
                      </a:r>
                    </a:p>
                  </a:txBody>
                  <a:tcPr marL="68580" marR="68580" marT="0" marB="0"/>
                </a:tc>
                <a:tc>
                  <a:txBody>
                    <a:bodyPr/>
                    <a:lstStyle/>
                    <a:p>
                      <a:pPr algn="r">
                        <a:lnSpc>
                          <a:spcPct val="150000"/>
                        </a:lnSpc>
                        <a:spcAft>
                          <a:spcPts val="0"/>
                        </a:spcAft>
                        <a:tabLst>
                          <a:tab pos="114300" algn="l"/>
                        </a:tabLst>
                      </a:pPr>
                      <a:r>
                        <a:rPr lang="en-ZA" sz="1200" b="1" dirty="0">
                          <a:latin typeface="+mn-lt"/>
                        </a:rPr>
                        <a:t>97 142</a:t>
                      </a:r>
                      <a:endParaRPr lang="en-ZA" sz="1200" b="1" dirty="0">
                        <a:latin typeface="+mn-lt"/>
                        <a:ea typeface="Times New Roman"/>
                        <a:cs typeface="Arial" panose="020B0604020202020204" pitchFamily="34" charset="0"/>
                      </a:endParaRPr>
                    </a:p>
                  </a:txBody>
                  <a:tcPr marL="68580" marR="68580" marT="0" marB="0"/>
                </a:tc>
                <a:tc>
                  <a:txBody>
                    <a:bodyPr/>
                    <a:lstStyle/>
                    <a:p>
                      <a:pPr marL="0" marR="0" indent="0" algn="r" defTabSz="914400" rtl="0" eaLnBrk="1" fontAlgn="auto" latinLnBrk="0" hangingPunct="1">
                        <a:lnSpc>
                          <a:spcPct val="150000"/>
                        </a:lnSpc>
                        <a:spcBef>
                          <a:spcPts val="0"/>
                        </a:spcBef>
                        <a:spcAft>
                          <a:spcPts val="0"/>
                        </a:spcAft>
                        <a:buClrTx/>
                        <a:buSzTx/>
                        <a:buFontTx/>
                        <a:buNone/>
                        <a:tabLst>
                          <a:tab pos="114300" algn="l"/>
                        </a:tabLst>
                        <a:defRPr/>
                      </a:pPr>
                      <a:r>
                        <a:rPr lang="en-ZA" sz="1200" b="1" dirty="0">
                          <a:latin typeface="+mn-lt"/>
                        </a:rPr>
                        <a:t>63 523</a:t>
                      </a:r>
                      <a:endParaRPr lang="en-ZA" sz="1200" b="1" dirty="0">
                        <a:latin typeface="+mn-lt"/>
                        <a:ea typeface="Times New Roman"/>
                        <a:cs typeface="Arial" panose="020B0604020202020204" pitchFamily="34" charset="0"/>
                      </a:endParaRPr>
                    </a:p>
                  </a:txBody>
                  <a:tcPr marL="68580" marR="68580" marT="0" marB="0"/>
                </a:tc>
                <a:tc>
                  <a:txBody>
                    <a:bodyPr/>
                    <a:lstStyle/>
                    <a:p>
                      <a:pPr algn="r">
                        <a:lnSpc>
                          <a:spcPct val="150000"/>
                        </a:lnSpc>
                        <a:spcAft>
                          <a:spcPts val="0"/>
                        </a:spcAft>
                        <a:tabLst>
                          <a:tab pos="114300" algn="l"/>
                        </a:tabLst>
                      </a:pPr>
                      <a:r>
                        <a:rPr lang="en-ZA" sz="1200" b="1" dirty="0">
                          <a:latin typeface="+mn-lt"/>
                          <a:ea typeface="Times New Roman"/>
                          <a:cs typeface="Arial" panose="020B0604020202020204" pitchFamily="34" charset="0"/>
                        </a:rPr>
                        <a:t>78 718</a:t>
                      </a:r>
                    </a:p>
                  </a:txBody>
                  <a:tcPr marL="68580" marR="68580" marT="0" marB="0"/>
                </a:tc>
                <a:tc>
                  <a:txBody>
                    <a:bodyPr/>
                    <a:lstStyle/>
                    <a:p>
                      <a:pPr algn="r">
                        <a:lnSpc>
                          <a:spcPct val="150000"/>
                        </a:lnSpc>
                        <a:spcAft>
                          <a:spcPts val="0"/>
                        </a:spcAft>
                        <a:tabLst>
                          <a:tab pos="114300" algn="l"/>
                        </a:tabLst>
                      </a:pPr>
                      <a:r>
                        <a:rPr lang="en-ZA" sz="1200" b="1" dirty="0">
                          <a:latin typeface="+mn-lt"/>
                          <a:ea typeface="Times New Roman"/>
                          <a:cs typeface="Arial" panose="020B0604020202020204" pitchFamily="34" charset="0"/>
                        </a:rPr>
                        <a:t>114 138</a:t>
                      </a:r>
                    </a:p>
                  </a:txBody>
                  <a:tcPr marL="68580" marR="68580" marT="0" marB="0"/>
                </a:tc>
                <a:extLst>
                  <a:ext uri="{0D108BD9-81ED-4DB2-BD59-A6C34878D82A}">
                    <a16:rowId xmlns:a16="http://schemas.microsoft.com/office/drawing/2014/main" val="2351942290"/>
                  </a:ext>
                </a:extLst>
              </a:tr>
            </a:tbl>
          </a:graphicData>
        </a:graphic>
      </p:graphicFrame>
    </p:spTree>
    <p:extLst>
      <p:ext uri="{BB962C8B-B14F-4D97-AF65-F5344CB8AC3E}">
        <p14:creationId xmlns:p14="http://schemas.microsoft.com/office/powerpoint/2010/main" val="396957100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6" y="147551"/>
            <a:ext cx="8408386" cy="581149"/>
          </a:xfrm>
        </p:spPr>
        <p:txBody>
          <a:bodyPr>
            <a:normAutofit fontScale="90000"/>
          </a:bodyPr>
          <a:lstStyle/>
          <a:p>
            <a:r>
              <a:rPr lang="en-US" sz="2800" b="1" dirty="0">
                <a:solidFill>
                  <a:schemeClr val="accent2">
                    <a:lumMod val="75000"/>
                  </a:schemeClr>
                </a:solidFill>
              </a:rPr>
              <a:t>RECOVERIES ON IRREGULAR AND FRUITLESS EXPENDITURE </a:t>
            </a:r>
            <a:endParaRPr lang="en-US" sz="2800" dirty="0"/>
          </a:p>
        </p:txBody>
      </p:sp>
      <p:sp>
        <p:nvSpPr>
          <p:cNvPr id="3" name="Content Placeholder 2"/>
          <p:cNvSpPr>
            <a:spLocks noGrp="1"/>
          </p:cNvSpPr>
          <p:nvPr>
            <p:ph idx="4294967295"/>
          </p:nvPr>
        </p:nvSpPr>
        <p:spPr>
          <a:xfrm>
            <a:off x="0" y="620688"/>
            <a:ext cx="8964488" cy="5760641"/>
          </a:xfrm>
        </p:spPr>
        <p:txBody>
          <a:bodyPr>
            <a:noAutofit/>
          </a:bodyPr>
          <a:lstStyle/>
          <a:p>
            <a:pPr marL="0" indent="0" algn="just">
              <a:buNone/>
            </a:pPr>
            <a:endParaRPr lang="en-ZA" sz="400" dirty="0"/>
          </a:p>
          <a:p>
            <a:pPr marL="0" indent="0">
              <a:buNone/>
            </a:pPr>
            <a:endParaRPr lang="en-US" sz="24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159</a:t>
            </a:fld>
            <a:endParaRPr lang="en-ZA" dirty="0"/>
          </a:p>
        </p:txBody>
      </p:sp>
      <p:pic>
        <p:nvPicPr>
          <p:cNvPr id="5" name="Picture 4"/>
          <p:cNvPicPr>
            <a:picLocks noChangeAspect="1"/>
          </p:cNvPicPr>
          <p:nvPr/>
        </p:nvPicPr>
        <p:blipFill>
          <a:blip r:embed="rId2"/>
          <a:stretch>
            <a:fillRect/>
          </a:stretch>
        </p:blipFill>
        <p:spPr>
          <a:xfrm>
            <a:off x="107504" y="6110028"/>
            <a:ext cx="1440160" cy="54259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92867111"/>
              </p:ext>
            </p:extLst>
          </p:nvPr>
        </p:nvGraphicFramePr>
        <p:xfrm>
          <a:off x="32810" y="743850"/>
          <a:ext cx="9091954" cy="5702674"/>
        </p:xfrm>
        <a:graphic>
          <a:graphicData uri="http://schemas.openxmlformats.org/drawingml/2006/table">
            <a:tbl>
              <a:tblPr firstRow="1" firstCol="1" bandRow="1">
                <a:tableStyleId>{21E4AEA4-8DFA-4A89-87EB-49C32662AFE0}</a:tableStyleId>
              </a:tblPr>
              <a:tblGrid>
                <a:gridCol w="1979700">
                  <a:extLst>
                    <a:ext uri="{9D8B030D-6E8A-4147-A177-3AD203B41FA5}">
                      <a16:colId xmlns:a16="http://schemas.microsoft.com/office/drawing/2014/main" val="20000"/>
                    </a:ext>
                  </a:extLst>
                </a:gridCol>
                <a:gridCol w="2053022">
                  <a:extLst>
                    <a:ext uri="{9D8B030D-6E8A-4147-A177-3AD203B41FA5}">
                      <a16:colId xmlns:a16="http://schemas.microsoft.com/office/drawing/2014/main" val="537278146"/>
                    </a:ext>
                  </a:extLst>
                </a:gridCol>
                <a:gridCol w="1686411">
                  <a:extLst>
                    <a:ext uri="{9D8B030D-6E8A-4147-A177-3AD203B41FA5}">
                      <a16:colId xmlns:a16="http://schemas.microsoft.com/office/drawing/2014/main" val="474180934"/>
                    </a:ext>
                  </a:extLst>
                </a:gridCol>
                <a:gridCol w="3372821">
                  <a:extLst>
                    <a:ext uri="{9D8B030D-6E8A-4147-A177-3AD203B41FA5}">
                      <a16:colId xmlns:a16="http://schemas.microsoft.com/office/drawing/2014/main" val="1575244987"/>
                    </a:ext>
                  </a:extLst>
                </a:gridCol>
              </a:tblGrid>
              <a:tr h="762612">
                <a:tc>
                  <a:txBody>
                    <a:bodyPr/>
                    <a:lstStyle/>
                    <a:p>
                      <a:pPr marL="0" marR="0" algn="just">
                        <a:lnSpc>
                          <a:spcPct val="100000"/>
                        </a:lnSpc>
                        <a:spcBef>
                          <a:spcPts val="0"/>
                        </a:spcBef>
                        <a:spcAft>
                          <a:spcPts val="0"/>
                        </a:spcAft>
                      </a:pPr>
                      <a:r>
                        <a:rPr lang="en-ZA" sz="2000" dirty="0">
                          <a:effectLst/>
                          <a:latin typeface="+mn-lt"/>
                        </a:rPr>
                        <a:t>Service Provider </a:t>
                      </a: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r>
                        <a:rPr lang="en-ZA" sz="2000" dirty="0">
                          <a:effectLst/>
                          <a:latin typeface="+mn-lt"/>
                        </a:rPr>
                        <a:t>Amount involved in R’000</a:t>
                      </a:r>
                    </a:p>
                  </a:txBody>
                  <a:tcPr marL="49195" marR="49195" marT="0" marB="0"/>
                </a:tc>
                <a:tc>
                  <a:txBody>
                    <a:bodyPr/>
                    <a:lstStyle/>
                    <a:p>
                      <a:pPr marL="0" marR="0" algn="just">
                        <a:lnSpc>
                          <a:spcPct val="100000"/>
                        </a:lnSpc>
                        <a:spcBef>
                          <a:spcPts val="0"/>
                        </a:spcBef>
                        <a:spcAft>
                          <a:spcPts val="0"/>
                        </a:spcAft>
                      </a:pPr>
                      <a:r>
                        <a:rPr lang="en-ZA" sz="2000" dirty="0">
                          <a:effectLst/>
                          <a:latin typeface="+mn-lt"/>
                        </a:rPr>
                        <a:t>Potential Recovery </a:t>
                      </a: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Confirmed</a:t>
                      </a:r>
                      <a:r>
                        <a:rPr lang="en-US" sz="2000" baseline="0" dirty="0">
                          <a:effectLst/>
                          <a:latin typeface="+mn-lt"/>
                          <a:ea typeface="Calibri" panose="020F0502020204030204" pitchFamily="34" charset="0"/>
                          <a:cs typeface="Times New Roman" panose="02020603050405020304" pitchFamily="18" charset="0"/>
                        </a:rPr>
                        <a:t> Recovery</a:t>
                      </a: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10000"/>
                  </a:ext>
                </a:extLst>
              </a:tr>
              <a:tr h="380772">
                <a:tc gridSpan="4">
                  <a:txBody>
                    <a:bodyPr/>
                    <a:lstStyle/>
                    <a:p>
                      <a:pPr marL="0" marR="0" algn="ctr">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RECOVERIES ON IRREGULAR EXPENDITURE </a:t>
                      </a:r>
                    </a:p>
                  </a:txBody>
                  <a:tcPr marL="49195" marR="49195" marT="0" marB="0"/>
                </a:tc>
                <a:tc hMerge="1">
                  <a:txBody>
                    <a:bodyPr/>
                    <a:lstStyle/>
                    <a:p>
                      <a:endParaRPr lang="en-ZA"/>
                    </a:p>
                  </a:txBody>
                  <a:tcPr/>
                </a:tc>
                <a:tc hMerge="1">
                  <a:txBody>
                    <a:bodyPr/>
                    <a:lstStyle/>
                    <a:p>
                      <a:endParaRPr lang="en-ZA"/>
                    </a:p>
                  </a:txBody>
                  <a:tcPr/>
                </a:tc>
                <a:tc h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10001"/>
                  </a:ext>
                </a:extLst>
              </a:tr>
              <a:tr h="76154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NEXUS</a:t>
                      </a:r>
                    </a:p>
                    <a:p>
                      <a:pPr marL="0" marR="0" algn="just">
                        <a:lnSpc>
                          <a:spcPct val="100000"/>
                        </a:lnSpc>
                        <a:spcBef>
                          <a:spcPts val="0"/>
                        </a:spcBef>
                        <a:spcAft>
                          <a:spcPts val="0"/>
                        </a:spcAft>
                      </a:pP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7 825</a:t>
                      </a:r>
                    </a:p>
                    <a:p>
                      <a:pPr marL="0" marR="0" algn="just">
                        <a:lnSpc>
                          <a:spcPct val="100000"/>
                        </a:lnSpc>
                        <a:spcBef>
                          <a:spcPts val="0"/>
                        </a:spcBef>
                        <a:spcAft>
                          <a:spcPts val="0"/>
                        </a:spcAft>
                      </a:pPr>
                      <a:endParaRPr lang="en-US" sz="2000" dirty="0">
                        <a:effectLst/>
                        <a:latin typeface="+mn-lt"/>
                      </a:endParaRPr>
                    </a:p>
                  </a:txBody>
                  <a:tcPr marL="49195" marR="49195" marT="0" marB="0"/>
                </a:tc>
                <a:tc>
                  <a:txBody>
                    <a:bodyPr/>
                    <a:lstStyle/>
                    <a:p>
                      <a:endParaRPr lang="en-ZA" dirty="0"/>
                    </a:p>
                  </a:txBody>
                  <a:tcPr marL="49195" marR="4919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R</a:t>
                      </a:r>
                      <a:r>
                        <a:rPr lang="en-US" sz="2000" baseline="0" dirty="0">
                          <a:effectLst/>
                          <a:latin typeface="+mn-lt"/>
                          <a:ea typeface="Calibri" panose="020F0502020204030204" pitchFamily="34" charset="0"/>
                          <a:cs typeface="Times New Roman" panose="02020603050405020304" pitchFamily="18" charset="0"/>
                        </a:rPr>
                        <a:t>400 000 Credit Note received. </a:t>
                      </a: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1286915351"/>
                  </a:ext>
                </a:extLst>
              </a:tr>
              <a:tr h="380772">
                <a:tc gridSpan="4">
                  <a:txBody>
                    <a:bodyPr/>
                    <a:lstStyle/>
                    <a:p>
                      <a:pPr marL="0" marR="0" algn="ctr">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RECOVERIES ON FRUITLESS EXPENDITURE </a:t>
                      </a:r>
                    </a:p>
                  </a:txBody>
                  <a:tcPr marL="49195" marR="49195" marT="0" marB="0"/>
                </a:tc>
                <a:tc hMerge="1">
                  <a:txBody>
                    <a:bodyPr/>
                    <a:lstStyle/>
                    <a:p>
                      <a:endParaRPr lang="en-ZA"/>
                    </a:p>
                  </a:txBody>
                  <a:tcPr/>
                </a:tc>
                <a:tc hMerge="1">
                  <a:txBody>
                    <a:bodyPr/>
                    <a:lstStyle/>
                    <a:p>
                      <a:endParaRPr lang="en-ZA"/>
                    </a:p>
                  </a:txBody>
                  <a:tcPr/>
                </a:tc>
                <a:tc hMerge="1">
                  <a:txBody>
                    <a:bodyPr/>
                    <a:lstStyle/>
                    <a:p>
                      <a:pPr marL="0" marR="0" algn="just">
                        <a:lnSpc>
                          <a:spcPct val="100000"/>
                        </a:lnSpc>
                        <a:spcBef>
                          <a:spcPts val="0"/>
                        </a:spcBef>
                        <a:spcAft>
                          <a:spcPts val="0"/>
                        </a:spcAft>
                      </a:pPr>
                      <a:endParaRPr lang="en-US" sz="280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10002"/>
                  </a:ext>
                </a:extLst>
              </a:tr>
              <a:tr h="76154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mn-lt"/>
                          <a:ea typeface="Calibri" panose="020F0502020204030204" pitchFamily="34" charset="0"/>
                          <a:cs typeface="Times New Roman" panose="02020603050405020304" pitchFamily="18" charset="0"/>
                        </a:rPr>
                        <a:t>Adopt-a- School </a:t>
                      </a:r>
                    </a:p>
                    <a:p>
                      <a:pPr marL="0" marR="0" algn="just">
                        <a:lnSpc>
                          <a:spcPct val="100000"/>
                        </a:lnSpc>
                        <a:spcBef>
                          <a:spcPts val="0"/>
                        </a:spcBef>
                        <a:spcAft>
                          <a:spcPts val="0"/>
                        </a:spcAft>
                      </a:pP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solidFill>
                            <a:schemeClr val="tx1"/>
                          </a:solidFill>
                          <a:effectLst/>
                          <a:latin typeface="+mn-lt"/>
                          <a:ea typeface="Calibri" panose="020F0502020204030204" pitchFamily="34" charset="0"/>
                          <a:cs typeface="Times New Roman" panose="02020603050405020304" pitchFamily="18" charset="0"/>
                        </a:rPr>
                        <a:t>63 189</a:t>
                      </a:r>
                    </a:p>
                    <a:p>
                      <a:pPr marL="0" marR="0" indent="0" algn="just">
                        <a:lnSpc>
                          <a:spcPct val="100000"/>
                        </a:lnSpc>
                        <a:spcBef>
                          <a:spcPts val="0"/>
                        </a:spcBef>
                        <a:spcAft>
                          <a:spcPts val="0"/>
                        </a:spcAft>
                        <a:buFont typeface="Arial" panose="020B0604020202020204" pitchFamily="34" charset="0"/>
                        <a:buNone/>
                      </a:pP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effectLst/>
                          <a:latin typeface="+mn-lt"/>
                          <a:ea typeface="Calibri" panose="020F0502020204030204" pitchFamily="34" charset="0"/>
                          <a:cs typeface="Times New Roman" panose="02020603050405020304" pitchFamily="18" charset="0"/>
                        </a:rPr>
                        <a:t>R6 071 029.37 </a:t>
                      </a: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a:solidFill>
                          <a:schemeClr val="tx1"/>
                        </a:solidFill>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r>
                        <a:rPr lang="en-GB" sz="2000" dirty="0">
                          <a:solidFill>
                            <a:schemeClr val="tx1"/>
                          </a:solidFill>
                          <a:effectLst/>
                          <a:latin typeface="+mn-lt"/>
                          <a:ea typeface="Calibri" panose="020F0502020204030204" pitchFamily="34" charset="0"/>
                          <a:cs typeface="Times New Roman" panose="02020603050405020304" pitchFamily="18" charset="0"/>
                        </a:rPr>
                        <a:t>Amount will be written off in 2021/22 as per Arbitration </a:t>
                      </a:r>
                    </a:p>
                  </a:txBody>
                  <a:tcPr marL="49195" marR="49195" marT="0" marB="0"/>
                </a:tc>
                <a:extLst>
                  <a:ext uri="{0D108BD9-81ED-4DB2-BD59-A6C34878D82A}">
                    <a16:rowId xmlns:a16="http://schemas.microsoft.com/office/drawing/2014/main" val="3452710874"/>
                  </a:ext>
                </a:extLst>
              </a:tr>
              <a:tr h="1310665">
                <a:tc>
                  <a:txBody>
                    <a:bodyPr/>
                    <a:lstStyle/>
                    <a:p>
                      <a:pPr marL="0" marR="0" algn="just">
                        <a:lnSpc>
                          <a:spcPct val="100000"/>
                        </a:lnSpc>
                        <a:spcBef>
                          <a:spcPts val="0"/>
                        </a:spcBef>
                        <a:spcAft>
                          <a:spcPts val="0"/>
                        </a:spcAft>
                      </a:pPr>
                      <a:r>
                        <a:rPr lang="en-GB" sz="2000" dirty="0">
                          <a:effectLst/>
                          <a:latin typeface="+mn-lt"/>
                          <a:ea typeface="Calibri" panose="020F0502020204030204" pitchFamily="34" charset="0"/>
                          <a:cs typeface="Times New Roman" panose="02020603050405020304" pitchFamily="18" charset="0"/>
                        </a:rPr>
                        <a:t>Pre-payment of to TMT for bulk purchasing of material in 2017</a:t>
                      </a: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r>
                        <a:rPr lang="en-GB" sz="1800" dirty="0">
                          <a:effectLst/>
                          <a:latin typeface="+mn-lt"/>
                          <a:ea typeface="Calibri" panose="020F0502020204030204" pitchFamily="34" charset="0"/>
                          <a:cs typeface="Times New Roman" panose="02020603050405020304" pitchFamily="18" charset="0"/>
                        </a:rPr>
                        <a:t>R78 m</a:t>
                      </a:r>
                      <a:endParaRPr lang="en-ZA" dirty="0"/>
                    </a:p>
                  </a:txBody>
                  <a:tcPr marL="49195" marR="49195" marT="0" marB="0"/>
                </a:tc>
                <a:tc>
                  <a:txBody>
                    <a:bodyPr/>
                    <a:lstStyle/>
                    <a:p>
                      <a:endParaRPr lang="en-ZA" dirty="0"/>
                    </a:p>
                  </a:txBody>
                  <a:tcPr marL="49195" marR="49195" marT="0" marB="0"/>
                </a:tc>
                <a:tc>
                  <a:txBody>
                    <a:bodyPr/>
                    <a:lstStyle/>
                    <a:p>
                      <a:pPr marL="0" marR="0" algn="just">
                        <a:lnSpc>
                          <a:spcPct val="100000"/>
                        </a:lnSpc>
                        <a:spcBef>
                          <a:spcPts val="0"/>
                        </a:spcBef>
                        <a:spcAft>
                          <a:spcPts val="0"/>
                        </a:spcAft>
                      </a:pPr>
                      <a:r>
                        <a:rPr lang="en-GB" sz="2000" dirty="0" smtClean="0">
                          <a:effectLst/>
                          <a:latin typeface="+mn-lt"/>
                          <a:ea typeface="Calibri" panose="020F0502020204030204" pitchFamily="34" charset="0"/>
                          <a:cs typeface="Times New Roman" panose="02020603050405020304" pitchFamily="18" charset="0"/>
                        </a:rPr>
                        <a:t>R16m </a:t>
                      </a:r>
                      <a:r>
                        <a:rPr lang="en-GB" sz="2000" dirty="0">
                          <a:effectLst/>
                          <a:latin typeface="+mn-lt"/>
                          <a:ea typeface="Calibri" panose="020F0502020204030204" pitchFamily="34" charset="0"/>
                          <a:cs typeface="Times New Roman" panose="02020603050405020304" pitchFamily="18" charset="0"/>
                        </a:rPr>
                        <a:t>of the unutilised funds were recovered previously, the balance of R6m was recovered in October </a:t>
                      </a:r>
                      <a:r>
                        <a:rPr lang="en-GB" sz="2000" dirty="0" smtClean="0">
                          <a:effectLst/>
                          <a:latin typeface="+mn-lt"/>
                          <a:ea typeface="Calibri" panose="020F0502020204030204" pitchFamily="34" charset="0"/>
                          <a:cs typeface="Times New Roman" panose="02020603050405020304" pitchFamily="18" charset="0"/>
                        </a:rPr>
                        <a:t>2022,</a:t>
                      </a:r>
                      <a:r>
                        <a:rPr lang="en-GB" sz="2000" baseline="0" dirty="0" smtClean="0">
                          <a:effectLst/>
                          <a:latin typeface="+mn-lt"/>
                          <a:ea typeface="Calibri" panose="020F0502020204030204" pitchFamily="34" charset="0"/>
                          <a:cs typeface="Times New Roman" panose="02020603050405020304" pitchFamily="18" charset="0"/>
                        </a:rPr>
                        <a:t> making it a total of R22m recovered.</a:t>
                      </a:r>
                      <a:endParaRPr lang="en-GB" sz="200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1772044396"/>
                  </a:ext>
                </a:extLst>
              </a:tr>
              <a:tr h="1131432">
                <a:tc>
                  <a:txBody>
                    <a:bodyPr/>
                    <a:lstStyle/>
                    <a:p>
                      <a:pPr marL="0" marR="0" algn="just">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Total</a:t>
                      </a:r>
                    </a:p>
                  </a:txBody>
                  <a:tcPr marL="49195" marR="49195" marT="0" marB="0"/>
                </a:tc>
                <a:tc>
                  <a:txBody>
                    <a:bodyPr/>
                    <a:lstStyle/>
                    <a:p>
                      <a:pPr marL="0" marR="0" algn="just">
                        <a:lnSpc>
                          <a:spcPct val="100000"/>
                        </a:lnSpc>
                        <a:spcBef>
                          <a:spcPts val="0"/>
                        </a:spcBef>
                        <a:spcAft>
                          <a:spcPts val="0"/>
                        </a:spcAft>
                      </a:pPr>
                      <a:r>
                        <a:rPr lang="en-US" sz="2000" baseline="0" dirty="0">
                          <a:effectLst/>
                          <a:latin typeface="+mn-lt"/>
                          <a:ea typeface="Calibri" panose="020F0502020204030204" pitchFamily="34" charset="0"/>
                          <a:cs typeface="Times New Roman" panose="02020603050405020304" pitchFamily="18" charset="0"/>
                        </a:rPr>
                        <a:t>86 </a:t>
                      </a:r>
                      <a:r>
                        <a:rPr lang="en-US" sz="2000" dirty="0">
                          <a:effectLst/>
                          <a:latin typeface="+mn-lt"/>
                          <a:ea typeface="Calibri" panose="020F0502020204030204" pitchFamily="34" charset="0"/>
                          <a:cs typeface="Times New Roman" panose="02020603050405020304" pitchFamily="18" charset="0"/>
                        </a:rPr>
                        <a:t>630</a:t>
                      </a:r>
                    </a:p>
                  </a:txBody>
                  <a:tcPr marL="49195" marR="49195" marT="0" marB="0"/>
                </a:tc>
                <a:tc>
                  <a:txBody>
                    <a:bodyPr/>
                    <a:lstStyle/>
                    <a:p>
                      <a:pPr marL="0" marR="0" algn="just">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R7.2</a:t>
                      </a:r>
                      <a:r>
                        <a:rPr lang="en-US" sz="2000" baseline="0" dirty="0">
                          <a:effectLst/>
                          <a:latin typeface="+mn-lt"/>
                          <a:ea typeface="Calibri" panose="020F0502020204030204" pitchFamily="34" charset="0"/>
                          <a:cs typeface="Times New Roman" panose="02020603050405020304" pitchFamily="18" charset="0"/>
                        </a:rPr>
                        <a:t> million</a:t>
                      </a: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r>
                        <a:rPr lang="en-US" sz="2000" dirty="0">
                          <a:effectLst/>
                          <a:latin typeface="+mn-lt"/>
                          <a:ea typeface="Calibri" panose="020F0502020204030204" pitchFamily="34" charset="0"/>
                          <a:cs typeface="Times New Roman" panose="02020603050405020304" pitchFamily="18" charset="0"/>
                        </a:rPr>
                        <a:t>R22 400</a:t>
                      </a:r>
                      <a:r>
                        <a:rPr lang="en-US" sz="2000" baseline="0" dirty="0">
                          <a:effectLst/>
                          <a:latin typeface="+mn-lt"/>
                          <a:ea typeface="Calibri" panose="020F0502020204030204" pitchFamily="34" charset="0"/>
                          <a:cs typeface="Times New Roman" panose="02020603050405020304" pitchFamily="18" charset="0"/>
                        </a:rPr>
                        <a:t> 000</a:t>
                      </a:r>
                      <a:endParaRPr lang="en-US" sz="200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216483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178" y="979174"/>
            <a:ext cx="4040188" cy="639763"/>
          </a:xfrm>
        </p:spPr>
        <p:txBody>
          <a:bodyPr/>
          <a:lstStyle/>
          <a:p>
            <a:r>
              <a:rPr lang="en-US" dirty="0"/>
              <a:t>2020/21</a:t>
            </a:r>
          </a:p>
        </p:txBody>
      </p:sp>
      <p:sp>
        <p:nvSpPr>
          <p:cNvPr id="4" name="Content Placeholder 3"/>
          <p:cNvSpPr>
            <a:spLocks noGrp="1"/>
          </p:cNvSpPr>
          <p:nvPr>
            <p:ph sz="half" idx="2"/>
          </p:nvPr>
        </p:nvSpPr>
        <p:spPr>
          <a:xfrm>
            <a:off x="250342" y="1606671"/>
            <a:ext cx="4173860" cy="4239320"/>
          </a:xfrm>
        </p:spPr>
        <p:txBody>
          <a:bodyPr>
            <a:noAutofit/>
          </a:bodyPr>
          <a:lstStyle/>
          <a:p>
            <a:pPr lvl="0"/>
            <a:r>
              <a:rPr lang="en-ZA" sz="2800" b="1" dirty="0">
                <a:solidFill>
                  <a:prstClr val="black"/>
                </a:solidFill>
              </a:rPr>
              <a:t>18 635 </a:t>
            </a:r>
            <a:r>
              <a:rPr lang="en-ZA" sz="2800" dirty="0">
                <a:solidFill>
                  <a:prstClr val="black"/>
                </a:solidFill>
              </a:rPr>
              <a:t>young </a:t>
            </a:r>
            <a:r>
              <a:rPr lang="en-US" sz="2800" dirty="0">
                <a:solidFill>
                  <a:prstClr val="black"/>
                </a:solidFill>
              </a:rPr>
              <a:t>(30yrs and below) and qualified educators were appointed.</a:t>
            </a:r>
          </a:p>
          <a:p>
            <a:pPr algn="just"/>
            <a:r>
              <a:rPr lang="en-ZA" b="1" dirty="0"/>
              <a:t>Monitoring School Feeding</a:t>
            </a:r>
            <a:r>
              <a:rPr lang="en-ZA" dirty="0"/>
              <a:t>:   </a:t>
            </a:r>
            <a:r>
              <a:rPr lang="en-ZA" b="1" dirty="0"/>
              <a:t>117</a:t>
            </a:r>
            <a:r>
              <a:rPr lang="en-ZA" dirty="0"/>
              <a:t> schools were monitored against the 2020/21 Annual Performance Plan (APP) target of monitoring and supporting </a:t>
            </a:r>
            <a:r>
              <a:rPr lang="en-ZA" b="1" dirty="0"/>
              <a:t>115</a:t>
            </a:r>
            <a:r>
              <a:rPr lang="en-ZA" dirty="0"/>
              <a:t> schools. </a:t>
            </a:r>
          </a:p>
          <a:p>
            <a:pPr lvl="0"/>
            <a:endParaRPr lang="en-US" sz="2800" dirty="0">
              <a:solidFill>
                <a:prstClr val="black"/>
              </a:solidFill>
            </a:endParaRPr>
          </a:p>
          <a:p>
            <a:pPr marL="0" lvl="0" indent="0">
              <a:buNone/>
            </a:pPr>
            <a:endParaRPr lang="en-ZA" sz="2800" dirty="0">
              <a:solidFill>
                <a:prstClr val="black"/>
              </a:solidFill>
            </a:endParaRPr>
          </a:p>
          <a:p>
            <a:pPr algn="just"/>
            <a:endParaRPr lang="en-US" dirty="0"/>
          </a:p>
          <a:p>
            <a:endParaRPr lang="en-US" dirty="0"/>
          </a:p>
        </p:txBody>
      </p:sp>
      <p:sp>
        <p:nvSpPr>
          <p:cNvPr id="5" name="Text Placeholder 4"/>
          <p:cNvSpPr>
            <a:spLocks noGrp="1"/>
          </p:cNvSpPr>
          <p:nvPr>
            <p:ph type="body" sz="quarter" idx="3"/>
          </p:nvPr>
        </p:nvSpPr>
        <p:spPr>
          <a:xfrm>
            <a:off x="4725236" y="944816"/>
            <a:ext cx="4041775" cy="639763"/>
          </a:xfrm>
        </p:spPr>
        <p:txBody>
          <a:bodyPr/>
          <a:lstStyle/>
          <a:p>
            <a:r>
              <a:rPr lang="en-US" dirty="0"/>
              <a:t>2021/22</a:t>
            </a:r>
          </a:p>
        </p:txBody>
      </p:sp>
      <p:sp>
        <p:nvSpPr>
          <p:cNvPr id="6" name="Content Placeholder 5"/>
          <p:cNvSpPr>
            <a:spLocks noGrp="1"/>
          </p:cNvSpPr>
          <p:nvPr>
            <p:ph sz="quarter" idx="4"/>
          </p:nvPr>
        </p:nvSpPr>
        <p:spPr>
          <a:xfrm>
            <a:off x="4691165" y="1686046"/>
            <a:ext cx="4041775" cy="4383336"/>
          </a:xfrm>
        </p:spPr>
        <p:txBody>
          <a:bodyPr>
            <a:noAutofit/>
          </a:bodyPr>
          <a:lstStyle/>
          <a:p>
            <a:pPr lvl="0"/>
            <a:r>
              <a:rPr lang="en-ZA" sz="2800" b="1" dirty="0">
                <a:solidFill>
                  <a:prstClr val="black"/>
                </a:solidFill>
              </a:rPr>
              <a:t>18 854 </a:t>
            </a:r>
            <a:r>
              <a:rPr lang="en-ZA" sz="2800" dirty="0">
                <a:solidFill>
                  <a:prstClr val="black"/>
                </a:solidFill>
              </a:rPr>
              <a:t>young </a:t>
            </a:r>
            <a:r>
              <a:rPr lang="en-US" sz="2800" dirty="0">
                <a:solidFill>
                  <a:prstClr val="black"/>
                </a:solidFill>
              </a:rPr>
              <a:t>(30yrs and below) and qualified educators were appointed.</a:t>
            </a:r>
          </a:p>
          <a:p>
            <a:pPr algn="just"/>
            <a:r>
              <a:rPr lang="en-ZA" b="1" dirty="0"/>
              <a:t>Monitoring School Feeding</a:t>
            </a:r>
            <a:r>
              <a:rPr lang="en-ZA" dirty="0"/>
              <a:t>:   </a:t>
            </a:r>
            <a:r>
              <a:rPr lang="en-ZA" b="1" dirty="0"/>
              <a:t>134</a:t>
            </a:r>
            <a:r>
              <a:rPr lang="en-ZA" dirty="0"/>
              <a:t> schools were monitored against the 2021/22 Annual Performance Plan (APP) target of monitoring and supporting </a:t>
            </a:r>
            <a:r>
              <a:rPr lang="en-ZA" b="1" dirty="0"/>
              <a:t>120</a:t>
            </a:r>
            <a:r>
              <a:rPr lang="en-ZA" dirty="0"/>
              <a:t> schools. </a:t>
            </a:r>
          </a:p>
          <a:p>
            <a:pPr algn="just"/>
            <a:endParaRPr lang="en-US" dirty="0"/>
          </a:p>
        </p:txBody>
      </p:sp>
      <p:sp>
        <p:nvSpPr>
          <p:cNvPr id="7" name="Slide Number Placeholder 6"/>
          <p:cNvSpPr>
            <a:spLocks noGrp="1"/>
          </p:cNvSpPr>
          <p:nvPr>
            <p:ph type="sldNum" sz="quarter" idx="10"/>
          </p:nvPr>
        </p:nvSpPr>
        <p:spPr/>
        <p:txBody>
          <a:bodyPr/>
          <a:lstStyle/>
          <a:p>
            <a:fld id="{E2C0AE55-7E06-4976-960B-3D98813CB3CF}" type="slidenum">
              <a:rPr lang="en-ZA" smtClean="0">
                <a:solidFill>
                  <a:prstClr val="black">
                    <a:tint val="75000"/>
                  </a:prstClr>
                </a:solidFill>
              </a:rPr>
              <a:pPr/>
              <a:t>16</a:t>
            </a:fld>
            <a:endParaRPr lang="en-ZA" dirty="0">
              <a:solidFill>
                <a:prstClr val="black">
                  <a:tint val="75000"/>
                </a:prstClr>
              </a:solidFi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9" name="Title 8"/>
          <p:cNvSpPr>
            <a:spLocks noGrp="1"/>
          </p:cNvSpPr>
          <p:nvPr>
            <p:ph type="title"/>
          </p:nvPr>
        </p:nvSpPr>
        <p:spPr>
          <a:xfrm>
            <a:off x="90555" y="-140669"/>
            <a:ext cx="8676456" cy="1052735"/>
          </a:xfrm>
        </p:spPr>
        <p:txBody>
          <a:bodyPr>
            <a:normAutofit/>
          </a:bodyPr>
          <a:lstStyle/>
          <a:p>
            <a:r>
              <a:rPr lang="en-US" sz="4800" dirty="0">
                <a:solidFill>
                  <a:srgbClr val="C0504D">
                    <a:lumMod val="75000"/>
                  </a:srgbClr>
                </a:solidFill>
              </a:rPr>
              <a:t>HIGHLIGHTS…</a:t>
            </a:r>
            <a:endParaRPr lang="en-ZA" sz="4800" dirty="0"/>
          </a:p>
        </p:txBody>
      </p:sp>
    </p:spTree>
    <p:extLst>
      <p:ext uri="{BB962C8B-B14F-4D97-AF65-F5344CB8AC3E}">
        <p14:creationId xmlns:p14="http://schemas.microsoft.com/office/powerpoint/2010/main" val="83014308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568952" cy="2304256"/>
          </a:xfrm>
        </p:spPr>
        <p:txBody>
          <a:bodyPr>
            <a:noAutofit/>
          </a:bodyPr>
          <a:lstStyle/>
          <a:p>
            <a:pPr marL="631825" indent="-631825" algn="ctr">
              <a:buNone/>
              <a:defRPr/>
            </a:pPr>
            <a:r>
              <a:rPr lang="en-ZA" sz="5400" b="1" dirty="0">
                <a:solidFill>
                  <a:schemeClr val="accent2">
                    <a:lumMod val="75000"/>
                  </a:schemeClr>
                </a:solidFill>
                <a:cs typeface="Calibri" pitchFamily="34" charset="0"/>
              </a:rPr>
              <a:t>CONDONATIONS </a:t>
            </a:r>
            <a:endParaRPr lang="en-US" sz="5400" dirty="0">
              <a:solidFill>
                <a:schemeClr val="accent2">
                  <a:lumMod val="75000"/>
                </a:schemeClr>
              </a:solidFill>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160</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97</a:t>
            </a:r>
          </a:p>
        </p:txBody>
      </p:sp>
    </p:spTree>
    <p:custDataLst>
      <p:tags r:id="rId1"/>
    </p:custDataLst>
    <p:extLst>
      <p:ext uri="{BB962C8B-B14F-4D97-AF65-F5344CB8AC3E}">
        <p14:creationId xmlns:p14="http://schemas.microsoft.com/office/powerpoint/2010/main" val="135095664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6" y="147551"/>
            <a:ext cx="8408386" cy="581149"/>
          </a:xfrm>
        </p:spPr>
        <p:txBody>
          <a:bodyPr>
            <a:normAutofit/>
          </a:bodyPr>
          <a:lstStyle/>
          <a:p>
            <a:r>
              <a:rPr lang="en-US" sz="2800" b="1" dirty="0">
                <a:solidFill>
                  <a:schemeClr val="accent2">
                    <a:lumMod val="75000"/>
                  </a:schemeClr>
                </a:solidFill>
              </a:rPr>
              <a:t>CONDONATION ON IRREGULAR EXPENDITURE </a:t>
            </a:r>
            <a:endParaRPr lang="en-US" sz="2800" dirty="0"/>
          </a:p>
        </p:txBody>
      </p:sp>
      <p:sp>
        <p:nvSpPr>
          <p:cNvPr id="3" name="Content Placeholder 2"/>
          <p:cNvSpPr>
            <a:spLocks noGrp="1"/>
          </p:cNvSpPr>
          <p:nvPr>
            <p:ph idx="4294967295"/>
          </p:nvPr>
        </p:nvSpPr>
        <p:spPr>
          <a:xfrm>
            <a:off x="0" y="620688"/>
            <a:ext cx="8964488" cy="5760641"/>
          </a:xfrm>
        </p:spPr>
        <p:txBody>
          <a:bodyPr>
            <a:noAutofit/>
          </a:bodyPr>
          <a:lstStyle/>
          <a:p>
            <a:pPr marL="0" indent="0" algn="just">
              <a:buNone/>
            </a:pPr>
            <a:endParaRPr lang="en-ZA" sz="400" dirty="0"/>
          </a:p>
          <a:p>
            <a:pPr marL="0" indent="0">
              <a:buNone/>
            </a:pPr>
            <a:endParaRPr lang="en-US" sz="2400" b="1"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161</a:t>
            </a:fld>
            <a:endParaRPr lang="en-ZA" dirty="0"/>
          </a:p>
        </p:txBody>
      </p:sp>
      <p:pic>
        <p:nvPicPr>
          <p:cNvPr id="5" name="Picture 4"/>
          <p:cNvPicPr>
            <a:picLocks noChangeAspect="1"/>
          </p:cNvPicPr>
          <p:nvPr/>
        </p:nvPicPr>
        <p:blipFill>
          <a:blip r:embed="rId2"/>
          <a:stretch>
            <a:fillRect/>
          </a:stretch>
        </p:blipFill>
        <p:spPr>
          <a:xfrm>
            <a:off x="107504" y="6110028"/>
            <a:ext cx="1440160" cy="542599"/>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47813443"/>
              </p:ext>
            </p:extLst>
          </p:nvPr>
        </p:nvGraphicFramePr>
        <p:xfrm>
          <a:off x="107504" y="908719"/>
          <a:ext cx="8856983" cy="5173238"/>
        </p:xfrm>
        <a:graphic>
          <a:graphicData uri="http://schemas.openxmlformats.org/drawingml/2006/table">
            <a:tbl>
              <a:tblPr firstRow="1" firstCol="1" bandRow="1">
                <a:tableStyleId>{21E4AEA4-8DFA-4A89-87EB-49C32662AFE0}</a:tableStyleId>
              </a:tblPr>
              <a:tblGrid>
                <a:gridCol w="2592288">
                  <a:extLst>
                    <a:ext uri="{9D8B030D-6E8A-4147-A177-3AD203B41FA5}">
                      <a16:colId xmlns:a16="http://schemas.microsoft.com/office/drawing/2014/main" val="20000"/>
                    </a:ext>
                  </a:extLst>
                </a:gridCol>
                <a:gridCol w="1872208">
                  <a:extLst>
                    <a:ext uri="{9D8B030D-6E8A-4147-A177-3AD203B41FA5}">
                      <a16:colId xmlns:a16="http://schemas.microsoft.com/office/drawing/2014/main" val="20002"/>
                    </a:ext>
                  </a:extLst>
                </a:gridCol>
                <a:gridCol w="4392487">
                  <a:extLst>
                    <a:ext uri="{9D8B030D-6E8A-4147-A177-3AD203B41FA5}">
                      <a16:colId xmlns:a16="http://schemas.microsoft.com/office/drawing/2014/main" val="2563805018"/>
                    </a:ext>
                  </a:extLst>
                </a:gridCol>
              </a:tblGrid>
              <a:tr h="1463652">
                <a:tc>
                  <a:txBody>
                    <a:bodyPr/>
                    <a:lstStyle/>
                    <a:p>
                      <a:pPr marL="0" marR="0" algn="just">
                        <a:lnSpc>
                          <a:spcPct val="100000"/>
                        </a:lnSpc>
                        <a:spcBef>
                          <a:spcPts val="0"/>
                        </a:spcBef>
                        <a:spcAft>
                          <a:spcPts val="0"/>
                        </a:spcAft>
                      </a:pPr>
                      <a:r>
                        <a:rPr lang="en-ZA" sz="2800" dirty="0">
                          <a:effectLst/>
                          <a:latin typeface="+mn-lt"/>
                        </a:rPr>
                        <a:t>Service Provider </a:t>
                      </a:r>
                      <a:endParaRPr lang="en-US" sz="2800"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r>
                        <a:rPr lang="en-ZA" sz="2800" dirty="0">
                          <a:effectLst/>
                          <a:latin typeface="+mn-lt"/>
                        </a:rPr>
                        <a:t>Condoned</a:t>
                      </a:r>
                      <a:r>
                        <a:rPr lang="en-ZA" sz="2800" baseline="0" dirty="0">
                          <a:effectLst/>
                          <a:latin typeface="+mn-lt"/>
                        </a:rPr>
                        <a:t> </a:t>
                      </a:r>
                    </a:p>
                    <a:p>
                      <a:pPr marL="0" marR="0" algn="just">
                        <a:lnSpc>
                          <a:spcPct val="100000"/>
                        </a:lnSpc>
                        <a:spcBef>
                          <a:spcPts val="0"/>
                        </a:spcBef>
                        <a:spcAft>
                          <a:spcPts val="0"/>
                        </a:spcAft>
                      </a:pPr>
                      <a:r>
                        <a:rPr lang="en-ZA" sz="2800" dirty="0">
                          <a:effectLst/>
                          <a:latin typeface="+mn-lt"/>
                        </a:rPr>
                        <a:t>Amount </a:t>
                      </a:r>
                    </a:p>
                    <a:p>
                      <a:pPr marL="0" marR="0" algn="just">
                        <a:lnSpc>
                          <a:spcPct val="100000"/>
                        </a:lnSpc>
                        <a:spcBef>
                          <a:spcPts val="0"/>
                        </a:spcBef>
                        <a:spcAft>
                          <a:spcPts val="0"/>
                        </a:spcAft>
                      </a:pPr>
                      <a:r>
                        <a:rPr lang="en-ZA" sz="2800" dirty="0">
                          <a:effectLst/>
                          <a:latin typeface="+mn-lt"/>
                        </a:rPr>
                        <a:t>R’000</a:t>
                      </a:r>
                    </a:p>
                  </a:txBody>
                  <a:tcPr marL="49195" marR="49195" marT="0" marB="0"/>
                </a:tc>
                <a:tc>
                  <a:txBody>
                    <a:bodyPr/>
                    <a:lstStyle/>
                    <a:p>
                      <a:pPr marL="0" marR="0" algn="just">
                        <a:lnSpc>
                          <a:spcPct val="100000"/>
                        </a:lnSpc>
                        <a:spcBef>
                          <a:spcPts val="0"/>
                        </a:spcBef>
                        <a:spcAft>
                          <a:spcPts val="0"/>
                        </a:spcAft>
                      </a:pPr>
                      <a:r>
                        <a:rPr lang="en-ZA" sz="2800" dirty="0" smtClean="0">
                          <a:effectLst/>
                          <a:latin typeface="+mn-lt"/>
                        </a:rPr>
                        <a:t>Applied/in the process of applying </a:t>
                      </a:r>
                      <a:r>
                        <a:rPr lang="en-ZA" sz="2800" dirty="0">
                          <a:effectLst/>
                          <a:latin typeface="+mn-lt"/>
                        </a:rPr>
                        <a:t>and yet to be Approved </a:t>
                      </a:r>
                      <a:endParaRPr lang="en-ZA" sz="2800" dirty="0" smtClean="0">
                        <a:effectLst/>
                        <a:latin typeface="+mn-lt"/>
                      </a:endParaRPr>
                    </a:p>
                    <a:p>
                      <a:pPr marL="0" marR="0" algn="just">
                        <a:lnSpc>
                          <a:spcPct val="100000"/>
                        </a:lnSpc>
                        <a:spcBef>
                          <a:spcPts val="0"/>
                        </a:spcBef>
                        <a:spcAft>
                          <a:spcPts val="0"/>
                        </a:spcAft>
                      </a:pPr>
                      <a:endParaRPr lang="en-ZA" sz="2800" dirty="0">
                        <a:effectLst/>
                        <a:latin typeface="+mn-lt"/>
                      </a:endParaRPr>
                    </a:p>
                  </a:txBody>
                  <a:tcPr marL="49195" marR="49195" marT="0" marB="0"/>
                </a:tc>
                <a:extLst>
                  <a:ext uri="{0D108BD9-81ED-4DB2-BD59-A6C34878D82A}">
                    <a16:rowId xmlns:a16="http://schemas.microsoft.com/office/drawing/2014/main" val="10000"/>
                  </a:ext>
                </a:extLst>
              </a:tr>
              <a:tr h="590552">
                <a:tc>
                  <a:txBody>
                    <a:bodyPr/>
                    <a:lstStyle/>
                    <a:p>
                      <a:pPr marL="0" marR="0" algn="just">
                        <a:lnSpc>
                          <a:spcPct val="100000"/>
                        </a:lnSpc>
                        <a:spcBef>
                          <a:spcPts val="0"/>
                        </a:spcBef>
                        <a:spcAft>
                          <a:spcPts val="0"/>
                        </a:spcAft>
                      </a:pPr>
                      <a:r>
                        <a:rPr lang="en-US" sz="2800" dirty="0">
                          <a:effectLst/>
                          <a:latin typeface="+mn-lt"/>
                          <a:ea typeface="Calibri" panose="020F0502020204030204" pitchFamily="34" charset="0"/>
                          <a:cs typeface="Times New Roman" panose="02020603050405020304" pitchFamily="18" charset="0"/>
                        </a:rPr>
                        <a:t>DBSA</a:t>
                      </a:r>
                    </a:p>
                  </a:txBody>
                  <a:tcPr marL="49195" marR="49195" marT="0" marB="0"/>
                </a:tc>
                <a:tc>
                  <a:txBody>
                    <a:bodyPr/>
                    <a:lstStyle/>
                    <a:p>
                      <a:pPr marL="0" marR="0" algn="just">
                        <a:lnSpc>
                          <a:spcPct val="100000"/>
                        </a:lnSpc>
                        <a:spcBef>
                          <a:spcPts val="0"/>
                        </a:spcBef>
                        <a:spcAft>
                          <a:spcPts val="0"/>
                        </a:spcAft>
                      </a:pPr>
                      <a:r>
                        <a:rPr lang="en-US" sz="2800" dirty="0">
                          <a:effectLst/>
                          <a:latin typeface="+mn-lt"/>
                        </a:rPr>
                        <a:t>897</a:t>
                      </a:r>
                      <a:r>
                        <a:rPr lang="en-US" sz="2800" baseline="0" dirty="0">
                          <a:effectLst/>
                          <a:latin typeface="+mn-lt"/>
                        </a:rPr>
                        <a:t> 747</a:t>
                      </a:r>
                      <a:endParaRPr lang="en-US" sz="2800" dirty="0">
                        <a:effectLst/>
                        <a:latin typeface="+mn-lt"/>
                      </a:endParaRPr>
                    </a:p>
                  </a:txBody>
                  <a:tcPr marL="49195" marR="49195" marT="0" marB="0"/>
                </a:tc>
                <a:tc>
                  <a:txBody>
                    <a:bodyPr/>
                    <a:lstStyle/>
                    <a:p>
                      <a:pPr marL="0" marR="0" algn="just">
                        <a:lnSpc>
                          <a:spcPct val="100000"/>
                        </a:lnSpc>
                        <a:spcBef>
                          <a:spcPts val="0"/>
                        </a:spcBef>
                        <a:spcAft>
                          <a:spcPts val="0"/>
                        </a:spcAft>
                      </a:pPr>
                      <a:endParaRPr lang="en-US" sz="2800" dirty="0">
                        <a:effectLst/>
                        <a:latin typeface="+mn-lt"/>
                      </a:endParaRPr>
                    </a:p>
                  </a:txBody>
                  <a:tcPr marL="49195" marR="49195" marT="0" marB="0"/>
                </a:tc>
                <a:extLst>
                  <a:ext uri="{0D108BD9-81ED-4DB2-BD59-A6C34878D82A}">
                    <a16:rowId xmlns:a16="http://schemas.microsoft.com/office/drawing/2014/main" val="10001"/>
                  </a:ext>
                </a:extLst>
              </a:tr>
              <a:tr h="958602">
                <a:tc>
                  <a:txBody>
                    <a:bodyPr/>
                    <a:lstStyle/>
                    <a:p>
                      <a:pPr marL="0" marR="0" algn="just">
                        <a:lnSpc>
                          <a:spcPct val="100000"/>
                        </a:lnSpc>
                        <a:spcBef>
                          <a:spcPts val="0"/>
                        </a:spcBef>
                        <a:spcAft>
                          <a:spcPts val="0"/>
                        </a:spcAft>
                      </a:pPr>
                      <a:r>
                        <a:rPr lang="en-US" sz="2800" b="1" dirty="0" smtClean="0">
                          <a:effectLst/>
                          <a:latin typeface="+mn-lt"/>
                          <a:ea typeface="Calibri" panose="020F0502020204030204" pitchFamily="34" charset="0"/>
                          <a:cs typeface="Times New Roman" panose="02020603050405020304" pitchFamily="18" charset="0"/>
                        </a:rPr>
                        <a:t>CDC</a:t>
                      </a:r>
                      <a:endParaRPr lang="en-US" sz="2800" b="1"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endParaRPr lang="en-US" sz="2800" b="1"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r>
                        <a:rPr lang="en-US" sz="2800" b="0" dirty="0" smtClean="0">
                          <a:effectLst/>
                          <a:latin typeface="+mn-lt"/>
                          <a:ea typeface="Calibri" panose="020F0502020204030204" pitchFamily="34" charset="0"/>
                          <a:cs typeface="Times New Roman" panose="02020603050405020304" pitchFamily="18" charset="0"/>
                        </a:rPr>
                        <a:t>R754m (Not yet granted by NT)</a:t>
                      </a:r>
                      <a:endParaRPr lang="en-US" sz="2800" b="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10004"/>
                  </a:ext>
                </a:extLst>
              </a:tr>
              <a:tr h="958602">
                <a:tc>
                  <a:txBody>
                    <a:bodyPr/>
                    <a:lstStyle/>
                    <a:p>
                      <a:pPr marL="0" marR="0" algn="just">
                        <a:lnSpc>
                          <a:spcPct val="100000"/>
                        </a:lnSpc>
                        <a:spcBef>
                          <a:spcPts val="0"/>
                        </a:spcBef>
                        <a:spcAft>
                          <a:spcPts val="0"/>
                        </a:spcAft>
                      </a:pPr>
                      <a:r>
                        <a:rPr lang="en-US" sz="2800" b="1" dirty="0" smtClean="0">
                          <a:effectLst/>
                          <a:latin typeface="+mn-lt"/>
                          <a:ea typeface="Calibri" panose="020F0502020204030204" pitchFamily="34" charset="0"/>
                          <a:cs typeface="Times New Roman" panose="02020603050405020304" pitchFamily="18" charset="0"/>
                        </a:rPr>
                        <a:t>TMT</a:t>
                      </a:r>
                      <a:endParaRPr lang="en-US" sz="2800" b="1"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endParaRPr lang="en-US" sz="2800" b="1"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r>
                        <a:rPr lang="en-US" sz="2800" b="0" dirty="0" smtClean="0">
                          <a:effectLst/>
                          <a:latin typeface="+mn-lt"/>
                          <a:ea typeface="Calibri" panose="020F0502020204030204" pitchFamily="34" charset="0"/>
                          <a:cs typeface="Times New Roman" panose="02020603050405020304" pitchFamily="18" charset="0"/>
                        </a:rPr>
                        <a:t>R1 161</a:t>
                      </a:r>
                      <a:r>
                        <a:rPr lang="en-US" sz="2800" b="0" baseline="0" dirty="0" smtClean="0">
                          <a:effectLst/>
                          <a:latin typeface="+mn-lt"/>
                          <a:ea typeface="Calibri" panose="020F0502020204030204" pitchFamily="34" charset="0"/>
                          <a:cs typeface="Times New Roman" panose="02020603050405020304" pitchFamily="18" charset="0"/>
                        </a:rPr>
                        <a:t>m </a:t>
                      </a:r>
                      <a:r>
                        <a:rPr lang="en-US" sz="2800" b="0" dirty="0" smtClean="0">
                          <a:effectLst/>
                          <a:latin typeface="+mn-lt"/>
                          <a:ea typeface="Calibri" panose="020F0502020204030204" pitchFamily="34" charset="0"/>
                          <a:cs typeface="Times New Roman" panose="02020603050405020304" pitchFamily="18" charset="0"/>
                        </a:rPr>
                        <a:t>(In the process of application)</a:t>
                      </a:r>
                      <a:endParaRPr lang="en-US" sz="2800" b="0"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867054456"/>
                  </a:ext>
                </a:extLst>
              </a:tr>
              <a:tr h="95860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dirty="0" smtClean="0">
                          <a:effectLst/>
                          <a:latin typeface="+mn-lt"/>
                          <a:ea typeface="Calibri" panose="020F0502020204030204" pitchFamily="34" charset="0"/>
                          <a:cs typeface="Times New Roman" panose="02020603050405020304" pitchFamily="18" charset="0"/>
                        </a:rPr>
                        <a:t>Total</a:t>
                      </a:r>
                    </a:p>
                    <a:p>
                      <a:pPr marL="0" marR="0" algn="just">
                        <a:lnSpc>
                          <a:spcPct val="100000"/>
                        </a:lnSpc>
                        <a:spcBef>
                          <a:spcPts val="0"/>
                        </a:spcBef>
                        <a:spcAft>
                          <a:spcPts val="0"/>
                        </a:spcAft>
                      </a:pPr>
                      <a:endParaRPr lang="en-US" sz="2800" b="1"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b="1" baseline="0" dirty="0" smtClean="0">
                          <a:effectLst/>
                          <a:latin typeface="+mn-lt"/>
                          <a:ea typeface="Calibri" panose="020F0502020204030204" pitchFamily="34" charset="0"/>
                          <a:cs typeface="Times New Roman" panose="02020603050405020304" pitchFamily="18" charset="0"/>
                        </a:rPr>
                        <a:t>897 747</a:t>
                      </a:r>
                      <a:endParaRPr lang="en-US" sz="2800" b="1" dirty="0" smtClean="0">
                        <a:effectLst/>
                        <a:latin typeface="+mn-lt"/>
                        <a:ea typeface="Calibri" panose="020F0502020204030204" pitchFamily="34" charset="0"/>
                        <a:cs typeface="Times New Roman" panose="02020603050405020304" pitchFamily="18" charset="0"/>
                      </a:endParaRPr>
                    </a:p>
                    <a:p>
                      <a:pPr marL="0" marR="0" algn="just">
                        <a:lnSpc>
                          <a:spcPct val="100000"/>
                        </a:lnSpc>
                        <a:spcBef>
                          <a:spcPts val="0"/>
                        </a:spcBef>
                        <a:spcAft>
                          <a:spcPts val="0"/>
                        </a:spcAft>
                      </a:pPr>
                      <a:endParaRPr lang="en-US" sz="2800" b="1" dirty="0">
                        <a:effectLst/>
                        <a:latin typeface="+mn-lt"/>
                        <a:ea typeface="Calibri" panose="020F0502020204030204" pitchFamily="34" charset="0"/>
                        <a:cs typeface="Times New Roman" panose="02020603050405020304" pitchFamily="18" charset="0"/>
                      </a:endParaRPr>
                    </a:p>
                  </a:txBody>
                  <a:tcPr marL="49195" marR="49195" marT="0" marB="0"/>
                </a:tc>
                <a:tc>
                  <a:txBody>
                    <a:bodyPr/>
                    <a:lstStyle/>
                    <a:p>
                      <a:pPr marL="0" marR="0" algn="just">
                        <a:lnSpc>
                          <a:spcPct val="100000"/>
                        </a:lnSpc>
                        <a:spcBef>
                          <a:spcPts val="0"/>
                        </a:spcBef>
                        <a:spcAft>
                          <a:spcPts val="0"/>
                        </a:spcAft>
                      </a:pPr>
                      <a:endParaRPr lang="en-US" sz="2800" b="1" dirty="0">
                        <a:effectLst/>
                        <a:latin typeface="+mn-lt"/>
                        <a:ea typeface="Calibri" panose="020F0502020204030204" pitchFamily="34" charset="0"/>
                        <a:cs typeface="Times New Roman" panose="02020603050405020304" pitchFamily="18" charset="0"/>
                      </a:endParaRPr>
                    </a:p>
                  </a:txBody>
                  <a:tcPr marL="49195" marR="49195" marT="0" marB="0"/>
                </a:tc>
                <a:extLst>
                  <a:ext uri="{0D108BD9-81ED-4DB2-BD59-A6C34878D82A}">
                    <a16:rowId xmlns:a16="http://schemas.microsoft.com/office/drawing/2014/main" val="830633302"/>
                  </a:ext>
                </a:extLst>
              </a:tr>
            </a:tbl>
          </a:graphicData>
        </a:graphic>
      </p:graphicFrame>
    </p:spTree>
    <p:extLst>
      <p:ext uri="{BB962C8B-B14F-4D97-AF65-F5344CB8AC3E}">
        <p14:creationId xmlns:p14="http://schemas.microsoft.com/office/powerpoint/2010/main" val="416128308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568952" cy="2304256"/>
          </a:xfrm>
        </p:spPr>
        <p:txBody>
          <a:bodyPr>
            <a:noAutofit/>
          </a:bodyPr>
          <a:lstStyle/>
          <a:p>
            <a:pPr marL="631825" indent="-631825" algn="ctr">
              <a:buNone/>
              <a:defRPr/>
            </a:pPr>
            <a:r>
              <a:rPr lang="en-ZA" sz="5400" b="1" dirty="0">
                <a:solidFill>
                  <a:schemeClr val="accent2">
                    <a:lumMod val="75000"/>
                  </a:schemeClr>
                </a:solidFill>
                <a:cs typeface="Calibri" pitchFamily="34" charset="0"/>
              </a:rPr>
              <a:t>MATERIAL IRREGULARITIES </a:t>
            </a:r>
            <a:endParaRPr lang="en-US" sz="5400" dirty="0">
              <a:solidFill>
                <a:schemeClr val="accent2">
                  <a:lumMod val="75000"/>
                </a:schemeClr>
              </a:solidFill>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162</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smtClean="0"/>
              <a:t>162</a:t>
            </a:r>
            <a:endParaRPr lang="en-ZA" dirty="0"/>
          </a:p>
        </p:txBody>
      </p:sp>
    </p:spTree>
    <p:custDataLst>
      <p:tags r:id="rId1"/>
    </p:custDataLst>
    <p:extLst>
      <p:ext uri="{BB962C8B-B14F-4D97-AF65-F5344CB8AC3E}">
        <p14:creationId xmlns:p14="http://schemas.microsoft.com/office/powerpoint/2010/main" val="61866641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716"/>
            <a:ext cx="8229600" cy="1143000"/>
          </a:xfrm>
        </p:spPr>
        <p:txBody>
          <a:bodyPr>
            <a:normAutofit/>
          </a:bodyPr>
          <a:lstStyle/>
          <a:p>
            <a:r>
              <a:rPr lang="en-ZA" b="1" dirty="0">
                <a:solidFill>
                  <a:schemeClr val="accent2">
                    <a:lumMod val="75000"/>
                  </a:schemeClr>
                </a:solidFill>
              </a:rPr>
              <a:t>MATERIAL IRREGULARITIES</a:t>
            </a:r>
          </a:p>
        </p:txBody>
      </p:sp>
      <p:graphicFrame>
        <p:nvGraphicFramePr>
          <p:cNvPr id="5" name="Table 5">
            <a:extLst>
              <a:ext uri="{FF2B5EF4-FFF2-40B4-BE49-F238E27FC236}">
                <a16:creationId xmlns:a16="http://schemas.microsoft.com/office/drawing/2014/main" id="{E5FC3197-ED94-3413-35DD-BBBE5340C325}"/>
              </a:ext>
            </a:extLst>
          </p:cNvPr>
          <p:cNvGraphicFramePr>
            <a:graphicFrameLocks noGrp="1"/>
          </p:cNvGraphicFramePr>
          <p:nvPr>
            <p:ph idx="4294967295"/>
          </p:nvPr>
        </p:nvGraphicFramePr>
        <p:xfrm>
          <a:off x="179512" y="908721"/>
          <a:ext cx="8856984" cy="5256583"/>
        </p:xfrm>
        <a:graphic>
          <a:graphicData uri="http://schemas.openxmlformats.org/drawingml/2006/table">
            <a:tbl>
              <a:tblPr firstRow="1" bandRow="1">
                <a:tableStyleId>{21E4AEA4-8DFA-4A89-87EB-49C32662AFE0}</a:tableStyleId>
              </a:tblPr>
              <a:tblGrid>
                <a:gridCol w="3384376">
                  <a:extLst>
                    <a:ext uri="{9D8B030D-6E8A-4147-A177-3AD203B41FA5}">
                      <a16:colId xmlns:a16="http://schemas.microsoft.com/office/drawing/2014/main" val="2094818319"/>
                    </a:ext>
                  </a:extLst>
                </a:gridCol>
                <a:gridCol w="5472608">
                  <a:extLst>
                    <a:ext uri="{9D8B030D-6E8A-4147-A177-3AD203B41FA5}">
                      <a16:colId xmlns:a16="http://schemas.microsoft.com/office/drawing/2014/main" val="1826896108"/>
                    </a:ext>
                  </a:extLst>
                </a:gridCol>
              </a:tblGrid>
              <a:tr h="401223">
                <a:tc>
                  <a:txBody>
                    <a:bodyPr/>
                    <a:lstStyle/>
                    <a:p>
                      <a:r>
                        <a:rPr lang="en-ZA" dirty="0"/>
                        <a:t>Material Irregularities (MI)</a:t>
                      </a:r>
                    </a:p>
                  </a:txBody>
                  <a:tcPr/>
                </a:tc>
                <a:tc>
                  <a:txBody>
                    <a:bodyPr/>
                    <a:lstStyle/>
                    <a:p>
                      <a:r>
                        <a:rPr lang="en-ZA" dirty="0"/>
                        <a:t>Status or Progress</a:t>
                      </a:r>
                    </a:p>
                  </a:txBody>
                  <a:tcPr/>
                </a:tc>
                <a:extLst>
                  <a:ext uri="{0D108BD9-81ED-4DB2-BD59-A6C34878D82A}">
                    <a16:rowId xmlns:a16="http://schemas.microsoft.com/office/drawing/2014/main" val="3057062889"/>
                  </a:ext>
                </a:extLst>
              </a:tr>
              <a:tr h="4855360">
                <a:tc>
                  <a:txBody>
                    <a:bodyPr/>
                    <a:lstStyle/>
                    <a:p>
                      <a:pPr>
                        <a:lnSpc>
                          <a:spcPct val="115000"/>
                        </a:lnSpc>
                        <a:spcAft>
                          <a:spcPts val="6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MI 01: Interest Paid on Payment not made within 30 days (TCN Architects)</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txBody>
                  <a:tcPr/>
                </a:tc>
                <a:tc>
                  <a:txBody>
                    <a:bodyPr/>
                    <a:lstStyle/>
                    <a:p>
                      <a:pPr marL="0" lvl="0" indent="0" algn="just">
                        <a:lnSpc>
                          <a:spcPct val="115000"/>
                        </a:lnSpc>
                        <a:spcAft>
                          <a:spcPts val="600"/>
                        </a:spcAft>
                        <a:buFont typeface="Symbol" panose="05050102010706020507" pitchFamily="18" charset="2"/>
                        <a:buNone/>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19 September 2022 – 07 October 2022</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t>
                      </a:r>
                    </a:p>
                    <a:p>
                      <a:pPr marL="285750" lvl="0" indent="-285750" algn="just">
                        <a:lnSpc>
                          <a:spcPct val="115000"/>
                        </a:lnSpc>
                        <a:spcAft>
                          <a:spcPts val="600"/>
                        </a:spcAft>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Infrastructure was briefed on the outcome of the investigation on 25 August 2022.  The PSU submitted additional information that will required a revision of the report.  </a:t>
                      </a:r>
                    </a:p>
                    <a:p>
                      <a:pPr marL="285750" lvl="0" indent="-285750" algn="just">
                        <a:lnSpc>
                          <a:spcPct val="115000"/>
                        </a:lnSpc>
                        <a:spcAft>
                          <a:spcPts val="600"/>
                        </a:spcAft>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investigation team finalised the analysis of additional information and the report was shared with affected line function for comments after revision. Comments were considered and further adjustment were effected and a final report was circulated for final comments by 7 October 2022. Comments were received, report to be finalised for further action.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3927557"/>
                  </a:ext>
                </a:extLst>
              </a:tr>
            </a:tbl>
          </a:graphicData>
        </a:graphic>
      </p:graphicFrame>
      <p:pic>
        <p:nvPicPr>
          <p:cNvPr id="4" name="Picture 3"/>
          <p:cNvPicPr>
            <a:picLocks noChangeAspect="1"/>
          </p:cNvPicPr>
          <p:nvPr/>
        </p:nvPicPr>
        <p:blipFill>
          <a:blip r:embed="rId2"/>
          <a:stretch>
            <a:fillRect/>
          </a:stretch>
        </p:blipFill>
        <p:spPr>
          <a:xfrm>
            <a:off x="0" y="6268049"/>
            <a:ext cx="1763688" cy="589951"/>
          </a:xfrm>
          <a:prstGeom prst="rect">
            <a:avLst/>
          </a:prstGeom>
        </p:spPr>
      </p:pic>
      <p:sp>
        <p:nvSpPr>
          <p:cNvPr id="8" name="TextBox 7">
            <a:extLst>
              <a:ext uri="{FF2B5EF4-FFF2-40B4-BE49-F238E27FC236}">
                <a16:creationId xmlns:a16="http://schemas.microsoft.com/office/drawing/2014/main" id="{1F4DEA5C-6A77-4393-83C4-A6196998F9E1}"/>
              </a:ext>
            </a:extLst>
          </p:cNvPr>
          <p:cNvSpPr txBox="1"/>
          <p:nvPr/>
        </p:nvSpPr>
        <p:spPr>
          <a:xfrm>
            <a:off x="7092280" y="6400800"/>
            <a:ext cx="636251" cy="36933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dirty="0" smtClean="0">
                <a:solidFill>
                  <a:prstClr val="white">
                    <a:lumMod val="65000"/>
                  </a:prstClr>
                </a:solidFill>
                <a:latin typeface="Calibri"/>
              </a:rPr>
              <a:t>163</a:t>
            </a:r>
            <a:endParaRPr kumimoji="0" lang="en-US" sz="18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33887014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3752"/>
            <a:ext cx="8229600" cy="617690"/>
          </a:xfrm>
        </p:spPr>
        <p:txBody>
          <a:bodyPr>
            <a:normAutofit/>
          </a:bodyPr>
          <a:lstStyle/>
          <a:p>
            <a:r>
              <a:rPr lang="en-ZA" b="1" dirty="0">
                <a:solidFill>
                  <a:schemeClr val="accent2">
                    <a:lumMod val="75000"/>
                  </a:schemeClr>
                </a:solidFill>
              </a:rPr>
              <a:t>MATERIAL IRREGULARITIES</a:t>
            </a:r>
          </a:p>
        </p:txBody>
      </p:sp>
      <p:graphicFrame>
        <p:nvGraphicFramePr>
          <p:cNvPr id="5" name="Table 5">
            <a:extLst>
              <a:ext uri="{FF2B5EF4-FFF2-40B4-BE49-F238E27FC236}">
                <a16:creationId xmlns:a16="http://schemas.microsoft.com/office/drawing/2014/main" id="{E5FC3197-ED94-3413-35DD-BBBE5340C325}"/>
              </a:ext>
            </a:extLst>
          </p:cNvPr>
          <p:cNvGraphicFramePr>
            <a:graphicFrameLocks noGrp="1"/>
          </p:cNvGraphicFramePr>
          <p:nvPr>
            <p:ph idx="4294967295"/>
            <p:extLst>
              <p:ext uri="{D42A27DB-BD31-4B8C-83A1-F6EECF244321}">
                <p14:modId xmlns:p14="http://schemas.microsoft.com/office/powerpoint/2010/main" val="1797232660"/>
              </p:ext>
            </p:extLst>
          </p:nvPr>
        </p:nvGraphicFramePr>
        <p:xfrm>
          <a:off x="73832" y="555709"/>
          <a:ext cx="8928992" cy="5828073"/>
        </p:xfrm>
        <a:graphic>
          <a:graphicData uri="http://schemas.openxmlformats.org/drawingml/2006/table">
            <a:tbl>
              <a:tblPr firstRow="1" bandRow="1">
                <a:tableStyleId>{21E4AEA4-8DFA-4A89-87EB-49C32662AFE0}</a:tableStyleId>
              </a:tblPr>
              <a:tblGrid>
                <a:gridCol w="3096345">
                  <a:extLst>
                    <a:ext uri="{9D8B030D-6E8A-4147-A177-3AD203B41FA5}">
                      <a16:colId xmlns:a16="http://schemas.microsoft.com/office/drawing/2014/main" val="2094818319"/>
                    </a:ext>
                  </a:extLst>
                </a:gridCol>
                <a:gridCol w="5832647">
                  <a:extLst>
                    <a:ext uri="{9D8B030D-6E8A-4147-A177-3AD203B41FA5}">
                      <a16:colId xmlns:a16="http://schemas.microsoft.com/office/drawing/2014/main" val="1826896108"/>
                    </a:ext>
                  </a:extLst>
                </a:gridCol>
              </a:tblGrid>
              <a:tr h="413301">
                <a:tc>
                  <a:txBody>
                    <a:bodyPr/>
                    <a:lstStyle/>
                    <a:p>
                      <a:r>
                        <a:rPr lang="en-ZA" dirty="0"/>
                        <a:t>Material Irregularities (MI)</a:t>
                      </a:r>
                    </a:p>
                  </a:txBody>
                  <a:tcPr/>
                </a:tc>
                <a:tc>
                  <a:txBody>
                    <a:bodyPr/>
                    <a:lstStyle/>
                    <a:p>
                      <a:r>
                        <a:rPr lang="en-ZA" dirty="0"/>
                        <a:t>Status or Progress</a:t>
                      </a:r>
                    </a:p>
                  </a:txBody>
                  <a:tcPr/>
                </a:tc>
                <a:extLst>
                  <a:ext uri="{0D108BD9-81ED-4DB2-BD59-A6C34878D82A}">
                    <a16:rowId xmlns:a16="http://schemas.microsoft.com/office/drawing/2014/main" val="3057062889"/>
                  </a:ext>
                </a:extLst>
              </a:tr>
              <a:tr h="5188654">
                <a:tc>
                  <a:txBody>
                    <a:bodyPr/>
                    <a:lstStyle/>
                    <a:p>
                      <a:pPr>
                        <a:lnSpc>
                          <a:spcPct val="115000"/>
                        </a:lnSpc>
                        <a:spcAft>
                          <a:spcPts val="6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MI 02: </a:t>
                      </a:r>
                      <a:r>
                        <a:rPr lang="en-GB" sz="1600" b="1" dirty="0">
                          <a:effectLst/>
                          <a:latin typeface="Arial" panose="020B0604020202020204" pitchFamily="34" charset="0"/>
                          <a:ea typeface="Calibri" panose="020F0502020204030204" pitchFamily="34" charset="0"/>
                        </a:rPr>
                        <a:t>FEEDBACK ON KHA RI GUDE CAMPAIGN – Learner materials distributed to learners who did not qualify to be on the Kha Ri </a:t>
                      </a:r>
                      <a:r>
                        <a:rPr lang="en-GB" sz="1600" b="1" dirty="0" err="1">
                          <a:effectLst/>
                          <a:latin typeface="Arial" panose="020B0604020202020204" pitchFamily="34" charset="0"/>
                          <a:ea typeface="Calibri" panose="020F0502020204030204" pitchFamily="34" charset="0"/>
                        </a:rPr>
                        <a:t>Gude</a:t>
                      </a:r>
                      <a:r>
                        <a:rPr lang="en-GB" sz="1600" b="1" dirty="0">
                          <a:effectLst/>
                          <a:latin typeface="Arial" panose="020B0604020202020204" pitchFamily="34" charset="0"/>
                          <a:ea typeface="Calibri" panose="020F0502020204030204" pitchFamily="34" charset="0"/>
                        </a:rPr>
                        <a:t> programme as controls to verify learners registered for the program were ineffective (inadequate)</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txBody>
                  <a:tcPr/>
                </a:tc>
                <a:tc>
                  <a:txBody>
                    <a:bodyPr/>
                    <a:lstStyle/>
                    <a:p>
                      <a:pPr marL="0" lvl="0" indent="0" algn="just">
                        <a:lnSpc>
                          <a:spcPct val="115000"/>
                        </a:lnSpc>
                        <a:spcAft>
                          <a:spcPts val="600"/>
                        </a:spcAft>
                        <a:buFont typeface="Symbol" panose="05050102010706020507" pitchFamily="18" charset="2"/>
                        <a:buNone/>
                      </a:pPr>
                      <a:r>
                        <a:rPr lang="en-GB" sz="2000" b="1" dirty="0">
                          <a:effectLst/>
                          <a:latin typeface="Arial" panose="020B0604020202020204" pitchFamily="34" charset="0"/>
                          <a:ea typeface="Times New Roman" panose="02020603050405020304" pitchFamily="18" charset="0"/>
                          <a:cs typeface="Times New Roman" panose="02020603050405020304" pitchFamily="18" charset="0"/>
                        </a:rPr>
                        <a:t>19 September 2022 – 07 October 2022</a:t>
                      </a:r>
                      <a:r>
                        <a:rPr lang="en-GB" sz="2000" dirty="0">
                          <a:effectLst/>
                          <a:latin typeface="Arial" panose="020B0604020202020204" pitchFamily="34" charset="0"/>
                          <a:ea typeface="Times New Roman" panose="02020603050405020304" pitchFamily="18" charset="0"/>
                          <a:cs typeface="Times New Roman" panose="02020603050405020304" pitchFamily="18" charset="0"/>
                        </a:rPr>
                        <a:t>:</a:t>
                      </a:r>
                    </a:p>
                    <a:p>
                      <a:pPr marL="171450" indent="-171450" algn="just">
                        <a:lnSpc>
                          <a:spcPct val="115000"/>
                        </a:lnSpc>
                        <a:spcAft>
                          <a:spcPts val="800"/>
                        </a:spcAft>
                        <a:buFont typeface="Arial" panose="020B0604020202020204" pitchFamily="34" charset="0"/>
                        <a:buChar char="•"/>
                      </a:pPr>
                      <a:r>
                        <a:rPr lang="en-ZA" sz="1400" dirty="0">
                          <a:effectLst/>
                          <a:latin typeface="Arial" panose="020B0604020202020204" pitchFamily="34" charset="0"/>
                          <a:ea typeface="Times New Roman" panose="02020603050405020304" pitchFamily="18" charset="0"/>
                          <a:cs typeface="Times New Roman" panose="02020603050405020304" pitchFamily="18" charset="0"/>
                        </a:rPr>
                        <a:t>The Investigating Officers were to present the solicited information from the DBE to the Prosecuting Authority for completeness of information from DBE and for determination on the way forward, on the case.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ZA" sz="1400" dirty="0">
                          <a:effectLst/>
                          <a:latin typeface="Arial" panose="020B0604020202020204" pitchFamily="34" charset="0"/>
                          <a:ea typeface="Times New Roman" panose="02020603050405020304" pitchFamily="18" charset="0"/>
                        </a:rPr>
                        <a:t>The Investigating Officers committed to providing updates on the case to the DBE on a regular basis, and the DBE still awaits the first update after the meeting.</a:t>
                      </a:r>
                    </a:p>
                    <a:p>
                      <a:endParaRPr lang="en-ZA" sz="1400" dirty="0">
                        <a:effectLst/>
                        <a:latin typeface="Arial" panose="020B0604020202020204" pitchFamily="34" charset="0"/>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15000"/>
                        </a:lnSpc>
                        <a:spcBef>
                          <a:spcPts val="0"/>
                        </a:spcBef>
                        <a:spcAft>
                          <a:spcPts val="800"/>
                        </a:spcAft>
                        <a:buClrTx/>
                        <a:buSzTx/>
                        <a:buFont typeface="Arial" panose="020B0604020202020204" pitchFamily="34" charset="0"/>
                        <a:buChar char="•"/>
                        <a:tabLst/>
                        <a:defRPr/>
                      </a:pPr>
                      <a:r>
                        <a:rPr lang="en-ZA" sz="1400" dirty="0">
                          <a:effectLst/>
                          <a:latin typeface="Arial" panose="020B0604020202020204" pitchFamily="34" charset="0"/>
                          <a:ea typeface="Calibri" panose="020F0502020204030204" pitchFamily="34" charset="0"/>
                          <a:cs typeface="Times New Roman" panose="02020603050405020304" pitchFamily="18" charset="0"/>
                        </a:rPr>
                        <a:t>The HAWKS investigator had an engagement with Internal Audit on the finalisation of the supplementary statement for correctness prior sign off. A meeting is scheduled is for the 12 October 2022 for sign off and for further processing according to their process.</a:t>
                      </a: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algn="just" defTabSz="914400" rtl="0" eaLnBrk="1" fontAlgn="auto" latinLnBrk="0" hangingPunct="1">
                        <a:lnSpc>
                          <a:spcPct val="115000"/>
                        </a:lnSpc>
                        <a:spcBef>
                          <a:spcPts val="0"/>
                        </a:spcBef>
                        <a:spcAft>
                          <a:spcPts val="800"/>
                        </a:spcAft>
                        <a:buClrTx/>
                        <a:buSzTx/>
                        <a:buFont typeface="Symbol" panose="05050102010706020507" pitchFamily="18" charset="2"/>
                        <a:buNone/>
                        <a:tabLst/>
                        <a:defRPr/>
                      </a:pPr>
                      <a:r>
                        <a:rPr kumimoji="0" lang="en-ZA"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19 September 2022: Actions Taken</a:t>
                      </a: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Salaries of coordinators were stopped in 2016.</a:t>
                      </a:r>
                      <a:endParaRPr kumimoji="0" lang="en-ZA"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Chief Director responsible has since passed on and as a result consequence management could not be meted. </a:t>
                      </a:r>
                    </a:p>
                    <a:p>
                      <a:pPr marL="342900" marR="0" lvl="0" indent="-342900" algn="just" defTabSz="914400" rtl="0" eaLnBrk="1" fontAlgn="auto" latinLnBrk="0" hangingPunct="1">
                        <a:lnSpc>
                          <a:spcPct val="115000"/>
                        </a:lnSpc>
                        <a:spcBef>
                          <a:spcPts val="0"/>
                        </a:spcBef>
                        <a:spcAft>
                          <a:spcPts val="800"/>
                        </a:spcAft>
                        <a:buClrTx/>
                        <a:buSzTx/>
                        <a:buFont typeface="Symbol" panose="05050102010706020507" pitchFamily="18" charset="2"/>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Final written warnings were issued in 2016 to the affected officials. </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3927557"/>
                  </a:ext>
                </a:extLst>
              </a:tr>
            </a:tbl>
          </a:graphicData>
        </a:graphic>
      </p:graphicFrame>
      <p:pic>
        <p:nvPicPr>
          <p:cNvPr id="4" name="Picture 3"/>
          <p:cNvPicPr>
            <a:picLocks noChangeAspect="1"/>
          </p:cNvPicPr>
          <p:nvPr/>
        </p:nvPicPr>
        <p:blipFill>
          <a:blip r:embed="rId2"/>
          <a:stretch>
            <a:fillRect/>
          </a:stretch>
        </p:blipFill>
        <p:spPr>
          <a:xfrm>
            <a:off x="0" y="6268049"/>
            <a:ext cx="1763688" cy="589951"/>
          </a:xfrm>
          <a:prstGeom prst="rect">
            <a:avLst/>
          </a:prstGeom>
        </p:spPr>
      </p:pic>
      <p:sp>
        <p:nvSpPr>
          <p:cNvPr id="8" name="TextBox 7">
            <a:extLst>
              <a:ext uri="{FF2B5EF4-FFF2-40B4-BE49-F238E27FC236}">
                <a16:creationId xmlns:a16="http://schemas.microsoft.com/office/drawing/2014/main" id="{1F4DEA5C-6A77-4393-83C4-A6196998F9E1}"/>
              </a:ext>
            </a:extLst>
          </p:cNvPr>
          <p:cNvSpPr txBox="1"/>
          <p:nvPr/>
        </p:nvSpPr>
        <p:spPr>
          <a:xfrm>
            <a:off x="6948264" y="6268049"/>
            <a:ext cx="708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white">
                    <a:lumMod val="65000"/>
                  </a:prstClr>
                </a:solidFill>
                <a:latin typeface="Calibri"/>
              </a:rPr>
              <a:t>164</a:t>
            </a:r>
            <a:endParaRPr kumimoji="0" lang="en-US" sz="18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408520178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solidFill>
                  <a:schemeClr val="accent2">
                    <a:lumMod val="75000"/>
                  </a:schemeClr>
                </a:solidFill>
              </a:rPr>
              <a:t>MATERIAL IRREGULARITIES</a:t>
            </a:r>
          </a:p>
        </p:txBody>
      </p:sp>
      <p:graphicFrame>
        <p:nvGraphicFramePr>
          <p:cNvPr id="5" name="Table 5">
            <a:extLst>
              <a:ext uri="{FF2B5EF4-FFF2-40B4-BE49-F238E27FC236}">
                <a16:creationId xmlns:a16="http://schemas.microsoft.com/office/drawing/2014/main" id="{E5FC3197-ED94-3413-35DD-BBBE5340C325}"/>
              </a:ext>
            </a:extLst>
          </p:cNvPr>
          <p:cNvGraphicFramePr>
            <a:graphicFrameLocks noGrp="1"/>
          </p:cNvGraphicFramePr>
          <p:nvPr>
            <p:ph idx="4294967295"/>
            <p:extLst>
              <p:ext uri="{D42A27DB-BD31-4B8C-83A1-F6EECF244321}">
                <p14:modId xmlns:p14="http://schemas.microsoft.com/office/powerpoint/2010/main" val="415879462"/>
              </p:ext>
            </p:extLst>
          </p:nvPr>
        </p:nvGraphicFramePr>
        <p:xfrm>
          <a:off x="35496" y="980729"/>
          <a:ext cx="8928992" cy="5135312"/>
        </p:xfrm>
        <a:graphic>
          <a:graphicData uri="http://schemas.openxmlformats.org/drawingml/2006/table">
            <a:tbl>
              <a:tblPr firstRow="1" bandRow="1">
                <a:tableStyleId>{21E4AEA4-8DFA-4A89-87EB-49C32662AFE0}</a:tableStyleId>
              </a:tblPr>
              <a:tblGrid>
                <a:gridCol w="2664296">
                  <a:extLst>
                    <a:ext uri="{9D8B030D-6E8A-4147-A177-3AD203B41FA5}">
                      <a16:colId xmlns:a16="http://schemas.microsoft.com/office/drawing/2014/main" val="2094818319"/>
                    </a:ext>
                  </a:extLst>
                </a:gridCol>
                <a:gridCol w="6264696">
                  <a:extLst>
                    <a:ext uri="{9D8B030D-6E8A-4147-A177-3AD203B41FA5}">
                      <a16:colId xmlns:a16="http://schemas.microsoft.com/office/drawing/2014/main" val="1826896108"/>
                    </a:ext>
                  </a:extLst>
                </a:gridCol>
              </a:tblGrid>
              <a:tr h="767153">
                <a:tc>
                  <a:txBody>
                    <a:bodyPr/>
                    <a:lstStyle/>
                    <a:p>
                      <a:r>
                        <a:rPr lang="en-ZA" dirty="0"/>
                        <a:t>Material Irregularities (MI)</a:t>
                      </a:r>
                    </a:p>
                  </a:txBody>
                  <a:tcPr/>
                </a:tc>
                <a:tc>
                  <a:txBody>
                    <a:bodyPr/>
                    <a:lstStyle/>
                    <a:p>
                      <a:r>
                        <a:rPr lang="en-ZA" dirty="0"/>
                        <a:t>Status or Progress</a:t>
                      </a:r>
                    </a:p>
                  </a:txBody>
                  <a:tcPr/>
                </a:tc>
                <a:extLst>
                  <a:ext uri="{0D108BD9-81ED-4DB2-BD59-A6C34878D82A}">
                    <a16:rowId xmlns:a16="http://schemas.microsoft.com/office/drawing/2014/main" val="3057062889"/>
                  </a:ext>
                </a:extLst>
              </a:tr>
              <a:tr h="4368159">
                <a:tc>
                  <a:txBody>
                    <a:bodyPr/>
                    <a:lstStyle/>
                    <a:p>
                      <a:pPr marL="0" marR="0" lvl="0" indent="0" algn="l" defTabSz="914400" rtl="0" eaLnBrk="1" fontAlgn="auto" latinLnBrk="0" hangingPunct="1">
                        <a:lnSpc>
                          <a:spcPct val="115000"/>
                        </a:lnSpc>
                        <a:spcBef>
                          <a:spcPts val="0"/>
                        </a:spcBef>
                        <a:spcAft>
                          <a:spcPts val="60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MI 03:Prepayment for goods not delivered (Bulk purchasing of material)</a:t>
                      </a:r>
                      <a:endParaRPr kumimoji="0" lang="en-ZA"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txBody>
                  <a:tcPr/>
                </a:tc>
                <a:tc>
                  <a:txBody>
                    <a:bodyPr/>
                    <a:lstStyle/>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September 2022  - 07 October 2022</a:t>
                      </a:r>
                    </a:p>
                    <a:p>
                      <a:pPr marL="285750" lvl="0" indent="-285750" algn="just">
                        <a:lnSpc>
                          <a:spcPct val="115000"/>
                        </a:lnSpc>
                        <a:spcAft>
                          <a:spcPts val="6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TMT submitted a revised summary of actual purchases amounting to R56 million, which is R22 million lower than the pre-payment of R78 million.</a:t>
                      </a:r>
                    </a:p>
                    <a:p>
                      <a:pPr marL="285750" lvl="0" indent="-285750" algn="just">
                        <a:lnSpc>
                          <a:spcPct val="115000"/>
                        </a:lnSpc>
                        <a:spcAft>
                          <a:spcPts val="6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R16 million was recovered previously.  The balance of </a:t>
                      </a:r>
                      <a:r>
                        <a:rPr lang="en-GB" sz="1600" dirty="0" smtClean="0">
                          <a:effectLst/>
                          <a:latin typeface="Arial" panose="020B0604020202020204" pitchFamily="34" charset="0"/>
                          <a:ea typeface="Calibri" panose="020F0502020204030204" pitchFamily="34" charset="0"/>
                          <a:cs typeface="Times New Roman" panose="02020603050405020304" pitchFamily="18" charset="0"/>
                        </a:rPr>
                        <a:t>R6 </a:t>
                      </a:r>
                      <a:r>
                        <a:rPr lang="en-GB" sz="1600" dirty="0">
                          <a:effectLst/>
                          <a:latin typeface="Arial" panose="020B0604020202020204" pitchFamily="34" charset="0"/>
                          <a:ea typeface="Calibri" panose="020F0502020204030204" pitchFamily="34" charset="0"/>
                          <a:cs typeface="Times New Roman" panose="02020603050405020304" pitchFamily="18" charset="0"/>
                        </a:rPr>
                        <a:t>million was recovered from TMT management fees.</a:t>
                      </a:r>
                    </a:p>
                    <a:p>
                      <a:pPr marL="285750" lvl="0" indent="-285750" algn="just">
                        <a:lnSpc>
                          <a:spcPct val="115000"/>
                        </a:lnSpc>
                        <a:spcAft>
                          <a:spcPts val="6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Preliminary calculation of interest on the outstanding amounts was prepared by DBE.  This may need to recovered in future.</a:t>
                      </a:r>
                    </a:p>
                    <a:p>
                      <a:pPr marL="285750" lvl="0" indent="-285750" algn="just">
                        <a:lnSpc>
                          <a:spcPct val="115000"/>
                        </a:lnSpc>
                        <a:spcAft>
                          <a:spcPts val="600"/>
                        </a:spcAft>
                        <a:buFont typeface="Arial" panose="020B0604020202020204" pitchFamily="34" charset="0"/>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Working sessions on 5-6 October 2022 with TMT EC mapped the way forward regarding the submission of supporting documents.  Similar working sessions will be planned for TMT LP.</a:t>
                      </a:r>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mj-lt"/>
                        <a:buNone/>
                      </a:pPr>
                      <a:endParaRPr lang="en-GB" sz="1400" b="1" dirty="0">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3927557"/>
                  </a:ext>
                </a:extLst>
              </a:tr>
            </a:tbl>
          </a:graphicData>
        </a:graphic>
      </p:graphicFrame>
      <p:pic>
        <p:nvPicPr>
          <p:cNvPr id="4" name="Picture 3"/>
          <p:cNvPicPr>
            <a:picLocks noChangeAspect="1"/>
          </p:cNvPicPr>
          <p:nvPr/>
        </p:nvPicPr>
        <p:blipFill>
          <a:blip r:embed="rId2"/>
          <a:stretch>
            <a:fillRect/>
          </a:stretch>
        </p:blipFill>
        <p:spPr>
          <a:xfrm>
            <a:off x="0" y="6268049"/>
            <a:ext cx="1763688" cy="589951"/>
          </a:xfrm>
          <a:prstGeom prst="rect">
            <a:avLst/>
          </a:prstGeom>
        </p:spPr>
      </p:pic>
      <p:sp>
        <p:nvSpPr>
          <p:cNvPr id="8" name="TextBox 7">
            <a:extLst>
              <a:ext uri="{FF2B5EF4-FFF2-40B4-BE49-F238E27FC236}">
                <a16:creationId xmlns:a16="http://schemas.microsoft.com/office/drawing/2014/main" id="{1F4DEA5C-6A77-4393-83C4-A6196998F9E1}"/>
              </a:ext>
            </a:extLst>
          </p:cNvPr>
          <p:cNvSpPr txBox="1"/>
          <p:nvPr/>
        </p:nvSpPr>
        <p:spPr>
          <a:xfrm>
            <a:off x="6804248" y="6400800"/>
            <a:ext cx="9242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white">
                    <a:lumMod val="65000"/>
                  </a:prstClr>
                </a:solidFill>
                <a:latin typeface="Calibri"/>
              </a:rPr>
              <a:t>165</a:t>
            </a:r>
            <a:endParaRPr kumimoji="0" lang="en-US" sz="18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39278454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solidFill>
                  <a:schemeClr val="accent2">
                    <a:lumMod val="75000"/>
                  </a:schemeClr>
                </a:solidFill>
              </a:rPr>
              <a:t>MATERIAL IRREGULARITIES</a:t>
            </a:r>
          </a:p>
        </p:txBody>
      </p:sp>
      <p:graphicFrame>
        <p:nvGraphicFramePr>
          <p:cNvPr id="5" name="Table 5">
            <a:extLst>
              <a:ext uri="{FF2B5EF4-FFF2-40B4-BE49-F238E27FC236}">
                <a16:creationId xmlns:a16="http://schemas.microsoft.com/office/drawing/2014/main" id="{E5FC3197-ED94-3413-35DD-BBBE5340C325}"/>
              </a:ext>
            </a:extLst>
          </p:cNvPr>
          <p:cNvGraphicFramePr>
            <a:graphicFrameLocks noGrp="1"/>
          </p:cNvGraphicFramePr>
          <p:nvPr>
            <p:ph idx="4294967295"/>
          </p:nvPr>
        </p:nvGraphicFramePr>
        <p:xfrm>
          <a:off x="107504" y="1340767"/>
          <a:ext cx="8928992" cy="4713868"/>
        </p:xfrm>
        <a:graphic>
          <a:graphicData uri="http://schemas.openxmlformats.org/drawingml/2006/table">
            <a:tbl>
              <a:tblPr firstRow="1" bandRow="1">
                <a:tableStyleId>{21E4AEA4-8DFA-4A89-87EB-49C32662AFE0}</a:tableStyleId>
              </a:tblPr>
              <a:tblGrid>
                <a:gridCol w="2664296">
                  <a:extLst>
                    <a:ext uri="{9D8B030D-6E8A-4147-A177-3AD203B41FA5}">
                      <a16:colId xmlns:a16="http://schemas.microsoft.com/office/drawing/2014/main" val="2094818319"/>
                    </a:ext>
                  </a:extLst>
                </a:gridCol>
                <a:gridCol w="6264696">
                  <a:extLst>
                    <a:ext uri="{9D8B030D-6E8A-4147-A177-3AD203B41FA5}">
                      <a16:colId xmlns:a16="http://schemas.microsoft.com/office/drawing/2014/main" val="1826896108"/>
                    </a:ext>
                  </a:extLst>
                </a:gridCol>
              </a:tblGrid>
              <a:tr h="713368">
                <a:tc>
                  <a:txBody>
                    <a:bodyPr/>
                    <a:lstStyle/>
                    <a:p>
                      <a:r>
                        <a:rPr lang="en-ZA" dirty="0"/>
                        <a:t>Material Irregularities (MI)</a:t>
                      </a:r>
                    </a:p>
                  </a:txBody>
                  <a:tcPr/>
                </a:tc>
                <a:tc>
                  <a:txBody>
                    <a:bodyPr/>
                    <a:lstStyle/>
                    <a:p>
                      <a:r>
                        <a:rPr lang="en-ZA" dirty="0"/>
                        <a:t>Status or Progress</a:t>
                      </a:r>
                    </a:p>
                  </a:txBody>
                  <a:tcPr/>
                </a:tc>
                <a:extLst>
                  <a:ext uri="{0D108BD9-81ED-4DB2-BD59-A6C34878D82A}">
                    <a16:rowId xmlns:a16="http://schemas.microsoft.com/office/drawing/2014/main" val="3057062889"/>
                  </a:ext>
                </a:extLst>
              </a:tr>
              <a:tr h="3895145">
                <a:tc>
                  <a:txBody>
                    <a:bodyPr/>
                    <a:lstStyle/>
                    <a:p>
                      <a:pPr algn="just">
                        <a:lnSpc>
                          <a:spcPct val="115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MI 04 (Part A):Payments not made within 30 days resulting in the withdrawal of the contractor from site and cancellation of the contractual arrangement (RICTS Interest)</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ZA" dirty="0"/>
                    </a:p>
                  </a:txBody>
                  <a:tcPr/>
                </a:tc>
                <a:tc>
                  <a:txBody>
                    <a:bodyPr/>
                    <a:lstStyle/>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September 2022  - 07 October 2022</a:t>
                      </a:r>
                    </a:p>
                    <a:p>
                      <a:pPr marL="0" lvl="0" indent="0" algn="just">
                        <a:lnSpc>
                          <a:spcPct val="115000"/>
                        </a:lnSpc>
                        <a:spcAft>
                          <a:spcPts val="600"/>
                        </a:spcAft>
                        <a:buFont typeface="+mj-lt"/>
                        <a:buNone/>
                      </a:pPr>
                      <a:r>
                        <a:rPr lang="en-GB" sz="1600" dirty="0">
                          <a:effectLst/>
                          <a:latin typeface="Arial" panose="020B0604020202020204" pitchFamily="34" charset="0"/>
                          <a:ea typeface="Times New Roman" panose="02020603050405020304" pitchFamily="18" charset="0"/>
                        </a:rPr>
                        <a:t>The revised report after further consultation with the relevant affected line function, ASIDI and SCM to clarify on areas of concerns. The completed and the revised report was shared with DG and Labour Relations. The Labour Relations process of issuing an </a:t>
                      </a:r>
                      <a:r>
                        <a:rPr lang="en-GB" sz="1600" i="1" dirty="0" err="1">
                          <a:effectLst/>
                          <a:latin typeface="Arial" panose="020B0604020202020204" pitchFamily="34" charset="0"/>
                          <a:ea typeface="Times New Roman" panose="02020603050405020304" pitchFamily="18" charset="0"/>
                        </a:rPr>
                        <a:t>audi</a:t>
                      </a:r>
                      <a:r>
                        <a:rPr lang="en-GB" sz="1600" i="1" dirty="0">
                          <a:effectLst/>
                          <a:latin typeface="Arial" panose="020B0604020202020204" pitchFamily="34" charset="0"/>
                          <a:ea typeface="Times New Roman" panose="02020603050405020304" pitchFamily="18" charset="0"/>
                        </a:rPr>
                        <a:t> letter </a:t>
                      </a:r>
                      <a:r>
                        <a:rPr lang="en-GB" sz="1600" dirty="0">
                          <a:effectLst/>
                          <a:latin typeface="Arial" panose="020B0604020202020204" pitchFamily="34" charset="0"/>
                          <a:ea typeface="Times New Roman" panose="02020603050405020304" pitchFamily="18" charset="0"/>
                        </a:rPr>
                        <a:t>has started</a:t>
                      </a:r>
                      <a:r>
                        <a:rPr lang="en-GB" sz="1600" i="1" dirty="0">
                          <a:effectLst/>
                          <a:latin typeface="Arial" panose="020B0604020202020204" pitchFamily="34" charset="0"/>
                          <a:ea typeface="Times New Roman" panose="02020603050405020304" pitchFamily="18" charset="0"/>
                        </a:rPr>
                        <a:t>. </a:t>
                      </a:r>
                      <a:r>
                        <a:rPr lang="en-GB" sz="1600" dirty="0">
                          <a:effectLst/>
                          <a:latin typeface="Arial" panose="020B0604020202020204" pitchFamily="34" charset="0"/>
                          <a:ea typeface="Times New Roman" panose="02020603050405020304" pitchFamily="18" charset="0"/>
                        </a:rPr>
                        <a:t>The Labour Relation Unit has received a response from the affected official to be analysed and further processing.</a:t>
                      </a:r>
                    </a:p>
                    <a:p>
                      <a:pPr marL="0" lvl="0" indent="0" algn="just">
                        <a:lnSpc>
                          <a:spcPct val="115000"/>
                        </a:lnSpc>
                        <a:spcAft>
                          <a:spcPts val="600"/>
                        </a:spcAft>
                        <a:buFont typeface="+mj-lt"/>
                        <a:buNone/>
                      </a:pPr>
                      <a:endParaRPr lang="en-GB" sz="1600" b="1"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mj-lt"/>
                        <a:buNone/>
                      </a:pPr>
                      <a:r>
                        <a:rPr lang="en-GB"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 disciplinary hearing panel has been approved and appointed by the DG. Appointment letters were issued to the Chairperson and the Initiator, awaiting confirmation</a:t>
                      </a:r>
                      <a:r>
                        <a:rPr lang="en-GB" sz="1600" b="0" baseline="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of a date of the disciplinary hearing.</a:t>
                      </a:r>
                      <a:endParaRPr lang="en-GB" sz="16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93927557"/>
                  </a:ext>
                </a:extLst>
              </a:tr>
            </a:tbl>
          </a:graphicData>
        </a:graphic>
      </p:graphicFrame>
      <p:pic>
        <p:nvPicPr>
          <p:cNvPr id="4" name="Picture 3"/>
          <p:cNvPicPr>
            <a:picLocks noChangeAspect="1"/>
          </p:cNvPicPr>
          <p:nvPr/>
        </p:nvPicPr>
        <p:blipFill>
          <a:blip r:embed="rId2"/>
          <a:stretch>
            <a:fillRect/>
          </a:stretch>
        </p:blipFill>
        <p:spPr>
          <a:xfrm>
            <a:off x="0" y="6268049"/>
            <a:ext cx="1763688" cy="589951"/>
          </a:xfrm>
          <a:prstGeom prst="rect">
            <a:avLst/>
          </a:prstGeom>
        </p:spPr>
      </p:pic>
      <p:sp>
        <p:nvSpPr>
          <p:cNvPr id="8" name="TextBox 7">
            <a:extLst>
              <a:ext uri="{FF2B5EF4-FFF2-40B4-BE49-F238E27FC236}">
                <a16:creationId xmlns:a16="http://schemas.microsoft.com/office/drawing/2014/main" id="{1F4DEA5C-6A77-4393-83C4-A6196998F9E1}"/>
              </a:ext>
            </a:extLst>
          </p:cNvPr>
          <p:cNvSpPr txBox="1"/>
          <p:nvPr/>
        </p:nvSpPr>
        <p:spPr>
          <a:xfrm>
            <a:off x="7020272" y="6400800"/>
            <a:ext cx="708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white">
                    <a:lumMod val="65000"/>
                  </a:prstClr>
                </a:solidFill>
                <a:latin typeface="Calibri"/>
              </a:rPr>
              <a:t>166</a:t>
            </a:r>
            <a:endParaRPr kumimoji="0" lang="en-US" sz="18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3116733362"/>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a:solidFill>
                  <a:schemeClr val="accent2">
                    <a:lumMod val="75000"/>
                  </a:schemeClr>
                </a:solidFill>
              </a:rPr>
              <a:t>MATERIAL IRREGULARITIES</a:t>
            </a:r>
          </a:p>
        </p:txBody>
      </p:sp>
      <p:graphicFrame>
        <p:nvGraphicFramePr>
          <p:cNvPr id="5" name="Table 5">
            <a:extLst>
              <a:ext uri="{FF2B5EF4-FFF2-40B4-BE49-F238E27FC236}">
                <a16:creationId xmlns:a16="http://schemas.microsoft.com/office/drawing/2014/main" id="{E5FC3197-ED94-3413-35DD-BBBE5340C325}"/>
              </a:ext>
            </a:extLst>
          </p:cNvPr>
          <p:cNvGraphicFramePr>
            <a:graphicFrameLocks noGrp="1"/>
          </p:cNvGraphicFramePr>
          <p:nvPr>
            <p:ph idx="4294967295"/>
          </p:nvPr>
        </p:nvGraphicFramePr>
        <p:xfrm>
          <a:off x="107504" y="1340767"/>
          <a:ext cx="8928992" cy="4723520"/>
        </p:xfrm>
        <a:graphic>
          <a:graphicData uri="http://schemas.openxmlformats.org/drawingml/2006/table">
            <a:tbl>
              <a:tblPr firstRow="1" bandRow="1">
                <a:tableStyleId>{21E4AEA4-8DFA-4A89-87EB-49C32662AFE0}</a:tableStyleId>
              </a:tblPr>
              <a:tblGrid>
                <a:gridCol w="2664296">
                  <a:extLst>
                    <a:ext uri="{9D8B030D-6E8A-4147-A177-3AD203B41FA5}">
                      <a16:colId xmlns:a16="http://schemas.microsoft.com/office/drawing/2014/main" val="2094818319"/>
                    </a:ext>
                  </a:extLst>
                </a:gridCol>
                <a:gridCol w="6264696">
                  <a:extLst>
                    <a:ext uri="{9D8B030D-6E8A-4147-A177-3AD203B41FA5}">
                      <a16:colId xmlns:a16="http://schemas.microsoft.com/office/drawing/2014/main" val="1826896108"/>
                    </a:ext>
                  </a:extLst>
                </a:gridCol>
              </a:tblGrid>
              <a:tr h="713368">
                <a:tc>
                  <a:txBody>
                    <a:bodyPr/>
                    <a:lstStyle/>
                    <a:p>
                      <a:r>
                        <a:rPr lang="en-ZA" dirty="0"/>
                        <a:t>Material Irregularities (MI)</a:t>
                      </a:r>
                    </a:p>
                  </a:txBody>
                  <a:tcPr/>
                </a:tc>
                <a:tc>
                  <a:txBody>
                    <a:bodyPr/>
                    <a:lstStyle/>
                    <a:p>
                      <a:r>
                        <a:rPr lang="en-ZA" dirty="0"/>
                        <a:t>Status or Progress</a:t>
                      </a:r>
                    </a:p>
                  </a:txBody>
                  <a:tcPr/>
                </a:tc>
                <a:extLst>
                  <a:ext uri="{0D108BD9-81ED-4DB2-BD59-A6C34878D82A}">
                    <a16:rowId xmlns:a16="http://schemas.microsoft.com/office/drawing/2014/main" val="3057062889"/>
                  </a:ext>
                </a:extLst>
              </a:tr>
              <a:tr h="3895145">
                <a:tc>
                  <a:txBody>
                    <a:bodyPr/>
                    <a:lstStyle/>
                    <a:p>
                      <a:pPr algn="just">
                        <a:lnSpc>
                          <a:spcPct val="115000"/>
                        </a:lnSpc>
                        <a:spcAft>
                          <a:spcPts val="800"/>
                        </a:spcAft>
                      </a:pPr>
                      <a:r>
                        <a:rPr lang="en-GB" sz="1800" b="1" dirty="0">
                          <a:effectLst/>
                          <a:latin typeface="Arial" panose="020B0604020202020204" pitchFamily="34" charset="0"/>
                          <a:ea typeface="Calibri" panose="020F0502020204030204" pitchFamily="34" charset="0"/>
                          <a:cs typeface="Times New Roman" panose="02020603050405020304" pitchFamily="18" charset="0"/>
                        </a:rPr>
                        <a:t>MI 04 (Part B):Payments not made within 30 days resulting in the withdrawal of the contractor from site and cancellation of the contractual arrangement</a:t>
                      </a:r>
                      <a:r>
                        <a:rPr lang="en-GB" sz="1600" b="1" dirty="0">
                          <a:effectLst/>
                          <a:latin typeface="Arial" panose="020B0604020202020204" pitchFamily="34" charset="0"/>
                          <a:ea typeface="Calibri" panose="020F0502020204030204" pitchFamily="34" charset="0"/>
                          <a:cs typeface="Times New Roman" panose="02020603050405020304" pitchFamily="18" charset="0"/>
                        </a:rPr>
                        <a:t> (RICTS final payment)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ZA" dirty="0"/>
                    </a:p>
                  </a:txBody>
                  <a:tcPr/>
                </a:tc>
                <a:tc>
                  <a:txBody>
                    <a:bodyPr/>
                    <a:lstStyle/>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19 September 2022  - 07 October 2022</a:t>
                      </a:r>
                    </a:p>
                    <a:p>
                      <a:pPr marL="342900" lvl="0" indent="-342900" algn="just">
                        <a:lnSpc>
                          <a:spcPct val="115000"/>
                        </a:lnSpc>
                        <a:spcAft>
                          <a:spcPts val="6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DBE prepared final accounts and final payment certificates.  Such final payment certificates reflected an amount due to the DBE.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The contractor disagreed with the amounts and responded with an argument of prescription.</a:t>
                      </a:r>
                    </a:p>
                    <a:p>
                      <a:pPr marL="342900" lvl="0" indent="-342900" algn="just">
                        <a:lnSpc>
                          <a:spcPct val="115000"/>
                        </a:lnSpc>
                        <a:spcAft>
                          <a:spcPts val="6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Rushmere Noah was appointed as legal council.</a:t>
                      </a:r>
                    </a:p>
                    <a:p>
                      <a:pPr marL="342900" lvl="0" indent="-342900" algn="just">
                        <a:lnSpc>
                          <a:spcPct val="115000"/>
                        </a:lnSpc>
                        <a:spcAft>
                          <a:spcPts val="6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DBE gave notice to the Contractor of a dispute.</a:t>
                      </a:r>
                    </a:p>
                    <a:p>
                      <a:pPr marL="342900" lvl="0" indent="-342900" algn="just">
                        <a:lnSpc>
                          <a:spcPct val="115000"/>
                        </a:lnSpc>
                        <a:spcAft>
                          <a:spcPts val="6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Such dispute will be </a:t>
                      </a:r>
                      <a:r>
                        <a:rPr lang="en-ZA" sz="1600" dirty="0">
                          <a:effectLst/>
                          <a:latin typeface="Arial" panose="020B0604020202020204" pitchFamily="34" charset="0"/>
                          <a:ea typeface="Times New Roman" panose="02020603050405020304" pitchFamily="18" charset="0"/>
                        </a:rPr>
                        <a:t>handled in terms of the provisions of the JBCC contract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600"/>
                        </a:spcAft>
                        <a:buClrTx/>
                        <a:buSzTx/>
                        <a:buFont typeface="Arial" panose="020B0604020202020204" pitchFamily="34" charset="0"/>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3927557"/>
                  </a:ext>
                </a:extLst>
              </a:tr>
            </a:tbl>
          </a:graphicData>
        </a:graphic>
      </p:graphicFrame>
      <p:pic>
        <p:nvPicPr>
          <p:cNvPr id="4" name="Picture 3"/>
          <p:cNvPicPr>
            <a:picLocks noChangeAspect="1"/>
          </p:cNvPicPr>
          <p:nvPr/>
        </p:nvPicPr>
        <p:blipFill>
          <a:blip r:embed="rId2"/>
          <a:stretch>
            <a:fillRect/>
          </a:stretch>
        </p:blipFill>
        <p:spPr>
          <a:xfrm>
            <a:off x="0" y="6268049"/>
            <a:ext cx="1763688" cy="589951"/>
          </a:xfrm>
          <a:prstGeom prst="rect">
            <a:avLst/>
          </a:prstGeom>
        </p:spPr>
      </p:pic>
      <p:sp>
        <p:nvSpPr>
          <p:cNvPr id="8" name="TextBox 7">
            <a:extLst>
              <a:ext uri="{FF2B5EF4-FFF2-40B4-BE49-F238E27FC236}">
                <a16:creationId xmlns:a16="http://schemas.microsoft.com/office/drawing/2014/main" id="{1F4DEA5C-6A77-4393-83C4-A6196998F9E1}"/>
              </a:ext>
            </a:extLst>
          </p:cNvPr>
          <p:cNvSpPr txBox="1"/>
          <p:nvPr/>
        </p:nvSpPr>
        <p:spPr>
          <a:xfrm>
            <a:off x="7020272" y="6268049"/>
            <a:ext cx="708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65000"/>
                  </a:prstClr>
                </a:solidFill>
                <a:effectLst/>
                <a:uLnTx/>
                <a:uFillTx/>
                <a:latin typeface="Calibri"/>
                <a:ea typeface="+mn-ea"/>
                <a:cs typeface="+mn-cs"/>
              </a:rPr>
              <a:t>167</a:t>
            </a:r>
            <a:endParaRPr kumimoji="0" lang="en-US" sz="18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spTree>
    <p:extLst>
      <p:ext uri="{BB962C8B-B14F-4D97-AF65-F5344CB8AC3E}">
        <p14:creationId xmlns:p14="http://schemas.microsoft.com/office/powerpoint/2010/main" val="261408597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4"/>
          <p:cNvSpPr txBox="1">
            <a:spLocks/>
          </p:cNvSpPr>
          <p:nvPr/>
        </p:nvSpPr>
        <p:spPr bwMode="auto">
          <a:xfrm>
            <a:off x="301753" y="2510899"/>
            <a:ext cx="7776971" cy="22681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n-US" altLang="en-US" sz="6000" b="1" dirty="0">
                <a:solidFill>
                  <a:schemeClr val="accent2">
                    <a:lumMod val="75000"/>
                  </a:schemeClr>
                </a:solidFill>
              </a:rPr>
              <a:t>MONITORING</a:t>
            </a:r>
          </a:p>
          <a:p>
            <a:pPr algn="ctr" fontAlgn="base">
              <a:spcBef>
                <a:spcPct val="0"/>
              </a:spcBef>
              <a:spcAft>
                <a:spcPct val="0"/>
              </a:spcAft>
              <a:buNone/>
              <a:defRPr/>
            </a:pPr>
            <a:endParaRPr lang="en-US" altLang="en-US" sz="2400" b="1" i="1" dirty="0">
              <a:solidFill>
                <a:prstClr val="black"/>
              </a:solidFill>
            </a:endParaRPr>
          </a:p>
          <a:p>
            <a:pPr algn="ctr" fontAlgn="base">
              <a:spcBef>
                <a:spcPct val="0"/>
              </a:spcBef>
              <a:spcAft>
                <a:spcPct val="0"/>
              </a:spcAft>
              <a:buNone/>
              <a:defRPr/>
            </a:pPr>
            <a:endParaRPr lang="en-ZA" altLang="en-US" sz="2400" dirty="0">
              <a:solidFill>
                <a:prstClr val="black"/>
              </a:solidFill>
            </a:endParaRPr>
          </a:p>
        </p:txBody>
      </p:sp>
      <p:pic>
        <p:nvPicPr>
          <p:cNvPr id="3" name="Picture 2"/>
          <p:cNvPicPr>
            <a:picLocks noChangeAspect="1"/>
          </p:cNvPicPr>
          <p:nvPr/>
        </p:nvPicPr>
        <p:blipFill>
          <a:blip r:embed="rId2"/>
          <a:stretch>
            <a:fillRect/>
          </a:stretch>
        </p:blipFill>
        <p:spPr>
          <a:xfrm>
            <a:off x="1623060" y="5487228"/>
            <a:ext cx="1268760" cy="465516"/>
          </a:xfrm>
          <a:prstGeom prst="rect">
            <a:avLst/>
          </a:prstGeom>
        </p:spPr>
      </p:pic>
    </p:spTree>
    <p:extLst>
      <p:ext uri="{BB962C8B-B14F-4D97-AF65-F5344CB8AC3E}">
        <p14:creationId xmlns:p14="http://schemas.microsoft.com/office/powerpoint/2010/main" val="274095851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62046"/>
            <a:ext cx="6858000" cy="511155"/>
          </a:xfrm>
        </p:spPr>
        <p:txBody>
          <a:bodyPr>
            <a:normAutofit/>
          </a:bodyPr>
          <a:lstStyle/>
          <a:p>
            <a:r>
              <a:rPr lang="en-ZA" sz="2700" dirty="0"/>
              <a:t>MONITORING THROUGH WEEKLY MEETINGS</a:t>
            </a:r>
          </a:p>
        </p:txBody>
      </p:sp>
      <p:graphicFrame>
        <p:nvGraphicFramePr>
          <p:cNvPr id="5" name="Content Placeholder 4"/>
          <p:cNvGraphicFramePr>
            <a:graphicFrameLocks noGrp="1"/>
          </p:cNvGraphicFramePr>
          <p:nvPr>
            <p:ph idx="4294967295"/>
          </p:nvPr>
        </p:nvGraphicFramePr>
        <p:xfrm>
          <a:off x="123938" y="1373202"/>
          <a:ext cx="9020060" cy="3575111"/>
        </p:xfrm>
        <a:graphic>
          <a:graphicData uri="http://schemas.openxmlformats.org/drawingml/2006/table">
            <a:tbl>
              <a:tblPr firstRow="1" bandRow="1">
                <a:tableStyleId>{21E4AEA4-8DFA-4A89-87EB-49C32662AFE0}</a:tableStyleId>
              </a:tblPr>
              <a:tblGrid>
                <a:gridCol w="2255015">
                  <a:extLst>
                    <a:ext uri="{9D8B030D-6E8A-4147-A177-3AD203B41FA5}">
                      <a16:colId xmlns:a16="http://schemas.microsoft.com/office/drawing/2014/main" val="1659064130"/>
                    </a:ext>
                  </a:extLst>
                </a:gridCol>
                <a:gridCol w="2255015">
                  <a:extLst>
                    <a:ext uri="{9D8B030D-6E8A-4147-A177-3AD203B41FA5}">
                      <a16:colId xmlns:a16="http://schemas.microsoft.com/office/drawing/2014/main" val="2818147860"/>
                    </a:ext>
                  </a:extLst>
                </a:gridCol>
                <a:gridCol w="2255015">
                  <a:extLst>
                    <a:ext uri="{9D8B030D-6E8A-4147-A177-3AD203B41FA5}">
                      <a16:colId xmlns:a16="http://schemas.microsoft.com/office/drawing/2014/main" val="2953746039"/>
                    </a:ext>
                  </a:extLst>
                </a:gridCol>
                <a:gridCol w="2255015">
                  <a:extLst>
                    <a:ext uri="{9D8B030D-6E8A-4147-A177-3AD203B41FA5}">
                      <a16:colId xmlns:a16="http://schemas.microsoft.com/office/drawing/2014/main" val="290805143"/>
                    </a:ext>
                  </a:extLst>
                </a:gridCol>
              </a:tblGrid>
              <a:tr h="1913964">
                <a:tc>
                  <a:txBody>
                    <a:bodyPr/>
                    <a:lstStyle/>
                    <a:p>
                      <a:pPr algn="ctr"/>
                      <a:r>
                        <a:rPr lang="en-ZA" sz="1600" dirty="0"/>
                        <a:t>MINISTRY,</a:t>
                      </a:r>
                      <a:r>
                        <a:rPr lang="en-ZA" sz="1600" baseline="0" dirty="0"/>
                        <a:t> DG AND INFRASTRUCTURE </a:t>
                      </a:r>
                      <a:r>
                        <a:rPr lang="en-ZA" sz="1600" dirty="0"/>
                        <a:t> MEETINGS</a:t>
                      </a:r>
                    </a:p>
                  </a:txBody>
                  <a:tcPr marL="51435" marR="51435" marT="25718" marB="25718"/>
                </a:tc>
                <a:tc>
                  <a:txBody>
                    <a:bodyPr/>
                    <a:lstStyle/>
                    <a:p>
                      <a:pPr algn="ctr"/>
                      <a:r>
                        <a:rPr lang="en-ZA" sz="1600" dirty="0"/>
                        <a:t>DG’S MONDAY MEETINGS WITH INDIVIDUAL IMPLEMENTING AGENTS</a:t>
                      </a:r>
                    </a:p>
                  </a:txBody>
                  <a:tcPr marL="51435" marR="51435" marT="25718" marB="25718"/>
                </a:tc>
                <a:tc>
                  <a:txBody>
                    <a:bodyPr/>
                    <a:lstStyle/>
                    <a:p>
                      <a:pPr algn="ctr"/>
                      <a:r>
                        <a:rPr lang="en-ZA" sz="1600" dirty="0"/>
                        <a:t>INFRASTRUCTURE OPERATIONAL MEETINGS WITH IMPLEMENTING AGENTS</a:t>
                      </a:r>
                    </a:p>
                  </a:txBody>
                  <a:tcPr marL="51435" marR="51435" marT="25718" marB="25718"/>
                </a:tc>
                <a:tc>
                  <a:txBody>
                    <a:bodyPr/>
                    <a:lstStyle/>
                    <a:p>
                      <a:pPr algn="ctr"/>
                      <a:r>
                        <a:rPr lang="en-ZA" sz="1600" dirty="0"/>
                        <a:t>DG’S</a:t>
                      </a:r>
                      <a:r>
                        <a:rPr lang="en-ZA" sz="1600" baseline="0" dirty="0"/>
                        <a:t> THURSDAY MEETINGS WITH CEOs /HEADS OF IMPLEMENTING AGENTS</a:t>
                      </a:r>
                      <a:endParaRPr lang="en-ZA" sz="1600" dirty="0"/>
                    </a:p>
                  </a:txBody>
                  <a:tcPr marL="51435" marR="51435" marT="25718" marB="25718"/>
                </a:tc>
                <a:extLst>
                  <a:ext uri="{0D108BD9-81ED-4DB2-BD59-A6C34878D82A}">
                    <a16:rowId xmlns:a16="http://schemas.microsoft.com/office/drawing/2014/main" val="3038709969"/>
                  </a:ext>
                </a:extLst>
              </a:tr>
              <a:tr h="1661147">
                <a:tc>
                  <a:txBody>
                    <a:bodyPr/>
                    <a:lstStyle/>
                    <a:p>
                      <a:r>
                        <a:rPr lang="en-ZA" sz="1800" dirty="0">
                          <a:solidFill>
                            <a:schemeClr val="tx1"/>
                          </a:solidFill>
                        </a:rPr>
                        <a:t>63</a:t>
                      </a:r>
                    </a:p>
                  </a:txBody>
                  <a:tcPr marL="51435" marR="51435" marT="25718" marB="25718"/>
                </a:tc>
                <a:tc>
                  <a:txBody>
                    <a:bodyPr/>
                    <a:lstStyle/>
                    <a:p>
                      <a:r>
                        <a:rPr lang="en-ZA" sz="1800" dirty="0"/>
                        <a:t>456</a:t>
                      </a:r>
                    </a:p>
                  </a:txBody>
                  <a:tcPr marL="51435" marR="51435" marT="25718" marB="25718"/>
                </a:tc>
                <a:tc>
                  <a:txBody>
                    <a:bodyPr/>
                    <a:lstStyle/>
                    <a:p>
                      <a:r>
                        <a:rPr lang="en-ZA" sz="1800" dirty="0"/>
                        <a:t>407</a:t>
                      </a:r>
                    </a:p>
                  </a:txBody>
                  <a:tcPr marL="51435" marR="51435" marT="25718" marB="25718"/>
                </a:tc>
                <a:tc>
                  <a:txBody>
                    <a:bodyPr/>
                    <a:lstStyle/>
                    <a:p>
                      <a:r>
                        <a:rPr lang="en-ZA" sz="1800" dirty="0"/>
                        <a:t>76</a:t>
                      </a:r>
                    </a:p>
                  </a:txBody>
                  <a:tcPr marL="51435" marR="51435" marT="25718" marB="25718"/>
                </a:tc>
                <a:extLst>
                  <a:ext uri="{0D108BD9-81ED-4DB2-BD59-A6C34878D82A}">
                    <a16:rowId xmlns:a16="http://schemas.microsoft.com/office/drawing/2014/main" val="3267592293"/>
                  </a:ext>
                </a:extLst>
              </a:tr>
            </a:tbl>
          </a:graphicData>
        </a:graphic>
      </p:graphicFrame>
      <p:sp>
        <p:nvSpPr>
          <p:cNvPr id="4" name="Slide Number Placeholder 3"/>
          <p:cNvSpPr>
            <a:spLocks noGrp="1"/>
          </p:cNvSpPr>
          <p:nvPr>
            <p:ph type="sldNum" sz="quarter" idx="12"/>
          </p:nvPr>
        </p:nvSpPr>
        <p:spPr/>
        <p:txBody>
          <a:bodyPr/>
          <a:lstStyle/>
          <a:p>
            <a:pPr defTabSz="514350"/>
            <a:fld id="{E2C0AE55-7E06-4976-960B-3D98813CB3CF}" type="slidenum">
              <a:rPr lang="en-ZA">
                <a:solidFill>
                  <a:prstClr val="black">
                    <a:tint val="75000"/>
                  </a:prstClr>
                </a:solidFill>
                <a:latin typeface="Calibri"/>
              </a:rPr>
              <a:pPr defTabSz="514350"/>
              <a:t>169</a:t>
            </a:fld>
            <a:endParaRPr lang="en-ZA" dirty="0">
              <a:solidFill>
                <a:prstClr val="black">
                  <a:tint val="75000"/>
                </a:prstClr>
              </a:solidFill>
              <a:latin typeface="Calibri"/>
            </a:endParaRPr>
          </a:p>
        </p:txBody>
      </p:sp>
      <p:pic>
        <p:nvPicPr>
          <p:cNvPr id="6" name="Picture 5"/>
          <p:cNvPicPr>
            <a:picLocks noChangeAspect="1"/>
          </p:cNvPicPr>
          <p:nvPr/>
        </p:nvPicPr>
        <p:blipFill>
          <a:blip r:embed="rId2"/>
          <a:stretch>
            <a:fillRect/>
          </a:stretch>
        </p:blipFill>
        <p:spPr>
          <a:xfrm>
            <a:off x="0" y="5373216"/>
            <a:ext cx="1693844" cy="627534"/>
          </a:xfrm>
          <a:prstGeom prst="rect">
            <a:avLst/>
          </a:prstGeom>
        </p:spPr>
      </p:pic>
    </p:spTree>
    <p:extLst>
      <p:ext uri="{BB962C8B-B14F-4D97-AF65-F5344CB8AC3E}">
        <p14:creationId xmlns:p14="http://schemas.microsoft.com/office/powerpoint/2010/main" val="2440505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204864"/>
            <a:ext cx="8892480" cy="1569660"/>
          </a:xfrm>
          <a:prstGeom prst="rect">
            <a:avLst/>
          </a:prstGeom>
        </p:spPr>
        <p:txBody>
          <a:bodyPr wrap="square">
            <a:spAutoFit/>
          </a:bodyPr>
          <a:lstStyle/>
          <a:p>
            <a:pPr marL="631825" indent="-631825" algn="ctr">
              <a:buFont typeface="Arial" charset="0"/>
              <a:buNone/>
              <a:defRPr/>
            </a:pPr>
            <a:r>
              <a:rPr lang="en-US" sz="4800" b="1" dirty="0">
                <a:solidFill>
                  <a:srgbClr val="741202"/>
                </a:solidFill>
                <a:cs typeface="Calibri" pitchFamily="34" charset="0"/>
              </a:rPr>
              <a:t>PART B:</a:t>
            </a:r>
            <a:endParaRPr lang="en-US" sz="4800" dirty="0">
              <a:solidFill>
                <a:srgbClr val="741202"/>
              </a:solidFill>
              <a:cs typeface="Calibri" pitchFamily="34" charset="0"/>
            </a:endParaRPr>
          </a:p>
          <a:p>
            <a:pPr marL="631825" indent="-631825" algn="ctr">
              <a:buNone/>
              <a:defRPr/>
            </a:pPr>
            <a:r>
              <a:rPr lang="en-US" sz="4800" b="1" dirty="0">
                <a:solidFill>
                  <a:srgbClr val="741202"/>
                </a:solidFill>
                <a:cs typeface="Calibri" pitchFamily="34" charset="0"/>
              </a:rPr>
              <a:t>PROGRAMME PERFORMANCE</a:t>
            </a:r>
          </a:p>
        </p:txBody>
      </p:sp>
      <p:sp>
        <p:nvSpPr>
          <p:cNvPr id="3" name="Slide Number Placeholder 2"/>
          <p:cNvSpPr>
            <a:spLocks noGrp="1"/>
          </p:cNvSpPr>
          <p:nvPr>
            <p:ph type="sldNum" sz="quarter" idx="12"/>
          </p:nvPr>
        </p:nvSpPr>
        <p:spPr/>
        <p:txBody>
          <a:bodyPr/>
          <a:lstStyle/>
          <a:p>
            <a:fld id="{E2C0AE55-7E06-4976-960B-3D98813CB3CF}" type="slidenum">
              <a:rPr lang="en-ZA" smtClean="0"/>
              <a:pPr/>
              <a:t>17</a:t>
            </a:fld>
            <a:endParaRPr lang="en-ZA"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5" name="Slide Number Placeholder 4"/>
          <p:cNvSpPr txBox="1">
            <a:spLocks/>
          </p:cNvSpPr>
          <p:nvPr/>
        </p:nvSpPr>
        <p:spPr>
          <a:xfrm>
            <a:off x="1988840" y="648735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16</a:t>
            </a:r>
          </a:p>
        </p:txBody>
      </p:sp>
    </p:spTree>
    <p:custDataLst>
      <p:tags r:id="rId1"/>
    </p:custDataLst>
    <p:extLst>
      <p:ext uri="{BB962C8B-B14F-4D97-AF65-F5344CB8AC3E}">
        <p14:creationId xmlns:p14="http://schemas.microsoft.com/office/powerpoint/2010/main" val="657564694"/>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75588"/>
            <a:ext cx="8915400" cy="377190"/>
          </a:xfrm>
        </p:spPr>
        <p:txBody>
          <a:bodyPr>
            <a:noAutofit/>
          </a:bodyPr>
          <a:lstStyle/>
          <a:p>
            <a:r>
              <a:rPr lang="en-ZA" sz="3000" dirty="0"/>
              <a:t>SALIENT POINTS OF FOCUS DURING THE MEETINGS </a:t>
            </a:r>
            <a:r>
              <a:rPr lang="en-ZA" sz="3600" dirty="0"/>
              <a:t/>
            </a:r>
            <a:br>
              <a:rPr lang="en-ZA" sz="3600" dirty="0"/>
            </a:br>
            <a:endParaRPr lang="en-ZA" sz="3600" dirty="0"/>
          </a:p>
        </p:txBody>
      </p:sp>
      <p:sp>
        <p:nvSpPr>
          <p:cNvPr id="3" name="Content Placeholder 2"/>
          <p:cNvSpPr>
            <a:spLocks noGrp="1"/>
          </p:cNvSpPr>
          <p:nvPr>
            <p:ph idx="4294967295"/>
          </p:nvPr>
        </p:nvSpPr>
        <p:spPr>
          <a:xfrm>
            <a:off x="202432" y="1440180"/>
            <a:ext cx="8712968" cy="4458178"/>
          </a:xfrm>
        </p:spPr>
        <p:txBody>
          <a:bodyPr>
            <a:noAutofit/>
          </a:bodyPr>
          <a:lstStyle/>
          <a:p>
            <a:pPr algn="just"/>
            <a:r>
              <a:rPr lang="en-ZA" sz="1650" dirty="0"/>
              <a:t>Clearing of </a:t>
            </a:r>
            <a:r>
              <a:rPr lang="en-ZA" sz="1650" b="1" dirty="0"/>
              <a:t>Audit Findings </a:t>
            </a:r>
            <a:r>
              <a:rPr lang="en-ZA" sz="1650" dirty="0"/>
              <a:t>and Matters of emphasis.</a:t>
            </a:r>
          </a:p>
          <a:p>
            <a:pPr lvl="0" algn="just"/>
            <a:r>
              <a:rPr lang="en-ZA" sz="1650" b="1" dirty="0"/>
              <a:t>Timely allocation </a:t>
            </a:r>
            <a:r>
              <a:rPr lang="en-ZA" sz="1650" dirty="0"/>
              <a:t>of projects to implementing Agents.</a:t>
            </a:r>
          </a:p>
          <a:p>
            <a:pPr lvl="0" algn="just"/>
            <a:r>
              <a:rPr lang="en-ZA" sz="1650" dirty="0"/>
              <a:t>Monitoring the implementation of </a:t>
            </a:r>
            <a:r>
              <a:rPr lang="en-ZA" sz="1650" b="1" dirty="0"/>
              <a:t>work plans </a:t>
            </a:r>
            <a:r>
              <a:rPr lang="en-ZA" sz="1650" dirty="0"/>
              <a:t>with </a:t>
            </a:r>
            <a:r>
              <a:rPr lang="en-ZA" sz="1650" b="1" dirty="0"/>
              <a:t>targets</a:t>
            </a:r>
            <a:r>
              <a:rPr lang="en-ZA" sz="1650" dirty="0"/>
              <a:t> and </a:t>
            </a:r>
            <a:r>
              <a:rPr lang="en-ZA" sz="1650" b="1" dirty="0"/>
              <a:t>milestones</a:t>
            </a:r>
            <a:r>
              <a:rPr lang="en-ZA" sz="1650" dirty="0"/>
              <a:t>.</a:t>
            </a:r>
          </a:p>
          <a:p>
            <a:pPr lvl="0" algn="just"/>
            <a:r>
              <a:rPr lang="en-ZA" sz="1650" dirty="0"/>
              <a:t>Payment of </a:t>
            </a:r>
            <a:r>
              <a:rPr lang="en-ZA" sz="1650" b="1" dirty="0"/>
              <a:t>tranches</a:t>
            </a:r>
            <a:r>
              <a:rPr lang="en-ZA" sz="1650" dirty="0"/>
              <a:t> and </a:t>
            </a:r>
            <a:r>
              <a:rPr lang="en-ZA" sz="1650" b="1" dirty="0"/>
              <a:t>invoices</a:t>
            </a:r>
            <a:r>
              <a:rPr lang="en-ZA" sz="1650" dirty="0"/>
              <a:t> to Implementing Agents and contractors.</a:t>
            </a:r>
          </a:p>
          <a:p>
            <a:pPr lvl="0" algn="just"/>
            <a:r>
              <a:rPr lang="en-ZA" sz="1650" b="1" dirty="0"/>
              <a:t>Turnaround time </a:t>
            </a:r>
            <a:r>
              <a:rPr lang="en-ZA" sz="1650" dirty="0"/>
              <a:t>for matters requiring </a:t>
            </a:r>
            <a:r>
              <a:rPr lang="en-ZA" sz="1650" b="1" dirty="0"/>
              <a:t>concurrence</a:t>
            </a:r>
            <a:r>
              <a:rPr lang="en-ZA" sz="1650" dirty="0"/>
              <a:t> from the Department of Education.</a:t>
            </a:r>
          </a:p>
          <a:p>
            <a:pPr lvl="0" algn="just"/>
            <a:r>
              <a:rPr lang="en-ZA" sz="1650" dirty="0"/>
              <a:t>Completed Projects which should be transferred to provinces and </a:t>
            </a:r>
            <a:r>
              <a:rPr lang="en-ZA" sz="1650" b="1" dirty="0"/>
              <a:t>Public Works (Section 42 )</a:t>
            </a:r>
          </a:p>
          <a:p>
            <a:pPr lvl="0" algn="just"/>
            <a:r>
              <a:rPr lang="en-ZA" sz="1650" dirty="0"/>
              <a:t>Monitoring </a:t>
            </a:r>
            <a:r>
              <a:rPr lang="en-ZA" sz="1650" b="1" dirty="0"/>
              <a:t>expenditure</a:t>
            </a:r>
            <a:r>
              <a:rPr lang="en-ZA" sz="1650" dirty="0"/>
              <a:t> against the allocated budget.</a:t>
            </a:r>
          </a:p>
          <a:p>
            <a:pPr lvl="0" algn="just"/>
            <a:r>
              <a:rPr lang="en-ZA" sz="1650" dirty="0"/>
              <a:t>Movement of Projects from </a:t>
            </a:r>
            <a:r>
              <a:rPr lang="en-ZA" sz="1650" b="1" dirty="0"/>
              <a:t>design</a:t>
            </a:r>
            <a:r>
              <a:rPr lang="en-ZA" sz="1650" dirty="0"/>
              <a:t>, </a:t>
            </a:r>
            <a:r>
              <a:rPr lang="en-ZA" sz="1650" b="1" dirty="0"/>
              <a:t>planning, </a:t>
            </a:r>
            <a:r>
              <a:rPr lang="en-ZA" sz="1650" dirty="0"/>
              <a:t>and </a:t>
            </a:r>
            <a:r>
              <a:rPr lang="en-ZA" sz="1650" b="1" dirty="0"/>
              <a:t>tender </a:t>
            </a:r>
            <a:r>
              <a:rPr lang="en-ZA" sz="1650" dirty="0"/>
              <a:t>to completion.</a:t>
            </a:r>
          </a:p>
          <a:p>
            <a:pPr lvl="0" algn="just"/>
            <a:r>
              <a:rPr lang="en-ZA" sz="1650" dirty="0"/>
              <a:t>Delivery of </a:t>
            </a:r>
            <a:r>
              <a:rPr lang="en-ZA" sz="1650" b="1" dirty="0"/>
              <a:t>infrastructure Projects </a:t>
            </a:r>
            <a:r>
              <a:rPr lang="en-ZA" sz="1650" dirty="0"/>
              <a:t>through the EIG.</a:t>
            </a:r>
          </a:p>
          <a:p>
            <a:pPr lvl="0" algn="just"/>
            <a:r>
              <a:rPr lang="en-ZA" sz="1650" dirty="0"/>
              <a:t>Analysis of the cost of </a:t>
            </a:r>
            <a:r>
              <a:rPr lang="en-ZA" sz="1650" b="1" dirty="0"/>
              <a:t>delivering infrastructure projects</a:t>
            </a:r>
            <a:r>
              <a:rPr lang="en-ZA" sz="1650" dirty="0"/>
              <a:t>.</a:t>
            </a:r>
          </a:p>
          <a:p>
            <a:pPr lvl="0" algn="just"/>
            <a:r>
              <a:rPr lang="en-ZA" sz="1650" dirty="0"/>
              <a:t>Dealing with all matters that are </a:t>
            </a:r>
            <a:r>
              <a:rPr lang="en-ZA" sz="1650" b="1" dirty="0"/>
              <a:t>outstanding</a:t>
            </a:r>
            <a:r>
              <a:rPr lang="en-ZA" sz="1650" dirty="0"/>
              <a:t> and </a:t>
            </a:r>
            <a:r>
              <a:rPr lang="en-ZA" sz="1650" b="1" dirty="0"/>
              <a:t>causing delays </a:t>
            </a:r>
            <a:r>
              <a:rPr lang="en-ZA" sz="1650" dirty="0"/>
              <a:t>to the delivery of projects.</a:t>
            </a:r>
          </a:p>
          <a:p>
            <a:pPr lvl="0" algn="just"/>
            <a:r>
              <a:rPr lang="en-ZA" sz="1650" dirty="0"/>
              <a:t>Creating </a:t>
            </a:r>
            <a:r>
              <a:rPr lang="en-ZA" sz="1650" b="1" dirty="0"/>
              <a:t>job opportunities </a:t>
            </a:r>
            <a:r>
              <a:rPr lang="en-ZA" sz="1650" dirty="0"/>
              <a:t>for young people through the delivery of infrastructure projects.</a:t>
            </a:r>
          </a:p>
          <a:p>
            <a:endParaRPr lang="en-ZA" sz="165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170</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828800" y="5454750"/>
            <a:ext cx="1214754" cy="519522"/>
          </a:xfrm>
          <a:prstGeom prst="rect">
            <a:avLst/>
          </a:prstGeom>
        </p:spPr>
      </p:pic>
    </p:spTree>
    <p:extLst>
      <p:ext uri="{BB962C8B-B14F-4D97-AF65-F5344CB8AC3E}">
        <p14:creationId xmlns:p14="http://schemas.microsoft.com/office/powerpoint/2010/main" val="555061765"/>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01919" y="5535234"/>
            <a:ext cx="1417853" cy="465516"/>
          </a:xfrm>
          <a:prstGeom prst="rect">
            <a:avLst/>
          </a:prstGeom>
        </p:spPr>
      </p:pic>
      <p:sp>
        <p:nvSpPr>
          <p:cNvPr id="2" name="Title 1"/>
          <p:cNvSpPr>
            <a:spLocks noGrp="1"/>
          </p:cNvSpPr>
          <p:nvPr>
            <p:ph type="title"/>
          </p:nvPr>
        </p:nvSpPr>
        <p:spPr>
          <a:xfrm>
            <a:off x="1061610" y="869929"/>
            <a:ext cx="6660833" cy="511155"/>
          </a:xfrm>
        </p:spPr>
        <p:txBody>
          <a:bodyPr>
            <a:noAutofit/>
          </a:bodyPr>
          <a:lstStyle/>
          <a:p>
            <a:r>
              <a:rPr lang="en-ZA" sz="3038" dirty="0"/>
              <a:t>CONSTRUCTION SITE VISITS</a:t>
            </a:r>
          </a:p>
        </p:txBody>
      </p:sp>
      <p:graphicFrame>
        <p:nvGraphicFramePr>
          <p:cNvPr id="5" name="Content Placeholder 4"/>
          <p:cNvGraphicFramePr>
            <a:graphicFrameLocks noGrp="1"/>
          </p:cNvGraphicFramePr>
          <p:nvPr>
            <p:ph idx="4294967295"/>
          </p:nvPr>
        </p:nvGraphicFramePr>
        <p:xfrm>
          <a:off x="123936" y="1430778"/>
          <a:ext cx="8874092" cy="3888432"/>
        </p:xfrm>
        <a:graphic>
          <a:graphicData uri="http://schemas.openxmlformats.org/drawingml/2006/table">
            <a:tbl>
              <a:tblPr firstRow="1" bandRow="1">
                <a:tableStyleId>{21E4AEA4-8DFA-4A89-87EB-49C32662AFE0}</a:tableStyleId>
              </a:tblPr>
              <a:tblGrid>
                <a:gridCol w="2218523">
                  <a:extLst>
                    <a:ext uri="{9D8B030D-6E8A-4147-A177-3AD203B41FA5}">
                      <a16:colId xmlns:a16="http://schemas.microsoft.com/office/drawing/2014/main" val="2690861160"/>
                    </a:ext>
                  </a:extLst>
                </a:gridCol>
                <a:gridCol w="2218523">
                  <a:extLst>
                    <a:ext uri="{9D8B030D-6E8A-4147-A177-3AD203B41FA5}">
                      <a16:colId xmlns:a16="http://schemas.microsoft.com/office/drawing/2014/main" val="3506689234"/>
                    </a:ext>
                  </a:extLst>
                </a:gridCol>
                <a:gridCol w="2218523">
                  <a:extLst>
                    <a:ext uri="{9D8B030D-6E8A-4147-A177-3AD203B41FA5}">
                      <a16:colId xmlns:a16="http://schemas.microsoft.com/office/drawing/2014/main" val="3777781584"/>
                    </a:ext>
                  </a:extLst>
                </a:gridCol>
                <a:gridCol w="2218523">
                  <a:extLst>
                    <a:ext uri="{9D8B030D-6E8A-4147-A177-3AD203B41FA5}">
                      <a16:colId xmlns:a16="http://schemas.microsoft.com/office/drawing/2014/main" val="2299348064"/>
                    </a:ext>
                  </a:extLst>
                </a:gridCol>
              </a:tblGrid>
              <a:tr h="867142">
                <a:tc>
                  <a:txBody>
                    <a:bodyPr/>
                    <a:lstStyle/>
                    <a:p>
                      <a:pPr algn="l"/>
                      <a:r>
                        <a:rPr lang="en-GB" sz="1100" dirty="0"/>
                        <a:t>PROVINCE</a:t>
                      </a:r>
                    </a:p>
                  </a:txBody>
                  <a:tcPr marL="51435" marR="51435" marT="25718" marB="25718"/>
                </a:tc>
                <a:tc>
                  <a:txBody>
                    <a:bodyPr/>
                    <a:lstStyle/>
                    <a:p>
                      <a:pPr algn="ctr"/>
                      <a:r>
                        <a:rPr lang="en-ZA" sz="1100" dirty="0"/>
                        <a:t>NUMBER</a:t>
                      </a:r>
                      <a:r>
                        <a:rPr lang="en-ZA" sz="1100" baseline="0" dirty="0"/>
                        <a:t> OF VISITS BY THE DG (FEB 2021 – 28 JULY 2022)</a:t>
                      </a:r>
                      <a:endParaRPr lang="en-ZA" sz="1100" dirty="0"/>
                    </a:p>
                  </a:txBody>
                  <a:tcPr marL="51435" marR="51435" marT="25718" marB="25718"/>
                </a:tc>
                <a:tc>
                  <a:txBody>
                    <a:bodyPr/>
                    <a:lstStyle/>
                    <a:p>
                      <a:pPr algn="ctr"/>
                      <a:r>
                        <a:rPr lang="en-ZA" sz="1100" dirty="0"/>
                        <a:t>NUMBER OF VISITS BY INFRASTRUCTURE TEAM</a:t>
                      </a:r>
                    </a:p>
                  </a:txBody>
                  <a:tcPr marL="51435" marR="51435" marT="25718" marB="25718"/>
                </a:tc>
                <a:tc>
                  <a:txBody>
                    <a:bodyPr/>
                    <a:lstStyle/>
                    <a:p>
                      <a:pPr algn="ctr"/>
                      <a:r>
                        <a:rPr lang="en-ZA" sz="1100" dirty="0"/>
                        <a:t>NUMBER OF VISITS BY THE PROJECT</a:t>
                      </a:r>
                      <a:r>
                        <a:rPr lang="en-ZA" sz="1100" baseline="0" dirty="0"/>
                        <a:t> </a:t>
                      </a:r>
                      <a:r>
                        <a:rPr lang="en-ZA" sz="1100" dirty="0"/>
                        <a:t>SUPPORT</a:t>
                      </a:r>
                      <a:r>
                        <a:rPr lang="en-ZA" sz="1100" baseline="0" dirty="0"/>
                        <a:t> </a:t>
                      </a:r>
                      <a:r>
                        <a:rPr lang="en-ZA" sz="1100" dirty="0"/>
                        <a:t>UNIT</a:t>
                      </a:r>
                    </a:p>
                  </a:txBody>
                  <a:tcPr marL="51435" marR="51435" marT="25718" marB="25718"/>
                </a:tc>
                <a:extLst>
                  <a:ext uri="{0D108BD9-81ED-4DB2-BD59-A6C34878D82A}">
                    <a16:rowId xmlns:a16="http://schemas.microsoft.com/office/drawing/2014/main" val="277894337"/>
                  </a:ext>
                </a:extLst>
              </a:tr>
              <a:tr h="604258">
                <a:tc>
                  <a:txBody>
                    <a:bodyPr/>
                    <a:lstStyle/>
                    <a:p>
                      <a:r>
                        <a:rPr lang="en-ZA" sz="1600" dirty="0"/>
                        <a:t>Eastern Cape</a:t>
                      </a:r>
                    </a:p>
                  </a:txBody>
                  <a:tcPr marL="51435" marR="51435" marT="25718" marB="25718"/>
                </a:tc>
                <a:tc>
                  <a:txBody>
                    <a:bodyPr/>
                    <a:lstStyle/>
                    <a:p>
                      <a:pPr algn="ctr"/>
                      <a:r>
                        <a:rPr lang="en-GB" sz="2000" dirty="0"/>
                        <a:t>971</a:t>
                      </a:r>
                    </a:p>
                  </a:txBody>
                  <a:tcPr marL="51435" marR="51435" marT="25718" marB="25718"/>
                </a:tc>
                <a:tc>
                  <a:txBody>
                    <a:bodyPr/>
                    <a:lstStyle/>
                    <a:p>
                      <a:pPr algn="ctr"/>
                      <a:r>
                        <a:rPr lang="en-GB" sz="2000" dirty="0"/>
                        <a:t>94</a:t>
                      </a:r>
                    </a:p>
                  </a:txBody>
                  <a:tcPr marL="51435" marR="51435" marT="25718" marB="25718"/>
                </a:tc>
                <a:tc>
                  <a:txBody>
                    <a:bodyPr/>
                    <a:lstStyle/>
                    <a:p>
                      <a:pPr algn="ctr"/>
                      <a:r>
                        <a:rPr lang="en-GB" sz="2000" dirty="0"/>
                        <a:t>2 014</a:t>
                      </a:r>
                    </a:p>
                  </a:txBody>
                  <a:tcPr marL="51435" marR="51435" marT="25718" marB="25718"/>
                </a:tc>
                <a:extLst>
                  <a:ext uri="{0D108BD9-81ED-4DB2-BD59-A6C34878D82A}">
                    <a16:rowId xmlns:a16="http://schemas.microsoft.com/office/drawing/2014/main" val="4187302922"/>
                  </a:ext>
                </a:extLst>
              </a:tr>
              <a:tr h="604258">
                <a:tc>
                  <a:txBody>
                    <a:bodyPr/>
                    <a:lstStyle/>
                    <a:p>
                      <a:r>
                        <a:rPr lang="en-ZA" sz="1600" dirty="0"/>
                        <a:t>FS+NW</a:t>
                      </a:r>
                    </a:p>
                  </a:txBody>
                  <a:tcPr marL="51435" marR="51435" marT="25718" marB="25718"/>
                </a:tc>
                <a:tc>
                  <a:txBody>
                    <a:bodyPr/>
                    <a:lstStyle/>
                    <a:p>
                      <a:pPr algn="ctr"/>
                      <a:r>
                        <a:rPr lang="en-GB" sz="2000" dirty="0"/>
                        <a:t>N/A</a:t>
                      </a:r>
                    </a:p>
                  </a:txBody>
                  <a:tcPr marL="51435" marR="51435" marT="25718" marB="25718"/>
                </a:tc>
                <a:tc>
                  <a:txBody>
                    <a:bodyPr/>
                    <a:lstStyle/>
                    <a:p>
                      <a:pPr algn="ctr"/>
                      <a:r>
                        <a:rPr lang="en-GB" sz="2000" dirty="0"/>
                        <a:t>33</a:t>
                      </a:r>
                    </a:p>
                  </a:txBody>
                  <a:tcPr marL="51435" marR="51435" marT="25718" marB="25718"/>
                </a:tc>
                <a:tc>
                  <a:txBody>
                    <a:bodyPr/>
                    <a:lstStyle/>
                    <a:p>
                      <a:pPr algn="ctr"/>
                      <a:r>
                        <a:rPr lang="en-GB" sz="2000" dirty="0"/>
                        <a:t>N/A</a:t>
                      </a:r>
                    </a:p>
                  </a:txBody>
                  <a:tcPr marL="51435" marR="51435" marT="25718" marB="25718"/>
                </a:tc>
                <a:extLst>
                  <a:ext uri="{0D108BD9-81ED-4DB2-BD59-A6C34878D82A}">
                    <a16:rowId xmlns:a16="http://schemas.microsoft.com/office/drawing/2014/main" val="666617350"/>
                  </a:ext>
                </a:extLst>
              </a:tr>
              <a:tr h="604258">
                <a:tc>
                  <a:txBody>
                    <a:bodyPr/>
                    <a:lstStyle/>
                    <a:p>
                      <a:r>
                        <a:rPr lang="en-ZA" sz="1600" dirty="0"/>
                        <a:t>Kwa-Zulu Natal</a:t>
                      </a:r>
                    </a:p>
                  </a:txBody>
                  <a:tcPr marL="51435" marR="51435" marT="25718" marB="25718"/>
                </a:tc>
                <a:tc>
                  <a:txBody>
                    <a:bodyPr/>
                    <a:lstStyle/>
                    <a:p>
                      <a:pPr algn="ctr"/>
                      <a:r>
                        <a:rPr lang="en-GB" sz="2000" dirty="0"/>
                        <a:t>755</a:t>
                      </a:r>
                    </a:p>
                  </a:txBody>
                  <a:tcPr marL="51435" marR="51435" marT="25718" marB="25718"/>
                </a:tc>
                <a:tc>
                  <a:txBody>
                    <a:bodyPr/>
                    <a:lstStyle/>
                    <a:p>
                      <a:pPr algn="ctr"/>
                      <a:r>
                        <a:rPr lang="en-GB" sz="2000" dirty="0"/>
                        <a:t>27</a:t>
                      </a:r>
                    </a:p>
                  </a:txBody>
                  <a:tcPr marL="51435" marR="51435" marT="25718" marB="25718"/>
                </a:tc>
                <a:tc>
                  <a:txBody>
                    <a:bodyPr/>
                    <a:lstStyle/>
                    <a:p>
                      <a:pPr algn="ctr"/>
                      <a:r>
                        <a:rPr lang="en-GB" sz="2000" dirty="0"/>
                        <a:t>1</a:t>
                      </a:r>
                      <a:r>
                        <a:rPr lang="en-GB" sz="2000" baseline="0" dirty="0"/>
                        <a:t> 468</a:t>
                      </a:r>
                      <a:endParaRPr lang="en-GB" sz="2000" dirty="0"/>
                    </a:p>
                  </a:txBody>
                  <a:tcPr marL="51435" marR="51435" marT="25718" marB="25718"/>
                </a:tc>
                <a:extLst>
                  <a:ext uri="{0D108BD9-81ED-4DB2-BD59-A6C34878D82A}">
                    <a16:rowId xmlns:a16="http://schemas.microsoft.com/office/drawing/2014/main" val="1659164202"/>
                  </a:ext>
                </a:extLst>
              </a:tr>
              <a:tr h="604258">
                <a:tc>
                  <a:txBody>
                    <a:bodyPr/>
                    <a:lstStyle/>
                    <a:p>
                      <a:r>
                        <a:rPr lang="en-ZA" sz="1600" dirty="0"/>
                        <a:t>Limpopo</a:t>
                      </a:r>
                    </a:p>
                  </a:txBody>
                  <a:tcPr marL="51435" marR="51435" marT="25718" marB="25718"/>
                </a:tc>
                <a:tc>
                  <a:txBody>
                    <a:bodyPr/>
                    <a:lstStyle/>
                    <a:p>
                      <a:pPr algn="ctr"/>
                      <a:r>
                        <a:rPr lang="en-GB" sz="2000" dirty="0"/>
                        <a:t>303</a:t>
                      </a:r>
                    </a:p>
                  </a:txBody>
                  <a:tcPr marL="51435" marR="51435" marT="25718" marB="25718"/>
                </a:tc>
                <a:tc>
                  <a:txBody>
                    <a:bodyPr/>
                    <a:lstStyle/>
                    <a:p>
                      <a:pPr algn="ctr"/>
                      <a:r>
                        <a:rPr lang="en-GB" sz="2000" dirty="0"/>
                        <a:t>312</a:t>
                      </a:r>
                    </a:p>
                  </a:txBody>
                  <a:tcPr marL="51435" marR="51435" marT="25718" marB="25718"/>
                </a:tc>
                <a:tc>
                  <a:txBody>
                    <a:bodyPr/>
                    <a:lstStyle/>
                    <a:p>
                      <a:pPr algn="ctr"/>
                      <a:r>
                        <a:rPr lang="en-GB" sz="2000" dirty="0"/>
                        <a:t>1</a:t>
                      </a:r>
                      <a:r>
                        <a:rPr lang="en-GB" sz="2000" baseline="0" dirty="0"/>
                        <a:t> 010</a:t>
                      </a:r>
                      <a:endParaRPr lang="en-GB" sz="2000" dirty="0"/>
                    </a:p>
                  </a:txBody>
                  <a:tcPr marL="51435" marR="51435" marT="25718" marB="25718"/>
                </a:tc>
                <a:extLst>
                  <a:ext uri="{0D108BD9-81ED-4DB2-BD59-A6C34878D82A}">
                    <a16:rowId xmlns:a16="http://schemas.microsoft.com/office/drawing/2014/main" val="3518094758"/>
                  </a:ext>
                </a:extLst>
              </a:tr>
              <a:tr h="604258">
                <a:tc>
                  <a:txBody>
                    <a:bodyPr/>
                    <a:lstStyle/>
                    <a:p>
                      <a:r>
                        <a:rPr lang="en-ZA" sz="1600" b="1" dirty="0"/>
                        <a:t>TOTAL</a:t>
                      </a:r>
                    </a:p>
                  </a:txBody>
                  <a:tcPr marL="51435" marR="51435" marT="25718" marB="25718"/>
                </a:tc>
                <a:tc>
                  <a:txBody>
                    <a:bodyPr/>
                    <a:lstStyle/>
                    <a:p>
                      <a:pPr algn="ctr"/>
                      <a:r>
                        <a:rPr lang="en-GB" sz="2000" b="1" dirty="0"/>
                        <a:t>2029</a:t>
                      </a:r>
                    </a:p>
                  </a:txBody>
                  <a:tcPr marL="51435" marR="51435" marT="25718" marB="25718"/>
                </a:tc>
                <a:tc>
                  <a:txBody>
                    <a:bodyPr/>
                    <a:lstStyle/>
                    <a:p>
                      <a:pPr algn="ctr"/>
                      <a:r>
                        <a:rPr lang="en-GB" sz="2000" b="1" dirty="0"/>
                        <a:t>466</a:t>
                      </a:r>
                    </a:p>
                  </a:txBody>
                  <a:tcPr marL="51435" marR="51435" marT="25718" marB="25718"/>
                </a:tc>
                <a:tc>
                  <a:txBody>
                    <a:bodyPr/>
                    <a:lstStyle/>
                    <a:p>
                      <a:pPr algn="ctr"/>
                      <a:r>
                        <a:rPr lang="en-GB" sz="2000" b="1"/>
                        <a:t>4</a:t>
                      </a:r>
                      <a:r>
                        <a:rPr lang="en-GB" sz="2000" b="1" baseline="0"/>
                        <a:t> 492</a:t>
                      </a:r>
                      <a:endParaRPr lang="en-GB" sz="2000" b="1" dirty="0"/>
                    </a:p>
                  </a:txBody>
                  <a:tcPr marL="51435" marR="51435" marT="25718" marB="25718"/>
                </a:tc>
                <a:extLst>
                  <a:ext uri="{0D108BD9-81ED-4DB2-BD59-A6C34878D82A}">
                    <a16:rowId xmlns:a16="http://schemas.microsoft.com/office/drawing/2014/main" val="369969639"/>
                  </a:ext>
                </a:extLst>
              </a:tr>
            </a:tbl>
          </a:graphicData>
        </a:graphic>
      </p:graphicFrame>
      <p:sp>
        <p:nvSpPr>
          <p:cNvPr id="4" name="Slide Number Placeholder 3"/>
          <p:cNvSpPr>
            <a:spLocks noGrp="1"/>
          </p:cNvSpPr>
          <p:nvPr>
            <p:ph type="sldNum" sz="quarter" idx="4294967295"/>
          </p:nvPr>
        </p:nvSpPr>
        <p:spPr/>
        <p:txBody>
          <a:bodyPr/>
          <a:lstStyle/>
          <a:p>
            <a:fld id="{E2C0AE55-7E06-4976-960B-3D98813CB3CF}" type="slidenum">
              <a:rPr lang="en-ZA">
                <a:solidFill>
                  <a:prstClr val="black">
                    <a:tint val="75000"/>
                  </a:prstClr>
                </a:solidFill>
                <a:latin typeface="Calibri"/>
              </a:rPr>
              <a:pPr/>
              <a:t>171</a:t>
            </a:fld>
            <a:endParaRPr lang="en-ZA" dirty="0">
              <a:solidFill>
                <a:prstClr val="black">
                  <a:tint val="75000"/>
                </a:prstClr>
              </a:solidFill>
              <a:latin typeface="Calibri"/>
            </a:endParaRPr>
          </a:p>
        </p:txBody>
      </p:sp>
    </p:spTree>
    <p:extLst>
      <p:ext uri="{BB962C8B-B14F-4D97-AF65-F5344CB8AC3E}">
        <p14:creationId xmlns:p14="http://schemas.microsoft.com/office/powerpoint/2010/main" val="3192633501"/>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593" y="989331"/>
            <a:ext cx="8355879" cy="511155"/>
          </a:xfrm>
        </p:spPr>
        <p:txBody>
          <a:bodyPr>
            <a:noAutofit/>
          </a:bodyPr>
          <a:lstStyle/>
          <a:p>
            <a:pPr algn="l"/>
            <a:r>
              <a:rPr lang="en-GB" sz="2400" dirty="0"/>
              <a:t>MONITORING AT A CONTRACTUAL LEVEL</a:t>
            </a:r>
            <a:endParaRPr lang="en-GB" sz="33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172</a:t>
            </a:fld>
            <a:endParaRPr lang="en-ZA" dirty="0">
              <a:solidFill>
                <a:prstClr val="black">
                  <a:tint val="75000"/>
                </a:prstClr>
              </a:solidFill>
            </a:endParaRPr>
          </a:p>
        </p:txBody>
      </p:sp>
      <p:sp>
        <p:nvSpPr>
          <p:cNvPr id="5" name="Rectangle 4"/>
          <p:cNvSpPr/>
          <p:nvPr/>
        </p:nvSpPr>
        <p:spPr>
          <a:xfrm>
            <a:off x="3740967" y="2224954"/>
            <a:ext cx="923492" cy="333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a:t>DBE</a:t>
            </a:r>
          </a:p>
        </p:txBody>
      </p:sp>
      <p:sp>
        <p:nvSpPr>
          <p:cNvPr id="6" name="Rectangle 5"/>
          <p:cNvSpPr/>
          <p:nvPr/>
        </p:nvSpPr>
        <p:spPr>
          <a:xfrm>
            <a:off x="3740967" y="3038420"/>
            <a:ext cx="923492" cy="33315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Implementing Agent</a:t>
            </a:r>
          </a:p>
        </p:txBody>
      </p:sp>
      <p:sp>
        <p:nvSpPr>
          <p:cNvPr id="7" name="Rectangle 6"/>
          <p:cNvSpPr/>
          <p:nvPr/>
        </p:nvSpPr>
        <p:spPr>
          <a:xfrm>
            <a:off x="3740966" y="4626281"/>
            <a:ext cx="923492" cy="333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Contractor</a:t>
            </a:r>
          </a:p>
        </p:txBody>
      </p:sp>
      <p:sp>
        <p:nvSpPr>
          <p:cNvPr id="8" name="Rectangle 7"/>
          <p:cNvSpPr/>
          <p:nvPr/>
        </p:nvSpPr>
        <p:spPr>
          <a:xfrm>
            <a:off x="2675248" y="3659006"/>
            <a:ext cx="923492" cy="333159"/>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PSP</a:t>
            </a:r>
          </a:p>
        </p:txBody>
      </p:sp>
      <p:sp>
        <p:nvSpPr>
          <p:cNvPr id="9" name="Rectangle 8"/>
          <p:cNvSpPr/>
          <p:nvPr/>
        </p:nvSpPr>
        <p:spPr>
          <a:xfrm>
            <a:off x="4913840" y="4076861"/>
            <a:ext cx="923492" cy="333159"/>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Principal Agent</a:t>
            </a:r>
          </a:p>
        </p:txBody>
      </p:sp>
      <p:cxnSp>
        <p:nvCxnSpPr>
          <p:cNvPr id="11" name="Straight Connector 10"/>
          <p:cNvCxnSpPr>
            <a:stCxn id="5" idx="2"/>
            <a:endCxn id="6" idx="0"/>
          </p:cNvCxnSpPr>
          <p:nvPr/>
        </p:nvCxnSpPr>
        <p:spPr>
          <a:xfrm flipH="1">
            <a:off x="4202714" y="2558114"/>
            <a:ext cx="1" cy="480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2"/>
            <a:endCxn id="8" idx="0"/>
          </p:cNvCxnSpPr>
          <p:nvPr/>
        </p:nvCxnSpPr>
        <p:spPr>
          <a:xfrm flipH="1">
            <a:off x="3136994" y="3371579"/>
            <a:ext cx="1065719" cy="287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9" idx="0"/>
            <a:endCxn id="6" idx="2"/>
          </p:cNvCxnSpPr>
          <p:nvPr/>
        </p:nvCxnSpPr>
        <p:spPr>
          <a:xfrm flipH="1" flipV="1">
            <a:off x="4202713" y="3371580"/>
            <a:ext cx="1172874" cy="705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6" idx="2"/>
            <a:endCxn id="7" idx="0"/>
          </p:cNvCxnSpPr>
          <p:nvPr/>
        </p:nvCxnSpPr>
        <p:spPr>
          <a:xfrm flipH="1">
            <a:off x="4202713" y="3371580"/>
            <a:ext cx="1" cy="1254703"/>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24533" y="2138386"/>
            <a:ext cx="2224940" cy="507831"/>
          </a:xfrm>
          <a:prstGeom prst="rect">
            <a:avLst/>
          </a:prstGeom>
          <a:noFill/>
        </p:spPr>
        <p:txBody>
          <a:bodyPr wrap="square" rtlCol="0">
            <a:spAutoFit/>
          </a:bodyPr>
          <a:lstStyle/>
          <a:p>
            <a:r>
              <a:rPr lang="en-GB" sz="1350" dirty="0"/>
              <a:t>Portfolio management (systems)</a:t>
            </a:r>
          </a:p>
        </p:txBody>
      </p:sp>
      <p:sp>
        <p:nvSpPr>
          <p:cNvPr id="22" name="TextBox 21"/>
          <p:cNvSpPr txBox="1"/>
          <p:nvPr/>
        </p:nvSpPr>
        <p:spPr>
          <a:xfrm>
            <a:off x="6824531" y="2977011"/>
            <a:ext cx="2663399" cy="553998"/>
          </a:xfrm>
          <a:prstGeom prst="rect">
            <a:avLst/>
          </a:prstGeom>
          <a:noFill/>
        </p:spPr>
        <p:txBody>
          <a:bodyPr wrap="square" rtlCol="0">
            <a:spAutoFit/>
          </a:bodyPr>
          <a:lstStyle/>
          <a:p>
            <a:r>
              <a:rPr lang="en-GB" sz="1500" dirty="0"/>
              <a:t>Programme management (accounting)</a:t>
            </a:r>
          </a:p>
        </p:txBody>
      </p:sp>
      <p:sp>
        <p:nvSpPr>
          <p:cNvPr id="23" name="TextBox 22"/>
          <p:cNvSpPr txBox="1"/>
          <p:nvPr/>
        </p:nvSpPr>
        <p:spPr>
          <a:xfrm>
            <a:off x="6824532" y="3554850"/>
            <a:ext cx="1819134" cy="507831"/>
          </a:xfrm>
          <a:prstGeom prst="rect">
            <a:avLst/>
          </a:prstGeom>
          <a:noFill/>
        </p:spPr>
        <p:txBody>
          <a:bodyPr wrap="square" rtlCol="0">
            <a:spAutoFit/>
          </a:bodyPr>
          <a:lstStyle/>
          <a:p>
            <a:r>
              <a:rPr lang="en-GB" sz="1350" dirty="0"/>
              <a:t>Design &amp; documentation</a:t>
            </a:r>
          </a:p>
        </p:txBody>
      </p:sp>
      <p:sp>
        <p:nvSpPr>
          <p:cNvPr id="24" name="TextBox 23"/>
          <p:cNvSpPr txBox="1"/>
          <p:nvPr/>
        </p:nvSpPr>
        <p:spPr>
          <a:xfrm>
            <a:off x="6824533" y="4000396"/>
            <a:ext cx="2497811" cy="553998"/>
          </a:xfrm>
          <a:prstGeom prst="rect">
            <a:avLst/>
          </a:prstGeom>
          <a:noFill/>
        </p:spPr>
        <p:txBody>
          <a:bodyPr wrap="square" rtlCol="0">
            <a:spAutoFit/>
          </a:bodyPr>
          <a:lstStyle/>
          <a:p>
            <a:r>
              <a:rPr lang="en-GB" sz="1500" dirty="0"/>
              <a:t>Contract monitoring &amp; administration</a:t>
            </a:r>
          </a:p>
        </p:txBody>
      </p:sp>
      <p:sp>
        <p:nvSpPr>
          <p:cNvPr id="25" name="TextBox 24"/>
          <p:cNvSpPr txBox="1"/>
          <p:nvPr/>
        </p:nvSpPr>
        <p:spPr>
          <a:xfrm>
            <a:off x="6824531" y="4549814"/>
            <a:ext cx="2099002" cy="507831"/>
          </a:xfrm>
          <a:prstGeom prst="rect">
            <a:avLst/>
          </a:prstGeom>
          <a:noFill/>
        </p:spPr>
        <p:txBody>
          <a:bodyPr wrap="square" rtlCol="0">
            <a:spAutoFit/>
          </a:bodyPr>
          <a:lstStyle/>
          <a:p>
            <a:r>
              <a:rPr lang="en-GB" sz="1350" dirty="0"/>
              <a:t>Construction (progress &amp; risk)</a:t>
            </a:r>
          </a:p>
        </p:txBody>
      </p:sp>
      <p:sp>
        <p:nvSpPr>
          <p:cNvPr id="19" name="Rectangle 18"/>
          <p:cNvSpPr/>
          <p:nvPr/>
        </p:nvSpPr>
        <p:spPr>
          <a:xfrm>
            <a:off x="5501626" y="3038420"/>
            <a:ext cx="923492" cy="33315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PSU</a:t>
            </a:r>
          </a:p>
        </p:txBody>
      </p:sp>
      <p:sp>
        <p:nvSpPr>
          <p:cNvPr id="20" name="Rectangle 19"/>
          <p:cNvSpPr/>
          <p:nvPr/>
        </p:nvSpPr>
        <p:spPr>
          <a:xfrm>
            <a:off x="5501626" y="2224954"/>
            <a:ext cx="923492" cy="33315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PSU</a:t>
            </a:r>
          </a:p>
        </p:txBody>
      </p:sp>
      <p:sp>
        <p:nvSpPr>
          <p:cNvPr id="26" name="Rectangle 25"/>
          <p:cNvSpPr/>
          <p:nvPr/>
        </p:nvSpPr>
        <p:spPr>
          <a:xfrm>
            <a:off x="5501626" y="4623632"/>
            <a:ext cx="923492" cy="33315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13" dirty="0"/>
              <a:t>PSU</a:t>
            </a:r>
          </a:p>
        </p:txBody>
      </p:sp>
      <p:cxnSp>
        <p:nvCxnSpPr>
          <p:cNvPr id="10" name="Straight Connector 9"/>
          <p:cNvCxnSpPr>
            <a:stCxn id="5" idx="3"/>
            <a:endCxn id="20" idx="1"/>
          </p:cNvCxnSpPr>
          <p:nvPr/>
        </p:nvCxnSpPr>
        <p:spPr>
          <a:xfrm>
            <a:off x="4664459" y="2391533"/>
            <a:ext cx="8371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20" idx="2"/>
            <a:endCxn id="19" idx="0"/>
          </p:cNvCxnSpPr>
          <p:nvPr/>
        </p:nvCxnSpPr>
        <p:spPr>
          <a:xfrm flipH="1">
            <a:off x="5963373" y="2558114"/>
            <a:ext cx="1" cy="480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9" idx="2"/>
            <a:endCxn id="26" idx="0"/>
          </p:cNvCxnSpPr>
          <p:nvPr/>
        </p:nvCxnSpPr>
        <p:spPr>
          <a:xfrm>
            <a:off x="5963372" y="3371581"/>
            <a:ext cx="0" cy="1252052"/>
          </a:xfrm>
          <a:prstGeom prst="line">
            <a:avLst/>
          </a:prstGeom>
        </p:spPr>
        <p:style>
          <a:lnRef idx="1">
            <a:schemeClr val="accent1"/>
          </a:lnRef>
          <a:fillRef idx="0">
            <a:schemeClr val="accent1"/>
          </a:fillRef>
          <a:effectRef idx="0">
            <a:schemeClr val="accent1"/>
          </a:effectRef>
          <a:fontRef idx="minor">
            <a:schemeClr val="tx1"/>
          </a:fontRef>
        </p:style>
      </p:cxnSp>
      <p:sp>
        <p:nvSpPr>
          <p:cNvPr id="30" name="Rounded Rectangular Callout 29"/>
          <p:cNvSpPr/>
          <p:nvPr/>
        </p:nvSpPr>
        <p:spPr>
          <a:xfrm>
            <a:off x="130420" y="2330460"/>
            <a:ext cx="2447925" cy="1111733"/>
          </a:xfrm>
          <a:prstGeom prst="wedgeRoundRectCallout">
            <a:avLst>
              <a:gd name="adj1" fmla="val -37421"/>
              <a:gd name="adj2" fmla="val 48056"/>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The IA </a:t>
            </a:r>
            <a:r>
              <a:rPr lang="en-US" sz="1350" dirty="0">
                <a:solidFill>
                  <a:schemeClr val="bg1"/>
                </a:solidFill>
              </a:rPr>
              <a:t>will be held responsible for a delay on any project related to design</a:t>
            </a:r>
            <a:r>
              <a:rPr lang="en-US" sz="1350" dirty="0"/>
              <a:t>, tender &amp; construction</a:t>
            </a:r>
            <a:endParaRPr lang="en-GB" sz="1350" dirty="0"/>
          </a:p>
        </p:txBody>
      </p:sp>
      <p:sp>
        <p:nvSpPr>
          <p:cNvPr id="27" name="Rounded Rectangular Callout 26"/>
          <p:cNvSpPr/>
          <p:nvPr/>
        </p:nvSpPr>
        <p:spPr>
          <a:xfrm>
            <a:off x="126553" y="3567479"/>
            <a:ext cx="2447925" cy="1119352"/>
          </a:xfrm>
          <a:prstGeom prst="wedgeRoundRectCallout">
            <a:avLst>
              <a:gd name="adj1" fmla="val -37421"/>
              <a:gd name="adj2" fmla="val 48056"/>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Any cost of corrective action </a:t>
            </a:r>
            <a:r>
              <a:rPr lang="en-US" sz="1350" dirty="0"/>
              <a:t>will be for the account of the IA and may be set-off against any payment due to the IA</a:t>
            </a:r>
            <a:endParaRPr lang="en-GB" sz="1350" dirty="0"/>
          </a:p>
        </p:txBody>
      </p:sp>
      <p:sp>
        <p:nvSpPr>
          <p:cNvPr id="28" name="Rounded Rectangle 27"/>
          <p:cNvSpPr/>
          <p:nvPr/>
        </p:nvSpPr>
        <p:spPr>
          <a:xfrm rot="16200000">
            <a:off x="3367238" y="2228960"/>
            <a:ext cx="1642352" cy="1082339"/>
          </a:xfrm>
          <a:prstGeom prst="round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29" name="Picture 28"/>
          <p:cNvPicPr>
            <a:picLocks noChangeAspect="1"/>
          </p:cNvPicPr>
          <p:nvPr/>
        </p:nvPicPr>
        <p:blipFill>
          <a:blip r:embed="rId2"/>
          <a:stretch>
            <a:fillRect/>
          </a:stretch>
        </p:blipFill>
        <p:spPr>
          <a:xfrm>
            <a:off x="1828800" y="5454750"/>
            <a:ext cx="1214754" cy="519522"/>
          </a:xfrm>
          <a:prstGeom prst="rect">
            <a:avLst/>
          </a:prstGeom>
        </p:spPr>
      </p:pic>
      <p:sp>
        <p:nvSpPr>
          <p:cNvPr id="31" name="Rectangle 30">
            <a:extLst>
              <a:ext uri="{FF2B5EF4-FFF2-40B4-BE49-F238E27FC236}">
                <a16:creationId xmlns:a16="http://schemas.microsoft.com/office/drawing/2014/main" id="{1399491A-0E67-45F9-B1D5-CF77CE4BFAD7}"/>
              </a:ext>
            </a:extLst>
          </p:cNvPr>
          <p:cNvSpPr/>
          <p:nvPr/>
        </p:nvSpPr>
        <p:spPr>
          <a:xfrm>
            <a:off x="8028385" y="974038"/>
            <a:ext cx="985421" cy="22398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dirty="0"/>
              <a:t>UPDATED</a:t>
            </a:r>
          </a:p>
        </p:txBody>
      </p:sp>
    </p:spTree>
    <p:extLst>
      <p:ext uri="{BB962C8B-B14F-4D97-AF65-F5344CB8AC3E}">
        <p14:creationId xmlns:p14="http://schemas.microsoft.com/office/powerpoint/2010/main" val="372745399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300" dirty="0"/>
              <a:t>IMPACT OF MONITORING</a:t>
            </a:r>
          </a:p>
        </p:txBody>
      </p:sp>
      <p:sp>
        <p:nvSpPr>
          <p:cNvPr id="3" name="Content Placeholder 2"/>
          <p:cNvSpPr>
            <a:spLocks noGrp="1"/>
          </p:cNvSpPr>
          <p:nvPr>
            <p:ph idx="4294967295"/>
          </p:nvPr>
        </p:nvSpPr>
        <p:spPr>
          <a:xfrm>
            <a:off x="0" y="764704"/>
            <a:ext cx="9036495" cy="5454678"/>
          </a:xfrm>
        </p:spPr>
        <p:txBody>
          <a:bodyPr>
            <a:normAutofit/>
          </a:bodyPr>
          <a:lstStyle/>
          <a:p>
            <a:pPr algn="just"/>
            <a:r>
              <a:rPr lang="en-ZA" sz="1600" dirty="0">
                <a:latin typeface="Arial" panose="020B0604020202020204" pitchFamily="34" charset="0"/>
                <a:cs typeface="Arial" panose="020B0604020202020204" pitchFamily="34" charset="0"/>
              </a:rPr>
              <a:t>The Department has been able to </a:t>
            </a:r>
            <a:r>
              <a:rPr lang="en-ZA" sz="1600" b="1" dirty="0">
                <a:latin typeface="Arial" panose="020B0604020202020204" pitchFamily="34" charset="0"/>
                <a:cs typeface="Arial" panose="020B0604020202020204" pitchFamily="34" charset="0"/>
              </a:rPr>
              <a:t>improve</a:t>
            </a:r>
            <a:r>
              <a:rPr lang="en-ZA" sz="1600" dirty="0">
                <a:latin typeface="Arial" panose="020B0604020202020204" pitchFamily="34" charset="0"/>
                <a:cs typeface="Arial" panose="020B0604020202020204" pitchFamily="34" charset="0"/>
              </a:rPr>
              <a:t> its </a:t>
            </a:r>
            <a:r>
              <a:rPr lang="en-ZA" sz="1600" b="1" dirty="0">
                <a:latin typeface="Arial" panose="020B0604020202020204" pitchFamily="34" charset="0"/>
                <a:cs typeface="Arial" panose="020B0604020202020204" pitchFamily="34" charset="0"/>
              </a:rPr>
              <a:t>Audit profile </a:t>
            </a:r>
            <a:r>
              <a:rPr lang="en-ZA" sz="1600" dirty="0">
                <a:latin typeface="Arial" panose="020B0604020202020204" pitchFamily="34" charset="0"/>
                <a:cs typeface="Arial" panose="020B0604020202020204" pitchFamily="34" charset="0"/>
              </a:rPr>
              <a:t>from </a:t>
            </a:r>
            <a:r>
              <a:rPr lang="en-ZA" sz="1600" b="1" dirty="0">
                <a:latin typeface="Arial" panose="020B0604020202020204" pitchFamily="34" charset="0"/>
                <a:cs typeface="Arial" panose="020B0604020202020204" pitchFamily="34" charset="0"/>
              </a:rPr>
              <a:t>Qualified</a:t>
            </a:r>
            <a:r>
              <a:rPr lang="en-ZA" sz="1600" dirty="0">
                <a:latin typeface="Arial" panose="020B0604020202020204" pitchFamily="34" charset="0"/>
                <a:cs typeface="Arial" panose="020B0604020202020204" pitchFamily="34" charset="0"/>
              </a:rPr>
              <a:t> to </a:t>
            </a:r>
            <a:r>
              <a:rPr lang="en-ZA" sz="1600" b="1" dirty="0">
                <a:latin typeface="Arial" panose="020B0604020202020204" pitchFamily="34" charset="0"/>
                <a:cs typeface="Arial" panose="020B0604020202020204" pitchFamily="34" charset="0"/>
              </a:rPr>
              <a:t>Unqualified Audit </a:t>
            </a:r>
            <a:r>
              <a:rPr lang="en-ZA" sz="1600" dirty="0">
                <a:latin typeface="Arial" panose="020B0604020202020204" pitchFamily="34" charset="0"/>
                <a:cs typeface="Arial" panose="020B0604020202020204" pitchFamily="34" charset="0"/>
              </a:rPr>
              <a:t>Opinion.</a:t>
            </a:r>
          </a:p>
          <a:p>
            <a:pPr algn="just"/>
            <a:r>
              <a:rPr lang="en-ZA" sz="1600" dirty="0">
                <a:latin typeface="Arial" panose="020B0604020202020204" pitchFamily="34" charset="0"/>
                <a:cs typeface="Arial" panose="020B0604020202020204" pitchFamily="34" charset="0"/>
              </a:rPr>
              <a:t>Implementing Agents have been made to sign </a:t>
            </a:r>
            <a:r>
              <a:rPr lang="en-ZA" sz="1600" b="1" dirty="0">
                <a:latin typeface="Arial" panose="020B0604020202020204" pitchFamily="34" charset="0"/>
                <a:cs typeface="Arial" panose="020B0604020202020204" pitchFamily="34" charset="0"/>
              </a:rPr>
              <a:t>Work plans </a:t>
            </a:r>
            <a:r>
              <a:rPr lang="en-ZA" sz="1600" dirty="0">
                <a:latin typeface="Arial" panose="020B0604020202020204" pitchFamily="34" charset="0"/>
                <a:cs typeface="Arial" panose="020B0604020202020204" pitchFamily="34" charset="0"/>
              </a:rPr>
              <a:t>with </a:t>
            </a:r>
            <a:r>
              <a:rPr lang="en-ZA" sz="1600" b="1" dirty="0">
                <a:latin typeface="Arial" panose="020B0604020202020204" pitchFamily="34" charset="0"/>
                <a:cs typeface="Arial" panose="020B0604020202020204" pitchFamily="34" charset="0"/>
              </a:rPr>
              <a:t>clear targets </a:t>
            </a:r>
            <a:r>
              <a:rPr lang="en-ZA" sz="1600" dirty="0">
                <a:latin typeface="Arial" panose="020B0604020202020204" pitchFamily="34" charset="0"/>
                <a:cs typeface="Arial" panose="020B0604020202020204" pitchFamily="34" charset="0"/>
              </a:rPr>
              <a:t>and </a:t>
            </a:r>
            <a:r>
              <a:rPr lang="en-ZA" sz="1600" b="1" dirty="0">
                <a:latin typeface="Arial" panose="020B0604020202020204" pitchFamily="34" charset="0"/>
                <a:cs typeface="Arial" panose="020B0604020202020204" pitchFamily="34" charset="0"/>
              </a:rPr>
              <a:t>milestones</a:t>
            </a:r>
            <a:r>
              <a:rPr lang="en-ZA" sz="1600" dirty="0">
                <a:latin typeface="Arial" panose="020B0604020202020204" pitchFamily="34" charset="0"/>
                <a:cs typeface="Arial" panose="020B0604020202020204" pitchFamily="34" charset="0"/>
              </a:rPr>
              <a:t> which are contractually binding.</a:t>
            </a:r>
          </a:p>
          <a:p>
            <a:pPr algn="just"/>
            <a:r>
              <a:rPr lang="en-ZA" sz="1600" dirty="0">
                <a:latin typeface="Arial" panose="020B0604020202020204" pitchFamily="34" charset="0"/>
                <a:cs typeface="Arial" panose="020B0604020202020204" pitchFamily="34" charset="0"/>
              </a:rPr>
              <a:t>Delivery of projects have been </a:t>
            </a:r>
            <a:r>
              <a:rPr lang="en-ZA" sz="1600" b="1" dirty="0">
                <a:latin typeface="Arial" panose="020B0604020202020204" pitchFamily="34" charset="0"/>
                <a:cs typeface="Arial" panose="020B0604020202020204" pitchFamily="34" charset="0"/>
              </a:rPr>
              <a:t>accelerated</a:t>
            </a:r>
            <a:r>
              <a:rPr lang="en-ZA" sz="1600" dirty="0">
                <a:latin typeface="Arial" panose="020B0604020202020204" pitchFamily="34" charset="0"/>
                <a:cs typeface="Arial" panose="020B0604020202020204" pitchFamily="34" charset="0"/>
              </a:rPr>
              <a:t> towards meeting the Practical completion schedule (e.g. water, electricity, and inappropriate structures targets in the APP were met and even exceeded).</a:t>
            </a:r>
          </a:p>
          <a:p>
            <a:pPr algn="just"/>
            <a:r>
              <a:rPr lang="en-ZA" sz="1600" b="1" dirty="0">
                <a:latin typeface="Arial" panose="020B0604020202020204" pitchFamily="34" charset="0"/>
                <a:cs typeface="Arial" panose="020B0604020202020204" pitchFamily="34" charset="0"/>
              </a:rPr>
              <a:t>Poor quality </a:t>
            </a:r>
            <a:r>
              <a:rPr lang="en-ZA" sz="1600" dirty="0">
                <a:latin typeface="Arial" panose="020B0604020202020204" pitchFamily="34" charset="0"/>
                <a:cs typeface="Arial" panose="020B0604020202020204" pitchFamily="34" charset="0"/>
              </a:rPr>
              <a:t>of work has been uncovered and responsible contractors, Project managers, Professional Service Providers (PSPs) and Implementing Agents dealt with accordingly.</a:t>
            </a:r>
          </a:p>
          <a:p>
            <a:pPr algn="just"/>
            <a:r>
              <a:rPr lang="en-ZA" sz="1600" dirty="0">
                <a:latin typeface="Arial" panose="020B0604020202020204" pitchFamily="34" charset="0"/>
                <a:cs typeface="Arial" panose="020B0604020202020204" pitchFamily="34" charset="0"/>
              </a:rPr>
              <a:t>A number of </a:t>
            </a:r>
            <a:r>
              <a:rPr lang="en-ZA" sz="1600" b="1" dirty="0">
                <a:latin typeface="Arial" panose="020B0604020202020204" pitchFamily="34" charset="0"/>
                <a:cs typeface="Arial" panose="020B0604020202020204" pitchFamily="34" charset="0"/>
              </a:rPr>
              <a:t>blockages</a:t>
            </a:r>
            <a:r>
              <a:rPr lang="en-ZA" sz="1600" dirty="0">
                <a:latin typeface="Arial" panose="020B0604020202020204" pitchFamily="34" charset="0"/>
                <a:cs typeface="Arial" panose="020B0604020202020204" pitchFamily="34" charset="0"/>
              </a:rPr>
              <a:t> which delayed the delivery of projects have been </a:t>
            </a:r>
            <a:r>
              <a:rPr lang="en-ZA" sz="1600" b="1" dirty="0">
                <a:latin typeface="Arial" panose="020B0604020202020204" pitchFamily="34" charset="0"/>
                <a:cs typeface="Arial" panose="020B0604020202020204" pitchFamily="34" charset="0"/>
              </a:rPr>
              <a:t>unblocked</a:t>
            </a:r>
            <a:r>
              <a:rPr lang="en-ZA" sz="1600" dirty="0">
                <a:latin typeface="Arial" panose="020B0604020202020204" pitchFamily="34" charset="0"/>
                <a:cs typeface="Arial" panose="020B0604020202020204" pitchFamily="34" charset="0"/>
              </a:rPr>
              <a:t>.</a:t>
            </a:r>
          </a:p>
          <a:p>
            <a:pPr algn="just"/>
            <a:r>
              <a:rPr lang="en-ZA" sz="1600" dirty="0">
                <a:latin typeface="Arial" panose="020B0604020202020204" pitchFamily="34" charset="0"/>
                <a:cs typeface="Arial" panose="020B0604020202020204" pitchFamily="34" charset="0"/>
              </a:rPr>
              <a:t>Implementing Agents, Project managers, PSPs and Contractors have been held liable </a:t>
            </a:r>
            <a:r>
              <a:rPr lang="en-ZA" sz="1600" b="1" dirty="0">
                <a:latin typeface="Arial" panose="020B0604020202020204" pitchFamily="34" charset="0"/>
                <a:cs typeface="Arial" panose="020B0604020202020204" pitchFamily="34" charset="0"/>
              </a:rPr>
              <a:t>(imposition of penalties) </a:t>
            </a:r>
            <a:r>
              <a:rPr lang="en-ZA" sz="1600" dirty="0">
                <a:latin typeface="Arial" panose="020B0604020202020204" pitchFamily="34" charset="0"/>
                <a:cs typeface="Arial" panose="020B0604020202020204" pitchFamily="34" charset="0"/>
              </a:rPr>
              <a:t>for failure to meet their contractual obligations.</a:t>
            </a:r>
          </a:p>
          <a:p>
            <a:pPr algn="just"/>
            <a:r>
              <a:rPr lang="en-ZA" sz="1600" dirty="0">
                <a:latin typeface="Arial" panose="020B0604020202020204" pitchFamily="34" charset="0"/>
                <a:cs typeface="Arial" panose="020B0604020202020204" pitchFamily="34" charset="0"/>
              </a:rPr>
              <a:t>Suppliers have been able to increase the capacity  to </a:t>
            </a:r>
            <a:r>
              <a:rPr lang="en-ZA" sz="1600" b="1" dirty="0">
                <a:latin typeface="Arial" panose="020B0604020202020204" pitchFamily="34" charset="0"/>
                <a:cs typeface="Arial" panose="020B0604020202020204" pitchFamily="34" charset="0"/>
              </a:rPr>
              <a:t>shorten</a:t>
            </a:r>
            <a:r>
              <a:rPr lang="en-ZA" sz="1600" dirty="0">
                <a:latin typeface="Arial" panose="020B0604020202020204" pitchFamily="34" charset="0"/>
                <a:cs typeface="Arial" panose="020B0604020202020204" pitchFamily="34" charset="0"/>
              </a:rPr>
              <a:t> their </a:t>
            </a:r>
            <a:r>
              <a:rPr lang="en-ZA" sz="1600" b="1" dirty="0">
                <a:latin typeface="Arial" panose="020B0604020202020204" pitchFamily="34" charset="0"/>
                <a:cs typeface="Arial" panose="020B0604020202020204" pitchFamily="34" charset="0"/>
              </a:rPr>
              <a:t>turnaround </a:t>
            </a:r>
            <a:r>
              <a:rPr lang="en-ZA" sz="1600" dirty="0">
                <a:latin typeface="Arial" panose="020B0604020202020204" pitchFamily="34" charset="0"/>
                <a:cs typeface="Arial" panose="020B0604020202020204" pitchFamily="34" charset="0"/>
              </a:rPr>
              <a:t>for delivery as well as address defects in the design of the equipment and materials.</a:t>
            </a:r>
          </a:p>
          <a:p>
            <a:pPr algn="just"/>
            <a:r>
              <a:rPr lang="en-ZA" sz="1600" dirty="0">
                <a:latin typeface="Arial" panose="020B0604020202020204" pitchFamily="34" charset="0"/>
                <a:cs typeface="Arial" panose="020B0604020202020204" pitchFamily="34" charset="0"/>
              </a:rPr>
              <a:t>Delays in the payment of contractors, PSPs and Manufacturers (Suppliers) have been addressed.</a:t>
            </a:r>
          </a:p>
          <a:p>
            <a:pPr algn="just"/>
            <a:r>
              <a:rPr lang="en-ZA" sz="1600" dirty="0">
                <a:latin typeface="Arial" panose="020B0604020202020204" pitchFamily="34" charset="0"/>
                <a:cs typeface="Arial" panose="020B0604020202020204" pitchFamily="34" charset="0"/>
              </a:rPr>
              <a:t>Instances where communities rejected the ABT to build schools and delays caused by business forums have been dealt with.</a:t>
            </a:r>
          </a:p>
          <a:p>
            <a:pPr algn="just"/>
            <a:r>
              <a:rPr lang="en-ZA" sz="1600" dirty="0">
                <a:latin typeface="Arial" panose="020B0604020202020204" pitchFamily="34" charset="0"/>
                <a:cs typeface="Arial" panose="020B0604020202020204" pitchFamily="34" charset="0"/>
              </a:rPr>
              <a:t>School principals, SGBs, Districts, Provincial officials, and Local Government Councillors  got involved in the value chain of monitoring the delivery of projects.</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173</a:t>
            </a:fld>
            <a:endParaRPr lang="en-ZA"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45405" y="6219382"/>
            <a:ext cx="1214754" cy="519522"/>
          </a:xfrm>
          <a:prstGeom prst="rect">
            <a:avLst/>
          </a:prstGeom>
        </p:spPr>
      </p:pic>
    </p:spTree>
    <p:extLst>
      <p:ext uri="{BB962C8B-B14F-4D97-AF65-F5344CB8AC3E}">
        <p14:creationId xmlns:p14="http://schemas.microsoft.com/office/powerpoint/2010/main" val="90310849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2C0AE55-7E06-4976-960B-3D98813CB3CF}" type="slidenum">
              <a:rPr lang="en-ZA" smtClean="0"/>
              <a:pPr/>
              <a:t>174</a:t>
            </a:fld>
            <a:endParaRPr lang="en-ZA"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2402416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PROGRAMME ONE: ADMINISTRATION</a:t>
            </a:r>
            <a:endParaRPr lang="en-ZA" dirty="0"/>
          </a:p>
        </p:txBody>
      </p:sp>
      <p:sp>
        <p:nvSpPr>
          <p:cNvPr id="3" name="Subtitle 2"/>
          <p:cNvSpPr>
            <a:spLocks noGrp="1"/>
          </p:cNvSpPr>
          <p:nvPr>
            <p:ph type="subTitle" idx="1"/>
          </p:nvPr>
        </p:nvSpPr>
        <p:spPr/>
        <p:txBody>
          <a:bodyPr>
            <a:normAutofit lnSpcReduction="10000"/>
          </a:bodyPr>
          <a:lstStyle/>
          <a:p>
            <a:r>
              <a:rPr lang="en-US"/>
              <a:t>The purpose of Programme 1 is to manage and provide strategic and administrative support services to the Department.</a:t>
            </a:r>
            <a:endParaRPr lang="en-US"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18</a:t>
            </a:fld>
            <a:endParaRPr lang="en-ZA"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6" name="Slide Number Placeholder 4"/>
          <p:cNvSpPr txBox="1">
            <a:spLocks/>
          </p:cNvSpPr>
          <p:nvPr/>
        </p:nvSpPr>
        <p:spPr>
          <a:xfrm>
            <a:off x="1988840" y="6356351"/>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17</a:t>
            </a:r>
          </a:p>
        </p:txBody>
      </p:sp>
    </p:spTree>
    <p:custDataLst>
      <p:tags r:id="rId1"/>
    </p:custDataLst>
    <p:extLst>
      <p:ext uri="{BB962C8B-B14F-4D97-AF65-F5344CB8AC3E}">
        <p14:creationId xmlns:p14="http://schemas.microsoft.com/office/powerpoint/2010/main" val="15705715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INDICATOR TABLE: PROGRAMME 1…</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19</a:t>
            </a:fld>
            <a:endParaRPr lang="en-ZA" dirty="0"/>
          </a:p>
        </p:txBody>
      </p:sp>
      <p:pic>
        <p:nvPicPr>
          <p:cNvPr id="4" name="Picture 3">
            <a:extLst>
              <a:ext uri="{FF2B5EF4-FFF2-40B4-BE49-F238E27FC236}">
                <a16:creationId xmlns:a16="http://schemas.microsoft.com/office/drawing/2014/main" id="{08390443-ABF7-4C48-9472-03CE11D5C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45424"/>
            <a:ext cx="1525124" cy="560395"/>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84268228"/>
              </p:ext>
            </p:extLst>
          </p:nvPr>
        </p:nvGraphicFramePr>
        <p:xfrm>
          <a:off x="0" y="980728"/>
          <a:ext cx="9144002" cy="4680520"/>
        </p:xfrm>
        <a:graphic>
          <a:graphicData uri="http://schemas.openxmlformats.org/drawingml/2006/table">
            <a:tbl>
              <a:tblPr firstRow="1" firstCol="1" lastRow="1" lastCol="1" bandRow="1" bandCol="1"/>
              <a:tblGrid>
                <a:gridCol w="1306286">
                  <a:extLst>
                    <a:ext uri="{9D8B030D-6E8A-4147-A177-3AD203B41FA5}">
                      <a16:colId xmlns:a16="http://schemas.microsoft.com/office/drawing/2014/main" val="1645028219"/>
                    </a:ext>
                  </a:extLst>
                </a:gridCol>
                <a:gridCol w="1306286">
                  <a:extLst>
                    <a:ext uri="{9D8B030D-6E8A-4147-A177-3AD203B41FA5}">
                      <a16:colId xmlns:a16="http://schemas.microsoft.com/office/drawing/2014/main" val="4156959311"/>
                    </a:ext>
                  </a:extLst>
                </a:gridCol>
                <a:gridCol w="1306286">
                  <a:extLst>
                    <a:ext uri="{9D8B030D-6E8A-4147-A177-3AD203B41FA5}">
                      <a16:colId xmlns:a16="http://schemas.microsoft.com/office/drawing/2014/main" val="1361025931"/>
                    </a:ext>
                  </a:extLst>
                </a:gridCol>
                <a:gridCol w="1306286">
                  <a:extLst>
                    <a:ext uri="{9D8B030D-6E8A-4147-A177-3AD203B41FA5}">
                      <a16:colId xmlns:a16="http://schemas.microsoft.com/office/drawing/2014/main" val="1058417299"/>
                    </a:ext>
                  </a:extLst>
                </a:gridCol>
                <a:gridCol w="1306286">
                  <a:extLst>
                    <a:ext uri="{9D8B030D-6E8A-4147-A177-3AD203B41FA5}">
                      <a16:colId xmlns:a16="http://schemas.microsoft.com/office/drawing/2014/main" val="2159089453"/>
                    </a:ext>
                  </a:extLst>
                </a:gridCol>
                <a:gridCol w="1306286">
                  <a:extLst>
                    <a:ext uri="{9D8B030D-6E8A-4147-A177-3AD203B41FA5}">
                      <a16:colId xmlns:a16="http://schemas.microsoft.com/office/drawing/2014/main" val="2896864353"/>
                    </a:ext>
                  </a:extLst>
                </a:gridCol>
                <a:gridCol w="1306286">
                  <a:extLst>
                    <a:ext uri="{9D8B030D-6E8A-4147-A177-3AD203B41FA5}">
                      <a16:colId xmlns:a16="http://schemas.microsoft.com/office/drawing/2014/main" val="1932432428"/>
                    </a:ext>
                  </a:extLst>
                </a:gridCol>
              </a:tblGrid>
              <a:tr h="1063755">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Output Indicator</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 target to 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2043921793"/>
                  </a:ext>
                </a:extLst>
              </a:tr>
              <a:tr h="234026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1.1.1 Percentage of valid invoices paid within 30 days upon receipt by the Department</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99.12% 14129/14255</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100%</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99.85%</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27486/27527</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-0.15%</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Delay was due to Project Manager not signing the invoices on time.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243949"/>
                  </a:ext>
                </a:extLst>
              </a:tr>
              <a:tr h="1276505">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1.1.2 Number of reports on misconduct cases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resolved within 90 days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4</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4</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431049"/>
                  </a:ext>
                </a:extLst>
              </a:tr>
            </a:tbl>
          </a:graphicData>
        </a:graphic>
      </p:graphicFrame>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77272"/>
            <a:ext cx="1691680" cy="980728"/>
          </a:xfrm>
          <a:prstGeom prst="rect">
            <a:avLst/>
          </a:prstGeom>
        </p:spPr>
      </p:pic>
    </p:spTree>
    <p:extLst>
      <p:ext uri="{BB962C8B-B14F-4D97-AF65-F5344CB8AC3E}">
        <p14:creationId xmlns:p14="http://schemas.microsoft.com/office/powerpoint/2010/main" val="3351160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
            <a:ext cx="8532440" cy="980727"/>
          </a:xfrm>
        </p:spPr>
        <p:txBody>
          <a:bodyPr>
            <a:noAutofit/>
          </a:bodyPr>
          <a:lstStyle/>
          <a:p>
            <a:r>
              <a:rPr lang="en-US" sz="6000" dirty="0"/>
              <a:t>PRESENTATION OUTLINE </a:t>
            </a:r>
            <a:endParaRPr lang="en-ZA" sz="6000"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2</a:t>
            </a:fld>
            <a:endParaRPr lang="en-ZA" dirty="0"/>
          </a:p>
        </p:txBody>
      </p:sp>
      <p:sp>
        <p:nvSpPr>
          <p:cNvPr id="3" name="Content Placeholder 2"/>
          <p:cNvSpPr>
            <a:spLocks noGrp="1"/>
          </p:cNvSpPr>
          <p:nvPr>
            <p:ph type="body" sz="quarter" idx="13"/>
          </p:nvPr>
        </p:nvSpPr>
        <p:spPr>
          <a:xfrm>
            <a:off x="0" y="764704"/>
            <a:ext cx="9144000" cy="5544616"/>
          </a:xfrm>
        </p:spPr>
        <p:txBody>
          <a:bodyPr>
            <a:normAutofit fontScale="70000" lnSpcReduction="20000"/>
          </a:bodyPr>
          <a:lstStyle/>
          <a:p>
            <a:pPr marL="0" indent="0">
              <a:buNone/>
            </a:pPr>
            <a:r>
              <a:rPr lang="en-US" sz="3600" b="1" dirty="0"/>
              <a:t>PART A: </a:t>
            </a:r>
          </a:p>
          <a:p>
            <a:r>
              <a:rPr lang="en-US" sz="3600" b="1" dirty="0"/>
              <a:t>Overview</a:t>
            </a:r>
            <a:r>
              <a:rPr lang="en-US" sz="3600" dirty="0"/>
              <a:t> of the Service Delivery Environment and </a:t>
            </a:r>
            <a:r>
              <a:rPr lang="en-US" sz="3600" b="1" dirty="0" smtClean="0"/>
              <a:t>Context </a:t>
            </a:r>
            <a:r>
              <a:rPr lang="en-US" sz="3600" dirty="0" smtClean="0"/>
              <a:t>and </a:t>
            </a:r>
            <a:r>
              <a:rPr lang="en-US" sz="3600" b="1" dirty="0" err="1" smtClean="0"/>
              <a:t>Programme</a:t>
            </a:r>
            <a:r>
              <a:rPr lang="en-US" sz="3600" b="1" dirty="0" smtClean="0"/>
              <a:t> </a:t>
            </a:r>
            <a:r>
              <a:rPr lang="en-US" sz="3600" b="1" dirty="0"/>
              <a:t>Performance</a:t>
            </a:r>
          </a:p>
          <a:p>
            <a:pPr marL="0" indent="0">
              <a:buNone/>
            </a:pPr>
            <a:r>
              <a:rPr lang="en-US" sz="3600" b="1" dirty="0"/>
              <a:t>PART C:</a:t>
            </a:r>
          </a:p>
          <a:p>
            <a:pPr lvl="0"/>
            <a:r>
              <a:rPr lang="en-ZA" sz="3600" dirty="0"/>
              <a:t>Financial Report:  </a:t>
            </a:r>
            <a:r>
              <a:rPr lang="en-ZA" sz="3600" b="1" dirty="0"/>
              <a:t>2021/22 Financial Year </a:t>
            </a:r>
            <a:r>
              <a:rPr lang="en-ZA" sz="3600" dirty="0"/>
              <a:t>Expenditure</a:t>
            </a:r>
          </a:p>
          <a:p>
            <a:pPr lvl="0"/>
            <a:r>
              <a:rPr lang="en-ZA" sz="3600" dirty="0"/>
              <a:t>Audit Matters</a:t>
            </a:r>
          </a:p>
          <a:p>
            <a:pPr lvl="1"/>
            <a:r>
              <a:rPr lang="en-ZA" sz="3600" dirty="0"/>
              <a:t>Audit </a:t>
            </a:r>
            <a:r>
              <a:rPr lang="en-ZA" sz="3600" dirty="0" smtClean="0"/>
              <a:t>Outcomes</a:t>
            </a:r>
            <a:endParaRPr lang="en-ZA" sz="3600" dirty="0"/>
          </a:p>
          <a:p>
            <a:pPr lvl="1"/>
            <a:r>
              <a:rPr lang="en-ZA" sz="3600" dirty="0"/>
              <a:t>Audit Action Plan </a:t>
            </a:r>
          </a:p>
          <a:p>
            <a:pPr lvl="1"/>
            <a:r>
              <a:rPr lang="en-GB" sz="3600" dirty="0"/>
              <a:t>DBE input on Sector Audit </a:t>
            </a:r>
            <a:endParaRPr lang="en-ZA" sz="3600" dirty="0"/>
          </a:p>
          <a:p>
            <a:pPr lvl="1"/>
            <a:r>
              <a:rPr lang="en-ZA" sz="3600" dirty="0"/>
              <a:t>Irregular Expenditure </a:t>
            </a:r>
          </a:p>
          <a:p>
            <a:pPr lvl="1"/>
            <a:r>
              <a:rPr lang="en-ZA" sz="3600" dirty="0"/>
              <a:t>Fruitless and Wasteful Expenditure </a:t>
            </a:r>
          </a:p>
          <a:p>
            <a:pPr lvl="1"/>
            <a:r>
              <a:rPr lang="en-ZA" sz="3600" dirty="0"/>
              <a:t>Condonation </a:t>
            </a:r>
          </a:p>
          <a:p>
            <a:pPr lvl="1"/>
            <a:r>
              <a:rPr lang="en-ZA" sz="3600" dirty="0"/>
              <a:t>Material Irregularities </a:t>
            </a:r>
            <a:endParaRPr lang="en-US" sz="2400" dirty="0"/>
          </a:p>
          <a:p>
            <a:r>
              <a:rPr lang="en-US" sz="3700" dirty="0"/>
              <a:t>Monitoring 	</a:t>
            </a:r>
          </a:p>
          <a:p>
            <a:endParaRPr lang="en-US" sz="2400" dirty="0"/>
          </a:p>
          <a:p>
            <a:pPr lvl="0"/>
            <a:endParaRPr lang="en-US" sz="2400" dirty="0"/>
          </a:p>
          <a:p>
            <a:endParaRPr lang="en-ZA"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56350"/>
            <a:ext cx="1691680" cy="501649"/>
          </a:xfrm>
          <a:prstGeom prst="rect">
            <a:avLst/>
          </a:prstGeom>
        </p:spPr>
      </p:pic>
    </p:spTree>
    <p:custDataLst>
      <p:tags r:id="rId1"/>
    </p:custDataLst>
    <p:extLst>
      <p:ext uri="{BB962C8B-B14F-4D97-AF65-F5344CB8AC3E}">
        <p14:creationId xmlns:p14="http://schemas.microsoft.com/office/powerpoint/2010/main" val="720805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1</a:t>
            </a:r>
          </a:p>
        </p:txBody>
      </p:sp>
      <p:sp>
        <p:nvSpPr>
          <p:cNvPr id="3" name="Slide Number Placeholder 2"/>
          <p:cNvSpPr>
            <a:spLocks noGrp="1"/>
          </p:cNvSpPr>
          <p:nvPr>
            <p:ph type="sldNum" sz="quarter" idx="12"/>
          </p:nvPr>
        </p:nvSpPr>
        <p:spPr/>
        <p:txBody>
          <a:bodyPr/>
          <a:lstStyle/>
          <a:p>
            <a:fld id="{E2C0AE55-7E06-4976-960B-3D98813CB3CF}" type="slidenum">
              <a:rPr lang="en-ZA" smtClean="0"/>
              <a:pPr/>
              <a:t>20</a:t>
            </a:fld>
            <a:endParaRPr lang="en-ZA" dirty="0"/>
          </a:p>
        </p:txBody>
      </p:sp>
      <p:pic>
        <p:nvPicPr>
          <p:cNvPr id="4" name="Picture 3">
            <a:extLst>
              <a:ext uri="{FF2B5EF4-FFF2-40B4-BE49-F238E27FC236}">
                <a16:creationId xmlns:a16="http://schemas.microsoft.com/office/drawing/2014/main" id="{08390443-ABF7-4C48-9472-03CE11D5C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6557" y="6237227"/>
            <a:ext cx="1525124" cy="560395"/>
          </a:xfrm>
          <a:prstGeom prst="rect">
            <a:avLst/>
          </a:prstGeom>
        </p:spPr>
      </p:pic>
      <p:graphicFrame>
        <p:nvGraphicFramePr>
          <p:cNvPr id="9" name="Table 8"/>
          <p:cNvGraphicFramePr>
            <a:graphicFrameLocks noGrp="1"/>
          </p:cNvGraphicFramePr>
          <p:nvPr/>
        </p:nvGraphicFramePr>
        <p:xfrm>
          <a:off x="0" y="692696"/>
          <a:ext cx="9144002" cy="4937760"/>
        </p:xfrm>
        <a:graphic>
          <a:graphicData uri="http://schemas.openxmlformats.org/drawingml/2006/table">
            <a:tbl>
              <a:tblPr firstRow="1" firstCol="1" lastRow="1" lastCol="1" bandRow="1" bandCol="1"/>
              <a:tblGrid>
                <a:gridCol w="1306286">
                  <a:extLst>
                    <a:ext uri="{9D8B030D-6E8A-4147-A177-3AD203B41FA5}">
                      <a16:colId xmlns:a16="http://schemas.microsoft.com/office/drawing/2014/main" val="3345500389"/>
                    </a:ext>
                  </a:extLst>
                </a:gridCol>
                <a:gridCol w="673426">
                  <a:extLst>
                    <a:ext uri="{9D8B030D-6E8A-4147-A177-3AD203B41FA5}">
                      <a16:colId xmlns:a16="http://schemas.microsoft.com/office/drawing/2014/main" val="2124632447"/>
                    </a:ext>
                  </a:extLst>
                </a:gridCol>
                <a:gridCol w="1512168">
                  <a:extLst>
                    <a:ext uri="{9D8B030D-6E8A-4147-A177-3AD203B41FA5}">
                      <a16:colId xmlns:a16="http://schemas.microsoft.com/office/drawing/2014/main" val="1476923661"/>
                    </a:ext>
                  </a:extLst>
                </a:gridCol>
                <a:gridCol w="936104">
                  <a:extLst>
                    <a:ext uri="{9D8B030D-6E8A-4147-A177-3AD203B41FA5}">
                      <a16:colId xmlns:a16="http://schemas.microsoft.com/office/drawing/2014/main" val="798199243"/>
                    </a:ext>
                  </a:extLst>
                </a:gridCol>
                <a:gridCol w="1008112">
                  <a:extLst>
                    <a:ext uri="{9D8B030D-6E8A-4147-A177-3AD203B41FA5}">
                      <a16:colId xmlns:a16="http://schemas.microsoft.com/office/drawing/2014/main" val="2727380631"/>
                    </a:ext>
                  </a:extLst>
                </a:gridCol>
                <a:gridCol w="1080120">
                  <a:extLst>
                    <a:ext uri="{9D8B030D-6E8A-4147-A177-3AD203B41FA5}">
                      <a16:colId xmlns:a16="http://schemas.microsoft.com/office/drawing/2014/main" val="2388574950"/>
                    </a:ext>
                  </a:extLst>
                </a:gridCol>
                <a:gridCol w="2627786">
                  <a:extLst>
                    <a:ext uri="{9D8B030D-6E8A-4147-A177-3AD203B41FA5}">
                      <a16:colId xmlns:a16="http://schemas.microsoft.com/office/drawing/2014/main" val="816103924"/>
                    </a:ext>
                  </a:extLst>
                </a:gridCol>
              </a:tblGrid>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Output 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 target to 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2930781592"/>
                  </a:ext>
                </a:extLst>
              </a:tr>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1.1.3 Number of capacity-building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programmes</a:t>
                      </a:r>
                      <a:r>
                        <a:rPr lang="en-US" sz="1200" dirty="0">
                          <a:effectLst/>
                          <a:latin typeface="Arial" panose="020B0604020202020204" pitchFamily="34" charset="0"/>
                          <a:ea typeface="Arial Narrow" panose="020B0606020202030204" pitchFamily="34" charset="0"/>
                          <a:cs typeface="Arial Narrow" panose="020B0606020202030204" pitchFamily="34" charset="0"/>
                        </a:rPr>
                        <a:t> offered to DBE officials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Q1: 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Q2: 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Q3: 13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Q4: 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Total: 19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20</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+8</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GB" sz="1200" b="0" i="0" u="none" strike="noStrike" dirty="0">
                          <a:solidFill>
                            <a:srgbClr val="000000"/>
                          </a:solidFill>
                          <a:effectLst/>
                          <a:latin typeface="Arial" panose="020B0604020202020204" pitchFamily="34" charset="0"/>
                        </a:rPr>
                        <a:t>The reason</a:t>
                      </a:r>
                      <a:r>
                        <a:rPr lang="en-GB" sz="1200" b="0" i="0" u="none" strike="noStrike" baseline="0" dirty="0">
                          <a:solidFill>
                            <a:srgbClr val="000000"/>
                          </a:solidFill>
                          <a:effectLst/>
                          <a:latin typeface="Arial" panose="020B0604020202020204" pitchFamily="34" charset="0"/>
                        </a:rPr>
                        <a:t> for a positive deviation was due to the demand of skills development and training in the Department.</a:t>
                      </a:r>
                      <a:endParaRPr lang="en-GB" sz="1200" b="0" i="0" u="none" strike="noStrike" dirty="0">
                        <a:solidFill>
                          <a:srgbClr val="000000"/>
                        </a:solidFill>
                        <a:effectLst/>
                        <a:latin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5728513"/>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1.2.1 Annual Performance Plan (APP) approved by 31 March each financial year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2021/22 APP</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by March 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2022/23 APP</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approved by March 2022</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2022/23 APP</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approved by March 2022</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379509"/>
                  </a:ext>
                </a:extLst>
              </a:tr>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1.2.2 Number of Quarterly Performance Reports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submitted to National</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Treasury (NT) and the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DPME 30 days after the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end of each quarter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Four Quarterly Reports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submitted to NT</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and DPME 30</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days after the end</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of each quarter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4</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4</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2766080"/>
                  </a:ext>
                </a:extLst>
              </a:tr>
            </a:tbl>
          </a:graphicData>
        </a:graphic>
      </p:graphicFrame>
    </p:spTree>
    <p:extLst>
      <p:ext uri="{BB962C8B-B14F-4D97-AF65-F5344CB8AC3E}">
        <p14:creationId xmlns:p14="http://schemas.microsoft.com/office/powerpoint/2010/main" val="5178379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dirty="0"/>
              <a:t>PROGRAMME 1…</a:t>
            </a:r>
            <a:endParaRPr lang="en-ZA" sz="44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rmAutofit/>
          </a:bodyPr>
          <a:lstStyle/>
          <a:p>
            <a:pPr marL="0" indent="0" algn="just">
              <a:buNone/>
            </a:pPr>
            <a:r>
              <a:rPr lang="en-US" sz="2000" b="1" u="sng" dirty="0"/>
              <a:t>Staffing Services and HR Support to Provinces</a:t>
            </a:r>
            <a:endParaRPr lang="en-ZA" sz="2000" b="1" u="sng" dirty="0"/>
          </a:p>
          <a:p>
            <a:pPr algn="just"/>
            <a:r>
              <a:rPr lang="en-ZA" sz="2000" b="1" dirty="0"/>
              <a:t>86 posts </a:t>
            </a:r>
            <a:r>
              <a:rPr lang="en-ZA" sz="2000" dirty="0"/>
              <a:t>were advertised during the course of this financial year. </a:t>
            </a:r>
          </a:p>
          <a:p>
            <a:pPr algn="just"/>
            <a:r>
              <a:rPr lang="en-ZA" sz="2000" dirty="0"/>
              <a:t>A </a:t>
            </a:r>
            <a:r>
              <a:rPr lang="en-ZA" sz="2000" b="1" dirty="0"/>
              <a:t>100% submission of financial disclosures </a:t>
            </a:r>
            <a:r>
              <a:rPr lang="en-ZA" sz="2000" dirty="0"/>
              <a:t>from SMS Members were achieved on 30 April 2021, i.e. the period covering the 2020/21 financial year </a:t>
            </a:r>
            <a:endParaRPr lang="en-US" sz="2000" dirty="0"/>
          </a:p>
          <a:p>
            <a:pPr algn="just"/>
            <a:r>
              <a:rPr lang="en-ZA" sz="2000" dirty="0"/>
              <a:t>A </a:t>
            </a:r>
            <a:r>
              <a:rPr lang="en-ZA" sz="2000" b="1" dirty="0"/>
              <a:t>91% </a:t>
            </a:r>
            <a:r>
              <a:rPr lang="en-ZA" sz="2000" dirty="0"/>
              <a:t>submission</a:t>
            </a:r>
            <a:r>
              <a:rPr lang="en-ZA" sz="2000" b="1" dirty="0"/>
              <a:t> </a:t>
            </a:r>
            <a:r>
              <a:rPr lang="en-ZA" sz="2000" dirty="0"/>
              <a:t>of </a:t>
            </a:r>
            <a:r>
              <a:rPr lang="en-ZA" sz="2000" b="1" dirty="0"/>
              <a:t>financial disclosures </a:t>
            </a:r>
            <a:r>
              <a:rPr lang="en-ZA" sz="2000" dirty="0"/>
              <a:t>were achieved for MMS Members. Final </a:t>
            </a:r>
            <a:r>
              <a:rPr lang="en-ZA" sz="2000" b="1" dirty="0"/>
              <a:t>written warning </a:t>
            </a:r>
            <a:r>
              <a:rPr lang="en-ZA" sz="2000" dirty="0"/>
              <a:t>letters were issued to nine </a:t>
            </a:r>
            <a:r>
              <a:rPr lang="en-ZA" sz="2000" b="1" dirty="0"/>
              <a:t>(9) </a:t>
            </a:r>
            <a:r>
              <a:rPr lang="en-ZA" sz="2000" dirty="0"/>
              <a:t>officials who failed to submit their financial disclosure of interests on time. </a:t>
            </a:r>
          </a:p>
          <a:p>
            <a:pPr marL="0" indent="0" algn="just">
              <a:buNone/>
            </a:pPr>
            <a:endParaRPr lang="en-ZA" sz="2000" dirty="0"/>
          </a:p>
          <a:p>
            <a:pPr marL="0" indent="0" algn="just">
              <a:buNone/>
            </a:pPr>
            <a:r>
              <a:rPr lang="en-GB" sz="2000" b="1" u="sng" dirty="0"/>
              <a:t>Training and Social Responsibility </a:t>
            </a:r>
            <a:endParaRPr lang="en-ZA" sz="2000" b="1" u="sng" dirty="0"/>
          </a:p>
          <a:p>
            <a:pPr algn="just"/>
            <a:r>
              <a:rPr lang="en-GB" sz="2000" b="1" dirty="0"/>
              <a:t>Induction: </a:t>
            </a:r>
            <a:r>
              <a:rPr lang="en-GB" sz="2000" dirty="0"/>
              <a:t>24 officials attended internal induction.</a:t>
            </a:r>
          </a:p>
          <a:p>
            <a:pPr algn="just"/>
            <a:r>
              <a:rPr lang="en-GB" sz="2000" b="1" dirty="0"/>
              <a:t>Bursary: </a:t>
            </a:r>
            <a:r>
              <a:rPr lang="en-GB" sz="2000" dirty="0"/>
              <a:t>the Department had </a:t>
            </a:r>
            <a:r>
              <a:rPr lang="en-GB" sz="2000" b="1" dirty="0"/>
              <a:t>77 </a:t>
            </a:r>
            <a:r>
              <a:rPr lang="en-GB" sz="2000" dirty="0"/>
              <a:t>bursary holders</a:t>
            </a:r>
            <a:r>
              <a:rPr lang="en-GB" sz="2000" b="1" dirty="0"/>
              <a:t>. 61 </a:t>
            </a:r>
            <a:r>
              <a:rPr lang="en-GB" sz="2000" dirty="0"/>
              <a:t>are recurring bursary holders and </a:t>
            </a:r>
            <a:r>
              <a:rPr lang="en-GB" sz="2000" b="1" dirty="0"/>
              <a:t>16 </a:t>
            </a:r>
            <a:r>
              <a:rPr lang="en-GB" sz="2000" dirty="0"/>
              <a:t>were awarded bursaries for </a:t>
            </a:r>
            <a:r>
              <a:rPr lang="en-ZA" sz="2000" dirty="0"/>
              <a:t>the 2022 academic year.</a:t>
            </a:r>
            <a:endParaRPr lang="en-GB" sz="2000" dirty="0">
              <a:solidFill>
                <a:srgbClr val="FF0000"/>
              </a:solidFill>
            </a:endParaRPr>
          </a:p>
          <a:p>
            <a:pPr algn="just"/>
            <a:r>
              <a:rPr lang="en-GB" sz="2000" b="1" dirty="0"/>
              <a:t>Internship and Learnership: </a:t>
            </a:r>
            <a:r>
              <a:rPr lang="en-GB" sz="2000" dirty="0"/>
              <a:t>The Department had </a:t>
            </a:r>
            <a:r>
              <a:rPr lang="en-GB" sz="2000" b="1" dirty="0"/>
              <a:t>24</a:t>
            </a:r>
            <a:r>
              <a:rPr lang="en-GB" sz="2000" dirty="0"/>
              <a:t> interns for the financial year.</a:t>
            </a:r>
          </a:p>
          <a:p>
            <a:pPr marL="0" indent="0">
              <a:buNone/>
            </a:pPr>
            <a:endParaRPr lang="en-ZA" sz="2000" u="sng" dirty="0"/>
          </a:p>
          <a:p>
            <a:pPr algn="just"/>
            <a:endParaRPr lang="en-US" sz="2000" dirty="0"/>
          </a:p>
          <a:p>
            <a:pPr marL="0" indent="0">
              <a:buNone/>
            </a:pPr>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949280"/>
            <a:ext cx="1691680" cy="908719"/>
          </a:xfrm>
          <a:prstGeom prst="rect">
            <a:avLst/>
          </a:prstGeom>
        </p:spPr>
      </p:pic>
    </p:spTree>
    <p:extLst>
      <p:ext uri="{BB962C8B-B14F-4D97-AF65-F5344CB8AC3E}">
        <p14:creationId xmlns:p14="http://schemas.microsoft.com/office/powerpoint/2010/main" val="2525705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1…</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buNone/>
            </a:pPr>
            <a:r>
              <a:rPr lang="en-ZA" sz="2000" b="1" u="sng" dirty="0"/>
              <a:t>Labour Relations</a:t>
            </a:r>
          </a:p>
          <a:p>
            <a:pPr algn="just"/>
            <a:r>
              <a:rPr lang="en-GB" sz="2000" dirty="0"/>
              <a:t>A total of </a:t>
            </a:r>
            <a:r>
              <a:rPr lang="en-GB" sz="2000" b="1" dirty="0"/>
              <a:t>10 grievances </a:t>
            </a:r>
            <a:r>
              <a:rPr lang="en-GB" sz="2000" dirty="0"/>
              <a:t>were lodged. </a:t>
            </a:r>
            <a:r>
              <a:rPr lang="en-GB" sz="2000" b="1" dirty="0"/>
              <a:t>Seven (7)</a:t>
            </a:r>
            <a:r>
              <a:rPr lang="en-GB" sz="2000" dirty="0"/>
              <a:t> cases were finalised successfully and three </a:t>
            </a:r>
            <a:r>
              <a:rPr lang="en-GB" sz="2000" b="1" dirty="0"/>
              <a:t>(3)</a:t>
            </a:r>
            <a:r>
              <a:rPr lang="en-GB" sz="2000" dirty="0"/>
              <a:t> are still under investigation.</a:t>
            </a:r>
            <a:endParaRPr lang="en-GB" sz="2000" dirty="0">
              <a:solidFill>
                <a:srgbClr val="FF0000"/>
              </a:solidFill>
            </a:endParaRPr>
          </a:p>
          <a:p>
            <a:r>
              <a:rPr lang="en-GB" sz="2000" dirty="0"/>
              <a:t>An awareness session on the </a:t>
            </a:r>
            <a:r>
              <a:rPr lang="en-GB" sz="2000" b="1" dirty="0"/>
              <a:t>Code of Conduct </a:t>
            </a:r>
            <a:r>
              <a:rPr lang="en-GB" sz="2000" dirty="0"/>
              <a:t>of the Department was conducted quarterly for </a:t>
            </a:r>
            <a:r>
              <a:rPr lang="en-GB" sz="2000" b="1" dirty="0"/>
              <a:t>newly appointed </a:t>
            </a:r>
            <a:r>
              <a:rPr lang="en-GB" sz="2000" dirty="0"/>
              <a:t>employees.</a:t>
            </a:r>
          </a:p>
          <a:p>
            <a:pPr marL="0" indent="0" algn="just">
              <a:buNone/>
            </a:pPr>
            <a:r>
              <a:rPr lang="en-ZA" altLang="en-US" sz="2000" b="1" u="sng" dirty="0"/>
              <a:t>Legal Services</a:t>
            </a:r>
          </a:p>
          <a:p>
            <a:pPr algn="just"/>
            <a:r>
              <a:rPr lang="en-ZA" altLang="en-US" sz="2000" dirty="0"/>
              <a:t>The Department received </a:t>
            </a:r>
            <a:r>
              <a:rPr lang="en-ZA" altLang="en-US" sz="2000" b="1" dirty="0"/>
              <a:t>28 Court cases </a:t>
            </a:r>
            <a:r>
              <a:rPr lang="en-ZA" altLang="en-US" sz="2000" dirty="0"/>
              <a:t>wherein the Minister was cited. Out of the 28 cases, five </a:t>
            </a:r>
            <a:r>
              <a:rPr lang="en-ZA" altLang="en-US" sz="2000" b="1" dirty="0"/>
              <a:t>(5) </a:t>
            </a:r>
            <a:r>
              <a:rPr lang="en-ZA" altLang="en-US" sz="2000" dirty="0"/>
              <a:t>were finalised. The Department settled four </a:t>
            </a:r>
            <a:r>
              <a:rPr lang="en-ZA" altLang="en-US" sz="2000" b="1" dirty="0"/>
              <a:t>(4)</a:t>
            </a:r>
            <a:r>
              <a:rPr lang="en-ZA" altLang="en-US" sz="2000" dirty="0"/>
              <a:t> cases and won one </a:t>
            </a:r>
            <a:r>
              <a:rPr lang="en-ZA" altLang="en-US" sz="2000" b="1" dirty="0"/>
              <a:t>(1) </a:t>
            </a:r>
            <a:r>
              <a:rPr lang="en-ZA" altLang="en-US" sz="2000" dirty="0"/>
              <a:t>case. </a:t>
            </a:r>
            <a:r>
              <a:rPr lang="en-ZA" altLang="en-US" sz="2000" b="1" dirty="0"/>
              <a:t>18 cases </a:t>
            </a:r>
            <a:r>
              <a:rPr lang="en-ZA" altLang="en-US" sz="2000" dirty="0"/>
              <a:t>are on going. </a:t>
            </a:r>
          </a:p>
          <a:p>
            <a:pPr marL="0" indent="0" algn="just">
              <a:buNone/>
            </a:pPr>
            <a:r>
              <a:rPr lang="en-ZA" altLang="en-US" sz="2000" b="1" u="sng" dirty="0"/>
              <a:t>Legislative Services</a:t>
            </a:r>
          </a:p>
          <a:p>
            <a:pPr algn="just"/>
            <a:r>
              <a:rPr lang="en-ZA" altLang="en-US" sz="2000" dirty="0"/>
              <a:t>The </a:t>
            </a:r>
            <a:r>
              <a:rPr lang="en-ZA" altLang="en-US" sz="2000" b="1" dirty="0"/>
              <a:t>BELA Bill </a:t>
            </a:r>
            <a:r>
              <a:rPr lang="en-ZA" altLang="en-US" sz="2000" dirty="0"/>
              <a:t>was introduced in Parliament. It is currently with the Portfolio Committee on Basic Education. </a:t>
            </a:r>
          </a:p>
          <a:p>
            <a:pPr algn="just"/>
            <a:r>
              <a:rPr lang="en-ZA" altLang="en-US" sz="2000" b="1" dirty="0"/>
              <a:t>Regulations relating to minimum uniform norms and standards for public school infrastructure:</a:t>
            </a:r>
            <a:r>
              <a:rPr lang="en-ZA" altLang="en-US" sz="2000" dirty="0"/>
              <a:t> the amendments to the norms and standards for public infrastructure are approved.</a:t>
            </a:r>
          </a:p>
          <a:p>
            <a:endParaRPr lang="en-GB"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4192469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p:txBody>
          <a:bodyPr>
            <a:normAutofit/>
          </a:bodyPr>
          <a:lstStyle/>
          <a:p>
            <a:r>
              <a:rPr lang="en-ZA" sz="4800" dirty="0"/>
              <a:t>PROGRAMME 1…</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23</a:t>
            </a:fld>
            <a:endParaRPr lang="en-ZA" dirty="0">
              <a:solidFill>
                <a:prstClr val="black">
                  <a:tint val="75000"/>
                </a:prstClr>
              </a:solidFill>
            </a:endParaRPr>
          </a:p>
        </p:txBody>
      </p:sp>
      <p:sp>
        <p:nvSpPr>
          <p:cNvPr id="3" name="Content Placeholder 2"/>
          <p:cNvSpPr>
            <a:spLocks noGrp="1"/>
          </p:cNvSpPr>
          <p:nvPr>
            <p:ph type="body" sz="quarter" idx="13"/>
          </p:nvPr>
        </p:nvSpPr>
        <p:spPr/>
        <p:txBody>
          <a:bodyPr>
            <a:normAutofit/>
          </a:bodyPr>
          <a:lstStyle/>
          <a:p>
            <a:pPr marL="0" indent="0">
              <a:buNone/>
            </a:pPr>
            <a:r>
              <a:rPr lang="en-GB" sz="2000" b="1" u="sng" dirty="0"/>
              <a:t>Financial Services</a:t>
            </a:r>
            <a:endParaRPr lang="en-US" sz="2000" dirty="0"/>
          </a:p>
          <a:p>
            <a:pPr algn="just"/>
            <a:r>
              <a:rPr lang="en-US" sz="2000" dirty="0"/>
              <a:t>2021/22 revised drawings as per </a:t>
            </a:r>
            <a:r>
              <a:rPr lang="en-US" sz="2000" b="1" dirty="0"/>
              <a:t>Adjusted Estimate of National Expenditure</a:t>
            </a:r>
            <a:r>
              <a:rPr lang="en-US" sz="2000" dirty="0"/>
              <a:t> (AENE) was submitted to the National Treasury.</a:t>
            </a:r>
          </a:p>
          <a:p>
            <a:pPr lvl="0" algn="just"/>
            <a:r>
              <a:rPr lang="en-US" sz="2000" dirty="0"/>
              <a:t>The completed </a:t>
            </a:r>
            <a:r>
              <a:rPr lang="en-US" sz="2000" b="1" dirty="0"/>
              <a:t>In-Year-Monitoring Report </a:t>
            </a:r>
            <a:r>
              <a:rPr lang="en-US" sz="2000" dirty="0"/>
              <a:t>for 2021/22 financial year was sent to the National Treasury for reporting as per section 40(4)(c) of the PFMA.</a:t>
            </a:r>
          </a:p>
          <a:p>
            <a:pPr algn="just"/>
            <a:r>
              <a:rPr lang="en-ZA" sz="2000" dirty="0"/>
              <a:t>The final </a:t>
            </a:r>
            <a:r>
              <a:rPr lang="en-ZA" sz="2000" b="1" dirty="0"/>
              <a:t>2022/23 ENE database and Chapter </a:t>
            </a:r>
            <a:r>
              <a:rPr lang="en-ZA" sz="2000" dirty="0"/>
              <a:t>were signed off and submitted to the National Treasury for publication. </a:t>
            </a:r>
          </a:p>
          <a:p>
            <a:pPr lvl="0" algn="just"/>
            <a:r>
              <a:rPr lang="en-ZA" sz="2000" dirty="0"/>
              <a:t>The 2021/22 </a:t>
            </a:r>
            <a:r>
              <a:rPr lang="en-ZA" sz="2000" b="1" dirty="0"/>
              <a:t>Original budget, budget adjustment</a:t>
            </a:r>
            <a:r>
              <a:rPr lang="en-ZA" sz="2000" dirty="0"/>
              <a:t> as well as </a:t>
            </a:r>
            <a:r>
              <a:rPr lang="en-ZA" sz="2000" b="1" dirty="0"/>
              <a:t>budget virement </a:t>
            </a:r>
            <a:r>
              <a:rPr lang="en-ZA" sz="2000" dirty="0"/>
              <a:t>were captured on Basic Accounting System (BAS). </a:t>
            </a:r>
          </a:p>
          <a:p>
            <a:pPr lvl="0" algn="just"/>
            <a:r>
              <a:rPr lang="en-ZA" sz="2000" dirty="0"/>
              <a:t>The </a:t>
            </a:r>
            <a:r>
              <a:rPr lang="en-ZA" sz="2000" b="1" dirty="0"/>
              <a:t>Interim Financial Statements </a:t>
            </a:r>
            <a:r>
              <a:rPr lang="en-ZA" sz="2000" dirty="0"/>
              <a:t>were submitted to the National Treasury and the Auditor-General on the prescribed dates issued by National Treasury.</a:t>
            </a:r>
            <a:endParaRPr lang="en-US" sz="2000" dirty="0"/>
          </a:p>
          <a:p>
            <a:pPr algn="just"/>
            <a:r>
              <a:rPr lang="en-ZA" sz="2000" b="1" dirty="0"/>
              <a:t>Monthly expenditure reports </a:t>
            </a:r>
            <a:r>
              <a:rPr lang="en-ZA" sz="2000" dirty="0"/>
              <a:t>from Provincial Education Departments (PEDs) were received and submitted to National Treasury.</a:t>
            </a:r>
            <a:endParaRPr lang="en-US" sz="2000" dirty="0">
              <a:solidFill>
                <a:srgbClr val="FF0000"/>
              </a:solidFill>
            </a:endParaRPr>
          </a:p>
          <a:p>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3588951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p:txBody>
          <a:bodyPr>
            <a:normAutofit/>
          </a:bodyPr>
          <a:lstStyle/>
          <a:p>
            <a:r>
              <a:rPr lang="en-ZA" sz="4800" dirty="0"/>
              <a:t>PROGRAMME 1…</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24</a:t>
            </a:fld>
            <a:endParaRPr lang="en-ZA" dirty="0">
              <a:solidFill>
                <a:prstClr val="black">
                  <a:tint val="75000"/>
                </a:prstClr>
              </a:solidFill>
            </a:endParaRPr>
          </a:p>
        </p:txBody>
      </p:sp>
      <p:sp>
        <p:nvSpPr>
          <p:cNvPr id="3" name="Content Placeholder 2"/>
          <p:cNvSpPr>
            <a:spLocks noGrp="1"/>
          </p:cNvSpPr>
          <p:nvPr>
            <p:ph type="body" sz="quarter" idx="13"/>
          </p:nvPr>
        </p:nvSpPr>
        <p:spPr/>
        <p:txBody>
          <a:bodyPr>
            <a:noAutofit/>
          </a:bodyPr>
          <a:lstStyle/>
          <a:p>
            <a:pPr marL="0" lvl="0" indent="0">
              <a:buNone/>
            </a:pPr>
            <a:r>
              <a:rPr lang="en-GB" sz="2000" b="1" u="sng" dirty="0">
                <a:solidFill>
                  <a:prstClr val="black"/>
                </a:solidFill>
              </a:rPr>
              <a:t>Security and Asset Management</a:t>
            </a:r>
            <a:endParaRPr lang="en-US" sz="2000" dirty="0">
              <a:solidFill>
                <a:prstClr val="black"/>
              </a:solidFill>
            </a:endParaRPr>
          </a:p>
          <a:p>
            <a:pPr>
              <a:lnSpc>
                <a:spcPct val="120000"/>
              </a:lnSpc>
            </a:pPr>
            <a:r>
              <a:rPr lang="en-ZA" sz="2000" dirty="0">
                <a:solidFill>
                  <a:prstClr val="black"/>
                </a:solidFill>
              </a:rPr>
              <a:t>The </a:t>
            </a:r>
            <a:r>
              <a:rPr lang="en-ZA" sz="2000" b="1" dirty="0">
                <a:solidFill>
                  <a:prstClr val="black"/>
                </a:solidFill>
              </a:rPr>
              <a:t>COVID-19 safety initiatives </a:t>
            </a:r>
            <a:r>
              <a:rPr lang="en-ZA" sz="2000" dirty="0">
                <a:solidFill>
                  <a:prstClr val="black"/>
                </a:solidFill>
              </a:rPr>
              <a:t>that have been put in place continue to be provided and managed. </a:t>
            </a:r>
          </a:p>
          <a:p>
            <a:pPr lvl="0">
              <a:lnSpc>
                <a:spcPct val="120000"/>
              </a:lnSpc>
            </a:pPr>
            <a:r>
              <a:rPr lang="en-ZA" sz="2000" dirty="0">
                <a:solidFill>
                  <a:prstClr val="black"/>
                </a:solidFill>
              </a:rPr>
              <a:t>The </a:t>
            </a:r>
            <a:r>
              <a:rPr lang="en-ZA" sz="2000" b="1" dirty="0">
                <a:solidFill>
                  <a:prstClr val="black"/>
                </a:solidFill>
              </a:rPr>
              <a:t>Annual Black Economic Empowerment (BEE) Report </a:t>
            </a:r>
            <a:r>
              <a:rPr lang="en-ZA" sz="2000" dirty="0">
                <a:solidFill>
                  <a:prstClr val="black"/>
                </a:solidFill>
              </a:rPr>
              <a:t>as well as audited financial statements were submitted to the Department as per the PPP agreement requirements. </a:t>
            </a:r>
            <a:endParaRPr lang="en-US" sz="2000" dirty="0">
              <a:solidFill>
                <a:prstClr val="black"/>
              </a:solidFill>
            </a:endParaRPr>
          </a:p>
          <a:p>
            <a:pPr lvl="0">
              <a:lnSpc>
                <a:spcPct val="120000"/>
              </a:lnSpc>
            </a:pPr>
            <a:r>
              <a:rPr lang="en-ZA" sz="2000" dirty="0">
                <a:solidFill>
                  <a:prstClr val="black"/>
                </a:solidFill>
              </a:rPr>
              <a:t>Total number of </a:t>
            </a:r>
            <a:r>
              <a:rPr lang="en-ZA" sz="2000" b="1" dirty="0">
                <a:solidFill>
                  <a:prstClr val="black"/>
                </a:solidFill>
              </a:rPr>
              <a:t>1 054 </a:t>
            </a:r>
            <a:r>
              <a:rPr lang="en-ZA" sz="2000" dirty="0">
                <a:solidFill>
                  <a:prstClr val="black"/>
                </a:solidFill>
              </a:rPr>
              <a:t>inventory IT were issued to Schools in various provinces.</a:t>
            </a:r>
          </a:p>
          <a:p>
            <a:pPr marL="0" lvl="0" indent="0" algn="just">
              <a:buNone/>
            </a:pPr>
            <a:r>
              <a:rPr lang="en-GB" sz="2000" b="1" u="sng" dirty="0">
                <a:solidFill>
                  <a:prstClr val="black"/>
                </a:solidFill>
              </a:rPr>
              <a:t>Supply Chain Management (SCM)</a:t>
            </a:r>
            <a:endParaRPr lang="en-US" sz="2000" dirty="0">
              <a:solidFill>
                <a:prstClr val="black"/>
              </a:solidFill>
            </a:endParaRPr>
          </a:p>
          <a:p>
            <a:pPr lvl="0" algn="just"/>
            <a:r>
              <a:rPr lang="en-ZA" sz="2000" b="1" dirty="0">
                <a:solidFill>
                  <a:prstClr val="black"/>
                </a:solidFill>
              </a:rPr>
              <a:t>Advertised 14 tenders</a:t>
            </a:r>
            <a:r>
              <a:rPr lang="en-ZA" sz="2000" dirty="0">
                <a:solidFill>
                  <a:prstClr val="black"/>
                </a:solidFill>
              </a:rPr>
              <a:t>, Four </a:t>
            </a:r>
            <a:r>
              <a:rPr lang="en-ZA" sz="2000" b="1" dirty="0">
                <a:solidFill>
                  <a:prstClr val="black"/>
                </a:solidFill>
              </a:rPr>
              <a:t>(4)</a:t>
            </a:r>
            <a:r>
              <a:rPr lang="en-ZA" sz="2000" dirty="0">
                <a:solidFill>
                  <a:prstClr val="black"/>
                </a:solidFill>
              </a:rPr>
              <a:t> were cancelled, five </a:t>
            </a:r>
            <a:r>
              <a:rPr lang="en-ZA" sz="2000" b="1" dirty="0">
                <a:solidFill>
                  <a:prstClr val="black"/>
                </a:solidFill>
              </a:rPr>
              <a:t>(5) </a:t>
            </a:r>
            <a:r>
              <a:rPr lang="en-ZA" sz="2000" dirty="0">
                <a:solidFill>
                  <a:prstClr val="black"/>
                </a:solidFill>
              </a:rPr>
              <a:t>are at the evaluation/ adjudication stage and five </a:t>
            </a:r>
            <a:r>
              <a:rPr lang="en-ZA" sz="2000" b="1" dirty="0">
                <a:solidFill>
                  <a:prstClr val="black"/>
                </a:solidFill>
              </a:rPr>
              <a:t>(5) </a:t>
            </a:r>
            <a:r>
              <a:rPr lang="en-ZA" sz="2000" dirty="0">
                <a:solidFill>
                  <a:prstClr val="black"/>
                </a:solidFill>
              </a:rPr>
              <a:t>tenders were</a:t>
            </a:r>
            <a:r>
              <a:rPr lang="en-ZA" sz="2000" b="1" dirty="0">
                <a:solidFill>
                  <a:prstClr val="black"/>
                </a:solidFill>
              </a:rPr>
              <a:t> awarded</a:t>
            </a:r>
            <a:r>
              <a:rPr lang="en-ZA" sz="2000" dirty="0">
                <a:solidFill>
                  <a:prstClr val="black"/>
                </a:solidFill>
              </a:rPr>
              <a:t>. </a:t>
            </a:r>
            <a:endParaRPr lang="en-US" sz="2000" dirty="0">
              <a:solidFill>
                <a:prstClr val="black"/>
              </a:solidFill>
            </a:endParaRPr>
          </a:p>
          <a:p>
            <a:pPr lvl="0" algn="just"/>
            <a:r>
              <a:rPr lang="en-ZA" sz="2000" dirty="0">
                <a:solidFill>
                  <a:prstClr val="black"/>
                </a:solidFill>
              </a:rPr>
              <a:t>Finalised the</a:t>
            </a:r>
            <a:r>
              <a:rPr lang="en-ZA" sz="2000" b="1" dirty="0">
                <a:solidFill>
                  <a:prstClr val="black"/>
                </a:solidFill>
              </a:rPr>
              <a:t> printing and delivery </a:t>
            </a:r>
            <a:r>
              <a:rPr lang="en-ZA" sz="2000" dirty="0">
                <a:solidFill>
                  <a:prstClr val="black"/>
                </a:solidFill>
              </a:rPr>
              <a:t>of </a:t>
            </a:r>
            <a:r>
              <a:rPr lang="en-ZA" sz="2000" b="1" dirty="0">
                <a:solidFill>
                  <a:prstClr val="black"/>
                </a:solidFill>
              </a:rPr>
              <a:t>Braille Question Papers </a:t>
            </a:r>
            <a:r>
              <a:rPr lang="en-ZA" sz="2000" dirty="0">
                <a:solidFill>
                  <a:prstClr val="black"/>
                </a:solidFill>
              </a:rPr>
              <a:t>and </a:t>
            </a:r>
            <a:r>
              <a:rPr lang="en-ZA" sz="2000" b="1" dirty="0">
                <a:solidFill>
                  <a:prstClr val="black"/>
                </a:solidFill>
              </a:rPr>
              <a:t>2021 Systemic materials</a:t>
            </a:r>
            <a:r>
              <a:rPr lang="en-ZA" sz="2000" dirty="0">
                <a:solidFill>
                  <a:prstClr val="black"/>
                </a:solidFill>
              </a:rPr>
              <a:t>. </a:t>
            </a:r>
            <a:endParaRPr lang="en-US" sz="2000" dirty="0">
              <a:solidFill>
                <a:prstClr val="black"/>
              </a:solidFill>
            </a:endParaRPr>
          </a:p>
          <a:p>
            <a:pPr lvl="0" algn="just"/>
            <a:r>
              <a:rPr lang="en-ZA" sz="2000" dirty="0">
                <a:solidFill>
                  <a:prstClr val="black"/>
                </a:solidFill>
              </a:rPr>
              <a:t>The DBE </a:t>
            </a:r>
            <a:r>
              <a:rPr lang="en-ZA" sz="2000" b="1" dirty="0">
                <a:solidFill>
                  <a:prstClr val="black"/>
                </a:solidFill>
              </a:rPr>
              <a:t>extended</a:t>
            </a:r>
            <a:r>
              <a:rPr lang="en-ZA" sz="2000" dirty="0">
                <a:solidFill>
                  <a:prstClr val="black"/>
                </a:solidFill>
              </a:rPr>
              <a:t> the ACER contract </a:t>
            </a:r>
            <a:r>
              <a:rPr lang="en-ZA" sz="2000" i="1" dirty="0">
                <a:solidFill>
                  <a:prstClr val="black"/>
                </a:solidFill>
              </a:rPr>
              <a:t>and </a:t>
            </a:r>
            <a:r>
              <a:rPr lang="en-ZA" sz="2000" dirty="0">
                <a:solidFill>
                  <a:prstClr val="black"/>
                </a:solidFill>
              </a:rPr>
              <a:t>the contract for provision of the </a:t>
            </a:r>
            <a:r>
              <a:rPr lang="en-ZA" sz="2000" b="1" dirty="0">
                <a:solidFill>
                  <a:prstClr val="black"/>
                </a:solidFill>
              </a:rPr>
              <a:t>Private Protection Services</a:t>
            </a:r>
            <a:r>
              <a:rPr lang="en-ZA" sz="2000" dirty="0">
                <a:solidFill>
                  <a:prstClr val="black"/>
                </a:solidFill>
              </a:rPr>
              <a:t> for the North West Administrators.</a:t>
            </a:r>
            <a:endParaRPr lang="en-ZA" sz="2000" dirty="0">
              <a:solidFill>
                <a:srgbClr val="FF0000"/>
              </a:solidFill>
            </a:endParaRPr>
          </a:p>
          <a:p>
            <a:pPr lvl="0">
              <a:lnSpc>
                <a:spcPct val="120000"/>
              </a:lnSpc>
            </a:pPr>
            <a:endParaRPr lang="en-US" sz="2000" dirty="0">
              <a:solidFill>
                <a:prstClr val="black"/>
              </a:solidFill>
            </a:endParaRPr>
          </a:p>
          <a:p>
            <a:pPr lvl="0">
              <a:lnSpc>
                <a:spcPct val="120000"/>
              </a:lnSpc>
            </a:pPr>
            <a:endParaRPr lang="en-US" sz="2000" dirty="0">
              <a:solidFill>
                <a:prstClr val="black"/>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2784435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1…</a:t>
            </a:r>
          </a:p>
        </p:txBody>
      </p:sp>
      <p:sp>
        <p:nvSpPr>
          <p:cNvPr id="3" name="Slide Number Placeholder 2"/>
          <p:cNvSpPr>
            <a:spLocks noGrp="1"/>
          </p:cNvSpPr>
          <p:nvPr>
            <p:ph type="sldNum" sz="quarter" idx="12"/>
          </p:nvPr>
        </p:nvSpPr>
        <p:spPr/>
        <p:txBody>
          <a:bodyPr/>
          <a:lstStyle/>
          <a:p>
            <a:fld id="{E2C0AE55-7E06-4976-960B-3D98813CB3CF}" type="slidenum">
              <a:rPr lang="en-ZA" smtClean="0">
                <a:solidFill>
                  <a:prstClr val="black">
                    <a:tint val="75000"/>
                  </a:prstClr>
                </a:solidFill>
              </a:rPr>
              <a:pPr/>
              <a:t>25</a:t>
            </a:fld>
            <a:endParaRPr lang="en-ZA" dirty="0">
              <a:solidFill>
                <a:prstClr val="black">
                  <a:tint val="75000"/>
                </a:prstClr>
              </a:solidFill>
            </a:endParaRPr>
          </a:p>
        </p:txBody>
      </p:sp>
      <p:sp>
        <p:nvSpPr>
          <p:cNvPr id="4" name="Text Placeholder 3"/>
          <p:cNvSpPr>
            <a:spLocks noGrp="1"/>
          </p:cNvSpPr>
          <p:nvPr>
            <p:ph type="body" sz="quarter" idx="13"/>
          </p:nvPr>
        </p:nvSpPr>
        <p:spPr/>
        <p:txBody>
          <a:bodyPr>
            <a:normAutofit/>
          </a:bodyPr>
          <a:lstStyle/>
          <a:p>
            <a:pPr marL="0" lvl="0" indent="0" algn="just">
              <a:buNone/>
            </a:pPr>
            <a:r>
              <a:rPr lang="en-US" sz="2000" b="1" u="sng" dirty="0">
                <a:solidFill>
                  <a:prstClr val="black"/>
                </a:solidFill>
              </a:rPr>
              <a:t>Project Management</a:t>
            </a:r>
            <a:endParaRPr lang="en-US" sz="2000" dirty="0">
              <a:solidFill>
                <a:prstClr val="black"/>
              </a:solidFill>
            </a:endParaRPr>
          </a:p>
          <a:p>
            <a:pPr lvl="0" algn="just"/>
            <a:r>
              <a:rPr lang="en-ZA" sz="2000" b="1" dirty="0">
                <a:solidFill>
                  <a:prstClr val="black"/>
                </a:solidFill>
              </a:rPr>
              <a:t>Education for Employability (E4E) Programme: </a:t>
            </a:r>
            <a:r>
              <a:rPr lang="en-US" sz="2000" dirty="0">
                <a:solidFill>
                  <a:prstClr val="black"/>
                </a:solidFill>
              </a:rPr>
              <a:t>The DBE has managed to achieve the </a:t>
            </a:r>
            <a:r>
              <a:rPr lang="en-US" sz="2000" b="1" dirty="0">
                <a:solidFill>
                  <a:prstClr val="black"/>
                </a:solidFill>
              </a:rPr>
              <a:t>drawing down of funds </a:t>
            </a:r>
            <a:r>
              <a:rPr lang="en-US" sz="2000" dirty="0">
                <a:solidFill>
                  <a:prstClr val="black"/>
                </a:solidFill>
              </a:rPr>
              <a:t>from the National Treasury to ensure the roll out of the implementation of the </a:t>
            </a:r>
            <a:r>
              <a:rPr lang="en-US" sz="2000" b="1" dirty="0">
                <a:solidFill>
                  <a:prstClr val="black"/>
                </a:solidFill>
              </a:rPr>
              <a:t>Three Stream Model </a:t>
            </a:r>
            <a:r>
              <a:rPr lang="en-US" sz="2000" dirty="0">
                <a:solidFill>
                  <a:prstClr val="black"/>
                </a:solidFill>
              </a:rPr>
              <a:t>across provinces.</a:t>
            </a:r>
          </a:p>
          <a:p>
            <a:pPr lvl="0" algn="just"/>
            <a:r>
              <a:rPr lang="en-ZA" sz="2000" b="1" dirty="0">
                <a:solidFill>
                  <a:prstClr val="black"/>
                </a:solidFill>
              </a:rPr>
              <a:t>Vaccination of Educators: </a:t>
            </a:r>
            <a:r>
              <a:rPr lang="en-ZA" sz="2000" dirty="0">
                <a:solidFill>
                  <a:prstClr val="black"/>
                </a:solidFill>
              </a:rPr>
              <a:t>The DBE monitored the vaccination of Educators in the KwaZulu-Natal Province, the three </a:t>
            </a:r>
            <a:r>
              <a:rPr lang="en-ZA" sz="2000" b="1" dirty="0">
                <a:solidFill>
                  <a:prstClr val="black"/>
                </a:solidFill>
              </a:rPr>
              <a:t>(3)</a:t>
            </a:r>
            <a:r>
              <a:rPr lang="en-ZA" sz="2000" dirty="0">
                <a:solidFill>
                  <a:prstClr val="black"/>
                </a:solidFill>
              </a:rPr>
              <a:t> districts monitored were Harry </a:t>
            </a:r>
            <a:r>
              <a:rPr lang="en-ZA" sz="2000" dirty="0" err="1">
                <a:solidFill>
                  <a:prstClr val="black"/>
                </a:solidFill>
              </a:rPr>
              <a:t>Gwala</a:t>
            </a:r>
            <a:r>
              <a:rPr lang="en-ZA" sz="2000" dirty="0">
                <a:solidFill>
                  <a:prstClr val="black"/>
                </a:solidFill>
              </a:rPr>
              <a:t> District, </a:t>
            </a:r>
            <a:r>
              <a:rPr lang="en-ZA" sz="2000" dirty="0" err="1">
                <a:solidFill>
                  <a:prstClr val="black"/>
                </a:solidFill>
              </a:rPr>
              <a:t>Umzinyathi</a:t>
            </a:r>
            <a:r>
              <a:rPr lang="en-ZA" sz="2000" dirty="0">
                <a:solidFill>
                  <a:prstClr val="black"/>
                </a:solidFill>
              </a:rPr>
              <a:t> District and Amajuba District.</a:t>
            </a:r>
            <a:r>
              <a:rPr lang="en-US" sz="2000" dirty="0">
                <a:solidFill>
                  <a:prstClr val="black"/>
                </a:solidFill>
              </a:rPr>
              <a:t> The DBE managed to visit </a:t>
            </a:r>
            <a:r>
              <a:rPr lang="en-US" sz="2000" b="1" dirty="0">
                <a:solidFill>
                  <a:prstClr val="black"/>
                </a:solidFill>
              </a:rPr>
              <a:t>24 schools offering Coding and Robotics </a:t>
            </a:r>
            <a:r>
              <a:rPr lang="en-US" sz="2000" dirty="0">
                <a:solidFill>
                  <a:prstClr val="black"/>
                </a:solidFill>
              </a:rPr>
              <a:t>from 27 January to 09 March 2022 in all nine </a:t>
            </a:r>
            <a:r>
              <a:rPr lang="en-US" sz="2000" b="1" dirty="0">
                <a:solidFill>
                  <a:prstClr val="black"/>
                </a:solidFill>
              </a:rPr>
              <a:t>(9)</a:t>
            </a:r>
            <a:r>
              <a:rPr lang="en-US" sz="2000" dirty="0">
                <a:solidFill>
                  <a:prstClr val="black"/>
                </a:solidFill>
              </a:rPr>
              <a:t> provinces.</a:t>
            </a:r>
          </a:p>
          <a:p>
            <a:r>
              <a:rPr lang="en-ZA" sz="2000" b="1" dirty="0"/>
              <a:t>Presidential Youth Employment Initiative (PYEI) in Basic Education</a:t>
            </a:r>
            <a:r>
              <a:rPr lang="en-US" sz="2000" dirty="0"/>
              <a:t>: Monitored the Interviews, placement and training of Education Assistants (EAs) and General School Assistants (GSAs) for PYEI Phase II on 23 October to 12 November 2021.</a:t>
            </a:r>
            <a:endParaRPr lang="en-US" sz="2000" dirty="0">
              <a:solidFill>
                <a:prstClr val="black"/>
              </a:solidFill>
            </a:endParaRPr>
          </a:p>
          <a:p>
            <a:pPr marL="0" indent="0">
              <a:buNone/>
            </a:pPr>
            <a:r>
              <a:rPr lang="en-GB" sz="2000" b="1" u="sng" dirty="0"/>
              <a:t>Government Information Technology Office (GITO)</a:t>
            </a:r>
            <a:endParaRPr lang="en-ZA" sz="2000" b="1" u="sng" dirty="0"/>
          </a:p>
          <a:p>
            <a:r>
              <a:rPr lang="en-GB" sz="2000" dirty="0"/>
              <a:t>Funds were </a:t>
            </a:r>
            <a:r>
              <a:rPr lang="en-GB" sz="2000" b="1" dirty="0"/>
              <a:t>approved to upgrade </a:t>
            </a:r>
            <a:r>
              <a:rPr lang="en-GB" sz="2000" dirty="0"/>
              <a:t>the current Network Infrastructure.</a:t>
            </a:r>
          </a:p>
          <a:p>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3918970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0"/>
          <p:cNvSpPr>
            <a:spLocks noGrp="1"/>
          </p:cNvSpPr>
          <p:nvPr>
            <p:ph type="title"/>
          </p:nvPr>
        </p:nvSpPr>
        <p:spPr/>
        <p:txBody>
          <a:bodyPr>
            <a:normAutofit/>
          </a:bodyPr>
          <a:lstStyle/>
          <a:p>
            <a:r>
              <a:rPr lang="en-ZA" sz="4400" dirty="0"/>
              <a:t>PROGRAMME 1…</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26</a:t>
            </a:fld>
            <a:endParaRPr lang="en-ZA" dirty="0">
              <a:solidFill>
                <a:prstClr val="black">
                  <a:tint val="75000"/>
                </a:prstClr>
              </a:solidFill>
            </a:endParaRPr>
          </a:p>
        </p:txBody>
      </p:sp>
      <p:sp>
        <p:nvSpPr>
          <p:cNvPr id="3" name="Content Placeholder 2"/>
          <p:cNvSpPr>
            <a:spLocks noGrp="1"/>
          </p:cNvSpPr>
          <p:nvPr>
            <p:ph type="body" sz="quarter" idx="13"/>
          </p:nvPr>
        </p:nvSpPr>
        <p:spPr/>
        <p:txBody>
          <a:bodyPr>
            <a:normAutofit/>
          </a:bodyPr>
          <a:lstStyle/>
          <a:p>
            <a:pPr marL="0" indent="0">
              <a:buNone/>
            </a:pPr>
            <a:r>
              <a:rPr lang="en-GB" sz="2000" b="1" u="sng" dirty="0"/>
              <a:t>Donor Grant Management</a:t>
            </a:r>
            <a:endParaRPr lang="en-US" sz="2000" dirty="0"/>
          </a:p>
          <a:p>
            <a:pPr lvl="0"/>
            <a:r>
              <a:rPr lang="en-ZA" sz="2000" dirty="0">
                <a:solidFill>
                  <a:prstClr val="black"/>
                </a:solidFill>
              </a:rPr>
              <a:t>The </a:t>
            </a:r>
            <a:r>
              <a:rPr lang="en-ZA" sz="2000" b="1" dirty="0">
                <a:solidFill>
                  <a:prstClr val="black"/>
                </a:solidFill>
              </a:rPr>
              <a:t>Annual Performance Evaluation </a:t>
            </a:r>
            <a:r>
              <a:rPr lang="en-ZA" sz="2000" dirty="0">
                <a:solidFill>
                  <a:prstClr val="black"/>
                </a:solidFill>
              </a:rPr>
              <a:t>of Conditional Grants were conducted at more than </a:t>
            </a:r>
            <a:r>
              <a:rPr lang="en-ZA" sz="2000" b="1" dirty="0">
                <a:solidFill>
                  <a:prstClr val="black"/>
                </a:solidFill>
              </a:rPr>
              <a:t>300</a:t>
            </a:r>
            <a:r>
              <a:rPr lang="en-ZA" sz="2000" dirty="0">
                <a:solidFill>
                  <a:prstClr val="black"/>
                </a:solidFill>
              </a:rPr>
              <a:t> schools located across all PEDs. </a:t>
            </a:r>
          </a:p>
          <a:p>
            <a:pPr lvl="0"/>
            <a:r>
              <a:rPr lang="en-ZA" sz="2000" dirty="0">
                <a:solidFill>
                  <a:prstClr val="black"/>
                </a:solidFill>
              </a:rPr>
              <a:t>Quarterly Performance Reports for six </a:t>
            </a:r>
            <a:r>
              <a:rPr lang="en-ZA" sz="2000" b="1" dirty="0">
                <a:solidFill>
                  <a:prstClr val="black"/>
                </a:solidFill>
              </a:rPr>
              <a:t>(6) Conditional Grants </a:t>
            </a:r>
            <a:r>
              <a:rPr lang="en-ZA" sz="2000" dirty="0">
                <a:solidFill>
                  <a:prstClr val="black"/>
                </a:solidFill>
              </a:rPr>
              <a:t>were submitted to the National Treasury.</a:t>
            </a:r>
          </a:p>
          <a:p>
            <a:r>
              <a:rPr lang="en-ZA" sz="2000" b="1" dirty="0">
                <a:solidFill>
                  <a:prstClr val="black"/>
                </a:solidFill>
              </a:rPr>
              <a:t>Conditional Grants Business Plans </a:t>
            </a:r>
            <a:r>
              <a:rPr lang="en-ZA" sz="2000" dirty="0">
                <a:solidFill>
                  <a:prstClr val="black"/>
                </a:solidFill>
              </a:rPr>
              <a:t>for all nine </a:t>
            </a:r>
            <a:r>
              <a:rPr lang="en-ZA" sz="2000" b="1" dirty="0">
                <a:solidFill>
                  <a:prstClr val="black"/>
                </a:solidFill>
              </a:rPr>
              <a:t>(9)</a:t>
            </a:r>
            <a:r>
              <a:rPr lang="en-ZA" sz="2000" dirty="0">
                <a:solidFill>
                  <a:prstClr val="black"/>
                </a:solidFill>
              </a:rPr>
              <a:t> PEDs were approved and submitted to National Treasury as follows: </a:t>
            </a:r>
          </a:p>
          <a:p>
            <a:pPr lvl="1"/>
            <a:r>
              <a:rPr lang="en-ZA" sz="2000" dirty="0">
                <a:solidFill>
                  <a:prstClr val="black"/>
                </a:solidFill>
              </a:rPr>
              <a:t>Early Childhood Development Grant;</a:t>
            </a:r>
          </a:p>
          <a:p>
            <a:pPr lvl="1"/>
            <a:r>
              <a:rPr lang="en-ZA" sz="2000" dirty="0">
                <a:solidFill>
                  <a:prstClr val="black"/>
                </a:solidFill>
              </a:rPr>
              <a:t>HIV and AIDS Life Skills Education Programme;</a:t>
            </a:r>
          </a:p>
          <a:p>
            <a:pPr lvl="1"/>
            <a:r>
              <a:rPr lang="en-ZA" sz="2000" dirty="0">
                <a:solidFill>
                  <a:prstClr val="black"/>
                </a:solidFill>
              </a:rPr>
              <a:t>Learners with Severe to Profound Intellectual Disability (LSPID); </a:t>
            </a:r>
          </a:p>
          <a:p>
            <a:pPr lvl="1"/>
            <a:r>
              <a:rPr lang="en-ZA" sz="2000" dirty="0">
                <a:solidFill>
                  <a:prstClr val="black"/>
                </a:solidFill>
              </a:rPr>
              <a:t>Maths, Science and Technology (MST) and;</a:t>
            </a:r>
          </a:p>
          <a:p>
            <a:pPr lvl="1"/>
            <a:r>
              <a:rPr lang="en-ZA" sz="2000" dirty="0">
                <a:solidFill>
                  <a:prstClr val="black"/>
                </a:solidFill>
              </a:rPr>
              <a:t>National School Nutrition Programme (NSNP).</a:t>
            </a:r>
          </a:p>
          <a:p>
            <a:pPr marL="0" lvl="0" indent="0">
              <a:buNone/>
            </a:pPr>
            <a:endParaRPr lang="en-ZA" sz="2000" dirty="0">
              <a:solidFill>
                <a:prstClr val="black"/>
              </a:solidFill>
            </a:endParaRPr>
          </a:p>
          <a:p>
            <a:pPr marL="0" lvl="0" indent="0">
              <a:buNone/>
            </a:pPr>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3915391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u="sng" dirty="0">
                <a:solidFill>
                  <a:prstClr val="black"/>
                </a:solidFill>
              </a:rPr>
              <a:t/>
            </a:r>
            <a:br>
              <a:rPr lang="en-ZA" u="sng" dirty="0">
                <a:solidFill>
                  <a:prstClr val="black"/>
                </a:solidFill>
              </a:rPr>
            </a:br>
            <a:r>
              <a:rPr lang="en-ZA" sz="4800" dirty="0"/>
              <a:t>PROGRAMME 1…</a:t>
            </a:r>
            <a:r>
              <a:rPr lang="en-ZA" sz="4800" u="sng" dirty="0">
                <a:solidFill>
                  <a:prstClr val="black"/>
                </a:solidFill>
              </a:rPr>
              <a:t/>
            </a:r>
            <a:br>
              <a:rPr lang="en-ZA" sz="4800" u="sng" dirty="0">
                <a:solidFill>
                  <a:prstClr val="black"/>
                </a:solidFill>
              </a:rPr>
            </a:br>
            <a:endParaRPr lang="en-ZA" u="sng" dirty="0">
              <a:solidFill>
                <a:prstClr val="black"/>
              </a:solidFill>
            </a:endParaRPr>
          </a:p>
        </p:txBody>
      </p:sp>
      <p:sp>
        <p:nvSpPr>
          <p:cNvPr id="4" name="Slide Number Placeholder 3"/>
          <p:cNvSpPr>
            <a:spLocks noGrp="1"/>
          </p:cNvSpPr>
          <p:nvPr>
            <p:ph type="sldNum" sz="quarter" idx="12"/>
          </p:nvPr>
        </p:nvSpPr>
        <p:spPr/>
        <p:txBody>
          <a:bodyPr/>
          <a:lstStyle/>
          <a:p>
            <a:pPr>
              <a:defRPr/>
            </a:pPr>
            <a:fld id="{E2C0AE55-7E06-4976-960B-3D98813CB3CF}" type="slidenum">
              <a:rPr lang="en-ZA">
                <a:solidFill>
                  <a:prstClr val="black">
                    <a:tint val="75000"/>
                  </a:prstClr>
                </a:solidFill>
              </a:rPr>
              <a:pPr>
                <a:defRPr/>
              </a:pPr>
              <a:t>27</a:t>
            </a:fld>
            <a:endParaRPr lang="en-ZA" dirty="0">
              <a:solidFill>
                <a:prstClr val="black">
                  <a:tint val="7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lgn="just">
              <a:buNone/>
            </a:pPr>
            <a:r>
              <a:rPr lang="en-US" sz="1800" b="1" u="sng" dirty="0">
                <a:cs typeface="Arial" panose="020B0604020202020204" pitchFamily="34" charset="0"/>
              </a:rPr>
              <a:t>Strategic Planning and Reporting</a:t>
            </a:r>
          </a:p>
          <a:p>
            <a:r>
              <a:rPr lang="en-ZA" sz="1800" b="1" dirty="0">
                <a:cs typeface="Arial" panose="020B0604020202020204" pitchFamily="34" charset="0"/>
              </a:rPr>
              <a:t>Audit of Predetermined Objectives</a:t>
            </a:r>
            <a:r>
              <a:rPr lang="en-ZA" sz="1800" dirty="0">
                <a:cs typeface="Arial" panose="020B0604020202020204" pitchFamily="34" charset="0"/>
              </a:rPr>
              <a:t>: The Auditor General of South Africa </a:t>
            </a:r>
            <a:r>
              <a:rPr lang="en-US" sz="1800" dirty="0"/>
              <a:t>did not identify any material findings on the usefulness and reliability of the reported performance information during the 2020/21 Audit Period.</a:t>
            </a:r>
            <a:endParaRPr lang="en-ZA" sz="1800" b="1" dirty="0">
              <a:cs typeface="Arial" panose="020B0604020202020204" pitchFamily="34" charset="0"/>
            </a:endParaRPr>
          </a:p>
          <a:p>
            <a:pPr algn="just"/>
            <a:r>
              <a:rPr lang="en-ZA" sz="1800" b="1" dirty="0"/>
              <a:t>Institutional Planning</a:t>
            </a:r>
            <a:r>
              <a:rPr lang="en-ZA" sz="1800" b="1" dirty="0">
                <a:cs typeface="Arial" panose="020B0604020202020204" pitchFamily="34" charset="0"/>
              </a:rPr>
              <a:t>: </a:t>
            </a:r>
            <a:r>
              <a:rPr lang="en-ZA" sz="1800" dirty="0"/>
              <a:t>The DBE tabled the APP that reflects performance indicators and targets for budget programmes and sub-programmes where relevant, to facilitate the institution in realising its goals and objectives set out in the Strategic Plan.</a:t>
            </a:r>
          </a:p>
          <a:p>
            <a:pPr algn="just"/>
            <a:r>
              <a:rPr lang="en-US" sz="1800" b="1" dirty="0"/>
              <a:t>Annual Operational Plans: </a:t>
            </a:r>
            <a:r>
              <a:rPr lang="en-US" sz="1800" dirty="0"/>
              <a:t>The 2022/23 AOPs were approved by the Director-General on 30 March 2022 which are a mechanism by which the Departments plans how they are going to carry out the activities and achieve the outputs in the APP and SP.</a:t>
            </a:r>
          </a:p>
          <a:p>
            <a:pPr algn="just"/>
            <a:r>
              <a:rPr lang="en-ZA" sz="1800" b="1" dirty="0"/>
              <a:t>Systems Descriptions: </a:t>
            </a:r>
            <a:r>
              <a:rPr lang="en-ZA" sz="1800" dirty="0"/>
              <a:t>The DBE developed the 2021/22 Systems Descriptions to guide the Auditor-General of South Africa (AGSA) during the audit of the 2021/22 performance indicators as part of the affords towards a clean audit. </a:t>
            </a:r>
          </a:p>
          <a:p>
            <a:pPr algn="just"/>
            <a:r>
              <a:rPr lang="en-ZA" sz="1800" b="1" dirty="0"/>
              <a:t>2020/21 Annual Report:</a:t>
            </a:r>
            <a:r>
              <a:rPr lang="en-ZA" sz="1800" dirty="0"/>
              <a:t> The DBE submitted the approved 2020/21 Annual Report to the DPME, NT and AGSA on 31 August 2021. The 2020/21 Annual Reports for the </a:t>
            </a:r>
            <a:r>
              <a:rPr lang="en-ZA" sz="1800" dirty="0" err="1"/>
              <a:t>Umalusi</a:t>
            </a:r>
            <a:r>
              <a:rPr lang="en-ZA" sz="1800" dirty="0"/>
              <a:t>, DBE and SACE, were tabled in Parliament on 16, 29 and 30 September 2021 respectively. </a:t>
            </a:r>
          </a:p>
          <a:p>
            <a:pPr marL="0" indent="0" algn="just">
              <a:buNone/>
            </a:pPr>
            <a:r>
              <a:rPr lang="en-ZA"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42862013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t>PROGRAMME 1…</a:t>
            </a:r>
            <a:endParaRPr lang="en-ZA" sz="4800" dirty="0">
              <a:solidFill>
                <a:prstClr val="black"/>
              </a:solidFill>
            </a:endParaRPr>
          </a:p>
        </p:txBody>
      </p:sp>
      <p:sp>
        <p:nvSpPr>
          <p:cNvPr id="4" name="Slide Number Placeholder 3"/>
          <p:cNvSpPr>
            <a:spLocks noGrp="1"/>
          </p:cNvSpPr>
          <p:nvPr>
            <p:ph type="sldNum" sz="quarter" idx="12"/>
          </p:nvPr>
        </p:nvSpPr>
        <p:spPr/>
        <p:txBody>
          <a:bodyPr/>
          <a:lstStyle/>
          <a:p>
            <a:pPr>
              <a:defRPr/>
            </a:pPr>
            <a:fld id="{E2C0AE55-7E06-4976-960B-3D98813CB3CF}" type="slidenum">
              <a:rPr lang="en-ZA">
                <a:solidFill>
                  <a:prstClr val="black">
                    <a:tint val="75000"/>
                  </a:prstClr>
                </a:solidFill>
              </a:rPr>
              <a:pPr>
                <a:defRPr/>
              </a:pPr>
              <a:t>28</a:t>
            </a:fld>
            <a:endParaRPr lang="en-ZA" dirty="0">
              <a:solidFill>
                <a:prstClr val="black">
                  <a:tint val="7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lgn="just">
              <a:buNone/>
            </a:pPr>
            <a:r>
              <a:rPr lang="en-US" sz="2000" b="1" u="sng" dirty="0">
                <a:cs typeface="Arial" panose="020B0604020202020204" pitchFamily="34" charset="0"/>
              </a:rPr>
              <a:t>Strategic Planning and Reporting</a:t>
            </a:r>
            <a:endParaRPr lang="en-ZA" sz="2000" b="1" dirty="0">
              <a:cs typeface="Arial" panose="020B0604020202020204" pitchFamily="34" charset="0"/>
            </a:endParaRPr>
          </a:p>
          <a:p>
            <a:pPr algn="just"/>
            <a:r>
              <a:rPr lang="en-ZA" sz="2000" b="1" dirty="0"/>
              <a:t>Sector reporting</a:t>
            </a:r>
            <a:r>
              <a:rPr lang="en-ZA" sz="2000" dirty="0"/>
              <a:t>: The quarterly performance reports for Priorities 4 and 6 were submitted to lead departments, namely, the Department of Social Development (DSD) and the Department of Sports, Arts and Culture (DSAC). Priority 3 reports were submitted to DPME. All reports were submitted within 30 days after the end of each quarter. </a:t>
            </a:r>
          </a:p>
          <a:p>
            <a:pPr algn="just"/>
            <a:r>
              <a:rPr lang="en-ZA" sz="2000" b="1" dirty="0"/>
              <a:t>Sector Alignment: </a:t>
            </a:r>
            <a:r>
              <a:rPr lang="en-ZA" sz="2000" dirty="0"/>
              <a:t>The 2022/23 SOIs were facilitated through the Heads of Education Department Committee (HEDCOM) Subcommittee on Planning, Monitoring and Evaluation. The PEDs have endorsed the developed SOI’s and approved by the Director-General on 21 October 2021. PEDs have submitted all nine (9) adoption letters and forwarded to the DPME to standardise the sector.</a:t>
            </a:r>
          </a:p>
          <a:p>
            <a:pPr algn="just"/>
            <a:r>
              <a:rPr lang="en-ZA" sz="2000" b="1" dirty="0"/>
              <a:t>Institutional Reporting</a:t>
            </a:r>
            <a:r>
              <a:rPr lang="en-ZA" sz="2000" dirty="0"/>
              <a:t>: The Quarterly Performance Reports were submitted to the Department of Planning, Monitoring and Evaluation (DPME) and National Treasury (NT) and were presented to the Portfolio Committee on Basic Education in Parliament. </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2753326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1…</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rmAutofit/>
          </a:bodyPr>
          <a:lstStyle/>
          <a:p>
            <a:pPr marL="0" indent="0">
              <a:buNone/>
            </a:pPr>
            <a:r>
              <a:rPr lang="en-ZA" sz="2000" b="1" u="sng" dirty="0">
                <a:cs typeface="Arial" panose="020B0604020202020204" pitchFamily="34" charset="0"/>
              </a:rPr>
              <a:t>Strategic Planning and Reporting</a:t>
            </a:r>
            <a:endParaRPr lang="en-ZA" sz="2000" dirty="0">
              <a:cs typeface="Arial" panose="020B0604020202020204" pitchFamily="34" charset="0"/>
            </a:endParaRPr>
          </a:p>
          <a:p>
            <a:r>
              <a:rPr lang="en-ZA" sz="2000" dirty="0">
                <a:cs typeface="Arial" panose="020B0604020202020204" pitchFamily="34" charset="0"/>
              </a:rPr>
              <a:t>Institutional Reports submission to DPME and NT</a:t>
            </a:r>
          </a:p>
          <a:p>
            <a:pPr algn="just"/>
            <a:endParaRPr lang="en-ZA" sz="2000" dirty="0">
              <a:cs typeface="Arial" panose="020B0604020202020204" pitchFamily="34" charset="0"/>
            </a:endParaRPr>
          </a:p>
          <a:p>
            <a:pPr algn="just"/>
            <a:endParaRPr lang="en-ZA" sz="2000" dirty="0">
              <a:cs typeface="Arial" panose="020B0604020202020204" pitchFamily="34" charset="0"/>
            </a:endParaRPr>
          </a:p>
          <a:p>
            <a:pPr algn="just"/>
            <a:endParaRPr lang="en-ZA" sz="2000" dirty="0">
              <a:cs typeface="Arial" panose="020B0604020202020204" pitchFamily="34" charset="0"/>
            </a:endParaRPr>
          </a:p>
          <a:p>
            <a:pPr marL="0" indent="0" algn="just">
              <a:buNone/>
            </a:pPr>
            <a:endParaRPr lang="en-ZA" sz="2000" dirty="0">
              <a:cs typeface="Arial" panose="020B0604020202020204" pitchFamily="34" charset="0"/>
            </a:endParaRPr>
          </a:p>
          <a:p>
            <a:pPr algn="just"/>
            <a:endParaRPr lang="en-ZA" sz="2000" dirty="0">
              <a:cs typeface="Arial" panose="020B0604020202020204" pitchFamily="34" charset="0"/>
            </a:endParaRPr>
          </a:p>
          <a:p>
            <a:pPr algn="just"/>
            <a:endParaRPr lang="en-ZA" sz="2000" dirty="0">
              <a:cs typeface="Arial" panose="020B0604020202020204" pitchFamily="34" charset="0"/>
            </a:endParaRPr>
          </a:p>
          <a:p>
            <a:pPr algn="just"/>
            <a:endParaRPr lang="en-ZA" sz="2000" dirty="0">
              <a:cs typeface="Arial" panose="020B0604020202020204" pitchFamily="34" charset="0"/>
            </a:endParaRPr>
          </a:p>
          <a:p>
            <a:pPr algn="just"/>
            <a:endParaRPr lang="en-ZA" sz="2000" dirty="0">
              <a:cs typeface="Arial" panose="020B0604020202020204" pitchFamily="34" charset="0"/>
            </a:endParaRPr>
          </a:p>
          <a:p>
            <a:pPr algn="just"/>
            <a:endParaRPr lang="en-ZA" sz="2000" dirty="0">
              <a:cs typeface="Arial" panose="020B0604020202020204" pitchFamily="34" charset="0"/>
            </a:endParaRPr>
          </a:p>
          <a:p>
            <a:endParaRPr lang="en-ZA" sz="2000" b="1" dirty="0"/>
          </a:p>
        </p:txBody>
      </p:sp>
      <p:graphicFrame>
        <p:nvGraphicFramePr>
          <p:cNvPr id="5" name="Table 4"/>
          <p:cNvGraphicFramePr>
            <a:graphicFrameLocks noGrp="1"/>
          </p:cNvGraphicFramePr>
          <p:nvPr>
            <p:extLst>
              <p:ext uri="{D42A27DB-BD31-4B8C-83A1-F6EECF244321}">
                <p14:modId xmlns:p14="http://schemas.microsoft.com/office/powerpoint/2010/main" val="1873672526"/>
              </p:ext>
            </p:extLst>
          </p:nvPr>
        </p:nvGraphicFramePr>
        <p:xfrm>
          <a:off x="-5536" y="1803054"/>
          <a:ext cx="9149536" cy="4313757"/>
        </p:xfrm>
        <a:graphic>
          <a:graphicData uri="http://schemas.openxmlformats.org/drawingml/2006/table">
            <a:tbl>
              <a:tblPr firstRow="1" bandRow="1">
                <a:tableStyleId>{21E4AEA4-8DFA-4A89-87EB-49C32662AFE0}</a:tableStyleId>
              </a:tblPr>
              <a:tblGrid>
                <a:gridCol w="3766122">
                  <a:extLst>
                    <a:ext uri="{9D8B030D-6E8A-4147-A177-3AD203B41FA5}">
                      <a16:colId xmlns:a16="http://schemas.microsoft.com/office/drawing/2014/main" val="1526109544"/>
                    </a:ext>
                  </a:extLst>
                </a:gridCol>
                <a:gridCol w="3216898">
                  <a:extLst>
                    <a:ext uri="{9D8B030D-6E8A-4147-A177-3AD203B41FA5}">
                      <a16:colId xmlns:a16="http://schemas.microsoft.com/office/drawing/2014/main" val="2729639181"/>
                    </a:ext>
                  </a:extLst>
                </a:gridCol>
                <a:gridCol w="2166516">
                  <a:extLst>
                    <a:ext uri="{9D8B030D-6E8A-4147-A177-3AD203B41FA5}">
                      <a16:colId xmlns:a16="http://schemas.microsoft.com/office/drawing/2014/main" val="2400001454"/>
                    </a:ext>
                  </a:extLst>
                </a:gridCol>
              </a:tblGrid>
              <a:tr h="340025">
                <a:tc>
                  <a:txBody>
                    <a:bodyPr/>
                    <a:lstStyle/>
                    <a:p>
                      <a:r>
                        <a:rPr lang="en-US" sz="1800" dirty="0"/>
                        <a:t>REPORT</a:t>
                      </a:r>
                    </a:p>
                  </a:txBody>
                  <a:tcPr/>
                </a:tc>
                <a:tc>
                  <a:txBody>
                    <a:bodyPr/>
                    <a:lstStyle/>
                    <a:p>
                      <a:r>
                        <a:rPr lang="en-US" sz="1800" dirty="0"/>
                        <a:t>OVERSIGHT REPORTING BODY</a:t>
                      </a:r>
                    </a:p>
                  </a:txBody>
                  <a:tcPr/>
                </a:tc>
                <a:tc>
                  <a:txBody>
                    <a:bodyPr/>
                    <a:lstStyle/>
                    <a:p>
                      <a:r>
                        <a:rPr lang="en-US" sz="1800" dirty="0"/>
                        <a:t>DATE SUBMITTED</a:t>
                      </a:r>
                    </a:p>
                  </a:txBody>
                  <a:tcPr/>
                </a:tc>
                <a:extLst>
                  <a:ext uri="{0D108BD9-81ED-4DB2-BD59-A6C34878D82A}">
                    <a16:rowId xmlns:a16="http://schemas.microsoft.com/office/drawing/2014/main" val="4196273979"/>
                  </a:ext>
                </a:extLst>
              </a:tr>
              <a:tr h="419720">
                <a:tc rowSpan="2">
                  <a:txBody>
                    <a:bodyPr/>
                    <a:lstStyle/>
                    <a:p>
                      <a:pPr marL="0" marR="0">
                        <a:lnSpc>
                          <a:spcPct val="115000"/>
                        </a:lnSpc>
                        <a:spcBef>
                          <a:spcPts val="0"/>
                        </a:spcBef>
                        <a:spcAft>
                          <a:spcPts val="0"/>
                        </a:spcAft>
                      </a:pPr>
                      <a:r>
                        <a:rPr lang="en-ZA" sz="1800" b="0" kern="1200" dirty="0">
                          <a:solidFill>
                            <a:schemeClr val="dk1"/>
                          </a:solidFill>
                          <a:effectLst/>
                          <a:latin typeface="+mn-lt"/>
                          <a:ea typeface="+mn-ea"/>
                          <a:cs typeface="+mn-cs"/>
                        </a:rPr>
                        <a:t>2020/21 Fourth Quarter Performance Report</a:t>
                      </a:r>
                      <a:endParaRPr lang="en-US"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DPME and National Treasury</a:t>
                      </a: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30 April 2021</a:t>
                      </a:r>
                    </a:p>
                  </a:txBody>
                  <a:tcPr marL="68580" marR="68580" marT="0" marB="0"/>
                </a:tc>
                <a:extLst>
                  <a:ext uri="{0D108BD9-81ED-4DB2-BD59-A6C34878D82A}">
                    <a16:rowId xmlns:a16="http://schemas.microsoft.com/office/drawing/2014/main" val="633677070"/>
                  </a:ext>
                </a:extLst>
              </a:tr>
              <a:tr h="419720">
                <a:tc vMerge="1">
                  <a:txBody>
                    <a:bodyPr/>
                    <a:lstStyle/>
                    <a:p>
                      <a:endParaRPr lang="en-ZA"/>
                    </a:p>
                  </a:txBody>
                  <a:tcPr/>
                </a:tc>
                <a:tc>
                  <a:txBody>
                    <a:bodyPr/>
                    <a:lstStyle/>
                    <a:p>
                      <a:pPr>
                        <a:lnSpc>
                          <a:spcPct val="115000"/>
                        </a:lnSpc>
                        <a:spcAft>
                          <a:spcPts val="0"/>
                        </a:spcAft>
                      </a:pPr>
                      <a:r>
                        <a:rPr lang="en-ZA" sz="1800" b="0" kern="1200" dirty="0">
                          <a:solidFill>
                            <a:schemeClr val="dk1"/>
                          </a:solidFill>
                          <a:effectLst/>
                          <a:latin typeface="+mn-lt"/>
                          <a:ea typeface="+mn-ea"/>
                          <a:cs typeface="+mn-cs"/>
                        </a:rPr>
                        <a:t>Portfolio Committee</a:t>
                      </a: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24 August 2021</a:t>
                      </a:r>
                    </a:p>
                  </a:txBody>
                  <a:tcPr marL="68580" marR="68580" marT="0" marB="0"/>
                </a:tc>
                <a:extLst>
                  <a:ext uri="{0D108BD9-81ED-4DB2-BD59-A6C34878D82A}">
                    <a16:rowId xmlns:a16="http://schemas.microsoft.com/office/drawing/2014/main" val="444420058"/>
                  </a:ext>
                </a:extLst>
              </a:tr>
              <a:tr h="564463">
                <a:tc rowSpan="3">
                  <a:txBody>
                    <a:bodyPr/>
                    <a:lstStyle/>
                    <a:p>
                      <a:pPr marL="0" marR="0">
                        <a:lnSpc>
                          <a:spcPct val="115000"/>
                        </a:lnSpc>
                        <a:spcBef>
                          <a:spcPts val="0"/>
                        </a:spcBef>
                        <a:spcAft>
                          <a:spcPts val="0"/>
                        </a:spcAft>
                      </a:pPr>
                      <a:r>
                        <a:rPr lang="en-ZA" sz="1800" b="0" kern="1200" dirty="0">
                          <a:solidFill>
                            <a:schemeClr val="dk1"/>
                          </a:solidFill>
                          <a:effectLst/>
                          <a:latin typeface="+mn-lt"/>
                          <a:ea typeface="+mn-ea"/>
                          <a:cs typeface="+mn-cs"/>
                        </a:rPr>
                        <a:t>2021/22 First Quarter Performance Report</a:t>
                      </a:r>
                      <a:endParaRPr lang="en-US"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DPME and National Treasury</a:t>
                      </a:r>
                    </a:p>
                    <a:p>
                      <a:pPr>
                        <a:lnSpc>
                          <a:spcPct val="115000"/>
                        </a:lnSpc>
                        <a:spcAft>
                          <a:spcPts val="0"/>
                        </a:spcAft>
                      </a:pPr>
                      <a:r>
                        <a:rPr lang="en-ZA" sz="1800" b="0" kern="1200" dirty="0">
                          <a:solidFill>
                            <a:schemeClr val="dk1"/>
                          </a:solidFill>
                          <a:effectLst/>
                          <a:latin typeface="+mn-lt"/>
                          <a:ea typeface="+mn-ea"/>
                          <a:cs typeface="+mn-cs"/>
                        </a:rPr>
                        <a:t> </a:t>
                      </a: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30 July 2021 </a:t>
                      </a:r>
                    </a:p>
                  </a:txBody>
                  <a:tcPr marL="68580" marR="68580" marT="0" marB="0"/>
                </a:tc>
                <a:extLst>
                  <a:ext uri="{0D108BD9-81ED-4DB2-BD59-A6C34878D82A}">
                    <a16:rowId xmlns:a16="http://schemas.microsoft.com/office/drawing/2014/main" val="4043995948"/>
                  </a:ext>
                </a:extLst>
              </a:tr>
              <a:tr h="282232">
                <a:tc vMerge="1">
                  <a:txBody>
                    <a:bodyPr/>
                    <a:lstStyle/>
                    <a:p>
                      <a:endParaRPr lang="en-ZA"/>
                    </a:p>
                  </a:txBody>
                  <a:tcPr/>
                </a:tc>
                <a:tc>
                  <a:txBody>
                    <a:bodyPr/>
                    <a:lstStyle/>
                    <a:p>
                      <a:pPr marL="0" algn="l" defTabSz="914400" rtl="0" eaLnBrk="1" latinLnBrk="0" hangingPunct="1">
                        <a:lnSpc>
                          <a:spcPct val="115000"/>
                        </a:lnSpc>
                        <a:spcAft>
                          <a:spcPts val="0"/>
                        </a:spcAft>
                      </a:pPr>
                      <a:r>
                        <a:rPr lang="en-ZA" sz="1800" b="0" kern="1200" dirty="0">
                          <a:solidFill>
                            <a:schemeClr val="dk1"/>
                          </a:solidFill>
                          <a:effectLst/>
                          <a:latin typeface="+mn-lt"/>
                          <a:ea typeface="+mn-ea"/>
                          <a:cs typeface="+mn-cs"/>
                        </a:rPr>
                        <a:t>Portfolio Committee</a:t>
                      </a:r>
                    </a:p>
                  </a:txBody>
                  <a:tcPr marL="68580" marR="68580" marT="0" marB="0"/>
                </a:tc>
                <a:tc>
                  <a:txBody>
                    <a:bodyPr/>
                    <a:lstStyle/>
                    <a:p>
                      <a:pPr marL="0" algn="l" defTabSz="914400" rtl="0" eaLnBrk="1" latinLnBrk="0" hangingPunct="1">
                        <a:lnSpc>
                          <a:spcPct val="115000"/>
                        </a:lnSpc>
                        <a:spcAft>
                          <a:spcPts val="0"/>
                        </a:spcAft>
                      </a:pPr>
                      <a:r>
                        <a:rPr lang="en-ZA" sz="1800" b="0" kern="1200" dirty="0">
                          <a:solidFill>
                            <a:schemeClr val="dk1"/>
                          </a:solidFill>
                          <a:effectLst/>
                          <a:latin typeface="+mn-lt"/>
                          <a:ea typeface="+mn-ea"/>
                          <a:cs typeface="+mn-cs"/>
                        </a:rPr>
                        <a:t>7 December 2021</a:t>
                      </a:r>
                    </a:p>
                  </a:txBody>
                  <a:tcPr marL="68580" marR="68580" marT="0" marB="0"/>
                </a:tc>
                <a:extLst>
                  <a:ext uri="{0D108BD9-81ED-4DB2-BD59-A6C34878D82A}">
                    <a16:rowId xmlns:a16="http://schemas.microsoft.com/office/drawing/2014/main" val="4145962303"/>
                  </a:ext>
                </a:extLst>
              </a:tr>
              <a:tr h="282232">
                <a:tc vMerge="1">
                  <a:txBody>
                    <a:bodyPr/>
                    <a:lstStyle/>
                    <a:p>
                      <a:endParaRPr lang="en-ZA"/>
                    </a:p>
                  </a:txBody>
                  <a:tcPr/>
                </a:tc>
                <a:tc>
                  <a:txBody>
                    <a:bodyPr/>
                    <a:lstStyle/>
                    <a:p>
                      <a:pPr marL="0" algn="l" defTabSz="914400" rtl="0" eaLnBrk="1" latinLnBrk="0" hangingPunct="1">
                        <a:lnSpc>
                          <a:spcPct val="115000"/>
                        </a:lnSpc>
                        <a:spcAft>
                          <a:spcPts val="0"/>
                        </a:spcAft>
                      </a:pPr>
                      <a:r>
                        <a:rPr lang="en-ZA" sz="1800" b="0" kern="1200" dirty="0">
                          <a:solidFill>
                            <a:schemeClr val="dk1"/>
                          </a:solidFill>
                          <a:effectLst/>
                          <a:latin typeface="+mn-lt"/>
                          <a:ea typeface="+mn-ea"/>
                          <a:cs typeface="+mn-cs"/>
                        </a:rPr>
                        <a:t>Audit Committee</a:t>
                      </a:r>
                    </a:p>
                  </a:txBody>
                  <a:tcPr marL="68580" marR="68580" marT="0" marB="0"/>
                </a:tc>
                <a:tc>
                  <a:txBody>
                    <a:bodyPr/>
                    <a:lstStyle/>
                    <a:p>
                      <a:pPr marL="0" algn="l" defTabSz="914400" rtl="0" eaLnBrk="1" latinLnBrk="0" hangingPunct="1">
                        <a:lnSpc>
                          <a:spcPct val="115000"/>
                        </a:lnSpc>
                        <a:spcAft>
                          <a:spcPts val="0"/>
                        </a:spcAft>
                      </a:pPr>
                      <a:r>
                        <a:rPr lang="en-ZA" sz="1800" b="0" kern="1200" dirty="0">
                          <a:solidFill>
                            <a:schemeClr val="dk1"/>
                          </a:solidFill>
                          <a:effectLst/>
                          <a:latin typeface="+mn-lt"/>
                          <a:ea typeface="+mn-ea"/>
                          <a:cs typeface="+mn-cs"/>
                        </a:rPr>
                        <a:t>2 September 2021</a:t>
                      </a:r>
                    </a:p>
                  </a:txBody>
                  <a:tcPr marL="68580" marR="68580" marT="0" marB="0"/>
                </a:tc>
                <a:extLst>
                  <a:ext uri="{0D108BD9-81ED-4DB2-BD59-A6C34878D82A}">
                    <a16:rowId xmlns:a16="http://schemas.microsoft.com/office/drawing/2014/main" val="875539468"/>
                  </a:ext>
                </a:extLst>
              </a:tr>
              <a:tr h="419720">
                <a:tc rowSpan="2">
                  <a:txBody>
                    <a:bodyPr/>
                    <a:lstStyle/>
                    <a:p>
                      <a:pPr marL="0" marR="0">
                        <a:lnSpc>
                          <a:spcPct val="115000"/>
                        </a:lnSpc>
                        <a:spcBef>
                          <a:spcPts val="0"/>
                        </a:spcBef>
                        <a:spcAft>
                          <a:spcPts val="0"/>
                        </a:spcAft>
                      </a:pPr>
                      <a:r>
                        <a:rPr lang="en-ZA" sz="1800" b="0" kern="1200" dirty="0">
                          <a:solidFill>
                            <a:schemeClr val="dk1"/>
                          </a:solidFill>
                          <a:effectLst/>
                          <a:latin typeface="+mn-lt"/>
                          <a:ea typeface="+mn-ea"/>
                          <a:cs typeface="+mn-cs"/>
                        </a:rPr>
                        <a:t>2021/22 Second Quarter Performance Report</a:t>
                      </a:r>
                      <a:endParaRPr lang="en-US"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DPME and National Treasury</a:t>
                      </a: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29 October 2021 </a:t>
                      </a:r>
                    </a:p>
                  </a:txBody>
                  <a:tcPr marL="68580" marR="68580" marT="0" marB="0"/>
                </a:tc>
                <a:extLst>
                  <a:ext uri="{0D108BD9-81ED-4DB2-BD59-A6C34878D82A}">
                    <a16:rowId xmlns:a16="http://schemas.microsoft.com/office/drawing/2014/main" val="838594361"/>
                  </a:ext>
                </a:extLst>
              </a:tr>
              <a:tr h="419720">
                <a:tc vMerge="1">
                  <a:txBody>
                    <a:bodyPr/>
                    <a:lstStyle/>
                    <a:p>
                      <a:endParaRPr lang="en-ZA"/>
                    </a:p>
                  </a:txBody>
                  <a:tcPr/>
                </a:tc>
                <a:tc>
                  <a:txBody>
                    <a:bodyPr/>
                    <a:lstStyle/>
                    <a:p>
                      <a:pPr>
                        <a:lnSpc>
                          <a:spcPct val="115000"/>
                        </a:lnSpc>
                        <a:spcAft>
                          <a:spcPts val="0"/>
                        </a:spcAft>
                      </a:pPr>
                      <a:r>
                        <a:rPr lang="en-ZA" sz="1800" b="0" kern="1200" dirty="0">
                          <a:solidFill>
                            <a:schemeClr val="dk1"/>
                          </a:solidFill>
                          <a:effectLst/>
                          <a:latin typeface="+mn-lt"/>
                          <a:ea typeface="+mn-ea"/>
                          <a:cs typeface="+mn-cs"/>
                        </a:rPr>
                        <a:t>Portfolio Committee</a:t>
                      </a: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7 December 2021</a:t>
                      </a:r>
                    </a:p>
                  </a:txBody>
                  <a:tcPr marL="68580" marR="68580" marT="0" marB="0"/>
                </a:tc>
                <a:extLst>
                  <a:ext uri="{0D108BD9-81ED-4DB2-BD59-A6C34878D82A}">
                    <a16:rowId xmlns:a16="http://schemas.microsoft.com/office/drawing/2014/main" val="647985508"/>
                  </a:ext>
                </a:extLst>
              </a:tr>
              <a:tr h="376309">
                <a:tc rowSpan="2">
                  <a:txBody>
                    <a:bodyPr/>
                    <a:lstStyle/>
                    <a:p>
                      <a:pPr marL="0" marR="0">
                        <a:lnSpc>
                          <a:spcPct val="115000"/>
                        </a:lnSpc>
                        <a:spcBef>
                          <a:spcPts val="0"/>
                        </a:spcBef>
                        <a:spcAft>
                          <a:spcPts val="0"/>
                        </a:spcAft>
                      </a:pPr>
                      <a:r>
                        <a:rPr lang="en-ZA" sz="1800" b="0" kern="1200" dirty="0">
                          <a:solidFill>
                            <a:schemeClr val="dk1"/>
                          </a:solidFill>
                          <a:effectLst/>
                          <a:latin typeface="+mn-lt"/>
                          <a:ea typeface="+mn-ea"/>
                          <a:cs typeface="+mn-cs"/>
                        </a:rPr>
                        <a:t>2021/22 Third Quarter Performance Report</a:t>
                      </a:r>
                      <a:endParaRPr lang="en-US" sz="18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DPME and National Treasury </a:t>
                      </a: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31 January 2022</a:t>
                      </a:r>
                    </a:p>
                  </a:txBody>
                  <a:tcPr marL="68580" marR="68580" marT="0" marB="0"/>
                </a:tc>
                <a:extLst>
                  <a:ext uri="{0D108BD9-81ED-4DB2-BD59-A6C34878D82A}">
                    <a16:rowId xmlns:a16="http://schemas.microsoft.com/office/drawing/2014/main" val="1409380000"/>
                  </a:ext>
                </a:extLst>
              </a:tr>
              <a:tr h="436140">
                <a:tc vMerge="1">
                  <a:txBody>
                    <a:bodyPr/>
                    <a:lstStyle/>
                    <a:p>
                      <a:endParaRPr lang="en-ZA"/>
                    </a:p>
                  </a:txBody>
                  <a:tcPr/>
                </a:tc>
                <a:tc>
                  <a:txBody>
                    <a:bodyPr/>
                    <a:lstStyle/>
                    <a:p>
                      <a:pPr>
                        <a:lnSpc>
                          <a:spcPct val="115000"/>
                        </a:lnSpc>
                        <a:spcAft>
                          <a:spcPts val="0"/>
                        </a:spcAft>
                      </a:pPr>
                      <a:r>
                        <a:rPr lang="en-ZA" sz="1800" b="0" kern="1200" dirty="0">
                          <a:solidFill>
                            <a:schemeClr val="dk1"/>
                          </a:solidFill>
                          <a:effectLst/>
                          <a:latin typeface="+mn-lt"/>
                          <a:ea typeface="+mn-ea"/>
                          <a:cs typeface="+mn-cs"/>
                        </a:rPr>
                        <a:t>Portfolio Committee</a:t>
                      </a:r>
                    </a:p>
                    <a:p>
                      <a:pPr>
                        <a:lnSpc>
                          <a:spcPct val="115000"/>
                        </a:lnSpc>
                        <a:spcAft>
                          <a:spcPts val="0"/>
                        </a:spcAft>
                      </a:pPr>
                      <a:r>
                        <a:rPr lang="en-ZA" sz="1800" b="0" kern="1200" dirty="0">
                          <a:solidFill>
                            <a:schemeClr val="dk1"/>
                          </a:solidFill>
                          <a:effectLst/>
                          <a:latin typeface="+mn-lt"/>
                          <a:ea typeface="+mn-ea"/>
                          <a:cs typeface="+mn-cs"/>
                        </a:rPr>
                        <a:t> </a:t>
                      </a:r>
                    </a:p>
                  </a:txBody>
                  <a:tcPr marL="68580" marR="68580" marT="0" marB="0"/>
                </a:tc>
                <a:tc>
                  <a:txBody>
                    <a:bodyPr/>
                    <a:lstStyle/>
                    <a:p>
                      <a:pPr>
                        <a:lnSpc>
                          <a:spcPct val="115000"/>
                        </a:lnSpc>
                        <a:spcAft>
                          <a:spcPts val="0"/>
                        </a:spcAft>
                      </a:pPr>
                      <a:r>
                        <a:rPr lang="en-ZA" sz="1800" b="0" kern="1200" dirty="0">
                          <a:solidFill>
                            <a:schemeClr val="dk1"/>
                          </a:solidFill>
                          <a:effectLst/>
                          <a:latin typeface="+mn-lt"/>
                          <a:ea typeface="+mn-ea"/>
                          <a:cs typeface="+mn-cs"/>
                        </a:rPr>
                        <a:t>29 March 2022</a:t>
                      </a:r>
                    </a:p>
                  </a:txBody>
                  <a:tcPr marL="68580" marR="68580" marT="0" marB="0"/>
                </a:tc>
                <a:extLst>
                  <a:ext uri="{0D108BD9-81ED-4DB2-BD59-A6C34878D82A}">
                    <a16:rowId xmlns:a16="http://schemas.microsoft.com/office/drawing/2014/main" val="2955482023"/>
                  </a:ext>
                </a:extLst>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2064333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ZA" sz="6000" dirty="0"/>
              <a:t>PURPOSE</a:t>
            </a:r>
          </a:p>
        </p:txBody>
      </p:sp>
      <p:sp>
        <p:nvSpPr>
          <p:cNvPr id="4" name="Slide Number Placeholder 3"/>
          <p:cNvSpPr>
            <a:spLocks noGrp="1"/>
          </p:cNvSpPr>
          <p:nvPr>
            <p:ph type="sldNum" sz="quarter" idx="12"/>
          </p:nvPr>
        </p:nvSpPr>
        <p:spPr/>
        <p:txBody>
          <a:bodyPr/>
          <a:lstStyle/>
          <a:p>
            <a:fld id="{E2C0AE55-7E06-4976-960B-3D98813CB3CF}" type="slidenum">
              <a:rPr lang="en-ZA" smtClean="0"/>
              <a:pPr/>
              <a:t>3</a:t>
            </a:fld>
            <a:endParaRPr lang="en-ZA" dirty="0"/>
          </a:p>
        </p:txBody>
      </p:sp>
      <p:sp>
        <p:nvSpPr>
          <p:cNvPr id="3" name="Content Placeholder 2"/>
          <p:cNvSpPr>
            <a:spLocks noGrp="1"/>
          </p:cNvSpPr>
          <p:nvPr>
            <p:ph type="body" sz="quarter" idx="13"/>
          </p:nvPr>
        </p:nvSpPr>
        <p:spPr>
          <a:xfrm>
            <a:off x="0" y="836712"/>
            <a:ext cx="9144000" cy="5616624"/>
          </a:xfrm>
        </p:spPr>
        <p:txBody>
          <a:bodyPr>
            <a:normAutofit fontScale="85000" lnSpcReduction="20000"/>
          </a:bodyPr>
          <a:lstStyle/>
          <a:p>
            <a:pPr algn="just"/>
            <a:r>
              <a:rPr lang="en-ZA" sz="3200" dirty="0" smtClean="0"/>
              <a:t>To </a:t>
            </a:r>
            <a:r>
              <a:rPr lang="en-ZA" sz="3200" b="1" dirty="0"/>
              <a:t>report</a:t>
            </a:r>
            <a:r>
              <a:rPr lang="en-ZA" sz="3200" dirty="0"/>
              <a:t> on the performance of the Department against the planned targets of the </a:t>
            </a:r>
            <a:r>
              <a:rPr lang="en-ZA" sz="3200" b="1" dirty="0"/>
              <a:t>pre-determined objectives </a:t>
            </a:r>
            <a:r>
              <a:rPr lang="en-ZA" sz="3200" dirty="0"/>
              <a:t>in the Annual Performance Plan for the </a:t>
            </a:r>
            <a:r>
              <a:rPr lang="en-ZA" sz="3200" b="1" dirty="0"/>
              <a:t>financial year 2021/22.</a:t>
            </a:r>
          </a:p>
          <a:p>
            <a:pPr lvl="0" algn="just"/>
            <a:r>
              <a:rPr lang="en-ZA" sz="3200" dirty="0"/>
              <a:t>To report on the </a:t>
            </a:r>
            <a:r>
              <a:rPr lang="en-ZA" sz="3200" b="1" dirty="0"/>
              <a:t>Department’s expenditure </a:t>
            </a:r>
            <a:r>
              <a:rPr lang="en-ZA" sz="3200" dirty="0"/>
              <a:t>for the </a:t>
            </a:r>
            <a:r>
              <a:rPr lang="en-ZA" sz="3200" b="1" dirty="0"/>
              <a:t>Financial Year 2021/22; and</a:t>
            </a:r>
            <a:r>
              <a:rPr lang="en-ZA" sz="3200" dirty="0"/>
              <a:t>.</a:t>
            </a:r>
          </a:p>
          <a:p>
            <a:pPr lvl="0" algn="just">
              <a:buFont typeface="Wingdings" panose="05000000000000000000" pitchFamily="2" charset="2"/>
              <a:buChar char="ü"/>
            </a:pPr>
            <a:r>
              <a:rPr lang="en-ZA" sz="3200" dirty="0"/>
              <a:t>Auditor-General Report</a:t>
            </a:r>
          </a:p>
          <a:p>
            <a:pPr lvl="0" algn="just">
              <a:buFont typeface="Wingdings" panose="05000000000000000000" pitchFamily="2" charset="2"/>
              <a:buChar char="ü"/>
            </a:pPr>
            <a:r>
              <a:rPr lang="en-GB" sz="3200" dirty="0"/>
              <a:t>Audit </a:t>
            </a:r>
            <a:r>
              <a:rPr lang="en-GB" sz="3200" dirty="0" smtClean="0"/>
              <a:t>Outcomes</a:t>
            </a:r>
            <a:endParaRPr lang="en-GB" sz="3200" dirty="0"/>
          </a:p>
          <a:p>
            <a:pPr lvl="0" algn="just">
              <a:buFont typeface="Wingdings" panose="05000000000000000000" pitchFamily="2" charset="2"/>
              <a:buChar char="ü"/>
            </a:pPr>
            <a:r>
              <a:rPr lang="en-GB" sz="3200" dirty="0"/>
              <a:t>Audit Action Plan </a:t>
            </a:r>
          </a:p>
          <a:p>
            <a:pPr lvl="0" algn="just">
              <a:buFont typeface="Wingdings" panose="05000000000000000000" pitchFamily="2" charset="2"/>
              <a:buChar char="ü"/>
            </a:pPr>
            <a:r>
              <a:rPr lang="en-GB" sz="3200" dirty="0"/>
              <a:t>DBE input on Sector Audit </a:t>
            </a:r>
          </a:p>
          <a:p>
            <a:pPr lvl="0" algn="just">
              <a:buFont typeface="Wingdings" panose="05000000000000000000" pitchFamily="2" charset="2"/>
              <a:buChar char="ü"/>
            </a:pPr>
            <a:r>
              <a:rPr lang="en-GB" sz="3200" dirty="0"/>
              <a:t>Irregular Expenditure </a:t>
            </a:r>
            <a:r>
              <a:rPr lang="en-GB" sz="3200" dirty="0" smtClean="0"/>
              <a:t>Including Consequence Management </a:t>
            </a:r>
            <a:endParaRPr lang="en-GB" sz="3200" dirty="0"/>
          </a:p>
          <a:p>
            <a:pPr lvl="0" algn="just">
              <a:buFont typeface="Wingdings" panose="05000000000000000000" pitchFamily="2" charset="2"/>
              <a:buChar char="ü"/>
            </a:pPr>
            <a:r>
              <a:rPr lang="en-GB" sz="3200" dirty="0"/>
              <a:t>Fruitless and Wasteful Expenditure </a:t>
            </a:r>
          </a:p>
          <a:p>
            <a:pPr lvl="0" algn="just">
              <a:buFont typeface="Wingdings" panose="05000000000000000000" pitchFamily="2" charset="2"/>
              <a:buChar char="ü"/>
            </a:pPr>
            <a:r>
              <a:rPr lang="en-GB" sz="3200" dirty="0"/>
              <a:t>Condonation </a:t>
            </a:r>
          </a:p>
          <a:p>
            <a:pPr lvl="0" algn="just">
              <a:buFont typeface="Wingdings" panose="05000000000000000000" pitchFamily="2" charset="2"/>
              <a:buChar char="ü"/>
            </a:pPr>
            <a:r>
              <a:rPr lang="en-GB" sz="3200" dirty="0"/>
              <a:t>Material Irregularities </a:t>
            </a:r>
          </a:p>
          <a:p>
            <a:pPr lvl="0" algn="just">
              <a:buFont typeface="Wingdings" panose="05000000000000000000" pitchFamily="2" charset="2"/>
              <a:buChar char="ü"/>
            </a:pPr>
            <a:r>
              <a:rPr lang="en-GB" sz="3200" dirty="0"/>
              <a:t>Monitoring 	</a:t>
            </a:r>
            <a:endParaRPr lang="en-ZA" sz="3200" dirty="0">
              <a:solidFill>
                <a:srgbClr val="FFC000"/>
              </a:solidFill>
            </a:endParaRPr>
          </a:p>
          <a:p>
            <a:pPr lvl="0" algn="just"/>
            <a:endParaRPr lang="en-ZA" sz="2400" dirty="0">
              <a:solidFill>
                <a:prstClr val="black"/>
              </a:solidFill>
            </a:endParaRPr>
          </a:p>
          <a:p>
            <a:pPr lvl="0" algn="just"/>
            <a:endParaRPr lang="en-ZA" sz="2400" dirty="0">
              <a:solidFill>
                <a:prstClr val="black"/>
              </a:solidFill>
            </a:endParaRPr>
          </a:p>
          <a:p>
            <a:endParaRPr lang="en-ZA" sz="2400" b="1" dirty="0"/>
          </a:p>
          <a:p>
            <a:endParaRPr lang="en-ZA" sz="2400" dirty="0"/>
          </a:p>
          <a:p>
            <a:endParaRPr lang="en-ZA"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09320"/>
            <a:ext cx="1691680" cy="548680"/>
          </a:xfrm>
          <a:prstGeom prst="rect">
            <a:avLst/>
          </a:prstGeom>
        </p:spPr>
      </p:pic>
    </p:spTree>
    <p:custDataLst>
      <p:tags r:id="rId1"/>
    </p:custDataLst>
    <p:extLst>
      <p:ext uri="{BB962C8B-B14F-4D97-AF65-F5344CB8AC3E}">
        <p14:creationId xmlns:p14="http://schemas.microsoft.com/office/powerpoint/2010/main" val="1497838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u="sng" dirty="0">
                <a:solidFill>
                  <a:prstClr val="black"/>
                </a:solidFill>
              </a:rPr>
              <a:t/>
            </a:r>
            <a:br>
              <a:rPr lang="en-ZA" u="sng" dirty="0">
                <a:solidFill>
                  <a:prstClr val="black"/>
                </a:solidFill>
              </a:rPr>
            </a:br>
            <a:r>
              <a:rPr lang="en-ZA" sz="4800" dirty="0"/>
              <a:t>PROGRAMME 1</a:t>
            </a:r>
            <a:r>
              <a:rPr lang="en-ZA" sz="4800" dirty="0">
                <a:solidFill>
                  <a:prstClr val="black"/>
                </a:solidFill>
              </a:rPr>
              <a:t/>
            </a:r>
            <a:br>
              <a:rPr lang="en-ZA" sz="4800" dirty="0">
                <a:solidFill>
                  <a:prstClr val="black"/>
                </a:solidFill>
              </a:rPr>
            </a:br>
            <a:endParaRPr lang="en-ZA" sz="4800" dirty="0">
              <a:solidFill>
                <a:prstClr val="black"/>
              </a:solidFill>
            </a:endParaRPr>
          </a:p>
        </p:txBody>
      </p:sp>
      <p:sp>
        <p:nvSpPr>
          <p:cNvPr id="4" name="Slide Number Placeholder 3"/>
          <p:cNvSpPr>
            <a:spLocks noGrp="1"/>
          </p:cNvSpPr>
          <p:nvPr>
            <p:ph type="sldNum" sz="quarter" idx="12"/>
          </p:nvPr>
        </p:nvSpPr>
        <p:spPr/>
        <p:txBody>
          <a:bodyPr/>
          <a:lstStyle/>
          <a:p>
            <a:pPr>
              <a:defRPr/>
            </a:pPr>
            <a:fld id="{E2C0AE55-7E06-4976-960B-3D98813CB3CF}" type="slidenum">
              <a:rPr lang="en-ZA">
                <a:solidFill>
                  <a:prstClr val="black">
                    <a:tint val="75000"/>
                  </a:prstClr>
                </a:solidFill>
              </a:rPr>
              <a:pPr>
                <a:defRPr/>
              </a:pPr>
              <a:t>30</a:t>
            </a:fld>
            <a:endParaRPr lang="en-ZA" dirty="0">
              <a:solidFill>
                <a:prstClr val="black">
                  <a:tint val="75000"/>
                </a:prst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179512" y="980728"/>
            <a:ext cx="8856984" cy="4896543"/>
          </a:xfrm>
        </p:spPr>
        <p:txBody>
          <a:bodyPr>
            <a:noAutofit/>
          </a:bodyPr>
          <a:lstStyle/>
          <a:p>
            <a:pPr marL="0" indent="0" algn="just">
              <a:buNone/>
            </a:pPr>
            <a:r>
              <a:rPr lang="en-ZA" sz="2000" b="1" u="sng" dirty="0"/>
              <a:t>Research Coordination, Monitoring and Evaluation (RCME</a:t>
            </a:r>
            <a:endParaRPr lang="en-US" sz="2000" b="1" u="sng" dirty="0">
              <a:cs typeface="Arial" panose="020B0604020202020204" pitchFamily="34" charset="0"/>
            </a:endParaRPr>
          </a:p>
          <a:p>
            <a:pPr algn="just"/>
            <a:r>
              <a:rPr lang="en-ZA" sz="2000" b="1" dirty="0">
                <a:cs typeface="Arial" panose="020B0604020202020204" pitchFamily="34" charset="0"/>
              </a:rPr>
              <a:t>School Monitoring Survey</a:t>
            </a:r>
            <a:r>
              <a:rPr lang="en-ZA" sz="2000" dirty="0">
                <a:cs typeface="Arial" panose="020B0604020202020204" pitchFamily="34" charset="0"/>
              </a:rPr>
              <a:t>: Qualitative data collection was conducted between the 21 February 2022 and 8 March 2022. </a:t>
            </a:r>
          </a:p>
          <a:p>
            <a:pPr algn="just"/>
            <a:r>
              <a:rPr lang="en-ZA" sz="2000" b="1" dirty="0">
                <a:cs typeface="Arial" panose="020B0604020202020204" pitchFamily="34" charset="0"/>
              </a:rPr>
              <a:t>Coaching Course</a:t>
            </a:r>
            <a:r>
              <a:rPr lang="en-ZA" sz="2000" dirty="0">
                <a:cs typeface="Arial" panose="020B0604020202020204" pitchFamily="34" charset="0"/>
              </a:rPr>
              <a:t>: The University of Johannesburg (UJ) registered the course as a Short Learning Programme (SLP) and submitted the course to the Department of Higher Education as an Advanced Diploma in Education.</a:t>
            </a:r>
          </a:p>
          <a:p>
            <a:pPr algn="just"/>
            <a:r>
              <a:rPr lang="en-ZA" sz="2000" b="1" dirty="0">
                <a:cs typeface="Arial" panose="020B0604020202020204" pitchFamily="34" charset="0"/>
              </a:rPr>
              <a:t>Census of all Early Learning Programmes: </a:t>
            </a:r>
            <a:r>
              <a:rPr lang="en-ZA" sz="2000" dirty="0">
                <a:cs typeface="Arial" panose="020B0604020202020204" pitchFamily="34" charset="0"/>
              </a:rPr>
              <a:t>On 18 February 2022, data was collected on 42,420 ECD programmes across the country. The final data and a draft report were provided to the DBE in March 2022. </a:t>
            </a:r>
          </a:p>
          <a:p>
            <a:pPr algn="just"/>
            <a:r>
              <a:rPr lang="en-ZA" sz="2000" b="1" dirty="0">
                <a:cs typeface="Arial" panose="020B0604020202020204" pitchFamily="34" charset="0"/>
              </a:rPr>
              <a:t>Early Grade Mathematics Research Project (EGMRP)</a:t>
            </a:r>
            <a:r>
              <a:rPr lang="en-ZA" sz="2000" dirty="0">
                <a:cs typeface="Arial" panose="020B0604020202020204" pitchFamily="34" charset="0"/>
              </a:rPr>
              <a:t> : The service provider appointed to review Assessments and Learner-Teacher Support Materials (LTSM) for early grade mathematics has begun its work with timelines for some key milestones having been agreed to. </a:t>
            </a:r>
          </a:p>
          <a:p>
            <a:pPr marL="0" indent="0" algn="just">
              <a:buNone/>
            </a:pPr>
            <a:r>
              <a:rPr lang="en-ZA" sz="2000" dirty="0">
                <a:cs typeface="Arial" panose="020B0604020202020204" pitchFamily="34" charset="0"/>
              </a:rPr>
              <a:t> </a:t>
            </a:r>
            <a:endParaRPr lang="en-US" sz="2000" dirty="0">
              <a:cs typeface="Arial" panose="020B0604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22231535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US"/>
              <a:t>PROGRAMME TWO: CURRICULUM POLICY, SUPPORT AND MONITORING</a:t>
            </a:r>
            <a:endParaRPr lang="en-ZA" dirty="0"/>
          </a:p>
        </p:txBody>
      </p:sp>
      <p:sp>
        <p:nvSpPr>
          <p:cNvPr id="3" name="Content Placeholder 2"/>
          <p:cNvSpPr>
            <a:spLocks noGrp="1"/>
          </p:cNvSpPr>
          <p:nvPr>
            <p:ph type="subTitle" idx="1"/>
          </p:nvPr>
        </p:nvSpPr>
        <p:spPr/>
        <p:txBody>
          <a:bodyPr>
            <a:normAutofit lnSpcReduction="10000"/>
          </a:bodyPr>
          <a:lstStyle/>
          <a:p>
            <a:r>
              <a:rPr lang="en-US"/>
              <a:t>The purpose of Programme 2 is to develop curriculum and assessment policies, monitor and support their implementation.</a:t>
            </a:r>
          </a:p>
          <a:p>
            <a:endParaRPr lang="en-US"/>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31</a:t>
            </a:fld>
            <a:endParaRPr lang="en-ZA"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691680" y="6458324"/>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36</a:t>
            </a:r>
          </a:p>
        </p:txBody>
      </p:sp>
    </p:spTree>
    <p:custDataLst>
      <p:tags r:id="rId1"/>
    </p:custDataLst>
    <p:extLst>
      <p:ext uri="{BB962C8B-B14F-4D97-AF65-F5344CB8AC3E}">
        <p14:creationId xmlns:p14="http://schemas.microsoft.com/office/powerpoint/2010/main" val="607500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ZA"/>
              <a:t>INDICATOR TABLE: PROGRAMME 2…</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32</a:t>
            </a:fld>
            <a:endParaRPr lang="en-ZA" dirty="0"/>
          </a:p>
        </p:txBody>
      </p:sp>
      <p:sp>
        <p:nvSpPr>
          <p:cNvPr id="7" name="Text Placeholder 6"/>
          <p:cNvSpPr>
            <a:spLocks noGrp="1"/>
          </p:cNvSpPr>
          <p:nvPr>
            <p:ph type="body" sz="quarter" idx="13"/>
          </p:nvPr>
        </p:nvSpPr>
        <p:spPr/>
        <p:txBody>
          <a:bodyPr/>
          <a:lstStyle/>
          <a:p>
            <a:endParaRPr lang="en-ZA"/>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055873637"/>
              </p:ext>
            </p:extLst>
          </p:nvPr>
        </p:nvGraphicFramePr>
        <p:xfrm>
          <a:off x="0" y="764705"/>
          <a:ext cx="9144002" cy="5303520"/>
        </p:xfrm>
        <a:graphic>
          <a:graphicData uri="http://schemas.openxmlformats.org/drawingml/2006/table">
            <a:tbl>
              <a:tblPr firstRow="1" firstCol="1" lastRow="1" lastCol="1" bandRow="1" bandCol="1"/>
              <a:tblGrid>
                <a:gridCol w="1187624">
                  <a:extLst>
                    <a:ext uri="{9D8B030D-6E8A-4147-A177-3AD203B41FA5}">
                      <a16:colId xmlns:a16="http://schemas.microsoft.com/office/drawing/2014/main" val="2773522628"/>
                    </a:ext>
                  </a:extLst>
                </a:gridCol>
                <a:gridCol w="720080">
                  <a:extLst>
                    <a:ext uri="{9D8B030D-6E8A-4147-A177-3AD203B41FA5}">
                      <a16:colId xmlns:a16="http://schemas.microsoft.com/office/drawing/2014/main" val="1325582055"/>
                    </a:ext>
                  </a:extLst>
                </a:gridCol>
                <a:gridCol w="936104">
                  <a:extLst>
                    <a:ext uri="{9D8B030D-6E8A-4147-A177-3AD203B41FA5}">
                      <a16:colId xmlns:a16="http://schemas.microsoft.com/office/drawing/2014/main" val="955263245"/>
                    </a:ext>
                  </a:extLst>
                </a:gridCol>
                <a:gridCol w="792088">
                  <a:extLst>
                    <a:ext uri="{9D8B030D-6E8A-4147-A177-3AD203B41FA5}">
                      <a16:colId xmlns:a16="http://schemas.microsoft.com/office/drawing/2014/main" val="120608320"/>
                    </a:ext>
                  </a:extLst>
                </a:gridCol>
                <a:gridCol w="720080">
                  <a:extLst>
                    <a:ext uri="{9D8B030D-6E8A-4147-A177-3AD203B41FA5}">
                      <a16:colId xmlns:a16="http://schemas.microsoft.com/office/drawing/2014/main" val="1933836885"/>
                    </a:ext>
                  </a:extLst>
                </a:gridCol>
                <a:gridCol w="1152128">
                  <a:extLst>
                    <a:ext uri="{9D8B030D-6E8A-4147-A177-3AD203B41FA5}">
                      <a16:colId xmlns:a16="http://schemas.microsoft.com/office/drawing/2014/main" val="3447937262"/>
                    </a:ext>
                  </a:extLst>
                </a:gridCol>
                <a:gridCol w="3635898">
                  <a:extLst>
                    <a:ext uri="{9D8B030D-6E8A-4147-A177-3AD203B41FA5}">
                      <a16:colId xmlns:a16="http://schemas.microsoft.com/office/drawing/2014/main" val="1777169331"/>
                    </a:ext>
                  </a:extLst>
                </a:gridCol>
              </a:tblGrid>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066113107"/>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2.1.1 Number of technical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monitored for implementation</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Curriculum and</a:t>
                      </a:r>
                      <a:r>
                        <a:rPr lang="en-US" sz="1200" spc="-3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Assessment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Policy</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Statements (CAPS).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18</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18</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18</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2426385"/>
                  </a:ext>
                </a:extLst>
              </a:tr>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2.1.2 Number of</a:t>
                      </a:r>
                      <a:r>
                        <a:rPr lang="en-US" sz="1200" spc="-3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learners</a:t>
                      </a:r>
                      <a:r>
                        <a:rPr lang="en-US" sz="1200" spc="-3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 year obtaining subject</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passes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towards an NSC or extended Senior</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Certificate (SC), including upgraded NSC, through the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SCMP</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Bi-annually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60 </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063</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45 </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000</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June NSC:</a:t>
                      </a:r>
                      <a:r>
                        <a:rPr lang="en-US" sz="1200" spc="-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3 </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649</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June</a:t>
                      </a:r>
                      <a:r>
                        <a:rPr lang="en-US" sz="1200" spc="-1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SC:</a:t>
                      </a:r>
                      <a:r>
                        <a:rPr lang="en-US" sz="1200" spc="-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18 </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973</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November:</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40</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 303</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Total:</a:t>
                      </a:r>
                      <a:r>
                        <a:rPr lang="en-US" sz="1200" spc="-3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62</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925</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+17 </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925</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GB" sz="1200" b="0" i="0" u="none" strike="noStrike" dirty="0">
                          <a:solidFill>
                            <a:srgbClr val="000000"/>
                          </a:solidFill>
                          <a:effectLst/>
                          <a:latin typeface="Arial" panose="020B0604020202020204" pitchFamily="34" charset="0"/>
                        </a:rPr>
                        <a:t>The Programme has intensified and strengthened its learner support activities. The ongoing engagement of the DBE and PEDs enhanced the understanding of the programme by teachers and officials that resulted in the efficient administration and academic improvement. In addition, the Programme has procured and distributed the ICT equipment to more teachers and learners. </a:t>
                      </a:r>
                    </a:p>
                    <a:p>
                      <a:pPr>
                        <a:spcAft>
                          <a:spcPts val="0"/>
                        </a:spcAft>
                      </a:pPr>
                      <a:r>
                        <a:rPr lang="en-GB" sz="1200" b="0" i="0" u="none" strike="noStrike" dirty="0">
                          <a:solidFill>
                            <a:srgbClr val="000000"/>
                          </a:solidFill>
                          <a:effectLst/>
                          <a:latin typeface="Arial" panose="020B0604020202020204" pitchFamily="34" charset="0"/>
                        </a:rPr>
                        <a:t>More importantly, the Programme facilitated and funded the additional self-study guides that have been developed and distributed to teachers and learners. More online study guides were distributed to learners by and through partners that include </a:t>
                      </a:r>
                      <a:r>
                        <a:rPr lang="en-GB" sz="1200" b="1" i="0" u="none" strike="noStrike" dirty="0">
                          <a:solidFill>
                            <a:srgbClr val="000000"/>
                          </a:solidFill>
                          <a:effectLst/>
                          <a:latin typeface="Arial" panose="020B0604020202020204" pitchFamily="34" charset="0"/>
                        </a:rPr>
                        <a:t>700 </a:t>
                      </a:r>
                      <a:r>
                        <a:rPr lang="en-GB" sz="1200" b="0" i="0" u="none" strike="noStrike" dirty="0">
                          <a:solidFill>
                            <a:srgbClr val="000000"/>
                          </a:solidFill>
                          <a:effectLst/>
                          <a:latin typeface="Arial" panose="020B0604020202020204" pitchFamily="34" charset="0"/>
                        </a:rPr>
                        <a:t>public libraries, </a:t>
                      </a:r>
                      <a:r>
                        <a:rPr lang="en-GB" sz="1200" b="1" i="0" u="none" strike="noStrike" dirty="0">
                          <a:solidFill>
                            <a:srgbClr val="000000"/>
                          </a:solidFill>
                          <a:effectLst/>
                          <a:latin typeface="Arial" panose="020B0604020202020204" pitchFamily="34" charset="0"/>
                        </a:rPr>
                        <a:t>141 </a:t>
                      </a:r>
                      <a:r>
                        <a:rPr lang="en-GB" sz="1200" b="0" i="0" u="none" strike="noStrike" dirty="0">
                          <a:solidFill>
                            <a:srgbClr val="000000"/>
                          </a:solidFill>
                          <a:effectLst/>
                          <a:latin typeface="Arial" panose="020B0604020202020204" pitchFamily="34" charset="0"/>
                        </a:rPr>
                        <a:t>teacher centres and 43 UNISA Centres. </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09242670"/>
                  </a:ext>
                </a:extLst>
              </a:tr>
            </a:tbl>
          </a:graphicData>
        </a:graphic>
      </p:graphicFrame>
    </p:spTree>
    <p:extLst>
      <p:ext uri="{BB962C8B-B14F-4D97-AF65-F5344CB8AC3E}">
        <p14:creationId xmlns:p14="http://schemas.microsoft.com/office/powerpoint/2010/main" val="147928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a:t>INDICATOR TABLE: PROGRAMME 2…</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33</a:t>
            </a:fld>
            <a:endParaRPr lang="en-ZA" dirty="0"/>
          </a:p>
        </p:txBody>
      </p:sp>
      <p:sp>
        <p:nvSpPr>
          <p:cNvPr id="8" name="Text Placeholder 7"/>
          <p:cNvSpPr>
            <a:spLocks noGrp="1"/>
          </p:cNvSpPr>
          <p:nvPr>
            <p:ph type="body" sz="quarter" idx="13"/>
          </p:nvPr>
        </p:nvSpPr>
        <p:spPr/>
        <p:txBody>
          <a:bodyPr/>
          <a:lstStyle/>
          <a:p>
            <a:endParaRPr lang="en-ZA"/>
          </a:p>
        </p:txBody>
      </p:sp>
      <p:pic>
        <p:nvPicPr>
          <p:cNvPr id="5" name="Picture 4">
            <a:extLst>
              <a:ext uri="{FF2B5EF4-FFF2-40B4-BE49-F238E27FC236}">
                <a16:creationId xmlns:a16="http://schemas.microsoft.com/office/drawing/2014/main" id="{8FFAE3FA-D7AA-4541-913B-3F6F4A412E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020087"/>
            <a:ext cx="1311639" cy="837912"/>
          </a:xfrm>
          <a:prstGeom prst="rect">
            <a:avLst/>
          </a:prstGeom>
        </p:spPr>
      </p:pic>
      <p:graphicFrame>
        <p:nvGraphicFramePr>
          <p:cNvPr id="7" name="Table 6"/>
          <p:cNvGraphicFramePr>
            <a:graphicFrameLocks noGrp="1"/>
          </p:cNvGraphicFramePr>
          <p:nvPr/>
        </p:nvGraphicFramePr>
        <p:xfrm>
          <a:off x="0" y="692696"/>
          <a:ext cx="9144000" cy="5486400"/>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268389191"/>
                    </a:ext>
                  </a:extLst>
                </a:gridCol>
                <a:gridCol w="730987">
                  <a:extLst>
                    <a:ext uri="{9D8B030D-6E8A-4147-A177-3AD203B41FA5}">
                      <a16:colId xmlns:a16="http://schemas.microsoft.com/office/drawing/2014/main" val="248615883"/>
                    </a:ext>
                  </a:extLst>
                </a:gridCol>
                <a:gridCol w="1247491">
                  <a:extLst>
                    <a:ext uri="{9D8B030D-6E8A-4147-A177-3AD203B41FA5}">
                      <a16:colId xmlns:a16="http://schemas.microsoft.com/office/drawing/2014/main" val="4197235006"/>
                    </a:ext>
                  </a:extLst>
                </a:gridCol>
                <a:gridCol w="1234687">
                  <a:extLst>
                    <a:ext uri="{9D8B030D-6E8A-4147-A177-3AD203B41FA5}">
                      <a16:colId xmlns:a16="http://schemas.microsoft.com/office/drawing/2014/main" val="1238733861"/>
                    </a:ext>
                  </a:extLst>
                </a:gridCol>
                <a:gridCol w="1307854">
                  <a:extLst>
                    <a:ext uri="{9D8B030D-6E8A-4147-A177-3AD203B41FA5}">
                      <a16:colId xmlns:a16="http://schemas.microsoft.com/office/drawing/2014/main" val="3905676183"/>
                    </a:ext>
                  </a:extLst>
                </a:gridCol>
                <a:gridCol w="1291391">
                  <a:extLst>
                    <a:ext uri="{9D8B030D-6E8A-4147-A177-3AD203B41FA5}">
                      <a16:colId xmlns:a16="http://schemas.microsoft.com/office/drawing/2014/main" val="2378806629"/>
                    </a:ext>
                  </a:extLst>
                </a:gridCol>
                <a:gridCol w="1927942">
                  <a:extLst>
                    <a:ext uri="{9D8B030D-6E8A-4147-A177-3AD203B41FA5}">
                      <a16:colId xmlns:a16="http://schemas.microsoft.com/office/drawing/2014/main" val="3803069243"/>
                    </a:ext>
                  </a:extLst>
                </a:gridCol>
              </a:tblGrid>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4218828073"/>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2.1.3</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 of Children/ Learners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with Profound Intellectual Disability (C/ LPID) using the Learning</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Programme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for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C/ </a:t>
                      </a:r>
                      <a:r>
                        <a:rPr lang="en-US" sz="1200" spc="-20">
                          <a:effectLst/>
                          <a:latin typeface="Arial" panose="020B0604020202020204" pitchFamily="34" charset="0"/>
                          <a:ea typeface="Arial Narrow" panose="020B0606020202030204" pitchFamily="34" charset="0"/>
                          <a:cs typeface="Arial Narrow" panose="020B0606020202030204" pitchFamily="34" charset="0"/>
                        </a:rPr>
                        <a:t>LPID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423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727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347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+620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Learners that could not be supported and remained</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at home due</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to</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COVID-19</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restrictions</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only returned to special care centres (SCCs)</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following</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relaxation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COVID-19 restrictions. COVID-19 related support was provided to SCCs ensured that centres were COVID-19 complaint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9190481"/>
                  </a:ext>
                </a:extLst>
              </a:tr>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2.1.4</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An</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Annual Sector Report</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is produced on</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monitoring</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the implementation</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 the Policy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on Screening, Identification, Assessment and Support</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(SIAS)</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as a mechanism for early</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identification and intervention</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a:t>
                      </a:r>
                      <a:r>
                        <a:rPr lang="en-US" sz="1200" spc="-25">
                          <a:effectLst/>
                          <a:latin typeface="Arial" panose="020B0604020202020204" pitchFamily="34" charset="0"/>
                          <a:ea typeface="Arial Narrow" panose="020B0606020202030204" pitchFamily="34" charset="0"/>
                          <a:cs typeface="Arial Narrow" panose="020B0606020202030204" pitchFamily="34" charset="0"/>
                        </a:rPr>
                        <a:t>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monitoring</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implementation</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the Policy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Screening, Identification,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Assessment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and Support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(SIAS) as a mechanism for early</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identification and intervention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Sector Report</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on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monitoring</a:t>
                      </a:r>
                      <a:r>
                        <a:rPr lang="en-US" sz="1200" spc="-65"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the</a:t>
                      </a:r>
                      <a:r>
                        <a:rPr lang="en-US" sz="1200" dirty="0">
                          <a:effectLst/>
                          <a:latin typeface="Arial" panose="020B0604020202020204" pitchFamily="34" charset="0"/>
                          <a:ea typeface="Arial Narrow" panose="020B0606020202030204" pitchFamily="34" charset="0"/>
                          <a:cs typeface="Arial Narrow" panose="020B0606020202030204" pitchFamily="34" charset="0"/>
                        </a:rPr>
                        <a:t> implementation of the Policy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spc="-20" dirty="0">
                          <a:effectLst/>
                          <a:latin typeface="Arial" panose="020B0604020202020204" pitchFamily="34" charset="0"/>
                          <a:ea typeface="Arial Narrow" panose="020B0606020202030204" pitchFamily="34" charset="0"/>
                          <a:cs typeface="Arial Narrow" panose="020B0606020202030204" pitchFamily="34" charset="0"/>
                        </a:rPr>
                        <a:t>on</a:t>
                      </a:r>
                      <a:r>
                        <a:rPr lang="en-US" sz="1200" spc="-40"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SIAS</a:t>
                      </a:r>
                      <a:r>
                        <a:rPr lang="en-US" sz="1200" spc="-40"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as</a:t>
                      </a:r>
                      <a:r>
                        <a:rPr lang="en-US" sz="1200" spc="-40"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a</a:t>
                      </a:r>
                      <a:r>
                        <a:rPr lang="en-US" sz="1200" dirty="0">
                          <a:effectLst/>
                          <a:latin typeface="Arial" panose="020B0604020202020204" pitchFamily="34" charset="0"/>
                          <a:ea typeface="Arial Narrow" panose="020B0606020202030204" pitchFamily="34" charset="0"/>
                          <a:cs typeface="Arial Narrow" panose="020B0606020202030204" pitchFamily="34" charset="0"/>
                        </a:rPr>
                        <a:t> mechanism for</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early identification</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spc="-20" dirty="0">
                          <a:effectLst/>
                          <a:latin typeface="Arial" panose="020B0604020202020204" pitchFamily="34" charset="0"/>
                          <a:ea typeface="Arial Narrow" panose="020B0606020202030204" pitchFamily="34" charset="0"/>
                          <a:cs typeface="Arial Narrow" panose="020B0606020202030204" pitchFamily="34" charset="0"/>
                        </a:rPr>
                        <a:t>and </a:t>
                      </a:r>
                      <a:r>
                        <a:rPr lang="en-US" sz="1200" dirty="0">
                          <a:effectLst/>
                          <a:latin typeface="Arial" panose="020B0604020202020204" pitchFamily="34" charset="0"/>
                          <a:ea typeface="Arial Narrow" panose="020B0606020202030204" pitchFamily="34" charset="0"/>
                          <a:cs typeface="Arial Narrow" panose="020B0606020202030204" pitchFamily="34" charset="0"/>
                        </a:rPr>
                        <a:t>intervention</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 produced on monitoring</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of the implementation of the Policy</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 SIAS as a mechanism</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for early identification and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intervention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Annual</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Sector</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 on monitoring of the implementation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the Policy on SIAS as a mechanism for early identification and</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intervention</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 late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The Annual Sector Report was approved after the reporting</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period (13 May 2022) due to various levels of verification and validation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reported</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performance in the reports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14895989"/>
                  </a:ext>
                </a:extLst>
              </a:tr>
            </a:tbl>
          </a:graphicData>
        </a:graphic>
      </p:graphicFrame>
    </p:spTree>
    <p:extLst>
      <p:ext uri="{BB962C8B-B14F-4D97-AF65-F5344CB8AC3E}">
        <p14:creationId xmlns:p14="http://schemas.microsoft.com/office/powerpoint/2010/main" val="26834355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INDICATOR TABLE: PROGRAMME 2…</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34</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88082"/>
            <a:ext cx="1691680" cy="66991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936842404"/>
              </p:ext>
            </p:extLst>
          </p:nvPr>
        </p:nvGraphicFramePr>
        <p:xfrm>
          <a:off x="-18015" y="1198193"/>
          <a:ext cx="9143999" cy="4754880"/>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18963084"/>
                    </a:ext>
                  </a:extLst>
                </a:gridCol>
                <a:gridCol w="730988">
                  <a:extLst>
                    <a:ext uri="{9D8B030D-6E8A-4147-A177-3AD203B41FA5}">
                      <a16:colId xmlns:a16="http://schemas.microsoft.com/office/drawing/2014/main" val="3300586615"/>
                    </a:ext>
                  </a:extLst>
                </a:gridCol>
                <a:gridCol w="1247491">
                  <a:extLst>
                    <a:ext uri="{9D8B030D-6E8A-4147-A177-3AD203B41FA5}">
                      <a16:colId xmlns:a16="http://schemas.microsoft.com/office/drawing/2014/main" val="2449004605"/>
                    </a:ext>
                  </a:extLst>
                </a:gridCol>
                <a:gridCol w="1234688">
                  <a:extLst>
                    <a:ext uri="{9D8B030D-6E8A-4147-A177-3AD203B41FA5}">
                      <a16:colId xmlns:a16="http://schemas.microsoft.com/office/drawing/2014/main" val="2443035645"/>
                    </a:ext>
                  </a:extLst>
                </a:gridCol>
                <a:gridCol w="1307854">
                  <a:extLst>
                    <a:ext uri="{9D8B030D-6E8A-4147-A177-3AD203B41FA5}">
                      <a16:colId xmlns:a16="http://schemas.microsoft.com/office/drawing/2014/main" val="1398526136"/>
                    </a:ext>
                  </a:extLst>
                </a:gridCol>
                <a:gridCol w="1291390">
                  <a:extLst>
                    <a:ext uri="{9D8B030D-6E8A-4147-A177-3AD203B41FA5}">
                      <a16:colId xmlns:a16="http://schemas.microsoft.com/office/drawing/2014/main" val="2577682848"/>
                    </a:ext>
                  </a:extLst>
                </a:gridCol>
                <a:gridCol w="1927940">
                  <a:extLst>
                    <a:ext uri="{9D8B030D-6E8A-4147-A177-3AD203B41FA5}">
                      <a16:colId xmlns:a16="http://schemas.microsoft.com/office/drawing/2014/main" val="286587516"/>
                    </a:ext>
                  </a:extLst>
                </a:gridCol>
              </a:tblGrid>
              <a:tr h="0">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Output</a:t>
                      </a:r>
                      <a:r>
                        <a:rPr lang="en-US" sz="1200" spc="-3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Indicator</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Reporting Cycle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Audited</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Actual Performance 2020/2021</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Planned Annual</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Target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Actual Achievement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Deviation</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from</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Reasons for deviations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2988046697"/>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2.1.5</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National Report is produced on</a:t>
                      </a:r>
                      <a:r>
                        <a:rPr lang="en-US" sz="1200" spc="2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the amended legislation to</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regulate</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the</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new ECD landscape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Diagnostic report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has</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been approved</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spc="-20">
                          <a:effectLst/>
                          <a:latin typeface="Arial" panose="020B0604020202020204" pitchFamily="34" charset="0"/>
                          <a:ea typeface="Arial Narrow" panose="020B0606020202030204" pitchFamily="34" charset="0"/>
                          <a:cs typeface="Arial" panose="020B0604020202020204" pitchFamily="34" charset="0"/>
                        </a:rPr>
                        <a:t>Draft</a:t>
                      </a:r>
                      <a:r>
                        <a:rPr lang="en-US" sz="1200">
                          <a:effectLst/>
                          <a:latin typeface="Arial" panose="020B0604020202020204" pitchFamily="34" charset="0"/>
                          <a:ea typeface="Arial Narrow" panose="020B0606020202030204" pitchFamily="34" charset="0"/>
                          <a:cs typeface="Arial" panose="020B0604020202020204" pitchFamily="34" charset="0"/>
                        </a:rPr>
                        <a:t> Determinations</a:t>
                      </a:r>
                      <a:r>
                        <a:rPr lang="en-US" sz="1200" spc="2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not provided- dependent on the promulgation of the</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proclamations.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Joint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submission not submitted</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to</a:t>
                      </a:r>
                      <a:r>
                        <a:rPr lang="en-US" sz="1200" spc="-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DPSA</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spc="-50">
                          <a:effectLst/>
                          <a:latin typeface="Arial" panose="020B0604020202020204" pitchFamily="34" charset="0"/>
                          <a:ea typeface="Arial Narrow" panose="020B0606020202030204" pitchFamily="34" charset="0"/>
                          <a:cs typeface="Arial" panose="020B0604020202020204" pitchFamily="34" charset="0"/>
                        </a:rPr>
                        <a: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dependent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on</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the promulgation of the</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proclamations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Approved National</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Report </a:t>
                      </a:r>
                      <a:r>
                        <a:rPr lang="en-US" sz="1200" spc="-20">
                          <a:effectLst/>
                          <a:latin typeface="Arial" panose="020B0604020202020204" pitchFamily="34" charset="0"/>
                          <a:ea typeface="Arial Narrow" panose="020B0606020202030204" pitchFamily="34" charset="0"/>
                          <a:cs typeface="Arial" panose="020B0604020202020204" pitchFamily="34" charset="0"/>
                        </a:rPr>
                        <a:t>on</a:t>
                      </a:r>
                      <a:r>
                        <a:rPr lang="en-US" sz="1200" spc="-40">
                          <a:effectLst/>
                          <a:latin typeface="Arial" panose="020B0604020202020204" pitchFamily="34" charset="0"/>
                          <a:ea typeface="Arial Narrow" panose="020B0606020202030204" pitchFamily="34" charset="0"/>
                          <a:cs typeface="Arial" panose="020B0604020202020204" pitchFamily="34" charset="0"/>
                        </a:rPr>
                        <a:t> </a:t>
                      </a:r>
                      <a:r>
                        <a:rPr lang="en-US" sz="1200" spc="-20">
                          <a:effectLst/>
                          <a:latin typeface="Arial" panose="020B0604020202020204" pitchFamily="34" charset="0"/>
                          <a:ea typeface="Arial Narrow" panose="020B0606020202030204" pitchFamily="34" charset="0"/>
                          <a:cs typeface="Arial" panose="020B0604020202020204" pitchFamily="34" charset="0"/>
                        </a:rPr>
                        <a:t>the</a:t>
                      </a:r>
                      <a:r>
                        <a:rPr lang="en-US" sz="1200" spc="-40">
                          <a:effectLst/>
                          <a:latin typeface="Arial" panose="020B0604020202020204" pitchFamily="34" charset="0"/>
                          <a:ea typeface="Arial Narrow" panose="020B0606020202030204" pitchFamily="34" charset="0"/>
                          <a:cs typeface="Arial" panose="020B0604020202020204" pitchFamily="34" charset="0"/>
                        </a:rPr>
                        <a:t> </a:t>
                      </a:r>
                      <a:r>
                        <a:rPr lang="en-US" sz="1200" spc="-20">
                          <a:effectLst/>
                          <a:latin typeface="Arial" panose="020B0604020202020204" pitchFamily="34" charset="0"/>
                          <a:ea typeface="Arial Narrow" panose="020B0606020202030204" pitchFamily="34" charset="0"/>
                          <a:cs typeface="Arial" panose="020B0604020202020204" pitchFamily="34" charset="0"/>
                        </a:rPr>
                        <a:t>amended</a:t>
                      </a:r>
                      <a:r>
                        <a:rPr lang="en-US" sz="1200">
                          <a:effectLst/>
                          <a:latin typeface="Arial" panose="020B0604020202020204" pitchFamily="34" charset="0"/>
                          <a:ea typeface="Arial Narrow" panose="020B0606020202030204" pitchFamily="34" charset="0"/>
                          <a:cs typeface="Arial" panose="020B0604020202020204" pitchFamily="34" charset="0"/>
                        </a:rPr>
                        <a:t> legislation</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to </a:t>
                      </a:r>
                      <a:r>
                        <a:rPr lang="en-US" sz="1200" spc="-20">
                          <a:effectLst/>
                          <a:latin typeface="Arial" panose="020B0604020202020204" pitchFamily="34" charset="0"/>
                          <a:ea typeface="Arial Narrow" panose="020B0606020202030204" pitchFamily="34" charset="0"/>
                          <a:cs typeface="Arial" panose="020B0604020202020204" pitchFamily="34" charset="0"/>
                        </a:rPr>
                        <a:t>regulate</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spc="-20">
                          <a:effectLst/>
                          <a:latin typeface="Arial" panose="020B0604020202020204" pitchFamily="34" charset="0"/>
                          <a:ea typeface="Arial Narrow" panose="020B0606020202030204" pitchFamily="34" charset="0"/>
                          <a:cs typeface="Arial" panose="020B0604020202020204" pitchFamily="34" charset="0"/>
                        </a:rPr>
                        <a:t>the</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spc="-20">
                          <a:effectLst/>
                          <a:latin typeface="Arial" panose="020B0604020202020204" pitchFamily="34" charset="0"/>
                          <a:ea typeface="Arial Narrow" panose="020B0606020202030204" pitchFamily="34" charset="0"/>
                          <a:cs typeface="Arial" panose="020B0604020202020204" pitchFamily="34" charset="0"/>
                        </a:rPr>
                        <a:t>new</a:t>
                      </a:r>
                      <a:r>
                        <a:rPr lang="en-US" sz="1200">
                          <a:effectLst/>
                          <a:latin typeface="Arial" panose="020B0604020202020204" pitchFamily="34" charset="0"/>
                          <a:ea typeface="Arial Narrow" panose="020B0606020202030204" pitchFamily="34" charset="0"/>
                          <a:cs typeface="Arial" panose="020B0604020202020204" pitchFamily="34" charset="0"/>
                        </a:rPr>
                        <a:t> </a:t>
                      </a:r>
                      <a:r>
                        <a:rPr lang="en-US" sz="1200" spc="-20">
                          <a:effectLst/>
                          <a:latin typeface="Arial" panose="020B0604020202020204" pitchFamily="34" charset="0"/>
                          <a:ea typeface="Arial Narrow" panose="020B0606020202030204" pitchFamily="34" charset="0"/>
                          <a:cs typeface="Arial" panose="020B0604020202020204" pitchFamily="34" charset="0"/>
                        </a:rPr>
                        <a:t>ECD </a:t>
                      </a:r>
                      <a:r>
                        <a:rPr lang="en-US" sz="1200">
                          <a:effectLst/>
                          <a:latin typeface="Arial" panose="020B0604020202020204" pitchFamily="34" charset="0"/>
                          <a:ea typeface="Arial Narrow" panose="020B0606020202030204" pitchFamily="34" charset="0"/>
                          <a:cs typeface="Arial" panose="020B0604020202020204" pitchFamily="34" charset="0"/>
                        </a:rPr>
                        <a:t>landscape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Approved National Report on</a:t>
                      </a:r>
                      <a:r>
                        <a:rPr lang="en-US" sz="1200" spc="-1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the</a:t>
                      </a:r>
                      <a:r>
                        <a:rPr lang="en-US" sz="1200" spc="-1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amended legislation to regulate</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the</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new ECD landscape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9565209"/>
                  </a:ext>
                </a:extLst>
              </a:tr>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2.1.6</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A</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National Report is produced</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on</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the development of a new funding model for ECD</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Report on investigation</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into ECD funding models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Approved National Report on the </a:t>
                      </a:r>
                      <a:r>
                        <a:rPr lang="en-US" sz="1200" spc="-30">
                          <a:effectLst/>
                          <a:latin typeface="Arial" panose="020B0604020202020204" pitchFamily="34" charset="0"/>
                          <a:ea typeface="Arial Narrow" panose="020B0606020202030204" pitchFamily="34" charset="0"/>
                          <a:cs typeface="Arial" panose="020B0604020202020204" pitchFamily="34" charset="0"/>
                        </a:rPr>
                        <a:t>development</a:t>
                      </a:r>
                      <a:r>
                        <a:rPr lang="en-US" sz="1200" spc="-40">
                          <a:effectLst/>
                          <a:latin typeface="Arial" panose="020B0604020202020204" pitchFamily="34" charset="0"/>
                          <a:ea typeface="Arial Narrow" panose="020B0606020202030204" pitchFamily="34" charset="0"/>
                          <a:cs typeface="Arial" panose="020B0604020202020204" pitchFamily="34" charset="0"/>
                        </a:rPr>
                        <a:t> </a:t>
                      </a:r>
                      <a:r>
                        <a:rPr lang="en-US" sz="1200" spc="-30">
                          <a:effectLst/>
                          <a:latin typeface="Arial" panose="020B0604020202020204" pitchFamily="34" charset="0"/>
                          <a:ea typeface="Arial Narrow" panose="020B0606020202030204" pitchFamily="34" charset="0"/>
                          <a:cs typeface="Arial" panose="020B0604020202020204" pitchFamily="34" charset="0"/>
                        </a:rPr>
                        <a:t>of</a:t>
                      </a:r>
                      <a:r>
                        <a:rPr lang="en-US" sz="1200">
                          <a:effectLst/>
                          <a:latin typeface="Arial" panose="020B0604020202020204" pitchFamily="34" charset="0"/>
                          <a:ea typeface="Arial Narrow" panose="020B0606020202030204" pitchFamily="34" charset="0"/>
                          <a:cs typeface="Arial" panose="020B0604020202020204" pitchFamily="34" charset="0"/>
                        </a:rPr>
                        <a:t> a new funding model</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for</a:t>
                      </a:r>
                      <a:r>
                        <a:rPr lang="en-US" sz="1200" spc="-4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ECD</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Approved National</a:t>
                      </a:r>
                      <a:r>
                        <a:rPr lang="en-US" sz="1200" spc="4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Report on the development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of a new funding model for ECD</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6333564"/>
                  </a:ext>
                </a:extLst>
              </a:tr>
            </a:tbl>
          </a:graphicData>
        </a:graphic>
      </p:graphicFrame>
    </p:spTree>
    <p:extLst>
      <p:ext uri="{BB962C8B-B14F-4D97-AF65-F5344CB8AC3E}">
        <p14:creationId xmlns:p14="http://schemas.microsoft.com/office/powerpoint/2010/main" val="3737572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INDICATOR TABLE: PROGRAMME 2…</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35</a:t>
            </a:fld>
            <a:endParaRPr lang="en-ZA" dirty="0"/>
          </a:p>
        </p:txBody>
      </p:sp>
      <p:graphicFrame>
        <p:nvGraphicFramePr>
          <p:cNvPr id="5" name="Table 4"/>
          <p:cNvGraphicFramePr>
            <a:graphicFrameLocks noGrp="1"/>
          </p:cNvGraphicFramePr>
          <p:nvPr>
            <p:extLst>
              <p:ext uri="{D42A27DB-BD31-4B8C-83A1-F6EECF244321}">
                <p14:modId xmlns:p14="http://schemas.microsoft.com/office/powerpoint/2010/main" val="2259372693"/>
              </p:ext>
            </p:extLst>
          </p:nvPr>
        </p:nvGraphicFramePr>
        <p:xfrm>
          <a:off x="1" y="980728"/>
          <a:ext cx="9143999" cy="4806503"/>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2277126146"/>
                    </a:ext>
                  </a:extLst>
                </a:gridCol>
                <a:gridCol w="730988">
                  <a:extLst>
                    <a:ext uri="{9D8B030D-6E8A-4147-A177-3AD203B41FA5}">
                      <a16:colId xmlns:a16="http://schemas.microsoft.com/office/drawing/2014/main" val="722274256"/>
                    </a:ext>
                  </a:extLst>
                </a:gridCol>
                <a:gridCol w="1247491">
                  <a:extLst>
                    <a:ext uri="{9D8B030D-6E8A-4147-A177-3AD203B41FA5}">
                      <a16:colId xmlns:a16="http://schemas.microsoft.com/office/drawing/2014/main" val="3821671099"/>
                    </a:ext>
                  </a:extLst>
                </a:gridCol>
                <a:gridCol w="1234687">
                  <a:extLst>
                    <a:ext uri="{9D8B030D-6E8A-4147-A177-3AD203B41FA5}">
                      <a16:colId xmlns:a16="http://schemas.microsoft.com/office/drawing/2014/main" val="2060928732"/>
                    </a:ext>
                  </a:extLst>
                </a:gridCol>
                <a:gridCol w="1307854">
                  <a:extLst>
                    <a:ext uri="{9D8B030D-6E8A-4147-A177-3AD203B41FA5}">
                      <a16:colId xmlns:a16="http://schemas.microsoft.com/office/drawing/2014/main" val="2576924044"/>
                    </a:ext>
                  </a:extLst>
                </a:gridCol>
                <a:gridCol w="1291390">
                  <a:extLst>
                    <a:ext uri="{9D8B030D-6E8A-4147-A177-3AD203B41FA5}">
                      <a16:colId xmlns:a16="http://schemas.microsoft.com/office/drawing/2014/main" val="1183231413"/>
                    </a:ext>
                  </a:extLst>
                </a:gridCol>
                <a:gridCol w="1927941">
                  <a:extLst>
                    <a:ext uri="{9D8B030D-6E8A-4147-A177-3AD203B41FA5}">
                      <a16:colId xmlns:a16="http://schemas.microsoft.com/office/drawing/2014/main" val="561136934"/>
                    </a:ext>
                  </a:extLst>
                </a:gridCol>
              </a:tblGrid>
              <a:tr h="961301">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942597293"/>
                  </a:ext>
                </a:extLst>
              </a:tr>
              <a:tr h="1922601">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2.1.7</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National Report is produced on conducting an Early Childhood Development census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to</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inform the integration</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ECD into the </a:t>
                      </a:r>
                      <a:r>
                        <a:rPr lang="en-US" sz="1200" spc="-20">
                          <a:effectLst/>
                          <a:latin typeface="Arial" panose="020B0604020202020204" pitchFamily="34" charset="0"/>
                          <a:ea typeface="Arial Narrow" panose="020B0606020202030204" pitchFamily="34" charset="0"/>
                          <a:cs typeface="Arial Narrow" panose="020B0606020202030204" pitchFamily="34" charset="0"/>
                        </a:rPr>
                        <a:t>EMIS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Signed MoU DBE RSA and Lego</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Foundation provided.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South</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Africa</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ECD Census 2021</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Request</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for </a:t>
                      </a:r>
                      <a:r>
                        <a:rPr lang="en-US" sz="1200" spc="-20">
                          <a:effectLst/>
                          <a:latin typeface="Arial" panose="020B0604020202020204" pitchFamily="34" charset="0"/>
                          <a:ea typeface="Arial Narrow" panose="020B0606020202030204" pitchFamily="34" charset="0"/>
                          <a:cs typeface="Arial Narrow" panose="020B0606020202030204" pitchFamily="34" charset="0"/>
                        </a:rPr>
                        <a:t>Tender</a:t>
                      </a:r>
                      <a:r>
                        <a:rPr lang="en-US" sz="1200" spc="1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provided.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 conducting</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 </a:t>
                      </a:r>
                      <a:r>
                        <a:rPr lang="en-US" sz="1200" spc="-30">
                          <a:effectLst/>
                          <a:latin typeface="Arial" panose="020B0604020202020204" pitchFamily="34" charset="0"/>
                          <a:ea typeface="Arial Narrow" panose="020B0606020202030204" pitchFamily="34" charset="0"/>
                          <a:cs typeface="Arial Narrow" panose="020B0606020202030204" pitchFamily="34" charset="0"/>
                        </a:rPr>
                        <a:t>Early</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30">
                          <a:effectLst/>
                          <a:latin typeface="Arial" panose="020B0604020202020204" pitchFamily="34" charset="0"/>
                          <a:ea typeface="Arial Narrow" panose="020B0606020202030204" pitchFamily="34" charset="0"/>
                          <a:cs typeface="Arial Narrow" panose="020B0606020202030204" pitchFamily="34" charset="0"/>
                        </a:rPr>
                        <a:t>Childhood</a:t>
                      </a:r>
                      <a:r>
                        <a:rPr lang="en-US" sz="1200">
                          <a:effectLst/>
                          <a:latin typeface="Arial" panose="020B0604020202020204" pitchFamily="34" charset="0"/>
                          <a:ea typeface="Arial Narrow" panose="020B0606020202030204" pitchFamily="34" charset="0"/>
                          <a:cs typeface="Arial Narrow" panose="020B0606020202030204" pitchFamily="34" charset="0"/>
                        </a:rPr>
                        <a:t> Development</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census</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20">
                          <a:effectLst/>
                          <a:latin typeface="Arial" panose="020B0604020202020204" pitchFamily="34" charset="0"/>
                          <a:ea typeface="Arial Narrow" panose="020B0606020202030204" pitchFamily="34" charset="0"/>
                          <a:cs typeface="Arial Narrow" panose="020B0606020202030204" pitchFamily="34" charset="0"/>
                        </a:rPr>
                        <a:t>to</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20">
                          <a:effectLst/>
                          <a:latin typeface="Arial" panose="020B0604020202020204" pitchFamily="34" charset="0"/>
                          <a:ea typeface="Arial Narrow" panose="020B0606020202030204" pitchFamily="34" charset="0"/>
                          <a:cs typeface="Arial Narrow" panose="020B0606020202030204" pitchFamily="34" charset="0"/>
                        </a:rPr>
                        <a:t>inform</a:t>
                      </a:r>
                      <a:r>
                        <a:rPr lang="en-US" sz="1200">
                          <a:effectLst/>
                          <a:latin typeface="Arial" panose="020B0604020202020204" pitchFamily="34" charset="0"/>
                          <a:ea typeface="Arial Narrow" panose="020B0606020202030204" pitchFamily="34" charset="0"/>
                          <a:cs typeface="Arial Narrow" panose="020B0606020202030204" pitchFamily="34" charset="0"/>
                        </a:rPr>
                        <a:t> the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integration of</a:t>
                      </a:r>
                      <a:r>
                        <a:rPr lang="en-US" sz="1200" spc="-3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ECD</a:t>
                      </a:r>
                      <a:r>
                        <a:rPr lang="en-US" sz="1200" spc="-3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into</a:t>
                      </a:r>
                      <a:r>
                        <a:rPr lang="en-US" sz="1200" spc="-3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a:t>
                      </a:r>
                      <a:r>
                        <a:rPr lang="en-US" sz="1200" spc="-20">
                          <a:effectLst/>
                          <a:latin typeface="Arial" panose="020B0604020202020204" pitchFamily="34" charset="0"/>
                          <a:ea typeface="Arial Narrow" panose="020B0606020202030204" pitchFamily="34" charset="0"/>
                          <a:cs typeface="Arial Narrow" panose="020B0606020202030204" pitchFamily="34" charset="0"/>
                        </a:rPr>
                        <a:t>EMIS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conducting</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 Early Childhood Development census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to</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inform the integration</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ECD into the </a:t>
                      </a:r>
                      <a:r>
                        <a:rPr lang="en-US" sz="1200" spc="-20">
                          <a:effectLst/>
                          <a:latin typeface="Arial" panose="020B0604020202020204" pitchFamily="34" charset="0"/>
                          <a:ea typeface="Arial Narrow" panose="020B0606020202030204" pitchFamily="34" charset="0"/>
                          <a:cs typeface="Arial Narrow" panose="020B0606020202030204" pitchFamily="34" charset="0"/>
                        </a:rPr>
                        <a:t>EMIS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6206193"/>
                  </a:ext>
                </a:extLst>
              </a:tr>
              <a:tr h="1922601">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2.1.8</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National Report is produced on developing</a:t>
                      </a:r>
                      <a:r>
                        <a:rPr lang="en-US" sz="1200" spc="-2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and operationalising an Early Childhood Development (ECD) Human Resource Development (HRD) Plan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ECD service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delivery model and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its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workforce implications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the development</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a new ECD </a:t>
                      </a:r>
                      <a:r>
                        <a:rPr lang="en-US" sz="1200" spc="-30">
                          <a:effectLst/>
                          <a:latin typeface="Arial" panose="020B0604020202020204" pitchFamily="34" charset="0"/>
                          <a:ea typeface="Arial Narrow" panose="020B0606020202030204" pitchFamily="34" charset="0"/>
                          <a:cs typeface="Arial Narrow" panose="020B0606020202030204" pitchFamily="34" charset="0"/>
                        </a:rPr>
                        <a:t>service</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30">
                          <a:effectLst/>
                          <a:latin typeface="Arial" panose="020B0604020202020204" pitchFamily="34" charset="0"/>
                          <a:ea typeface="Arial Narrow" panose="020B0606020202030204" pitchFamily="34" charset="0"/>
                          <a:cs typeface="Arial Narrow" panose="020B0606020202030204" pitchFamily="34" charset="0"/>
                        </a:rPr>
                        <a:t>delivery</a:t>
                      </a:r>
                      <a:r>
                        <a:rPr lang="en-US" sz="1200">
                          <a:effectLst/>
                          <a:latin typeface="Arial" panose="020B0604020202020204" pitchFamily="34" charset="0"/>
                          <a:ea typeface="Arial Narrow" panose="020B0606020202030204" pitchFamily="34" charset="0"/>
                          <a:cs typeface="Arial Narrow" panose="020B0606020202030204" pitchFamily="34" charset="0"/>
                        </a:rPr>
                        <a:t> model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spc="-30">
                          <a:effectLst/>
                          <a:latin typeface="Arial" panose="020B0604020202020204" pitchFamily="34" charset="0"/>
                          <a:ea typeface="Arial Narrow" panose="020B0606020202030204" pitchFamily="34" charset="0"/>
                          <a:cs typeface="Arial Narrow" panose="020B0606020202030204" pitchFamily="34" charset="0"/>
                        </a:rPr>
                        <a:t>its</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30">
                          <a:effectLst/>
                          <a:latin typeface="Arial" panose="020B0604020202020204" pitchFamily="34" charset="0"/>
                          <a:ea typeface="Arial Narrow" panose="020B0606020202030204" pitchFamily="34" charset="0"/>
                          <a:cs typeface="Arial Narrow" panose="020B0606020202030204" pitchFamily="34" charset="0"/>
                        </a:rPr>
                        <a:t>workforce</a:t>
                      </a:r>
                      <a:r>
                        <a:rPr lang="en-US" sz="1200">
                          <a:effectLst/>
                          <a:latin typeface="Arial" panose="020B0604020202020204" pitchFamily="34" charset="0"/>
                          <a:ea typeface="Arial Narrow" panose="020B0606020202030204" pitchFamily="34" charset="0"/>
                          <a:cs typeface="Arial Narrow" panose="020B0606020202030204" pitchFamily="34" charset="0"/>
                        </a:rPr>
                        <a:t> implications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development of a</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new </a:t>
                      </a:r>
                      <a:r>
                        <a:rPr lang="en-US" sz="1200" spc="-25">
                          <a:effectLst/>
                          <a:latin typeface="Arial" panose="020B0604020202020204" pitchFamily="34" charset="0"/>
                          <a:ea typeface="Arial Narrow" panose="020B0606020202030204" pitchFamily="34" charset="0"/>
                          <a:cs typeface="Arial Narrow" panose="020B0606020202030204" pitchFamily="34" charset="0"/>
                        </a:rPr>
                        <a:t>ECD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service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delivery model and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its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workforce implications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703855"/>
                  </a:ext>
                </a:extLst>
              </a:tr>
            </a:tbl>
          </a:graphicData>
        </a:graphic>
      </p:graphicFrame>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3336834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INDICATOR TABLE: PROGRAMME 2…</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36</a:t>
            </a:fld>
            <a:endParaRPr lang="en-ZA" dirty="0"/>
          </a:p>
        </p:txBody>
      </p:sp>
      <p:sp>
        <p:nvSpPr>
          <p:cNvPr id="8" name="Text Placeholder 7"/>
          <p:cNvSpPr>
            <a:spLocks noGrp="1"/>
          </p:cNvSpPr>
          <p:nvPr>
            <p:ph type="body" sz="quarter" idx="13"/>
          </p:nvPr>
        </p:nvSpPr>
        <p:spPr/>
        <p:txBody>
          <a:bodyPr/>
          <a:lstStyle/>
          <a:p>
            <a:endParaRPr lang="en-ZA"/>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6" name="Table 5"/>
          <p:cNvGraphicFramePr>
            <a:graphicFrameLocks noGrp="1"/>
          </p:cNvGraphicFramePr>
          <p:nvPr/>
        </p:nvGraphicFramePr>
        <p:xfrm>
          <a:off x="10547" y="836712"/>
          <a:ext cx="9133452" cy="5120640"/>
        </p:xfrm>
        <a:graphic>
          <a:graphicData uri="http://schemas.openxmlformats.org/drawingml/2006/table">
            <a:tbl>
              <a:tblPr firstRow="1" firstCol="1" lastRow="1" lastCol="1" bandRow="1" bandCol="1"/>
              <a:tblGrid>
                <a:gridCol w="1393101">
                  <a:extLst>
                    <a:ext uri="{9D8B030D-6E8A-4147-A177-3AD203B41FA5}">
                      <a16:colId xmlns:a16="http://schemas.microsoft.com/office/drawing/2014/main" val="2626545261"/>
                    </a:ext>
                  </a:extLst>
                </a:gridCol>
                <a:gridCol w="739072">
                  <a:extLst>
                    <a:ext uri="{9D8B030D-6E8A-4147-A177-3AD203B41FA5}">
                      <a16:colId xmlns:a16="http://schemas.microsoft.com/office/drawing/2014/main" val="3823144814"/>
                    </a:ext>
                  </a:extLst>
                </a:gridCol>
                <a:gridCol w="1246052">
                  <a:extLst>
                    <a:ext uri="{9D8B030D-6E8A-4147-A177-3AD203B41FA5}">
                      <a16:colId xmlns:a16="http://schemas.microsoft.com/office/drawing/2014/main" val="3054662729"/>
                    </a:ext>
                  </a:extLst>
                </a:gridCol>
                <a:gridCol w="1233263">
                  <a:extLst>
                    <a:ext uri="{9D8B030D-6E8A-4147-A177-3AD203B41FA5}">
                      <a16:colId xmlns:a16="http://schemas.microsoft.com/office/drawing/2014/main" val="2093327625"/>
                    </a:ext>
                  </a:extLst>
                </a:gridCol>
                <a:gridCol w="1306346">
                  <a:extLst>
                    <a:ext uri="{9D8B030D-6E8A-4147-A177-3AD203B41FA5}">
                      <a16:colId xmlns:a16="http://schemas.microsoft.com/office/drawing/2014/main" val="2460277283"/>
                    </a:ext>
                  </a:extLst>
                </a:gridCol>
                <a:gridCol w="1289901">
                  <a:extLst>
                    <a:ext uri="{9D8B030D-6E8A-4147-A177-3AD203B41FA5}">
                      <a16:colId xmlns:a16="http://schemas.microsoft.com/office/drawing/2014/main" val="778193346"/>
                    </a:ext>
                  </a:extLst>
                </a:gridCol>
                <a:gridCol w="1925717">
                  <a:extLst>
                    <a:ext uri="{9D8B030D-6E8A-4147-A177-3AD203B41FA5}">
                      <a16:colId xmlns:a16="http://schemas.microsoft.com/office/drawing/2014/main" val="1128899567"/>
                    </a:ext>
                  </a:extLst>
                </a:gridCol>
              </a:tblGrid>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2002764922"/>
                  </a:ext>
                </a:extLst>
              </a:tr>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2.1.9 Number of districts</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monitored on</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implementation of the National Curriculum Statement (NCS) for Grades 10–12</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8</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8</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increase</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(+7)</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 of Districts was caused by the absence</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or</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low</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offering a particular subject. For example, low enrolment subjects such as the Arts subjects are not</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offer</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 many</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and therefore more Districts were</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added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to</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fulfill</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quota of schools to be monitored per session and contribute meaningfully</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to</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improvement of learner performance.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9449829"/>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2.1.10</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 of provinces monitored on extra-support classes to increase the number of</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learners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achieving Bachelor-level passes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7500602"/>
                  </a:ext>
                </a:extLst>
              </a:tr>
            </a:tbl>
          </a:graphicData>
        </a:graphic>
      </p:graphicFrame>
    </p:spTree>
    <p:extLst>
      <p:ext uri="{BB962C8B-B14F-4D97-AF65-F5344CB8AC3E}">
        <p14:creationId xmlns:p14="http://schemas.microsoft.com/office/powerpoint/2010/main" val="1919296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37</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0512229"/>
              </p:ext>
            </p:extLst>
          </p:nvPr>
        </p:nvGraphicFramePr>
        <p:xfrm>
          <a:off x="0" y="980728"/>
          <a:ext cx="9143999" cy="4975448"/>
        </p:xfrm>
        <a:graphic>
          <a:graphicData uri="http://schemas.openxmlformats.org/drawingml/2006/table">
            <a:tbl>
              <a:tblPr firstRow="1" firstCol="1" lastRow="1" lastCol="1" bandRow="1" bandCol="1"/>
              <a:tblGrid>
                <a:gridCol w="1331640">
                  <a:extLst>
                    <a:ext uri="{9D8B030D-6E8A-4147-A177-3AD203B41FA5}">
                      <a16:colId xmlns:a16="http://schemas.microsoft.com/office/drawing/2014/main" val="2207652358"/>
                    </a:ext>
                  </a:extLst>
                </a:gridCol>
                <a:gridCol w="802996">
                  <a:extLst>
                    <a:ext uri="{9D8B030D-6E8A-4147-A177-3AD203B41FA5}">
                      <a16:colId xmlns:a16="http://schemas.microsoft.com/office/drawing/2014/main" val="2092414033"/>
                    </a:ext>
                  </a:extLst>
                </a:gridCol>
                <a:gridCol w="1247491">
                  <a:extLst>
                    <a:ext uri="{9D8B030D-6E8A-4147-A177-3AD203B41FA5}">
                      <a16:colId xmlns:a16="http://schemas.microsoft.com/office/drawing/2014/main" val="895706149"/>
                    </a:ext>
                  </a:extLst>
                </a:gridCol>
                <a:gridCol w="1234687">
                  <a:extLst>
                    <a:ext uri="{9D8B030D-6E8A-4147-A177-3AD203B41FA5}">
                      <a16:colId xmlns:a16="http://schemas.microsoft.com/office/drawing/2014/main" val="2399598991"/>
                    </a:ext>
                  </a:extLst>
                </a:gridCol>
                <a:gridCol w="1307854">
                  <a:extLst>
                    <a:ext uri="{9D8B030D-6E8A-4147-A177-3AD203B41FA5}">
                      <a16:colId xmlns:a16="http://schemas.microsoft.com/office/drawing/2014/main" val="3079013958"/>
                    </a:ext>
                  </a:extLst>
                </a:gridCol>
                <a:gridCol w="1291390">
                  <a:extLst>
                    <a:ext uri="{9D8B030D-6E8A-4147-A177-3AD203B41FA5}">
                      <a16:colId xmlns:a16="http://schemas.microsoft.com/office/drawing/2014/main" val="816025153"/>
                    </a:ext>
                  </a:extLst>
                </a:gridCol>
                <a:gridCol w="1927941">
                  <a:extLst>
                    <a:ext uri="{9D8B030D-6E8A-4147-A177-3AD203B41FA5}">
                      <a16:colId xmlns:a16="http://schemas.microsoft.com/office/drawing/2014/main" val="3864955013"/>
                    </a:ext>
                  </a:extLst>
                </a:gridCol>
              </a:tblGrid>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Output</a:t>
                      </a:r>
                      <a:r>
                        <a:rPr lang="en-US" sz="1200" spc="-3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Indicator</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Reporting Cycle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Audited</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Actual Performance 2020/2021</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Planned Annual</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Target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Actual Achievement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Deviation</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from</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planned target to Actual Achievement</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2021/2022</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Reasons for deviations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673711314"/>
                  </a:ext>
                </a:extLst>
              </a:tr>
              <a:tr h="1317848">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2.1.11 Number of schools</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monitored for implementing compulsory entrepreneurship education</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Annually</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dirty="0">
                          <a:effectLst/>
                          <a:latin typeface="Arial" panose="020B0604020202020204" pitchFamily="34" charset="0"/>
                          <a:ea typeface="Arial Narrow" panose="020B0606020202030204" pitchFamily="34" charset="0"/>
                          <a:cs typeface="Arial" panose="020B0604020202020204" pitchFamily="34" charset="0"/>
                        </a:rPr>
                        <a:t>86</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dirty="0">
                          <a:effectLst/>
                          <a:latin typeface="Arial" panose="020B0604020202020204" pitchFamily="34" charset="0"/>
                          <a:ea typeface="Arial Narrow" panose="020B0606020202030204" pitchFamily="34" charset="0"/>
                          <a:cs typeface="Arial" panose="020B0604020202020204" pitchFamily="34" charset="0"/>
                        </a:rPr>
                        <a:t>135</a:t>
                      </a:r>
                      <a:r>
                        <a:rPr lang="en-US" sz="1200" spc="-40" dirty="0">
                          <a:effectLst/>
                          <a:latin typeface="Arial" panose="020B0604020202020204" pitchFamily="34" charset="0"/>
                          <a:ea typeface="Arial Narrow" panose="020B0606020202030204" pitchFamily="34" charset="0"/>
                          <a:cs typeface="Arial" panose="020B0604020202020204" pitchFamily="34" charset="0"/>
                        </a:rPr>
                        <a:t> </a:t>
                      </a:r>
                      <a:r>
                        <a:rPr lang="en-US" sz="1200" spc="-20" dirty="0">
                          <a:effectLst/>
                          <a:latin typeface="Arial" panose="020B0604020202020204" pitchFamily="34" charset="0"/>
                          <a:ea typeface="Arial Narrow" panose="020B0606020202030204" pitchFamily="34" charset="0"/>
                          <a:cs typeface="Arial" panose="020B0604020202020204" pitchFamily="34" charset="0"/>
                        </a:rPr>
                        <a:t>(15</a:t>
                      </a:r>
                      <a:r>
                        <a:rPr lang="en-US" sz="1200" spc="-40" dirty="0">
                          <a:effectLst/>
                          <a:latin typeface="Arial" panose="020B0604020202020204" pitchFamily="34" charset="0"/>
                          <a:ea typeface="Arial Narrow" panose="020B0606020202030204" pitchFamily="34" charset="0"/>
                          <a:cs typeface="Arial" panose="020B0604020202020204" pitchFamily="34" charset="0"/>
                        </a:rPr>
                        <a:t> </a:t>
                      </a:r>
                      <a:r>
                        <a:rPr lang="en-US" sz="1200" spc="-20" dirty="0">
                          <a:effectLst/>
                          <a:latin typeface="Arial" panose="020B0604020202020204" pitchFamily="34" charset="0"/>
                          <a:ea typeface="Arial Narrow" panose="020B0606020202030204" pitchFamily="34" charset="0"/>
                          <a:cs typeface="Arial" panose="020B0604020202020204" pitchFamily="34" charset="0"/>
                        </a:rPr>
                        <a:t>per</a:t>
                      </a:r>
                      <a:r>
                        <a:rPr lang="en-US" sz="1200" dirty="0">
                          <a:effectLst/>
                          <a:latin typeface="Arial" panose="020B0604020202020204" pitchFamily="34" charset="0"/>
                          <a:ea typeface="Arial Narrow" panose="020B0606020202030204" pitchFamily="34" charset="0"/>
                          <a:cs typeface="Arial" panose="020B0604020202020204" pitchFamily="34" charset="0"/>
                        </a:rPr>
                        <a:t> </a:t>
                      </a:r>
                      <a:r>
                        <a:rPr lang="en-US" sz="1200" spc="-30" dirty="0">
                          <a:effectLst/>
                          <a:latin typeface="Arial" panose="020B0604020202020204" pitchFamily="34" charset="0"/>
                          <a:ea typeface="Arial Narrow" panose="020B0606020202030204" pitchFamily="34" charset="0"/>
                          <a:cs typeface="Arial" panose="020B0604020202020204" pitchFamily="34" charset="0"/>
                        </a:rPr>
                        <a:t>province)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dirty="0">
                          <a:effectLst/>
                          <a:latin typeface="Arial" panose="020B0604020202020204" pitchFamily="34" charset="0"/>
                          <a:ea typeface="Arial Narrow" panose="020B0606020202030204" pitchFamily="34" charset="0"/>
                          <a:cs typeface="Arial" panose="020B0604020202020204" pitchFamily="34" charset="0"/>
                        </a:rPr>
                        <a:t>135</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19719388"/>
                  </a:ext>
                </a:extLst>
              </a:tr>
              <a:tr h="137160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2.1.12</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An</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Annual Sector Report is produced on the implementation</a:t>
                      </a:r>
                      <a:r>
                        <a:rPr lang="en-US" sz="1200" spc="20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of the General Education Certificate</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(GEC)</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Approved</a:t>
                      </a:r>
                      <a:r>
                        <a:rPr lang="en-US" sz="1200" spc="4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Annual Sector Report on the implementation</a:t>
                      </a:r>
                      <a:r>
                        <a:rPr lang="en-US" sz="1200" spc="2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of the General Education Certificate</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(GEC)</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Approved Annual</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Sector Report on the </a:t>
                      </a:r>
                      <a:r>
                        <a:rPr lang="en-US" sz="1200" spc="-30" dirty="0">
                          <a:effectLst/>
                          <a:latin typeface="Arial" panose="020B0604020202020204" pitchFamily="34" charset="0"/>
                          <a:ea typeface="Arial Narrow" panose="020B0606020202030204" pitchFamily="34" charset="0"/>
                          <a:cs typeface="Arial" panose="020B0604020202020204" pitchFamily="34" charset="0"/>
                        </a:rPr>
                        <a:t>implementation</a:t>
                      </a:r>
                      <a:r>
                        <a:rPr lang="en-US" sz="1200" dirty="0">
                          <a:effectLst/>
                          <a:latin typeface="Arial" panose="020B0604020202020204" pitchFamily="34" charset="0"/>
                          <a:ea typeface="Arial Narrow" panose="020B0606020202030204" pitchFamily="34" charset="0"/>
                          <a:cs typeface="Arial" panose="020B0604020202020204" pitchFamily="34" charset="0"/>
                        </a:rPr>
                        <a:t> of the GEC</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GB" sz="1200" dirty="0" smtClean="0">
                          <a:effectLst/>
                          <a:latin typeface="Arial" panose="020B0604020202020204" pitchFamily="34" charset="0"/>
                          <a:ea typeface="Arial Narrow" panose="020B0606020202030204" pitchFamily="34" charset="0"/>
                          <a:cs typeface="Arial" panose="020B0604020202020204" pitchFamily="34" charset="0"/>
                        </a:rPr>
                        <a:t>Approved GEC Annual pilot study report submitted</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Arial Narrow" panose="020B0606020202030204" pitchFamily="34" charset="0"/>
                          <a:cs typeface="Arial" panose="020B0604020202020204" pitchFamily="34" charset="0"/>
                        </a:rPr>
                        <a:t>Annual </a:t>
                      </a:r>
                      <a:r>
                        <a:rPr lang="en-US" sz="1200" kern="1200" dirty="0">
                          <a:solidFill>
                            <a:schemeClr val="tx1"/>
                          </a:solidFill>
                          <a:effectLst/>
                          <a:latin typeface="Arial" panose="020B0604020202020204" pitchFamily="34" charset="0"/>
                          <a:ea typeface="Arial Narrow" panose="020B0606020202030204" pitchFamily="34" charset="0"/>
                          <a:cs typeface="Arial" panose="020B0604020202020204" pitchFamily="34" charset="0"/>
                        </a:rPr>
                        <a:t>Sector Report, with the Nine (9) PED reports, on the full scale implementation of the GEC not provided</a:t>
                      </a:r>
                      <a:endParaRPr lang="en-ZA" sz="1200" kern="1200" dirty="0">
                        <a:solidFill>
                          <a:schemeClr val="tx1"/>
                        </a:solidFill>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r>
                        <a:rPr lang="en-ZA" sz="1200" b="1" dirty="0" smtClean="0">
                          <a:latin typeface="Arial" panose="020B0604020202020204" pitchFamily="34" charset="0"/>
                          <a:cs typeface="Arial" panose="020B0604020202020204" pitchFamily="34" charset="0"/>
                        </a:rPr>
                        <a:t>The GEC indicator </a:t>
                      </a:r>
                      <a:r>
                        <a:rPr lang="en-ZA" sz="1200" dirty="0" smtClean="0">
                          <a:latin typeface="Arial" panose="020B0604020202020204" pitchFamily="34" charset="0"/>
                          <a:cs typeface="Arial" panose="020B0604020202020204" pitchFamily="34" charset="0"/>
                        </a:rPr>
                        <a:t>was </a:t>
                      </a:r>
                      <a:r>
                        <a:rPr lang="en-ZA" sz="1200" b="1" dirty="0" smtClean="0">
                          <a:latin typeface="Arial" panose="020B0604020202020204" pitchFamily="34" charset="0"/>
                          <a:cs typeface="Arial" panose="020B0604020202020204" pitchFamily="34" charset="0"/>
                        </a:rPr>
                        <a:t>incorrectly worded </a:t>
                      </a:r>
                      <a:r>
                        <a:rPr lang="en-ZA" sz="1200" dirty="0" smtClean="0">
                          <a:latin typeface="Arial" panose="020B0604020202020204" pitchFamily="34" charset="0"/>
                          <a:cs typeface="Arial" panose="020B0604020202020204" pitchFamily="34" charset="0"/>
                        </a:rPr>
                        <a:t>which landed to interpretation as full implementation instead of implementing the GEC pilot programme. The indicator should have been clearly worded to reflect a Pilot study, hence it was regarded as non-achievement. Full scale implementation of the GEC will take place in 2025, following three years of piloting.</a:t>
                      </a:r>
                      <a:endParaRPr lang="en-ZA" sz="1200" dirty="0">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327842"/>
                  </a:ext>
                </a:extLst>
              </a:tr>
            </a:tbl>
          </a:graphicData>
        </a:graphic>
      </p:graphicFrame>
    </p:spTree>
    <p:extLst>
      <p:ext uri="{BB962C8B-B14F-4D97-AF65-F5344CB8AC3E}">
        <p14:creationId xmlns:p14="http://schemas.microsoft.com/office/powerpoint/2010/main" val="2285501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38</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088406647"/>
              </p:ext>
            </p:extLst>
          </p:nvPr>
        </p:nvGraphicFramePr>
        <p:xfrm>
          <a:off x="0" y="980727"/>
          <a:ext cx="9143999" cy="3840480"/>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2699353196"/>
                    </a:ext>
                  </a:extLst>
                </a:gridCol>
                <a:gridCol w="730988">
                  <a:extLst>
                    <a:ext uri="{9D8B030D-6E8A-4147-A177-3AD203B41FA5}">
                      <a16:colId xmlns:a16="http://schemas.microsoft.com/office/drawing/2014/main" val="3222800969"/>
                    </a:ext>
                  </a:extLst>
                </a:gridCol>
                <a:gridCol w="1247491">
                  <a:extLst>
                    <a:ext uri="{9D8B030D-6E8A-4147-A177-3AD203B41FA5}">
                      <a16:colId xmlns:a16="http://schemas.microsoft.com/office/drawing/2014/main" val="3202261968"/>
                    </a:ext>
                  </a:extLst>
                </a:gridCol>
                <a:gridCol w="1234687">
                  <a:extLst>
                    <a:ext uri="{9D8B030D-6E8A-4147-A177-3AD203B41FA5}">
                      <a16:colId xmlns:a16="http://schemas.microsoft.com/office/drawing/2014/main" val="1878276409"/>
                    </a:ext>
                  </a:extLst>
                </a:gridCol>
                <a:gridCol w="1307854">
                  <a:extLst>
                    <a:ext uri="{9D8B030D-6E8A-4147-A177-3AD203B41FA5}">
                      <a16:colId xmlns:a16="http://schemas.microsoft.com/office/drawing/2014/main" val="856286395"/>
                    </a:ext>
                  </a:extLst>
                </a:gridCol>
                <a:gridCol w="1291390">
                  <a:extLst>
                    <a:ext uri="{9D8B030D-6E8A-4147-A177-3AD203B41FA5}">
                      <a16:colId xmlns:a16="http://schemas.microsoft.com/office/drawing/2014/main" val="4070209091"/>
                    </a:ext>
                  </a:extLst>
                </a:gridCol>
                <a:gridCol w="1927941">
                  <a:extLst>
                    <a:ext uri="{9D8B030D-6E8A-4147-A177-3AD203B41FA5}">
                      <a16:colId xmlns:a16="http://schemas.microsoft.com/office/drawing/2014/main" val="3160547471"/>
                    </a:ext>
                  </a:extLst>
                </a:gridCol>
              </a:tblGrid>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Output</a:t>
                      </a:r>
                      <a:r>
                        <a:rPr lang="en-US" sz="1200" spc="-3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Indicator</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Reporting Cycle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Audited</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Actual Performance 2020/2021</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Planned Annual</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Target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Actual Achievement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Deviation</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from</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Reasons for deviations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760886578"/>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2.1.13</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An</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Annual Sector Report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is</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produced</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on schools that are prepared</a:t>
                      </a:r>
                      <a:r>
                        <a:rPr lang="en-US" sz="1200" spc="2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to</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respectively implement</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spc="-25">
                          <a:effectLst/>
                          <a:latin typeface="Arial" panose="020B0604020202020204" pitchFamily="34" charset="0"/>
                          <a:ea typeface="Arial Narrow" panose="020B0606020202030204" pitchFamily="34" charset="0"/>
                          <a:cs typeface="Arial" panose="020B0604020202020204" pitchFamily="34" charset="0"/>
                        </a:rPr>
                        <a:t>and</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pilot</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the</a:t>
                      </a:r>
                      <a:r>
                        <a:rPr lang="en-US" sz="1200" spc="-4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Technical Occupational Stream</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Annually</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Approved Annual</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Sector Report on Schools of Skill that pilot the</a:t>
                      </a:r>
                      <a:r>
                        <a:rPr lang="en-US" sz="1200" spc="-3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Technical Occupational</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Stream</a:t>
                      </a:r>
                      <a:r>
                        <a:rPr lang="en-US" sz="1200" spc="-2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in</a:t>
                      </a:r>
                      <a:r>
                        <a:rPr lang="en-US" sz="1200" spc="-1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2020/21</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approved </a:t>
                      </a:r>
                      <a:r>
                        <a:rPr lang="en-US" sz="1200" spc="-30">
                          <a:effectLst/>
                          <a:latin typeface="Arial" panose="020B0604020202020204" pitchFamily="34" charset="0"/>
                          <a:ea typeface="Arial Narrow" panose="020B0606020202030204" pitchFamily="34" charset="0"/>
                          <a:cs typeface="Arial" panose="020B0604020202020204" pitchFamily="34" charset="0"/>
                        </a:rPr>
                        <a:t>Annual</a:t>
                      </a:r>
                      <a:r>
                        <a:rPr lang="en-US" sz="1200" spc="-40">
                          <a:effectLst/>
                          <a:latin typeface="Arial" panose="020B0604020202020204" pitchFamily="34" charset="0"/>
                          <a:ea typeface="Arial Narrow" panose="020B0606020202030204" pitchFamily="34" charset="0"/>
                          <a:cs typeface="Arial" panose="020B0604020202020204" pitchFamily="34" charset="0"/>
                        </a:rPr>
                        <a:t> </a:t>
                      </a:r>
                      <a:r>
                        <a:rPr lang="en-US" sz="1200" spc="-30">
                          <a:effectLst/>
                          <a:latin typeface="Arial" panose="020B0604020202020204" pitchFamily="34" charset="0"/>
                          <a:ea typeface="Arial Narrow" panose="020B0606020202030204" pitchFamily="34" charset="0"/>
                          <a:cs typeface="Arial" panose="020B0604020202020204" pitchFamily="34" charset="0"/>
                        </a:rPr>
                        <a:t>Sector</a:t>
                      </a:r>
                      <a:r>
                        <a:rPr lang="en-US" sz="1200">
                          <a:effectLst/>
                          <a:latin typeface="Arial" panose="020B0604020202020204" pitchFamily="34" charset="0"/>
                          <a:ea typeface="Arial Narrow" panose="020B0606020202030204" pitchFamily="34" charset="0"/>
                          <a:cs typeface="Arial" panose="020B0604020202020204" pitchFamily="34" charset="0"/>
                        </a:rPr>
                        <a:t> Report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on Ordinary Secondary Schools</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that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pilot</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the Technical </a:t>
                      </a:r>
                      <a:r>
                        <a:rPr lang="en-US" sz="1200" spc="-30">
                          <a:effectLst/>
                          <a:latin typeface="Arial" panose="020B0604020202020204" pitchFamily="34" charset="0"/>
                          <a:ea typeface="Arial Narrow" panose="020B0606020202030204" pitchFamily="34" charset="0"/>
                          <a:cs typeface="Arial" panose="020B0604020202020204" pitchFamily="34" charset="0"/>
                        </a:rPr>
                        <a:t>Occupational</a:t>
                      </a:r>
                      <a:r>
                        <a:rPr lang="en-US" sz="1200">
                          <a:effectLst/>
                          <a:latin typeface="Arial" panose="020B0604020202020204" pitchFamily="34" charset="0"/>
                          <a:ea typeface="Arial Narrow" panose="020B0606020202030204" pitchFamily="34" charset="0"/>
                          <a:cs typeface="Arial" panose="020B0604020202020204" pitchFamily="34" charset="0"/>
                        </a:rPr>
                        <a:t> Stream</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in 2021/22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Approved Annual</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Sector Report on Ordinary Secondary Schools</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that pilot the Technical Occupational Stream in 2021/22</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kern="1200" dirty="0">
                          <a:solidFill>
                            <a:schemeClr val="tx1"/>
                          </a:solidFill>
                          <a:effectLst/>
                          <a:latin typeface="Arial" panose="020B0604020202020204" pitchFamily="34" charset="0"/>
                          <a:ea typeface="Arial Narrow" panose="020B0606020202030204" pitchFamily="34" charset="0"/>
                          <a:cs typeface="Arial" panose="020B0604020202020204" pitchFamily="34" charset="0"/>
                        </a:rPr>
                        <a:t>Two (2) PED reports (EC and KZN) were provided late</a:t>
                      </a:r>
                      <a:endParaRPr lang="en-ZA" sz="1200" kern="1200" dirty="0">
                        <a:solidFill>
                          <a:schemeClr val="tx1"/>
                        </a:solidFill>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r>
                        <a:rPr lang="en-ZA" sz="1200" dirty="0" smtClean="0">
                          <a:solidFill>
                            <a:schemeClr val="tx1"/>
                          </a:solidFill>
                          <a:latin typeface="Arial" panose="020B0604020202020204" pitchFamily="34" charset="0"/>
                          <a:cs typeface="Arial" panose="020B0604020202020204" pitchFamily="34" charset="0"/>
                        </a:rPr>
                        <a:t>Late submission and incomplete reports from EC and KZN. Non-compliance was subsequently escalated to the PED and reports were then completed and submitted.</a:t>
                      </a:r>
                      <a:endParaRPr lang="en-ZA" sz="1200" dirty="0">
                        <a:solidFill>
                          <a:schemeClr val="tx1"/>
                        </a:solidFill>
                        <a:latin typeface="Arial" panose="020B060402020202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9382539"/>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2.1.14 Number of schools</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monitored for piloting</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the Coding and</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Robotics curriculum</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 </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30">
                          <a:effectLst/>
                          <a:latin typeface="Arial" panose="020B0604020202020204" pitchFamily="34" charset="0"/>
                          <a:ea typeface="Arial Narrow" panose="020B0606020202030204" pitchFamily="34" charset="0"/>
                          <a:cs typeface="Arial" panose="020B0604020202020204" pitchFamily="34" charset="0"/>
                        </a:rPr>
                        <a:t>18</a:t>
                      </a:r>
                      <a:r>
                        <a:rPr lang="en-US" sz="1200" spc="-25">
                          <a:effectLst/>
                          <a:latin typeface="Arial" panose="020B0604020202020204" pitchFamily="34" charset="0"/>
                          <a:ea typeface="Arial Narrow" panose="020B0606020202030204" pitchFamily="34" charset="0"/>
                          <a:cs typeface="Arial" panose="020B0604020202020204" pitchFamily="34" charset="0"/>
                        </a:rPr>
                        <a:t> </a:t>
                      </a:r>
                      <a:r>
                        <a:rPr lang="en-US" sz="1200" spc="-30">
                          <a:effectLst/>
                          <a:latin typeface="Arial" panose="020B0604020202020204" pitchFamily="34" charset="0"/>
                          <a:ea typeface="Arial Narrow" panose="020B0606020202030204" pitchFamily="34" charset="0"/>
                          <a:cs typeface="Arial" panose="020B0604020202020204" pitchFamily="34" charset="0"/>
                        </a:rPr>
                        <a:t>schools</a:t>
                      </a:r>
                      <a:r>
                        <a:rPr lang="en-US" sz="1200" spc="-20">
                          <a:effectLst/>
                          <a:latin typeface="Arial" panose="020B0604020202020204" pitchFamily="34" charset="0"/>
                          <a:ea typeface="Arial Narrow" panose="020B0606020202030204" pitchFamily="34" charset="0"/>
                          <a:cs typeface="Arial" panose="020B0604020202020204" pitchFamily="34" charset="0"/>
                        </a:rPr>
                        <a:t> </a:t>
                      </a:r>
                      <a:r>
                        <a:rPr lang="en-US" sz="1200" spc="-30">
                          <a:effectLst/>
                          <a:latin typeface="Arial" panose="020B0604020202020204" pitchFamily="34" charset="0"/>
                          <a:ea typeface="Arial Narrow" panose="020B0606020202030204" pitchFamily="34" charset="0"/>
                          <a:cs typeface="Arial" panose="020B0604020202020204" pitchFamily="34" charset="0"/>
                        </a:rPr>
                        <a:t>(2</a:t>
                      </a:r>
                      <a:r>
                        <a:rPr lang="en-US" sz="1200">
                          <a:effectLst/>
                          <a:latin typeface="Arial" panose="020B0604020202020204" pitchFamily="34" charset="0"/>
                          <a:ea typeface="Arial Narrow" panose="020B0606020202030204" pitchFamily="34" charset="0"/>
                          <a:cs typeface="Arial" panose="020B0604020202020204" pitchFamily="34" charset="0"/>
                        </a:rPr>
                        <a:t> </a:t>
                      </a:r>
                      <a:r>
                        <a:rPr lang="en-US" sz="1200" spc="-30">
                          <a:effectLst/>
                          <a:latin typeface="Arial" panose="020B0604020202020204" pitchFamily="34" charset="0"/>
                          <a:ea typeface="Arial Narrow" panose="020B0606020202030204" pitchFamily="34" charset="0"/>
                          <a:cs typeface="Arial" panose="020B0604020202020204" pitchFamily="34" charset="0"/>
                        </a:rPr>
                        <a:t>per</a:t>
                      </a:r>
                      <a:r>
                        <a:rPr lang="en-US" sz="1200" spc="-25">
                          <a:effectLst/>
                          <a:latin typeface="Arial" panose="020B0604020202020204" pitchFamily="34" charset="0"/>
                          <a:ea typeface="Arial Narrow" panose="020B0606020202030204" pitchFamily="34" charset="0"/>
                          <a:cs typeface="Arial" panose="020B0604020202020204" pitchFamily="34" charset="0"/>
                        </a:rPr>
                        <a:t> </a:t>
                      </a:r>
                      <a:r>
                        <a:rPr lang="en-US" sz="1200" spc="-30">
                          <a:effectLst/>
                          <a:latin typeface="Arial" panose="020B0604020202020204" pitchFamily="34" charset="0"/>
                          <a:ea typeface="Arial Narrow" panose="020B0606020202030204" pitchFamily="34" charset="0"/>
                          <a:cs typeface="Arial" panose="020B0604020202020204" pitchFamily="34" charset="0"/>
                        </a:rPr>
                        <a:t>piloting</a:t>
                      </a:r>
                      <a:r>
                        <a:rPr lang="en-US" sz="1200">
                          <a:effectLst/>
                          <a:latin typeface="Arial" panose="020B0604020202020204" pitchFamily="34" charset="0"/>
                          <a:ea typeface="Arial Narrow" panose="020B0606020202030204" pitchFamily="34" charset="0"/>
                          <a:cs typeface="Arial" panose="020B0604020202020204" pitchFamily="34" charset="0"/>
                        </a:rPr>
                        <a:t> province)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18</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4327052"/>
                  </a:ext>
                </a:extLst>
              </a:tr>
            </a:tbl>
          </a:graphicData>
        </a:graphic>
      </p:graphicFrame>
    </p:spTree>
    <p:extLst>
      <p:ext uri="{BB962C8B-B14F-4D97-AF65-F5344CB8AC3E}">
        <p14:creationId xmlns:p14="http://schemas.microsoft.com/office/powerpoint/2010/main" val="2856475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39</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31907354"/>
              </p:ext>
            </p:extLst>
          </p:nvPr>
        </p:nvGraphicFramePr>
        <p:xfrm>
          <a:off x="-2" y="980728"/>
          <a:ext cx="9144001" cy="4608512"/>
        </p:xfrm>
        <a:graphic>
          <a:graphicData uri="http://schemas.openxmlformats.org/drawingml/2006/table">
            <a:tbl>
              <a:tblPr firstRow="1" firstCol="1" lastRow="1" lastCol="1" bandRow="1" bandCol="1"/>
              <a:tblGrid>
                <a:gridCol w="3563890">
                  <a:extLst>
                    <a:ext uri="{9D8B030D-6E8A-4147-A177-3AD203B41FA5}">
                      <a16:colId xmlns:a16="http://schemas.microsoft.com/office/drawing/2014/main" val="2769764406"/>
                    </a:ext>
                  </a:extLst>
                </a:gridCol>
                <a:gridCol w="864096">
                  <a:extLst>
                    <a:ext uri="{9D8B030D-6E8A-4147-A177-3AD203B41FA5}">
                      <a16:colId xmlns:a16="http://schemas.microsoft.com/office/drawing/2014/main" val="1309075415"/>
                    </a:ext>
                  </a:extLst>
                </a:gridCol>
                <a:gridCol w="1008112">
                  <a:extLst>
                    <a:ext uri="{9D8B030D-6E8A-4147-A177-3AD203B41FA5}">
                      <a16:colId xmlns:a16="http://schemas.microsoft.com/office/drawing/2014/main" val="1860089926"/>
                    </a:ext>
                  </a:extLst>
                </a:gridCol>
                <a:gridCol w="936104">
                  <a:extLst>
                    <a:ext uri="{9D8B030D-6E8A-4147-A177-3AD203B41FA5}">
                      <a16:colId xmlns:a16="http://schemas.microsoft.com/office/drawing/2014/main" val="995270319"/>
                    </a:ext>
                  </a:extLst>
                </a:gridCol>
                <a:gridCol w="792088">
                  <a:extLst>
                    <a:ext uri="{9D8B030D-6E8A-4147-A177-3AD203B41FA5}">
                      <a16:colId xmlns:a16="http://schemas.microsoft.com/office/drawing/2014/main" val="353361193"/>
                    </a:ext>
                  </a:extLst>
                </a:gridCol>
                <a:gridCol w="1224136">
                  <a:extLst>
                    <a:ext uri="{9D8B030D-6E8A-4147-A177-3AD203B41FA5}">
                      <a16:colId xmlns:a16="http://schemas.microsoft.com/office/drawing/2014/main" val="1894184849"/>
                    </a:ext>
                  </a:extLst>
                </a:gridCol>
                <a:gridCol w="755575">
                  <a:extLst>
                    <a:ext uri="{9D8B030D-6E8A-4147-A177-3AD203B41FA5}">
                      <a16:colId xmlns:a16="http://schemas.microsoft.com/office/drawing/2014/main" val="913247743"/>
                    </a:ext>
                  </a:extLst>
                </a:gridCol>
              </a:tblGrid>
              <a:tr h="144016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Output</a:t>
                      </a:r>
                      <a:r>
                        <a:rPr lang="en-US" sz="1200" spc="-3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Indicator</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Reporting Cycle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Audited</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Actual Performance 2020/2021</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Planned Annual</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Target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Actual Achievement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Deviation</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from</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Reasons for deviations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070423103"/>
                  </a:ext>
                </a:extLst>
              </a:tr>
              <a:tr h="576064">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2.2.1</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Number of schools monitored on the implementation</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of the</a:t>
                      </a:r>
                      <a:r>
                        <a:rPr lang="en-US" sz="1200" spc="-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reading norms</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10</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18</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18</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9920956"/>
                  </a:ext>
                </a:extLst>
              </a:tr>
              <a:tr h="864096">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2.2.2</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Number of schools monitored on the implementation</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of the Incremental Introduction</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to</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African Languages</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(IIAL)</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10</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18</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18</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39133620"/>
                  </a:ext>
                </a:extLst>
              </a:tr>
              <a:tr h="864096">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2.2.3 Number of underperforming schools monitored</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on</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the implementation</a:t>
                      </a:r>
                      <a:r>
                        <a:rPr lang="en-US" sz="1200" spc="2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of the Early Grade Reading Assessment (EGRA)</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10</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18</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18</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87900825"/>
                  </a:ext>
                </a:extLst>
              </a:tr>
              <a:tr h="864096">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2.2.4 Number of</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schools</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with multi-grade</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classes</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monitored for implementing the multi-grade toolkit</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dirty="0">
                          <a:effectLst/>
                          <a:latin typeface="Arial" panose="020B0604020202020204" pitchFamily="34" charset="0"/>
                          <a:ea typeface="Arial Narrow" panose="020B0606020202030204" pitchFamily="34" charset="0"/>
                          <a:cs typeface="Arial" panose="020B0604020202020204" pitchFamily="34" charset="0"/>
                        </a:rPr>
                        <a:t>10</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32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32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5388309"/>
                  </a:ext>
                </a:extLst>
              </a:tr>
            </a:tbl>
          </a:graphicData>
        </a:graphic>
      </p:graphicFrame>
    </p:spTree>
    <p:extLst>
      <p:ext uri="{BB962C8B-B14F-4D97-AF65-F5344CB8AC3E}">
        <p14:creationId xmlns:p14="http://schemas.microsoft.com/office/powerpoint/2010/main" val="1190969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1"/>
            <a:ext cx="9144000" cy="980727"/>
          </a:xfrm>
        </p:spPr>
        <p:txBody>
          <a:bodyPr>
            <a:noAutofit/>
          </a:bodyPr>
          <a:lstStyle/>
          <a:p>
            <a:r>
              <a:rPr lang="en-ZA" sz="6000" dirty="0"/>
              <a:t>PROGRAMMES OF THE DBE</a:t>
            </a:r>
          </a:p>
        </p:txBody>
      </p:sp>
      <p:sp>
        <p:nvSpPr>
          <p:cNvPr id="4" name="Slide Number Placeholder 3"/>
          <p:cNvSpPr>
            <a:spLocks noGrp="1"/>
          </p:cNvSpPr>
          <p:nvPr>
            <p:ph type="sldNum" sz="quarter" idx="12"/>
          </p:nvPr>
        </p:nvSpPr>
        <p:spPr/>
        <p:txBody>
          <a:bodyPr/>
          <a:lstStyle/>
          <a:p>
            <a:fld id="{E2C0AE55-7E06-4976-960B-3D98813CB3CF}" type="slidenum">
              <a:rPr lang="en-ZA" smtClean="0"/>
              <a:pPr/>
              <a:t>4</a:t>
            </a:fld>
            <a:endParaRPr lang="en-ZA" dirty="0"/>
          </a:p>
        </p:txBody>
      </p:sp>
      <p:sp>
        <p:nvSpPr>
          <p:cNvPr id="3" name="Content Placeholder 2"/>
          <p:cNvSpPr>
            <a:spLocks noGrp="1"/>
          </p:cNvSpPr>
          <p:nvPr>
            <p:ph type="body" sz="quarter" idx="13"/>
          </p:nvPr>
        </p:nvSpPr>
        <p:spPr/>
        <p:txBody>
          <a:bodyPr>
            <a:normAutofit/>
          </a:bodyPr>
          <a:lstStyle/>
          <a:p>
            <a:pPr marL="0" indent="0">
              <a:buNone/>
            </a:pPr>
            <a:r>
              <a:rPr lang="en-GB" sz="2400" b="1" dirty="0"/>
              <a:t>The ANNUAL PERFORMANCE PLAN </a:t>
            </a:r>
            <a:r>
              <a:rPr lang="en-GB" sz="2400" dirty="0"/>
              <a:t>summarises the priorities of the DBE. </a:t>
            </a:r>
            <a:r>
              <a:rPr lang="en-US" sz="2400" dirty="0"/>
              <a:t>The activities of the DBE have been structured into five </a:t>
            </a:r>
            <a:r>
              <a:rPr lang="en-GB" sz="2400" dirty="0"/>
              <a:t>programmes.</a:t>
            </a:r>
            <a:r>
              <a:rPr lang="en-US" sz="2400" dirty="0"/>
              <a:t> </a:t>
            </a:r>
          </a:p>
          <a:p>
            <a:r>
              <a:rPr lang="en-US" sz="2400" b="1" dirty="0"/>
              <a:t>PROGRAMME 1:  ADMINISTRATION</a:t>
            </a:r>
          </a:p>
          <a:p>
            <a:r>
              <a:rPr lang="en-US" sz="2400" b="1" dirty="0"/>
              <a:t>PROGRAMME 2:  CURRICULUM POLICY, SUPPORT AND MONITORING</a:t>
            </a:r>
          </a:p>
          <a:p>
            <a:r>
              <a:rPr lang="en-US" sz="2400" b="1" dirty="0"/>
              <a:t>PROGRAMME 3: TEACHERS, EDUCATION HUMAN RESOURCES AND INSTITUTIONAL DEVELOPMENT</a:t>
            </a:r>
          </a:p>
          <a:p>
            <a:r>
              <a:rPr lang="en-US" sz="2400" b="1" dirty="0"/>
              <a:t>PROGRAMME 4:  PLANNING, INFORMATION AND  ASSESSMENT</a:t>
            </a:r>
          </a:p>
          <a:p>
            <a:r>
              <a:rPr lang="en-US" sz="2400" b="1" dirty="0"/>
              <a:t>PROGRAMME 5:  EDUCATIONAL ENRICHMENT SERVICES</a:t>
            </a:r>
          </a:p>
          <a:p>
            <a:endParaRPr lang="en-ZA"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60218"/>
            <a:ext cx="1619672" cy="797782"/>
          </a:xfrm>
          <a:prstGeom prst="rect">
            <a:avLst/>
          </a:prstGeom>
        </p:spPr>
      </p:pic>
    </p:spTree>
    <p:extLst>
      <p:ext uri="{BB962C8B-B14F-4D97-AF65-F5344CB8AC3E}">
        <p14:creationId xmlns:p14="http://schemas.microsoft.com/office/powerpoint/2010/main" val="2324407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40</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4" name="Table 3"/>
          <p:cNvGraphicFramePr>
            <a:graphicFrameLocks noGrp="1"/>
          </p:cNvGraphicFramePr>
          <p:nvPr/>
        </p:nvGraphicFramePr>
        <p:xfrm>
          <a:off x="0" y="980728"/>
          <a:ext cx="9143999" cy="4257863"/>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3361126477"/>
                    </a:ext>
                  </a:extLst>
                </a:gridCol>
                <a:gridCol w="730988">
                  <a:extLst>
                    <a:ext uri="{9D8B030D-6E8A-4147-A177-3AD203B41FA5}">
                      <a16:colId xmlns:a16="http://schemas.microsoft.com/office/drawing/2014/main" val="1452196921"/>
                    </a:ext>
                  </a:extLst>
                </a:gridCol>
                <a:gridCol w="1247491">
                  <a:extLst>
                    <a:ext uri="{9D8B030D-6E8A-4147-A177-3AD203B41FA5}">
                      <a16:colId xmlns:a16="http://schemas.microsoft.com/office/drawing/2014/main" val="3239154969"/>
                    </a:ext>
                  </a:extLst>
                </a:gridCol>
                <a:gridCol w="1234687">
                  <a:extLst>
                    <a:ext uri="{9D8B030D-6E8A-4147-A177-3AD203B41FA5}">
                      <a16:colId xmlns:a16="http://schemas.microsoft.com/office/drawing/2014/main" val="3595142607"/>
                    </a:ext>
                  </a:extLst>
                </a:gridCol>
                <a:gridCol w="1307854">
                  <a:extLst>
                    <a:ext uri="{9D8B030D-6E8A-4147-A177-3AD203B41FA5}">
                      <a16:colId xmlns:a16="http://schemas.microsoft.com/office/drawing/2014/main" val="2214801774"/>
                    </a:ext>
                  </a:extLst>
                </a:gridCol>
                <a:gridCol w="1291390">
                  <a:extLst>
                    <a:ext uri="{9D8B030D-6E8A-4147-A177-3AD203B41FA5}">
                      <a16:colId xmlns:a16="http://schemas.microsoft.com/office/drawing/2014/main" val="774917207"/>
                    </a:ext>
                  </a:extLst>
                </a:gridCol>
                <a:gridCol w="1927941">
                  <a:extLst>
                    <a:ext uri="{9D8B030D-6E8A-4147-A177-3AD203B41FA5}">
                      <a16:colId xmlns:a16="http://schemas.microsoft.com/office/drawing/2014/main" val="3740990473"/>
                    </a:ext>
                  </a:extLst>
                </a:gridCol>
              </a:tblGrid>
              <a:tr h="112049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710952372"/>
                  </a:ext>
                </a:extLst>
              </a:tr>
              <a:tr h="1344589">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2.2.5</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is produced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implementation of the National Reading Plan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 on the implementation of the National Reading Plan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 Report on the </a:t>
                      </a:r>
                      <a:r>
                        <a:rPr lang="en-US" sz="1200" spc="-30">
                          <a:effectLst/>
                          <a:latin typeface="Arial" panose="020B0604020202020204" pitchFamily="34" charset="0"/>
                          <a:ea typeface="Arial Narrow" panose="020B0606020202030204" pitchFamily="34" charset="0"/>
                          <a:cs typeface="Arial Narrow" panose="020B0606020202030204" pitchFamily="34" charset="0"/>
                        </a:rPr>
                        <a:t>implementation</a:t>
                      </a:r>
                      <a:r>
                        <a:rPr lang="en-US" sz="1200">
                          <a:effectLst/>
                          <a:latin typeface="Arial" panose="020B0604020202020204" pitchFamily="34" charset="0"/>
                          <a:ea typeface="Arial Narrow" panose="020B0606020202030204" pitchFamily="34" charset="0"/>
                          <a:cs typeface="Arial Narrow" panose="020B0606020202030204" pitchFamily="34" charset="0"/>
                        </a:rPr>
                        <a:t> of</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National Reading</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 on the implementation of the National Reading Plan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4669195"/>
                  </a:ext>
                </a:extLst>
              </a:tr>
              <a:tr h="1792784">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2.2.6 An Annual Sector Report is produced on the number of public schools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monitored on the availability of readers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on the number</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public</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monitored on</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availability</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readers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 Report on the number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public</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monitored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 </a:t>
                      </a:r>
                      <a:r>
                        <a:rPr lang="en-US" sz="1200" spc="-2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spc="-20">
                          <a:effectLst/>
                          <a:latin typeface="Arial" panose="020B0604020202020204" pitchFamily="34" charset="0"/>
                          <a:ea typeface="Arial Narrow" panose="020B0606020202030204" pitchFamily="34" charset="0"/>
                          <a:cs typeface="Arial Narrow" panose="020B0606020202030204" pitchFamily="34" charset="0"/>
                        </a:rPr>
                        <a:t>availability</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20">
                          <a:effectLst/>
                          <a:latin typeface="Arial" panose="020B0604020202020204" pitchFamily="34" charset="0"/>
                          <a:ea typeface="Arial Narrow" panose="020B0606020202030204" pitchFamily="34" charset="0"/>
                          <a:cs typeface="Arial Narrow" panose="020B0606020202030204" pitchFamily="34" charset="0"/>
                        </a:rPr>
                        <a:t>of</a:t>
                      </a:r>
                      <a:r>
                        <a:rPr lang="en-US" sz="1200">
                          <a:effectLst/>
                          <a:latin typeface="Arial" panose="020B0604020202020204" pitchFamily="34" charset="0"/>
                          <a:ea typeface="Arial Narrow" panose="020B0606020202030204" pitchFamily="34" charset="0"/>
                          <a:cs typeface="Arial Narrow" panose="020B0606020202030204" pitchFamily="34" charset="0"/>
                        </a:rPr>
                        <a:t> readers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 produced on the number of public</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monitored 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availability</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readers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 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public schools monitored 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availability</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readers approved late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The Annual Sector Report was approved after the reporting</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period (05 April 2022) due to various levels of verification and validation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reported</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performance in the reports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7212355"/>
                  </a:ext>
                </a:extLst>
              </a:tr>
            </a:tbl>
          </a:graphicData>
        </a:graphic>
      </p:graphicFrame>
    </p:spTree>
    <p:extLst>
      <p:ext uri="{BB962C8B-B14F-4D97-AF65-F5344CB8AC3E}">
        <p14:creationId xmlns:p14="http://schemas.microsoft.com/office/powerpoint/2010/main" val="8110309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41</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4" name="Table 3"/>
          <p:cNvGraphicFramePr>
            <a:graphicFrameLocks noGrp="1"/>
          </p:cNvGraphicFramePr>
          <p:nvPr/>
        </p:nvGraphicFramePr>
        <p:xfrm>
          <a:off x="0" y="980727"/>
          <a:ext cx="9143999" cy="4623624"/>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1715357449"/>
                    </a:ext>
                  </a:extLst>
                </a:gridCol>
                <a:gridCol w="730988">
                  <a:extLst>
                    <a:ext uri="{9D8B030D-6E8A-4147-A177-3AD203B41FA5}">
                      <a16:colId xmlns:a16="http://schemas.microsoft.com/office/drawing/2014/main" val="581046588"/>
                    </a:ext>
                  </a:extLst>
                </a:gridCol>
                <a:gridCol w="1247491">
                  <a:extLst>
                    <a:ext uri="{9D8B030D-6E8A-4147-A177-3AD203B41FA5}">
                      <a16:colId xmlns:a16="http://schemas.microsoft.com/office/drawing/2014/main" val="1142325879"/>
                    </a:ext>
                  </a:extLst>
                </a:gridCol>
                <a:gridCol w="1234687">
                  <a:extLst>
                    <a:ext uri="{9D8B030D-6E8A-4147-A177-3AD203B41FA5}">
                      <a16:colId xmlns:a16="http://schemas.microsoft.com/office/drawing/2014/main" val="3044315872"/>
                    </a:ext>
                  </a:extLst>
                </a:gridCol>
                <a:gridCol w="1307854">
                  <a:extLst>
                    <a:ext uri="{9D8B030D-6E8A-4147-A177-3AD203B41FA5}">
                      <a16:colId xmlns:a16="http://schemas.microsoft.com/office/drawing/2014/main" val="2873728039"/>
                    </a:ext>
                  </a:extLst>
                </a:gridCol>
                <a:gridCol w="1291390">
                  <a:extLst>
                    <a:ext uri="{9D8B030D-6E8A-4147-A177-3AD203B41FA5}">
                      <a16:colId xmlns:a16="http://schemas.microsoft.com/office/drawing/2014/main" val="3732032449"/>
                    </a:ext>
                  </a:extLst>
                </a:gridCol>
                <a:gridCol w="1927941">
                  <a:extLst>
                    <a:ext uri="{9D8B030D-6E8A-4147-A177-3AD203B41FA5}">
                      <a16:colId xmlns:a16="http://schemas.microsoft.com/office/drawing/2014/main" val="1412625323"/>
                    </a:ext>
                  </a:extLst>
                </a:gridCol>
              </a:tblGrid>
              <a:tr h="1005136">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688851802"/>
                  </a:ext>
                </a:extLst>
              </a:tr>
              <a:tr h="1608217">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2.3.1</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 of schools</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 province monitored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for utilisation of</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Information and Communications Technology</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(ICT) resources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Q1:</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spc="-50">
                          <a:effectLst/>
                          <a:latin typeface="Arial" panose="020B0604020202020204" pitchFamily="34" charset="0"/>
                          <a:ea typeface="Arial Narrow" panose="020B0606020202030204" pitchFamily="34" charset="0"/>
                          <a:cs typeface="Arial Narrow" panose="020B0606020202030204" pitchFamily="34" charset="0"/>
                        </a:rPr>
                        <a:t>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Q2:</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spc="-5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Q3:</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spc="-50">
                          <a:effectLst/>
                          <a:latin typeface="Arial" panose="020B0604020202020204" pitchFamily="34" charset="0"/>
                          <a:ea typeface="Arial Narrow" panose="020B0606020202030204" pitchFamily="34" charset="0"/>
                          <a:cs typeface="Arial Narrow" panose="020B0606020202030204" pitchFamily="34" charset="0"/>
                        </a:rPr>
                        <a:t>6</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Q4:</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12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Total:</a:t>
                      </a:r>
                      <a:r>
                        <a:rPr lang="en-US" sz="1200" spc="10">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27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27</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(3</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 province)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833964"/>
                  </a:ext>
                </a:extLst>
              </a:tr>
              <a:tr h="2010271">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2.3.2</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Percentage of</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public</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with Home Language workbooks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for learners in Grades 1–6 per year,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after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having placed an order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17</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077/17</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077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V1:</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100.01% (17363/17362) V2: 99.99% (17007/17008)</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V1: +0.01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V2: -</a:t>
                      </a:r>
                      <a:r>
                        <a:rPr lang="en-US" sz="1200" spc="-20">
                          <a:effectLst/>
                          <a:latin typeface="Arial" panose="020B0604020202020204" pitchFamily="34" charset="0"/>
                          <a:ea typeface="Arial Narrow" panose="020B0606020202030204" pitchFamily="34" charset="0"/>
                          <a:cs typeface="Arial Narrow" panose="020B0606020202030204" pitchFamily="34" charset="0"/>
                        </a:rPr>
                        <a:t>0.01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V1: An ELSEN school,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Isizwe</a:t>
                      </a:r>
                      <a:r>
                        <a:rPr lang="en-US" sz="1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Setjhaba</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(EMIS</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no.:</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700330860) requested for books during delivery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V2: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Laerskool</a:t>
                      </a:r>
                      <a:r>
                        <a:rPr lang="en-US" sz="1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Elandsvlei</a:t>
                      </a:r>
                      <a:r>
                        <a:rPr lang="en-US" sz="1200" dirty="0">
                          <a:effectLst/>
                          <a:latin typeface="Arial" panose="020B0604020202020204" pitchFamily="34" charset="0"/>
                          <a:ea typeface="Arial Narrow" panose="020B0606020202030204" pitchFamily="34" charset="0"/>
                          <a:cs typeface="Arial Narrow" panose="020B0606020202030204" pitchFamily="34" charset="0"/>
                        </a:rPr>
                        <a:t> (EMIS no.:</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300033204)</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proof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delivery is not available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7722196"/>
                  </a:ext>
                </a:extLst>
              </a:tr>
            </a:tbl>
          </a:graphicData>
        </a:graphic>
      </p:graphicFrame>
    </p:spTree>
    <p:extLst>
      <p:ext uri="{BB962C8B-B14F-4D97-AF65-F5344CB8AC3E}">
        <p14:creationId xmlns:p14="http://schemas.microsoft.com/office/powerpoint/2010/main" val="4281791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42</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4" name="Table 3"/>
          <p:cNvGraphicFramePr>
            <a:graphicFrameLocks noGrp="1"/>
          </p:cNvGraphicFramePr>
          <p:nvPr/>
        </p:nvGraphicFramePr>
        <p:xfrm>
          <a:off x="0" y="908720"/>
          <a:ext cx="9143999" cy="4536504"/>
        </p:xfrm>
        <a:graphic>
          <a:graphicData uri="http://schemas.openxmlformats.org/drawingml/2006/table">
            <a:tbl>
              <a:tblPr firstRow="1" firstCol="1" lastRow="1" lastCol="1" bandRow="1" bandCol="1"/>
              <a:tblGrid>
                <a:gridCol w="1331640">
                  <a:extLst>
                    <a:ext uri="{9D8B030D-6E8A-4147-A177-3AD203B41FA5}">
                      <a16:colId xmlns:a16="http://schemas.microsoft.com/office/drawing/2014/main" val="1550040834"/>
                    </a:ext>
                  </a:extLst>
                </a:gridCol>
                <a:gridCol w="802995">
                  <a:extLst>
                    <a:ext uri="{9D8B030D-6E8A-4147-A177-3AD203B41FA5}">
                      <a16:colId xmlns:a16="http://schemas.microsoft.com/office/drawing/2014/main" val="935601043"/>
                    </a:ext>
                  </a:extLst>
                </a:gridCol>
                <a:gridCol w="1247492">
                  <a:extLst>
                    <a:ext uri="{9D8B030D-6E8A-4147-A177-3AD203B41FA5}">
                      <a16:colId xmlns:a16="http://schemas.microsoft.com/office/drawing/2014/main" val="1809003826"/>
                    </a:ext>
                  </a:extLst>
                </a:gridCol>
                <a:gridCol w="1234687">
                  <a:extLst>
                    <a:ext uri="{9D8B030D-6E8A-4147-A177-3AD203B41FA5}">
                      <a16:colId xmlns:a16="http://schemas.microsoft.com/office/drawing/2014/main" val="3854986548"/>
                    </a:ext>
                  </a:extLst>
                </a:gridCol>
                <a:gridCol w="1307854">
                  <a:extLst>
                    <a:ext uri="{9D8B030D-6E8A-4147-A177-3AD203B41FA5}">
                      <a16:colId xmlns:a16="http://schemas.microsoft.com/office/drawing/2014/main" val="1448421920"/>
                    </a:ext>
                  </a:extLst>
                </a:gridCol>
                <a:gridCol w="1291390">
                  <a:extLst>
                    <a:ext uri="{9D8B030D-6E8A-4147-A177-3AD203B41FA5}">
                      <a16:colId xmlns:a16="http://schemas.microsoft.com/office/drawing/2014/main" val="3669511066"/>
                    </a:ext>
                  </a:extLst>
                </a:gridCol>
                <a:gridCol w="1927941">
                  <a:extLst>
                    <a:ext uri="{9D8B030D-6E8A-4147-A177-3AD203B41FA5}">
                      <a16:colId xmlns:a16="http://schemas.microsoft.com/office/drawing/2014/main" val="290530290"/>
                    </a:ext>
                  </a:extLst>
                </a:gridCol>
              </a:tblGrid>
              <a:tr h="1134126">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781621184"/>
                  </a:ext>
                </a:extLst>
              </a:tr>
              <a:tr h="1814601">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2.3.3</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Percentage of public schools with</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Mathematics workbooks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for learners in Grades 1–9 per year,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after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having placed an order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22</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955/22</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955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V1:</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100% (22891/22891)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V2:</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100% (22825/22825)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V1</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and</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V2:</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8351410"/>
                  </a:ext>
                </a:extLst>
              </a:tr>
              <a:tr h="1587777">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2.3.4</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Percentage of public schools with workbooks for learners in Grade R per year,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after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having placed an order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16</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125/16</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125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a:t>
                      </a:r>
                      <a:r>
                        <a:rPr lang="en-US" sz="1200">
                          <a:effectLst/>
                          <a:latin typeface="Arial" panose="020B0604020202020204" pitchFamily="34" charset="0"/>
                          <a:ea typeface="Arial Narrow" panose="020B0606020202030204" pitchFamily="34" charset="0"/>
                          <a:cs typeface="Arial Narrow" panose="020B0606020202030204" pitchFamily="34" charset="0"/>
                        </a:rPr>
                        <a:t> (16010/16010)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2119104"/>
                  </a:ext>
                </a:extLst>
              </a:tr>
            </a:tbl>
          </a:graphicData>
        </a:graphic>
      </p:graphicFrame>
    </p:spTree>
    <p:extLst>
      <p:ext uri="{BB962C8B-B14F-4D97-AF65-F5344CB8AC3E}">
        <p14:creationId xmlns:p14="http://schemas.microsoft.com/office/powerpoint/2010/main" val="14922469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43</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4" name="Table 3"/>
          <p:cNvGraphicFramePr>
            <a:graphicFrameLocks noGrp="1"/>
          </p:cNvGraphicFramePr>
          <p:nvPr/>
        </p:nvGraphicFramePr>
        <p:xfrm>
          <a:off x="-1" y="1052736"/>
          <a:ext cx="9144001" cy="4389120"/>
        </p:xfrm>
        <a:graphic>
          <a:graphicData uri="http://schemas.openxmlformats.org/drawingml/2006/table">
            <a:tbl>
              <a:tblPr firstRow="1" firstCol="1" lastRow="1" lastCol="1" bandRow="1" bandCol="1"/>
              <a:tblGrid>
                <a:gridCol w="1492599">
                  <a:extLst>
                    <a:ext uri="{9D8B030D-6E8A-4147-A177-3AD203B41FA5}">
                      <a16:colId xmlns:a16="http://schemas.microsoft.com/office/drawing/2014/main" val="2840788307"/>
                    </a:ext>
                  </a:extLst>
                </a:gridCol>
                <a:gridCol w="642037">
                  <a:extLst>
                    <a:ext uri="{9D8B030D-6E8A-4147-A177-3AD203B41FA5}">
                      <a16:colId xmlns:a16="http://schemas.microsoft.com/office/drawing/2014/main" val="887439843"/>
                    </a:ext>
                  </a:extLst>
                </a:gridCol>
                <a:gridCol w="1247491">
                  <a:extLst>
                    <a:ext uri="{9D8B030D-6E8A-4147-A177-3AD203B41FA5}">
                      <a16:colId xmlns:a16="http://schemas.microsoft.com/office/drawing/2014/main" val="789658189"/>
                    </a:ext>
                  </a:extLst>
                </a:gridCol>
                <a:gridCol w="1234688">
                  <a:extLst>
                    <a:ext uri="{9D8B030D-6E8A-4147-A177-3AD203B41FA5}">
                      <a16:colId xmlns:a16="http://schemas.microsoft.com/office/drawing/2014/main" val="3270514988"/>
                    </a:ext>
                  </a:extLst>
                </a:gridCol>
                <a:gridCol w="1307854">
                  <a:extLst>
                    <a:ext uri="{9D8B030D-6E8A-4147-A177-3AD203B41FA5}">
                      <a16:colId xmlns:a16="http://schemas.microsoft.com/office/drawing/2014/main" val="4228671322"/>
                    </a:ext>
                  </a:extLst>
                </a:gridCol>
                <a:gridCol w="1291390">
                  <a:extLst>
                    <a:ext uri="{9D8B030D-6E8A-4147-A177-3AD203B41FA5}">
                      <a16:colId xmlns:a16="http://schemas.microsoft.com/office/drawing/2014/main" val="1481416658"/>
                    </a:ext>
                  </a:extLst>
                </a:gridCol>
                <a:gridCol w="1927942">
                  <a:extLst>
                    <a:ext uri="{9D8B030D-6E8A-4147-A177-3AD203B41FA5}">
                      <a16:colId xmlns:a16="http://schemas.microsoft.com/office/drawing/2014/main" val="3663137656"/>
                    </a:ext>
                  </a:extLst>
                </a:gridCol>
              </a:tblGrid>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2201511719"/>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2.3.5 An Annual Sector Report is produced on the learners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provided with</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Mathematics and English</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First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Additional Language</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(EFAL) textbooks in Grades 3, 6, 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and</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12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learners provided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with</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Mathematics and English</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First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Additional Language</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(EFAL)</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textbooks in Grades</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3,</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6</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and</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t>
                      </a:r>
                      <a:r>
                        <a:rPr lang="en-US" sz="1200" spc="-30">
                          <a:effectLst/>
                          <a:latin typeface="Arial" panose="020B0604020202020204" pitchFamily="34" charset="0"/>
                          <a:ea typeface="Arial Narrow" panose="020B0606020202030204" pitchFamily="34" charset="0"/>
                          <a:cs typeface="Arial Narrow" panose="020B0606020202030204" pitchFamily="34" charset="0"/>
                        </a:rPr>
                        <a:t>Annual</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30">
                          <a:effectLst/>
                          <a:latin typeface="Arial" panose="020B0604020202020204" pitchFamily="34" charset="0"/>
                          <a:ea typeface="Arial Narrow" panose="020B0606020202030204" pitchFamily="34" charset="0"/>
                          <a:cs typeface="Arial Narrow" panose="020B0606020202030204" pitchFamily="34" charset="0"/>
                        </a:rPr>
                        <a:t>Sector</a:t>
                      </a:r>
                      <a:r>
                        <a:rPr lang="en-US" sz="1200">
                          <a:effectLst/>
                          <a:latin typeface="Arial" panose="020B0604020202020204" pitchFamily="34" charset="0"/>
                          <a:ea typeface="Arial Narrow" panose="020B0606020202030204" pitchFamily="34" charset="0"/>
                          <a:cs typeface="Arial Narrow" panose="020B0606020202030204" pitchFamily="34" charset="0"/>
                        </a:rPr>
                        <a:t> Report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learners provided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with Mathematics and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EFAL textbooks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 </a:t>
                      </a:r>
                      <a:r>
                        <a:rPr lang="en-US" sz="1200" spc="-20">
                          <a:effectLst/>
                          <a:latin typeface="Arial" panose="020B0604020202020204" pitchFamily="34" charset="0"/>
                          <a:ea typeface="Arial Narrow" panose="020B0606020202030204" pitchFamily="34" charset="0"/>
                          <a:cs typeface="Arial Narrow" panose="020B0606020202030204" pitchFamily="34" charset="0"/>
                        </a:rPr>
                        <a:t>Grades</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20">
                          <a:effectLst/>
                          <a:latin typeface="Arial" panose="020B0604020202020204" pitchFamily="34" charset="0"/>
                          <a:ea typeface="Arial Narrow" panose="020B0606020202030204" pitchFamily="34" charset="0"/>
                          <a:cs typeface="Arial Narrow" panose="020B0606020202030204" pitchFamily="34" charset="0"/>
                        </a:rPr>
                        <a:t>3,</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20">
                          <a:effectLst/>
                          <a:latin typeface="Arial" panose="020B0604020202020204" pitchFamily="34" charset="0"/>
                          <a:ea typeface="Arial Narrow" panose="020B0606020202030204" pitchFamily="34" charset="0"/>
                          <a:cs typeface="Arial Narrow" panose="020B0606020202030204" pitchFamily="34" charset="0"/>
                        </a:rPr>
                        <a:t>6,</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2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and </a:t>
                      </a:r>
                      <a:r>
                        <a:rPr lang="en-US" sz="1200" spc="-35">
                          <a:effectLst/>
                          <a:latin typeface="Arial" panose="020B0604020202020204" pitchFamily="34" charset="0"/>
                          <a:ea typeface="Arial Narrow" panose="020B0606020202030204" pitchFamily="34" charset="0"/>
                          <a:cs typeface="Arial Narrow" panose="020B0606020202030204" pitchFamily="34" charset="0"/>
                        </a:rPr>
                        <a:t>12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 Report 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 learners provided with Mathematics and English First</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Additional Language (EFAL)</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textbooks in Grades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3,</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6,</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and</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12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50299445"/>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2.3.6</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 of schools monitored for home languages in which Literacy Grades 1–3 Lesson Plans have been developed for terms 1-4.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521682"/>
                  </a:ext>
                </a:extLst>
              </a:tr>
            </a:tbl>
          </a:graphicData>
        </a:graphic>
      </p:graphicFrame>
    </p:spTree>
    <p:extLst>
      <p:ext uri="{BB962C8B-B14F-4D97-AF65-F5344CB8AC3E}">
        <p14:creationId xmlns:p14="http://schemas.microsoft.com/office/powerpoint/2010/main" val="36620266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44</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600945211"/>
              </p:ext>
            </p:extLst>
          </p:nvPr>
        </p:nvGraphicFramePr>
        <p:xfrm>
          <a:off x="0" y="980728"/>
          <a:ext cx="9143999" cy="4023360"/>
        </p:xfrm>
        <a:graphic>
          <a:graphicData uri="http://schemas.openxmlformats.org/drawingml/2006/table">
            <a:tbl>
              <a:tblPr firstRow="1" firstCol="1" lastRow="1" lastCol="1" bandRow="1" bandCol="1"/>
              <a:tblGrid>
                <a:gridCol w="1331640">
                  <a:extLst>
                    <a:ext uri="{9D8B030D-6E8A-4147-A177-3AD203B41FA5}">
                      <a16:colId xmlns:a16="http://schemas.microsoft.com/office/drawing/2014/main" val="1168211328"/>
                    </a:ext>
                  </a:extLst>
                </a:gridCol>
                <a:gridCol w="576064">
                  <a:extLst>
                    <a:ext uri="{9D8B030D-6E8A-4147-A177-3AD203B41FA5}">
                      <a16:colId xmlns:a16="http://schemas.microsoft.com/office/drawing/2014/main" val="3683444040"/>
                    </a:ext>
                  </a:extLst>
                </a:gridCol>
                <a:gridCol w="864096">
                  <a:extLst>
                    <a:ext uri="{9D8B030D-6E8A-4147-A177-3AD203B41FA5}">
                      <a16:colId xmlns:a16="http://schemas.microsoft.com/office/drawing/2014/main" val="3771690694"/>
                    </a:ext>
                  </a:extLst>
                </a:gridCol>
                <a:gridCol w="1368152">
                  <a:extLst>
                    <a:ext uri="{9D8B030D-6E8A-4147-A177-3AD203B41FA5}">
                      <a16:colId xmlns:a16="http://schemas.microsoft.com/office/drawing/2014/main" val="3551947966"/>
                    </a:ext>
                  </a:extLst>
                </a:gridCol>
                <a:gridCol w="1440160">
                  <a:extLst>
                    <a:ext uri="{9D8B030D-6E8A-4147-A177-3AD203B41FA5}">
                      <a16:colId xmlns:a16="http://schemas.microsoft.com/office/drawing/2014/main" val="719194694"/>
                    </a:ext>
                  </a:extLst>
                </a:gridCol>
                <a:gridCol w="1296144">
                  <a:extLst>
                    <a:ext uri="{9D8B030D-6E8A-4147-A177-3AD203B41FA5}">
                      <a16:colId xmlns:a16="http://schemas.microsoft.com/office/drawing/2014/main" val="1560284970"/>
                    </a:ext>
                  </a:extLst>
                </a:gridCol>
                <a:gridCol w="2267743">
                  <a:extLst>
                    <a:ext uri="{9D8B030D-6E8A-4147-A177-3AD203B41FA5}">
                      <a16:colId xmlns:a16="http://schemas.microsoft.com/office/drawing/2014/main" val="1837769391"/>
                    </a:ext>
                  </a:extLst>
                </a:gridCol>
              </a:tblGrid>
              <a:tr h="72008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2859645501"/>
                  </a:ext>
                </a:extLst>
              </a:tr>
              <a:tr h="1118241">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2.3.7 Number of special schools with access to electronic</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devices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145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dirty="0">
                          <a:effectLst/>
                          <a:latin typeface="Arial" panose="020B0604020202020204" pitchFamily="34" charset="0"/>
                          <a:ea typeface="Arial Narrow" panose="020B0606020202030204" pitchFamily="34" charset="0"/>
                          <a:cs typeface="Arial Narrow" panose="020B0606020202030204" pitchFamily="34" charset="0"/>
                        </a:rPr>
                        <a:t>307</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t>
                      </a:r>
                      <a:r>
                        <a:rPr lang="en-US" sz="1200" spc="-25">
                          <a:effectLst/>
                          <a:latin typeface="Arial" panose="020B0604020202020204" pitchFamily="34" charset="0"/>
                          <a:ea typeface="Arial Narrow" panose="020B0606020202030204" pitchFamily="34" charset="0"/>
                          <a:cs typeface="Arial Narrow" panose="020B0606020202030204" pitchFamily="34" charset="0"/>
                        </a:rPr>
                        <a:t>294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l"/>
                      <a:r>
                        <a:rPr lang="en-ZA" sz="1200" kern="1200" dirty="0" smtClean="0">
                          <a:solidFill>
                            <a:schemeClr val="tx1"/>
                          </a:solidFill>
                          <a:effectLst/>
                          <a:latin typeface="Arial" panose="020B0604020202020204" pitchFamily="34" charset="0"/>
                          <a:ea typeface="Arial Narrow" panose="020B0606020202030204" pitchFamily="34" charset="0"/>
                          <a:cs typeface="Arial Narrow" panose="020B0606020202030204" pitchFamily="34" charset="0"/>
                        </a:rPr>
                        <a:t>The Indicator and the targets were based on obligations placed on Mobile Network Operators (MNOs)</a:t>
                      </a:r>
                      <a:r>
                        <a:rPr lang="en-ZA" sz="1200" kern="1200" baseline="0" dirty="0" smtClean="0">
                          <a:solidFill>
                            <a:schemeClr val="tx1"/>
                          </a:solidFill>
                          <a:effectLst/>
                          <a:latin typeface="Arial" panose="020B0604020202020204" pitchFamily="34" charset="0"/>
                          <a:ea typeface="Arial Narrow" panose="020B0606020202030204" pitchFamily="34" charset="0"/>
                          <a:cs typeface="Arial Narrow" panose="020B0606020202030204" pitchFamily="34" charset="0"/>
                        </a:rPr>
                        <a:t> </a:t>
                      </a:r>
                      <a:r>
                        <a:rPr lang="en-ZA" sz="1200" kern="1200" dirty="0" smtClean="0">
                          <a:solidFill>
                            <a:schemeClr val="tx1"/>
                          </a:solidFill>
                          <a:effectLst/>
                          <a:latin typeface="Arial" panose="020B0604020202020204" pitchFamily="34" charset="0"/>
                          <a:ea typeface="Arial Narrow" panose="020B0606020202030204" pitchFamily="34" charset="0"/>
                          <a:cs typeface="Arial Narrow" panose="020B0606020202030204" pitchFamily="34" charset="0"/>
                        </a:rPr>
                        <a:t>by ICASA, which some of the MNOs did not meet (MTN delivered 64 instead of 140 and Cell C delivered 6 out of 107, Only Vodacom and Liquid Telkom delivered fully)</a:t>
                      </a:r>
                    </a:p>
                    <a:p>
                      <a:pPr lvl="0"/>
                      <a:r>
                        <a:rPr lang="en-ZA" sz="1200" kern="1200" dirty="0" smtClean="0">
                          <a:solidFill>
                            <a:srgbClr val="00B0F0"/>
                          </a:solidFill>
                          <a:effectLst/>
                          <a:latin typeface="Arial" panose="020B0604020202020204" pitchFamily="34" charset="0"/>
                          <a:ea typeface="Arial Narrow" panose="020B0606020202030204" pitchFamily="34" charset="0"/>
                          <a:cs typeface="Arial Narrow" panose="020B0606020202030204" pitchFamily="34" charset="0"/>
                        </a:rPr>
                        <a:t>.</a:t>
                      </a:r>
                      <a:endParaRPr lang="en-ZA" sz="1200" kern="1200" dirty="0">
                        <a:solidFill>
                          <a:srgbClr val="00B0F0"/>
                        </a:solidFill>
                        <a:effectLst/>
                        <a:latin typeface="Arial" panose="020B060402020202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27483104"/>
                  </a:ext>
                </a:extLst>
              </a:tr>
              <a:tr h="932503">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2.3.8</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An</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Annual Sector Report</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is produced on</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the monitoring of procurement and distribution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ICT devices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 </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Sector Report on the monitoring</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 procurement </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and</a:t>
                      </a:r>
                      <a:r>
                        <a:rPr lang="en-US" sz="1200" spc="-40"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distribution</a:t>
                      </a:r>
                      <a:r>
                        <a:rPr lang="en-US" sz="1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of ICT</a:t>
                      </a:r>
                      <a:r>
                        <a:rPr lang="en-US" sz="1200" spc="-35"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devices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Annual Sector Report produced on</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the monitoring of</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procurement and</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distribution of ICT devices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Annual</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Sector</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the monitoring of procurement and distribution of ICT devices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40" dirty="0">
                          <a:effectLst/>
                          <a:latin typeface="Arial" panose="020B0604020202020204" pitchFamily="34" charset="0"/>
                          <a:ea typeface="Arial Narrow" panose="020B0606020202030204" pitchFamily="34" charset="0"/>
                          <a:cs typeface="Arial Narrow" panose="020B0606020202030204" pitchFamily="34" charset="0"/>
                        </a:rPr>
                        <a:t> </a:t>
                      </a:r>
                      <a:r>
                        <a:rPr lang="en-US" sz="1200" spc="-20" dirty="0">
                          <a:effectLst/>
                          <a:latin typeface="Arial" panose="020B0604020202020204" pitchFamily="34" charset="0"/>
                          <a:ea typeface="Arial Narrow" panose="020B0606020202030204" pitchFamily="34" charset="0"/>
                          <a:cs typeface="Arial Narrow" panose="020B0606020202030204" pitchFamily="34" charset="0"/>
                        </a:rPr>
                        <a:t>late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The Annual Sector Report was approved after the reporting</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period (09 April 2022) due to various levels of verification and validation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reported</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performance in the reports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1557795"/>
                  </a:ext>
                </a:extLst>
              </a:tr>
            </a:tbl>
          </a:graphicData>
        </a:graphic>
      </p:graphicFrame>
    </p:spTree>
    <p:extLst>
      <p:ext uri="{BB962C8B-B14F-4D97-AF65-F5344CB8AC3E}">
        <p14:creationId xmlns:p14="http://schemas.microsoft.com/office/powerpoint/2010/main" val="2705139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45</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952149277"/>
              </p:ext>
            </p:extLst>
          </p:nvPr>
        </p:nvGraphicFramePr>
        <p:xfrm>
          <a:off x="0" y="1314809"/>
          <a:ext cx="9143999" cy="4752526"/>
        </p:xfrm>
        <a:graphic>
          <a:graphicData uri="http://schemas.openxmlformats.org/drawingml/2006/table">
            <a:tbl>
              <a:tblPr firstRow="1" firstCol="1" lastRow="1" lastCol="1" bandRow="1" bandCol="1"/>
              <a:tblGrid>
                <a:gridCol w="1331640">
                  <a:extLst>
                    <a:ext uri="{9D8B030D-6E8A-4147-A177-3AD203B41FA5}">
                      <a16:colId xmlns:a16="http://schemas.microsoft.com/office/drawing/2014/main" val="3533936699"/>
                    </a:ext>
                  </a:extLst>
                </a:gridCol>
                <a:gridCol w="802996">
                  <a:extLst>
                    <a:ext uri="{9D8B030D-6E8A-4147-A177-3AD203B41FA5}">
                      <a16:colId xmlns:a16="http://schemas.microsoft.com/office/drawing/2014/main" val="62067544"/>
                    </a:ext>
                  </a:extLst>
                </a:gridCol>
                <a:gridCol w="1247491">
                  <a:extLst>
                    <a:ext uri="{9D8B030D-6E8A-4147-A177-3AD203B41FA5}">
                      <a16:colId xmlns:a16="http://schemas.microsoft.com/office/drawing/2014/main" val="1101167036"/>
                    </a:ext>
                  </a:extLst>
                </a:gridCol>
                <a:gridCol w="1234687">
                  <a:extLst>
                    <a:ext uri="{9D8B030D-6E8A-4147-A177-3AD203B41FA5}">
                      <a16:colId xmlns:a16="http://schemas.microsoft.com/office/drawing/2014/main" val="3124516203"/>
                    </a:ext>
                  </a:extLst>
                </a:gridCol>
                <a:gridCol w="1307854">
                  <a:extLst>
                    <a:ext uri="{9D8B030D-6E8A-4147-A177-3AD203B41FA5}">
                      <a16:colId xmlns:a16="http://schemas.microsoft.com/office/drawing/2014/main" val="3362301404"/>
                    </a:ext>
                  </a:extLst>
                </a:gridCol>
                <a:gridCol w="1291390">
                  <a:extLst>
                    <a:ext uri="{9D8B030D-6E8A-4147-A177-3AD203B41FA5}">
                      <a16:colId xmlns:a16="http://schemas.microsoft.com/office/drawing/2014/main" val="792346525"/>
                    </a:ext>
                  </a:extLst>
                </a:gridCol>
                <a:gridCol w="1927941">
                  <a:extLst>
                    <a:ext uri="{9D8B030D-6E8A-4147-A177-3AD203B41FA5}">
                      <a16:colId xmlns:a16="http://schemas.microsoft.com/office/drawing/2014/main" val="2386972960"/>
                    </a:ext>
                  </a:extLst>
                </a:gridCol>
              </a:tblGrid>
              <a:tr h="1131554">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013730103"/>
                  </a:ext>
                </a:extLst>
              </a:tr>
              <a:tr h="1810486">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2.4.1</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a:t>
                      </a:r>
                      <a:r>
                        <a:rPr lang="en-US" sz="1200" spc="4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is produced on the number of teachers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trained on inclusion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Sector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 the number of teachers trained on inclusion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 Report on the number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a:t>
                      </a:r>
                      <a:r>
                        <a:rPr lang="en-US" sz="1200" spc="-30">
                          <a:effectLst/>
                          <a:latin typeface="Arial" panose="020B0604020202020204" pitchFamily="34" charset="0"/>
                          <a:ea typeface="Arial Narrow" panose="020B0606020202030204" pitchFamily="34" charset="0"/>
                          <a:cs typeface="Arial Narrow" panose="020B0606020202030204" pitchFamily="34" charset="0"/>
                        </a:rPr>
                        <a:t>teachers</a:t>
                      </a:r>
                      <a:r>
                        <a:rPr lang="en-US" sz="1200" spc="-40">
                          <a:effectLst/>
                          <a:latin typeface="Arial" panose="020B0604020202020204" pitchFamily="34" charset="0"/>
                          <a:ea typeface="Arial Narrow" panose="020B0606020202030204" pitchFamily="34" charset="0"/>
                          <a:cs typeface="Arial Narrow" panose="020B0606020202030204" pitchFamily="34" charset="0"/>
                        </a:rPr>
                        <a:t> </a:t>
                      </a:r>
                      <a:r>
                        <a:rPr lang="en-US" sz="1200" spc="-30">
                          <a:effectLst/>
                          <a:latin typeface="Arial" panose="020B0604020202020204" pitchFamily="34" charset="0"/>
                          <a:ea typeface="Arial Narrow" panose="020B0606020202030204" pitchFamily="34" charset="0"/>
                          <a:cs typeface="Arial Narrow" panose="020B0606020202030204" pitchFamily="34" charset="0"/>
                        </a:rPr>
                        <a:t>trained</a:t>
                      </a:r>
                      <a:r>
                        <a:rPr lang="en-US" sz="1200">
                          <a:effectLst/>
                          <a:latin typeface="Arial" panose="020B0604020202020204" pitchFamily="34" charset="0"/>
                          <a:ea typeface="Arial Narrow" panose="020B0606020202030204" pitchFamily="34" charset="0"/>
                          <a:cs typeface="Arial Narrow" panose="020B0606020202030204" pitchFamily="34" charset="0"/>
                        </a:rPr>
                        <a:t> 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inclusion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 produced on</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number of teachers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trained on inclusion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number of teachers trained on inclusion approved late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 Annual Sector Report was approved after the reporting</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period (13 May 2022) due to various levels of verification and validation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reported</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performance in the reports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92101528"/>
                  </a:ext>
                </a:extLst>
              </a:tr>
              <a:tr h="1810486">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2.4.2</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is produced on the number of</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learners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public special schools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Sector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 the number of learners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public special schools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 Report 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 number</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learners</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 public</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special schools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Annual Sector</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 produced on the number</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 learners in public</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special schools.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 on the number of learners in public special schools approved late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The Annual Sector Report was approved after the reporting</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period (13 May 2022) due to various levels of verification and validation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reported</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performance in the reports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4715178"/>
                  </a:ext>
                </a:extLst>
              </a:tr>
            </a:tbl>
          </a:graphicData>
        </a:graphic>
      </p:graphicFrame>
    </p:spTree>
    <p:extLst>
      <p:ext uri="{BB962C8B-B14F-4D97-AF65-F5344CB8AC3E}">
        <p14:creationId xmlns:p14="http://schemas.microsoft.com/office/powerpoint/2010/main" val="23776361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INDICATOR TABLE: PROGRAMME 2</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46</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547664" cy="765481"/>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17284435"/>
              </p:ext>
            </p:extLst>
          </p:nvPr>
        </p:nvGraphicFramePr>
        <p:xfrm>
          <a:off x="0" y="1256272"/>
          <a:ext cx="9143999" cy="4824535"/>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3153991221"/>
                    </a:ext>
                  </a:extLst>
                </a:gridCol>
                <a:gridCol w="730988">
                  <a:extLst>
                    <a:ext uri="{9D8B030D-6E8A-4147-A177-3AD203B41FA5}">
                      <a16:colId xmlns:a16="http://schemas.microsoft.com/office/drawing/2014/main" val="532115487"/>
                    </a:ext>
                  </a:extLst>
                </a:gridCol>
                <a:gridCol w="1247491">
                  <a:extLst>
                    <a:ext uri="{9D8B030D-6E8A-4147-A177-3AD203B41FA5}">
                      <a16:colId xmlns:a16="http://schemas.microsoft.com/office/drawing/2014/main" val="3278106086"/>
                    </a:ext>
                  </a:extLst>
                </a:gridCol>
                <a:gridCol w="1234687">
                  <a:extLst>
                    <a:ext uri="{9D8B030D-6E8A-4147-A177-3AD203B41FA5}">
                      <a16:colId xmlns:a16="http://schemas.microsoft.com/office/drawing/2014/main" val="3018378271"/>
                    </a:ext>
                  </a:extLst>
                </a:gridCol>
                <a:gridCol w="1307854">
                  <a:extLst>
                    <a:ext uri="{9D8B030D-6E8A-4147-A177-3AD203B41FA5}">
                      <a16:colId xmlns:a16="http://schemas.microsoft.com/office/drawing/2014/main" val="3207281320"/>
                    </a:ext>
                  </a:extLst>
                </a:gridCol>
                <a:gridCol w="1291390">
                  <a:extLst>
                    <a:ext uri="{9D8B030D-6E8A-4147-A177-3AD203B41FA5}">
                      <a16:colId xmlns:a16="http://schemas.microsoft.com/office/drawing/2014/main" val="513594245"/>
                    </a:ext>
                  </a:extLst>
                </a:gridCol>
                <a:gridCol w="1927941">
                  <a:extLst>
                    <a:ext uri="{9D8B030D-6E8A-4147-A177-3AD203B41FA5}">
                      <a16:colId xmlns:a16="http://schemas.microsoft.com/office/drawing/2014/main" val="3245045906"/>
                    </a:ext>
                  </a:extLst>
                </a:gridCol>
              </a:tblGrid>
              <a:tr h="1096485">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663920964"/>
                  </a:ext>
                </a:extLst>
              </a:tr>
              <a:tr h="1973673">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2.4.3</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is produced on the percentage of</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public</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special schools</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serving as resource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Sector</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 the percentage</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public special schools serving as resource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 on the percentage of public special schools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serving as resource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 produced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on</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percentage of public special schools</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serving as resource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 on the percentage of public special</a:t>
                      </a:r>
                      <a:r>
                        <a:rPr lang="en-US" sz="1200" spc="-2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a:t>
                      </a:r>
                      <a:r>
                        <a:rPr lang="en-US" sz="1200" spc="-2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serving</a:t>
                      </a:r>
                      <a:r>
                        <a:rPr lang="en-US" sz="1200" spc="-2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as resource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centres</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approved </a:t>
                      </a:r>
                      <a:r>
                        <a:rPr lang="en-US" sz="1200" spc="-20">
                          <a:effectLst/>
                          <a:latin typeface="Arial" panose="020B0604020202020204" pitchFamily="34" charset="0"/>
                          <a:ea typeface="Arial Narrow" panose="020B0606020202030204" pitchFamily="34" charset="0"/>
                          <a:cs typeface="Arial Narrow" panose="020B0606020202030204" pitchFamily="34" charset="0"/>
                        </a:rPr>
                        <a:t>late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 Annual Sector Report was approved after the reporting</a:t>
                      </a:r>
                      <a:r>
                        <a:rPr lang="en-US" sz="1200" spc="2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period (28 April 2022) due to various levels of verification and validation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reported</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performance in the reports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2301597"/>
                  </a:ext>
                </a:extLst>
              </a:tr>
              <a:tr h="1754377">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2.4.4 An Annual Sector Report is produced on the establishment of focus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 </a:t>
                      </a:r>
                      <a:r>
                        <a:rPr lang="en-US" sz="1200" spc="-20">
                          <a:effectLst/>
                          <a:latin typeface="Arial" panose="020B0604020202020204" pitchFamily="34" charset="0"/>
                          <a:ea typeface="Arial Narrow" panose="020B0606020202030204" pitchFamily="34" charset="0"/>
                          <a:cs typeface="Arial Narrow" panose="020B0606020202030204" pitchFamily="34" charset="0"/>
                        </a:rPr>
                        <a:t>PED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 on the</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establishment of</a:t>
                      </a:r>
                      <a:r>
                        <a:rPr lang="en-US" sz="1200" spc="-3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Focus</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Schools per Provincial Education Department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Sector Report on</a:t>
                      </a:r>
                      <a:r>
                        <a:rPr lang="en-US" sz="1200" spc="-1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the establishment of focus schools per </a:t>
                      </a:r>
                      <a:r>
                        <a:rPr lang="en-US" sz="1200" spc="-20">
                          <a:effectLst/>
                          <a:latin typeface="Arial" panose="020B0604020202020204" pitchFamily="34" charset="0"/>
                          <a:ea typeface="Arial Narrow" panose="020B0606020202030204" pitchFamily="34" charset="0"/>
                          <a:cs typeface="Arial Narrow" panose="020B0606020202030204" pitchFamily="34" charset="0"/>
                        </a:rPr>
                        <a:t>PED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Draft</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Annual Sector</a:t>
                      </a:r>
                      <a:r>
                        <a:rPr lang="en-US" sz="1200" spc="-1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a:t>
                      </a:r>
                      <a:r>
                        <a:rPr lang="en-US" sz="1200" spc="-1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is produced</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on</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the establishment</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 focus schools per PED</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 Sector Report is produced on the establishment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focus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schools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PED</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approved </a:t>
                      </a:r>
                      <a:r>
                        <a:rPr lang="en-US" sz="1200" spc="-20">
                          <a:effectLst/>
                          <a:latin typeface="Arial" panose="020B0604020202020204" pitchFamily="34" charset="0"/>
                          <a:ea typeface="Arial Narrow" panose="020B0606020202030204" pitchFamily="34" charset="0"/>
                          <a:cs typeface="Arial Narrow" panose="020B0606020202030204" pitchFamily="34" charset="0"/>
                        </a:rPr>
                        <a:t>late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The Annual Sector Report was approved after the reporting</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period (02 May 2022) due to various levels of verification and validation</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of</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reported</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performance in the reports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7296660"/>
                  </a:ext>
                </a:extLst>
              </a:tr>
            </a:tbl>
          </a:graphicData>
        </a:graphic>
      </p:graphicFrame>
    </p:spTree>
    <p:extLst>
      <p:ext uri="{BB962C8B-B14F-4D97-AF65-F5344CB8AC3E}">
        <p14:creationId xmlns:p14="http://schemas.microsoft.com/office/powerpoint/2010/main" val="35719628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chemeClr val="accent2">
                    <a:lumMod val="75000"/>
                  </a:schemeClr>
                </a:solidFill>
              </a:rPr>
              <a:t>PROGRAMME 2… </a:t>
            </a:r>
            <a:endParaRPr lang="en-ZA" sz="40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ZA"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rmAutofit/>
          </a:bodyPr>
          <a:lstStyle/>
          <a:p>
            <a:pPr marL="0" indent="0" algn="just">
              <a:buNone/>
            </a:pPr>
            <a:r>
              <a:rPr lang="en-US" sz="2000" b="1" u="sng" dirty="0">
                <a:cs typeface="Arial" panose="020B0604020202020204" pitchFamily="34" charset="0"/>
              </a:rPr>
              <a:t>Curriculum ,Implementation and Quality Improvement </a:t>
            </a:r>
            <a:r>
              <a:rPr lang="en-ZA" sz="2000" b="1" u="sng" dirty="0">
                <a:cs typeface="Arial" panose="020B0604020202020204" pitchFamily="34" charset="0"/>
              </a:rPr>
              <a:t>(GET)</a:t>
            </a:r>
          </a:p>
          <a:p>
            <a:pPr lvl="0" algn="just">
              <a:spcBef>
                <a:spcPts val="0"/>
              </a:spcBef>
            </a:pPr>
            <a:r>
              <a:rPr lang="en-ZA" sz="2000" b="1" dirty="0">
                <a:solidFill>
                  <a:prstClr val="black"/>
                </a:solidFill>
              </a:rPr>
              <a:t>Teachers Guides </a:t>
            </a:r>
            <a:r>
              <a:rPr lang="en-ZA" sz="2000" dirty="0">
                <a:solidFill>
                  <a:prstClr val="black"/>
                </a:solidFill>
              </a:rPr>
              <a:t>to </a:t>
            </a:r>
            <a:r>
              <a:rPr lang="en-ZA" sz="2000" b="1" dirty="0">
                <a:solidFill>
                  <a:prstClr val="black"/>
                </a:solidFill>
              </a:rPr>
              <a:t>strengthen reading </a:t>
            </a:r>
            <a:r>
              <a:rPr lang="en-ZA" sz="2000" dirty="0">
                <a:solidFill>
                  <a:prstClr val="black"/>
                </a:solidFill>
              </a:rPr>
              <a:t>with comprehension for the 10 year olds and to guide teachers on how to </a:t>
            </a:r>
            <a:r>
              <a:rPr lang="en-ZA" sz="2000" b="1" dirty="0">
                <a:solidFill>
                  <a:prstClr val="black"/>
                </a:solidFill>
              </a:rPr>
              <a:t>transition learners </a:t>
            </a:r>
            <a:r>
              <a:rPr lang="en-ZA" sz="2000" dirty="0">
                <a:solidFill>
                  <a:prstClr val="black"/>
                </a:solidFill>
              </a:rPr>
              <a:t>from Home Language (HL) teaching to English Language of Learning and Teaching (</a:t>
            </a:r>
            <a:r>
              <a:rPr lang="en-ZA" sz="2000" dirty="0" err="1">
                <a:solidFill>
                  <a:prstClr val="black"/>
                </a:solidFill>
              </a:rPr>
              <a:t>LoLT</a:t>
            </a:r>
            <a:r>
              <a:rPr lang="en-ZA" sz="2000" dirty="0">
                <a:solidFill>
                  <a:prstClr val="black"/>
                </a:solidFill>
              </a:rPr>
              <a:t>), were </a:t>
            </a:r>
            <a:r>
              <a:rPr lang="en-ZA" sz="2000" b="1" dirty="0">
                <a:solidFill>
                  <a:prstClr val="black"/>
                </a:solidFill>
              </a:rPr>
              <a:t>developed </a:t>
            </a:r>
            <a:r>
              <a:rPr lang="en-ZA" sz="2000" dirty="0">
                <a:solidFill>
                  <a:prstClr val="black"/>
                </a:solidFill>
              </a:rPr>
              <a:t>in Social Sciences and Life Skills.</a:t>
            </a:r>
          </a:p>
          <a:p>
            <a:pPr lvl="0" algn="just">
              <a:spcBef>
                <a:spcPts val="0"/>
              </a:spcBef>
            </a:pPr>
            <a:r>
              <a:rPr lang="en-ZA" sz="2000" b="1" dirty="0">
                <a:solidFill>
                  <a:prstClr val="black"/>
                </a:solidFill>
              </a:rPr>
              <a:t>Teacher Guides and Learner Books </a:t>
            </a:r>
            <a:r>
              <a:rPr lang="en-ZA" sz="2000" dirty="0">
                <a:solidFill>
                  <a:prstClr val="black"/>
                </a:solidFill>
              </a:rPr>
              <a:t>for </a:t>
            </a:r>
            <a:r>
              <a:rPr lang="en-ZA" sz="2000" b="1" dirty="0">
                <a:solidFill>
                  <a:prstClr val="black"/>
                </a:solidFill>
              </a:rPr>
              <a:t>Year 1 to Year 4</a:t>
            </a:r>
            <a:r>
              <a:rPr lang="en-ZA" sz="2000" dirty="0">
                <a:solidFill>
                  <a:prstClr val="black"/>
                </a:solidFill>
              </a:rPr>
              <a:t> were developed in Occupational Life Skills, Occupational Creative Arts, Occupational Physical Education, and Occupational English First Additional Language (EFAL). </a:t>
            </a:r>
          </a:p>
          <a:p>
            <a:pPr lvl="0" algn="just">
              <a:spcBef>
                <a:spcPts val="0"/>
              </a:spcBef>
            </a:pPr>
            <a:r>
              <a:rPr lang="en-ZA" sz="2000" dirty="0">
                <a:solidFill>
                  <a:prstClr val="black"/>
                </a:solidFill>
              </a:rPr>
              <a:t>The </a:t>
            </a:r>
            <a:r>
              <a:rPr lang="en-ZA" sz="2000" b="1" dirty="0">
                <a:solidFill>
                  <a:prstClr val="black"/>
                </a:solidFill>
              </a:rPr>
              <a:t>monitoring of schools</a:t>
            </a:r>
            <a:r>
              <a:rPr lang="en-ZA" sz="2000" dirty="0">
                <a:solidFill>
                  <a:prstClr val="black"/>
                </a:solidFill>
              </a:rPr>
              <a:t> for Early Grade Reading Assessment (EGRA), Reading Norms, Incremental Introduction of African Language (IIAL), HL Literacy Lesson Plans, Entrepreneurship Education , were </a:t>
            </a:r>
            <a:r>
              <a:rPr lang="en-ZA" sz="2000" b="1" dirty="0">
                <a:solidFill>
                  <a:prstClr val="black"/>
                </a:solidFill>
              </a:rPr>
              <a:t>completed</a:t>
            </a:r>
            <a:r>
              <a:rPr lang="en-ZA" sz="2000" dirty="0">
                <a:solidFill>
                  <a:prstClr val="black"/>
                </a:solidFill>
              </a:rPr>
              <a:t>. </a:t>
            </a:r>
          </a:p>
          <a:p>
            <a:pPr marL="0" lvl="0" indent="0" algn="just">
              <a:spcBef>
                <a:spcPts val="0"/>
              </a:spcBef>
              <a:buNone/>
            </a:pPr>
            <a:r>
              <a:rPr lang="en-US" sz="2000" b="1" u="sng" dirty="0">
                <a:solidFill>
                  <a:prstClr val="black"/>
                </a:solidFill>
              </a:rPr>
              <a:t>Inclusive Education</a:t>
            </a:r>
          </a:p>
          <a:p>
            <a:pPr lvl="0" algn="just">
              <a:spcBef>
                <a:spcPts val="0"/>
              </a:spcBef>
            </a:pPr>
            <a:r>
              <a:rPr lang="en-US" sz="2000" b="1" dirty="0">
                <a:solidFill>
                  <a:prstClr val="black"/>
                </a:solidFill>
              </a:rPr>
              <a:t>48 teachers </a:t>
            </a:r>
            <a:r>
              <a:rPr lang="en-US" sz="2000" dirty="0">
                <a:solidFill>
                  <a:prstClr val="black"/>
                </a:solidFill>
              </a:rPr>
              <a:t>were </a:t>
            </a:r>
            <a:r>
              <a:rPr lang="en-US" sz="2000" b="1" dirty="0">
                <a:solidFill>
                  <a:prstClr val="black"/>
                </a:solidFill>
              </a:rPr>
              <a:t>trained</a:t>
            </a:r>
            <a:r>
              <a:rPr lang="en-US" sz="2000" dirty="0">
                <a:solidFill>
                  <a:prstClr val="black"/>
                </a:solidFill>
              </a:rPr>
              <a:t> in Braille, </a:t>
            </a:r>
            <a:r>
              <a:rPr lang="en-US" sz="2000" b="1" dirty="0">
                <a:solidFill>
                  <a:prstClr val="black"/>
                </a:solidFill>
              </a:rPr>
              <a:t>165 </a:t>
            </a:r>
            <a:r>
              <a:rPr lang="en-US" sz="2000" dirty="0">
                <a:solidFill>
                  <a:prstClr val="black"/>
                </a:solidFill>
              </a:rPr>
              <a:t>on South African Sign Language (SASL), 88 on </a:t>
            </a:r>
            <a:r>
              <a:rPr lang="en-US" sz="2000" b="1" dirty="0">
                <a:solidFill>
                  <a:prstClr val="black"/>
                </a:solidFill>
              </a:rPr>
              <a:t>Autism and 11 032 on other inclusive </a:t>
            </a:r>
            <a:r>
              <a:rPr lang="en-US" sz="2000" b="1" dirty="0" err="1">
                <a:solidFill>
                  <a:prstClr val="black"/>
                </a:solidFill>
              </a:rPr>
              <a:t>programmes</a:t>
            </a:r>
            <a:r>
              <a:rPr lang="en-US" sz="2000" b="1" dirty="0">
                <a:solidFill>
                  <a:prstClr val="black"/>
                </a:solidFill>
              </a:rPr>
              <a:t>. Overall, 11 333 teachers were trained </a:t>
            </a:r>
            <a:r>
              <a:rPr lang="en-US" sz="2000" dirty="0">
                <a:solidFill>
                  <a:prstClr val="black"/>
                </a:solidFill>
              </a:rPr>
              <a:t>on </a:t>
            </a:r>
            <a:r>
              <a:rPr lang="en-US" sz="2000" dirty="0" err="1">
                <a:solidFill>
                  <a:prstClr val="black"/>
                </a:solidFill>
              </a:rPr>
              <a:t>specialised</a:t>
            </a:r>
            <a:r>
              <a:rPr lang="en-US" sz="2000" dirty="0">
                <a:solidFill>
                  <a:prstClr val="black"/>
                </a:solidFill>
              </a:rPr>
              <a:t> areas on inclusion.</a:t>
            </a:r>
          </a:p>
          <a:p>
            <a:pPr marL="0" lvl="0" indent="0" algn="just">
              <a:spcBef>
                <a:spcPts val="0"/>
              </a:spcBef>
              <a:buNone/>
            </a:pPr>
            <a:endParaRPr lang="en-ZA" sz="2000" dirty="0">
              <a:solidFill>
                <a:prstClr val="black"/>
              </a:solidFill>
            </a:endParaRPr>
          </a:p>
          <a:p>
            <a:pPr marL="0" indent="0" algn="just">
              <a:spcAft>
                <a:spcPts val="1000"/>
              </a:spcAft>
              <a:buNone/>
            </a:pPr>
            <a:endParaRPr lang="en-US" sz="2000" b="1" u="sng" dirty="0">
              <a:ea typeface="Times New Roman" panose="02020603050405020304" pitchFamily="18" charset="0"/>
              <a:cs typeface="Arial" panose="020B0604020202020204" pitchFamily="34" charset="0"/>
            </a:endParaRPr>
          </a:p>
          <a:p>
            <a:endParaRPr lang="en-ZA" sz="2000" dirty="0"/>
          </a:p>
          <a:p>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35047922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2…</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rmAutofit/>
          </a:bodyPr>
          <a:lstStyle/>
          <a:p>
            <a:pPr marL="0" indent="0">
              <a:buNone/>
            </a:pPr>
            <a:r>
              <a:rPr lang="en-US" sz="1800" b="1" u="sng" dirty="0">
                <a:ea typeface="Times New Roman" panose="02020603050405020304" pitchFamily="18" charset="0"/>
                <a:cs typeface="Arial" panose="020B0604020202020204" pitchFamily="34" charset="0"/>
              </a:rPr>
              <a:t>Curriculum, Implementation and Quality Improvement </a:t>
            </a:r>
            <a:r>
              <a:rPr lang="en-ZA" sz="1800" b="1" u="sng" dirty="0">
                <a:ea typeface="Times New Roman" panose="02020603050405020304" pitchFamily="18" charset="0"/>
                <a:cs typeface="Arial" panose="020B0604020202020204" pitchFamily="34" charset="0"/>
              </a:rPr>
              <a:t>(FET)</a:t>
            </a:r>
          </a:p>
          <a:p>
            <a:pPr algn="just"/>
            <a:r>
              <a:rPr lang="en-ZA" sz="1800" b="1" dirty="0"/>
              <a:t>Curriculum Implementation Monitoring: </a:t>
            </a:r>
            <a:r>
              <a:rPr lang="en-GB" sz="1800" dirty="0"/>
              <a:t>During Phase 1, </a:t>
            </a:r>
            <a:r>
              <a:rPr lang="en-GB" sz="1800" b="1" dirty="0"/>
              <a:t>30 schools </a:t>
            </a:r>
            <a:r>
              <a:rPr lang="en-GB" sz="1800" dirty="0"/>
              <a:t>were monitored in the Eastern Cape. During Phase 2, </a:t>
            </a:r>
            <a:r>
              <a:rPr lang="en-GB" sz="1800" b="1" dirty="0"/>
              <a:t>32 schools </a:t>
            </a:r>
            <a:r>
              <a:rPr lang="en-GB" sz="1800" dirty="0"/>
              <a:t>were monitored in the Northern Cape. In the North West province, </a:t>
            </a:r>
            <a:r>
              <a:rPr lang="en-GB" sz="1800" b="1" dirty="0"/>
              <a:t>six (6) schools </a:t>
            </a:r>
            <a:r>
              <a:rPr lang="en-GB" sz="1800" dirty="0"/>
              <a:t>were monitored. During Phase 3 of the 2021 school monitoring and support visits, </a:t>
            </a:r>
            <a:r>
              <a:rPr lang="en-GB" sz="1800" b="1" dirty="0"/>
              <a:t>36 schools </a:t>
            </a:r>
            <a:r>
              <a:rPr lang="en-GB" sz="1800" dirty="0"/>
              <a:t>were visited in the Limpopo province.</a:t>
            </a:r>
          </a:p>
          <a:p>
            <a:pPr algn="just"/>
            <a:r>
              <a:rPr lang="en-ZA" sz="1800" b="1" dirty="0"/>
              <a:t>Monitoring of Extra Support Classes: </a:t>
            </a:r>
            <a:r>
              <a:rPr lang="en-ZA" sz="1800" dirty="0"/>
              <a:t>the DBE conducted monitoring visits in eight (8) provinces during the </a:t>
            </a:r>
            <a:r>
              <a:rPr lang="en-ZA" sz="1800" b="1" dirty="0"/>
              <a:t>Autumn vacation</a:t>
            </a:r>
            <a:r>
              <a:rPr lang="en-ZA" sz="1800" dirty="0"/>
              <a:t> period (26 - 30 April 2021). During the </a:t>
            </a:r>
            <a:r>
              <a:rPr lang="en-ZA" sz="1800" b="1" dirty="0"/>
              <a:t>winter vacation</a:t>
            </a:r>
            <a:r>
              <a:rPr lang="en-ZA" sz="1800" dirty="0"/>
              <a:t> period, </a:t>
            </a:r>
            <a:r>
              <a:rPr lang="en-ZA" sz="1800" b="1" dirty="0"/>
              <a:t>154</a:t>
            </a:r>
            <a:r>
              <a:rPr lang="en-ZA" sz="1800" dirty="0"/>
              <a:t> schools/centres programmes were monitored in all nine </a:t>
            </a:r>
            <a:r>
              <a:rPr lang="en-ZA" sz="1800" b="1" dirty="0"/>
              <a:t>(9)</a:t>
            </a:r>
            <a:r>
              <a:rPr lang="en-ZA" sz="1800" dirty="0"/>
              <a:t> provinces from 6 to 16 July 2021. </a:t>
            </a:r>
          </a:p>
          <a:p>
            <a:pPr algn="just"/>
            <a:r>
              <a:rPr lang="en-ZA" sz="1800" dirty="0"/>
              <a:t>A total of </a:t>
            </a:r>
            <a:r>
              <a:rPr lang="en-ZA" sz="1800" b="1" dirty="0"/>
              <a:t>82</a:t>
            </a:r>
            <a:r>
              <a:rPr lang="en-ZA" sz="1800" dirty="0"/>
              <a:t> centres were visited. More than </a:t>
            </a:r>
            <a:r>
              <a:rPr lang="en-ZA" sz="1800" b="1" dirty="0"/>
              <a:t>90%</a:t>
            </a:r>
            <a:r>
              <a:rPr lang="en-ZA" sz="1800" dirty="0"/>
              <a:t> of the centres visited were functional. Findings from the </a:t>
            </a:r>
            <a:r>
              <a:rPr lang="en-ZA" sz="1800" b="1" dirty="0"/>
              <a:t>vacation classes</a:t>
            </a:r>
            <a:r>
              <a:rPr lang="en-ZA" sz="1800" dirty="0"/>
              <a:t> were presented to </a:t>
            </a:r>
            <a:r>
              <a:rPr lang="en-ZA" sz="1800" dirty="0" err="1"/>
              <a:t>Umalusi</a:t>
            </a:r>
            <a:r>
              <a:rPr lang="en-ZA" sz="1800" dirty="0"/>
              <a:t> during standardisation.</a:t>
            </a:r>
          </a:p>
          <a:p>
            <a:r>
              <a:rPr lang="en-ZA" sz="1800" b="1" dirty="0"/>
              <a:t>2021 NSC Standardisation: </a:t>
            </a:r>
            <a:r>
              <a:rPr lang="en-ZA" sz="1800" dirty="0"/>
              <a:t>A total of </a:t>
            </a:r>
            <a:r>
              <a:rPr lang="en-GB" sz="1800" b="1" dirty="0"/>
              <a:t>27</a:t>
            </a:r>
            <a:r>
              <a:rPr lang="en-GB" sz="1800" dirty="0"/>
              <a:t> standardisation reports were presented.</a:t>
            </a:r>
          </a:p>
          <a:p>
            <a:pPr algn="just"/>
            <a:r>
              <a:rPr lang="en-GB" sz="1800" b="1" dirty="0"/>
              <a:t>Development of Grade 12 study guides for 13 high enrolment subjects</a:t>
            </a:r>
            <a:r>
              <a:rPr lang="en-GB" sz="1800" dirty="0"/>
              <a:t>: </a:t>
            </a:r>
            <a:r>
              <a:rPr lang="en-GB" sz="1800" b="1" dirty="0"/>
              <a:t>A total of 41</a:t>
            </a:r>
            <a:r>
              <a:rPr lang="en-GB" sz="1800" dirty="0"/>
              <a:t> Grade 12 study guides were developed. </a:t>
            </a:r>
          </a:p>
          <a:p>
            <a:r>
              <a:rPr lang="en-GB" sz="1800" b="1" dirty="0"/>
              <a:t>Development of Grade 12 Low Enrolment Subjects’ Self Study guides: A total of 15</a:t>
            </a:r>
            <a:r>
              <a:rPr lang="en-GB" sz="1800" dirty="0"/>
              <a:t> study guides were developed and are now in the </a:t>
            </a:r>
            <a:r>
              <a:rPr lang="en-GB" sz="1800" b="1" dirty="0"/>
              <a:t>editing and layout phase </a:t>
            </a:r>
            <a:r>
              <a:rPr lang="en-GB" sz="1800" dirty="0"/>
              <a:t>before release.</a:t>
            </a:r>
            <a:endParaRPr lang="en-ZA" sz="1800" dirty="0">
              <a:latin typeface="Arial" panose="020B0604020202020204" pitchFamily="34" charset="0"/>
              <a:ea typeface="Times New Roman" panose="02020603050405020304" pitchFamily="18" charset="0"/>
              <a:cs typeface="Arial" panose="020B0604020202020204" pitchFamily="34" charset="0"/>
            </a:endParaRPr>
          </a:p>
          <a:p>
            <a:endParaRPr lang="en-GB" sz="1800" dirty="0"/>
          </a:p>
          <a:p>
            <a:endParaRPr lang="en-GB" sz="1800" dirty="0"/>
          </a:p>
          <a:p>
            <a:endParaRPr lang="en-ZA" sz="1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64697"/>
            <a:ext cx="1691680" cy="620687"/>
          </a:xfrm>
          <a:prstGeom prst="rect">
            <a:avLst/>
          </a:prstGeom>
        </p:spPr>
      </p:pic>
    </p:spTree>
    <p:extLst>
      <p:ext uri="{BB962C8B-B14F-4D97-AF65-F5344CB8AC3E}">
        <p14:creationId xmlns:p14="http://schemas.microsoft.com/office/powerpoint/2010/main" val="28156294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solidFill>
                  <a:schemeClr val="accent2">
                    <a:lumMod val="75000"/>
                  </a:schemeClr>
                </a:solidFill>
              </a:rPr>
              <a:t>PROGRAMME 2…</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buNone/>
            </a:pPr>
            <a:r>
              <a:rPr lang="en-US" altLang="en-US" sz="2000" b="1" u="sng" dirty="0"/>
              <a:t>Second Chance Matric Programme (SCMP)</a:t>
            </a:r>
            <a:endParaRPr lang="en-ZA" altLang="en-US" sz="2000" dirty="0"/>
          </a:p>
          <a:p>
            <a:pPr algn="just"/>
            <a:r>
              <a:rPr lang="en-ZA" sz="2000" b="1" dirty="0"/>
              <a:t>249 145 </a:t>
            </a:r>
            <a:r>
              <a:rPr lang="en-ZA" sz="2000" dirty="0"/>
              <a:t>registered to rewrite matric exams. Of these </a:t>
            </a:r>
            <a:r>
              <a:rPr lang="en-ZA" sz="2000" b="1" dirty="0"/>
              <a:t>249 145 learners, </a:t>
            </a:r>
            <a:r>
              <a:rPr lang="en-ZA" sz="2000" dirty="0"/>
              <a:t>more than </a:t>
            </a:r>
            <a:r>
              <a:rPr lang="en-ZA" sz="2000" b="1" dirty="0"/>
              <a:t>80 000 adult learners </a:t>
            </a:r>
            <a:r>
              <a:rPr lang="en-ZA" sz="2000" dirty="0"/>
              <a:t>attended the face-to-face classes in two phases. </a:t>
            </a:r>
          </a:p>
          <a:p>
            <a:pPr algn="just"/>
            <a:r>
              <a:rPr lang="en-ZA" altLang="en-US" sz="2000" dirty="0"/>
              <a:t>The Programme was able to </a:t>
            </a:r>
            <a:r>
              <a:rPr lang="en-ZA" altLang="en-US" sz="2000" b="1" dirty="0"/>
              <a:t>hire and pay 224 centre managers </a:t>
            </a:r>
            <a:r>
              <a:rPr lang="en-ZA" altLang="en-US" sz="2000" dirty="0"/>
              <a:t>and </a:t>
            </a:r>
            <a:r>
              <a:rPr lang="en-ZA" altLang="en-US" sz="2000" b="1" dirty="0"/>
              <a:t>2 240 teachers </a:t>
            </a:r>
            <a:r>
              <a:rPr lang="en-ZA" altLang="en-US" sz="2000" dirty="0"/>
              <a:t>to teach after hours and over weekends. The programme was able to </a:t>
            </a:r>
            <a:r>
              <a:rPr lang="en-ZA" altLang="en-US" sz="2000" b="1" dirty="0"/>
              <a:t>support</a:t>
            </a:r>
            <a:r>
              <a:rPr lang="en-ZA" altLang="en-US" sz="2000" dirty="0"/>
              <a:t> more than </a:t>
            </a:r>
            <a:r>
              <a:rPr lang="en-ZA" altLang="en-US" sz="2000" b="1" dirty="0"/>
              <a:t>63 995 learners </a:t>
            </a:r>
            <a:r>
              <a:rPr lang="en-ZA" altLang="en-US" sz="2000" dirty="0"/>
              <a:t>providing study guides materials, digital content and broadcasting lessons. </a:t>
            </a:r>
          </a:p>
          <a:p>
            <a:pPr algn="just"/>
            <a:r>
              <a:rPr lang="en-ZA" sz="2000" dirty="0"/>
              <a:t>More </a:t>
            </a:r>
            <a:r>
              <a:rPr lang="en-ZA" sz="2000" b="1" dirty="0"/>
              <a:t>online study guides </a:t>
            </a:r>
            <a:r>
              <a:rPr lang="en-ZA" sz="2000" dirty="0"/>
              <a:t>were </a:t>
            </a:r>
            <a:r>
              <a:rPr lang="en-ZA" sz="2000" b="1" dirty="0"/>
              <a:t>distributed</a:t>
            </a:r>
            <a:r>
              <a:rPr lang="en-ZA" sz="2000" dirty="0"/>
              <a:t> </a:t>
            </a:r>
            <a:r>
              <a:rPr lang="en-ZA" sz="2000" b="1" dirty="0"/>
              <a:t>to learners </a:t>
            </a:r>
            <a:r>
              <a:rPr lang="en-ZA" sz="2000" dirty="0"/>
              <a:t>and through partners that include </a:t>
            </a:r>
            <a:r>
              <a:rPr lang="en-ZA" sz="2000" b="1" dirty="0"/>
              <a:t>700</a:t>
            </a:r>
            <a:r>
              <a:rPr lang="en-ZA" sz="2000" dirty="0"/>
              <a:t> public libraries, </a:t>
            </a:r>
            <a:r>
              <a:rPr lang="en-ZA" sz="2000" b="1" dirty="0"/>
              <a:t>141</a:t>
            </a:r>
            <a:r>
              <a:rPr lang="en-ZA" sz="2000" dirty="0"/>
              <a:t> teacher centres and </a:t>
            </a:r>
            <a:r>
              <a:rPr lang="en-ZA" sz="2000" b="1" dirty="0"/>
              <a:t>43</a:t>
            </a:r>
            <a:r>
              <a:rPr lang="en-ZA" sz="2000" dirty="0"/>
              <a:t> University of South Africa (UNISA) Centres. </a:t>
            </a:r>
          </a:p>
          <a:p>
            <a:pPr algn="just"/>
            <a:r>
              <a:rPr lang="en-ZA" altLang="en-US" sz="2000" dirty="0"/>
              <a:t>Five </a:t>
            </a:r>
            <a:r>
              <a:rPr lang="en-ZA" altLang="en-US" sz="2000" b="1" dirty="0"/>
              <a:t>(</a:t>
            </a:r>
            <a:r>
              <a:rPr lang="en-GB" altLang="en-US" sz="2000" b="1" dirty="0"/>
              <a:t>5) </a:t>
            </a:r>
            <a:r>
              <a:rPr lang="en-GB" altLang="en-US" sz="2000" dirty="0"/>
              <a:t>ministerial roadshows were held in Gauteng, Free State, Eastern Cape, Northern Cape and Mpumalanga Provinces.</a:t>
            </a:r>
            <a:endParaRPr lang="en-ZA" altLang="en-US" sz="2000" dirty="0"/>
          </a:p>
          <a:p>
            <a:pPr algn="just"/>
            <a:r>
              <a:rPr lang="en-ZA" altLang="en-US" sz="2000" dirty="0"/>
              <a:t>The DBE </a:t>
            </a:r>
            <a:r>
              <a:rPr lang="en-ZA" altLang="en-US" sz="2000" b="1" dirty="0"/>
              <a:t>created job opportunities for unemployed youth hiring 672 screeners and cleaners </a:t>
            </a:r>
            <a:r>
              <a:rPr lang="en-ZA" altLang="en-US" sz="2000" dirty="0"/>
              <a:t>to administer the COVID-19 safety protocols before, during and after classes at the centres. </a:t>
            </a:r>
            <a:r>
              <a:rPr lang="en-GB" altLang="en-US" sz="2000" dirty="0"/>
              <a:t>The Department conducted monitoring of the Programme in more than five (5) centres.</a:t>
            </a:r>
          </a:p>
          <a:p>
            <a:endParaRPr lang="en-ZA" sz="2000" dirty="0"/>
          </a:p>
          <a:p>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1775065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8686800" cy="980727"/>
          </a:xfrm>
        </p:spPr>
        <p:txBody>
          <a:bodyPr>
            <a:normAutofit/>
          </a:bodyPr>
          <a:lstStyle/>
          <a:p>
            <a:r>
              <a:rPr lang="en-US" sz="4000" dirty="0"/>
              <a:t>ANNUAL STATUS BAR FOR INDICATORS</a:t>
            </a:r>
            <a:endParaRPr lang="en-ZA" sz="4000"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5</a:t>
            </a:fld>
            <a:endParaRPr lang="en-ZA" dirty="0"/>
          </a:p>
        </p:txBody>
      </p:sp>
      <p:graphicFrame>
        <p:nvGraphicFramePr>
          <p:cNvPr id="9" name="Table 8"/>
          <p:cNvGraphicFramePr>
            <a:graphicFrameLocks noGrp="1"/>
          </p:cNvGraphicFramePr>
          <p:nvPr>
            <p:extLst>
              <p:ext uri="{D42A27DB-BD31-4B8C-83A1-F6EECF244321}">
                <p14:modId xmlns:p14="http://schemas.microsoft.com/office/powerpoint/2010/main" val="3078204295"/>
              </p:ext>
            </p:extLst>
          </p:nvPr>
        </p:nvGraphicFramePr>
        <p:xfrm>
          <a:off x="0" y="6025621"/>
          <a:ext cx="9144002" cy="864727"/>
        </p:xfrm>
        <a:graphic>
          <a:graphicData uri="http://schemas.openxmlformats.org/drawingml/2006/table">
            <a:tbl>
              <a:tblPr/>
              <a:tblGrid>
                <a:gridCol w="9144002">
                  <a:extLst>
                    <a:ext uri="{9D8B030D-6E8A-4147-A177-3AD203B41FA5}">
                      <a16:colId xmlns:a16="http://schemas.microsoft.com/office/drawing/2014/main" val="1863583089"/>
                    </a:ext>
                  </a:extLst>
                </a:gridCol>
              </a:tblGrid>
              <a:tr h="620688">
                <a:tc>
                  <a:txBody>
                    <a:bodyPr/>
                    <a:lstStyle/>
                    <a:p>
                      <a:pPr fontAlgn="base">
                        <a:lnSpc>
                          <a:spcPct val="115000"/>
                        </a:lnSpc>
                        <a:spcAft>
                          <a:spcPts val="0"/>
                        </a:spcAft>
                      </a:pPr>
                      <a:r>
                        <a:rPr lang="en-ZA" sz="1200" b="1" dirty="0">
                          <a:solidFill>
                            <a:srgbClr val="FFFFFF"/>
                          </a:solidFill>
                          <a:ea typeface="Times New Roman"/>
                          <a:cs typeface="Times New Roman"/>
                        </a:rPr>
                        <a:t>All Annual Targets are WHITE unless </a:t>
                      </a:r>
                      <a:r>
                        <a:rPr lang="en-ZA" sz="1200" b="1" u="sng" dirty="0">
                          <a:solidFill>
                            <a:srgbClr val="00B050"/>
                          </a:solidFill>
                          <a:ea typeface="Times New Roman"/>
                          <a:cs typeface="Times New Roman"/>
                        </a:rPr>
                        <a:t>fully achieved</a:t>
                      </a:r>
                      <a:r>
                        <a:rPr lang="en-ZA" sz="1200" b="1" dirty="0">
                          <a:solidFill>
                            <a:srgbClr val="FFFFFF"/>
                          </a:solidFill>
                          <a:ea typeface="Times New Roman"/>
                          <a:cs typeface="Times New Roman"/>
                        </a:rPr>
                        <a:t>.</a:t>
                      </a:r>
                      <a:endParaRPr lang="en-ZA" sz="1200" b="1" dirty="0">
                        <a:ea typeface="Calibri"/>
                        <a:cs typeface="Times New Roman"/>
                      </a:endParaRPr>
                    </a:p>
                    <a:p>
                      <a:pPr>
                        <a:lnSpc>
                          <a:spcPct val="115000"/>
                        </a:lnSpc>
                        <a:spcAft>
                          <a:spcPts val="0"/>
                        </a:spcAft>
                      </a:pPr>
                      <a:r>
                        <a:rPr lang="en-ZA" sz="1200" b="1" dirty="0">
                          <a:solidFill>
                            <a:srgbClr val="FF0000"/>
                          </a:solidFill>
                          <a:ea typeface="Times New Roman"/>
                          <a:cs typeface="Times New Roman"/>
                        </a:rPr>
                        <a:t>Where 50% of the target has not been achieved, the status is reflected as RED. </a:t>
                      </a:r>
                      <a:endParaRPr lang="en-ZA" sz="1200" b="1" dirty="0">
                        <a:ea typeface="Calibri"/>
                        <a:cs typeface="Times New Roman"/>
                      </a:endParaRPr>
                    </a:p>
                    <a:p>
                      <a:pPr eaLnBrk="0" fontAlgn="base" hangingPunct="0">
                        <a:lnSpc>
                          <a:spcPct val="115000"/>
                        </a:lnSpc>
                        <a:spcAft>
                          <a:spcPts val="0"/>
                        </a:spcAft>
                      </a:pPr>
                      <a:r>
                        <a:rPr lang="en-ZA" sz="1200" b="1" dirty="0">
                          <a:solidFill>
                            <a:srgbClr val="FFC000"/>
                          </a:solidFill>
                          <a:ea typeface="Times New Roman"/>
                          <a:cs typeface="Times New Roman"/>
                        </a:rPr>
                        <a:t>Where 50% or more of the target has been realised, the status is reflected as AMBER.</a:t>
                      </a:r>
                      <a:endParaRPr lang="en-ZA" sz="1200" b="1" dirty="0">
                        <a:ea typeface="Calibri"/>
                        <a:cs typeface="Times New Roman"/>
                      </a:endParaRPr>
                    </a:p>
                    <a:p>
                      <a:r>
                        <a:rPr lang="en-ZA" sz="1200" b="1" dirty="0">
                          <a:solidFill>
                            <a:srgbClr val="00B050"/>
                          </a:solidFill>
                          <a:ea typeface="Times New Roman"/>
                          <a:cs typeface="Times New Roman"/>
                        </a:rPr>
                        <a:t>Where the target has been </a:t>
                      </a:r>
                      <a:r>
                        <a:rPr lang="en-ZA" sz="1200" b="1" u="sng" dirty="0">
                          <a:solidFill>
                            <a:srgbClr val="00B050"/>
                          </a:solidFill>
                          <a:ea typeface="Times New Roman"/>
                          <a:cs typeface="Times New Roman"/>
                        </a:rPr>
                        <a:t>fully achieved</a:t>
                      </a:r>
                      <a:r>
                        <a:rPr lang="en-ZA" sz="1200" b="1" dirty="0">
                          <a:solidFill>
                            <a:srgbClr val="00B050"/>
                          </a:solidFill>
                          <a:ea typeface="Times New Roman"/>
                          <a:cs typeface="Times New Roman"/>
                        </a:rPr>
                        <a:t>, the status is reflected as GREEN.</a:t>
                      </a:r>
                      <a:endParaRPr lang="en-ZA" sz="1200" b="1" dirty="0">
                        <a:solidFill>
                          <a:srgbClr val="00B050"/>
                        </a:solidFill>
                        <a:cs typeface="Arial" pitchFamily="34" charset="0"/>
                      </a:endParaRPr>
                    </a:p>
                  </a:txBody>
                  <a:tcPr marL="7273" marR="7273" marT="7273" marB="43638">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1000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72355382"/>
              </p:ext>
            </p:extLst>
          </p:nvPr>
        </p:nvGraphicFramePr>
        <p:xfrm>
          <a:off x="0" y="1025276"/>
          <a:ext cx="9143997" cy="2494657"/>
        </p:xfrm>
        <a:graphic>
          <a:graphicData uri="http://schemas.openxmlformats.org/drawingml/2006/table">
            <a:tbl>
              <a:tblPr/>
              <a:tblGrid>
                <a:gridCol w="1172661">
                  <a:extLst>
                    <a:ext uri="{9D8B030D-6E8A-4147-A177-3AD203B41FA5}">
                      <a16:colId xmlns:a16="http://schemas.microsoft.com/office/drawing/2014/main" val="1577221432"/>
                    </a:ext>
                  </a:extLst>
                </a:gridCol>
                <a:gridCol w="1172661">
                  <a:extLst>
                    <a:ext uri="{9D8B030D-6E8A-4147-A177-3AD203B41FA5}">
                      <a16:colId xmlns:a16="http://schemas.microsoft.com/office/drawing/2014/main" val="1487851547"/>
                    </a:ext>
                  </a:extLst>
                </a:gridCol>
                <a:gridCol w="1172661">
                  <a:extLst>
                    <a:ext uri="{9D8B030D-6E8A-4147-A177-3AD203B41FA5}">
                      <a16:colId xmlns:a16="http://schemas.microsoft.com/office/drawing/2014/main" val="2480502865"/>
                    </a:ext>
                  </a:extLst>
                </a:gridCol>
                <a:gridCol w="1172661">
                  <a:extLst>
                    <a:ext uri="{9D8B030D-6E8A-4147-A177-3AD203B41FA5}">
                      <a16:colId xmlns:a16="http://schemas.microsoft.com/office/drawing/2014/main" val="1380534971"/>
                    </a:ext>
                  </a:extLst>
                </a:gridCol>
                <a:gridCol w="1172661">
                  <a:extLst>
                    <a:ext uri="{9D8B030D-6E8A-4147-A177-3AD203B41FA5}">
                      <a16:colId xmlns:a16="http://schemas.microsoft.com/office/drawing/2014/main" val="833053692"/>
                    </a:ext>
                  </a:extLst>
                </a:gridCol>
                <a:gridCol w="1172661">
                  <a:extLst>
                    <a:ext uri="{9D8B030D-6E8A-4147-A177-3AD203B41FA5}">
                      <a16:colId xmlns:a16="http://schemas.microsoft.com/office/drawing/2014/main" val="3332188696"/>
                    </a:ext>
                  </a:extLst>
                </a:gridCol>
                <a:gridCol w="1172661">
                  <a:extLst>
                    <a:ext uri="{9D8B030D-6E8A-4147-A177-3AD203B41FA5}">
                      <a16:colId xmlns:a16="http://schemas.microsoft.com/office/drawing/2014/main" val="1219687703"/>
                    </a:ext>
                  </a:extLst>
                </a:gridCol>
                <a:gridCol w="935370">
                  <a:extLst>
                    <a:ext uri="{9D8B030D-6E8A-4147-A177-3AD203B41FA5}">
                      <a16:colId xmlns:a16="http://schemas.microsoft.com/office/drawing/2014/main" val="3322443946"/>
                    </a:ext>
                  </a:extLst>
                </a:gridCol>
              </a:tblGrid>
              <a:tr h="234829">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Annual target status for 2020/21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62666071"/>
                  </a:ext>
                </a:extLst>
              </a:tr>
              <a:tr h="337567">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44221043"/>
                  </a:ext>
                </a:extLst>
              </a:tr>
              <a:tr h="176121">
                <a:tc>
                  <a:txBody>
                    <a:bodyPr/>
                    <a:lstStyle/>
                    <a:p>
                      <a:pPr algn="ctr" fontAlgn="t"/>
                      <a:r>
                        <a:rPr lang="en-ZA" sz="1200" b="1" i="0" u="none" strike="noStrike" dirty="0">
                          <a:solidFill>
                            <a:srgbClr val="000000"/>
                          </a:solidFill>
                          <a:effectLst/>
                          <a:latin typeface="Arial" panose="020B0604020202020204" pitchFamily="34" charset="0"/>
                        </a:rPr>
                        <a:t>One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77029720"/>
                  </a:ext>
                </a:extLst>
              </a:tr>
              <a:tr h="176121">
                <a:tc>
                  <a:txBody>
                    <a:bodyPr/>
                    <a:lstStyle/>
                    <a:p>
                      <a:pPr algn="ctr" fontAlgn="t"/>
                      <a:r>
                        <a:rPr lang="en-ZA" sz="1200" b="1" i="0" u="none" strike="noStrike" dirty="0">
                          <a:solidFill>
                            <a:srgbClr val="000000"/>
                          </a:solidFill>
                          <a:effectLst/>
                          <a:latin typeface="Arial" panose="020B0604020202020204" pitchFamily="34" charset="0"/>
                        </a:rPr>
                        <a:t>Two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30</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28</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8</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22</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158476731"/>
                  </a:ext>
                </a:extLst>
              </a:tr>
              <a:tr h="176121">
                <a:tc>
                  <a:txBody>
                    <a:bodyPr/>
                    <a:lstStyle/>
                    <a:p>
                      <a:pPr algn="ctr" fontAlgn="t"/>
                      <a:r>
                        <a:rPr lang="en-ZA" sz="1200" b="1" i="0" u="none" strike="noStrike" dirty="0">
                          <a:solidFill>
                            <a:srgbClr val="000000"/>
                          </a:solidFill>
                          <a:effectLst/>
                          <a:latin typeface="Arial" panose="020B0604020202020204" pitchFamily="34" charset="0"/>
                        </a:rPr>
                        <a:t>Three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12</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4329390"/>
                  </a:ext>
                </a:extLst>
              </a:tr>
              <a:tr h="176121">
                <a:tc>
                  <a:txBody>
                    <a:bodyPr/>
                    <a:lstStyle/>
                    <a:p>
                      <a:pPr algn="ctr" fontAlgn="t"/>
                      <a:r>
                        <a:rPr lang="en-ZA" sz="1200" b="1" i="0" u="none" strike="noStrike" dirty="0">
                          <a:solidFill>
                            <a:srgbClr val="000000"/>
                          </a:solidFill>
                          <a:effectLst/>
                          <a:latin typeface="Arial" panose="020B0604020202020204" pitchFamily="34" charset="0"/>
                        </a:rPr>
                        <a:t>Four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18</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18</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14835028"/>
                  </a:ext>
                </a:extLst>
              </a:tr>
              <a:tr h="176121">
                <a:tc>
                  <a:txBody>
                    <a:bodyPr/>
                    <a:lstStyle/>
                    <a:p>
                      <a:pPr algn="ctr" fontAlgn="t"/>
                      <a:r>
                        <a:rPr lang="en-ZA" sz="1200" b="1" i="0" u="none" strike="noStrike" dirty="0">
                          <a:solidFill>
                            <a:srgbClr val="000000"/>
                          </a:solidFill>
                          <a:effectLst/>
                          <a:latin typeface="Arial" panose="020B0604020202020204" pitchFamily="34" charset="0"/>
                        </a:rPr>
                        <a:t>Five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 </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9974958"/>
                  </a:ext>
                </a:extLst>
              </a:tr>
              <a:tr h="337567">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69</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59</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2/69</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12/69</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55/69</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18375617"/>
                  </a:ext>
                </a:extLst>
              </a:tr>
              <a:tr h="337567">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86%</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13%</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17%</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80%</a:t>
                      </a:r>
                    </a:p>
                  </a:txBody>
                  <a:tcPr marL="7252" marR="7252" marT="72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979924483"/>
                  </a:ext>
                </a:extLst>
              </a:tr>
              <a:tr h="176121">
                <a:tc gridSpan="5">
                  <a:txBody>
                    <a:bodyPr/>
                    <a:lstStyle/>
                    <a:p>
                      <a:pPr algn="l" fontAlgn="b"/>
                      <a:r>
                        <a:rPr lang="en-GB" sz="1200" b="0" i="0" u="none" strike="noStrike" dirty="0">
                          <a:solidFill>
                            <a:srgbClr val="000000"/>
                          </a:solidFill>
                          <a:effectLst/>
                          <a:latin typeface="Arial" panose="020B0604020202020204" pitchFamily="34" charset="0"/>
                        </a:rPr>
                        <a:t>*Indicator 4.3.2 is a biennial target which is measured as an annual target for 2020/21</a:t>
                      </a: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b"/>
                      <a:endParaRPr lang="en-ZA" sz="1200" b="0" i="0" u="none" strike="noStrike" dirty="0">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ZA" sz="1200" b="0" i="0" u="none" strike="noStrike" dirty="0">
                        <a:solidFill>
                          <a:srgbClr val="000000"/>
                        </a:solidFill>
                        <a:effectLst/>
                        <a:latin typeface="Calibri" panose="020F0502020204030204" pitchFamily="34" charset="0"/>
                      </a:endParaRPr>
                    </a:p>
                  </a:txBody>
                  <a:tcPr marL="7252" marR="7252" marT="7252"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7262486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24407289"/>
              </p:ext>
            </p:extLst>
          </p:nvPr>
        </p:nvGraphicFramePr>
        <p:xfrm>
          <a:off x="0" y="3564481"/>
          <a:ext cx="9143993" cy="2461140"/>
        </p:xfrm>
        <a:graphic>
          <a:graphicData uri="http://schemas.openxmlformats.org/drawingml/2006/table">
            <a:tbl>
              <a:tblPr/>
              <a:tblGrid>
                <a:gridCol w="1039368">
                  <a:extLst>
                    <a:ext uri="{9D8B030D-6E8A-4147-A177-3AD203B41FA5}">
                      <a16:colId xmlns:a16="http://schemas.microsoft.com/office/drawing/2014/main" val="250256029"/>
                    </a:ext>
                  </a:extLst>
                </a:gridCol>
                <a:gridCol w="1039368">
                  <a:extLst>
                    <a:ext uri="{9D8B030D-6E8A-4147-A177-3AD203B41FA5}">
                      <a16:colId xmlns:a16="http://schemas.microsoft.com/office/drawing/2014/main" val="1566235198"/>
                    </a:ext>
                  </a:extLst>
                </a:gridCol>
                <a:gridCol w="1039368">
                  <a:extLst>
                    <a:ext uri="{9D8B030D-6E8A-4147-A177-3AD203B41FA5}">
                      <a16:colId xmlns:a16="http://schemas.microsoft.com/office/drawing/2014/main" val="565665950"/>
                    </a:ext>
                  </a:extLst>
                </a:gridCol>
                <a:gridCol w="1039368">
                  <a:extLst>
                    <a:ext uri="{9D8B030D-6E8A-4147-A177-3AD203B41FA5}">
                      <a16:colId xmlns:a16="http://schemas.microsoft.com/office/drawing/2014/main" val="3038593104"/>
                    </a:ext>
                  </a:extLst>
                </a:gridCol>
                <a:gridCol w="1039368">
                  <a:extLst>
                    <a:ext uri="{9D8B030D-6E8A-4147-A177-3AD203B41FA5}">
                      <a16:colId xmlns:a16="http://schemas.microsoft.com/office/drawing/2014/main" val="1928878971"/>
                    </a:ext>
                  </a:extLst>
                </a:gridCol>
                <a:gridCol w="1039368">
                  <a:extLst>
                    <a:ext uri="{9D8B030D-6E8A-4147-A177-3AD203B41FA5}">
                      <a16:colId xmlns:a16="http://schemas.microsoft.com/office/drawing/2014/main" val="3083789155"/>
                    </a:ext>
                  </a:extLst>
                </a:gridCol>
                <a:gridCol w="1039368">
                  <a:extLst>
                    <a:ext uri="{9D8B030D-6E8A-4147-A177-3AD203B41FA5}">
                      <a16:colId xmlns:a16="http://schemas.microsoft.com/office/drawing/2014/main" val="706361546"/>
                    </a:ext>
                  </a:extLst>
                </a:gridCol>
                <a:gridCol w="1039368">
                  <a:extLst>
                    <a:ext uri="{9D8B030D-6E8A-4147-A177-3AD203B41FA5}">
                      <a16:colId xmlns:a16="http://schemas.microsoft.com/office/drawing/2014/main" val="2543862045"/>
                    </a:ext>
                  </a:extLst>
                </a:gridCol>
                <a:gridCol w="829049">
                  <a:extLst>
                    <a:ext uri="{9D8B030D-6E8A-4147-A177-3AD203B41FA5}">
                      <a16:colId xmlns:a16="http://schemas.microsoft.com/office/drawing/2014/main" val="1230680714"/>
                    </a:ext>
                  </a:extLst>
                </a:gridCol>
              </a:tblGrid>
              <a:tr h="198894">
                <a:tc rowSpan="2">
                  <a:txBody>
                    <a:bodyPr/>
                    <a:lstStyle/>
                    <a:p>
                      <a:pPr algn="ctr" fontAlgn="t"/>
                      <a:r>
                        <a:rPr lang="en-ZA" sz="1200" b="1" i="0" u="none" strike="noStrike" dirty="0">
                          <a:solidFill>
                            <a:srgbClr val="000000"/>
                          </a:solidFill>
                          <a:effectLst/>
                          <a:latin typeface="Arial" panose="020B0604020202020204" pitchFamily="34" charset="0"/>
                        </a:rPr>
                        <a:t>Programme </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GB" sz="1200" b="1" i="0" u="none" strike="noStrike" dirty="0">
                          <a:solidFill>
                            <a:srgbClr val="000000"/>
                          </a:solidFill>
                          <a:effectLst/>
                          <a:latin typeface="Arial" panose="020B0604020202020204" pitchFamily="34" charset="0"/>
                        </a:rPr>
                        <a:t>No. of indicators per programme </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Annual Targets</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Biennial Targets</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Biannual Targets</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t"/>
                      <a:r>
                        <a:rPr lang="en-ZA" sz="1200" b="1" i="0" u="none" strike="noStrike" dirty="0">
                          <a:solidFill>
                            <a:srgbClr val="000000"/>
                          </a:solidFill>
                          <a:effectLst/>
                          <a:latin typeface="Arial" panose="020B0604020202020204" pitchFamily="34" charset="0"/>
                        </a:rPr>
                        <a:t>Quarterly Targets</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3">
                  <a:txBody>
                    <a:bodyPr/>
                    <a:lstStyle/>
                    <a:p>
                      <a:pPr algn="ctr" fontAlgn="t"/>
                      <a:r>
                        <a:rPr lang="en-ZA" sz="1200" b="1" i="0" u="none" strike="noStrike" dirty="0">
                          <a:solidFill>
                            <a:srgbClr val="000000"/>
                          </a:solidFill>
                          <a:effectLst/>
                          <a:latin typeface="Arial" panose="020B0604020202020204" pitchFamily="34" charset="0"/>
                        </a:rPr>
                        <a:t>Annual target status 2021/22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378280795"/>
                  </a:ext>
                </a:extLst>
              </a:tr>
              <a:tr h="365965">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fontAlgn="t"/>
                      <a:r>
                        <a:rPr lang="en-ZA" sz="1200" b="1" i="0" u="none" strike="noStrike" dirty="0">
                          <a:solidFill>
                            <a:srgbClr val="000000"/>
                          </a:solidFill>
                          <a:effectLst/>
                          <a:latin typeface="Arial" panose="020B0604020202020204" pitchFamily="34" charset="0"/>
                        </a:rPr>
                        <a:t>Not achieved</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t"/>
                      <a:r>
                        <a:rPr lang="en-ZA" sz="1200" b="1" i="0" u="none" strike="noStrike" dirty="0">
                          <a:solidFill>
                            <a:srgbClr val="000000"/>
                          </a:solidFill>
                          <a:effectLst/>
                          <a:latin typeface="Arial" panose="020B0604020202020204" pitchFamily="34" charset="0"/>
                        </a:rPr>
                        <a:t>Partially achieved</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ZA" sz="1200" b="1" i="0" u="none" strike="noStrike" dirty="0">
                          <a:solidFill>
                            <a:srgbClr val="000000"/>
                          </a:solidFill>
                          <a:effectLst/>
                          <a:latin typeface="Arial" panose="020B0604020202020204" pitchFamily="34" charset="0"/>
                        </a:rPr>
                        <a:t>Achieved</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585668788"/>
                  </a:ext>
                </a:extLst>
              </a:tr>
              <a:tr h="190938">
                <a:tc>
                  <a:txBody>
                    <a:bodyPr/>
                    <a:lstStyle/>
                    <a:p>
                      <a:pPr algn="ctr" fontAlgn="t"/>
                      <a:r>
                        <a:rPr lang="en-ZA" sz="1200" b="1" i="0" u="none" strike="noStrike" dirty="0">
                          <a:solidFill>
                            <a:srgbClr val="000000"/>
                          </a:solidFill>
                          <a:effectLst/>
                          <a:latin typeface="Arial" panose="020B0604020202020204" pitchFamily="34" charset="0"/>
                        </a:rPr>
                        <a:t>One </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91698152"/>
                  </a:ext>
                </a:extLst>
              </a:tr>
              <a:tr h="190938">
                <a:tc>
                  <a:txBody>
                    <a:bodyPr/>
                    <a:lstStyle/>
                    <a:p>
                      <a:pPr algn="ctr" fontAlgn="t"/>
                      <a:r>
                        <a:rPr lang="en-ZA" sz="1200" b="1" i="0" u="none" strike="noStrike" dirty="0">
                          <a:solidFill>
                            <a:srgbClr val="000000"/>
                          </a:solidFill>
                          <a:effectLst/>
                          <a:latin typeface="Arial" panose="020B0604020202020204" pitchFamily="34" charset="0"/>
                        </a:rPr>
                        <a:t>Two </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30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8</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0495687"/>
                  </a:ext>
                </a:extLst>
              </a:tr>
              <a:tr h="190938">
                <a:tc>
                  <a:txBody>
                    <a:bodyPr/>
                    <a:lstStyle/>
                    <a:p>
                      <a:pPr algn="ctr" fontAlgn="t"/>
                      <a:r>
                        <a:rPr lang="en-ZA" sz="1200" b="1" i="0" u="none" strike="noStrike" dirty="0">
                          <a:solidFill>
                            <a:srgbClr val="000000"/>
                          </a:solidFill>
                          <a:effectLst/>
                          <a:latin typeface="Arial" panose="020B0604020202020204" pitchFamily="34" charset="0"/>
                        </a:rPr>
                        <a:t>Three </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2681451"/>
                  </a:ext>
                </a:extLst>
              </a:tr>
              <a:tr h="190938">
                <a:tc>
                  <a:txBody>
                    <a:bodyPr/>
                    <a:lstStyle/>
                    <a:p>
                      <a:pPr algn="ctr" fontAlgn="t"/>
                      <a:r>
                        <a:rPr lang="en-ZA" sz="1200" b="1" i="0" u="none" strike="noStrike" dirty="0">
                          <a:solidFill>
                            <a:srgbClr val="000000"/>
                          </a:solidFill>
                          <a:effectLst/>
                          <a:latin typeface="Arial" panose="020B0604020202020204" pitchFamily="34" charset="0"/>
                        </a:rPr>
                        <a:t>Four </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16</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15</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86565877"/>
                  </a:ext>
                </a:extLst>
              </a:tr>
              <a:tr h="190938">
                <a:tc>
                  <a:txBody>
                    <a:bodyPr/>
                    <a:lstStyle/>
                    <a:p>
                      <a:pPr algn="ctr" fontAlgn="t"/>
                      <a:r>
                        <a:rPr lang="en-ZA" sz="1200" b="1" i="0" u="none" strike="noStrike" dirty="0">
                          <a:solidFill>
                            <a:srgbClr val="000000"/>
                          </a:solidFill>
                          <a:effectLst/>
                          <a:latin typeface="Arial" panose="020B0604020202020204" pitchFamily="34" charset="0"/>
                        </a:rPr>
                        <a:t>Five </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4</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ZA" sz="1200" b="0" i="0" u="none" strike="noStrike" dirty="0">
                          <a:solidFill>
                            <a:srgbClr val="000000"/>
                          </a:solidFill>
                          <a:effectLst/>
                          <a:latin typeface="Arial" panose="020B0604020202020204" pitchFamily="34" charset="0"/>
                        </a:rPr>
                        <a:t>5</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74451869"/>
                  </a:ext>
                </a:extLst>
              </a:tr>
              <a:tr h="365965">
                <a:tc>
                  <a:txBody>
                    <a:bodyPr/>
                    <a:lstStyle/>
                    <a:p>
                      <a:pPr algn="ctr" fontAlgn="t"/>
                      <a:r>
                        <a:rPr lang="en-ZA" sz="1200" b="1" i="0" u="none" strike="noStrike" dirty="0">
                          <a:solidFill>
                            <a:srgbClr val="000000"/>
                          </a:solidFill>
                          <a:effectLst/>
                          <a:latin typeface="Arial" panose="020B0604020202020204" pitchFamily="34" charset="0"/>
                        </a:rPr>
                        <a:t>Total distribution</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70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58</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4/70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9/70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57/70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29980694"/>
                  </a:ext>
                </a:extLst>
              </a:tr>
              <a:tr h="365965">
                <a:tc>
                  <a:txBody>
                    <a:bodyPr/>
                    <a:lstStyle/>
                    <a:p>
                      <a:pPr algn="ctr" fontAlgn="t"/>
                      <a:r>
                        <a:rPr lang="en-ZA" sz="1200" b="1" i="0" u="none" strike="noStrike" dirty="0">
                          <a:solidFill>
                            <a:srgbClr val="000000"/>
                          </a:solidFill>
                          <a:effectLst/>
                          <a:latin typeface="Arial" panose="020B0604020202020204" pitchFamily="34" charset="0"/>
                        </a:rPr>
                        <a:t>Percentage distribution</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100%</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83%</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2%</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14%</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6%</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13%</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t"/>
                      <a:r>
                        <a:rPr lang="en-ZA" sz="1200" b="0" i="0" u="none" strike="noStrike" dirty="0">
                          <a:solidFill>
                            <a:srgbClr val="000000"/>
                          </a:solidFill>
                          <a:effectLst/>
                          <a:latin typeface="Arial" panose="020B0604020202020204" pitchFamily="34" charset="0"/>
                        </a:rPr>
                        <a:t>81%</a:t>
                      </a:r>
                    </a:p>
                  </a:txBody>
                  <a:tcPr marL="6446" marR="6446" marT="644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62879049"/>
                  </a:ext>
                </a:extLst>
              </a:tr>
              <a:tr h="190938">
                <a:tc gridSpan="9">
                  <a:txBody>
                    <a:bodyPr/>
                    <a:lstStyle/>
                    <a:p>
                      <a:pPr algn="l" fontAlgn="b"/>
                      <a:r>
                        <a:rPr lang="en-GB" sz="1200" b="0" i="0" u="none" strike="noStrike" dirty="0">
                          <a:solidFill>
                            <a:srgbClr val="000000"/>
                          </a:solidFill>
                          <a:effectLst/>
                          <a:latin typeface="Arial" panose="020B0604020202020204" pitchFamily="34" charset="0"/>
                        </a:rPr>
                        <a:t>*Indicator 4.3.2 is a biennial target which is not measured in 2021/22</a:t>
                      </a:r>
                    </a:p>
                  </a:txBody>
                  <a:tcPr marL="6446" marR="6446" marT="6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l" fontAlgn="b"/>
                      <a:endParaRPr lang="en-ZA" sz="1200" b="0" i="0" u="none" strike="noStrike" dirty="0">
                        <a:solidFill>
                          <a:srgbClr val="000000"/>
                        </a:solidFill>
                        <a:effectLst/>
                        <a:latin typeface="Calibri" panose="020F0502020204030204" pitchFamily="34" charset="0"/>
                      </a:endParaRPr>
                    </a:p>
                  </a:txBody>
                  <a:tcPr marL="6446" marR="6446" marT="6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1200" b="0" i="0" u="none" strike="noStrike" dirty="0">
                        <a:solidFill>
                          <a:srgbClr val="000000"/>
                        </a:solidFill>
                        <a:effectLst/>
                        <a:latin typeface="Calibri" panose="020F0502020204030204" pitchFamily="34" charset="0"/>
                      </a:endParaRPr>
                    </a:p>
                  </a:txBody>
                  <a:tcPr marL="6446" marR="6446" marT="6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1200" b="0" i="0" u="none" strike="noStrike" dirty="0">
                        <a:solidFill>
                          <a:srgbClr val="000000"/>
                        </a:solidFill>
                        <a:effectLst/>
                        <a:latin typeface="Calibri" panose="020F0502020204030204" pitchFamily="34" charset="0"/>
                      </a:endParaRPr>
                    </a:p>
                  </a:txBody>
                  <a:tcPr marL="6446" marR="6446" marT="6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1200" b="0" i="0" u="none" strike="noStrike" dirty="0">
                        <a:solidFill>
                          <a:srgbClr val="000000"/>
                        </a:solidFill>
                        <a:effectLst/>
                        <a:latin typeface="Calibri" panose="020F0502020204030204" pitchFamily="34" charset="0"/>
                      </a:endParaRPr>
                    </a:p>
                  </a:txBody>
                  <a:tcPr marL="6446" marR="6446" marT="6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ZA" sz="1200" b="0" i="0" u="none" strike="noStrike" dirty="0">
                        <a:solidFill>
                          <a:srgbClr val="000000"/>
                        </a:solidFill>
                        <a:effectLst/>
                        <a:latin typeface="Calibri" panose="020F0502020204030204" pitchFamily="34" charset="0"/>
                      </a:endParaRPr>
                    </a:p>
                  </a:txBody>
                  <a:tcPr marL="6446" marR="6446" marT="6446"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86685097"/>
                  </a:ext>
                </a:extLst>
              </a:tr>
            </a:tbl>
          </a:graphicData>
        </a:graphic>
      </p:graphicFrame>
    </p:spTree>
    <p:extLst>
      <p:ext uri="{BB962C8B-B14F-4D97-AF65-F5344CB8AC3E}">
        <p14:creationId xmlns:p14="http://schemas.microsoft.com/office/powerpoint/2010/main" val="19420069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2…</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rmAutofit/>
          </a:bodyPr>
          <a:lstStyle/>
          <a:p>
            <a:pPr marL="0" indent="0" algn="just">
              <a:buNone/>
            </a:pPr>
            <a:r>
              <a:rPr lang="en-US" sz="2000" b="1" u="sng" dirty="0"/>
              <a:t>Enhancement of Programmes and Evaluation of School Performance</a:t>
            </a:r>
          </a:p>
          <a:p>
            <a:pPr algn="just"/>
            <a:r>
              <a:rPr lang="en-ZA" sz="2000" b="1" dirty="0"/>
              <a:t>Workbooks : </a:t>
            </a:r>
            <a:r>
              <a:rPr lang="en-ZA" sz="2000" dirty="0"/>
              <a:t>A total number of </a:t>
            </a:r>
            <a:r>
              <a:rPr lang="en-ZA" sz="2000" b="1" dirty="0"/>
              <a:t>32 937 515 (100%)</a:t>
            </a:r>
            <a:r>
              <a:rPr lang="en-ZA" sz="2000" dirty="0"/>
              <a:t> were delivered to </a:t>
            </a:r>
            <a:r>
              <a:rPr lang="en-ZA" sz="2000" b="1" dirty="0"/>
              <a:t>22 962 (100%) </a:t>
            </a:r>
            <a:r>
              <a:rPr lang="en-ZA" sz="2000" dirty="0"/>
              <a:t>public schools. As at 31 March 2022, a total number of </a:t>
            </a:r>
            <a:r>
              <a:rPr lang="en-ZA" sz="2000" b="1" dirty="0"/>
              <a:t>28 158 940 (96,83%) </a:t>
            </a:r>
            <a:r>
              <a:rPr lang="en-ZA" sz="2000" dirty="0"/>
              <a:t>were delivered to </a:t>
            </a:r>
            <a:r>
              <a:rPr lang="en-ZA" sz="2000" b="1" dirty="0"/>
              <a:t>22 279 (97,59%) public schools</a:t>
            </a:r>
            <a:r>
              <a:rPr lang="en-ZA" sz="2000" dirty="0"/>
              <a:t>. </a:t>
            </a:r>
          </a:p>
          <a:p>
            <a:pPr algn="just"/>
            <a:r>
              <a:rPr lang="en-ZA" sz="2000" b="1" dirty="0"/>
              <a:t>Braille Workbooks</a:t>
            </a:r>
            <a:r>
              <a:rPr lang="en-ZA" sz="2000" dirty="0"/>
              <a:t> : Grades 1 to 3 mathematics Braille workbooks in African languages were </a:t>
            </a:r>
            <a:r>
              <a:rPr lang="en-ZA" sz="2000" b="1" dirty="0"/>
              <a:t>delivered</a:t>
            </a:r>
            <a:r>
              <a:rPr lang="en-ZA" sz="2000" dirty="0"/>
              <a:t> to </a:t>
            </a:r>
            <a:r>
              <a:rPr lang="en-ZA" sz="2000" b="1" dirty="0"/>
              <a:t>22 Special schools</a:t>
            </a:r>
            <a:r>
              <a:rPr lang="en-ZA" sz="2000" dirty="0"/>
              <a:t>. In addition, </a:t>
            </a:r>
            <a:r>
              <a:rPr lang="en-ZA" sz="2000" b="1" dirty="0"/>
              <a:t>printed and delivered </a:t>
            </a:r>
            <a:r>
              <a:rPr lang="en-ZA" sz="2000" dirty="0"/>
              <a:t>Grades 5 and 6 </a:t>
            </a:r>
            <a:r>
              <a:rPr lang="en-ZA" sz="2000" b="1" dirty="0"/>
              <a:t>Braille Home language workbooks </a:t>
            </a:r>
            <a:r>
              <a:rPr lang="en-ZA" sz="2000" dirty="0"/>
              <a:t>in nine (9) South African languages (Afrikaans, Setswana, </a:t>
            </a:r>
            <a:r>
              <a:rPr lang="en-ZA" sz="2000" dirty="0" err="1"/>
              <a:t>SeSotho</a:t>
            </a:r>
            <a:r>
              <a:rPr lang="en-ZA" sz="2000" dirty="0"/>
              <a:t>, IsiXhosa, IsiZulu, Sepedi, SiSwati, and </a:t>
            </a:r>
            <a:r>
              <a:rPr lang="en-ZA" sz="2000" dirty="0" err="1"/>
              <a:t>TshiVenda</a:t>
            </a:r>
            <a:r>
              <a:rPr lang="en-ZA" sz="2000" dirty="0"/>
              <a:t>) for </a:t>
            </a:r>
            <a:r>
              <a:rPr lang="en-ZA" sz="2000" b="1" dirty="0"/>
              <a:t>22 Special schools.</a:t>
            </a:r>
            <a:endParaRPr lang="en-ZA" sz="2000" dirty="0"/>
          </a:p>
          <a:p>
            <a:pPr algn="just"/>
            <a:r>
              <a:rPr lang="en-ZA" sz="2000" b="1" dirty="0"/>
              <a:t>Provision Of Braille and </a:t>
            </a:r>
            <a:r>
              <a:rPr lang="en-US" sz="2000" b="1" dirty="0"/>
              <a:t>South African Sign Language</a:t>
            </a:r>
            <a:r>
              <a:rPr lang="en-ZA" sz="2000" b="1" dirty="0"/>
              <a:t> (SASL) Resources: </a:t>
            </a:r>
            <a:r>
              <a:rPr lang="en-ZA" sz="2000" dirty="0"/>
              <a:t>The DBE purchased </a:t>
            </a:r>
            <a:r>
              <a:rPr lang="en-ZA" sz="2000" b="1" dirty="0"/>
              <a:t>26 Braille titles in African Languages </a:t>
            </a:r>
            <a:r>
              <a:rPr lang="en-ZA" sz="2000" dirty="0"/>
              <a:t>for Grades 1 to 12, these resources have been forwarded to provinces to reproduce and also upload on the DBE website for </a:t>
            </a:r>
            <a:r>
              <a:rPr lang="en-ZA" sz="2000" b="1" dirty="0"/>
              <a:t>easy access</a:t>
            </a:r>
            <a:r>
              <a:rPr lang="en-ZA" sz="2000" dirty="0"/>
              <a:t>.</a:t>
            </a:r>
          </a:p>
          <a:p>
            <a:pPr marL="0" indent="0" algn="just">
              <a:buNone/>
            </a:pPr>
            <a:r>
              <a:rPr lang="en-ZA" sz="2000" dirty="0"/>
              <a:t> </a:t>
            </a:r>
          </a:p>
          <a:p>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1049423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t>PROGRAMME 2…</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51</a:t>
            </a:fld>
            <a:endParaRPr lang="en-ZA" dirty="0">
              <a:solidFill>
                <a:prstClr val="black">
                  <a:tint val="75000"/>
                </a:prstClr>
              </a:solidFill>
            </a:endParaRPr>
          </a:p>
        </p:txBody>
      </p:sp>
      <p:sp>
        <p:nvSpPr>
          <p:cNvPr id="3" name="Content Placeholder 2"/>
          <p:cNvSpPr>
            <a:spLocks noGrp="1"/>
          </p:cNvSpPr>
          <p:nvPr>
            <p:ph type="body" sz="quarter" idx="13"/>
          </p:nvPr>
        </p:nvSpPr>
        <p:spPr/>
        <p:txBody>
          <a:bodyPr>
            <a:normAutofit fontScale="92500" lnSpcReduction="10000"/>
          </a:bodyPr>
          <a:lstStyle/>
          <a:p>
            <a:pPr marL="0" indent="0">
              <a:buNone/>
            </a:pPr>
            <a:r>
              <a:rPr lang="en-GB" sz="2400" b="1" u="sng" dirty="0"/>
              <a:t>Rural Education</a:t>
            </a:r>
          </a:p>
          <a:p>
            <a:r>
              <a:rPr lang="en-ZA" sz="2400" b="1" dirty="0"/>
              <a:t>Rural Education Assistants Project (REAP): </a:t>
            </a:r>
            <a:r>
              <a:rPr lang="en-ZA" sz="2400" dirty="0"/>
              <a:t>The DBE completed the </a:t>
            </a:r>
            <a:r>
              <a:rPr lang="en-ZA" sz="2400" b="1" dirty="0"/>
              <a:t>research report</a:t>
            </a:r>
            <a:r>
              <a:rPr lang="en-ZA" sz="2400" dirty="0"/>
              <a:t>, which included the findings of the research, recommendations and some preliminary thoughts on a </a:t>
            </a:r>
            <a:r>
              <a:rPr lang="en-ZA" sz="2400" b="1" dirty="0"/>
              <a:t>Framework for the Effective Deployment of Education Assistants in South Africa’s (rural) schools</a:t>
            </a:r>
            <a:r>
              <a:rPr lang="en-ZA" sz="2400" dirty="0"/>
              <a:t>. </a:t>
            </a:r>
          </a:p>
          <a:p>
            <a:pPr algn="just"/>
            <a:r>
              <a:rPr lang="en-GB" sz="2400" dirty="0"/>
              <a:t>A </a:t>
            </a:r>
            <a:r>
              <a:rPr lang="en-GB" sz="2400" b="1" dirty="0"/>
              <a:t>project close-out report </a:t>
            </a:r>
            <a:r>
              <a:rPr lang="en-GB" sz="2400" dirty="0"/>
              <a:t>was completed and submitted to the to the National Treasury.</a:t>
            </a:r>
          </a:p>
          <a:p>
            <a:pPr algn="just"/>
            <a:r>
              <a:rPr lang="en-GB" sz="2400" dirty="0"/>
              <a:t>The project provides learners with tablets which are </a:t>
            </a:r>
            <a:r>
              <a:rPr lang="en-GB" sz="2400" b="1" dirty="0"/>
              <a:t>preloaded with lessons </a:t>
            </a:r>
            <a:r>
              <a:rPr lang="en-GB" sz="2400" dirty="0"/>
              <a:t>aligned to the </a:t>
            </a:r>
            <a:r>
              <a:rPr lang="en-GB" sz="2400" b="1" dirty="0"/>
              <a:t>CAPS Curriculum</a:t>
            </a:r>
            <a:r>
              <a:rPr lang="en-GB" sz="2400" dirty="0"/>
              <a:t>. The </a:t>
            </a:r>
            <a:r>
              <a:rPr lang="en-GB" sz="2400" dirty="0" err="1"/>
              <a:t>Edulution</a:t>
            </a:r>
            <a:r>
              <a:rPr lang="en-GB" sz="2400" dirty="0"/>
              <a:t> sessions have been time-tabled into the regular school time-table. The project has </a:t>
            </a:r>
            <a:r>
              <a:rPr lang="en-GB" sz="2400" b="1" dirty="0"/>
              <a:t>reached 3 600 learners.</a:t>
            </a:r>
            <a:endParaRPr lang="en-ZA" sz="2400" b="1" dirty="0"/>
          </a:p>
          <a:p>
            <a:pPr algn="just"/>
            <a:r>
              <a:rPr lang="en-ZA" sz="2400" b="1" dirty="0"/>
              <a:t>Eight (8) </a:t>
            </a:r>
            <a:r>
              <a:rPr lang="en-ZA" sz="2400" dirty="0"/>
              <a:t>pilot sites had successfully been opened and operating. The </a:t>
            </a:r>
            <a:r>
              <a:rPr lang="en-ZA" sz="2400" b="1" dirty="0"/>
              <a:t>number of sites </a:t>
            </a:r>
            <a:r>
              <a:rPr lang="en-ZA" sz="2400" dirty="0"/>
              <a:t>in KwaZulu-Natal have been i</a:t>
            </a:r>
            <a:r>
              <a:rPr lang="en-ZA" sz="2400" b="1" dirty="0"/>
              <a:t>ncreased</a:t>
            </a:r>
            <a:r>
              <a:rPr lang="en-ZA" sz="2400" dirty="0"/>
              <a:t> from 10 to 14. </a:t>
            </a:r>
          </a:p>
          <a:p>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23403699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rgbClr val="C0504D">
                    <a:lumMod val="75000"/>
                  </a:srgbClr>
                </a:solidFill>
              </a:rPr>
              <a:t>PROGRAMME 2… </a:t>
            </a:r>
          </a:p>
        </p:txBody>
      </p:sp>
      <p:sp>
        <p:nvSpPr>
          <p:cNvPr id="4" name="Slide Number Placeholder 3"/>
          <p:cNvSpPr>
            <a:spLocks noGrp="1"/>
          </p:cNvSpPr>
          <p:nvPr>
            <p:ph type="sldNum" sz="quarter" idx="12"/>
          </p:nvPr>
        </p:nvSpPr>
        <p:spPr/>
        <p:txBody>
          <a:bodyPr/>
          <a:lstStyle/>
          <a:p>
            <a:fld id="{E2C0AE55-7E06-4976-960B-3D98813CB3CF}" type="slidenum">
              <a:rPr lang="en-ZA" b="1" smtClean="0">
                <a:solidFill>
                  <a:prstClr val="black">
                    <a:tint val="75000"/>
                  </a:prstClr>
                </a:solidFill>
              </a:rPr>
              <a:pPr/>
              <a:t>52</a:t>
            </a:fld>
            <a:endParaRPr lang="en-ZA" b="1" dirty="0">
              <a:solidFill>
                <a:prstClr val="black">
                  <a:tint val="75000"/>
                </a:prstClr>
              </a:solidFill>
            </a:endParaRPr>
          </a:p>
        </p:txBody>
      </p:sp>
      <p:sp>
        <p:nvSpPr>
          <p:cNvPr id="3" name="Content Placeholder 2"/>
          <p:cNvSpPr>
            <a:spLocks noGrp="1"/>
          </p:cNvSpPr>
          <p:nvPr>
            <p:ph type="body" sz="quarter" idx="13"/>
          </p:nvPr>
        </p:nvSpPr>
        <p:spPr>
          <a:xfrm>
            <a:off x="0" y="764704"/>
            <a:ext cx="9144000" cy="4896543"/>
          </a:xfrm>
        </p:spPr>
        <p:txBody>
          <a:bodyPr>
            <a:noAutofit/>
          </a:bodyPr>
          <a:lstStyle/>
          <a:p>
            <a:pPr marL="0" indent="0">
              <a:buNone/>
            </a:pPr>
            <a:r>
              <a:rPr lang="en-GB" sz="1800" b="1" u="sng" dirty="0"/>
              <a:t>Mathematics, Science and Technology (MST), E-Learning and Research</a:t>
            </a:r>
          </a:p>
          <a:p>
            <a:r>
              <a:rPr lang="en-GB" sz="1800" b="1" dirty="0"/>
              <a:t>MST Curriculum: </a:t>
            </a:r>
            <a:r>
              <a:rPr lang="en-GB" sz="1800" dirty="0"/>
              <a:t>Grade R-3 2021 Annual Teaching Plans (ATPs) were reworked. All four (4) terms are captured in one (1) </a:t>
            </a:r>
            <a:r>
              <a:rPr lang="en-ZA" sz="1800" dirty="0"/>
              <a:t>comprehensive document per grade.</a:t>
            </a:r>
          </a:p>
          <a:p>
            <a:r>
              <a:rPr lang="en-GB" sz="1800" dirty="0"/>
              <a:t>A total of </a:t>
            </a:r>
            <a:r>
              <a:rPr lang="en-GB" sz="1800" b="1" dirty="0"/>
              <a:t>22 Subject Advisors </a:t>
            </a:r>
            <a:r>
              <a:rPr lang="en-GB" sz="1800" dirty="0"/>
              <a:t>from the Mpumalanga province were </a:t>
            </a:r>
            <a:r>
              <a:rPr lang="en-GB" sz="1800" b="1" dirty="0"/>
              <a:t>supported</a:t>
            </a:r>
            <a:r>
              <a:rPr lang="en-GB" sz="1800" dirty="0"/>
              <a:t> on how to </a:t>
            </a:r>
            <a:r>
              <a:rPr lang="en-GB" sz="1800" b="1" dirty="0"/>
              <a:t>develop</a:t>
            </a:r>
            <a:r>
              <a:rPr lang="en-GB" sz="1800" dirty="0"/>
              <a:t> quality assessment tasks and draft investigations and tests for Intermediate Phase (IP) and Senior Phase (SP).</a:t>
            </a:r>
          </a:p>
          <a:p>
            <a:r>
              <a:rPr lang="en-ZA" sz="1800" b="1" dirty="0"/>
              <a:t>Coding and Robotics</a:t>
            </a:r>
            <a:r>
              <a:rPr lang="en-ZA" sz="1800" dirty="0"/>
              <a:t>: The DBE has </a:t>
            </a:r>
            <a:r>
              <a:rPr lang="en-ZA" sz="1800" b="1" dirty="0"/>
              <a:t>orientated 62 members </a:t>
            </a:r>
            <a:r>
              <a:rPr lang="en-ZA" sz="1800" dirty="0"/>
              <a:t>of the National Training Team (NTT) and </a:t>
            </a:r>
            <a:r>
              <a:rPr lang="en-ZA" sz="1800" b="1" dirty="0"/>
              <a:t>83</a:t>
            </a:r>
            <a:r>
              <a:rPr lang="en-ZA" sz="1800" dirty="0"/>
              <a:t> Provincial Curriculum, Teacher Development as well as E-Learning officials, from all 9 provinces.</a:t>
            </a:r>
          </a:p>
          <a:p>
            <a:pPr algn="just"/>
            <a:r>
              <a:rPr lang="en-ZA" sz="1800" dirty="0"/>
              <a:t>The </a:t>
            </a:r>
            <a:r>
              <a:rPr lang="en-ZA" sz="1800" b="1" dirty="0"/>
              <a:t>Provincial Training Team (PTT) of the nine Provinces have orientated 2 172 teachers</a:t>
            </a:r>
            <a:r>
              <a:rPr lang="en-ZA" sz="1800" dirty="0"/>
              <a:t> for Grades R-3 and Grade 7, 249 Subject Advisors, district and Provincial Officials.</a:t>
            </a:r>
          </a:p>
          <a:p>
            <a:pPr algn="just"/>
            <a:r>
              <a:rPr lang="en-ZA" sz="1800" b="1" dirty="0"/>
              <a:t>Content training</a:t>
            </a:r>
            <a:r>
              <a:rPr lang="en-ZA" sz="1800" dirty="0"/>
              <a:t> </a:t>
            </a:r>
            <a:r>
              <a:rPr lang="en-ZA" sz="1800" b="1" dirty="0"/>
              <a:t>in partnership with UNISA</a:t>
            </a:r>
            <a:r>
              <a:rPr lang="en-ZA" sz="1800" dirty="0"/>
              <a:t> has commenced and over </a:t>
            </a:r>
            <a:r>
              <a:rPr lang="en-ZA" sz="1800" b="1" dirty="0"/>
              <a:t>2 000 teachers</a:t>
            </a:r>
            <a:r>
              <a:rPr lang="en-ZA" sz="1800" dirty="0"/>
              <a:t> from pilot schools are receiving a SACE accredited training as our efforts of building capacity in schools for the delivery of this new subject.   </a:t>
            </a:r>
          </a:p>
          <a:p>
            <a:pPr algn="just"/>
            <a:r>
              <a:rPr lang="en-ZA" sz="1800" dirty="0"/>
              <a:t>DBE conducted </a:t>
            </a:r>
            <a:r>
              <a:rPr lang="en-ZA" sz="1800" b="1" dirty="0"/>
              <a:t>advocacy and roadshows </a:t>
            </a:r>
            <a:r>
              <a:rPr lang="en-ZA" sz="1800" dirty="0"/>
              <a:t>in the nine (9) provinces,</a:t>
            </a:r>
            <a:r>
              <a:rPr lang="en-ZA" sz="1800" b="1" dirty="0"/>
              <a:t> 52 </a:t>
            </a:r>
            <a:r>
              <a:rPr lang="en-ZA" sz="1800" dirty="0"/>
              <a:t>districts and interacted with </a:t>
            </a:r>
            <a:r>
              <a:rPr lang="en-ZA" sz="1800" b="1" dirty="0"/>
              <a:t>494</a:t>
            </a:r>
            <a:r>
              <a:rPr lang="en-ZA" sz="1800" dirty="0"/>
              <a:t> district and provincial officials and </a:t>
            </a:r>
            <a:r>
              <a:rPr lang="en-ZA" sz="1800" b="1" dirty="0"/>
              <a:t>885</a:t>
            </a:r>
            <a:r>
              <a:rPr lang="en-ZA" sz="1800" dirty="0"/>
              <a:t> principals of the schools identified to pilot. </a:t>
            </a:r>
          </a:p>
          <a:p>
            <a:pPr algn="just"/>
            <a:r>
              <a:rPr lang="en-ZA" sz="1800" dirty="0"/>
              <a:t>DBE Conducted </a:t>
            </a:r>
            <a:r>
              <a:rPr lang="en-ZA" sz="1800" b="1" dirty="0"/>
              <a:t>Monitoring and Support Visits</a:t>
            </a:r>
            <a:r>
              <a:rPr lang="en-ZA" sz="1800" dirty="0"/>
              <a:t> to all pilot schools within the project.</a:t>
            </a:r>
          </a:p>
          <a:p>
            <a:pPr algn="just"/>
            <a:endParaRPr lang="en-ZA" sz="1800" dirty="0"/>
          </a:p>
          <a:p>
            <a:pPr>
              <a:spcAft>
                <a:spcPts val="1000"/>
              </a:spcAft>
            </a:pPr>
            <a:endParaRPr lang="en-US" sz="1800" dirty="0">
              <a:solidFill>
                <a:srgbClr val="7030A0"/>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custDataLst>
      <p:tags r:id="rId1"/>
    </p:custDataLst>
    <p:extLst>
      <p:ext uri="{BB962C8B-B14F-4D97-AF65-F5344CB8AC3E}">
        <p14:creationId xmlns:p14="http://schemas.microsoft.com/office/powerpoint/2010/main" val="4051130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2…</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53</a:t>
            </a:fld>
            <a:endParaRPr lang="en-ZA" dirty="0">
              <a:solidFill>
                <a:prstClr val="black">
                  <a:tint val="75000"/>
                </a:prstClr>
              </a:solidFill>
            </a:endParaRPr>
          </a:p>
        </p:txBody>
      </p:sp>
      <p:sp>
        <p:nvSpPr>
          <p:cNvPr id="3" name="Content Placeholder 2"/>
          <p:cNvSpPr>
            <a:spLocks noGrp="1"/>
          </p:cNvSpPr>
          <p:nvPr>
            <p:ph type="body" sz="quarter" idx="13"/>
          </p:nvPr>
        </p:nvSpPr>
        <p:spPr>
          <a:xfrm>
            <a:off x="179512" y="980728"/>
            <a:ext cx="8856984" cy="5112568"/>
          </a:xfrm>
        </p:spPr>
        <p:txBody>
          <a:bodyPr>
            <a:noAutofit/>
          </a:bodyPr>
          <a:lstStyle/>
          <a:p>
            <a:pPr marL="0" indent="0" algn="just">
              <a:buNone/>
            </a:pPr>
            <a:r>
              <a:rPr lang="en-GB" sz="2400" b="1" u="sng" dirty="0"/>
              <a:t>Mathematics, Science and Technology (MST), E-Learning and Research…</a:t>
            </a:r>
            <a:endParaRPr lang="en-ZA" sz="2400" b="1" u="sng" dirty="0"/>
          </a:p>
          <a:p>
            <a:pPr algn="just"/>
            <a:r>
              <a:rPr lang="en-ZA" sz="2400" b="1" dirty="0"/>
              <a:t>Marine Sciences: </a:t>
            </a:r>
            <a:r>
              <a:rPr lang="en-ZA" sz="2400" dirty="0"/>
              <a:t>The </a:t>
            </a:r>
            <a:r>
              <a:rPr lang="en-ZA" sz="2400" b="1" dirty="0"/>
              <a:t>first cohort of the 2021 </a:t>
            </a:r>
            <a:r>
              <a:rPr lang="en-ZA" sz="2400" dirty="0"/>
              <a:t>Grade 12 wrote their National Senior Certificate (</a:t>
            </a:r>
            <a:r>
              <a:rPr lang="en-ZA" sz="2400" b="1" dirty="0"/>
              <a:t>NSC) examinations</a:t>
            </a:r>
            <a:r>
              <a:rPr lang="en-ZA" sz="2400" dirty="0"/>
              <a:t>. </a:t>
            </a:r>
          </a:p>
          <a:p>
            <a:pPr algn="just"/>
            <a:r>
              <a:rPr lang="en-ZA" sz="2400" dirty="0"/>
              <a:t>Since the piloting of the subject began with a </a:t>
            </a:r>
            <a:r>
              <a:rPr lang="en-ZA" sz="2400" b="1" dirty="0"/>
              <a:t>small group </a:t>
            </a:r>
            <a:r>
              <a:rPr lang="en-ZA" sz="2400" dirty="0"/>
              <a:t>of Grade 10 learners, there are already over </a:t>
            </a:r>
            <a:r>
              <a:rPr lang="en-ZA" sz="2400" b="1" dirty="0"/>
              <a:t>300 learners </a:t>
            </a:r>
            <a:r>
              <a:rPr lang="en-ZA" sz="2400" dirty="0"/>
              <a:t>in Grades 10 and 11 </a:t>
            </a:r>
            <a:r>
              <a:rPr lang="en-ZA" sz="2400" b="1" dirty="0"/>
              <a:t>enrolled for the course</a:t>
            </a:r>
            <a:r>
              <a:rPr lang="en-ZA" sz="2400" dirty="0"/>
              <a:t>.</a:t>
            </a:r>
          </a:p>
          <a:p>
            <a:pPr algn="just"/>
            <a:r>
              <a:rPr lang="en-ZA" sz="2400" b="1" dirty="0"/>
              <a:t>Aviation Curriculum</a:t>
            </a:r>
            <a:r>
              <a:rPr lang="en-ZA" sz="2400" dirty="0"/>
              <a:t>: The DBE is working in collaboration with the Department of Transport to </a:t>
            </a:r>
            <a:r>
              <a:rPr lang="en-ZA" sz="2400" b="1" dirty="0"/>
              <a:t>finalise</a:t>
            </a:r>
            <a:r>
              <a:rPr lang="en-ZA" sz="2400" dirty="0"/>
              <a:t> the </a:t>
            </a:r>
            <a:r>
              <a:rPr lang="en-ZA" sz="2400" b="1" dirty="0"/>
              <a:t>Aviation Curriculum </a:t>
            </a:r>
            <a:r>
              <a:rPr lang="en-ZA" sz="2400" dirty="0"/>
              <a:t>to ensure that the curriculum </a:t>
            </a:r>
            <a:r>
              <a:rPr lang="en-ZA" sz="2400" b="1" dirty="0"/>
              <a:t>aligns with the Curriculum and Assessment Policy Statement (CAPS) Policy</a:t>
            </a:r>
            <a:r>
              <a:rPr lang="en-ZA" sz="2400" dirty="0"/>
              <a:t>. Terms of Reference (</a:t>
            </a:r>
            <a:r>
              <a:rPr lang="en-ZA" sz="2400" dirty="0" err="1"/>
              <a:t>ToRs</a:t>
            </a:r>
            <a:r>
              <a:rPr lang="en-ZA" sz="2400" dirty="0"/>
              <a:t>) have been drafted and discussed by the </a:t>
            </a:r>
            <a:r>
              <a:rPr lang="en-ZA" sz="2400" b="1" dirty="0"/>
              <a:t>two (2) departments </a:t>
            </a:r>
            <a:r>
              <a:rPr lang="en-ZA" sz="2400" dirty="0"/>
              <a:t>the</a:t>
            </a:r>
            <a:r>
              <a:rPr lang="en-ZA" sz="2400" b="1" dirty="0"/>
              <a:t> </a:t>
            </a:r>
            <a:r>
              <a:rPr lang="en-ZA" sz="2400" dirty="0"/>
              <a:t>DBE and Department of Transport (DOT).</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5856004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rgbClr val="C0504D">
                    <a:lumMod val="75000"/>
                  </a:srgbClr>
                </a:solidFill>
              </a:rPr>
              <a:t>PROGRAMME 2…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ZA"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107504" y="980728"/>
            <a:ext cx="8928992" cy="4896543"/>
          </a:xfrm>
        </p:spPr>
        <p:txBody>
          <a:bodyPr>
            <a:noAutofit/>
          </a:bodyPr>
          <a:lstStyle/>
          <a:p>
            <a:pPr marL="0" indent="0" algn="just">
              <a:buNone/>
            </a:pPr>
            <a:r>
              <a:rPr lang="en-GB" sz="2400" b="1" u="sng" dirty="0"/>
              <a:t>Early Childhood Development (ECD)</a:t>
            </a:r>
          </a:p>
          <a:p>
            <a:pPr algn="just"/>
            <a:r>
              <a:rPr lang="en-ZA" sz="2400" dirty="0">
                <a:ea typeface="Calibri" panose="020F0502020204030204" pitchFamily="34" charset="0"/>
                <a:cs typeface="Arial" panose="020B0604020202020204" pitchFamily="34" charset="0"/>
              </a:rPr>
              <a:t>By end of September 2021 both National and Provincial </a:t>
            </a:r>
            <a:r>
              <a:rPr lang="en-ZA" sz="2400" b="1" dirty="0">
                <a:ea typeface="Calibri" panose="020F0502020204030204" pitchFamily="34" charset="0"/>
                <a:cs typeface="Arial" panose="020B0604020202020204" pitchFamily="34" charset="0"/>
              </a:rPr>
              <a:t>Proclamations</a:t>
            </a:r>
            <a:r>
              <a:rPr lang="en-ZA" sz="2400" dirty="0">
                <a:ea typeface="Calibri" panose="020F0502020204030204" pitchFamily="34" charset="0"/>
                <a:cs typeface="Arial" panose="020B0604020202020204" pitchFamily="34" charset="0"/>
              </a:rPr>
              <a:t> were </a:t>
            </a:r>
            <a:r>
              <a:rPr lang="en-ZA" sz="2400" b="1" dirty="0">
                <a:ea typeface="Calibri" panose="020F0502020204030204" pitchFamily="34" charset="0"/>
                <a:cs typeface="Arial" panose="020B0604020202020204" pitchFamily="34" charset="0"/>
              </a:rPr>
              <a:t>signed</a:t>
            </a:r>
            <a:r>
              <a:rPr lang="en-ZA" sz="2400" dirty="0">
                <a:ea typeface="Calibri" panose="020F0502020204030204" pitchFamily="34" charset="0"/>
                <a:cs typeface="Arial" panose="020B0604020202020204" pitchFamily="34" charset="0"/>
              </a:rPr>
              <a:t> by President and Premiers respectively, translated into 11 official languages and gazetted. The ring-fencing of posts was </a:t>
            </a:r>
            <a:r>
              <a:rPr lang="en-ZA" sz="2400" b="1" dirty="0">
                <a:ea typeface="Calibri" panose="020F0502020204030204" pitchFamily="34" charset="0"/>
                <a:cs typeface="Arial" panose="020B0604020202020204" pitchFamily="34" charset="0"/>
              </a:rPr>
              <a:t>concluded</a:t>
            </a:r>
            <a:r>
              <a:rPr lang="en-ZA" sz="2400" dirty="0">
                <a:ea typeface="Calibri" panose="020F0502020204030204" pitchFamily="34" charset="0"/>
                <a:cs typeface="Arial" panose="020B0604020202020204" pitchFamily="34" charset="0"/>
              </a:rPr>
              <a:t> in all provinces at the end of August 2021.</a:t>
            </a:r>
          </a:p>
          <a:p>
            <a:pPr algn="just"/>
            <a:r>
              <a:rPr lang="en-ZA" sz="2400" dirty="0">
                <a:ea typeface="Times New Roman" panose="02020603050405020304" pitchFamily="18" charset="0"/>
                <a:cs typeface="Arial" panose="020B0604020202020204" pitchFamily="34" charset="0"/>
              </a:rPr>
              <a:t>In collaboration with the National Education Collaboration Trust (NECT), the DBE has developed a Concept Note to detail the envisaged </a:t>
            </a:r>
            <a:r>
              <a:rPr lang="en-ZA" sz="2400" b="1" dirty="0">
                <a:ea typeface="Times New Roman" panose="02020603050405020304" pitchFamily="18" charset="0"/>
                <a:cs typeface="Arial" panose="020B0604020202020204" pitchFamily="34" charset="0"/>
              </a:rPr>
              <a:t>Service Delivery Model (SDM) for ECD</a:t>
            </a:r>
            <a:r>
              <a:rPr lang="en-ZA" sz="2400" dirty="0">
                <a:ea typeface="Times New Roman" panose="02020603050405020304" pitchFamily="18" charset="0"/>
                <a:cs typeface="Arial" panose="020B0604020202020204" pitchFamily="34" charset="0"/>
              </a:rPr>
              <a:t>.</a:t>
            </a:r>
          </a:p>
          <a:p>
            <a:pPr algn="just"/>
            <a:r>
              <a:rPr lang="en-US" sz="2400" dirty="0"/>
              <a:t>The DBE, with funding from the LEGO Foundation, conducted a census of all ECD </a:t>
            </a:r>
            <a:r>
              <a:rPr lang="en-US" sz="2400" dirty="0" err="1"/>
              <a:t>programmes</a:t>
            </a:r>
            <a:r>
              <a:rPr lang="en-US" sz="2400" dirty="0"/>
              <a:t> . Data collection was concluded on 8 February 2022 with a total of </a:t>
            </a:r>
            <a:r>
              <a:rPr lang="en-US" sz="2400" b="1" dirty="0"/>
              <a:t>41 000 ECD </a:t>
            </a:r>
            <a:r>
              <a:rPr lang="en-US" sz="2400" b="1" dirty="0" err="1"/>
              <a:t>centres</a:t>
            </a:r>
            <a:r>
              <a:rPr lang="en-US" sz="2400" dirty="0"/>
              <a:t> having been identified.</a:t>
            </a:r>
          </a:p>
          <a:p>
            <a:endParaRPr lang="en-ZA" sz="2000" dirty="0"/>
          </a:p>
          <a:p>
            <a:endParaRPr lang="en-GB" sz="2000" dirty="0"/>
          </a:p>
          <a:p>
            <a:pPr algn="just"/>
            <a:endParaRPr lang="en-GB" sz="2000" b="1" u="sng"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custDataLst>
      <p:tags r:id="rId1"/>
    </p:custDataLst>
    <p:extLst>
      <p:ext uri="{BB962C8B-B14F-4D97-AF65-F5344CB8AC3E}">
        <p14:creationId xmlns:p14="http://schemas.microsoft.com/office/powerpoint/2010/main" val="2525711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2</a:t>
            </a: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55</a:t>
            </a:fld>
            <a:endParaRPr lang="en-ZA" dirty="0">
              <a:solidFill>
                <a:prstClr val="black">
                  <a:tint val="75000"/>
                </a:prstClr>
              </a:solidFill>
            </a:endParaRPr>
          </a:p>
        </p:txBody>
      </p:sp>
      <p:sp>
        <p:nvSpPr>
          <p:cNvPr id="3" name="Content Placeholder 2"/>
          <p:cNvSpPr>
            <a:spLocks noGrp="1"/>
          </p:cNvSpPr>
          <p:nvPr>
            <p:ph type="body" sz="quarter" idx="13"/>
          </p:nvPr>
        </p:nvSpPr>
        <p:spPr>
          <a:xfrm>
            <a:off x="107504" y="836712"/>
            <a:ext cx="8856984" cy="5040559"/>
          </a:xfrm>
        </p:spPr>
        <p:txBody>
          <a:bodyPr>
            <a:normAutofit fontScale="92500" lnSpcReduction="10000"/>
          </a:bodyPr>
          <a:lstStyle/>
          <a:p>
            <a:pPr marL="0" lvl="0" indent="0" algn="just">
              <a:buNone/>
            </a:pPr>
            <a:r>
              <a:rPr lang="en-ZA" sz="2400" b="1" u="sng" dirty="0">
                <a:ea typeface="Calibri" panose="020F0502020204030204" pitchFamily="34" charset="0"/>
                <a:cs typeface="Times New Roman" panose="02020603050405020304" pitchFamily="18" charset="0"/>
              </a:rPr>
              <a:t>Reading</a:t>
            </a:r>
          </a:p>
          <a:p>
            <a:pPr algn="just">
              <a:spcAft>
                <a:spcPts val="1000"/>
              </a:spcAft>
            </a:pPr>
            <a:r>
              <a:rPr lang="en-ZA" sz="2400" dirty="0">
                <a:ea typeface="Calibri" panose="020F0502020204030204" pitchFamily="34" charset="0"/>
                <a:cs typeface="Times New Roman" panose="02020603050405020304" pitchFamily="18" charset="0"/>
              </a:rPr>
              <a:t>A selection of </a:t>
            </a:r>
            <a:r>
              <a:rPr lang="en-ZA" sz="2400" b="1" dirty="0">
                <a:ea typeface="Calibri" panose="020F0502020204030204" pitchFamily="34" charset="0"/>
                <a:cs typeface="Times New Roman" panose="02020603050405020304" pitchFamily="18" charset="0"/>
              </a:rPr>
              <a:t>900 story book </a:t>
            </a:r>
            <a:r>
              <a:rPr lang="en-ZA" sz="2400" dirty="0">
                <a:ea typeface="Calibri" panose="020F0502020204030204" pitchFamily="34" charset="0"/>
                <a:cs typeface="Times New Roman" panose="02020603050405020304" pitchFamily="18" charset="0"/>
              </a:rPr>
              <a:t>titles for Grades 1 to 4 has been finalised by National Education Collaboration Trust (NECT) and </a:t>
            </a:r>
            <a:r>
              <a:rPr lang="en-ZA" sz="2400" b="1" dirty="0">
                <a:ea typeface="Calibri" panose="020F0502020204030204" pitchFamily="34" charset="0"/>
                <a:cs typeface="Times New Roman" panose="02020603050405020304" pitchFamily="18" charset="0"/>
              </a:rPr>
              <a:t>submitted</a:t>
            </a:r>
            <a:r>
              <a:rPr lang="en-ZA" sz="2400" dirty="0">
                <a:ea typeface="Calibri" panose="020F0502020204030204" pitchFamily="34" charset="0"/>
                <a:cs typeface="Times New Roman" panose="02020603050405020304" pitchFamily="18" charset="0"/>
              </a:rPr>
              <a:t> to United Nations Children’s Fund (UNICEF) for delivery to schools in January 2022.</a:t>
            </a:r>
          </a:p>
          <a:p>
            <a:pPr algn="just"/>
            <a:r>
              <a:rPr lang="en-ZA" sz="2400" b="1" dirty="0"/>
              <a:t>25 198 Reading Champions </a:t>
            </a:r>
            <a:r>
              <a:rPr lang="en-ZA" sz="2400" dirty="0"/>
              <a:t>were placed in schools, with a further </a:t>
            </a:r>
            <a:r>
              <a:rPr lang="en-ZA" sz="2400" b="1" dirty="0"/>
              <a:t>13 417 trained </a:t>
            </a:r>
            <a:r>
              <a:rPr lang="en-ZA" sz="2400" dirty="0"/>
              <a:t>in a 2-day Reading Champion training programme. </a:t>
            </a:r>
          </a:p>
          <a:p>
            <a:pPr algn="just"/>
            <a:r>
              <a:rPr lang="en-GB" sz="2400" b="1" dirty="0"/>
              <a:t>Read to Lead </a:t>
            </a:r>
            <a:r>
              <a:rPr lang="en-GB" sz="2400" dirty="0"/>
              <a:t>promotional posts have been promoted across DBE social media pages and Twitter with various key messages amplifying the Read to Lead message about the </a:t>
            </a:r>
            <a:r>
              <a:rPr lang="en-GB" sz="2400" b="1" dirty="0"/>
              <a:t>importance of reading</a:t>
            </a:r>
            <a:r>
              <a:rPr lang="en-GB" sz="2400" dirty="0"/>
              <a:t>.</a:t>
            </a:r>
          </a:p>
          <a:p>
            <a:pPr algn="just"/>
            <a:r>
              <a:rPr lang="en-GB" sz="2400" dirty="0"/>
              <a:t>As part of activating communities, Read to Lead has</a:t>
            </a:r>
            <a:r>
              <a:rPr lang="en-GB" sz="2400" b="1" dirty="0"/>
              <a:t> partnered </a:t>
            </a:r>
            <a:r>
              <a:rPr lang="en-GB" sz="2400" dirty="0"/>
              <a:t>with the Ethiopian Church of South Africa in the launch of the </a:t>
            </a:r>
            <a:r>
              <a:rPr lang="en-GB" sz="2400" b="1" dirty="0"/>
              <a:t>Read to Reach your Dreams campaign</a:t>
            </a:r>
            <a:r>
              <a:rPr lang="en-GB" sz="2400" dirty="0"/>
              <a:t>, where a </a:t>
            </a:r>
            <a:r>
              <a:rPr lang="en-GB" sz="2400" b="1" dirty="0"/>
              <a:t>library was opened </a:t>
            </a:r>
            <a:r>
              <a:rPr lang="en-GB" sz="2400" dirty="0"/>
              <a:t>and an </a:t>
            </a:r>
            <a:r>
              <a:rPr lang="en-GB" sz="2400" b="1" dirty="0"/>
              <a:t>ECD centre was revamped</a:t>
            </a:r>
            <a:r>
              <a:rPr lang="en-GB" sz="2400" dirty="0"/>
              <a:t>.</a:t>
            </a:r>
          </a:p>
          <a:p>
            <a:pPr marL="0" indent="0" algn="just">
              <a:buNone/>
            </a:pPr>
            <a:endParaRPr lang="en-ZA" sz="2000" b="1"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extLst>
      <p:ext uri="{BB962C8B-B14F-4D97-AF65-F5344CB8AC3E}">
        <p14:creationId xmlns:p14="http://schemas.microsoft.com/office/powerpoint/2010/main" val="12095438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ZA" dirty="0"/>
              <a:t>PROGRAMME THREE: </a:t>
            </a:r>
            <a:r>
              <a:rPr lang="en-US" dirty="0"/>
              <a:t>TEACHERS, EDUCATION </a:t>
            </a:r>
            <a:br>
              <a:rPr lang="en-US" dirty="0"/>
            </a:br>
            <a:r>
              <a:rPr lang="en-US" dirty="0"/>
              <a:t>HUMAN RESOURCES AND INSTITUTIONAL </a:t>
            </a:r>
            <a:br>
              <a:rPr lang="en-US" dirty="0"/>
            </a:br>
            <a:r>
              <a:rPr lang="en-US" dirty="0"/>
              <a:t>DEVELOPMENT</a:t>
            </a:r>
            <a:br>
              <a:rPr lang="en-US" dirty="0"/>
            </a:br>
            <a:endParaRPr lang="en-ZA" dirty="0"/>
          </a:p>
        </p:txBody>
      </p:sp>
      <p:sp>
        <p:nvSpPr>
          <p:cNvPr id="3" name="Content Placeholder 2"/>
          <p:cNvSpPr>
            <a:spLocks noGrp="1"/>
          </p:cNvSpPr>
          <p:nvPr>
            <p:ph type="subTitle" idx="1"/>
          </p:nvPr>
        </p:nvSpPr>
        <p:spPr/>
        <p:txBody>
          <a:bodyPr>
            <a:normAutofit fontScale="92500" lnSpcReduction="20000"/>
          </a:bodyPr>
          <a:lstStyle/>
          <a:p>
            <a:r>
              <a:rPr lang="en-US"/>
              <a:t>The purpose of Programme 3 is to promote quality teaching and institutional performance through the effective supply, development and utilisation of human resources.</a:t>
            </a:r>
          </a:p>
          <a:p>
            <a:endParaRPr lang="en-US"/>
          </a:p>
          <a:p>
            <a:endParaRPr lang="en-US"/>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56</a:t>
            </a:fld>
            <a:endParaRPr lang="en-ZA"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835696"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54</a:t>
            </a:r>
          </a:p>
        </p:txBody>
      </p:sp>
    </p:spTree>
    <p:custDataLst>
      <p:tags r:id="rId1"/>
    </p:custDataLst>
    <p:extLst>
      <p:ext uri="{BB962C8B-B14F-4D97-AF65-F5344CB8AC3E}">
        <p14:creationId xmlns:p14="http://schemas.microsoft.com/office/powerpoint/2010/main" val="7410735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pPr/>
              <a:t>57</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2850203"/>
              </p:ext>
            </p:extLst>
          </p:nvPr>
        </p:nvGraphicFramePr>
        <p:xfrm>
          <a:off x="-1" y="980727"/>
          <a:ext cx="9144000" cy="4523232"/>
        </p:xfrm>
        <a:graphic>
          <a:graphicData uri="http://schemas.openxmlformats.org/drawingml/2006/table">
            <a:tbl>
              <a:tblPr firstRow="1" firstCol="1" lastRow="1" lastCol="1" bandRow="1" bandCol="1"/>
              <a:tblGrid>
                <a:gridCol w="1475657">
                  <a:extLst>
                    <a:ext uri="{9D8B030D-6E8A-4147-A177-3AD203B41FA5}">
                      <a16:colId xmlns:a16="http://schemas.microsoft.com/office/drawing/2014/main" val="2119617984"/>
                    </a:ext>
                  </a:extLst>
                </a:gridCol>
                <a:gridCol w="693300">
                  <a:extLst>
                    <a:ext uri="{9D8B030D-6E8A-4147-A177-3AD203B41FA5}">
                      <a16:colId xmlns:a16="http://schemas.microsoft.com/office/drawing/2014/main" val="878897249"/>
                    </a:ext>
                  </a:extLst>
                </a:gridCol>
                <a:gridCol w="1178908">
                  <a:extLst>
                    <a:ext uri="{9D8B030D-6E8A-4147-A177-3AD203B41FA5}">
                      <a16:colId xmlns:a16="http://schemas.microsoft.com/office/drawing/2014/main" val="2284752871"/>
                    </a:ext>
                  </a:extLst>
                </a:gridCol>
                <a:gridCol w="1512168">
                  <a:extLst>
                    <a:ext uri="{9D8B030D-6E8A-4147-A177-3AD203B41FA5}">
                      <a16:colId xmlns:a16="http://schemas.microsoft.com/office/drawing/2014/main" val="1038061593"/>
                    </a:ext>
                  </a:extLst>
                </a:gridCol>
                <a:gridCol w="1368152">
                  <a:extLst>
                    <a:ext uri="{9D8B030D-6E8A-4147-A177-3AD203B41FA5}">
                      <a16:colId xmlns:a16="http://schemas.microsoft.com/office/drawing/2014/main" val="1390169280"/>
                    </a:ext>
                  </a:extLst>
                </a:gridCol>
                <a:gridCol w="1152128">
                  <a:extLst>
                    <a:ext uri="{9D8B030D-6E8A-4147-A177-3AD203B41FA5}">
                      <a16:colId xmlns:a16="http://schemas.microsoft.com/office/drawing/2014/main" val="298446978"/>
                    </a:ext>
                  </a:extLst>
                </a:gridCol>
                <a:gridCol w="1763687">
                  <a:extLst>
                    <a:ext uri="{9D8B030D-6E8A-4147-A177-3AD203B41FA5}">
                      <a16:colId xmlns:a16="http://schemas.microsoft.com/office/drawing/2014/main" val="890463025"/>
                    </a:ext>
                  </a:extLst>
                </a:gridCol>
              </a:tblGrid>
              <a:tr h="501834">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Output Indicator</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Reporting Cycle</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Audited Actual Performance 2020/2021</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Planned Annual Target 2021/2022</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Actual Achievement 2021/2022</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Deviation from planned target to Actual Achievement 2021/2022</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Reasons for deviations</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271579732"/>
                  </a:ext>
                </a:extLst>
              </a:tr>
              <a:tr h="1893913">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3.1.1 Percentage of School Governing Bodies (SGBs) that meet the minimum criteria in terms of effectiveness</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Annually</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96%</a:t>
                      </a:r>
                      <a:endParaRPr lang="en-ZA" sz="1400" dirty="0">
                        <a:effectLst/>
                        <a:latin typeface="+mn-lt"/>
                        <a:ea typeface="Arial Narrow" panose="020B0606020202030204" pitchFamily="34" charset="0"/>
                        <a:cs typeface="Arial Narrow" panose="020B0606020202030204" pitchFamily="34" charset="0"/>
                      </a:endParaRPr>
                    </a:p>
                    <a:p>
                      <a:pPr>
                        <a:spcAft>
                          <a:spcPts val="0"/>
                        </a:spcAft>
                      </a:pPr>
                      <a:r>
                        <a:rPr lang="en-US" sz="1400" dirty="0">
                          <a:effectLst/>
                          <a:latin typeface="+mn-lt"/>
                          <a:ea typeface="Arial Narrow" panose="020B0606020202030204" pitchFamily="34" charset="0"/>
                          <a:cs typeface="Arial Narrow" panose="020B0606020202030204" pitchFamily="34" charset="0"/>
                        </a:rPr>
                        <a:t>960/1 000</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90% of 1 000</a:t>
                      </a:r>
                      <a:endParaRPr lang="en-ZA" sz="1400" dirty="0">
                        <a:effectLst/>
                        <a:latin typeface="+mn-lt"/>
                        <a:ea typeface="Arial Narrow" panose="020B0606020202030204" pitchFamily="34" charset="0"/>
                        <a:cs typeface="Arial Narrow" panose="020B0606020202030204" pitchFamily="34" charset="0"/>
                      </a:endParaRPr>
                    </a:p>
                    <a:p>
                      <a:pPr>
                        <a:spcAft>
                          <a:spcPts val="0"/>
                        </a:spcAft>
                      </a:pPr>
                      <a:r>
                        <a:rPr lang="en-US" sz="1400" dirty="0">
                          <a:effectLst/>
                          <a:latin typeface="+mn-lt"/>
                          <a:ea typeface="Arial Narrow" panose="020B0606020202030204" pitchFamily="34" charset="0"/>
                          <a:cs typeface="Arial Narrow" panose="020B0606020202030204" pitchFamily="34" charset="0"/>
                        </a:rPr>
                        <a:t>sampled schools</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86%</a:t>
                      </a:r>
                      <a:endParaRPr lang="en-ZA" sz="1400" dirty="0">
                        <a:effectLst/>
                        <a:latin typeface="+mn-lt"/>
                        <a:ea typeface="Arial Narrow" panose="020B0606020202030204" pitchFamily="34" charset="0"/>
                        <a:cs typeface="Arial Narrow" panose="020B0606020202030204" pitchFamily="34" charset="0"/>
                      </a:endParaRPr>
                    </a:p>
                    <a:p>
                      <a:pPr>
                        <a:spcAft>
                          <a:spcPts val="0"/>
                        </a:spcAft>
                      </a:pPr>
                      <a:r>
                        <a:rPr lang="en-US" sz="1400" dirty="0">
                          <a:effectLst/>
                          <a:latin typeface="+mn-lt"/>
                          <a:ea typeface="Arial Narrow" panose="020B0606020202030204" pitchFamily="34" charset="0"/>
                          <a:cs typeface="Arial Narrow" panose="020B0606020202030204" pitchFamily="34" charset="0"/>
                        </a:rPr>
                        <a:t>860/1000</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-4</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pPr>
                      <a:r>
                        <a:rPr lang="en-ZA" sz="1400" dirty="0" smtClean="0">
                          <a:solidFill>
                            <a:schemeClr val="tx1"/>
                          </a:solidFill>
                        </a:rPr>
                        <a:t>The Branch</a:t>
                      </a:r>
                      <a:r>
                        <a:rPr lang="en-ZA" sz="1400" baseline="0" dirty="0" smtClean="0">
                          <a:solidFill>
                            <a:schemeClr val="tx1"/>
                          </a:solidFill>
                        </a:rPr>
                        <a:t> </a:t>
                      </a:r>
                      <a:r>
                        <a:rPr lang="en-ZA" sz="1400" dirty="0" smtClean="0">
                          <a:solidFill>
                            <a:schemeClr val="tx1"/>
                          </a:solidFill>
                        </a:rPr>
                        <a:t>submitted the correct targets, but the target was incorrectly captured by error, when the Strategic Planning unit finalised the Annual Performance Plan</a:t>
                      </a:r>
                      <a:endParaRPr lang="en-ZA" sz="1400" kern="1200" dirty="0">
                        <a:solidFill>
                          <a:schemeClr val="tx1"/>
                        </a:solidFill>
                        <a:effectLst/>
                        <a:latin typeface="+mn-lt"/>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4004654"/>
                  </a:ext>
                </a:extLst>
              </a:tr>
              <a:tr h="836391">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3.1.2 Percentage of schools producing the minimum set of</a:t>
                      </a:r>
                      <a:endParaRPr lang="en-ZA" sz="1400">
                        <a:effectLst/>
                        <a:latin typeface="+mn-lt"/>
                        <a:ea typeface="Arial Narrow" panose="020B0606020202030204" pitchFamily="34" charset="0"/>
                        <a:cs typeface="Arial Narrow" panose="020B0606020202030204" pitchFamily="34" charset="0"/>
                      </a:endParaRPr>
                    </a:p>
                    <a:p>
                      <a:pPr>
                        <a:spcAft>
                          <a:spcPts val="0"/>
                        </a:spcAft>
                      </a:pPr>
                      <a:r>
                        <a:rPr lang="en-US" sz="1400">
                          <a:effectLst/>
                          <a:latin typeface="+mn-lt"/>
                          <a:ea typeface="Arial Narrow" panose="020B0606020202030204" pitchFamily="34" charset="0"/>
                          <a:cs typeface="Arial Narrow" panose="020B0606020202030204" pitchFamily="34" charset="0"/>
                        </a:rPr>
                        <a:t>management documents</a:t>
                      </a:r>
                      <a:endParaRPr lang="en-ZA" sz="1400">
                        <a:effectLst/>
                        <a:latin typeface="+mn-lt"/>
                        <a:ea typeface="Arial Narrow" panose="020B0606020202030204" pitchFamily="34" charset="0"/>
                        <a:cs typeface="Arial Narrow" panose="020B0606020202030204" pitchFamily="34" charset="0"/>
                      </a:endParaRPr>
                    </a:p>
                    <a:p>
                      <a:pPr>
                        <a:spcAft>
                          <a:spcPts val="0"/>
                        </a:spcAft>
                      </a:pPr>
                      <a:r>
                        <a:rPr lang="en-US" sz="1400">
                          <a:effectLst/>
                          <a:latin typeface="+mn-lt"/>
                          <a:ea typeface="Arial Narrow" panose="020B0606020202030204" pitchFamily="34" charset="0"/>
                          <a:cs typeface="Arial Narrow" panose="020B0606020202030204" pitchFamily="34" charset="0"/>
                        </a:rPr>
                        <a:t>at a required standard</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Annually</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100%</a:t>
                      </a:r>
                      <a:endParaRPr lang="en-ZA" sz="1400" dirty="0">
                        <a:effectLst/>
                        <a:latin typeface="+mn-lt"/>
                        <a:ea typeface="Arial Narrow" panose="020B0606020202030204" pitchFamily="34" charset="0"/>
                        <a:cs typeface="Arial Narrow" panose="020B0606020202030204" pitchFamily="34" charset="0"/>
                      </a:endParaRPr>
                    </a:p>
                    <a:p>
                      <a:pPr>
                        <a:spcAft>
                          <a:spcPts val="0"/>
                        </a:spcAft>
                      </a:pPr>
                      <a:r>
                        <a:rPr lang="en-US" sz="1400" dirty="0">
                          <a:effectLst/>
                          <a:latin typeface="+mn-lt"/>
                          <a:ea typeface="Arial Narrow" panose="020B0606020202030204" pitchFamily="34" charset="0"/>
                          <a:cs typeface="Arial Narrow" panose="020B0606020202030204" pitchFamily="34" charset="0"/>
                        </a:rPr>
                        <a:t>1000/1000</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100% of 1 000</a:t>
                      </a:r>
                      <a:endParaRPr lang="en-ZA" sz="1400">
                        <a:effectLst/>
                        <a:latin typeface="+mn-lt"/>
                        <a:ea typeface="Arial Narrow" panose="020B0606020202030204" pitchFamily="34" charset="0"/>
                        <a:cs typeface="Arial Narrow" panose="020B0606020202030204" pitchFamily="34" charset="0"/>
                      </a:endParaRPr>
                    </a:p>
                    <a:p>
                      <a:pPr>
                        <a:spcAft>
                          <a:spcPts val="0"/>
                        </a:spcAft>
                      </a:pPr>
                      <a:r>
                        <a:rPr lang="en-US" sz="1400">
                          <a:effectLst/>
                          <a:latin typeface="+mn-lt"/>
                          <a:ea typeface="Arial Narrow" panose="020B0606020202030204" pitchFamily="34" charset="0"/>
                          <a:cs typeface="Arial Narrow" panose="020B0606020202030204" pitchFamily="34" charset="0"/>
                        </a:rPr>
                        <a:t>sampled schools</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100%</a:t>
                      </a:r>
                      <a:endParaRPr lang="en-ZA" sz="1400">
                        <a:effectLst/>
                        <a:latin typeface="+mn-lt"/>
                        <a:ea typeface="Arial Narrow" panose="020B0606020202030204" pitchFamily="34" charset="0"/>
                        <a:cs typeface="Arial Narrow" panose="020B0606020202030204" pitchFamily="34" charset="0"/>
                      </a:endParaRPr>
                    </a:p>
                    <a:p>
                      <a:pPr>
                        <a:spcAft>
                          <a:spcPts val="0"/>
                        </a:spcAft>
                      </a:pPr>
                      <a:r>
                        <a:rPr lang="en-US" sz="1400">
                          <a:effectLst/>
                          <a:latin typeface="+mn-lt"/>
                          <a:ea typeface="Arial Narrow" panose="020B0606020202030204" pitchFamily="34" charset="0"/>
                          <a:cs typeface="Arial Narrow" panose="020B0606020202030204" pitchFamily="34" charset="0"/>
                        </a:rPr>
                        <a:t>1000/1000</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400">
                          <a:effectLst/>
                          <a:latin typeface="+mn-lt"/>
                          <a:ea typeface="Arial Narrow" panose="020B0606020202030204" pitchFamily="34" charset="0"/>
                          <a:cs typeface="Arial Narrow" panose="020B0606020202030204" pitchFamily="34" charset="0"/>
                        </a:rPr>
                        <a:t>No deviation</a:t>
                      </a:r>
                      <a:endParaRPr lang="en-ZA" sz="140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400" dirty="0">
                          <a:effectLst/>
                          <a:latin typeface="+mn-lt"/>
                          <a:ea typeface="Arial Narrow" panose="020B0606020202030204" pitchFamily="34" charset="0"/>
                          <a:cs typeface="Arial Narrow" panose="020B0606020202030204" pitchFamily="34" charset="0"/>
                        </a:rPr>
                        <a:t>Not applicable</a:t>
                      </a:r>
                      <a:endParaRPr lang="en-ZA" sz="1400" dirty="0">
                        <a:effectLst/>
                        <a:latin typeface="+mn-lt"/>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359988"/>
                  </a:ext>
                </a:extLst>
              </a:tr>
            </a:tbl>
          </a:graphicData>
        </a:graphic>
      </p:graphicFrame>
    </p:spTree>
    <p:extLst>
      <p:ext uri="{BB962C8B-B14F-4D97-AF65-F5344CB8AC3E}">
        <p14:creationId xmlns:p14="http://schemas.microsoft.com/office/powerpoint/2010/main" val="32999429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pPr/>
              <a:t>58</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65304"/>
            <a:ext cx="1691680" cy="69269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090269046"/>
              </p:ext>
            </p:extLst>
          </p:nvPr>
        </p:nvGraphicFramePr>
        <p:xfrm>
          <a:off x="3" y="1196752"/>
          <a:ext cx="9143997" cy="4023360"/>
        </p:xfrm>
        <a:graphic>
          <a:graphicData uri="http://schemas.openxmlformats.org/drawingml/2006/table">
            <a:tbl>
              <a:tblPr firstRow="1" firstCol="1" lastRow="1" lastCol="1" bandRow="1" bandCol="1"/>
              <a:tblGrid>
                <a:gridCol w="1547662">
                  <a:extLst>
                    <a:ext uri="{9D8B030D-6E8A-4147-A177-3AD203B41FA5}">
                      <a16:colId xmlns:a16="http://schemas.microsoft.com/office/drawing/2014/main" val="1589825286"/>
                    </a:ext>
                  </a:extLst>
                </a:gridCol>
                <a:gridCol w="864096">
                  <a:extLst>
                    <a:ext uri="{9D8B030D-6E8A-4147-A177-3AD203B41FA5}">
                      <a16:colId xmlns:a16="http://schemas.microsoft.com/office/drawing/2014/main" val="3909824456"/>
                    </a:ext>
                  </a:extLst>
                </a:gridCol>
                <a:gridCol w="1308020">
                  <a:extLst>
                    <a:ext uri="{9D8B030D-6E8A-4147-A177-3AD203B41FA5}">
                      <a16:colId xmlns:a16="http://schemas.microsoft.com/office/drawing/2014/main" val="4091987078"/>
                    </a:ext>
                  </a:extLst>
                </a:gridCol>
                <a:gridCol w="1550821">
                  <a:extLst>
                    <a:ext uri="{9D8B030D-6E8A-4147-A177-3AD203B41FA5}">
                      <a16:colId xmlns:a16="http://schemas.microsoft.com/office/drawing/2014/main" val="1231628288"/>
                    </a:ext>
                  </a:extLst>
                </a:gridCol>
                <a:gridCol w="1389631">
                  <a:extLst>
                    <a:ext uri="{9D8B030D-6E8A-4147-A177-3AD203B41FA5}">
                      <a16:colId xmlns:a16="http://schemas.microsoft.com/office/drawing/2014/main" val="1804266852"/>
                    </a:ext>
                  </a:extLst>
                </a:gridCol>
                <a:gridCol w="1391974">
                  <a:extLst>
                    <a:ext uri="{9D8B030D-6E8A-4147-A177-3AD203B41FA5}">
                      <a16:colId xmlns:a16="http://schemas.microsoft.com/office/drawing/2014/main" val="3170060768"/>
                    </a:ext>
                  </a:extLst>
                </a:gridCol>
                <a:gridCol w="1091793">
                  <a:extLst>
                    <a:ext uri="{9D8B030D-6E8A-4147-A177-3AD203B41FA5}">
                      <a16:colId xmlns:a16="http://schemas.microsoft.com/office/drawing/2014/main" val="3479523976"/>
                    </a:ext>
                  </a:extLst>
                </a:gridCol>
              </a:tblGrid>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 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 target to 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263000453"/>
                  </a:ext>
                </a:extLst>
              </a:tr>
              <a:tr h="0">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3.1.3 Number of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Funza</a:t>
                      </a:r>
                      <a:r>
                        <a:rPr lang="en-US" sz="1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Lushaka</a:t>
                      </a:r>
                      <a:r>
                        <a:rPr lang="en-US" sz="1200" dirty="0">
                          <a:effectLst/>
                          <a:latin typeface="Arial" panose="020B0604020202020204" pitchFamily="34" charset="0"/>
                          <a:ea typeface="Arial Narrow" panose="020B0606020202030204" pitchFamily="34" charset="0"/>
                          <a:cs typeface="Arial Narrow" panose="020B0606020202030204" pitchFamily="34" charset="0"/>
                        </a:rPr>
                        <a:t> bursaries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awarded to students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enrolled for Initial</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Teacher Education per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smtClean="0">
                          <a:effectLst/>
                          <a:latin typeface="Arial" panose="020B0604020202020204" pitchFamily="34" charset="0"/>
                          <a:ea typeface="Arial Narrow" panose="020B0606020202030204" pitchFamily="34" charset="0"/>
                          <a:cs typeface="Arial Narrow" panose="020B0606020202030204" pitchFamily="34" charset="0"/>
                        </a:rPr>
                        <a:t>Year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13 085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11 500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11856</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356</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More budget was allocated to HEIs whose tuition fees were lower than the capped value amount of the bursary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91428"/>
                  </a:ext>
                </a:extLst>
              </a:tr>
              <a:tr h="0">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3.1.4 Number of quarterly monitoring</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reports tracking the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percentage of Funza</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Lushaka graduates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placed within six</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(6) months upon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confirmation that the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bursar has completed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studies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Q1: 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Q2: 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Q3: 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Q4: 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Total: 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66147603"/>
                  </a:ext>
                </a:extLst>
              </a:tr>
            </a:tbl>
          </a:graphicData>
        </a:graphic>
      </p:graphicFrame>
    </p:spTree>
    <p:extLst>
      <p:ext uri="{BB962C8B-B14F-4D97-AF65-F5344CB8AC3E}">
        <p14:creationId xmlns:p14="http://schemas.microsoft.com/office/powerpoint/2010/main" val="23154604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ZA" dirty="0"/>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pPr/>
              <a:t>59</a:t>
            </a:fld>
            <a:endParaRPr lang="en-ZA" dirty="0"/>
          </a:p>
        </p:txBody>
      </p:sp>
      <p:pic>
        <p:nvPicPr>
          <p:cNvPr id="4" name="Picture 3">
            <a:extLst>
              <a:ext uri="{FF2B5EF4-FFF2-40B4-BE49-F238E27FC236}">
                <a16:creationId xmlns:a16="http://schemas.microsoft.com/office/drawing/2014/main" id="{41129E24-E503-6E43-9FD1-3D31F471C9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107950"/>
            <a:ext cx="1446967" cy="750049"/>
          </a:xfrm>
          <a:prstGeom prst="rect">
            <a:avLst/>
          </a:prstGeom>
        </p:spPr>
      </p:pic>
      <p:graphicFrame>
        <p:nvGraphicFramePr>
          <p:cNvPr id="5" name="Table 4"/>
          <p:cNvGraphicFramePr>
            <a:graphicFrameLocks noGrp="1"/>
          </p:cNvGraphicFramePr>
          <p:nvPr/>
        </p:nvGraphicFramePr>
        <p:xfrm>
          <a:off x="-1" y="1052736"/>
          <a:ext cx="9144000" cy="4720129"/>
        </p:xfrm>
        <a:graphic>
          <a:graphicData uri="http://schemas.openxmlformats.org/drawingml/2006/table">
            <a:tbl>
              <a:tblPr firstRow="1" firstCol="1" lastRow="1" lastCol="1" bandRow="1" bandCol="1"/>
              <a:tblGrid>
                <a:gridCol w="1331641">
                  <a:extLst>
                    <a:ext uri="{9D8B030D-6E8A-4147-A177-3AD203B41FA5}">
                      <a16:colId xmlns:a16="http://schemas.microsoft.com/office/drawing/2014/main" val="4053258427"/>
                    </a:ext>
                  </a:extLst>
                </a:gridCol>
                <a:gridCol w="837316">
                  <a:extLst>
                    <a:ext uri="{9D8B030D-6E8A-4147-A177-3AD203B41FA5}">
                      <a16:colId xmlns:a16="http://schemas.microsoft.com/office/drawing/2014/main" val="3611131189"/>
                    </a:ext>
                  </a:extLst>
                </a:gridCol>
                <a:gridCol w="1550822">
                  <a:extLst>
                    <a:ext uri="{9D8B030D-6E8A-4147-A177-3AD203B41FA5}">
                      <a16:colId xmlns:a16="http://schemas.microsoft.com/office/drawing/2014/main" val="1926067783"/>
                    </a:ext>
                  </a:extLst>
                </a:gridCol>
                <a:gridCol w="1550822">
                  <a:extLst>
                    <a:ext uri="{9D8B030D-6E8A-4147-A177-3AD203B41FA5}">
                      <a16:colId xmlns:a16="http://schemas.microsoft.com/office/drawing/2014/main" val="2456851549"/>
                    </a:ext>
                  </a:extLst>
                </a:gridCol>
                <a:gridCol w="1724559">
                  <a:extLst>
                    <a:ext uri="{9D8B030D-6E8A-4147-A177-3AD203B41FA5}">
                      <a16:colId xmlns:a16="http://schemas.microsoft.com/office/drawing/2014/main" val="952174"/>
                    </a:ext>
                  </a:extLst>
                </a:gridCol>
                <a:gridCol w="1057046">
                  <a:extLst>
                    <a:ext uri="{9D8B030D-6E8A-4147-A177-3AD203B41FA5}">
                      <a16:colId xmlns:a16="http://schemas.microsoft.com/office/drawing/2014/main" val="3708447506"/>
                    </a:ext>
                  </a:extLst>
                </a:gridCol>
                <a:gridCol w="1091794">
                  <a:extLst>
                    <a:ext uri="{9D8B030D-6E8A-4147-A177-3AD203B41FA5}">
                      <a16:colId xmlns:a16="http://schemas.microsoft.com/office/drawing/2014/main" val="4162012887"/>
                    </a:ext>
                  </a:extLst>
                </a:gridCol>
              </a:tblGrid>
              <a:tr h="1160764">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Output Indicator</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 target to 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570165148"/>
                  </a:ext>
                </a:extLst>
              </a:tr>
              <a:tr h="1934606">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3.1.5 Number of quarterly monitoring</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reports indicating the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number and percentage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of schools where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allocated teaching posts</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are all filled</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Q1: 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Q2: 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Q3: 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Q4: 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Total: 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2861155"/>
                  </a:ext>
                </a:extLst>
              </a:tr>
              <a:tr h="1547685">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3.1.6 An Annual Sector Report is produced on the number of qualified teachers aged 30 and below entering the public service as teachers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 on the number of qualified teachers aged 30 and below entering the public service as teachers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 on the number of qualified teachers aged 30 and below entering the public service as teachers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 on the number of qualified teachers aged 30 and below entering the public service as teachers.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877366"/>
                  </a:ext>
                </a:extLst>
              </a:tr>
            </a:tbl>
          </a:graphicData>
        </a:graphic>
      </p:graphicFrame>
    </p:spTree>
    <p:extLst>
      <p:ext uri="{BB962C8B-B14F-4D97-AF65-F5344CB8AC3E}">
        <p14:creationId xmlns:p14="http://schemas.microsoft.com/office/powerpoint/2010/main" val="3679746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PIE CHART STATUS</a:t>
            </a:r>
          </a:p>
        </p:txBody>
      </p:sp>
      <p:sp>
        <p:nvSpPr>
          <p:cNvPr id="3" name="Slide Number Placeholder 2"/>
          <p:cNvSpPr>
            <a:spLocks noGrp="1"/>
          </p:cNvSpPr>
          <p:nvPr>
            <p:ph type="sldNum" sz="quarter" idx="12"/>
          </p:nvPr>
        </p:nvSpPr>
        <p:spPr/>
        <p:txBody>
          <a:bodyPr/>
          <a:lstStyle/>
          <a:p>
            <a:fld id="{E2C0AE55-7E06-4976-960B-3D98813CB3CF}" type="slidenum">
              <a:rPr lang="en-ZA" smtClean="0"/>
              <a:pPr/>
              <a:t>6</a:t>
            </a:fld>
            <a:endParaRPr lang="en-ZA" dirty="0"/>
          </a:p>
        </p:txBody>
      </p:sp>
      <p:pic>
        <p:nvPicPr>
          <p:cNvPr id="4" name="Picture 3">
            <a:extLst>
              <a:ext uri="{FF2B5EF4-FFF2-40B4-BE49-F238E27FC236}">
                <a16:creationId xmlns:a16="http://schemas.microsoft.com/office/drawing/2014/main" id="{5250AD3E-2DEA-EF4B-ABB1-414907C565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69080"/>
            <a:ext cx="1763688" cy="774541"/>
          </a:xfrm>
          <a:prstGeom prst="rect">
            <a:avLst/>
          </a:prstGeom>
        </p:spPr>
      </p:pic>
      <p:graphicFrame>
        <p:nvGraphicFramePr>
          <p:cNvPr id="9" name="Chart 8">
            <a:extLst>
              <a:ext uri="{FF2B5EF4-FFF2-40B4-BE49-F238E27FC236}">
                <a16:creationId xmlns:a16="http://schemas.microsoft.com/office/drawing/2014/main" id="{9B4B6A6B-B000-4F7A-B3A2-5713E6E3580B}"/>
              </a:ext>
            </a:extLst>
          </p:cNvPr>
          <p:cNvGraphicFramePr>
            <a:graphicFrameLocks/>
          </p:cNvGraphicFramePr>
          <p:nvPr/>
        </p:nvGraphicFramePr>
        <p:xfrm>
          <a:off x="0" y="1340767"/>
          <a:ext cx="4551829" cy="44264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B0BF451-BEB1-4D8D-AA9C-1E0385226618}"/>
              </a:ext>
            </a:extLst>
          </p:cNvPr>
          <p:cNvGraphicFramePr>
            <a:graphicFrameLocks/>
          </p:cNvGraphicFramePr>
          <p:nvPr/>
        </p:nvGraphicFramePr>
        <p:xfrm>
          <a:off x="4551829" y="1340767"/>
          <a:ext cx="4592171" cy="4426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469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ZA" dirty="0"/>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pPr/>
              <a:t>60</a:t>
            </a:fld>
            <a:endParaRPr lang="en-ZA" dirty="0"/>
          </a:p>
        </p:txBody>
      </p:sp>
      <p:sp>
        <p:nvSpPr>
          <p:cNvPr id="8" name="Text Placeholder 7"/>
          <p:cNvSpPr>
            <a:spLocks noGrp="1"/>
          </p:cNvSpPr>
          <p:nvPr>
            <p:ph type="body" sz="quarter" idx="13"/>
          </p:nvPr>
        </p:nvSpPr>
        <p:spPr/>
        <p:txBody>
          <a:bodyPr/>
          <a:lstStyle/>
          <a:p>
            <a:endParaRPr lang="en-ZA"/>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graphicFrame>
        <p:nvGraphicFramePr>
          <p:cNvPr id="2" name="Table 1"/>
          <p:cNvGraphicFramePr>
            <a:graphicFrameLocks noGrp="1"/>
          </p:cNvGraphicFramePr>
          <p:nvPr/>
        </p:nvGraphicFramePr>
        <p:xfrm>
          <a:off x="2" y="980727"/>
          <a:ext cx="9143997" cy="5088194"/>
        </p:xfrm>
        <a:graphic>
          <a:graphicData uri="http://schemas.openxmlformats.org/drawingml/2006/table">
            <a:tbl>
              <a:tblPr firstRow="1" firstCol="1" lastRow="1" lastCol="1" bandRow="1" bandCol="1"/>
              <a:tblGrid>
                <a:gridCol w="1403646">
                  <a:extLst>
                    <a:ext uri="{9D8B030D-6E8A-4147-A177-3AD203B41FA5}">
                      <a16:colId xmlns:a16="http://schemas.microsoft.com/office/drawing/2014/main" val="456241775"/>
                    </a:ext>
                  </a:extLst>
                </a:gridCol>
                <a:gridCol w="765311">
                  <a:extLst>
                    <a:ext uri="{9D8B030D-6E8A-4147-A177-3AD203B41FA5}">
                      <a16:colId xmlns:a16="http://schemas.microsoft.com/office/drawing/2014/main" val="2886540780"/>
                    </a:ext>
                  </a:extLst>
                </a:gridCol>
                <a:gridCol w="1550821">
                  <a:extLst>
                    <a:ext uri="{9D8B030D-6E8A-4147-A177-3AD203B41FA5}">
                      <a16:colId xmlns:a16="http://schemas.microsoft.com/office/drawing/2014/main" val="4294595708"/>
                    </a:ext>
                  </a:extLst>
                </a:gridCol>
                <a:gridCol w="1550821">
                  <a:extLst>
                    <a:ext uri="{9D8B030D-6E8A-4147-A177-3AD203B41FA5}">
                      <a16:colId xmlns:a16="http://schemas.microsoft.com/office/drawing/2014/main" val="175070504"/>
                    </a:ext>
                  </a:extLst>
                </a:gridCol>
                <a:gridCol w="1724559">
                  <a:extLst>
                    <a:ext uri="{9D8B030D-6E8A-4147-A177-3AD203B41FA5}">
                      <a16:colId xmlns:a16="http://schemas.microsoft.com/office/drawing/2014/main" val="300120629"/>
                    </a:ext>
                  </a:extLst>
                </a:gridCol>
                <a:gridCol w="1057046">
                  <a:extLst>
                    <a:ext uri="{9D8B030D-6E8A-4147-A177-3AD203B41FA5}">
                      <a16:colId xmlns:a16="http://schemas.microsoft.com/office/drawing/2014/main" val="3470783946"/>
                    </a:ext>
                  </a:extLst>
                </a:gridCol>
                <a:gridCol w="1091793">
                  <a:extLst>
                    <a:ext uri="{9D8B030D-6E8A-4147-A177-3AD203B41FA5}">
                      <a16:colId xmlns:a16="http://schemas.microsoft.com/office/drawing/2014/main" val="3053388456"/>
                    </a:ext>
                  </a:extLst>
                </a:gridCol>
              </a:tblGrid>
              <a:tr h="1064834">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 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 target to 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640480980"/>
                  </a:ext>
                </a:extLst>
              </a:tr>
              <a:tr h="1774723">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3.2.1 A National Report is produced on monitoring the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functionality of Provincial Teacher Development Institutes and District Teacher Development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monitoring the functionality of Provincial Teacher Development Institutes and District Teacher Development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monitoring the functionality of Provincial Teacher Development Institutes and District Teacher Development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monitoring the functionality of Provincial Teacher Development Institutes and District Teacher Development Centres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1896474"/>
                  </a:ext>
                </a:extLst>
              </a:tr>
              <a:tr h="2129667">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3.2.2 A National Report is produced on monitoring the implementation of Teacher Development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Programmes by PEDs with special focus on EFAL, Mathematics, Physical Sciences and Accounting</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monitoring the implementation of Teacher Development Programmes by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PEDs with special focus on EFAL, Mathematics, Physical Science and Accounting</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monitoring the implementation of Teacher Development Programmes by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PEDs with special focus on EFAL, Mathematics, Physical Science and Accounting</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 Report on monitoring the implementation of Teacher Development Programmes by PEDs with special focus on EFAL, Mathematics, Physical Science and Accounting</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7378640"/>
                  </a:ext>
                </a:extLst>
              </a:tr>
            </a:tbl>
          </a:graphicData>
        </a:graphic>
      </p:graphicFrame>
    </p:spTree>
    <p:extLst>
      <p:ext uri="{BB962C8B-B14F-4D97-AF65-F5344CB8AC3E}">
        <p14:creationId xmlns:p14="http://schemas.microsoft.com/office/powerpoint/2010/main" val="33158984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ZA" dirty="0"/>
              <a:t>INDICATOR TABLE: PROGRAMME 3…</a:t>
            </a:r>
          </a:p>
        </p:txBody>
      </p:sp>
      <p:sp>
        <p:nvSpPr>
          <p:cNvPr id="3" name="Slide Number Placeholder 2"/>
          <p:cNvSpPr>
            <a:spLocks noGrp="1"/>
          </p:cNvSpPr>
          <p:nvPr>
            <p:ph type="sldNum" sz="quarter" idx="12"/>
          </p:nvPr>
        </p:nvSpPr>
        <p:spPr/>
        <p:txBody>
          <a:bodyPr/>
          <a:lstStyle/>
          <a:p>
            <a:fld id="{E2C0AE55-7E06-4976-960B-3D98813CB3CF}" type="slidenum">
              <a:rPr lang="en-ZA" smtClean="0"/>
              <a:pPr/>
              <a:t>61</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graphicFrame>
        <p:nvGraphicFramePr>
          <p:cNvPr id="2" name="Table 1"/>
          <p:cNvGraphicFramePr>
            <a:graphicFrameLocks noGrp="1"/>
          </p:cNvGraphicFramePr>
          <p:nvPr/>
        </p:nvGraphicFramePr>
        <p:xfrm>
          <a:off x="-1" y="980728"/>
          <a:ext cx="9144000" cy="4623623"/>
        </p:xfrm>
        <a:graphic>
          <a:graphicData uri="http://schemas.openxmlformats.org/drawingml/2006/table">
            <a:tbl>
              <a:tblPr firstRow="1" firstCol="1" lastRow="1" lastCol="1" bandRow="1" bandCol="1"/>
              <a:tblGrid>
                <a:gridCol w="1403649">
                  <a:extLst>
                    <a:ext uri="{9D8B030D-6E8A-4147-A177-3AD203B41FA5}">
                      <a16:colId xmlns:a16="http://schemas.microsoft.com/office/drawing/2014/main" val="2081263053"/>
                    </a:ext>
                  </a:extLst>
                </a:gridCol>
                <a:gridCol w="765308">
                  <a:extLst>
                    <a:ext uri="{9D8B030D-6E8A-4147-A177-3AD203B41FA5}">
                      <a16:colId xmlns:a16="http://schemas.microsoft.com/office/drawing/2014/main" val="1459273035"/>
                    </a:ext>
                  </a:extLst>
                </a:gridCol>
                <a:gridCol w="1550822">
                  <a:extLst>
                    <a:ext uri="{9D8B030D-6E8A-4147-A177-3AD203B41FA5}">
                      <a16:colId xmlns:a16="http://schemas.microsoft.com/office/drawing/2014/main" val="3408007009"/>
                    </a:ext>
                  </a:extLst>
                </a:gridCol>
                <a:gridCol w="1550822">
                  <a:extLst>
                    <a:ext uri="{9D8B030D-6E8A-4147-A177-3AD203B41FA5}">
                      <a16:colId xmlns:a16="http://schemas.microsoft.com/office/drawing/2014/main" val="3973866996"/>
                    </a:ext>
                  </a:extLst>
                </a:gridCol>
                <a:gridCol w="1724559">
                  <a:extLst>
                    <a:ext uri="{9D8B030D-6E8A-4147-A177-3AD203B41FA5}">
                      <a16:colId xmlns:a16="http://schemas.microsoft.com/office/drawing/2014/main" val="1197783463"/>
                    </a:ext>
                  </a:extLst>
                </a:gridCol>
                <a:gridCol w="1057046">
                  <a:extLst>
                    <a:ext uri="{9D8B030D-6E8A-4147-A177-3AD203B41FA5}">
                      <a16:colId xmlns:a16="http://schemas.microsoft.com/office/drawing/2014/main" val="2866344944"/>
                    </a:ext>
                  </a:extLst>
                </a:gridCol>
                <a:gridCol w="1091794">
                  <a:extLst>
                    <a:ext uri="{9D8B030D-6E8A-4147-A177-3AD203B41FA5}">
                      <a16:colId xmlns:a16="http://schemas.microsoft.com/office/drawing/2014/main" val="2929043161"/>
                    </a:ext>
                  </a:extLst>
                </a:gridCol>
              </a:tblGrid>
              <a:tr h="1206162">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 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 target to 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292326732"/>
                  </a:ext>
                </a:extLst>
              </a:tr>
              <a:tr h="1809244">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3.2.3 Number of PEDs that had their post-provisioning processes assessed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for compliance with the post-provisioning norms and standards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3030858"/>
                  </a:ext>
                </a:extLst>
              </a:tr>
              <a:tr h="1608217">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3.2.4 An Annual Sector Report is produced on the number of Grade R practitioners with at least an NQF level 6 or above qualification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on the number of Grade R practitioners with at least an NQF</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level 6 and above qualification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on the number of Grade R practitioners with at least an NQF level 6 or above qualification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Annual Sector Report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on the number of Grade R</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practitioners with at least an NQF level 6 or above qualification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7848238"/>
                  </a:ext>
                </a:extLst>
              </a:tr>
            </a:tbl>
          </a:graphicData>
        </a:graphic>
      </p:graphicFrame>
    </p:spTree>
    <p:extLst>
      <p:ext uri="{BB962C8B-B14F-4D97-AF65-F5344CB8AC3E}">
        <p14:creationId xmlns:p14="http://schemas.microsoft.com/office/powerpoint/2010/main" val="5960990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ZA"/>
              <a:t>INDICATOR TABLE: PROGRAMME 3</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62</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19903"/>
            <a:ext cx="1691680" cy="76548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36431330"/>
              </p:ext>
            </p:extLst>
          </p:nvPr>
        </p:nvGraphicFramePr>
        <p:xfrm>
          <a:off x="0" y="1061988"/>
          <a:ext cx="9144000" cy="4806503"/>
        </p:xfrm>
        <a:graphic>
          <a:graphicData uri="http://schemas.openxmlformats.org/drawingml/2006/table">
            <a:tbl>
              <a:tblPr firstRow="1" firstCol="1" lastRow="1" lastCol="1" bandRow="1" bandCol="1"/>
              <a:tblGrid>
                <a:gridCol w="1403649">
                  <a:extLst>
                    <a:ext uri="{9D8B030D-6E8A-4147-A177-3AD203B41FA5}">
                      <a16:colId xmlns:a16="http://schemas.microsoft.com/office/drawing/2014/main" val="2356600160"/>
                    </a:ext>
                  </a:extLst>
                </a:gridCol>
                <a:gridCol w="765308">
                  <a:extLst>
                    <a:ext uri="{9D8B030D-6E8A-4147-A177-3AD203B41FA5}">
                      <a16:colId xmlns:a16="http://schemas.microsoft.com/office/drawing/2014/main" val="3336670871"/>
                    </a:ext>
                  </a:extLst>
                </a:gridCol>
                <a:gridCol w="1550822">
                  <a:extLst>
                    <a:ext uri="{9D8B030D-6E8A-4147-A177-3AD203B41FA5}">
                      <a16:colId xmlns:a16="http://schemas.microsoft.com/office/drawing/2014/main" val="1389859241"/>
                    </a:ext>
                  </a:extLst>
                </a:gridCol>
                <a:gridCol w="1550822">
                  <a:extLst>
                    <a:ext uri="{9D8B030D-6E8A-4147-A177-3AD203B41FA5}">
                      <a16:colId xmlns:a16="http://schemas.microsoft.com/office/drawing/2014/main" val="3951715876"/>
                    </a:ext>
                  </a:extLst>
                </a:gridCol>
                <a:gridCol w="1724559">
                  <a:extLst>
                    <a:ext uri="{9D8B030D-6E8A-4147-A177-3AD203B41FA5}">
                      <a16:colId xmlns:a16="http://schemas.microsoft.com/office/drawing/2014/main" val="3241602468"/>
                    </a:ext>
                  </a:extLst>
                </a:gridCol>
                <a:gridCol w="1057046">
                  <a:extLst>
                    <a:ext uri="{9D8B030D-6E8A-4147-A177-3AD203B41FA5}">
                      <a16:colId xmlns:a16="http://schemas.microsoft.com/office/drawing/2014/main" val="894298254"/>
                    </a:ext>
                  </a:extLst>
                </a:gridCol>
                <a:gridCol w="1091794">
                  <a:extLst>
                    <a:ext uri="{9D8B030D-6E8A-4147-A177-3AD203B41FA5}">
                      <a16:colId xmlns:a16="http://schemas.microsoft.com/office/drawing/2014/main" val="2796895361"/>
                    </a:ext>
                  </a:extLst>
                </a:gridCol>
              </a:tblGrid>
              <a:tr h="1153561">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 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 target to 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085779583"/>
                  </a:ext>
                </a:extLst>
              </a:tr>
              <a:tr h="1345821">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3.3.1 Number of PEDs monitored on the implementation of the Performance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Management Service for school-based educators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Annually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169591"/>
                  </a:ext>
                </a:extLst>
              </a:tr>
              <a:tr h="2307121">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3.3.2 Number of PEDs monitored on the implementation of</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Education Management Service: Performance Management and Development System (EMS: PMDS)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Annually</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41460634"/>
                  </a:ext>
                </a:extLst>
              </a:tr>
            </a:tbl>
          </a:graphicData>
        </a:graphic>
      </p:graphicFrame>
    </p:spTree>
    <p:extLst>
      <p:ext uri="{BB962C8B-B14F-4D97-AF65-F5344CB8AC3E}">
        <p14:creationId xmlns:p14="http://schemas.microsoft.com/office/powerpoint/2010/main" val="1907177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804248" cy="620687"/>
          </a:xfrm>
        </p:spPr>
        <p:txBody>
          <a:bodyPr>
            <a:noAutofit/>
          </a:bodyPr>
          <a:lstStyle/>
          <a:p>
            <a:r>
              <a:rPr lang="en-ZA" sz="4000" b="1" dirty="0">
                <a:solidFill>
                  <a:srgbClr val="C0504D">
                    <a:lumMod val="75000"/>
                  </a:srgbClr>
                </a:solidFill>
              </a:rPr>
              <a:t>PROGRAMME</a:t>
            </a:r>
            <a:r>
              <a:rPr lang="en-ZA" sz="4000" b="1" dirty="0">
                <a:solidFill>
                  <a:schemeClr val="accent2">
                    <a:lumMod val="75000"/>
                  </a:schemeClr>
                </a:solidFill>
              </a:rPr>
              <a:t> </a:t>
            </a:r>
            <a:r>
              <a:rPr lang="en-ZA" sz="4000" b="1" dirty="0">
                <a:solidFill>
                  <a:srgbClr val="C0504D">
                    <a:lumMod val="75000"/>
                  </a:srgbClr>
                </a:solidFill>
              </a:rPr>
              <a:t>3…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24150" y="476672"/>
            <a:ext cx="9144000" cy="5879679"/>
          </a:xfrm>
        </p:spPr>
        <p:txBody>
          <a:bodyPr>
            <a:noAutofit/>
          </a:bodyPr>
          <a:lstStyle/>
          <a:p>
            <a:pPr marL="0" indent="0" algn="just">
              <a:buNone/>
            </a:pPr>
            <a:r>
              <a:rPr lang="en-US" sz="2300" b="1" u="sng" dirty="0"/>
              <a:t>Educator Performance Management and Development and Whole School Evaluation</a:t>
            </a:r>
          </a:p>
          <a:p>
            <a:pPr algn="just"/>
            <a:r>
              <a:rPr lang="en-ZA" sz="2300" dirty="0"/>
              <a:t>The </a:t>
            </a:r>
            <a:r>
              <a:rPr lang="en-ZA" sz="2300" b="1" dirty="0"/>
              <a:t>implementation</a:t>
            </a:r>
            <a:r>
              <a:rPr lang="en-ZA" sz="2300" dirty="0"/>
              <a:t> of </a:t>
            </a:r>
            <a:r>
              <a:rPr lang="en-GB" sz="2300" dirty="0"/>
              <a:t>the Quality Management System (QMS) for principals was introduced in 2021, while its full implementation by all </a:t>
            </a:r>
            <a:r>
              <a:rPr lang="en-GB" sz="2300" b="1" dirty="0"/>
              <a:t>school-based educators </a:t>
            </a:r>
            <a:r>
              <a:rPr lang="en-GB" sz="2300" dirty="0"/>
              <a:t>commenced in January 2022.</a:t>
            </a:r>
            <a:endParaRPr lang="en-US" sz="2300" dirty="0"/>
          </a:p>
          <a:p>
            <a:pPr algn="just"/>
            <a:r>
              <a:rPr lang="en-US" sz="2300" dirty="0"/>
              <a:t>PEDs trained </a:t>
            </a:r>
            <a:r>
              <a:rPr lang="en-US" sz="2300" b="1" dirty="0"/>
              <a:t>97%</a:t>
            </a:r>
            <a:r>
              <a:rPr lang="en-US" sz="2300" dirty="0"/>
              <a:t> of post level 1-3 educators on the Quality Management System (QMS).</a:t>
            </a:r>
          </a:p>
          <a:p>
            <a:pPr algn="just"/>
            <a:r>
              <a:rPr lang="en-GB" sz="2300" dirty="0"/>
              <a:t>A total of </a:t>
            </a:r>
            <a:r>
              <a:rPr lang="en-GB" sz="2300" b="1" dirty="0"/>
              <a:t>450 principals </a:t>
            </a:r>
            <a:r>
              <a:rPr lang="en-GB" sz="2300" dirty="0"/>
              <a:t>work plans were monitored for compliance with the template and </a:t>
            </a:r>
            <a:r>
              <a:rPr lang="en-GB" sz="2300" b="1" dirty="0"/>
              <a:t>quality of content</a:t>
            </a:r>
            <a:r>
              <a:rPr lang="en-GB" sz="2300" dirty="0"/>
              <a:t>.</a:t>
            </a:r>
            <a:endParaRPr lang="en-US" sz="2300" dirty="0"/>
          </a:p>
          <a:p>
            <a:pPr algn="just"/>
            <a:r>
              <a:rPr lang="en-GB" sz="2300" dirty="0"/>
              <a:t>Remote monitoring of </a:t>
            </a:r>
            <a:r>
              <a:rPr lang="en-GB" sz="2300" b="1" dirty="0"/>
              <a:t>school evaluations </a:t>
            </a:r>
            <a:r>
              <a:rPr lang="en-GB" sz="2300" dirty="0"/>
              <a:t>was undertaken in six </a:t>
            </a:r>
            <a:r>
              <a:rPr lang="en-GB" sz="2300" b="1" dirty="0"/>
              <a:t>(6)</a:t>
            </a:r>
            <a:r>
              <a:rPr lang="en-GB" sz="2300" dirty="0"/>
              <a:t> PEDs.</a:t>
            </a:r>
            <a:endParaRPr lang="en-ZA" sz="2300" dirty="0"/>
          </a:p>
          <a:p>
            <a:pPr algn="just"/>
            <a:r>
              <a:rPr lang="en-GB" sz="2300" dirty="0"/>
              <a:t>Whole School Evaluation (WSE) officials from seven </a:t>
            </a:r>
            <a:r>
              <a:rPr lang="en-GB" sz="2300" b="1" dirty="0"/>
              <a:t>(7) </a:t>
            </a:r>
            <a:r>
              <a:rPr lang="en-GB" sz="2300" dirty="0"/>
              <a:t>PEDs were trained on the </a:t>
            </a:r>
            <a:r>
              <a:rPr lang="en-GB" sz="2300" b="1" dirty="0"/>
              <a:t>revised instruments </a:t>
            </a:r>
            <a:r>
              <a:rPr lang="en-GB" sz="2300" dirty="0"/>
              <a:t>on School Self-Evaluation (SSE) and School Improvement Plans (SIP). A total of </a:t>
            </a:r>
            <a:r>
              <a:rPr lang="en-GB" sz="2300" b="1" dirty="0"/>
              <a:t>84</a:t>
            </a:r>
            <a:r>
              <a:rPr lang="en-GB" sz="2300" dirty="0"/>
              <a:t> officials participated in the training sessions.</a:t>
            </a:r>
            <a:endParaRPr lang="en-ZA" sz="23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56351"/>
            <a:ext cx="1691680" cy="501648"/>
          </a:xfrm>
          <a:prstGeom prst="rect">
            <a:avLst/>
          </a:prstGeom>
        </p:spPr>
      </p:pic>
    </p:spTree>
    <p:extLst>
      <p:ext uri="{BB962C8B-B14F-4D97-AF65-F5344CB8AC3E}">
        <p14:creationId xmlns:p14="http://schemas.microsoft.com/office/powerpoint/2010/main" val="2611677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3…</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179512" y="836712"/>
            <a:ext cx="8856984" cy="4968552"/>
          </a:xfrm>
        </p:spPr>
        <p:txBody>
          <a:bodyPr>
            <a:normAutofit/>
          </a:bodyPr>
          <a:lstStyle/>
          <a:p>
            <a:pPr marL="0" indent="0" algn="just">
              <a:buNone/>
            </a:pPr>
            <a:r>
              <a:rPr lang="en-GB" sz="2400" b="1" u="sng" dirty="0"/>
              <a:t>Education Human Resource Planning, Provisioning and Monitoring</a:t>
            </a:r>
            <a:endParaRPr lang="en-ZA" sz="2400" b="1" u="sng" dirty="0"/>
          </a:p>
          <a:p>
            <a:pPr algn="just"/>
            <a:r>
              <a:rPr lang="en-GB" sz="2400" b="1" dirty="0"/>
              <a:t>Monitoring and reporting on the number of qualified educators aged 30 years and below:  </a:t>
            </a:r>
            <a:r>
              <a:rPr lang="en-GB" sz="2400" dirty="0"/>
              <a:t>A total of </a:t>
            </a:r>
            <a:r>
              <a:rPr lang="en-GB" sz="2400" b="1" dirty="0"/>
              <a:t>18 854 </a:t>
            </a:r>
            <a:r>
              <a:rPr lang="en-GB" sz="2400" dirty="0"/>
              <a:t>young and qualified educators were appointed in posts in the PEDs of which </a:t>
            </a:r>
            <a:r>
              <a:rPr lang="en-GB" sz="2400" b="1" dirty="0"/>
              <a:t>4 786 </a:t>
            </a:r>
            <a:r>
              <a:rPr lang="en-GB" sz="2400" dirty="0"/>
              <a:t>were permanent, </a:t>
            </a:r>
            <a:r>
              <a:rPr lang="en-GB" sz="2400" b="1" dirty="0"/>
              <a:t>10 864 </a:t>
            </a:r>
            <a:r>
              <a:rPr lang="en-GB" sz="2400" dirty="0"/>
              <a:t>were temporary, and </a:t>
            </a:r>
            <a:r>
              <a:rPr lang="en-GB" sz="2400" b="1" dirty="0"/>
              <a:t>3 204 </a:t>
            </a:r>
            <a:r>
              <a:rPr lang="en-GB" sz="2400" dirty="0"/>
              <a:t>were substitute/relief appointments.</a:t>
            </a:r>
          </a:p>
          <a:p>
            <a:pPr algn="just"/>
            <a:r>
              <a:rPr lang="en-GB" sz="2400" b="1" dirty="0"/>
              <a:t>Monitoring and supporting the placement of </a:t>
            </a:r>
            <a:r>
              <a:rPr lang="en-GB" sz="2400" b="1" dirty="0" err="1"/>
              <a:t>Funza</a:t>
            </a:r>
            <a:r>
              <a:rPr lang="en-GB" sz="2400" b="1" dirty="0"/>
              <a:t> </a:t>
            </a:r>
            <a:r>
              <a:rPr lang="en-GB" sz="2400" b="1" dirty="0" err="1"/>
              <a:t>Lushaka</a:t>
            </a:r>
            <a:r>
              <a:rPr lang="en-GB" sz="2400" b="1" dirty="0"/>
              <a:t> graduates in PEDs: 76%</a:t>
            </a:r>
            <a:r>
              <a:rPr lang="en-GB" sz="2400" dirty="0"/>
              <a:t> (</a:t>
            </a:r>
            <a:r>
              <a:rPr lang="en-GB" sz="2400" b="1" dirty="0"/>
              <a:t>3 527 </a:t>
            </a:r>
            <a:r>
              <a:rPr lang="en-GB" sz="2400" dirty="0"/>
              <a:t>of </a:t>
            </a:r>
            <a:r>
              <a:rPr lang="en-GB" sz="2400" b="1" dirty="0"/>
              <a:t>4 645</a:t>
            </a:r>
            <a:r>
              <a:rPr lang="en-GB" sz="2400" dirty="0"/>
              <a:t>) of </a:t>
            </a:r>
            <a:r>
              <a:rPr lang="en-GB" sz="2400" b="1" dirty="0"/>
              <a:t>graduates</a:t>
            </a:r>
            <a:r>
              <a:rPr lang="en-GB" sz="2400" dirty="0"/>
              <a:t> eligible for placement in 2021 were placed at the end of </a:t>
            </a:r>
            <a:r>
              <a:rPr lang="en-ZA" sz="2400" dirty="0"/>
              <a:t>December 2021.</a:t>
            </a:r>
          </a:p>
          <a:p>
            <a:pPr algn="just"/>
            <a:r>
              <a:rPr lang="en-GB" sz="2400" b="1" dirty="0"/>
              <a:t>Monitoring and reporting on schools that had all their allocated educator posts filled: </a:t>
            </a:r>
            <a:r>
              <a:rPr lang="en-GB" sz="2400" dirty="0"/>
              <a:t>The percentage of schools that had all their posts filled at the end of each quarter averaged 69%.</a:t>
            </a:r>
            <a:endParaRPr lang="en-ZA" sz="24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1179243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4000" b="1" dirty="0">
                <a:solidFill>
                  <a:srgbClr val="C0504D">
                    <a:lumMod val="75000"/>
                  </a:srgbClr>
                </a:solidFill>
              </a:rPr>
              <a:t>PROGRAMME</a:t>
            </a:r>
            <a:r>
              <a:rPr lang="en-ZA" sz="4000" b="1" dirty="0">
                <a:solidFill>
                  <a:schemeClr val="accent2">
                    <a:lumMod val="75000"/>
                  </a:schemeClr>
                </a:solidFill>
              </a:rPr>
              <a:t> </a:t>
            </a:r>
            <a:r>
              <a:rPr lang="en-ZA" sz="4000" b="1" dirty="0">
                <a:solidFill>
                  <a:srgbClr val="C0504D">
                    <a:lumMod val="75000"/>
                  </a:srgbClr>
                </a:solidFill>
              </a:rPr>
              <a:t>3…</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179512" y="764704"/>
            <a:ext cx="8856984" cy="5184576"/>
          </a:xfrm>
        </p:spPr>
        <p:txBody>
          <a:bodyPr>
            <a:normAutofit fontScale="92500" lnSpcReduction="20000"/>
          </a:bodyPr>
          <a:lstStyle/>
          <a:p>
            <a:pPr marL="0" indent="0" algn="just">
              <a:buNone/>
            </a:pPr>
            <a:r>
              <a:rPr lang="en-GB" sz="2400" b="1" u="sng" dirty="0"/>
              <a:t>Education Labour Relations and Conditions of Service </a:t>
            </a:r>
          </a:p>
          <a:p>
            <a:pPr algn="just"/>
            <a:r>
              <a:rPr lang="en-US" sz="2400" dirty="0"/>
              <a:t>The DBE promoted a climate of </a:t>
            </a:r>
            <a:r>
              <a:rPr lang="en-US" sz="2400" dirty="0" err="1"/>
              <a:t>labour</a:t>
            </a:r>
            <a:r>
              <a:rPr lang="en-US" sz="2400" dirty="0"/>
              <a:t> peace in the education sector through stakeholder relations, including dispute </a:t>
            </a:r>
            <a:r>
              <a:rPr lang="en-ZA" sz="2400" dirty="0"/>
              <a:t>management.</a:t>
            </a:r>
          </a:p>
          <a:p>
            <a:pPr algn="just"/>
            <a:r>
              <a:rPr lang="en-US" sz="2400" b="1" dirty="0"/>
              <a:t>Meetings with Teacher Unions: </a:t>
            </a:r>
            <a:r>
              <a:rPr lang="en-US" sz="2400" dirty="0"/>
              <a:t>In pursuance of promoting </a:t>
            </a:r>
            <a:r>
              <a:rPr lang="en-US" sz="2400" dirty="0" err="1"/>
              <a:t>labour</a:t>
            </a:r>
            <a:r>
              <a:rPr lang="en-US" sz="2400" dirty="0"/>
              <a:t> peace and social dialogue in the Basic Education Sector, the</a:t>
            </a:r>
          </a:p>
          <a:p>
            <a:pPr algn="just"/>
            <a:r>
              <a:rPr lang="en-US" sz="2400" dirty="0"/>
              <a:t>Department held various meetings with Teacher Unions on strategic issues to improve education human resources, </a:t>
            </a:r>
            <a:r>
              <a:rPr lang="en-US" sz="2400" dirty="0" err="1"/>
              <a:t>labour</a:t>
            </a:r>
            <a:r>
              <a:rPr lang="en-US" sz="2400" dirty="0"/>
              <a:t> </a:t>
            </a:r>
            <a:r>
              <a:rPr lang="en-ZA" sz="2400" dirty="0"/>
              <a:t>relations and development.</a:t>
            </a:r>
            <a:endParaRPr lang="en-US" sz="2400" b="1" u="sng" dirty="0">
              <a:cs typeface="Arial" panose="020B0604020202020204" pitchFamily="34" charset="0"/>
            </a:endParaRPr>
          </a:p>
          <a:p>
            <a:pPr marL="0" indent="0" algn="just">
              <a:buNone/>
            </a:pPr>
            <a:endParaRPr lang="en-US" sz="2400" b="1" u="sng" dirty="0">
              <a:cs typeface="Arial" panose="020B0604020202020204" pitchFamily="34" charset="0"/>
            </a:endParaRPr>
          </a:p>
          <a:p>
            <a:pPr marL="0" indent="0" algn="just">
              <a:buNone/>
            </a:pPr>
            <a:r>
              <a:rPr lang="en-US" sz="2400" b="1" u="sng" dirty="0">
                <a:cs typeface="Arial" panose="020B0604020202020204" pitchFamily="34" charset="0"/>
              </a:rPr>
              <a:t>Initial Teacher Education (ITE)</a:t>
            </a:r>
            <a:endParaRPr lang="en-ZA" sz="2400" dirty="0">
              <a:solidFill>
                <a:srgbClr val="00B0F0"/>
              </a:solidFill>
              <a:cs typeface="Arial" panose="020B0604020202020204" pitchFamily="34" charset="0"/>
            </a:endParaRPr>
          </a:p>
          <a:p>
            <a:pPr algn="just"/>
            <a:r>
              <a:rPr lang="en-US" sz="2400" b="1" dirty="0"/>
              <a:t>11 858 </a:t>
            </a:r>
            <a:r>
              <a:rPr lang="en-US" sz="2400" dirty="0" err="1"/>
              <a:t>Funza</a:t>
            </a:r>
            <a:r>
              <a:rPr lang="en-US" sz="2400" dirty="0"/>
              <a:t> </a:t>
            </a:r>
            <a:r>
              <a:rPr lang="en-US" sz="2400" dirty="0" err="1"/>
              <a:t>Lushaka</a:t>
            </a:r>
            <a:r>
              <a:rPr lang="en-US" sz="2400" dirty="0"/>
              <a:t> bursaries were </a:t>
            </a:r>
            <a:r>
              <a:rPr lang="en-US" sz="2400" b="1" dirty="0"/>
              <a:t>awarded</a:t>
            </a:r>
            <a:r>
              <a:rPr lang="en-US" sz="2400" dirty="0"/>
              <a:t> to students for initial teacher education by 31 March 2022.</a:t>
            </a:r>
          </a:p>
          <a:p>
            <a:pPr algn="just"/>
            <a:r>
              <a:rPr lang="en-GB" sz="2400" b="1" dirty="0"/>
              <a:t>463 </a:t>
            </a:r>
            <a:r>
              <a:rPr lang="en-GB" sz="2400" dirty="0"/>
              <a:t>Promissory letters were issued to school going youth and out-of-school youth recruited through the district-and </a:t>
            </a:r>
            <a:r>
              <a:rPr lang="en-GB" sz="2400" b="1" dirty="0"/>
              <a:t>community-based teacher recruitment programme</a:t>
            </a:r>
            <a:r>
              <a:rPr lang="en-GB" sz="2400" dirty="0"/>
              <a:t>. Ultimately </a:t>
            </a:r>
            <a:r>
              <a:rPr lang="en-GB" sz="2400" b="1" dirty="0"/>
              <a:t>457</a:t>
            </a:r>
            <a:r>
              <a:rPr lang="en-GB" sz="2400" dirty="0"/>
              <a:t> of these students were </a:t>
            </a:r>
            <a:r>
              <a:rPr lang="en-GB" sz="2400" b="1" dirty="0"/>
              <a:t>admitted</a:t>
            </a:r>
            <a:r>
              <a:rPr lang="en-GB" sz="2400" dirty="0"/>
              <a:t> to universities.</a:t>
            </a:r>
          </a:p>
          <a:p>
            <a:pPr algn="just"/>
            <a:endParaRPr lang="en-ZA" sz="2000" dirty="0"/>
          </a:p>
          <a:p>
            <a:pPr algn="just"/>
            <a:endParaRPr lang="en-ZA"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2852423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3…</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0" y="980728"/>
            <a:ext cx="9144000" cy="5111790"/>
          </a:xfrm>
        </p:spPr>
        <p:txBody>
          <a:bodyPr>
            <a:noAutofit/>
          </a:bodyPr>
          <a:lstStyle/>
          <a:p>
            <a:pPr marL="0" lvl="0" indent="0" algn="just">
              <a:buNone/>
            </a:pPr>
            <a:r>
              <a:rPr lang="en-US" sz="1800" b="1" u="sng" dirty="0">
                <a:solidFill>
                  <a:prstClr val="black"/>
                </a:solidFill>
              </a:rPr>
              <a:t>Continuing Professional Teacher Development (CPTD)</a:t>
            </a:r>
            <a:endParaRPr lang="en-ZA" sz="1800" dirty="0">
              <a:solidFill>
                <a:srgbClr val="00B0F0"/>
              </a:solidFill>
            </a:endParaRPr>
          </a:p>
          <a:p>
            <a:pPr lvl="0" algn="just"/>
            <a:r>
              <a:rPr lang="en-GB" sz="1800" dirty="0">
                <a:solidFill>
                  <a:prstClr val="black"/>
                </a:solidFill>
              </a:rPr>
              <a:t>There are </a:t>
            </a:r>
            <a:r>
              <a:rPr lang="en-GB" sz="1800" b="1" dirty="0">
                <a:solidFill>
                  <a:prstClr val="black"/>
                </a:solidFill>
              </a:rPr>
              <a:t>7 249 Grade R practitioners </a:t>
            </a:r>
            <a:r>
              <a:rPr lang="en-GB" sz="1800" dirty="0">
                <a:solidFill>
                  <a:prstClr val="black"/>
                </a:solidFill>
              </a:rPr>
              <a:t>(37%) of the total of </a:t>
            </a:r>
            <a:r>
              <a:rPr lang="en-GB" sz="1800" b="1" dirty="0">
                <a:solidFill>
                  <a:prstClr val="black"/>
                </a:solidFill>
              </a:rPr>
              <a:t>19 502</a:t>
            </a:r>
            <a:r>
              <a:rPr lang="en-GB" sz="1800" dirty="0">
                <a:solidFill>
                  <a:prstClr val="black"/>
                </a:solidFill>
              </a:rPr>
              <a:t> Grade R practitioners with at least an </a:t>
            </a:r>
            <a:r>
              <a:rPr lang="en-GB" sz="1800" b="1" dirty="0">
                <a:solidFill>
                  <a:prstClr val="black"/>
                </a:solidFill>
              </a:rPr>
              <a:t>NQF level 6 </a:t>
            </a:r>
            <a:r>
              <a:rPr lang="en-GB" sz="1800" dirty="0">
                <a:solidFill>
                  <a:prstClr val="black"/>
                </a:solidFill>
              </a:rPr>
              <a:t>and above qualifications.</a:t>
            </a:r>
            <a:endParaRPr lang="en-US" sz="1800" dirty="0">
              <a:solidFill>
                <a:prstClr val="black"/>
              </a:solidFill>
            </a:endParaRPr>
          </a:p>
          <a:p>
            <a:pPr lvl="0" algn="just"/>
            <a:r>
              <a:rPr lang="en-GB" sz="1800" dirty="0">
                <a:solidFill>
                  <a:prstClr val="black"/>
                </a:solidFill>
              </a:rPr>
              <a:t>Participation in CPTD activities </a:t>
            </a:r>
            <a:r>
              <a:rPr lang="en-GB" sz="1800" b="1" dirty="0">
                <a:solidFill>
                  <a:prstClr val="black"/>
                </a:solidFill>
              </a:rPr>
              <a:t>exceeded</a:t>
            </a:r>
            <a:r>
              <a:rPr lang="en-GB" sz="1800" dirty="0">
                <a:solidFill>
                  <a:prstClr val="black"/>
                </a:solidFill>
              </a:rPr>
              <a:t> the </a:t>
            </a:r>
            <a:r>
              <a:rPr lang="en-GB" sz="1800" b="1" dirty="0">
                <a:solidFill>
                  <a:prstClr val="black"/>
                </a:solidFill>
              </a:rPr>
              <a:t>400 000-mark </a:t>
            </a:r>
            <a:r>
              <a:rPr lang="en-GB" sz="1800" dirty="0">
                <a:solidFill>
                  <a:prstClr val="black"/>
                </a:solidFill>
              </a:rPr>
              <a:t>reporting on teacher participation in the various CPTD programmes. The endorsement of </a:t>
            </a:r>
            <a:r>
              <a:rPr lang="en-GB" sz="1800" b="1" dirty="0">
                <a:solidFill>
                  <a:prstClr val="black"/>
                </a:solidFill>
              </a:rPr>
              <a:t>teacher development</a:t>
            </a:r>
            <a:r>
              <a:rPr lang="en-GB" sz="1800" dirty="0">
                <a:solidFill>
                  <a:prstClr val="black"/>
                </a:solidFill>
              </a:rPr>
              <a:t> programmes has increased.</a:t>
            </a:r>
          </a:p>
          <a:p>
            <a:pPr marL="0" indent="0">
              <a:buNone/>
            </a:pPr>
            <a:r>
              <a:rPr lang="en-ZA" sz="1800" b="1" u="sng" dirty="0"/>
              <a:t>Teacher Development Implementation (TDI)</a:t>
            </a:r>
          </a:p>
          <a:p>
            <a:pPr algn="just"/>
            <a:r>
              <a:rPr lang="en-ZA" sz="1800" b="1" dirty="0"/>
              <a:t>Grade 9 Mathematics and Natural Science Teacher capacity programme: </a:t>
            </a:r>
            <a:r>
              <a:rPr lang="en-US" sz="1800" b="1" dirty="0"/>
              <a:t>530 Mathematics</a:t>
            </a:r>
            <a:r>
              <a:rPr lang="en-US" sz="1800" dirty="0"/>
              <a:t> and </a:t>
            </a:r>
            <a:r>
              <a:rPr lang="en-US" sz="1800" b="1" dirty="0"/>
              <a:t>508 Natural Science </a:t>
            </a:r>
            <a:r>
              <a:rPr lang="en-US" sz="1800" dirty="0"/>
              <a:t>teachers, totaling </a:t>
            </a:r>
            <a:r>
              <a:rPr lang="en-US" sz="1800" b="1" dirty="0"/>
              <a:t>1 038 </a:t>
            </a:r>
            <a:r>
              <a:rPr lang="en-US" sz="1800" dirty="0"/>
              <a:t>teachers trained from 20-29 September 2021.</a:t>
            </a:r>
          </a:p>
          <a:p>
            <a:pPr algn="just"/>
            <a:r>
              <a:rPr lang="en-GB" sz="1800" b="1" dirty="0"/>
              <a:t>Collaboration with the French Embassy (LAMAP Project): </a:t>
            </a:r>
            <a:r>
              <a:rPr lang="en-US" sz="1800" dirty="0"/>
              <a:t>Inquiry-based Science Education project called LAMAP is implemented in five </a:t>
            </a:r>
            <a:r>
              <a:rPr lang="en-US" sz="1800" b="1" dirty="0"/>
              <a:t>(5)</a:t>
            </a:r>
            <a:r>
              <a:rPr lang="en-US" sz="1800" dirty="0"/>
              <a:t> districts. </a:t>
            </a:r>
            <a:r>
              <a:rPr lang="en-US" sz="1800" b="1" dirty="0"/>
              <a:t>50</a:t>
            </a:r>
            <a:r>
              <a:rPr lang="en-US" sz="1800" dirty="0"/>
              <a:t> schools are participating in the projects and Science Kits were supplied to the schools with training.</a:t>
            </a:r>
          </a:p>
          <a:p>
            <a:pPr algn="just"/>
            <a:r>
              <a:rPr lang="en-ZA" sz="1800" b="1" dirty="0"/>
              <a:t>Collaboration with the Chinese Embassy : DBE-China Online Maths Project:</a:t>
            </a:r>
            <a:r>
              <a:rPr lang="en-ZA" sz="1800" b="1" i="1" dirty="0"/>
              <a:t> </a:t>
            </a:r>
            <a:r>
              <a:rPr lang="en-ZA" sz="1800" dirty="0"/>
              <a:t>The Chinese Embassy supported Mathematics in the 2021 National Teachers Awards (NTA). </a:t>
            </a:r>
            <a:r>
              <a:rPr lang="en-ZA" sz="1800" b="1" dirty="0"/>
              <a:t>40 </a:t>
            </a:r>
            <a:r>
              <a:rPr lang="en-ZA" sz="1800" dirty="0"/>
              <a:t>Mathematics NTA winners as well as some specialists attended an Advanced online Mathematics Seminar from 10-21 January 2022. </a:t>
            </a:r>
          </a:p>
          <a:p>
            <a:pPr marL="0" lvl="0" indent="0" algn="just">
              <a:buNone/>
            </a:pPr>
            <a:endParaRPr lang="en-US" sz="1800" dirty="0">
              <a:solidFill>
                <a:prstClr val="black"/>
              </a:solidFill>
            </a:endParaRPr>
          </a:p>
          <a:p>
            <a:pPr marL="0" indent="0" algn="just">
              <a:buNone/>
            </a:pPr>
            <a:endParaRPr lang="en-ZA" sz="1800" dirty="0"/>
          </a:p>
          <a:p>
            <a:endParaRPr lang="en-ZA" sz="1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05826"/>
            <a:ext cx="1691680" cy="652173"/>
          </a:xfrm>
          <a:prstGeom prst="rect">
            <a:avLst/>
          </a:prstGeom>
        </p:spPr>
      </p:pic>
    </p:spTree>
    <p:extLst>
      <p:ext uri="{BB962C8B-B14F-4D97-AF65-F5344CB8AC3E}">
        <p14:creationId xmlns:p14="http://schemas.microsoft.com/office/powerpoint/2010/main" val="41977225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PROGRAMME 3…</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lgn="just">
              <a:buNone/>
            </a:pPr>
            <a:r>
              <a:rPr lang="en-ZA" sz="2000" b="1" u="sng" dirty="0"/>
              <a:t>Teacher Development Implementation (TDI)…</a:t>
            </a:r>
          </a:p>
          <a:p>
            <a:pPr algn="just"/>
            <a:r>
              <a:rPr lang="en-GB" sz="2000" b="1" dirty="0"/>
              <a:t>Support for FET Accounting and Economics Subject Teachers:</a:t>
            </a:r>
            <a:r>
              <a:rPr lang="en-US" sz="2000" dirty="0"/>
              <a:t> </a:t>
            </a:r>
            <a:r>
              <a:rPr lang="en-ZA" sz="2000" dirty="0"/>
              <a:t>1 461 teachers were trained (i.e., 673 Accounting teachers and 788 Economics teachers) from 07 February to 15 March 2022 in different provinces</a:t>
            </a:r>
            <a:endParaRPr lang="en-GB" sz="2000" b="1" dirty="0"/>
          </a:p>
          <a:p>
            <a:pPr algn="just"/>
            <a:r>
              <a:rPr lang="en-GB" sz="2000" b="1" dirty="0"/>
              <a:t>Support for FET Technical Mathematics and technical Science: </a:t>
            </a:r>
            <a:r>
              <a:rPr lang="en-ZA" sz="2000" dirty="0"/>
              <a:t>356 Technical Mathematics and Technical Science teachers were trained on 30 September-01 October 2021.</a:t>
            </a:r>
          </a:p>
          <a:p>
            <a:pPr marL="114300" lvl="0" indent="0" algn="just" fontAlgn="base">
              <a:buNone/>
            </a:pPr>
            <a:endParaRPr lang="en-US" sz="2000" b="1" u="sng" dirty="0">
              <a:solidFill>
                <a:prstClr val="black"/>
              </a:solidFill>
            </a:endParaRPr>
          </a:p>
          <a:p>
            <a:pPr marL="114300" lvl="0" indent="0" algn="just" fontAlgn="base">
              <a:buNone/>
            </a:pPr>
            <a:r>
              <a:rPr lang="en-US" sz="2000" b="1" u="sng" dirty="0">
                <a:solidFill>
                  <a:prstClr val="black"/>
                </a:solidFill>
              </a:rPr>
              <a:t>Curriculum Research…</a:t>
            </a:r>
          </a:p>
          <a:p>
            <a:pPr algn="just"/>
            <a:r>
              <a:rPr lang="en-ZA" sz="2000" dirty="0">
                <a:ea typeface="Times New Roman" panose="02020603050405020304" pitchFamily="18" charset="0"/>
              </a:rPr>
              <a:t>The </a:t>
            </a:r>
            <a:r>
              <a:rPr lang="en-ZA" sz="2000" b="1" dirty="0">
                <a:ea typeface="Times New Roman" panose="02020603050405020304" pitchFamily="18" charset="0"/>
              </a:rPr>
              <a:t>development of Phase 2 </a:t>
            </a:r>
            <a:r>
              <a:rPr lang="en-ZA" sz="2000" dirty="0">
                <a:ea typeface="Times New Roman" panose="02020603050405020304" pitchFamily="18" charset="0"/>
              </a:rPr>
              <a:t>of the Continuing Professional Teacher Development (CPTD) online platform has been completed and went live on 21 January 2022. Teachers have begun to take </a:t>
            </a:r>
            <a:r>
              <a:rPr lang="en-ZA" sz="2000" b="1" dirty="0">
                <a:ea typeface="Times New Roman" panose="02020603050405020304" pitchFamily="18" charset="0"/>
              </a:rPr>
              <a:t>self-driven CPTD programmes online</a:t>
            </a:r>
            <a:r>
              <a:rPr lang="en-ZA" sz="2000" dirty="0">
                <a:ea typeface="Times New Roman" panose="02020603050405020304" pitchFamily="18" charset="0"/>
              </a:rPr>
              <a:t>.</a:t>
            </a:r>
          </a:p>
          <a:p>
            <a:pPr marR="0" algn="just">
              <a:spcBef>
                <a:spcPts val="0"/>
              </a:spcBef>
              <a:spcAft>
                <a:spcPts val="0"/>
              </a:spcAft>
            </a:pPr>
            <a:r>
              <a:rPr lang="en-US" sz="2000" dirty="0">
                <a:ea typeface="Calibri" panose="020F0502020204030204" pitchFamily="34" charset="0"/>
                <a:cs typeface="Times New Roman" panose="02020603050405020304" pitchFamily="18" charset="0"/>
              </a:rPr>
              <a:t>The Department has </a:t>
            </a:r>
            <a:r>
              <a:rPr lang="en-US" sz="2000" b="1" dirty="0">
                <a:ea typeface="Calibri" panose="020F0502020204030204" pitchFamily="34" charset="0"/>
                <a:cs typeface="Times New Roman" panose="02020603050405020304" pitchFamily="18" charset="0"/>
              </a:rPr>
              <a:t>completed</a:t>
            </a:r>
            <a:r>
              <a:rPr lang="en-US" sz="2000" dirty="0">
                <a:ea typeface="Calibri" panose="020F0502020204030204" pitchFamily="34" charset="0"/>
                <a:cs typeface="Times New Roman" panose="02020603050405020304" pitchFamily="18" charset="0"/>
              </a:rPr>
              <a:t> the development of </a:t>
            </a:r>
            <a:r>
              <a:rPr lang="en-US" sz="2000" b="1" dirty="0">
                <a:ea typeface="Calibri" panose="020F0502020204030204" pitchFamily="34" charset="0"/>
                <a:cs typeface="Times New Roman" panose="02020603050405020304" pitchFamily="18" charset="0"/>
              </a:rPr>
              <a:t>impact assessment tools </a:t>
            </a:r>
            <a:r>
              <a:rPr lang="en-US" sz="2000" dirty="0">
                <a:ea typeface="Calibri" panose="020F0502020204030204" pitchFamily="34" charset="0"/>
                <a:cs typeface="Times New Roman" panose="02020603050405020304" pitchFamily="18" charset="0"/>
              </a:rPr>
              <a:t>for all CPTP </a:t>
            </a:r>
            <a:r>
              <a:rPr lang="en-US" sz="2000" dirty="0" err="1">
                <a:ea typeface="Calibri" panose="020F0502020204030204" pitchFamily="34" charset="0"/>
                <a:cs typeface="Times New Roman" panose="02020603050405020304" pitchFamily="18" charset="0"/>
              </a:rPr>
              <a:t>programmes</a:t>
            </a:r>
            <a:r>
              <a:rPr lang="en-US" sz="2000" dirty="0">
                <a:ea typeface="Calibri" panose="020F0502020204030204" pitchFamily="34" charset="0"/>
                <a:cs typeface="Times New Roman" panose="02020603050405020304" pitchFamily="18" charset="0"/>
              </a:rPr>
              <a:t>.</a:t>
            </a:r>
          </a:p>
          <a:p>
            <a:pPr marR="0" algn="just">
              <a:spcBef>
                <a:spcPts val="0"/>
              </a:spcBef>
              <a:spcAft>
                <a:spcPts val="0"/>
              </a:spcAft>
            </a:pPr>
            <a:r>
              <a:rPr lang="en-ZA" sz="2000" b="1" dirty="0">
                <a:ea typeface="Calibri" panose="020F0502020204030204" pitchFamily="34" charset="0"/>
              </a:rPr>
              <a:t>3 000 Foundation Phase teachers </a:t>
            </a:r>
            <a:r>
              <a:rPr lang="en-ZA" sz="2000" dirty="0">
                <a:ea typeface="Calibri" panose="020F0502020204030204" pitchFamily="34" charset="0"/>
              </a:rPr>
              <a:t>have been </a:t>
            </a:r>
            <a:r>
              <a:rPr lang="en-ZA" sz="2000" b="1" dirty="0">
                <a:ea typeface="Calibri" panose="020F0502020204030204" pitchFamily="34" charset="0"/>
              </a:rPr>
              <a:t>trained</a:t>
            </a:r>
            <a:r>
              <a:rPr lang="en-ZA" sz="2000" dirty="0">
                <a:ea typeface="Calibri" panose="020F0502020204030204" pitchFamily="34" charset="0"/>
              </a:rPr>
              <a:t> on South African Council for Educators (SACE) endorsed </a:t>
            </a:r>
            <a:r>
              <a:rPr lang="en-ZA" sz="2000" b="1" dirty="0">
                <a:ea typeface="Calibri" panose="020F0502020204030204" pitchFamily="34" charset="0"/>
              </a:rPr>
              <a:t>Digital Skills Programme</a:t>
            </a:r>
            <a:r>
              <a:rPr lang="en-ZA" sz="2000" dirty="0">
                <a:ea typeface="Calibri" panose="020F0502020204030204" pitchFamily="34" charset="0"/>
              </a:rPr>
              <a:t>.</a:t>
            </a:r>
          </a:p>
          <a:p>
            <a:endParaRPr lang="en-US" sz="2000" dirty="0"/>
          </a:p>
          <a:p>
            <a:pPr marL="0" indent="0">
              <a:buNone/>
            </a:pPr>
            <a:endParaRPr lang="en-US" sz="2000" b="1"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6256262"/>
            <a:ext cx="1691680" cy="565302"/>
          </a:xfrm>
          <a:prstGeom prst="rect">
            <a:avLst/>
          </a:prstGeom>
        </p:spPr>
      </p:pic>
    </p:spTree>
    <p:extLst>
      <p:ext uri="{BB962C8B-B14F-4D97-AF65-F5344CB8AC3E}">
        <p14:creationId xmlns:p14="http://schemas.microsoft.com/office/powerpoint/2010/main" val="5456347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solidFill>
                  <a:srgbClr val="C0504D">
                    <a:lumMod val="75000"/>
                  </a:srgbClr>
                </a:solidFill>
              </a:rPr>
              <a:t>PROGRAMME 3…</a:t>
            </a:r>
            <a:endParaRPr lang="en-US" sz="48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rmAutofit lnSpcReduction="10000"/>
          </a:bodyPr>
          <a:lstStyle/>
          <a:p>
            <a:pPr marL="114300" lvl="0" indent="0" algn="just" fontAlgn="base">
              <a:buNone/>
            </a:pPr>
            <a:r>
              <a:rPr lang="en-US" sz="1800" b="1" u="sng" dirty="0">
                <a:solidFill>
                  <a:prstClr val="black"/>
                </a:solidFill>
              </a:rPr>
              <a:t>Curriculum Research</a:t>
            </a:r>
          </a:p>
          <a:p>
            <a:pPr algn="just"/>
            <a:r>
              <a:rPr lang="en-ZA" sz="1800" dirty="0">
                <a:ea typeface="Calibri" panose="020F0502020204030204" pitchFamily="34" charset="0"/>
              </a:rPr>
              <a:t>Teacher needs identified through </a:t>
            </a:r>
            <a:r>
              <a:rPr lang="en-ZA" sz="1800" b="1" dirty="0">
                <a:ea typeface="Calibri" panose="020F0502020204030204" pitchFamily="34" charset="0"/>
              </a:rPr>
              <a:t>self-diagnostic assessments in </a:t>
            </a:r>
            <a:r>
              <a:rPr lang="en-US" sz="1800" b="1" dirty="0">
                <a:ea typeface="Calibri" panose="020F0502020204030204" pitchFamily="34" charset="0"/>
              </a:rPr>
              <a:t>Mathematics and Physical Sciences</a:t>
            </a:r>
            <a:r>
              <a:rPr lang="en-US" sz="1800" dirty="0">
                <a:ea typeface="Calibri" panose="020F0502020204030204" pitchFamily="34" charset="0"/>
              </a:rPr>
              <a:t> through the Siyavula platform. </a:t>
            </a:r>
            <a:r>
              <a:rPr lang="en-US" sz="1800" b="1" dirty="0">
                <a:ea typeface="Calibri" panose="020F0502020204030204" pitchFamily="34" charset="0"/>
              </a:rPr>
              <a:t>401 </a:t>
            </a:r>
            <a:r>
              <a:rPr lang="en-US" sz="1800" dirty="0">
                <a:ea typeface="Calibri" panose="020F0502020204030204" pitchFamily="34" charset="0"/>
              </a:rPr>
              <a:t>Maths and </a:t>
            </a:r>
            <a:r>
              <a:rPr lang="en-US" sz="1800" b="1" dirty="0">
                <a:ea typeface="Calibri" panose="020F0502020204030204" pitchFamily="34" charset="0"/>
              </a:rPr>
              <a:t>76</a:t>
            </a:r>
            <a:r>
              <a:rPr lang="en-US" sz="1800" dirty="0">
                <a:ea typeface="Calibri" panose="020F0502020204030204" pitchFamily="34" charset="0"/>
              </a:rPr>
              <a:t> Physical Sciences teachers were assessed and the results were analysed.</a:t>
            </a:r>
          </a:p>
          <a:p>
            <a:pPr marR="0" algn="just">
              <a:lnSpc>
                <a:spcPct val="115000"/>
              </a:lnSpc>
              <a:spcBef>
                <a:spcPts val="0"/>
              </a:spcBef>
              <a:spcAft>
                <a:spcPts val="1000"/>
              </a:spcAft>
            </a:pPr>
            <a:r>
              <a:rPr lang="en-US" sz="1800" dirty="0">
                <a:ea typeface="Calibri" panose="020F0502020204030204" pitchFamily="34" charset="0"/>
                <a:cs typeface="Times New Roman" panose="02020603050405020304" pitchFamily="18" charset="0"/>
              </a:rPr>
              <a:t>The DBE signed a Memorandum of Agreement with Oracle in December 2021 to </a:t>
            </a:r>
            <a:r>
              <a:rPr lang="en-US" sz="1800" dirty="0">
                <a:ea typeface="Times New Roman" panose="02020603050405020304" pitchFamily="18" charset="0"/>
                <a:cs typeface="Times New Roman" panose="02020603050405020304" pitchFamily="18" charset="0"/>
              </a:rPr>
              <a:t>resource up to </a:t>
            </a:r>
            <a:r>
              <a:rPr lang="en-US" sz="1800" b="1" dirty="0">
                <a:ea typeface="Times New Roman" panose="02020603050405020304" pitchFamily="18" charset="0"/>
                <a:cs typeface="Times New Roman" panose="02020603050405020304" pitchFamily="18" charset="0"/>
              </a:rPr>
              <a:t>500 schools </a:t>
            </a:r>
            <a:r>
              <a:rPr lang="en-US" sz="1800" dirty="0">
                <a:ea typeface="Times New Roman" panose="02020603050405020304" pitchFamily="18" charset="0"/>
                <a:cs typeface="Times New Roman" panose="02020603050405020304" pitchFamily="18" charset="0"/>
              </a:rPr>
              <a:t>as hubs for Information Technology (Oracle Academy program) and </a:t>
            </a:r>
            <a:r>
              <a:rPr lang="en-US" sz="1800" b="1" dirty="0">
                <a:ea typeface="Times New Roman" panose="02020603050405020304" pitchFamily="18" charset="0"/>
                <a:cs typeface="Times New Roman" panose="02020603050405020304" pitchFamily="18" charset="0"/>
              </a:rPr>
              <a:t>train 300 teachers </a:t>
            </a:r>
            <a:r>
              <a:rPr lang="en-US" sz="1800" dirty="0">
                <a:ea typeface="Times New Roman" panose="02020603050405020304" pitchFamily="18" charset="0"/>
                <a:cs typeface="Times New Roman" panose="02020603050405020304" pitchFamily="18" charset="0"/>
              </a:rPr>
              <a:t>over the three years of the partnership.</a:t>
            </a:r>
          </a:p>
          <a:p>
            <a:pPr algn="just">
              <a:lnSpc>
                <a:spcPct val="115000"/>
              </a:lnSpc>
              <a:spcBef>
                <a:spcPts val="0"/>
              </a:spcBef>
            </a:pPr>
            <a:r>
              <a:rPr lang="en-ZA" sz="1800" dirty="0">
                <a:ea typeface="Times New Roman" panose="02020603050405020304" pitchFamily="18" charset="0"/>
                <a:cs typeface="Times New Roman" panose="02020603050405020304" pitchFamily="18" charset="0"/>
              </a:rPr>
              <a:t>All principals, circuit managers and </a:t>
            </a:r>
            <a:r>
              <a:rPr lang="en-ZA" sz="1800" b="1" dirty="0">
                <a:ea typeface="Times New Roman" panose="02020603050405020304" pitchFamily="18" charset="0"/>
                <a:cs typeface="Times New Roman" panose="02020603050405020304" pitchFamily="18" charset="0"/>
              </a:rPr>
              <a:t>273 571 </a:t>
            </a:r>
            <a:r>
              <a:rPr lang="en-ZA" sz="1800" dirty="0">
                <a:ea typeface="Times New Roman" panose="02020603050405020304" pitchFamily="18" charset="0"/>
                <a:cs typeface="Times New Roman" panose="02020603050405020304" pitchFamily="18" charset="0"/>
              </a:rPr>
              <a:t>youth have been orientated on the implementation of the </a:t>
            </a:r>
            <a:r>
              <a:rPr lang="en-ZA" sz="1800" b="1" dirty="0">
                <a:ea typeface="Times New Roman" panose="02020603050405020304" pitchFamily="18" charset="0"/>
                <a:cs typeface="Times New Roman" panose="02020603050405020304" pitchFamily="18" charset="0"/>
              </a:rPr>
              <a:t>Presidential Youth Employment Initiative (PYEI)</a:t>
            </a:r>
            <a:r>
              <a:rPr lang="en-ZA" sz="1800" dirty="0">
                <a:ea typeface="Times New Roman" panose="02020603050405020304" pitchFamily="18" charset="0"/>
                <a:cs typeface="Times New Roman" panose="02020603050405020304" pitchFamily="18" charset="0"/>
              </a:rPr>
              <a:t>.</a:t>
            </a:r>
          </a:p>
          <a:p>
            <a:pPr marL="0" indent="0" algn="just">
              <a:buNone/>
            </a:pPr>
            <a:endParaRPr lang="en-GB" sz="1800" b="1" u="sng" dirty="0"/>
          </a:p>
          <a:p>
            <a:pPr marL="0" indent="0" algn="just">
              <a:buNone/>
            </a:pPr>
            <a:r>
              <a:rPr lang="en-GB" sz="1800" b="1" u="sng" dirty="0"/>
              <a:t>Education Management and Governance Development </a:t>
            </a:r>
            <a:endParaRPr lang="en-ZA" sz="1800" dirty="0"/>
          </a:p>
          <a:p>
            <a:pPr algn="just"/>
            <a:r>
              <a:rPr lang="en-ZA" sz="1800" b="1" dirty="0"/>
              <a:t>SGB Functionality Tool Survey: </a:t>
            </a:r>
            <a:r>
              <a:rPr lang="en-ZA" sz="1800" dirty="0"/>
              <a:t>Of the 1 000 surveyed schools, </a:t>
            </a:r>
            <a:r>
              <a:rPr lang="en-ZA" sz="1800" b="1" dirty="0"/>
              <a:t>860 (86%)  </a:t>
            </a:r>
            <a:r>
              <a:rPr lang="en-ZA" sz="1800" dirty="0"/>
              <a:t>schools met the set standard of functionality showing a </a:t>
            </a:r>
            <a:r>
              <a:rPr lang="en-ZA" sz="1800" b="1" dirty="0"/>
              <a:t>positive deviation of 36%  </a:t>
            </a:r>
            <a:r>
              <a:rPr lang="en-ZA" sz="1800" dirty="0"/>
              <a:t>compared to the </a:t>
            </a:r>
            <a:r>
              <a:rPr lang="en-ZA" sz="1800" b="1" dirty="0"/>
              <a:t>50%</a:t>
            </a:r>
            <a:r>
              <a:rPr lang="en-ZA" sz="1800" dirty="0"/>
              <a:t> which was targeted, schools met the minimum criteria in terms of effectiveness.</a:t>
            </a:r>
          </a:p>
          <a:p>
            <a:pPr algn="just"/>
            <a:r>
              <a:rPr lang="en-ZA" sz="1800" b="1" dirty="0"/>
              <a:t>Availability of Management Documents: </a:t>
            </a:r>
            <a:r>
              <a:rPr lang="en-ZA" sz="1800" dirty="0"/>
              <a:t>All  </a:t>
            </a:r>
            <a:r>
              <a:rPr lang="en-ZA" sz="1800" b="1" dirty="0"/>
              <a:t>1 000 (100%) schools </a:t>
            </a:r>
            <a:r>
              <a:rPr lang="en-ZA" sz="1800" dirty="0"/>
              <a:t>surveyed met the set standard of functionality in producing the minimum set of </a:t>
            </a:r>
            <a:r>
              <a:rPr lang="en-ZA" sz="1800" b="1" dirty="0"/>
              <a:t>management documents</a:t>
            </a:r>
            <a:endParaRPr lang="en-GB" sz="1800" b="1" u="sng" dirty="0"/>
          </a:p>
          <a:p>
            <a:pPr algn="just">
              <a:lnSpc>
                <a:spcPct val="115000"/>
              </a:lnSpc>
              <a:spcBef>
                <a:spcPts val="0"/>
              </a:spcBef>
            </a:pPr>
            <a:endParaRPr lang="en-ZA" sz="1800" dirty="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5787295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US"/>
              <a:t>PROGRAMME FOUR: PLANNING, INFORMATION AND ASSESSMENT</a:t>
            </a:r>
            <a:endParaRPr lang="en-ZA" dirty="0"/>
          </a:p>
        </p:txBody>
      </p:sp>
      <p:sp>
        <p:nvSpPr>
          <p:cNvPr id="3" name="Content Placeholder 2"/>
          <p:cNvSpPr>
            <a:spLocks noGrp="1"/>
          </p:cNvSpPr>
          <p:nvPr>
            <p:ph type="subTitle" idx="1"/>
          </p:nvPr>
        </p:nvSpPr>
        <p:spPr/>
        <p:txBody>
          <a:bodyPr>
            <a:normAutofit fontScale="92500"/>
          </a:bodyPr>
          <a:lstStyle/>
          <a:p>
            <a:r>
              <a:rPr lang="en-US"/>
              <a:t>The purpose of Programme 4 is to promote quality and effective service delivery in the basic education system through planning, implementation and assessment.</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69</a:t>
            </a:fld>
            <a:endParaRPr lang="en-ZA"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691680" y="6217277"/>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69</a:t>
            </a:r>
          </a:p>
        </p:txBody>
      </p:sp>
    </p:spTree>
    <p:custDataLst>
      <p:tags r:id="rId1"/>
    </p:custDataLst>
    <p:extLst>
      <p:ext uri="{BB962C8B-B14F-4D97-AF65-F5344CB8AC3E}">
        <p14:creationId xmlns:p14="http://schemas.microsoft.com/office/powerpoint/2010/main" val="1873550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8028384" cy="620688"/>
          </a:xfrm>
        </p:spPr>
        <p:txBody>
          <a:bodyPr>
            <a:normAutofit/>
          </a:bodyPr>
          <a:lstStyle/>
          <a:p>
            <a:r>
              <a:rPr lang="en-ZA" sz="2800" b="1" dirty="0">
                <a:solidFill>
                  <a:srgbClr val="C0504D">
                    <a:lumMod val="75000"/>
                  </a:srgbClr>
                </a:solidFill>
              </a:rPr>
              <a:t>ANNUAL TARGETS NOT FULLY ACHIEVED</a:t>
            </a:r>
            <a:endParaRPr lang="en-ZA" sz="2800" dirty="0"/>
          </a:p>
        </p:txBody>
      </p:sp>
      <p:sp>
        <p:nvSpPr>
          <p:cNvPr id="3" name="Content Placeholder 2"/>
          <p:cNvSpPr>
            <a:spLocks noGrp="1"/>
          </p:cNvSpPr>
          <p:nvPr>
            <p:ph idx="4294967295"/>
          </p:nvPr>
        </p:nvSpPr>
        <p:spPr>
          <a:xfrm>
            <a:off x="12414" y="678055"/>
            <a:ext cx="9144001" cy="5507261"/>
          </a:xfrm>
          <a:noFill/>
          <a:ln>
            <a:solidFill>
              <a:schemeClr val="bg1"/>
            </a:solidFill>
          </a:ln>
        </p:spPr>
        <p:txBody>
          <a:bodyPr>
            <a:noAutofit/>
          </a:bodyPr>
          <a:lstStyle/>
          <a:p>
            <a:pPr algn="just"/>
            <a:r>
              <a:rPr lang="en-ZA" sz="1700" b="1" dirty="0"/>
              <a:t>Indicators not achieved: </a:t>
            </a:r>
            <a:endParaRPr lang="en-ZA" sz="1700" dirty="0" smtClean="0"/>
          </a:p>
          <a:p>
            <a:pPr marL="0" indent="0" algn="just">
              <a:buNone/>
            </a:pPr>
            <a:r>
              <a:rPr lang="en-ZA" sz="1700" dirty="0" smtClean="0"/>
              <a:t>      </a:t>
            </a:r>
            <a:r>
              <a:rPr lang="en-ZA" sz="1700" b="1" dirty="0" smtClean="0"/>
              <a:t>Programme 2: </a:t>
            </a:r>
          </a:p>
          <a:p>
            <a:pPr lvl="1" algn="just"/>
            <a:r>
              <a:rPr lang="en-ZA" sz="1700" dirty="0"/>
              <a:t>2.1.12. </a:t>
            </a:r>
            <a:r>
              <a:rPr lang="en-ZA" sz="1700" b="1" dirty="0"/>
              <a:t>The </a:t>
            </a:r>
            <a:r>
              <a:rPr lang="en-ZA" sz="1700" b="1" dirty="0" smtClean="0"/>
              <a:t>GEC indicator </a:t>
            </a:r>
            <a:r>
              <a:rPr lang="en-ZA" sz="1700" dirty="0"/>
              <a:t>was </a:t>
            </a:r>
            <a:r>
              <a:rPr lang="en-ZA" sz="1700" b="1" dirty="0"/>
              <a:t>incorrectly </a:t>
            </a:r>
            <a:r>
              <a:rPr lang="en-ZA" sz="1700" b="1" dirty="0" smtClean="0"/>
              <a:t>worded </a:t>
            </a:r>
            <a:r>
              <a:rPr lang="en-ZA" sz="1700" dirty="0" smtClean="0"/>
              <a:t>which landed to interpretation as full implementation instead of implementing the GEC pilot programme. The </a:t>
            </a:r>
            <a:r>
              <a:rPr lang="en-ZA" sz="1700" dirty="0"/>
              <a:t>indicator should have been clearly worded to reflect a Pilot </a:t>
            </a:r>
            <a:r>
              <a:rPr lang="en-ZA" sz="1700" dirty="0" smtClean="0"/>
              <a:t>study, hence </a:t>
            </a:r>
            <a:r>
              <a:rPr lang="en-ZA" sz="1700" dirty="0"/>
              <a:t>it was regarded as non-achievement. Full scale implementation of the GEC will take place in 2025, following three years of piloting.</a:t>
            </a:r>
          </a:p>
          <a:p>
            <a:pPr lvl="1"/>
            <a:r>
              <a:rPr lang="en-ZA" sz="1700" dirty="0" smtClean="0"/>
              <a:t>2.3.7</a:t>
            </a:r>
            <a:r>
              <a:rPr lang="en-ZA" sz="1700" b="1" dirty="0" smtClean="0"/>
              <a:t> : ICT Devices,</a:t>
            </a:r>
            <a:r>
              <a:rPr lang="en-ZA" sz="1700" dirty="0"/>
              <a:t> The Indicator and the targets were based on obligations placed on Mobile Network </a:t>
            </a:r>
            <a:r>
              <a:rPr lang="en-ZA" sz="1700" dirty="0" smtClean="0"/>
              <a:t>Operators (MNOs) </a:t>
            </a:r>
            <a:r>
              <a:rPr lang="en-ZA" sz="1700" dirty="0"/>
              <a:t>by ICASA, which some of the MNOs did not </a:t>
            </a:r>
            <a:r>
              <a:rPr lang="en-ZA" sz="1700" dirty="0" smtClean="0"/>
              <a:t>meet (</a:t>
            </a:r>
            <a:r>
              <a:rPr lang="en-ZA" sz="1700" dirty="0"/>
              <a:t>MTN delivered 64 instead of 140 and Cell C delivered 6 out of 107, Only Vodacom and Liquid Telkom delivered fully</a:t>
            </a:r>
            <a:r>
              <a:rPr lang="en-ZA" sz="1700" dirty="0" smtClean="0"/>
              <a:t>).</a:t>
            </a:r>
          </a:p>
          <a:p>
            <a:pPr marL="457200" lvl="1" indent="0">
              <a:buNone/>
            </a:pPr>
            <a:r>
              <a:rPr lang="en-ZA" sz="1700" b="1" dirty="0" smtClean="0"/>
              <a:t>Programme 4:</a:t>
            </a:r>
          </a:p>
          <a:p>
            <a:pPr lvl="1" algn="just"/>
            <a:r>
              <a:rPr lang="en-ZA" sz="1700" dirty="0" smtClean="0"/>
              <a:t>4.2.6 </a:t>
            </a:r>
            <a:r>
              <a:rPr lang="en-ZA" sz="1700" dirty="0"/>
              <a:t>The </a:t>
            </a:r>
            <a:r>
              <a:rPr lang="en-GB" sz="1700" b="1" dirty="0"/>
              <a:t>PIRLS </a:t>
            </a:r>
            <a:r>
              <a:rPr lang="en-GB" sz="1700" dirty="0"/>
              <a:t>and </a:t>
            </a:r>
            <a:r>
              <a:rPr lang="en-GB" sz="1700" b="1" dirty="0"/>
              <a:t>SEACMEQ studies </a:t>
            </a:r>
            <a:r>
              <a:rPr lang="en-GB" sz="1700" dirty="0"/>
              <a:t>were </a:t>
            </a:r>
            <a:r>
              <a:rPr lang="en-GB" sz="1700" b="1" dirty="0"/>
              <a:t>not completed as initially scheduled </a:t>
            </a:r>
            <a:r>
              <a:rPr lang="en-GB" sz="1700" dirty="0"/>
              <a:t>due to the postponement of the studies to a year after the scheduled date. The PIRLS 2021 study report will be released in December 2022. The SEACMEQ study report will be released in April 2023.</a:t>
            </a:r>
            <a:r>
              <a:rPr lang="en-ZA" sz="1700" dirty="0"/>
              <a:t> </a:t>
            </a:r>
            <a:endParaRPr lang="en-ZA" sz="1700" dirty="0" smtClean="0"/>
          </a:p>
          <a:p>
            <a:pPr lvl="1" algn="just"/>
            <a:r>
              <a:rPr lang="en-ZA" sz="1700" dirty="0" smtClean="0"/>
              <a:t>4.3.4 </a:t>
            </a:r>
            <a:r>
              <a:rPr lang="en-ZA" sz="1700" b="1" dirty="0"/>
              <a:t>Data collection challenges </a:t>
            </a:r>
            <a:r>
              <a:rPr lang="en-ZA" sz="1700" dirty="0"/>
              <a:t>at Provincial </a:t>
            </a:r>
            <a:r>
              <a:rPr lang="en-ZA" sz="1700" dirty="0" smtClean="0"/>
              <a:t>level; </a:t>
            </a:r>
            <a:r>
              <a:rPr lang="en-US" sz="1700" dirty="0"/>
              <a:t>Gauteng and Free State </a:t>
            </a:r>
            <a:r>
              <a:rPr lang="en-US" sz="1700" dirty="0" smtClean="0"/>
              <a:t>provinces did not submit evidence on time. Letters were written to the HODs and the information was submitted after the deadline. </a:t>
            </a:r>
            <a:r>
              <a:rPr lang="en-ZA" sz="1700" dirty="0" smtClean="0"/>
              <a:t>School </a:t>
            </a:r>
            <a:r>
              <a:rPr lang="en-ZA" sz="1700" dirty="0"/>
              <a:t>Improvement Support </a:t>
            </a:r>
            <a:r>
              <a:rPr lang="en-ZA" sz="1700" dirty="0" smtClean="0"/>
              <a:t>Coordinators (SISCOs) have been deployed to all provinces to monitor and collect monitoring instruments since May 2022.</a:t>
            </a:r>
            <a:endParaRPr lang="en-ZA" sz="1700" dirty="0"/>
          </a:p>
          <a:p>
            <a:endParaRPr lang="en-ZA" sz="1700" dirty="0"/>
          </a:p>
          <a:p>
            <a:pPr marL="0" indent="0">
              <a:buNone/>
            </a:pPr>
            <a:r>
              <a:rPr lang="en-ZA" sz="1700" b="1" dirty="0"/>
              <a:t> </a:t>
            </a:r>
            <a:endParaRPr lang="en-ZA" sz="1700" dirty="0"/>
          </a:p>
          <a:p>
            <a:pPr marL="0" indent="0" algn="just">
              <a:buNone/>
            </a:pPr>
            <a:endParaRPr lang="en-ZA" sz="1700" b="1" u="sng" dirty="0"/>
          </a:p>
          <a:p>
            <a:pPr marL="0" indent="0" algn="just">
              <a:buNone/>
            </a:pPr>
            <a:endParaRPr lang="en-ZA" sz="1700" b="1" u="sng"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 y="6275328"/>
            <a:ext cx="1691680" cy="582672"/>
          </a:xfrm>
          <a:prstGeom prst="rect">
            <a:avLst/>
          </a:prstGeom>
        </p:spPr>
      </p:pic>
    </p:spTree>
    <p:extLst>
      <p:ext uri="{BB962C8B-B14F-4D97-AF65-F5344CB8AC3E}">
        <p14:creationId xmlns:p14="http://schemas.microsoft.com/office/powerpoint/2010/main" val="6727684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INDICATOR TABLE: PROGRAMME 4…</a:t>
            </a:r>
          </a:p>
        </p:txBody>
      </p:sp>
      <p:sp>
        <p:nvSpPr>
          <p:cNvPr id="3" name="Slide Number Placeholder 2"/>
          <p:cNvSpPr>
            <a:spLocks noGrp="1"/>
          </p:cNvSpPr>
          <p:nvPr>
            <p:ph type="sldNum" sz="quarter" idx="12"/>
          </p:nvPr>
        </p:nvSpPr>
        <p:spPr/>
        <p:txBody>
          <a:bodyPr/>
          <a:lstStyle/>
          <a:p>
            <a:fld id="{E2C0AE55-7E06-4976-960B-3D98813CB3CF}" type="slidenum">
              <a:rPr lang="en-ZA" smtClean="0"/>
              <a:pPr/>
              <a:t>70</a:t>
            </a:fld>
            <a:endParaRPr lang="en-ZA"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81589"/>
            <a:ext cx="1691680" cy="576410"/>
          </a:xfrm>
          <a:prstGeom prst="rect">
            <a:avLst/>
          </a:prstGeom>
        </p:spPr>
      </p:pic>
      <p:graphicFrame>
        <p:nvGraphicFramePr>
          <p:cNvPr id="4" name="Table 3"/>
          <p:cNvGraphicFramePr>
            <a:graphicFrameLocks noGrp="1"/>
          </p:cNvGraphicFramePr>
          <p:nvPr/>
        </p:nvGraphicFramePr>
        <p:xfrm>
          <a:off x="-1" y="980728"/>
          <a:ext cx="9144002" cy="4989384"/>
        </p:xfrm>
        <a:graphic>
          <a:graphicData uri="http://schemas.openxmlformats.org/drawingml/2006/table">
            <a:tbl>
              <a:tblPr firstRow="1" firstCol="1" lastRow="1" lastCol="1" bandRow="1" bandCol="1"/>
              <a:tblGrid>
                <a:gridCol w="1403649">
                  <a:extLst>
                    <a:ext uri="{9D8B030D-6E8A-4147-A177-3AD203B41FA5}">
                      <a16:colId xmlns:a16="http://schemas.microsoft.com/office/drawing/2014/main" val="2836298507"/>
                    </a:ext>
                  </a:extLst>
                </a:gridCol>
                <a:gridCol w="741534">
                  <a:extLst>
                    <a:ext uri="{9D8B030D-6E8A-4147-A177-3AD203B41FA5}">
                      <a16:colId xmlns:a16="http://schemas.microsoft.com/office/drawing/2014/main" val="1712740435"/>
                    </a:ext>
                  </a:extLst>
                </a:gridCol>
                <a:gridCol w="1314907">
                  <a:extLst>
                    <a:ext uri="{9D8B030D-6E8A-4147-A177-3AD203B41FA5}">
                      <a16:colId xmlns:a16="http://schemas.microsoft.com/office/drawing/2014/main" val="499984251"/>
                    </a:ext>
                  </a:extLst>
                </a:gridCol>
                <a:gridCol w="1285647">
                  <a:extLst>
                    <a:ext uri="{9D8B030D-6E8A-4147-A177-3AD203B41FA5}">
                      <a16:colId xmlns:a16="http://schemas.microsoft.com/office/drawing/2014/main" val="2087514557"/>
                    </a:ext>
                  </a:extLst>
                </a:gridCol>
                <a:gridCol w="1207008">
                  <a:extLst>
                    <a:ext uri="{9D8B030D-6E8A-4147-A177-3AD203B41FA5}">
                      <a16:colId xmlns:a16="http://schemas.microsoft.com/office/drawing/2014/main" val="4116368400"/>
                    </a:ext>
                  </a:extLst>
                </a:gridCol>
                <a:gridCol w="1036929">
                  <a:extLst>
                    <a:ext uri="{9D8B030D-6E8A-4147-A177-3AD203B41FA5}">
                      <a16:colId xmlns:a16="http://schemas.microsoft.com/office/drawing/2014/main" val="838088770"/>
                    </a:ext>
                  </a:extLst>
                </a:gridCol>
                <a:gridCol w="2154328">
                  <a:extLst>
                    <a:ext uri="{9D8B030D-6E8A-4147-A177-3AD203B41FA5}">
                      <a16:colId xmlns:a16="http://schemas.microsoft.com/office/drawing/2014/main" val="3723641432"/>
                    </a:ext>
                  </a:extLst>
                </a:gridCol>
              </a:tblGrid>
              <a:tr h="1108752">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717937965"/>
                  </a:ext>
                </a:extLst>
              </a:tr>
              <a:tr h="1293544">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4.1.1 Number of new</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schools</a:t>
                      </a:r>
                      <a:r>
                        <a:rPr lang="en-US" sz="12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built and completed through</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ASIDI</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32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23</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 deviation is due to the fact that there was huge pressure exerted on the IA’s to ensure that the targets</a:t>
                      </a:r>
                      <a:r>
                        <a:rPr lang="en-US" sz="1200" spc="4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are achieved and they completed as many of the projects as possible.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8022111"/>
                  </a:ext>
                </a:extLst>
              </a:tr>
              <a:tr h="1293544">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4.1.2 Number of schools</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provided with sanitation facilities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298</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1000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0">
                          <a:effectLst/>
                          <a:latin typeface="Arial" panose="020B0604020202020204" pitchFamily="34" charset="0"/>
                          <a:ea typeface="Arial Narrow" panose="020B0606020202030204" pitchFamily="34" charset="0"/>
                          <a:cs typeface="Arial Narrow" panose="020B0606020202030204" pitchFamily="34" charset="0"/>
                        </a:rPr>
                        <a:t>1026</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+26</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The deviation is due to the fact that there was huge pressure exerted on the IA’s to ensure that the targets</a:t>
                      </a:r>
                      <a:r>
                        <a:rPr lang="en-US" sz="1200" spc="4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are achieved and they completed as many of the projects as possible.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7523463"/>
                  </a:ext>
                </a:extLst>
              </a:tr>
              <a:tr h="1293544">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4.1.3 Number of schools provided with</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water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facilities through</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ASIDI</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101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100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110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The deviation is due to the fact that there was huge pressure exerted on the IA’s to ensure that the targets</a:t>
                      </a:r>
                      <a:r>
                        <a:rPr lang="en-US" sz="1200" spc="4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are achieved and they completed as many of the projects as possible.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500001"/>
                  </a:ext>
                </a:extLst>
              </a:tr>
            </a:tbl>
          </a:graphicData>
        </a:graphic>
      </p:graphicFrame>
    </p:spTree>
    <p:extLst>
      <p:ext uri="{BB962C8B-B14F-4D97-AF65-F5344CB8AC3E}">
        <p14:creationId xmlns:p14="http://schemas.microsoft.com/office/powerpoint/2010/main" val="1844949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ZA" b="1" dirty="0"/>
              <a:t>INDICATOR TABLE: PROGRAMME 4…</a:t>
            </a:r>
          </a:p>
        </p:txBody>
      </p:sp>
      <p:sp>
        <p:nvSpPr>
          <p:cNvPr id="3" name="Slide Number Placeholder 2"/>
          <p:cNvSpPr>
            <a:spLocks noGrp="1"/>
          </p:cNvSpPr>
          <p:nvPr>
            <p:ph type="sldNum" sz="quarter" idx="12"/>
          </p:nvPr>
        </p:nvSpPr>
        <p:spPr/>
        <p:txBody>
          <a:bodyPr/>
          <a:lstStyle/>
          <a:p>
            <a:pPr lvl="0"/>
            <a:fld id="{E2C0AE55-7E06-4976-960B-3D98813CB3CF}" type="slidenum">
              <a:rPr lang="en-ZA" noProof="0" smtClean="0"/>
              <a:pPr lvl="0"/>
              <a:t>71</a:t>
            </a:fld>
            <a:endParaRPr lang="en-ZA" noProof="0" dirty="0"/>
          </a:p>
        </p:txBody>
      </p:sp>
      <p:pic>
        <p:nvPicPr>
          <p:cNvPr id="5" name="Picture 4"/>
          <p:cNvPicPr>
            <a:picLocks noChangeAspect="1"/>
          </p:cNvPicPr>
          <p:nvPr/>
        </p:nvPicPr>
        <p:blipFill>
          <a:blip r:embed="rId3"/>
          <a:stretch>
            <a:fillRect/>
          </a:stretch>
        </p:blipFill>
        <p:spPr>
          <a:xfrm>
            <a:off x="0" y="6281589"/>
            <a:ext cx="1691680" cy="57641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46" y="6281590"/>
            <a:ext cx="1691680" cy="576410"/>
          </a:xfrm>
          <a:prstGeom prst="rect">
            <a:avLst/>
          </a:prstGeom>
        </p:spPr>
      </p:pic>
      <p:graphicFrame>
        <p:nvGraphicFramePr>
          <p:cNvPr id="13" name="Table 12"/>
          <p:cNvGraphicFramePr>
            <a:graphicFrameLocks noGrp="1"/>
          </p:cNvGraphicFramePr>
          <p:nvPr/>
        </p:nvGraphicFramePr>
        <p:xfrm>
          <a:off x="2" y="980728"/>
          <a:ext cx="9143997" cy="4894133"/>
        </p:xfrm>
        <a:graphic>
          <a:graphicData uri="http://schemas.openxmlformats.org/drawingml/2006/table">
            <a:tbl>
              <a:tblPr firstRow="1" firstCol="1" lastRow="1" lastCol="1" bandRow="1" bandCol="1"/>
              <a:tblGrid>
                <a:gridCol w="1331638">
                  <a:extLst>
                    <a:ext uri="{9D8B030D-6E8A-4147-A177-3AD203B41FA5}">
                      <a16:colId xmlns:a16="http://schemas.microsoft.com/office/drawing/2014/main" val="2174814761"/>
                    </a:ext>
                  </a:extLst>
                </a:gridCol>
                <a:gridCol w="813545">
                  <a:extLst>
                    <a:ext uri="{9D8B030D-6E8A-4147-A177-3AD203B41FA5}">
                      <a16:colId xmlns:a16="http://schemas.microsoft.com/office/drawing/2014/main" val="3386996972"/>
                    </a:ext>
                  </a:extLst>
                </a:gridCol>
                <a:gridCol w="1314906">
                  <a:extLst>
                    <a:ext uri="{9D8B030D-6E8A-4147-A177-3AD203B41FA5}">
                      <a16:colId xmlns:a16="http://schemas.microsoft.com/office/drawing/2014/main" val="165491320"/>
                    </a:ext>
                  </a:extLst>
                </a:gridCol>
                <a:gridCol w="1285646">
                  <a:extLst>
                    <a:ext uri="{9D8B030D-6E8A-4147-A177-3AD203B41FA5}">
                      <a16:colId xmlns:a16="http://schemas.microsoft.com/office/drawing/2014/main" val="3293948635"/>
                    </a:ext>
                  </a:extLst>
                </a:gridCol>
                <a:gridCol w="1207007">
                  <a:extLst>
                    <a:ext uri="{9D8B030D-6E8A-4147-A177-3AD203B41FA5}">
                      <a16:colId xmlns:a16="http://schemas.microsoft.com/office/drawing/2014/main" val="4192007808"/>
                    </a:ext>
                  </a:extLst>
                </a:gridCol>
                <a:gridCol w="1036929">
                  <a:extLst>
                    <a:ext uri="{9D8B030D-6E8A-4147-A177-3AD203B41FA5}">
                      <a16:colId xmlns:a16="http://schemas.microsoft.com/office/drawing/2014/main" val="596866263"/>
                    </a:ext>
                  </a:extLst>
                </a:gridCol>
                <a:gridCol w="2154326">
                  <a:extLst>
                    <a:ext uri="{9D8B030D-6E8A-4147-A177-3AD203B41FA5}">
                      <a16:colId xmlns:a16="http://schemas.microsoft.com/office/drawing/2014/main" val="437537603"/>
                    </a:ext>
                  </a:extLst>
                </a:gridCol>
              </a:tblGrid>
              <a:tr h="1334763">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943133149"/>
                  </a:ext>
                </a:extLst>
              </a:tr>
              <a:tr h="1779685">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4.2.1 Number of General</a:t>
                      </a:r>
                      <a:r>
                        <a:rPr lang="en-US" sz="12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Education and</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Training</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(GET) test items developed in Language and Mathematics for Grades 3, 6 and 9</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500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500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500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4408370"/>
                  </a:ext>
                </a:extLst>
              </a:tr>
              <a:tr h="667382">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4.2.2 Number of</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NSC</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reports produced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0088502"/>
                  </a:ext>
                </a:extLst>
              </a:tr>
              <a:tr h="1112303">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4.2.3</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Number</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of question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papers set for June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November examinations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145</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294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296</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Marine Sciences was introduced</a:t>
                      </a:r>
                      <a:r>
                        <a:rPr lang="en-US" sz="12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for</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the</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first</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time</a:t>
                      </a:r>
                      <a:r>
                        <a:rPr lang="en-US" sz="1200" spc="-25"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at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Grade</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12</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level</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 2021 NSC November.</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70871157"/>
                  </a:ext>
                </a:extLst>
              </a:tr>
            </a:tbl>
          </a:graphicData>
        </a:graphic>
      </p:graphicFrame>
    </p:spTree>
    <p:extLst>
      <p:ext uri="{BB962C8B-B14F-4D97-AF65-F5344CB8AC3E}">
        <p14:creationId xmlns:p14="http://schemas.microsoft.com/office/powerpoint/2010/main" val="18123409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a:t>INDICATOR TABLE: PROGRAMME 4…</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72</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28134"/>
            <a:ext cx="1763688" cy="729866"/>
          </a:xfrm>
          <a:prstGeom prst="rect">
            <a:avLst/>
          </a:prstGeom>
        </p:spPr>
      </p:pic>
      <p:graphicFrame>
        <p:nvGraphicFramePr>
          <p:cNvPr id="4" name="Table 3"/>
          <p:cNvGraphicFramePr>
            <a:graphicFrameLocks noGrp="1"/>
          </p:cNvGraphicFramePr>
          <p:nvPr/>
        </p:nvGraphicFramePr>
        <p:xfrm>
          <a:off x="-1" y="836712"/>
          <a:ext cx="9144002" cy="5133400"/>
        </p:xfrm>
        <a:graphic>
          <a:graphicData uri="http://schemas.openxmlformats.org/drawingml/2006/table">
            <a:tbl>
              <a:tblPr firstRow="1" firstCol="1" lastRow="1" lastCol="1" bandRow="1" bandCol="1"/>
              <a:tblGrid>
                <a:gridCol w="1403649">
                  <a:extLst>
                    <a:ext uri="{9D8B030D-6E8A-4147-A177-3AD203B41FA5}">
                      <a16:colId xmlns:a16="http://schemas.microsoft.com/office/drawing/2014/main" val="2675642649"/>
                    </a:ext>
                  </a:extLst>
                </a:gridCol>
                <a:gridCol w="741534">
                  <a:extLst>
                    <a:ext uri="{9D8B030D-6E8A-4147-A177-3AD203B41FA5}">
                      <a16:colId xmlns:a16="http://schemas.microsoft.com/office/drawing/2014/main" val="2020535488"/>
                    </a:ext>
                  </a:extLst>
                </a:gridCol>
                <a:gridCol w="1314907">
                  <a:extLst>
                    <a:ext uri="{9D8B030D-6E8A-4147-A177-3AD203B41FA5}">
                      <a16:colId xmlns:a16="http://schemas.microsoft.com/office/drawing/2014/main" val="170956722"/>
                    </a:ext>
                  </a:extLst>
                </a:gridCol>
                <a:gridCol w="1285647">
                  <a:extLst>
                    <a:ext uri="{9D8B030D-6E8A-4147-A177-3AD203B41FA5}">
                      <a16:colId xmlns:a16="http://schemas.microsoft.com/office/drawing/2014/main" val="869546161"/>
                    </a:ext>
                  </a:extLst>
                </a:gridCol>
                <a:gridCol w="1207008">
                  <a:extLst>
                    <a:ext uri="{9D8B030D-6E8A-4147-A177-3AD203B41FA5}">
                      <a16:colId xmlns:a16="http://schemas.microsoft.com/office/drawing/2014/main" val="2044894283"/>
                    </a:ext>
                  </a:extLst>
                </a:gridCol>
                <a:gridCol w="1036929">
                  <a:extLst>
                    <a:ext uri="{9D8B030D-6E8A-4147-A177-3AD203B41FA5}">
                      <a16:colId xmlns:a16="http://schemas.microsoft.com/office/drawing/2014/main" val="1415918247"/>
                    </a:ext>
                  </a:extLst>
                </a:gridCol>
                <a:gridCol w="2154328">
                  <a:extLst>
                    <a:ext uri="{9D8B030D-6E8A-4147-A177-3AD203B41FA5}">
                      <a16:colId xmlns:a16="http://schemas.microsoft.com/office/drawing/2014/main" val="383433798"/>
                    </a:ext>
                  </a:extLst>
                </a:gridCol>
              </a:tblGrid>
              <a:tr h="1140756">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Output</a:t>
                      </a:r>
                      <a:r>
                        <a:rPr lang="en-US" sz="1200" spc="-30" dirty="0">
                          <a:effectLst/>
                          <a:latin typeface="Arial" panose="020B0604020202020204" pitchFamily="34" charset="0"/>
                          <a:ea typeface="Arial Narrow" panose="020B0606020202030204" pitchFamily="34" charset="0"/>
                          <a:cs typeface="Arial Narrow" panose="020B0606020202030204" pitchFamily="34" charset="0"/>
                        </a:rPr>
                        <a:t> </a:t>
                      </a:r>
                      <a:r>
                        <a:rPr lang="en-US" sz="1200" dirty="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200" spc="-4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Target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168715423"/>
                  </a:ext>
                </a:extLst>
              </a:tr>
              <a:tr h="2091385">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4.2.4</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Percentage of public schools using the South African School Administration and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Management</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System</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(SA-SAMS) for reporting</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98.6%</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 </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21</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480/21</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795</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Narrow" panose="020B0606020202030204" pitchFamily="34" charset="0"/>
                        </a:rPr>
                        <a:t>98%</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99.73%</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21</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486/21</a:t>
                      </a:r>
                      <a:r>
                        <a:rPr lang="en-US" sz="1200" spc="-20">
                          <a:effectLst/>
                          <a:latin typeface="Arial" panose="020B0604020202020204" pitchFamily="34" charset="0"/>
                          <a:ea typeface="Arial Narrow" panose="020B0606020202030204" pitchFamily="34" charset="0"/>
                          <a:cs typeface="Arial Narrow" panose="020B0606020202030204" pitchFamily="34" charset="0"/>
                        </a:rPr>
                        <a:t> </a:t>
                      </a:r>
                      <a:r>
                        <a:rPr lang="en-US" sz="1200" spc="-25">
                          <a:effectLst/>
                          <a:latin typeface="Arial" panose="020B0604020202020204" pitchFamily="34" charset="0"/>
                          <a:ea typeface="Arial Narrow" panose="020B0606020202030204" pitchFamily="34" charset="0"/>
                          <a:cs typeface="Arial Narrow" panose="020B0606020202030204" pitchFamily="34" charset="0"/>
                        </a:rPr>
                        <a:t>544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+1.73</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Advocacy and Provincial circulars supporting collection of data via SA- SAMS. SA-SAMS is policy aligned and used for leaner promotion reporting.</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PED’s</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are</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benefitting</a:t>
                      </a:r>
                      <a:r>
                        <a:rPr lang="en-US" sz="1200" spc="-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from the DBE’s investment in SA-SAMS</a:t>
                      </a:r>
                      <a:r>
                        <a:rPr lang="en-US" sz="1200" spc="40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to provide standardised data for the sector.</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75653145"/>
                  </a:ext>
                </a:extLst>
              </a:tr>
              <a:tr h="1901259">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4.2.5 A National Report</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is</a:t>
                      </a:r>
                      <a:r>
                        <a:rPr lang="en-US" sz="1200" spc="-5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produced on the number</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of provinces monitored for implementation of the Learner Unit Record</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Information and</a:t>
                      </a:r>
                      <a:r>
                        <a:rPr lang="en-US" sz="1200" spc="-30">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Tracking System (LURITS)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 on the number of provinces monitored for implementation of LURITS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 on the number of provinces monitored for implementation of LURITS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Approved National</a:t>
                      </a:r>
                      <a:r>
                        <a:rPr lang="en-US" sz="1200" spc="-55">
                          <a:effectLst/>
                          <a:latin typeface="Arial" panose="020B0604020202020204" pitchFamily="34" charset="0"/>
                          <a:ea typeface="Arial Narrow" panose="020B0606020202030204" pitchFamily="34" charset="0"/>
                          <a:cs typeface="Arial Narrow" panose="020B0606020202030204" pitchFamily="34" charset="0"/>
                        </a:rPr>
                        <a:t> </a:t>
                      </a:r>
                      <a:r>
                        <a:rPr lang="en-US" sz="1200">
                          <a:effectLst/>
                          <a:latin typeface="Arial" panose="020B0604020202020204" pitchFamily="34" charset="0"/>
                          <a:ea typeface="Arial Narrow" panose="020B0606020202030204" pitchFamily="34" charset="0"/>
                          <a:cs typeface="Arial Narrow" panose="020B0606020202030204" pitchFamily="34" charset="0"/>
                        </a:rPr>
                        <a:t>Report on the number of provinces monitored</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for the implementation of the LURITS.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6673599"/>
                  </a:ext>
                </a:extLst>
              </a:tr>
            </a:tbl>
          </a:graphicData>
        </a:graphic>
      </p:graphicFrame>
    </p:spTree>
    <p:extLst>
      <p:ext uri="{BB962C8B-B14F-4D97-AF65-F5344CB8AC3E}">
        <p14:creationId xmlns:p14="http://schemas.microsoft.com/office/powerpoint/2010/main" val="4251575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a:t>INDICATOR TABLE: PROGRAMME 4…</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73</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28134"/>
            <a:ext cx="1763688" cy="72986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495888930"/>
              </p:ext>
            </p:extLst>
          </p:nvPr>
        </p:nvGraphicFramePr>
        <p:xfrm>
          <a:off x="0" y="980728"/>
          <a:ext cx="9144000" cy="4536504"/>
        </p:xfrm>
        <a:graphic>
          <a:graphicData uri="http://schemas.openxmlformats.org/drawingml/2006/table">
            <a:tbl>
              <a:tblPr firstRow="1" firstCol="1" lastRow="1" lastCol="1" bandRow="1" bandCol="1"/>
              <a:tblGrid>
                <a:gridCol w="1403648">
                  <a:extLst>
                    <a:ext uri="{9D8B030D-6E8A-4147-A177-3AD203B41FA5}">
                      <a16:colId xmlns:a16="http://schemas.microsoft.com/office/drawing/2014/main" val="1023306463"/>
                    </a:ext>
                  </a:extLst>
                </a:gridCol>
                <a:gridCol w="741534">
                  <a:extLst>
                    <a:ext uri="{9D8B030D-6E8A-4147-A177-3AD203B41FA5}">
                      <a16:colId xmlns:a16="http://schemas.microsoft.com/office/drawing/2014/main" val="2329134347"/>
                    </a:ext>
                  </a:extLst>
                </a:gridCol>
                <a:gridCol w="1314906">
                  <a:extLst>
                    <a:ext uri="{9D8B030D-6E8A-4147-A177-3AD203B41FA5}">
                      <a16:colId xmlns:a16="http://schemas.microsoft.com/office/drawing/2014/main" val="4003355416"/>
                    </a:ext>
                  </a:extLst>
                </a:gridCol>
                <a:gridCol w="1285646">
                  <a:extLst>
                    <a:ext uri="{9D8B030D-6E8A-4147-A177-3AD203B41FA5}">
                      <a16:colId xmlns:a16="http://schemas.microsoft.com/office/drawing/2014/main" val="4040960967"/>
                    </a:ext>
                  </a:extLst>
                </a:gridCol>
                <a:gridCol w="1207008">
                  <a:extLst>
                    <a:ext uri="{9D8B030D-6E8A-4147-A177-3AD203B41FA5}">
                      <a16:colId xmlns:a16="http://schemas.microsoft.com/office/drawing/2014/main" val="3467741243"/>
                    </a:ext>
                  </a:extLst>
                </a:gridCol>
                <a:gridCol w="1036930">
                  <a:extLst>
                    <a:ext uri="{9D8B030D-6E8A-4147-A177-3AD203B41FA5}">
                      <a16:colId xmlns:a16="http://schemas.microsoft.com/office/drawing/2014/main" val="1879569462"/>
                    </a:ext>
                  </a:extLst>
                </a:gridCol>
                <a:gridCol w="2154328">
                  <a:extLst>
                    <a:ext uri="{9D8B030D-6E8A-4147-A177-3AD203B41FA5}">
                      <a16:colId xmlns:a16="http://schemas.microsoft.com/office/drawing/2014/main" val="4195939747"/>
                    </a:ext>
                  </a:extLst>
                </a:gridCol>
              </a:tblGrid>
              <a:tr h="1324834">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Output</a:t>
                      </a:r>
                      <a:r>
                        <a:rPr lang="en-US" sz="1200" spc="-3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Indicator</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Reporting Cycle</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Audited</a:t>
                      </a:r>
                      <a:r>
                        <a:rPr lang="en-US" sz="1200" spc="-4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Actual Performance 2020/2021</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Planned Annual</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Target 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Actual Achievement 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Deviation</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from</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Reasons for deviations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1179161106"/>
                  </a:ext>
                </a:extLst>
              </a:tr>
              <a:tr h="1839557">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4.2.6 A National Report</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is</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produced on learning outcomes linked</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to the National Assessment Framework</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(NAF)</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Annually</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Approved National Report on learning outcomes</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linked to the National Assessment Framework</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Approved National</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Report on learning outcomes</a:t>
                      </a:r>
                      <a:r>
                        <a:rPr lang="en-US" sz="1200" spc="20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linked to the </a:t>
                      </a:r>
                      <a:r>
                        <a:rPr lang="en-US" sz="1200" spc="-20" dirty="0">
                          <a:effectLst/>
                          <a:latin typeface="Arial" panose="020B0604020202020204" pitchFamily="34" charset="0"/>
                          <a:ea typeface="Arial Narrow" panose="020B0606020202030204" pitchFamily="34" charset="0"/>
                          <a:cs typeface="Arial" panose="020B0604020202020204" pitchFamily="34" charset="0"/>
                        </a:rPr>
                        <a:t>NAF</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smtClean="0">
                          <a:effectLst/>
                          <a:latin typeface="Arial" panose="020B0604020202020204" pitchFamily="34" charset="0"/>
                          <a:ea typeface="Arial Narrow" panose="020B0606020202030204" pitchFamily="34" charset="0"/>
                          <a:cs typeface="Arial" panose="020B0604020202020204" pitchFamily="34" charset="0"/>
                        </a:rPr>
                        <a:t>TIMSS Grade 5 and 9 reports developed</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US" sz="1200" dirty="0" smtClean="0">
                          <a:effectLst/>
                          <a:latin typeface="Arial" panose="020B0604020202020204" pitchFamily="34" charset="0"/>
                          <a:ea typeface="Arial Narrow" panose="020B0606020202030204" pitchFamily="34" charset="0"/>
                          <a:cs typeface="Arial" panose="020B0604020202020204" pitchFamily="34" charset="0"/>
                        </a:rPr>
                        <a:t>No approved </a:t>
                      </a:r>
                      <a:r>
                        <a:rPr lang="en-US" sz="1200" dirty="0">
                          <a:effectLst/>
                          <a:latin typeface="Arial" panose="020B0604020202020204" pitchFamily="34" charset="0"/>
                          <a:ea typeface="Arial Narrow" panose="020B0606020202030204" pitchFamily="34" charset="0"/>
                          <a:cs typeface="Arial" panose="020B0604020202020204" pitchFamily="34" charset="0"/>
                        </a:rPr>
                        <a:t>National Report on learning outcomes</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linked</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to</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the </a:t>
                      </a:r>
                      <a:r>
                        <a:rPr lang="en-US" sz="1200" spc="-20" dirty="0">
                          <a:effectLst/>
                          <a:latin typeface="Arial" panose="020B0604020202020204" pitchFamily="34" charset="0"/>
                          <a:ea typeface="Arial Narrow" panose="020B0606020202030204" pitchFamily="34" charset="0"/>
                          <a:cs typeface="Arial" panose="020B0604020202020204" pitchFamily="34" charset="0"/>
                        </a:rPr>
                        <a:t>NAF</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r>
                        <a:rPr lang="en-ZA" sz="1200" dirty="0" smtClean="0">
                          <a:latin typeface="Arial" panose="020B0604020202020204" pitchFamily="34" charset="0"/>
                          <a:cs typeface="Arial" panose="020B0604020202020204" pitchFamily="34" charset="0"/>
                        </a:rPr>
                        <a:t>The </a:t>
                      </a:r>
                      <a:r>
                        <a:rPr lang="en-GB" sz="1200" b="1" dirty="0" smtClean="0">
                          <a:latin typeface="Arial" panose="020B0604020202020204" pitchFamily="34" charset="0"/>
                          <a:cs typeface="Arial" panose="020B0604020202020204" pitchFamily="34" charset="0"/>
                        </a:rPr>
                        <a:t>PIRLS </a:t>
                      </a:r>
                      <a:r>
                        <a:rPr lang="en-GB" sz="1200" dirty="0" smtClean="0">
                          <a:latin typeface="Arial" panose="020B0604020202020204" pitchFamily="34" charset="0"/>
                          <a:cs typeface="Arial" panose="020B0604020202020204" pitchFamily="34" charset="0"/>
                        </a:rPr>
                        <a:t>and </a:t>
                      </a:r>
                      <a:r>
                        <a:rPr lang="en-GB" sz="1200" b="1" dirty="0" smtClean="0">
                          <a:latin typeface="Arial" panose="020B0604020202020204" pitchFamily="34" charset="0"/>
                          <a:cs typeface="Arial" panose="020B0604020202020204" pitchFamily="34" charset="0"/>
                        </a:rPr>
                        <a:t>SEACMEQ studies </a:t>
                      </a:r>
                      <a:r>
                        <a:rPr lang="en-GB" sz="1200" dirty="0" smtClean="0">
                          <a:latin typeface="Arial" panose="020B0604020202020204" pitchFamily="34" charset="0"/>
                          <a:cs typeface="Arial" panose="020B0604020202020204" pitchFamily="34" charset="0"/>
                        </a:rPr>
                        <a:t>were </a:t>
                      </a:r>
                      <a:r>
                        <a:rPr lang="en-GB" sz="1200" b="1" dirty="0" smtClean="0">
                          <a:latin typeface="Arial" panose="020B0604020202020204" pitchFamily="34" charset="0"/>
                          <a:cs typeface="Arial" panose="020B0604020202020204" pitchFamily="34" charset="0"/>
                        </a:rPr>
                        <a:t>not completed as initially scheduled </a:t>
                      </a:r>
                      <a:r>
                        <a:rPr lang="en-GB" sz="1200" dirty="0" smtClean="0">
                          <a:latin typeface="Arial" panose="020B0604020202020204" pitchFamily="34" charset="0"/>
                          <a:cs typeface="Arial" panose="020B0604020202020204" pitchFamily="34" charset="0"/>
                        </a:rPr>
                        <a:t>due to the postponement of the studies to a year after the scheduled date. The PIRLS 2021 study report will be released in December 2022. The SEACMEQ study report will be released in April 2023.</a:t>
                      </a:r>
                      <a:r>
                        <a:rPr lang="en-ZA" sz="1200" dirty="0" smtClean="0">
                          <a:latin typeface="Arial" panose="020B0604020202020204" pitchFamily="34" charset="0"/>
                          <a:cs typeface="Arial" panose="020B0604020202020204" pitchFamily="34" charset="0"/>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8483644"/>
                  </a:ext>
                </a:extLst>
              </a:tr>
              <a:tr h="1372113">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4.2.7 A National Report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is</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produced on developing and operationalising a school readiness assessment system.</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Approved National</a:t>
                      </a:r>
                      <a:r>
                        <a:rPr lang="en-US" sz="1200" spc="20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Report on developing</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spc="-25">
                          <a:effectLst/>
                          <a:latin typeface="Arial" panose="020B0604020202020204" pitchFamily="34" charset="0"/>
                          <a:ea typeface="Arial Narrow" panose="020B0606020202030204" pitchFamily="34" charset="0"/>
                          <a:cs typeface="Arial" panose="020B0604020202020204" pitchFamily="34" charset="0"/>
                        </a:rPr>
                        <a:t>and</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operationalising a school readiness assessment system</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Approved National</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Report on the First Early Learning National Assessment.</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Approved National</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Report on the First Early Learning National Assessment</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No deviation</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Not applicable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8836964"/>
                  </a:ext>
                </a:extLst>
              </a:tr>
            </a:tbl>
          </a:graphicData>
        </a:graphic>
      </p:graphicFrame>
    </p:spTree>
    <p:extLst>
      <p:ext uri="{BB962C8B-B14F-4D97-AF65-F5344CB8AC3E}">
        <p14:creationId xmlns:p14="http://schemas.microsoft.com/office/powerpoint/2010/main" val="26086146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a:t>INDICATOR TABLE: PROGRAMME 4…</a:t>
            </a:r>
          </a:p>
        </p:txBody>
      </p:sp>
      <p:sp>
        <p:nvSpPr>
          <p:cNvPr id="3" name="Slide Number Placeholder 2"/>
          <p:cNvSpPr>
            <a:spLocks noGrp="1"/>
          </p:cNvSpPr>
          <p:nvPr>
            <p:ph type="sldNum" sz="quarter" idx="12"/>
          </p:nvPr>
        </p:nvSpPr>
        <p:spPr/>
        <p:txBody>
          <a:bodyPr/>
          <a:lstStyle/>
          <a:p>
            <a:fld id="{E2C0AE55-7E06-4976-960B-3D98813CB3CF}" type="slidenum">
              <a:rPr lang="en-ZA" smtClean="0"/>
              <a:pPr/>
              <a:t>74</a:t>
            </a:fld>
            <a:endParaRPr lang="en-ZA" dirty="0"/>
          </a:p>
        </p:txBody>
      </p:sp>
      <p:sp>
        <p:nvSpPr>
          <p:cNvPr id="8" name="Text Placeholder 7"/>
          <p:cNvSpPr>
            <a:spLocks noGrp="1"/>
          </p:cNvSpPr>
          <p:nvPr>
            <p:ph type="body" sz="quarter" idx="13"/>
          </p:nvPr>
        </p:nvSpPr>
        <p:spPr/>
        <p:txBody>
          <a:bodyPr/>
          <a:lstStyle/>
          <a:p>
            <a:endParaRPr lang="en-ZA"/>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28134"/>
            <a:ext cx="1763688" cy="729866"/>
          </a:xfrm>
          <a:prstGeom prst="rect">
            <a:avLst/>
          </a:prstGeom>
        </p:spPr>
      </p:pic>
      <p:graphicFrame>
        <p:nvGraphicFramePr>
          <p:cNvPr id="6" name="Table 5"/>
          <p:cNvGraphicFramePr>
            <a:graphicFrameLocks noGrp="1"/>
          </p:cNvGraphicFramePr>
          <p:nvPr/>
        </p:nvGraphicFramePr>
        <p:xfrm>
          <a:off x="-1" y="980728"/>
          <a:ext cx="9144000" cy="4969223"/>
        </p:xfrm>
        <a:graphic>
          <a:graphicData uri="http://schemas.openxmlformats.org/drawingml/2006/table">
            <a:tbl>
              <a:tblPr firstRow="1" firstCol="1" lastRow="1" lastCol="1" bandRow="1" bandCol="1"/>
              <a:tblGrid>
                <a:gridCol w="1495958">
                  <a:extLst>
                    <a:ext uri="{9D8B030D-6E8A-4147-A177-3AD203B41FA5}">
                      <a16:colId xmlns:a16="http://schemas.microsoft.com/office/drawing/2014/main" val="3563283494"/>
                    </a:ext>
                  </a:extLst>
                </a:gridCol>
                <a:gridCol w="649225">
                  <a:extLst>
                    <a:ext uri="{9D8B030D-6E8A-4147-A177-3AD203B41FA5}">
                      <a16:colId xmlns:a16="http://schemas.microsoft.com/office/drawing/2014/main" val="3085458587"/>
                    </a:ext>
                  </a:extLst>
                </a:gridCol>
                <a:gridCol w="1314907">
                  <a:extLst>
                    <a:ext uri="{9D8B030D-6E8A-4147-A177-3AD203B41FA5}">
                      <a16:colId xmlns:a16="http://schemas.microsoft.com/office/drawing/2014/main" val="4158135030"/>
                    </a:ext>
                  </a:extLst>
                </a:gridCol>
                <a:gridCol w="1285646">
                  <a:extLst>
                    <a:ext uri="{9D8B030D-6E8A-4147-A177-3AD203B41FA5}">
                      <a16:colId xmlns:a16="http://schemas.microsoft.com/office/drawing/2014/main" val="1599110503"/>
                    </a:ext>
                  </a:extLst>
                </a:gridCol>
                <a:gridCol w="1207008">
                  <a:extLst>
                    <a:ext uri="{9D8B030D-6E8A-4147-A177-3AD203B41FA5}">
                      <a16:colId xmlns:a16="http://schemas.microsoft.com/office/drawing/2014/main" val="2563696450"/>
                    </a:ext>
                  </a:extLst>
                </a:gridCol>
                <a:gridCol w="1036929">
                  <a:extLst>
                    <a:ext uri="{9D8B030D-6E8A-4147-A177-3AD203B41FA5}">
                      <a16:colId xmlns:a16="http://schemas.microsoft.com/office/drawing/2014/main" val="1777708928"/>
                    </a:ext>
                  </a:extLst>
                </a:gridCol>
                <a:gridCol w="2154327">
                  <a:extLst>
                    <a:ext uri="{9D8B030D-6E8A-4147-A177-3AD203B41FA5}">
                      <a16:colId xmlns:a16="http://schemas.microsoft.com/office/drawing/2014/main" val="3513687797"/>
                    </a:ext>
                  </a:extLst>
                </a:gridCol>
              </a:tblGrid>
              <a:tr h="1064834">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Output</a:t>
                      </a:r>
                      <a:r>
                        <a:rPr lang="en-US" sz="1100" spc="-30">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Indicator</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Audited</a:t>
                      </a:r>
                      <a:r>
                        <a:rPr lang="en-US" sz="1100" spc="-4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Actual Performance 2020/2021</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Planned Annual</a:t>
                      </a:r>
                      <a:r>
                        <a:rPr lang="en-US" sz="1100" spc="-4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Target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Deviation</a:t>
                      </a:r>
                      <a:r>
                        <a:rPr lang="en-US" sz="1100" spc="-5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from</a:t>
                      </a:r>
                      <a:r>
                        <a:rPr lang="en-US" sz="1100" spc="-50">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planned target to Actual Achievement</a:t>
                      </a:r>
                      <a:r>
                        <a:rPr lang="en-US" sz="1100" spc="-5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2021/2022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Reasons for deviations</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550115530"/>
                  </a:ext>
                </a:extLst>
              </a:tr>
              <a:tr h="1597250">
                <a:tc>
                  <a:txBody>
                    <a:bodyPr/>
                    <a:lstStyle/>
                    <a:p>
                      <a:pPr>
                        <a:spcAft>
                          <a:spcPts val="0"/>
                        </a:spcAft>
                      </a:pPr>
                      <a:r>
                        <a:rPr lang="en-US" sz="1100" dirty="0">
                          <a:effectLst/>
                          <a:latin typeface="Arial" panose="020B0604020202020204" pitchFamily="34" charset="0"/>
                          <a:ea typeface="Arial Narrow" panose="020B0606020202030204" pitchFamily="34" charset="0"/>
                          <a:cs typeface="Arial Narrow" panose="020B0606020202030204" pitchFamily="34" charset="0"/>
                        </a:rPr>
                        <a:t>4.3.1 Number</a:t>
                      </a:r>
                      <a:r>
                        <a:rPr lang="en-US" sz="1100" spc="200" dirty="0">
                          <a:effectLst/>
                          <a:latin typeface="Arial" panose="020B0604020202020204" pitchFamily="34" charset="0"/>
                          <a:ea typeface="Arial Narrow" panose="020B0606020202030204" pitchFamily="34" charset="0"/>
                          <a:cs typeface="Arial Narrow" panose="020B0606020202030204" pitchFamily="34" charset="0"/>
                        </a:rPr>
                        <a:t> </a:t>
                      </a:r>
                      <a:r>
                        <a:rPr lang="en-US" sz="1100" dirty="0">
                          <a:effectLst/>
                          <a:latin typeface="Arial" panose="020B0604020202020204" pitchFamily="34" charset="0"/>
                          <a:ea typeface="Arial Narrow" panose="020B0606020202030204" pitchFamily="34" charset="0"/>
                          <a:cs typeface="Arial Narrow" panose="020B0606020202030204" pitchFamily="34" charset="0"/>
                        </a:rPr>
                        <a:t>of</a:t>
                      </a:r>
                      <a:r>
                        <a:rPr lang="en-US" sz="1100" spc="-35" dirty="0">
                          <a:effectLst/>
                          <a:latin typeface="Arial" panose="020B0604020202020204" pitchFamily="34" charset="0"/>
                          <a:ea typeface="Arial Narrow" panose="020B0606020202030204" pitchFamily="34" charset="0"/>
                          <a:cs typeface="Arial Narrow" panose="020B0606020202030204" pitchFamily="34" charset="0"/>
                        </a:rPr>
                        <a:t> </a:t>
                      </a:r>
                      <a:r>
                        <a:rPr lang="en-US" sz="1100" dirty="0">
                          <a:effectLst/>
                          <a:latin typeface="Arial" panose="020B0604020202020204" pitchFamily="34" charset="0"/>
                          <a:ea typeface="Arial Narrow" panose="020B0606020202030204" pitchFamily="34" charset="0"/>
                          <a:cs typeface="Arial Narrow" panose="020B0606020202030204" pitchFamily="34" charset="0"/>
                        </a:rPr>
                        <a:t>officials</a:t>
                      </a:r>
                      <a:r>
                        <a:rPr lang="en-US" sz="1100" spc="-35" dirty="0">
                          <a:effectLst/>
                          <a:latin typeface="Arial" panose="020B0604020202020204" pitchFamily="34" charset="0"/>
                          <a:ea typeface="Arial Narrow" panose="020B0606020202030204" pitchFamily="34" charset="0"/>
                          <a:cs typeface="Arial Narrow" panose="020B0606020202030204" pitchFamily="34" charset="0"/>
                        </a:rPr>
                        <a:t> </a:t>
                      </a:r>
                      <a:r>
                        <a:rPr lang="en-US" sz="1100" dirty="0">
                          <a:effectLst/>
                          <a:latin typeface="Arial" panose="020B0604020202020204" pitchFamily="34" charset="0"/>
                          <a:ea typeface="Arial Narrow" panose="020B0606020202030204" pitchFamily="34" charset="0"/>
                          <a:cs typeface="Arial Narrow" panose="020B0606020202030204" pitchFamily="34" charset="0"/>
                        </a:rPr>
                        <a:t>from districts that achieved</a:t>
                      </a:r>
                      <a:r>
                        <a:rPr lang="en-US" sz="11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100" dirty="0">
                          <a:effectLst/>
                          <a:latin typeface="Arial" panose="020B0604020202020204" pitchFamily="34" charset="0"/>
                          <a:ea typeface="Arial Narrow" panose="020B0606020202030204" pitchFamily="34" charset="0"/>
                          <a:cs typeface="Arial Narrow" panose="020B0606020202030204" pitchFamily="34" charset="0"/>
                        </a:rPr>
                        <a:t>below the national</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dirty="0">
                          <a:effectLst/>
                          <a:latin typeface="Arial" panose="020B0604020202020204" pitchFamily="34" charset="0"/>
                          <a:ea typeface="Arial Narrow" panose="020B0606020202030204" pitchFamily="34" charset="0"/>
                          <a:cs typeface="Arial Narrow" panose="020B0606020202030204" pitchFamily="34" charset="0"/>
                        </a:rPr>
                        <a:t>benchmark</a:t>
                      </a:r>
                      <a:r>
                        <a:rPr lang="en-US" sz="11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100" dirty="0">
                          <a:effectLst/>
                          <a:latin typeface="Arial" panose="020B0604020202020204" pitchFamily="34" charset="0"/>
                          <a:ea typeface="Arial Narrow" panose="020B0606020202030204" pitchFamily="34" charset="0"/>
                          <a:cs typeface="Arial Narrow" panose="020B0606020202030204" pitchFamily="34" charset="0"/>
                        </a:rPr>
                        <a:t>in</a:t>
                      </a:r>
                      <a:r>
                        <a:rPr lang="en-US" sz="1100" spc="-50" dirty="0">
                          <a:effectLst/>
                          <a:latin typeface="Arial" panose="020B0604020202020204" pitchFamily="34" charset="0"/>
                          <a:ea typeface="Arial Narrow" panose="020B0606020202030204" pitchFamily="34" charset="0"/>
                          <a:cs typeface="Arial Narrow" panose="020B0606020202030204" pitchFamily="34" charset="0"/>
                        </a:rPr>
                        <a:t> </a:t>
                      </a:r>
                      <a:r>
                        <a:rPr lang="en-US" sz="1100" dirty="0">
                          <a:effectLst/>
                          <a:latin typeface="Arial" panose="020B0604020202020204" pitchFamily="34" charset="0"/>
                          <a:ea typeface="Arial Narrow" panose="020B0606020202030204" pitchFamily="34" charset="0"/>
                          <a:cs typeface="Arial Narrow" panose="020B0606020202030204" pitchFamily="34" charset="0"/>
                        </a:rPr>
                        <a:t>the NSC</a:t>
                      </a:r>
                      <a:r>
                        <a:rPr lang="en-US" sz="1100" spc="-55" dirty="0">
                          <a:effectLst/>
                          <a:latin typeface="Arial" panose="020B0604020202020204" pitchFamily="34" charset="0"/>
                          <a:ea typeface="Arial Narrow" panose="020B0606020202030204" pitchFamily="34" charset="0"/>
                          <a:cs typeface="Arial Narrow" panose="020B0606020202030204" pitchFamily="34" charset="0"/>
                        </a:rPr>
                        <a:t> </a:t>
                      </a:r>
                      <a:r>
                        <a:rPr lang="en-US" sz="1100" dirty="0">
                          <a:effectLst/>
                          <a:latin typeface="Arial" panose="020B0604020202020204" pitchFamily="34" charset="0"/>
                          <a:ea typeface="Arial Narrow" panose="020B0606020202030204" pitchFamily="34" charset="0"/>
                          <a:cs typeface="Arial Narrow" panose="020B0606020202030204" pitchFamily="34" charset="0"/>
                        </a:rPr>
                        <a:t>participating in a mentoring </a:t>
                      </a:r>
                      <a:r>
                        <a:rPr lang="en-US" sz="1100" dirty="0" err="1">
                          <a:effectLst/>
                          <a:latin typeface="Arial" panose="020B0604020202020204" pitchFamily="34" charset="0"/>
                          <a:ea typeface="Arial Narrow" panose="020B0606020202030204" pitchFamily="34" charset="0"/>
                          <a:cs typeface="Arial Narrow" panose="020B0606020202030204" pitchFamily="34" charset="0"/>
                        </a:rPr>
                        <a:t>programme</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33</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60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60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64829191"/>
                  </a:ext>
                </a:extLst>
              </a:tr>
              <a:tr h="1064834">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4.3.2 Percentage</a:t>
                      </a:r>
                      <a:r>
                        <a:rPr lang="en-US" sz="1100" spc="200">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of</a:t>
                      </a:r>
                      <a:r>
                        <a:rPr lang="en-US" sz="1100" spc="-5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school</a:t>
                      </a:r>
                      <a:r>
                        <a:rPr lang="en-US" sz="1100" spc="-50">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principals rating the support services of</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districts</a:t>
                      </a:r>
                      <a:r>
                        <a:rPr lang="en-US" sz="1100" spc="-5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as</a:t>
                      </a:r>
                      <a:r>
                        <a:rPr lang="en-US" sz="1100" spc="-50">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being satisfactory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Biennially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57.2%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 </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618/1</a:t>
                      </a:r>
                      <a:r>
                        <a:rPr lang="en-US" sz="1100" spc="-25">
                          <a:effectLst/>
                          <a:latin typeface="Arial" panose="020B0604020202020204" pitchFamily="34" charset="0"/>
                          <a:ea typeface="Arial Narrow" panose="020B0606020202030204" pitchFamily="34" charset="0"/>
                          <a:cs typeface="Arial Narrow" panose="020B0606020202030204" pitchFamily="34" charset="0"/>
                        </a:rPr>
                        <a:t> 080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30994697"/>
                  </a:ext>
                </a:extLst>
              </a:tr>
              <a:tr h="1242305">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4.3.3</a:t>
                      </a:r>
                      <a:r>
                        <a:rPr lang="en-US" sz="1100" spc="-5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Percentage of District Directors who have undergone competency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assessment</a:t>
                      </a:r>
                      <a:r>
                        <a:rPr lang="en-US" sz="1100" spc="-55">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prior</a:t>
                      </a:r>
                      <a:r>
                        <a:rPr lang="en-US" sz="1100" spc="-50">
                          <a:effectLst/>
                          <a:latin typeface="Arial" panose="020B0604020202020204" pitchFamily="34" charset="0"/>
                          <a:ea typeface="Arial Narrow" panose="020B0606020202030204" pitchFamily="34" charset="0"/>
                          <a:cs typeface="Arial Narrow" panose="020B0606020202030204" pitchFamily="34" charset="0"/>
                        </a:rPr>
                        <a:t> </a:t>
                      </a:r>
                      <a:r>
                        <a:rPr lang="en-US" sz="1100">
                          <a:effectLst/>
                          <a:latin typeface="Arial" panose="020B0604020202020204" pitchFamily="34" charset="0"/>
                          <a:ea typeface="Arial Narrow" panose="020B0606020202030204" pitchFamily="34" charset="0"/>
                          <a:cs typeface="Arial Narrow" panose="020B0606020202030204" pitchFamily="34" charset="0"/>
                        </a:rPr>
                        <a:t>to their appointment</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 </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2/2</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96%</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spc="-20">
                          <a:effectLst/>
                          <a:latin typeface="Arial" panose="020B0604020202020204" pitchFamily="34" charset="0"/>
                          <a:ea typeface="Arial Narrow" panose="020B0606020202030204" pitchFamily="34" charset="0"/>
                          <a:cs typeface="Arial Narrow" panose="020B0606020202030204" pitchFamily="34" charset="0"/>
                        </a:rPr>
                        <a:t>100%</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a:effectLst/>
                          <a:latin typeface="Arial" panose="020B0604020202020204" pitchFamily="34" charset="0"/>
                          <a:ea typeface="Arial Narrow" panose="020B0606020202030204" pitchFamily="34" charset="0"/>
                          <a:cs typeface="Arial Narrow" panose="020B0606020202030204" pitchFamily="34" charset="0"/>
                        </a:rPr>
                        <a:t> </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5/5</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100" spc="-25">
                          <a:effectLst/>
                          <a:latin typeface="Arial" panose="020B0604020202020204" pitchFamily="34" charset="0"/>
                          <a:ea typeface="Arial Narrow" panose="020B0606020202030204" pitchFamily="34" charset="0"/>
                          <a:cs typeface="Arial Narrow" panose="020B0606020202030204" pitchFamily="34" charset="0"/>
                        </a:rPr>
                        <a:t>+4%</a:t>
                      </a:r>
                      <a:endParaRPr lang="en-ZA" sz="11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100" dirty="0">
                          <a:effectLst/>
                          <a:latin typeface="Arial" panose="020B0604020202020204" pitchFamily="34" charset="0"/>
                          <a:ea typeface="Arial Narrow" panose="020B0606020202030204" pitchFamily="34" charset="0"/>
                          <a:cs typeface="Arial Narrow" panose="020B0606020202030204" pitchFamily="34" charset="0"/>
                        </a:rPr>
                        <a:t>There is now full compliance with Public Service Regulations requiring district directors to undergo competency assessment before appointment.</a:t>
                      </a:r>
                      <a:endParaRPr lang="en-ZA"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65564587"/>
                  </a:ext>
                </a:extLst>
              </a:tr>
            </a:tbl>
          </a:graphicData>
        </a:graphic>
      </p:graphicFrame>
    </p:spTree>
    <p:extLst>
      <p:ext uri="{BB962C8B-B14F-4D97-AF65-F5344CB8AC3E}">
        <p14:creationId xmlns:p14="http://schemas.microsoft.com/office/powerpoint/2010/main" val="390407589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a:t>INDICATOR TABLE: PROGRAMME 4</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75</a:t>
            </a:fld>
            <a:endParaRPr lang="en-ZA" dirty="0"/>
          </a:p>
        </p:txBody>
      </p:sp>
      <p:sp>
        <p:nvSpPr>
          <p:cNvPr id="8" name="Text Placeholder 7"/>
          <p:cNvSpPr>
            <a:spLocks noGrp="1"/>
          </p:cNvSpPr>
          <p:nvPr>
            <p:ph type="body" sz="quarter" idx="13"/>
          </p:nvPr>
        </p:nvSpPr>
        <p:spPr/>
        <p:txBody>
          <a:bodyPr/>
          <a:lstStyle/>
          <a:p>
            <a:endParaRPr lang="en-ZA"/>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28134"/>
            <a:ext cx="1763688" cy="72986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312519"/>
              </p:ext>
            </p:extLst>
          </p:nvPr>
        </p:nvGraphicFramePr>
        <p:xfrm>
          <a:off x="-1" y="836713"/>
          <a:ext cx="9144002" cy="5112567"/>
        </p:xfrm>
        <a:graphic>
          <a:graphicData uri="http://schemas.openxmlformats.org/drawingml/2006/table">
            <a:tbl>
              <a:tblPr firstRow="1" firstCol="1" lastRow="1" lastCol="1" bandRow="1" bandCol="1"/>
              <a:tblGrid>
                <a:gridCol w="1403649">
                  <a:extLst>
                    <a:ext uri="{9D8B030D-6E8A-4147-A177-3AD203B41FA5}">
                      <a16:colId xmlns:a16="http://schemas.microsoft.com/office/drawing/2014/main" val="130088035"/>
                    </a:ext>
                  </a:extLst>
                </a:gridCol>
                <a:gridCol w="741534">
                  <a:extLst>
                    <a:ext uri="{9D8B030D-6E8A-4147-A177-3AD203B41FA5}">
                      <a16:colId xmlns:a16="http://schemas.microsoft.com/office/drawing/2014/main" val="1859409384"/>
                    </a:ext>
                  </a:extLst>
                </a:gridCol>
                <a:gridCol w="986658">
                  <a:extLst>
                    <a:ext uri="{9D8B030D-6E8A-4147-A177-3AD203B41FA5}">
                      <a16:colId xmlns:a16="http://schemas.microsoft.com/office/drawing/2014/main" val="3326139856"/>
                    </a:ext>
                  </a:extLst>
                </a:gridCol>
                <a:gridCol w="1080120">
                  <a:extLst>
                    <a:ext uri="{9D8B030D-6E8A-4147-A177-3AD203B41FA5}">
                      <a16:colId xmlns:a16="http://schemas.microsoft.com/office/drawing/2014/main" val="1930937076"/>
                    </a:ext>
                  </a:extLst>
                </a:gridCol>
                <a:gridCol w="1080120">
                  <a:extLst>
                    <a:ext uri="{9D8B030D-6E8A-4147-A177-3AD203B41FA5}">
                      <a16:colId xmlns:a16="http://schemas.microsoft.com/office/drawing/2014/main" val="2966883702"/>
                    </a:ext>
                  </a:extLst>
                </a:gridCol>
                <a:gridCol w="1296144">
                  <a:extLst>
                    <a:ext uri="{9D8B030D-6E8A-4147-A177-3AD203B41FA5}">
                      <a16:colId xmlns:a16="http://schemas.microsoft.com/office/drawing/2014/main" val="2863756754"/>
                    </a:ext>
                  </a:extLst>
                </a:gridCol>
                <a:gridCol w="2555777">
                  <a:extLst>
                    <a:ext uri="{9D8B030D-6E8A-4147-A177-3AD203B41FA5}">
                      <a16:colId xmlns:a16="http://schemas.microsoft.com/office/drawing/2014/main" val="3067208380"/>
                    </a:ext>
                  </a:extLst>
                </a:gridCol>
              </a:tblGrid>
              <a:tr h="946772">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Output</a:t>
                      </a:r>
                      <a:r>
                        <a:rPr lang="en-US" sz="1200" spc="-3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Indicator</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Reporting Cycle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Audited</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Actual Performance 2020/2021</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Planned Annual</a:t>
                      </a:r>
                      <a:r>
                        <a:rPr lang="en-US" sz="1200" spc="-4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Target 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Actual Achievement 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Deviation</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from</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planned target to Actual Achievement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2021/2022</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Reasons for deviations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906595413"/>
                  </a:ext>
                </a:extLst>
              </a:tr>
              <a:tr h="2082898">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4.3.4 Percentage</a:t>
                      </a:r>
                      <a:r>
                        <a:rPr lang="en-US" sz="1200" spc="20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of</a:t>
                      </a:r>
                      <a:r>
                        <a:rPr lang="en-US" sz="1200" spc="-5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underperforming schools monitored</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at</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least</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twice</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a</a:t>
                      </a:r>
                      <a:r>
                        <a:rPr lang="en-US" sz="1200" spc="-50"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year by district officials</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Annually</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13.8%</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 </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371/2</a:t>
                      </a:r>
                      <a:r>
                        <a:rPr lang="en-US" sz="1200" spc="-25" dirty="0">
                          <a:effectLst/>
                          <a:latin typeface="Arial" panose="020B0604020202020204" pitchFamily="34" charset="0"/>
                          <a:ea typeface="Arial Narrow" panose="020B0606020202030204" pitchFamily="34" charset="0"/>
                          <a:cs typeface="Arial" panose="020B0604020202020204" pitchFamily="34" charset="0"/>
                        </a:rPr>
                        <a:t> 325</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dirty="0">
                          <a:effectLst/>
                          <a:latin typeface="Arial" panose="020B0604020202020204" pitchFamily="34" charset="0"/>
                          <a:ea typeface="Arial Narrow" panose="020B0606020202030204" pitchFamily="34" charset="0"/>
                          <a:cs typeface="Arial" panose="020B0604020202020204" pitchFamily="34" charset="0"/>
                        </a:rPr>
                        <a:t>80%</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29.78%</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1</a:t>
                      </a:r>
                      <a:r>
                        <a:rPr lang="en-US" sz="1200" spc="-15" dirty="0">
                          <a:effectLst/>
                          <a:latin typeface="Arial" panose="020B0604020202020204" pitchFamily="34" charset="0"/>
                          <a:ea typeface="Arial Narrow" panose="020B0606020202030204" pitchFamily="34" charset="0"/>
                          <a:cs typeface="Arial" panose="020B0604020202020204" pitchFamily="34" charset="0"/>
                        </a:rPr>
                        <a:t> </a:t>
                      </a:r>
                      <a:r>
                        <a:rPr lang="en-US" sz="1200" dirty="0">
                          <a:effectLst/>
                          <a:latin typeface="Arial" panose="020B0604020202020204" pitchFamily="34" charset="0"/>
                          <a:ea typeface="Arial Narrow" panose="020B0606020202030204" pitchFamily="34" charset="0"/>
                          <a:cs typeface="Arial" panose="020B0604020202020204" pitchFamily="34" charset="0"/>
                        </a:rPr>
                        <a:t>440/4</a:t>
                      </a:r>
                      <a:r>
                        <a:rPr lang="en-US" sz="1200" spc="-15" dirty="0">
                          <a:effectLst/>
                          <a:latin typeface="Arial" panose="020B0604020202020204" pitchFamily="34" charset="0"/>
                          <a:ea typeface="Arial Narrow" panose="020B0606020202030204" pitchFamily="34" charset="0"/>
                          <a:cs typeface="Arial" panose="020B0604020202020204" pitchFamily="34" charset="0"/>
                        </a:rPr>
                        <a:t> </a:t>
                      </a:r>
                      <a:r>
                        <a:rPr lang="en-US" sz="1200" spc="-25" dirty="0">
                          <a:effectLst/>
                          <a:latin typeface="Arial" panose="020B0604020202020204" pitchFamily="34" charset="0"/>
                          <a:ea typeface="Arial Narrow" panose="020B0606020202030204" pitchFamily="34" charset="0"/>
                          <a:cs typeface="Arial" panose="020B0604020202020204" pitchFamily="34" charset="0"/>
                        </a:rPr>
                        <a:t>835</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-50.22</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just"/>
                      <a:r>
                        <a:rPr lang="en-ZA" sz="1200" b="1" dirty="0" smtClean="0">
                          <a:solidFill>
                            <a:schemeClr val="tx1"/>
                          </a:solidFill>
                        </a:rPr>
                        <a:t>Data collection challenges </a:t>
                      </a:r>
                      <a:r>
                        <a:rPr lang="en-ZA" sz="1200" dirty="0" smtClean="0">
                          <a:solidFill>
                            <a:schemeClr val="tx1"/>
                          </a:solidFill>
                        </a:rPr>
                        <a:t>at Provincial level; </a:t>
                      </a:r>
                      <a:r>
                        <a:rPr lang="en-US" sz="1200" dirty="0" smtClean="0">
                          <a:solidFill>
                            <a:schemeClr val="tx1"/>
                          </a:solidFill>
                        </a:rPr>
                        <a:t>Gauteng and Free State provinces did not submit evidence on time. Letters were written to the HODs and the information was submitted after the deadline. </a:t>
                      </a:r>
                      <a:r>
                        <a:rPr lang="en-ZA" sz="1200" dirty="0" smtClean="0">
                          <a:solidFill>
                            <a:schemeClr val="tx1"/>
                          </a:solidFill>
                        </a:rPr>
                        <a:t>School Improvement Support Coordinators (SISCOs) have been deployed to all provinces to monitor and collect monitoring instruments since May 2022.</a:t>
                      </a:r>
                    </a:p>
                    <a:p>
                      <a:pPr marL="0" lvl="1" algn="just" defTabSz="914400" rtl="0" eaLnBrk="1" latinLnBrk="0" hangingPunct="1">
                        <a:spcAft>
                          <a:spcPts val="0"/>
                        </a:spcAft>
                      </a:pPr>
                      <a:endParaRPr lang="en-ZA" sz="1200" kern="1200" dirty="0">
                        <a:solidFill>
                          <a:srgbClr val="FF0000"/>
                        </a:solidFill>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8447260"/>
                  </a:ext>
                </a:extLst>
              </a:tr>
              <a:tr h="757417">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4.3.5</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Number</a:t>
                      </a:r>
                      <a:r>
                        <a:rPr lang="en-US" sz="1200" spc="-5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of District Director forums held</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3</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3</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4</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spc="-25" dirty="0">
                          <a:effectLst/>
                          <a:latin typeface="Arial" panose="020B0604020202020204" pitchFamily="34" charset="0"/>
                          <a:ea typeface="Arial Narrow" panose="020B0606020202030204" pitchFamily="34" charset="0"/>
                          <a:cs typeface="Arial" panose="020B0604020202020204" pitchFamily="34" charset="0"/>
                        </a:rPr>
                        <a:t>+1</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Additional one (1) planning meeting was convened at the end of the financial year to prepare for the ensuing academic year</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3687341"/>
                  </a:ext>
                </a:extLst>
              </a:tr>
              <a:tr h="1325480">
                <a:tc>
                  <a:txBody>
                    <a:bodyPr/>
                    <a:lstStyle/>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4.3.6.</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Number of districts in which</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teacher</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development</a:t>
                      </a:r>
                      <a:r>
                        <a:rPr lang="en-US" sz="1200" spc="-55">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has been</a:t>
                      </a:r>
                      <a:r>
                        <a:rPr lang="en-US" sz="1200" spc="-10">
                          <a:effectLst/>
                          <a:latin typeface="Arial" panose="020B0604020202020204" pitchFamily="34" charset="0"/>
                          <a:ea typeface="Arial Narrow" panose="020B0606020202030204" pitchFamily="34" charset="0"/>
                          <a:cs typeface="Arial" panose="020B0604020202020204" pitchFamily="34" charset="0"/>
                        </a:rPr>
                        <a:t> </a:t>
                      </a:r>
                      <a:r>
                        <a:rPr lang="en-US" sz="1200">
                          <a:effectLst/>
                          <a:latin typeface="Arial" panose="020B0604020202020204" pitchFamily="34" charset="0"/>
                          <a:ea typeface="Arial Narrow" panose="020B0606020202030204" pitchFamily="34" charset="0"/>
                          <a:cs typeface="Arial" panose="020B0604020202020204" pitchFamily="34" charset="0"/>
                        </a:rPr>
                        <a:t>conducted as per District</a:t>
                      </a:r>
                      <a:endParaRPr lang="en-ZA" sz="1200">
                        <a:effectLst/>
                        <a:latin typeface="Arial" panose="020B0604020202020204" pitchFamily="34" charset="0"/>
                        <a:ea typeface="Arial Narrow" panose="020B0606020202030204" pitchFamily="34" charset="0"/>
                        <a:cs typeface="Arial" panose="020B060402020202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panose="020B0604020202020204" pitchFamily="34" charset="0"/>
                        </a:rPr>
                        <a:t>Improvement</a:t>
                      </a:r>
                      <a:r>
                        <a:rPr lang="en-US" sz="1200" spc="-5">
                          <a:effectLst/>
                          <a:latin typeface="Arial" panose="020B0604020202020204" pitchFamily="34" charset="0"/>
                          <a:ea typeface="Arial Narrow" panose="020B0606020202030204" pitchFamily="34" charset="0"/>
                          <a:cs typeface="Arial" panose="020B0604020202020204" pitchFamily="34" charset="0"/>
                        </a:rPr>
                        <a:t> </a:t>
                      </a:r>
                      <a:r>
                        <a:rPr lang="en-US" sz="1200" spc="-10">
                          <a:effectLst/>
                          <a:latin typeface="Arial" panose="020B0604020202020204" pitchFamily="34" charset="0"/>
                          <a:ea typeface="Arial Narrow" panose="020B0606020202030204" pitchFamily="34" charset="0"/>
                          <a:cs typeface="Arial" panose="020B0604020202020204" pitchFamily="34" charset="0"/>
                        </a:rPr>
                        <a:t>Plans.</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10">
                          <a:effectLst/>
                          <a:latin typeface="Arial" panose="020B0604020202020204" pitchFamily="34" charset="0"/>
                          <a:ea typeface="Arial Narrow" panose="020B0606020202030204" pitchFamily="34" charset="0"/>
                          <a:cs typeface="Arial" panose="020B0604020202020204" pitchFamily="34" charset="0"/>
                        </a:rPr>
                        <a:t>Annually</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61</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60</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spc="-25">
                          <a:effectLst/>
                          <a:latin typeface="Arial" panose="020B0604020202020204" pitchFamily="34" charset="0"/>
                          <a:ea typeface="Arial Narrow" panose="020B0606020202030204" pitchFamily="34" charset="0"/>
                          <a:cs typeface="Arial" panose="020B0604020202020204" pitchFamily="34" charset="0"/>
                        </a:rPr>
                        <a:t>60</a:t>
                      </a:r>
                      <a:endParaRPr lang="en-ZA" sz="120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 </a:t>
                      </a:r>
                      <a:r>
                        <a:rPr lang="en-US" sz="1200" spc="-10" dirty="0">
                          <a:effectLst/>
                          <a:latin typeface="Arial" panose="020B0604020202020204" pitchFamily="34" charset="0"/>
                          <a:ea typeface="Arial Narrow" panose="020B0606020202030204" pitchFamily="34" charset="0"/>
                          <a:cs typeface="Arial" panose="020B0604020202020204" pitchFamily="34" charset="0"/>
                        </a:rPr>
                        <a:t>deviation</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panose="020B0604020202020204" pitchFamily="34" charset="0"/>
                        </a:rPr>
                        <a:t>Not </a:t>
                      </a:r>
                      <a:r>
                        <a:rPr lang="en-US" sz="1200" spc="-10" dirty="0">
                          <a:effectLst/>
                          <a:latin typeface="Arial" panose="020B0604020202020204" pitchFamily="34" charset="0"/>
                          <a:ea typeface="Arial Narrow" panose="020B0606020202030204" pitchFamily="34" charset="0"/>
                          <a:cs typeface="Arial" panose="020B0604020202020204" pitchFamily="34" charset="0"/>
                        </a:rPr>
                        <a:t>applicable</a:t>
                      </a:r>
                      <a:endParaRPr lang="en-ZA" sz="1200" dirty="0">
                        <a:effectLst/>
                        <a:latin typeface="Arial" panose="020B0604020202020204" pitchFamily="34" charset="0"/>
                        <a:ea typeface="Arial Narrow" panose="020B0606020202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5034638"/>
                  </a:ext>
                </a:extLst>
              </a:tr>
            </a:tbl>
          </a:graphicData>
        </a:graphic>
      </p:graphicFrame>
    </p:spTree>
    <p:extLst>
      <p:ext uri="{BB962C8B-B14F-4D97-AF65-F5344CB8AC3E}">
        <p14:creationId xmlns:p14="http://schemas.microsoft.com/office/powerpoint/2010/main" val="23973533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t>PROGRAMME 4…</a:t>
            </a:r>
          </a:p>
        </p:txBody>
      </p:sp>
      <p:sp>
        <p:nvSpPr>
          <p:cNvPr id="4" name="Slide Number Placeholder 3"/>
          <p:cNvSpPr>
            <a:spLocks noGrp="1"/>
          </p:cNvSpPr>
          <p:nvPr>
            <p:ph type="sldNum" sz="quarter" idx="12"/>
          </p:nvPr>
        </p:nvSpPr>
        <p:spPr/>
        <p:txBody>
          <a:bodyPr/>
          <a:lstStyle/>
          <a:p>
            <a:fld id="{E2C0AE55-7E06-4976-960B-3D98813CB3CF}" type="slidenum">
              <a:rPr lang="en-ZA" smtClean="0"/>
              <a:pPr/>
              <a:t>76</a:t>
            </a:fld>
            <a:endParaRPr lang="en-ZA" dirty="0"/>
          </a:p>
        </p:txBody>
      </p:sp>
      <p:sp>
        <p:nvSpPr>
          <p:cNvPr id="11" name="Text Placeholder 10"/>
          <p:cNvSpPr>
            <a:spLocks noGrp="1"/>
          </p:cNvSpPr>
          <p:nvPr>
            <p:ph type="body" sz="quarter" idx="13"/>
          </p:nvPr>
        </p:nvSpPr>
        <p:spPr/>
        <p:txBody>
          <a:bodyPr>
            <a:normAutofit fontScale="92500"/>
          </a:bodyPr>
          <a:lstStyle/>
          <a:p>
            <a:pPr marL="0" indent="0" algn="just">
              <a:spcAft>
                <a:spcPts val="1000"/>
              </a:spcAft>
              <a:buNone/>
            </a:pPr>
            <a:r>
              <a:rPr lang="en-ZA" sz="2000" b="1" dirty="0">
                <a:ea typeface="Times New Roman"/>
                <a:cs typeface="Times New Roman"/>
              </a:rPr>
              <a:t> </a:t>
            </a:r>
            <a:r>
              <a:rPr lang="en-ZA" b="1" u="sng" dirty="0">
                <a:solidFill>
                  <a:prstClr val="black"/>
                </a:solidFill>
                <a:cs typeface="Times New Roman"/>
              </a:rPr>
              <a:t>Examinations and Assessments</a:t>
            </a:r>
            <a:endParaRPr lang="en-ZA" b="1" dirty="0"/>
          </a:p>
          <a:p>
            <a:pPr algn="just"/>
            <a:r>
              <a:rPr lang="en-US" b="1" dirty="0"/>
              <a:t>A total of 162 question papers </a:t>
            </a:r>
            <a:r>
              <a:rPr lang="en-US" dirty="0"/>
              <a:t>were </a:t>
            </a:r>
            <a:r>
              <a:rPr lang="en-US" b="1" dirty="0"/>
              <a:t>required </a:t>
            </a:r>
            <a:r>
              <a:rPr lang="en-US" dirty="0"/>
              <a:t>for the November 2021 Examinations. </a:t>
            </a:r>
            <a:r>
              <a:rPr lang="en-US" dirty="0" err="1"/>
              <a:t>Umalusi</a:t>
            </a:r>
            <a:r>
              <a:rPr lang="en-US" dirty="0"/>
              <a:t> </a:t>
            </a:r>
            <a:r>
              <a:rPr lang="en-US" b="1" dirty="0"/>
              <a:t>approved 159 question papers</a:t>
            </a:r>
            <a:r>
              <a:rPr lang="en-US" dirty="0"/>
              <a:t> set for November 2021 examinations and </a:t>
            </a:r>
            <a:r>
              <a:rPr lang="en-US" b="1" dirty="0"/>
              <a:t>three (3) question papers</a:t>
            </a:r>
            <a:r>
              <a:rPr lang="en-US" dirty="0"/>
              <a:t> were used from the question paper bank. </a:t>
            </a:r>
          </a:p>
          <a:p>
            <a:pPr algn="just"/>
            <a:r>
              <a:rPr lang="en-US" dirty="0"/>
              <a:t>The November 2021 Grade 12 examinations commenced on Wednesday, 27 October 2021, and concluded on Tuesday, 7 December 2021.</a:t>
            </a:r>
          </a:p>
          <a:p>
            <a:pPr algn="just"/>
            <a:r>
              <a:rPr lang="en-US" b="1" dirty="0"/>
              <a:t>NSC November 2021 examination  </a:t>
            </a:r>
            <a:r>
              <a:rPr lang="en-US" dirty="0"/>
              <a:t>full-time enrolments  was </a:t>
            </a:r>
            <a:r>
              <a:rPr lang="en-US" b="1" dirty="0"/>
              <a:t>733 917</a:t>
            </a:r>
            <a:r>
              <a:rPr lang="en-US" dirty="0"/>
              <a:t>. Results were released to candidates on 21 January 2022.</a:t>
            </a:r>
            <a:endParaRPr lang="en-GB"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custDataLst>
      <p:tags r:id="rId1"/>
    </p:custDataLst>
    <p:extLst>
      <p:ext uri="{BB962C8B-B14F-4D97-AF65-F5344CB8AC3E}">
        <p14:creationId xmlns:p14="http://schemas.microsoft.com/office/powerpoint/2010/main" val="11640530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5400" dirty="0"/>
              <a:t>PROGRAMME 4…</a:t>
            </a:r>
          </a:p>
        </p:txBody>
      </p:sp>
      <p:sp>
        <p:nvSpPr>
          <p:cNvPr id="4" name="Slide Number Placeholder 3"/>
          <p:cNvSpPr>
            <a:spLocks noGrp="1"/>
          </p:cNvSpPr>
          <p:nvPr>
            <p:ph type="sldNum" sz="quarter" idx="12"/>
          </p:nvPr>
        </p:nvSpPr>
        <p:spPr/>
        <p:txBody>
          <a:bodyPr/>
          <a:lstStyle/>
          <a:p>
            <a:fld id="{E2C0AE55-7E06-4976-960B-3D98813CB3CF}" type="slidenum">
              <a:rPr lang="en-ZA" smtClean="0"/>
              <a:pPr/>
              <a:t>77</a:t>
            </a:fld>
            <a:endParaRPr lang="en-ZA" dirty="0"/>
          </a:p>
        </p:txBody>
      </p:sp>
      <p:sp>
        <p:nvSpPr>
          <p:cNvPr id="7" name="Text Placeholder 6"/>
          <p:cNvSpPr>
            <a:spLocks noGrp="1"/>
          </p:cNvSpPr>
          <p:nvPr>
            <p:ph type="body" sz="quarter" idx="13"/>
          </p:nvPr>
        </p:nvSpPr>
        <p:spPr/>
        <p:txBody>
          <a:bodyPr>
            <a:noAutofit/>
          </a:bodyPr>
          <a:lstStyle/>
          <a:p>
            <a:pPr marL="0" indent="0" algn="just">
              <a:buNone/>
            </a:pPr>
            <a:r>
              <a:rPr lang="en-ZA" sz="2000" b="1" u="sng" dirty="0">
                <a:solidFill>
                  <a:prstClr val="black"/>
                </a:solidFill>
                <a:cs typeface="Times New Roman"/>
              </a:rPr>
              <a:t>National Assessment</a:t>
            </a:r>
          </a:p>
          <a:p>
            <a:pPr algn="just"/>
            <a:r>
              <a:rPr lang="en-ZA" sz="2000" b="1" dirty="0"/>
              <a:t> </a:t>
            </a:r>
            <a:r>
              <a:rPr lang="en-GB" sz="2000" b="1" dirty="0"/>
              <a:t>Early Learning National Assessment (ELNA)</a:t>
            </a:r>
            <a:r>
              <a:rPr lang="en-GB" sz="2000" dirty="0"/>
              <a:t>: ELNA 2021 was administered in </a:t>
            </a:r>
            <a:r>
              <a:rPr lang="en-GB" sz="2000" b="1" dirty="0"/>
              <a:t>642</a:t>
            </a:r>
            <a:r>
              <a:rPr lang="en-GB" sz="2000" dirty="0"/>
              <a:t> nationally sampled schools in 2021. The emerging </a:t>
            </a:r>
            <a:r>
              <a:rPr lang="en-GB" sz="2000" b="1" dirty="0"/>
              <a:t>literacy and numeracy </a:t>
            </a:r>
            <a:r>
              <a:rPr lang="en-GB" sz="2000" dirty="0"/>
              <a:t>achievement scores of learners in 2021 were </a:t>
            </a:r>
            <a:r>
              <a:rPr lang="en-GB" sz="2000" b="1" dirty="0"/>
              <a:t>59%</a:t>
            </a:r>
            <a:r>
              <a:rPr lang="en-GB" sz="2000" dirty="0"/>
              <a:t> and </a:t>
            </a:r>
            <a:r>
              <a:rPr lang="en-GB" sz="2000" b="1" dirty="0"/>
              <a:t>45%</a:t>
            </a:r>
            <a:r>
              <a:rPr lang="en-GB" sz="2000" dirty="0"/>
              <a:t> respectively.</a:t>
            </a:r>
          </a:p>
          <a:p>
            <a:pPr algn="just"/>
            <a:r>
              <a:rPr lang="en-ZA" sz="2000" b="1" dirty="0"/>
              <a:t>General Education Certificate (GEC)</a:t>
            </a:r>
            <a:r>
              <a:rPr lang="en-ZA" sz="2000" dirty="0"/>
              <a:t>: </a:t>
            </a:r>
            <a:r>
              <a:rPr lang="en-GB" sz="2000" dirty="0"/>
              <a:t>An integrated project and an inclinations assessment were piloted in </a:t>
            </a:r>
            <a:r>
              <a:rPr lang="en-GB" sz="2000" b="1" dirty="0"/>
              <a:t>34 schools</a:t>
            </a:r>
            <a:r>
              <a:rPr lang="en-GB" sz="2000" dirty="0"/>
              <a:t>.</a:t>
            </a:r>
          </a:p>
          <a:p>
            <a:pPr algn="just"/>
            <a:r>
              <a:rPr lang="en-ZA" sz="2000" b="1" dirty="0"/>
              <a:t>Systemic Evaluation (SE)</a:t>
            </a:r>
            <a:r>
              <a:rPr lang="en-ZA" sz="2000" dirty="0"/>
              <a:t>:</a:t>
            </a:r>
            <a:r>
              <a:rPr lang="en-GB" sz="2000" dirty="0"/>
              <a:t>The administration of the SE started in February 2022 and  across the country in about </a:t>
            </a:r>
            <a:r>
              <a:rPr lang="en-GB" sz="2000" b="1" dirty="0"/>
              <a:t>3 600</a:t>
            </a:r>
            <a:r>
              <a:rPr lang="en-GB" sz="2000" dirty="0"/>
              <a:t>, Grade 3, 6 and nine </a:t>
            </a:r>
            <a:r>
              <a:rPr lang="en-GB" sz="2000" b="1" dirty="0"/>
              <a:t>(9) sampled schools</a:t>
            </a:r>
            <a:r>
              <a:rPr lang="en-GB" sz="2000" dirty="0"/>
              <a:t> in Language and Mathematics.</a:t>
            </a:r>
          </a:p>
          <a:p>
            <a:pPr algn="just"/>
            <a:r>
              <a:rPr lang="en-GB" sz="2000" b="1" dirty="0"/>
              <a:t>Progress in International Reading Literacy Study (PIRLS) 2020: </a:t>
            </a:r>
            <a:r>
              <a:rPr lang="en-GB" sz="2000" dirty="0"/>
              <a:t>PIRLS 2020 was administered to a sample of </a:t>
            </a:r>
            <a:r>
              <a:rPr lang="en-GB" sz="2000" b="1" dirty="0"/>
              <a:t>400 schools </a:t>
            </a:r>
            <a:r>
              <a:rPr lang="en-GB" sz="2000" dirty="0"/>
              <a:t>offering Grade 4 and 6 in 2021. </a:t>
            </a:r>
          </a:p>
          <a:p>
            <a:pPr algn="just"/>
            <a:r>
              <a:rPr lang="en-GB" sz="2000" b="1" dirty="0"/>
              <a:t>South and east Africa Consortium for Monitoring Educational Quality (SEACMEQ) V: </a:t>
            </a:r>
            <a:r>
              <a:rPr lang="en-GB" sz="2000" dirty="0"/>
              <a:t>The study was administered in a sample of </a:t>
            </a:r>
            <a:r>
              <a:rPr lang="en-GB" sz="2000" b="1" dirty="0"/>
              <a:t>311 schools </a:t>
            </a:r>
            <a:r>
              <a:rPr lang="en-GB" sz="2000" dirty="0"/>
              <a:t>offering Grade 6 in 2021. Data capturing and cleaning were </a:t>
            </a:r>
            <a:r>
              <a:rPr lang="en-GB" sz="2000" b="1" dirty="0"/>
              <a:t>concluded and submitted </a:t>
            </a:r>
            <a:r>
              <a:rPr lang="en-GB" sz="2000" dirty="0"/>
              <a:t>to the SEACMEQ Coordinating Centre in March 2022 for analysis.</a:t>
            </a:r>
            <a:endParaRPr lang="en-ZA" sz="20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custDataLst>
      <p:tags r:id="rId1"/>
    </p:custDataLst>
    <p:extLst>
      <p:ext uri="{BB962C8B-B14F-4D97-AF65-F5344CB8AC3E}">
        <p14:creationId xmlns:p14="http://schemas.microsoft.com/office/powerpoint/2010/main" val="4051398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ZA" sz="4800" dirty="0"/>
              <a:t>PROGRAMME 4…</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lgn="just">
              <a:buNone/>
            </a:pPr>
            <a:r>
              <a:rPr lang="en-ZA" sz="2000" b="1" u="sng" dirty="0"/>
              <a:t>Provincial Budget and Monitoring</a:t>
            </a:r>
          </a:p>
          <a:p>
            <a:pPr algn="just"/>
            <a:r>
              <a:rPr lang="en-ZA" sz="2000" dirty="0"/>
              <a:t>The DBE </a:t>
            </a:r>
            <a:r>
              <a:rPr lang="en-ZA" sz="2000" b="1" dirty="0"/>
              <a:t>monitored and supported </a:t>
            </a:r>
            <a:r>
              <a:rPr lang="en-ZA" sz="2000" dirty="0"/>
              <a:t>the PEDs on financial matters. </a:t>
            </a:r>
          </a:p>
          <a:p>
            <a:pPr lvl="0" algn="just"/>
            <a:r>
              <a:rPr lang="en-ZA" sz="2000" dirty="0"/>
              <a:t>The</a:t>
            </a:r>
            <a:r>
              <a:rPr lang="en-ZA" sz="2000" b="1" dirty="0"/>
              <a:t> analysis </a:t>
            </a:r>
            <a:r>
              <a:rPr lang="en-ZA" sz="2000" dirty="0"/>
              <a:t>on the 2021 Medium Term Expenditure Framework (MTEF) </a:t>
            </a:r>
            <a:r>
              <a:rPr lang="en-ZA" sz="2000" b="1" dirty="0"/>
              <a:t>budget</a:t>
            </a:r>
            <a:r>
              <a:rPr lang="en-ZA" sz="2000" dirty="0"/>
              <a:t> was </a:t>
            </a:r>
            <a:r>
              <a:rPr lang="en-ZA" sz="2000" b="1" dirty="0"/>
              <a:t>completed</a:t>
            </a:r>
            <a:r>
              <a:rPr lang="en-ZA" sz="2000" dirty="0"/>
              <a:t>.</a:t>
            </a:r>
            <a:endParaRPr lang="en-US" sz="2000" dirty="0"/>
          </a:p>
          <a:p>
            <a:pPr lvl="0" algn="just"/>
            <a:r>
              <a:rPr lang="en-ZA" sz="2000" dirty="0"/>
              <a:t>The DBE had a workshop with PEDs regarding the </a:t>
            </a:r>
            <a:r>
              <a:rPr lang="en-ZA" sz="2000" b="1" dirty="0"/>
              <a:t>revision of the budget </a:t>
            </a:r>
            <a:r>
              <a:rPr lang="en-ZA" sz="2000" dirty="0"/>
              <a:t>and programme structure. The proposed changes are envisaged to be implemented during the </a:t>
            </a:r>
            <a:r>
              <a:rPr lang="en-ZA" sz="2000" b="1" dirty="0"/>
              <a:t>2023 MTEF</a:t>
            </a:r>
            <a:r>
              <a:rPr lang="en-ZA" sz="2000" dirty="0"/>
              <a:t>. </a:t>
            </a:r>
            <a:endParaRPr lang="en-US" sz="2000" dirty="0"/>
          </a:p>
          <a:p>
            <a:pPr lvl="0" algn="just"/>
            <a:r>
              <a:rPr lang="en-US" sz="2000" dirty="0"/>
              <a:t>The DBE dealt with the changes to the Budget and </a:t>
            </a:r>
            <a:r>
              <a:rPr lang="en-US" sz="2000" dirty="0" err="1"/>
              <a:t>Programme</a:t>
            </a:r>
            <a:r>
              <a:rPr lang="en-US" sz="2000" dirty="0"/>
              <a:t> Structure with  (PEDs) to include the </a:t>
            </a:r>
            <a:r>
              <a:rPr lang="en-US" sz="2000" b="1" dirty="0"/>
              <a:t>function shift of Early Childhood Development </a:t>
            </a:r>
            <a:r>
              <a:rPr lang="en-US" sz="2000" dirty="0"/>
              <a:t>from the Department of Social Development to the Department of Basic Education.</a:t>
            </a:r>
          </a:p>
          <a:p>
            <a:pPr lvl="0" algn="just"/>
            <a:r>
              <a:rPr lang="en-ZA" sz="2000" dirty="0"/>
              <a:t>Provided feedback to all PEDs regarding </a:t>
            </a:r>
            <a:r>
              <a:rPr lang="en-ZA" sz="2000" b="1" dirty="0"/>
              <a:t>non-financial data</a:t>
            </a:r>
            <a:r>
              <a:rPr lang="en-ZA" sz="2000" dirty="0"/>
              <a:t> appearing on the electronic Quarterly Performance Reporting System (preliminary and audited for 2020/21 and three  quarters for 2021/22 financial year).  </a:t>
            </a:r>
            <a:endParaRPr lang="en-US" sz="2000" dirty="0"/>
          </a:p>
          <a:p>
            <a:pPr lvl="0" algn="just"/>
            <a:r>
              <a:rPr lang="en-ZA" sz="2000" dirty="0"/>
              <a:t>The </a:t>
            </a:r>
            <a:r>
              <a:rPr lang="en-ZA" sz="2000" b="1" dirty="0"/>
              <a:t>analysis</a:t>
            </a:r>
            <a:r>
              <a:rPr lang="en-ZA" sz="2000" dirty="0"/>
              <a:t> of the final 2021/22 and draft 2022/23 </a:t>
            </a:r>
            <a:r>
              <a:rPr lang="en-ZA" sz="2000" b="1" dirty="0"/>
              <a:t>Annual Performance Plans </a:t>
            </a:r>
            <a:r>
              <a:rPr lang="en-ZA" sz="2000" dirty="0"/>
              <a:t>for PEDs was compiled and shared with all relevant stakeholders.</a:t>
            </a:r>
            <a:endParaRPr lang="en-US" sz="2000" dirty="0"/>
          </a:p>
          <a:p>
            <a:pPr lvl="0"/>
            <a:endParaRPr lang="en-US" sz="2000" dirty="0"/>
          </a:p>
          <a:p>
            <a:endParaRPr lang="en-ZA" sz="2000" dirty="0"/>
          </a:p>
          <a:p>
            <a:endParaRPr lang="en-US" sz="20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14796388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solidFill>
                  <a:srgbClr val="C0504D">
                    <a:lumMod val="75000"/>
                  </a:srgbClr>
                </a:solidFill>
              </a:rPr>
              <a:t>PROGRAMME 4…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ZA"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rmAutofit/>
          </a:bodyPr>
          <a:lstStyle/>
          <a:p>
            <a:pPr marL="0" indent="0">
              <a:buNone/>
            </a:pPr>
            <a:r>
              <a:rPr lang="en-GB" sz="1800" b="1" u="sng" dirty="0"/>
              <a:t>Provincial and District Planning and Implementation Support </a:t>
            </a:r>
          </a:p>
          <a:p>
            <a:r>
              <a:rPr lang="en-ZA" sz="1800" b="1" dirty="0"/>
              <a:t>Policy on the Organisation, Roles and Responsibilities of Education Districts:</a:t>
            </a:r>
            <a:r>
              <a:rPr lang="en-ZA" sz="1800" dirty="0"/>
              <a:t> support visits were conducted in two (2) provinces (North West and Mpumalanga) that had not been able to submit Implementation Plans on 03 and 06 December 2021 to review their plans.</a:t>
            </a:r>
          </a:p>
          <a:p>
            <a:r>
              <a:rPr lang="en-ZA" sz="1800" b="1" dirty="0"/>
              <a:t>School Principals rating the support services of districts as being satisfactory:</a:t>
            </a:r>
            <a:r>
              <a:rPr lang="en-ZA" sz="1800" dirty="0"/>
              <a:t> A national report was </a:t>
            </a:r>
            <a:r>
              <a:rPr lang="en-ZA" sz="1800" b="1" dirty="0"/>
              <a:t>produced</a:t>
            </a:r>
            <a:r>
              <a:rPr lang="en-ZA" sz="1800" dirty="0"/>
              <a:t> and shared with provinces to draw up a provincial survey improvement plan. Nine </a:t>
            </a:r>
            <a:r>
              <a:rPr lang="en-ZA" sz="1800" b="1" dirty="0"/>
              <a:t>(9) provincial improvement plans </a:t>
            </a:r>
            <a:r>
              <a:rPr lang="en-ZA" sz="1800" dirty="0"/>
              <a:t>were generated and signed off.</a:t>
            </a:r>
          </a:p>
          <a:p>
            <a:r>
              <a:rPr lang="en-ZA" sz="1800" dirty="0"/>
              <a:t>The 2021/22 information on </a:t>
            </a:r>
            <a:r>
              <a:rPr lang="en-ZA" sz="1800" b="1" dirty="0"/>
              <a:t>filling of vacancies </a:t>
            </a:r>
            <a:r>
              <a:rPr lang="en-ZA" sz="1800" dirty="0"/>
              <a:t>and tools of the trade for the Eastern Cape, Free State</a:t>
            </a:r>
            <a:r>
              <a:rPr lang="en-ZA" sz="1800" b="1" dirty="0"/>
              <a:t> </a:t>
            </a:r>
            <a:r>
              <a:rPr lang="en-ZA" sz="1800" dirty="0"/>
              <a:t>and Limpopo province was updated.</a:t>
            </a:r>
          </a:p>
          <a:p>
            <a:r>
              <a:rPr lang="en-ZA" sz="1800" b="1" dirty="0"/>
              <a:t>Director-General Workshops with Circuit Managers:</a:t>
            </a:r>
            <a:r>
              <a:rPr lang="en-ZA" sz="1800" dirty="0"/>
              <a:t> The Director-General conducted workshops with Circuit Managers (CMs) on 5-6 July 2021.  </a:t>
            </a:r>
            <a:r>
              <a:rPr lang="en-ZA" sz="1800" b="1" dirty="0"/>
              <a:t>65</a:t>
            </a:r>
            <a:r>
              <a:rPr lang="en-ZA" sz="1800" dirty="0"/>
              <a:t> participants from the 1</a:t>
            </a:r>
            <a:r>
              <a:rPr lang="en-ZA" sz="1800" baseline="30000" dirty="0"/>
              <a:t>st</a:t>
            </a:r>
            <a:r>
              <a:rPr lang="en-ZA" sz="1800" dirty="0"/>
              <a:t> cluster; </a:t>
            </a:r>
            <a:r>
              <a:rPr lang="en-ZA" sz="1800" b="1" dirty="0"/>
              <a:t>228</a:t>
            </a:r>
            <a:r>
              <a:rPr lang="en-ZA" sz="1800" dirty="0"/>
              <a:t> participants from 2</a:t>
            </a:r>
            <a:r>
              <a:rPr lang="en-ZA" sz="1800" baseline="30000" dirty="0"/>
              <a:t>nd</a:t>
            </a:r>
            <a:r>
              <a:rPr lang="en-ZA" sz="1800" dirty="0"/>
              <a:t> cluster and </a:t>
            </a:r>
            <a:r>
              <a:rPr lang="en-ZA" sz="1800" b="1" dirty="0"/>
              <a:t>48</a:t>
            </a:r>
            <a:r>
              <a:rPr lang="en-ZA" sz="1800" dirty="0"/>
              <a:t> participants from 3</a:t>
            </a:r>
            <a:r>
              <a:rPr lang="en-ZA" sz="1800" baseline="30000" dirty="0"/>
              <a:t>rd</a:t>
            </a:r>
            <a:r>
              <a:rPr lang="en-ZA" sz="1800" dirty="0"/>
              <a:t> cluster attended the workshop. </a:t>
            </a:r>
          </a:p>
          <a:p>
            <a:r>
              <a:rPr lang="en-ZA" sz="1800" dirty="0"/>
              <a:t>The </a:t>
            </a:r>
            <a:r>
              <a:rPr lang="en-ZA" sz="1800" b="1" dirty="0"/>
              <a:t>Risk Adjusted differentiated strategy</a:t>
            </a:r>
            <a:r>
              <a:rPr lang="en-ZA" sz="1800" dirty="0"/>
              <a:t>, amended directions, Curriculum recovery programme and update on vaccination programme were discussed to establish the State of readiness of primary schools to receive all learners in Term 3. </a:t>
            </a:r>
            <a:r>
              <a:rPr lang="en-ZA" sz="1800" b="1" dirty="0"/>
              <a:t> </a:t>
            </a:r>
            <a:endParaRPr lang="en-ZA" sz="1800" dirty="0"/>
          </a:p>
          <a:p>
            <a:pPr marL="0" indent="0">
              <a:buNone/>
            </a:pPr>
            <a:endParaRPr lang="en-GB" sz="1800" b="1" u="sng" dirty="0"/>
          </a:p>
          <a:p>
            <a:pPr>
              <a:spcAft>
                <a:spcPts val="1000"/>
              </a:spcAft>
            </a:pPr>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custDataLst>
      <p:tags r:id="rId1"/>
    </p:custDataLst>
    <p:extLst>
      <p:ext uri="{BB962C8B-B14F-4D97-AF65-F5344CB8AC3E}">
        <p14:creationId xmlns:p14="http://schemas.microsoft.com/office/powerpoint/2010/main" val="221525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7984"/>
            <a:ext cx="8028384" cy="620688"/>
          </a:xfrm>
        </p:spPr>
        <p:txBody>
          <a:bodyPr>
            <a:normAutofit/>
          </a:bodyPr>
          <a:lstStyle/>
          <a:p>
            <a:r>
              <a:rPr lang="en-ZA" sz="2800" b="1" dirty="0">
                <a:solidFill>
                  <a:srgbClr val="C0504D">
                    <a:lumMod val="75000"/>
                  </a:srgbClr>
                </a:solidFill>
              </a:rPr>
              <a:t>ANNUAL TARGETS PARTIALLY ACHIEVED</a:t>
            </a:r>
            <a:endParaRPr lang="en-ZA" sz="2800" dirty="0"/>
          </a:p>
        </p:txBody>
      </p:sp>
      <p:sp>
        <p:nvSpPr>
          <p:cNvPr id="3" name="Content Placeholder 2"/>
          <p:cNvSpPr>
            <a:spLocks noGrp="1"/>
          </p:cNvSpPr>
          <p:nvPr>
            <p:ph idx="4294967295"/>
          </p:nvPr>
        </p:nvSpPr>
        <p:spPr>
          <a:xfrm>
            <a:off x="-1" y="1340768"/>
            <a:ext cx="9144001" cy="5087591"/>
          </a:xfrm>
        </p:spPr>
        <p:txBody>
          <a:bodyPr>
            <a:noAutofit/>
          </a:bodyPr>
          <a:lstStyle/>
          <a:p>
            <a:pPr algn="just"/>
            <a:r>
              <a:rPr lang="en-ZA" sz="1800" b="1" dirty="0"/>
              <a:t>Indicators partially achieved: </a:t>
            </a:r>
            <a:endParaRPr lang="en-ZA" sz="1800" dirty="0"/>
          </a:p>
          <a:p>
            <a:pPr marL="457200" lvl="1" indent="0" algn="just">
              <a:buNone/>
            </a:pPr>
            <a:r>
              <a:rPr lang="en-ZA" sz="1800" b="1" dirty="0"/>
              <a:t>Programme 2: </a:t>
            </a:r>
          </a:p>
          <a:p>
            <a:pPr lvl="1" algn="just"/>
            <a:r>
              <a:rPr lang="en-ZA" sz="1800" dirty="0" smtClean="0"/>
              <a:t>2.1.4 </a:t>
            </a:r>
            <a:r>
              <a:rPr lang="en-ZA" sz="1800" dirty="0"/>
              <a:t>2.2.6, 2.3.8, 2.4.1,2.4.2, 2.4.3, </a:t>
            </a:r>
            <a:r>
              <a:rPr lang="en-ZA" sz="1800" dirty="0" smtClean="0"/>
              <a:t>2.4.4: </a:t>
            </a:r>
            <a:r>
              <a:rPr lang="en-ZA" sz="1800" b="1" dirty="0" smtClean="0"/>
              <a:t>Annual Sector reports </a:t>
            </a:r>
            <a:r>
              <a:rPr lang="en-ZA" sz="1800" dirty="0"/>
              <a:t>were submitted after 31 March 2022,  which is outside the reporting period. The late submission was due to provincial verification of </a:t>
            </a:r>
            <a:r>
              <a:rPr lang="en-ZA" sz="1800" dirty="0" smtClean="0"/>
              <a:t>the data</a:t>
            </a:r>
            <a:r>
              <a:rPr lang="en-ZA" sz="1800" dirty="0"/>
              <a:t>. This will be rectified in the next reporting </a:t>
            </a:r>
            <a:r>
              <a:rPr lang="en-ZA" sz="1800" dirty="0" smtClean="0"/>
              <a:t>period.</a:t>
            </a:r>
          </a:p>
          <a:p>
            <a:pPr marL="457200" lvl="1" indent="0" algn="just">
              <a:buNone/>
            </a:pPr>
            <a:endParaRPr lang="en-ZA" sz="1800" dirty="0"/>
          </a:p>
          <a:p>
            <a:pPr lvl="1" algn="just"/>
            <a:r>
              <a:rPr lang="en-ZA" sz="1800" dirty="0" smtClean="0"/>
              <a:t>2.1.13: </a:t>
            </a:r>
            <a:r>
              <a:rPr lang="en-ZA" sz="1800" b="1" dirty="0" smtClean="0"/>
              <a:t>Technical Occupational Curriculum</a:t>
            </a:r>
            <a:r>
              <a:rPr lang="en-ZA" sz="1800" dirty="0" smtClean="0"/>
              <a:t>-Late </a:t>
            </a:r>
            <a:r>
              <a:rPr lang="en-ZA" sz="1800" dirty="0"/>
              <a:t>submission and incomplete reports from EC and KZN. Non-compliance was subsequently escalated to the PED and reports were then completed and submitted.</a:t>
            </a:r>
          </a:p>
          <a:p>
            <a:pPr algn="just">
              <a:lnSpc>
                <a:spcPct val="115000"/>
              </a:lnSpc>
              <a:spcAft>
                <a:spcPts val="0"/>
              </a:spcAft>
            </a:pPr>
            <a:r>
              <a:rPr lang="en-ZA" sz="1800" b="1" dirty="0" smtClean="0"/>
              <a:t>Programme </a:t>
            </a:r>
            <a:r>
              <a:rPr lang="en-ZA" sz="1800" b="1" dirty="0"/>
              <a:t>3: </a:t>
            </a:r>
          </a:p>
          <a:p>
            <a:pPr lvl="1" algn="just">
              <a:lnSpc>
                <a:spcPct val="115000"/>
              </a:lnSpc>
            </a:pPr>
            <a:r>
              <a:rPr lang="en-ZA" sz="1800" dirty="0"/>
              <a:t>3.1.1: </a:t>
            </a:r>
            <a:r>
              <a:rPr lang="en-ZA" sz="1800" b="1" dirty="0"/>
              <a:t>SGBs </a:t>
            </a:r>
            <a:r>
              <a:rPr lang="en-ZA" sz="1800" b="1" dirty="0" smtClean="0"/>
              <a:t>effectiveness</a:t>
            </a:r>
            <a:r>
              <a:rPr lang="en-ZA" sz="1800" dirty="0" smtClean="0"/>
              <a:t>-The Branch submitted the correct targets which took the elections into consideration, but the target was incorrectly captured by error when the Strategic Planning unit finalised the Annual Performance Plan. </a:t>
            </a:r>
            <a:endParaRPr lang="en-ZA" dirty="0"/>
          </a:p>
          <a:p>
            <a:pPr marL="0" indent="0">
              <a:buNone/>
            </a:pPr>
            <a:r>
              <a:rPr lang="en-ZA" b="1" dirty="0"/>
              <a:t> </a:t>
            </a:r>
            <a:endParaRPr lang="en-ZA" sz="1800" dirty="0"/>
          </a:p>
          <a:p>
            <a:pPr marL="0" indent="0" algn="just">
              <a:buNone/>
            </a:pPr>
            <a:endParaRPr lang="en-ZA" b="1" u="sng" dirty="0"/>
          </a:p>
          <a:p>
            <a:pPr marL="0" indent="0" algn="just">
              <a:buNone/>
            </a:pPr>
            <a:endParaRPr lang="en-ZA" b="1" u="sng"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237312"/>
            <a:ext cx="1691680" cy="654680"/>
          </a:xfrm>
          <a:prstGeom prst="rect">
            <a:avLst/>
          </a:prstGeom>
        </p:spPr>
      </p:pic>
    </p:spTree>
    <p:extLst>
      <p:ext uri="{BB962C8B-B14F-4D97-AF65-F5344CB8AC3E}">
        <p14:creationId xmlns:p14="http://schemas.microsoft.com/office/powerpoint/2010/main" val="28526569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solidFill>
                  <a:srgbClr val="C0504D">
                    <a:lumMod val="75000"/>
                  </a:srgbClr>
                </a:solidFill>
              </a:rPr>
              <a:t>PROGRAMME 4…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ZA"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buNone/>
            </a:pPr>
            <a:r>
              <a:rPr lang="en-GB" sz="1800" b="1" u="sng" dirty="0"/>
              <a:t>School Level Planning and Implementation Support </a:t>
            </a:r>
          </a:p>
          <a:p>
            <a:r>
              <a:rPr lang="en-US" sz="1800" dirty="0"/>
              <a:t>The number of </a:t>
            </a:r>
            <a:r>
              <a:rPr lang="en-US" sz="1800" b="1" dirty="0"/>
              <a:t>underperforming schools dropped</a:t>
            </a:r>
            <a:r>
              <a:rPr lang="en-US" sz="1800" dirty="0"/>
              <a:t> from</a:t>
            </a:r>
            <a:r>
              <a:rPr lang="en-US" sz="1800" b="1" dirty="0"/>
              <a:t> </a:t>
            </a:r>
            <a:r>
              <a:rPr lang="en-ZA" sz="1800" dirty="0"/>
              <a:t>2018 in the 2020 NSC to </a:t>
            </a:r>
            <a:r>
              <a:rPr lang="en-ZA" sz="1800" b="1" dirty="0"/>
              <a:t>1 643</a:t>
            </a:r>
            <a:r>
              <a:rPr lang="en-ZA" sz="1800" dirty="0"/>
              <a:t> in 2021 while the number of chronically </a:t>
            </a:r>
            <a:r>
              <a:rPr lang="en-ZA" sz="1800" b="1" dirty="0"/>
              <a:t>underperforming schools dropped </a:t>
            </a:r>
            <a:r>
              <a:rPr lang="en-ZA" sz="1800" dirty="0"/>
              <a:t>from </a:t>
            </a:r>
            <a:r>
              <a:rPr lang="en-ZA" sz="1800" b="1" dirty="0"/>
              <a:t>573</a:t>
            </a:r>
            <a:r>
              <a:rPr lang="en-ZA" sz="1800" dirty="0"/>
              <a:t> to </a:t>
            </a:r>
            <a:r>
              <a:rPr lang="en-ZA" sz="1800" b="1" dirty="0"/>
              <a:t>500</a:t>
            </a:r>
            <a:r>
              <a:rPr lang="en-ZA" sz="1800" dirty="0"/>
              <a:t>. </a:t>
            </a:r>
          </a:p>
          <a:p>
            <a:pPr algn="just"/>
            <a:r>
              <a:rPr lang="en-GB" sz="1800" dirty="0"/>
              <a:t>The </a:t>
            </a:r>
            <a:r>
              <a:rPr lang="en-GB" sz="1800" b="1" dirty="0"/>
              <a:t>highest number </a:t>
            </a:r>
            <a:r>
              <a:rPr lang="en-GB" sz="1800" dirty="0"/>
              <a:t>of underperforming schools are in the provinces that have the highest number of schools, which also serve the </a:t>
            </a:r>
            <a:r>
              <a:rPr lang="en-GB" sz="1800" b="1" dirty="0"/>
              <a:t>previously disadvantaged groups</a:t>
            </a:r>
            <a:r>
              <a:rPr lang="en-GB" sz="1800" dirty="0"/>
              <a:t>, that is, Eastern Cape, KwaZulu-Natal and Limpopo.</a:t>
            </a:r>
          </a:p>
          <a:p>
            <a:r>
              <a:rPr lang="en-GB" sz="1800" dirty="0">
                <a:latin typeface="Calibri" panose="020F0502020204030204" pitchFamily="34" charset="0"/>
              </a:rPr>
              <a:t>School Improvement Support Coordinators (SISCOs) conducted </a:t>
            </a:r>
            <a:r>
              <a:rPr lang="en-GB" sz="1800" b="1" dirty="0">
                <a:latin typeface="Calibri" panose="020F0502020204030204" pitchFamily="34" charset="0"/>
              </a:rPr>
              <a:t>support visits </a:t>
            </a:r>
            <a:r>
              <a:rPr lang="en-GB" sz="1800" dirty="0">
                <a:latin typeface="Calibri" panose="020F0502020204030204" pitchFamily="34" charset="0"/>
              </a:rPr>
              <a:t>to </a:t>
            </a:r>
            <a:r>
              <a:rPr lang="en-GB" sz="1800" b="1" dirty="0">
                <a:latin typeface="Calibri" panose="020F0502020204030204" pitchFamily="34" charset="0"/>
              </a:rPr>
              <a:t>1 393 </a:t>
            </a:r>
            <a:r>
              <a:rPr lang="en-GB" sz="1800" dirty="0">
                <a:latin typeface="Calibri" panose="020F0502020204030204" pitchFamily="34" charset="0"/>
              </a:rPr>
              <a:t>schools in </a:t>
            </a:r>
            <a:r>
              <a:rPr lang="en-GB" sz="1800" b="1" dirty="0">
                <a:latin typeface="Calibri" panose="020F0502020204030204" pitchFamily="34" charset="0"/>
              </a:rPr>
              <a:t>37</a:t>
            </a:r>
            <a:r>
              <a:rPr lang="en-GB" sz="1800" dirty="0">
                <a:latin typeface="Calibri" panose="020F0502020204030204" pitchFamily="34" charset="0"/>
              </a:rPr>
              <a:t> districts.</a:t>
            </a:r>
          </a:p>
          <a:p>
            <a:r>
              <a:rPr lang="en-GB" sz="1800" dirty="0"/>
              <a:t>SISCOs provided support to School Management Team (SMT) members in </a:t>
            </a:r>
            <a:r>
              <a:rPr lang="en-GB" sz="1800" b="1" dirty="0"/>
              <a:t>515 underperforming primary schools.</a:t>
            </a:r>
            <a:endParaRPr lang="en-ZA" sz="1800" b="1" dirty="0"/>
          </a:p>
          <a:p>
            <a:r>
              <a:rPr lang="en-GB" sz="1800" dirty="0"/>
              <a:t>SISCOs continued working with </a:t>
            </a:r>
            <a:r>
              <a:rPr lang="en-GB" sz="1800" b="1" dirty="0"/>
              <a:t>115</a:t>
            </a:r>
            <a:r>
              <a:rPr lang="en-GB" sz="1800" dirty="0"/>
              <a:t> identified Circuit Managers from </a:t>
            </a:r>
            <a:r>
              <a:rPr lang="en-GB" sz="1800" b="1" dirty="0"/>
              <a:t>poor performing circuits </a:t>
            </a:r>
            <a:r>
              <a:rPr lang="en-GB" sz="1800" dirty="0"/>
              <a:t>in </a:t>
            </a:r>
            <a:r>
              <a:rPr lang="en-GB" sz="1800" b="1" dirty="0"/>
              <a:t>30 districts</a:t>
            </a:r>
            <a:r>
              <a:rPr lang="en-GB" sz="1800" dirty="0"/>
              <a:t>, potentially empowering them to support </a:t>
            </a:r>
            <a:r>
              <a:rPr lang="en-GB" sz="1800" b="1" dirty="0"/>
              <a:t>2 875 schools</a:t>
            </a:r>
            <a:r>
              <a:rPr lang="en-GB" sz="1800" dirty="0"/>
              <a:t>.</a:t>
            </a:r>
          </a:p>
          <a:p>
            <a:r>
              <a:rPr lang="en-GB" sz="1800" dirty="0"/>
              <a:t>A total of </a:t>
            </a:r>
            <a:r>
              <a:rPr lang="en-GB" sz="1800" b="1" dirty="0"/>
              <a:t>74</a:t>
            </a:r>
            <a:r>
              <a:rPr lang="en-GB" sz="1800" dirty="0"/>
              <a:t> of the </a:t>
            </a:r>
            <a:r>
              <a:rPr lang="en-GB" sz="1800" b="1" dirty="0"/>
              <a:t>115 focus circuits </a:t>
            </a:r>
            <a:r>
              <a:rPr lang="en-GB" sz="1800" dirty="0"/>
              <a:t>improved their performance in NSC 2021</a:t>
            </a:r>
            <a:endParaRPr lang="en-ZA" sz="1800" dirty="0"/>
          </a:p>
          <a:p>
            <a:pPr marL="0" indent="0" algn="just">
              <a:buNone/>
            </a:pPr>
            <a:r>
              <a:rPr lang="en-US" sz="1800" b="1" u="sng" dirty="0"/>
              <a:t>School and District Incident Management and Support </a:t>
            </a:r>
          </a:p>
          <a:p>
            <a:pPr algn="just"/>
            <a:r>
              <a:rPr lang="en-GB" sz="1800" dirty="0"/>
              <a:t>A report on the </a:t>
            </a:r>
            <a:r>
              <a:rPr lang="en-GB" sz="1800" b="1" dirty="0"/>
              <a:t>state of school readiness for 2022 </a:t>
            </a:r>
            <a:r>
              <a:rPr lang="en-GB" sz="1800" dirty="0"/>
              <a:t>was presented to the Portfolio Committee (PC) on Basic Education and Select Committee on 30 November and 08 December 2021, respectively.</a:t>
            </a:r>
            <a:endParaRPr lang="en-US" sz="1800" dirty="0"/>
          </a:p>
          <a:p>
            <a:pPr marL="0" indent="0">
              <a:buNone/>
            </a:pPr>
            <a:endParaRPr lang="en-GB" sz="1800" b="1" u="sng" dirty="0"/>
          </a:p>
          <a:p>
            <a:pPr marL="0" indent="0">
              <a:buNone/>
            </a:pPr>
            <a:endParaRPr lang="en-GB" sz="1800" b="1" u="sng" dirty="0"/>
          </a:p>
          <a:p>
            <a:pPr>
              <a:spcAft>
                <a:spcPts val="1000"/>
              </a:spcAft>
            </a:pPr>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08400"/>
            <a:ext cx="1691680" cy="765481"/>
          </a:xfrm>
          <a:prstGeom prst="rect">
            <a:avLst/>
          </a:prstGeom>
        </p:spPr>
      </p:pic>
    </p:spTree>
    <p:custDataLst>
      <p:tags r:id="rId1"/>
    </p:custDataLst>
    <p:extLst>
      <p:ext uri="{BB962C8B-B14F-4D97-AF65-F5344CB8AC3E}">
        <p14:creationId xmlns:p14="http://schemas.microsoft.com/office/powerpoint/2010/main" val="11215525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solidFill>
                  <a:srgbClr val="C0504D">
                    <a:lumMod val="75000"/>
                  </a:srgbClr>
                </a:solidFill>
              </a:rPr>
              <a:t>PROGRAMME 4…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0" y="980728"/>
            <a:ext cx="9036496" cy="5740748"/>
          </a:xfrm>
        </p:spPr>
        <p:txBody>
          <a:bodyPr>
            <a:noAutofit/>
          </a:bodyPr>
          <a:lstStyle/>
          <a:p>
            <a:pPr marL="0" indent="0" algn="just">
              <a:buNone/>
            </a:pPr>
            <a:r>
              <a:rPr lang="en-US" sz="1800" b="1" u="sng" dirty="0"/>
              <a:t>School and District Incident Management and Support …</a:t>
            </a:r>
          </a:p>
          <a:p>
            <a:pPr algn="just"/>
            <a:r>
              <a:rPr lang="en-US" sz="1800" dirty="0"/>
              <a:t>The </a:t>
            </a:r>
            <a:r>
              <a:rPr lang="en-US" sz="1800" b="1" dirty="0"/>
              <a:t>School Readiness Monitoring by the DBE and PEDs officials</a:t>
            </a:r>
            <a:r>
              <a:rPr lang="en-US" sz="1800" dirty="0"/>
              <a:t>:  A total of </a:t>
            </a:r>
            <a:r>
              <a:rPr lang="en-US" sz="1800" b="1" dirty="0"/>
              <a:t>634 schools </a:t>
            </a:r>
            <a:r>
              <a:rPr lang="en-US" sz="1800" dirty="0"/>
              <a:t>in </a:t>
            </a:r>
            <a:r>
              <a:rPr lang="en-US" sz="1800" b="1" dirty="0"/>
              <a:t>34 districts </a:t>
            </a:r>
            <a:r>
              <a:rPr lang="en-US" sz="1800" dirty="0"/>
              <a:t>were </a:t>
            </a:r>
            <a:r>
              <a:rPr lang="en-US" sz="1800" b="1" dirty="0"/>
              <a:t>monitored</a:t>
            </a:r>
            <a:r>
              <a:rPr lang="en-US" sz="1800" dirty="0"/>
              <a:t> in all provinces between 12 -28 February 2022. </a:t>
            </a:r>
            <a:endParaRPr lang="en-ZA" sz="1800" dirty="0"/>
          </a:p>
          <a:p>
            <a:pPr algn="just"/>
            <a:r>
              <a:rPr lang="en-ZA" sz="1800" dirty="0"/>
              <a:t>The </a:t>
            </a:r>
            <a:r>
              <a:rPr lang="en-ZA" sz="1800" b="1" dirty="0"/>
              <a:t>2022 School Calendar </a:t>
            </a:r>
            <a:r>
              <a:rPr lang="en-ZA" sz="1800" dirty="0"/>
              <a:t>was </a:t>
            </a:r>
            <a:r>
              <a:rPr lang="en-ZA" sz="1800" b="1" dirty="0"/>
              <a:t>published</a:t>
            </a:r>
            <a:r>
              <a:rPr lang="en-ZA" sz="1800" dirty="0"/>
              <a:t> on 28 May 2021 in the Government Gazette Notice No. 44632.</a:t>
            </a:r>
          </a:p>
          <a:p>
            <a:pPr algn="just"/>
            <a:r>
              <a:rPr lang="en-ZA" sz="1800" dirty="0"/>
              <a:t>The </a:t>
            </a:r>
            <a:r>
              <a:rPr lang="en-ZA" sz="1800" b="1" dirty="0"/>
              <a:t>2023 School Calendar</a:t>
            </a:r>
            <a:r>
              <a:rPr lang="en-ZA" sz="1800" dirty="0"/>
              <a:t> was </a:t>
            </a:r>
            <a:r>
              <a:rPr lang="en-ZA" sz="1800" b="1" dirty="0"/>
              <a:t>published</a:t>
            </a:r>
            <a:r>
              <a:rPr lang="en-ZA" sz="1800" dirty="0"/>
              <a:t> on 18 March 2022 on Government Gazette No. 46061.</a:t>
            </a:r>
          </a:p>
          <a:p>
            <a:pPr algn="just"/>
            <a:r>
              <a:rPr lang="en-US" sz="1800" dirty="0"/>
              <a:t>The </a:t>
            </a:r>
            <a:r>
              <a:rPr lang="en-US" sz="1800" b="1" dirty="0"/>
              <a:t>Proposed 2024 School Calendar </a:t>
            </a:r>
            <a:r>
              <a:rPr lang="en-US" sz="1800" dirty="0"/>
              <a:t>was </a:t>
            </a:r>
            <a:r>
              <a:rPr lang="en-US" sz="1800" b="1" dirty="0"/>
              <a:t>published</a:t>
            </a:r>
            <a:r>
              <a:rPr lang="en-US" sz="1800" dirty="0"/>
              <a:t> for public comments on 18 March 2022 on Government Gazette No. 46060. </a:t>
            </a:r>
          </a:p>
          <a:p>
            <a:pPr algn="just"/>
            <a:r>
              <a:rPr lang="en-US" sz="1800" dirty="0">
                <a:solidFill>
                  <a:srgbClr val="000000"/>
                </a:solidFill>
              </a:rPr>
              <a:t>The </a:t>
            </a:r>
            <a:r>
              <a:rPr lang="en-US" sz="1800" b="1" dirty="0">
                <a:solidFill>
                  <a:srgbClr val="000000"/>
                </a:solidFill>
              </a:rPr>
              <a:t>2025 Draft School Calendar </a:t>
            </a:r>
            <a:r>
              <a:rPr lang="en-US" sz="1800" dirty="0">
                <a:solidFill>
                  <a:srgbClr val="000000"/>
                </a:solidFill>
              </a:rPr>
              <a:t>was circulated among members of the HEDCOM Sub-committee on School Calendars for their inputs on 18 March 2022.</a:t>
            </a:r>
          </a:p>
          <a:p>
            <a:pPr algn="just"/>
            <a:r>
              <a:rPr lang="en-US" sz="1800" b="1" dirty="0">
                <a:solidFill>
                  <a:srgbClr val="000000"/>
                </a:solidFill>
              </a:rPr>
              <a:t>Presidential Hotline: </a:t>
            </a:r>
            <a:r>
              <a:rPr lang="en-US" sz="1800" dirty="0">
                <a:solidFill>
                  <a:srgbClr val="000000"/>
                </a:solidFill>
              </a:rPr>
              <a:t>The DBE call resolution was at </a:t>
            </a:r>
            <a:r>
              <a:rPr lang="en-US" sz="1800" b="1" dirty="0">
                <a:solidFill>
                  <a:srgbClr val="000000"/>
                </a:solidFill>
              </a:rPr>
              <a:t>99,92% </a:t>
            </a:r>
            <a:r>
              <a:rPr lang="en-US" sz="1800" dirty="0">
                <a:solidFill>
                  <a:srgbClr val="000000"/>
                </a:solidFill>
              </a:rPr>
              <a:t>with </a:t>
            </a:r>
            <a:r>
              <a:rPr lang="en-US" sz="1800" b="1" dirty="0">
                <a:solidFill>
                  <a:srgbClr val="000000"/>
                </a:solidFill>
              </a:rPr>
              <a:t>1 305 </a:t>
            </a:r>
            <a:r>
              <a:rPr lang="en-US" sz="1800" dirty="0">
                <a:solidFill>
                  <a:srgbClr val="000000"/>
                </a:solidFill>
              </a:rPr>
              <a:t>cases that have been resolved.</a:t>
            </a:r>
          </a:p>
          <a:p>
            <a:pPr algn="just"/>
            <a:r>
              <a:rPr lang="en-US" sz="1800" b="1" dirty="0">
                <a:solidFill>
                  <a:srgbClr val="000000"/>
                </a:solidFill>
              </a:rPr>
              <a:t>Call Centre Toll Free Line: 0800 202 933: </a:t>
            </a:r>
            <a:r>
              <a:rPr lang="en-US" sz="1800" dirty="0">
                <a:solidFill>
                  <a:srgbClr val="000000"/>
                </a:solidFill>
              </a:rPr>
              <a:t>The </a:t>
            </a:r>
            <a:r>
              <a:rPr lang="en-ZA" sz="1800" dirty="0"/>
              <a:t>total number of calls received is </a:t>
            </a:r>
            <a:r>
              <a:rPr lang="en-ZA" sz="1800" b="1" dirty="0"/>
              <a:t>11 939</a:t>
            </a:r>
            <a:r>
              <a:rPr lang="en-ZA" sz="1800" dirty="0"/>
              <a:t> and were all resolved. </a:t>
            </a:r>
          </a:p>
          <a:p>
            <a:pPr algn="just"/>
            <a:r>
              <a:rPr lang="en-US" sz="1800" b="1" dirty="0">
                <a:solidFill>
                  <a:prstClr val="black"/>
                </a:solidFill>
                <a:cs typeface="Arial" panose="020B0604020202020204" pitchFamily="34" charset="0"/>
              </a:rPr>
              <a:t>Website Enquires: </a:t>
            </a:r>
            <a:r>
              <a:rPr lang="en-US" sz="1800" dirty="0">
                <a:solidFill>
                  <a:prstClr val="black"/>
                </a:solidFill>
                <a:cs typeface="Arial" panose="020B0604020202020204" pitchFamily="34" charset="0"/>
              </a:rPr>
              <a:t>n this period</a:t>
            </a:r>
            <a:r>
              <a:rPr lang="en-US" sz="1800" b="1" dirty="0">
                <a:solidFill>
                  <a:prstClr val="black"/>
                </a:solidFill>
                <a:cs typeface="Arial" panose="020B0604020202020204" pitchFamily="34" charset="0"/>
              </a:rPr>
              <a:t> 6 245 </a:t>
            </a:r>
            <a:r>
              <a:rPr lang="en-US" sz="1800" dirty="0">
                <a:solidFill>
                  <a:prstClr val="black"/>
                </a:solidFill>
                <a:cs typeface="Arial" panose="020B0604020202020204" pitchFamily="34" charset="0"/>
              </a:rPr>
              <a:t>website enquiries were received and </a:t>
            </a:r>
            <a:r>
              <a:rPr lang="en-US" sz="1800" b="1" dirty="0">
                <a:solidFill>
                  <a:prstClr val="black"/>
                </a:solidFill>
                <a:cs typeface="Arial" panose="020B0604020202020204" pitchFamily="34" charset="0"/>
              </a:rPr>
              <a:t>5 070 (81%) </a:t>
            </a:r>
            <a:r>
              <a:rPr lang="en-US" sz="1800" dirty="0">
                <a:solidFill>
                  <a:prstClr val="black"/>
                </a:solidFill>
                <a:cs typeface="Arial" panose="020B0604020202020204" pitchFamily="34" charset="0"/>
              </a:rPr>
              <a:t>were </a:t>
            </a:r>
            <a:r>
              <a:rPr lang="en-US" sz="1800" dirty="0" err="1">
                <a:solidFill>
                  <a:prstClr val="black"/>
                </a:solidFill>
                <a:cs typeface="Arial" panose="020B0604020202020204" pitchFamily="34" charset="0"/>
              </a:rPr>
              <a:t>finalised</a:t>
            </a:r>
            <a:r>
              <a:rPr lang="en-US" sz="1800" dirty="0">
                <a:solidFill>
                  <a:prstClr val="black"/>
                </a:solidFill>
                <a:cs typeface="Arial" panose="020B0604020202020204" pitchFamily="34" charset="0"/>
              </a:rPr>
              <a:t> and </a:t>
            </a:r>
            <a:r>
              <a:rPr lang="en-US" sz="1800" b="1" dirty="0">
                <a:solidFill>
                  <a:prstClr val="black"/>
                </a:solidFill>
                <a:cs typeface="Arial" panose="020B0604020202020204" pitchFamily="34" charset="0"/>
              </a:rPr>
              <a:t>1 177 (19%) </a:t>
            </a:r>
            <a:r>
              <a:rPr lang="en-US" sz="1800" dirty="0">
                <a:solidFill>
                  <a:prstClr val="black"/>
                </a:solidFill>
                <a:cs typeface="Arial" panose="020B0604020202020204" pitchFamily="34" charset="0"/>
              </a:rPr>
              <a:t>were Junk and repeats enquiries.</a:t>
            </a:r>
          </a:p>
          <a:p>
            <a:fld id="{E2C0AE55-7E06-4976-960B-3D98813CB3CF}" type="slidenum">
              <a:rPr lang="en-ZA" sz="1800" smtClean="0">
                <a:solidFill>
                  <a:prstClr val="black">
                    <a:tint val="75000"/>
                  </a:prstClr>
                </a:solidFill>
              </a:rPr>
              <a:pPr/>
              <a:t>81</a:t>
            </a:fld>
            <a:fld id="{E2C0AE55-7E06-4976-960B-3D98813CB3CF}" type="slidenum">
              <a:rPr lang="en-ZA" sz="1800" smtClean="0">
                <a:solidFill>
                  <a:prstClr val="black">
                    <a:tint val="75000"/>
                  </a:prstClr>
                </a:solidFill>
              </a:rPr>
              <a:pPr/>
              <a:t>81</a:t>
            </a:fld>
            <a:fld id="{5B405780-3DD4-4F04-B5F8-FD06307C9DF3}" type="slidenum">
              <a:rPr lang="en-ZA" sz="1800" smtClean="0">
                <a:solidFill>
                  <a:prstClr val="black">
                    <a:tint val="75000"/>
                  </a:prstClr>
                </a:solidFill>
              </a:rPr>
              <a:pPr/>
              <a:t>81</a:t>
            </a:fld>
            <a:fld id="{A0AA6455-E40F-4690-A76C-DA823EEAA0CF}" type="slidenum">
              <a:rPr lang="en-ZA" sz="1800" smtClean="0">
                <a:solidFill>
                  <a:prstClr val="black">
                    <a:tint val="75000"/>
                  </a:prstClr>
                </a:solidFill>
              </a:rPr>
              <a:pPr/>
              <a:t>81</a:t>
            </a:fld>
            <a:fld id="{7085D01E-8631-4F3C-A025-43B9A274BB24}" type="slidenum">
              <a:rPr lang="en-ZA" sz="1800" smtClean="0">
                <a:solidFill>
                  <a:prstClr val="black">
                    <a:tint val="75000"/>
                  </a:prstClr>
                </a:solidFill>
              </a:rPr>
              <a:pPr/>
              <a:t>81</a:t>
            </a:fld>
            <a:endParaRPr lang="en-US" sz="1800" b="1" u="sng" dirty="0"/>
          </a:p>
          <a:p>
            <a:pPr marL="0" indent="0">
              <a:buNone/>
            </a:pPr>
            <a:endParaRPr lang="en-US" sz="1800" b="1" u="sng" dirty="0"/>
          </a:p>
          <a:p>
            <a:pPr marL="0" indent="0">
              <a:buNone/>
            </a:pPr>
            <a:endParaRPr lang="en-ZA" sz="1800" dirty="0"/>
          </a:p>
          <a:p>
            <a:pPr>
              <a:buNone/>
            </a:pPr>
            <a:endParaRPr lang="en-US" sz="1800" dirty="0"/>
          </a:p>
          <a:p>
            <a:pPr algn="just"/>
            <a:endParaRPr lang="en-ZA" sz="1800" dirty="0"/>
          </a:p>
          <a:p>
            <a:endParaRPr lang="en-ZA" sz="18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
        <p:nvSpPr>
          <p:cNvPr id="6" name="TextBox 5"/>
          <p:cNvSpPr txBox="1"/>
          <p:nvPr/>
        </p:nvSpPr>
        <p:spPr>
          <a:xfrm>
            <a:off x="4283968" y="6165304"/>
            <a:ext cx="2160240" cy="276999"/>
          </a:xfrm>
          <a:prstGeom prst="rect">
            <a:avLst/>
          </a:prstGeom>
          <a:noFill/>
        </p:spPr>
        <p:txBody>
          <a:bodyPr wrap="square" rtlCol="0">
            <a:spAutoFit/>
          </a:bodyPr>
          <a:lstStyle/>
          <a:p>
            <a:r>
              <a:rPr lang="en-ZA" sz="1200" dirty="0">
                <a:solidFill>
                  <a:schemeClr val="bg1">
                    <a:lumMod val="65000"/>
                  </a:schemeClr>
                </a:solidFill>
              </a:rPr>
              <a:t>79</a:t>
            </a:r>
          </a:p>
        </p:txBody>
      </p:sp>
    </p:spTree>
    <p:custDataLst>
      <p:tags r:id="rId1"/>
    </p:custDataLst>
    <p:extLst>
      <p:ext uri="{BB962C8B-B14F-4D97-AF65-F5344CB8AC3E}">
        <p14:creationId xmlns:p14="http://schemas.microsoft.com/office/powerpoint/2010/main" val="62011048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rgbClr val="C0504D">
                    <a:lumMod val="75000"/>
                  </a:srgbClr>
                </a:solidFill>
              </a:rPr>
              <a:t>PROGRAMME 4…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ZA"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a:xfrm>
            <a:off x="179512" y="980728"/>
            <a:ext cx="8856984" cy="5184576"/>
          </a:xfrm>
        </p:spPr>
        <p:txBody>
          <a:bodyPr>
            <a:noAutofit/>
          </a:bodyPr>
          <a:lstStyle/>
          <a:p>
            <a:pPr marL="0" indent="0">
              <a:buNone/>
            </a:pPr>
            <a:r>
              <a:rPr lang="en-GB" sz="2400" b="1" u="sng" dirty="0"/>
              <a:t>Quality Learning And Teaching Campaign (QLTC)</a:t>
            </a:r>
          </a:p>
          <a:p>
            <a:pPr algn="just"/>
            <a:r>
              <a:rPr lang="en-GB" sz="2400" b="1" dirty="0"/>
              <a:t>Monitoring and Support: </a:t>
            </a:r>
            <a:r>
              <a:rPr lang="en-GB" sz="2400" dirty="0"/>
              <a:t>The Department </a:t>
            </a:r>
            <a:r>
              <a:rPr lang="en-GB" sz="2400" b="1" dirty="0"/>
              <a:t>developed</a:t>
            </a:r>
            <a:r>
              <a:rPr lang="en-GB" sz="2400" dirty="0"/>
              <a:t> and </a:t>
            </a:r>
            <a:r>
              <a:rPr lang="en-GB" sz="2400" b="1" dirty="0"/>
              <a:t>implemented </a:t>
            </a:r>
            <a:r>
              <a:rPr lang="en-GB" sz="2400" dirty="0"/>
              <a:t>a monitoring and support instrument for COVID-19 </a:t>
            </a:r>
            <a:r>
              <a:rPr lang="en-ZA" sz="2400" dirty="0"/>
              <a:t>Regulation </a:t>
            </a:r>
            <a:r>
              <a:rPr lang="en-ZA" sz="2400" b="1" dirty="0"/>
              <a:t>compliance in schools</a:t>
            </a:r>
            <a:r>
              <a:rPr lang="en-ZA" sz="2400" dirty="0"/>
              <a:t>.</a:t>
            </a:r>
          </a:p>
          <a:p>
            <a:pPr algn="just"/>
            <a:r>
              <a:rPr lang="en-GB" sz="2400" b="1" dirty="0"/>
              <a:t>Adopt-A-School: </a:t>
            </a:r>
            <a:r>
              <a:rPr lang="en-GB" sz="2400" dirty="0"/>
              <a:t>The Department supported Mickey Minnie Day-care in </a:t>
            </a:r>
            <a:r>
              <a:rPr lang="en-GB" sz="2400" b="1" dirty="0"/>
              <a:t>distributing</a:t>
            </a:r>
            <a:r>
              <a:rPr lang="en-GB" sz="2400" dirty="0"/>
              <a:t> toiletries given to </a:t>
            </a:r>
            <a:r>
              <a:rPr lang="en-GB" sz="2400" dirty="0" err="1"/>
              <a:t>Khulusa</a:t>
            </a:r>
            <a:r>
              <a:rPr lang="en-GB" sz="2400" dirty="0"/>
              <a:t> Primary School.</a:t>
            </a:r>
          </a:p>
          <a:p>
            <a:pPr algn="just"/>
            <a:r>
              <a:rPr lang="en-GB" sz="2400" dirty="0"/>
              <a:t>A </a:t>
            </a:r>
            <a:r>
              <a:rPr lang="en-GB" sz="2400" b="1" dirty="0"/>
              <a:t>partnership </a:t>
            </a:r>
            <a:r>
              <a:rPr lang="en-GB" sz="2400" dirty="0"/>
              <a:t>with </a:t>
            </a:r>
            <a:r>
              <a:rPr lang="en-GB" sz="2400" dirty="0" err="1"/>
              <a:t>Buhle</a:t>
            </a:r>
            <a:r>
              <a:rPr lang="en-GB" sz="2400" dirty="0"/>
              <a:t> Farm Academy has been established with the purpose to </a:t>
            </a:r>
            <a:r>
              <a:rPr lang="en-GB" sz="2400" b="1" dirty="0"/>
              <a:t>re-introduce Agriculture</a:t>
            </a:r>
            <a:r>
              <a:rPr lang="en-GB" sz="2400" dirty="0"/>
              <a:t> in schools, focussing on those schools that do not offer Agriculture.</a:t>
            </a:r>
          </a:p>
          <a:p>
            <a:pPr algn="just"/>
            <a:r>
              <a:rPr lang="en-GB" sz="2400" dirty="0"/>
              <a:t>The School Governing Bodies (</a:t>
            </a:r>
            <a:r>
              <a:rPr lang="en-GB" sz="2400" b="1" dirty="0"/>
              <a:t>SGB) Elections </a:t>
            </a:r>
            <a:r>
              <a:rPr lang="en-GB" sz="2400" dirty="0"/>
              <a:t>were used as a platform to mobilise communities and r</a:t>
            </a:r>
            <a:r>
              <a:rPr lang="en-GB" sz="2400" b="1" dirty="0"/>
              <a:t>e-establishment</a:t>
            </a:r>
            <a:r>
              <a:rPr lang="en-GB" sz="2400" dirty="0"/>
              <a:t> the school-based QLTC structures at </a:t>
            </a:r>
            <a:r>
              <a:rPr lang="en-ZA" sz="2400" dirty="0"/>
              <a:t>the </a:t>
            </a:r>
            <a:r>
              <a:rPr lang="en-ZA" sz="2400" b="1" dirty="0"/>
              <a:t>school level</a:t>
            </a:r>
            <a:r>
              <a:rPr lang="en-ZA" sz="2400" dirty="0"/>
              <a:t>.</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custDataLst>
      <p:tags r:id="rId1"/>
    </p:custDataLst>
    <p:extLst>
      <p:ext uri="{BB962C8B-B14F-4D97-AF65-F5344CB8AC3E}">
        <p14:creationId xmlns:p14="http://schemas.microsoft.com/office/powerpoint/2010/main" val="19703241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solidFill>
                  <a:srgbClr val="C0504D">
                    <a:lumMod val="75000"/>
                  </a:srgbClr>
                </a:solidFill>
              </a:rPr>
              <a:t>PROGRAMME 4… </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ZA"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buNone/>
            </a:pPr>
            <a:r>
              <a:rPr lang="en-GB" sz="1800" b="1" u="sng" dirty="0"/>
              <a:t>National Education Evaluation And Development Unit (NEEDU)</a:t>
            </a:r>
          </a:p>
          <a:p>
            <a:pPr algn="just"/>
            <a:r>
              <a:rPr lang="en-GB" sz="1800" b="1" dirty="0"/>
              <a:t>Conducted 44 </a:t>
            </a:r>
            <a:r>
              <a:rPr lang="en-GB" sz="1800" dirty="0"/>
              <a:t>workshops/ sharing sessions in </a:t>
            </a:r>
            <a:r>
              <a:rPr lang="en-GB" sz="1800" b="1" dirty="0"/>
              <a:t>10 districts </a:t>
            </a:r>
            <a:r>
              <a:rPr lang="en-GB" sz="1800" dirty="0"/>
              <a:t>to mediate the report “Teaching every learner to read at an age-appropriate level: How teachers use DBE Rainbow Workbooks to enhance </a:t>
            </a:r>
            <a:r>
              <a:rPr lang="en-ZA" sz="1800" dirty="0"/>
              <a:t>foundational literacy skills”</a:t>
            </a:r>
            <a:r>
              <a:rPr lang="en-GB" sz="1800" dirty="0"/>
              <a:t> from October 2021 to March 2022.</a:t>
            </a:r>
          </a:p>
          <a:p>
            <a:r>
              <a:rPr lang="en-GB" sz="1800" dirty="0"/>
              <a:t>The DBE developed a </a:t>
            </a:r>
            <a:r>
              <a:rPr lang="en-GB" sz="1800" b="1" dirty="0"/>
              <a:t>comprehensive framework </a:t>
            </a:r>
            <a:r>
              <a:rPr lang="en-GB" sz="1800" dirty="0"/>
              <a:t>of CAPS, the First Additional Language (FAL) Literacy Skills progression, which encompasses all the elements of the three (3) components: Listening and Speaking; Phonics and Reading, and Writing and </a:t>
            </a:r>
            <a:r>
              <a:rPr lang="en-ZA" sz="1800" dirty="0"/>
              <a:t>Language.</a:t>
            </a:r>
            <a:endParaRPr lang="en-GB" sz="1800" b="1" u="sng" dirty="0"/>
          </a:p>
          <a:p>
            <a:pPr marL="0" indent="0" algn="just">
              <a:buNone/>
            </a:pPr>
            <a:r>
              <a:rPr lang="en-GB" sz="1800" b="1" u="sng" dirty="0"/>
              <a:t>Early Childhood Development (ECD)</a:t>
            </a:r>
          </a:p>
          <a:p>
            <a:pPr algn="just"/>
            <a:r>
              <a:rPr lang="en-ZA" sz="1800" dirty="0">
                <a:ea typeface="Calibri" panose="020F0502020204030204" pitchFamily="34" charset="0"/>
                <a:cs typeface="Arial" panose="020B0604020202020204" pitchFamily="34" charset="0"/>
              </a:rPr>
              <a:t>By end of September 2021 both National and Provincial </a:t>
            </a:r>
            <a:r>
              <a:rPr lang="en-ZA" sz="1800" b="1" dirty="0">
                <a:ea typeface="Calibri" panose="020F0502020204030204" pitchFamily="34" charset="0"/>
                <a:cs typeface="Arial" panose="020B0604020202020204" pitchFamily="34" charset="0"/>
              </a:rPr>
              <a:t>Proclamations</a:t>
            </a:r>
            <a:r>
              <a:rPr lang="en-ZA" sz="1800" dirty="0">
                <a:ea typeface="Calibri" panose="020F0502020204030204" pitchFamily="34" charset="0"/>
                <a:cs typeface="Arial" panose="020B0604020202020204" pitchFamily="34" charset="0"/>
              </a:rPr>
              <a:t> were </a:t>
            </a:r>
            <a:r>
              <a:rPr lang="en-ZA" sz="1800" b="1" dirty="0">
                <a:ea typeface="Calibri" panose="020F0502020204030204" pitchFamily="34" charset="0"/>
                <a:cs typeface="Arial" panose="020B0604020202020204" pitchFamily="34" charset="0"/>
              </a:rPr>
              <a:t>signed</a:t>
            </a:r>
            <a:r>
              <a:rPr lang="en-ZA" sz="1800" dirty="0">
                <a:ea typeface="Calibri" panose="020F0502020204030204" pitchFamily="34" charset="0"/>
                <a:cs typeface="Arial" panose="020B0604020202020204" pitchFamily="34" charset="0"/>
              </a:rPr>
              <a:t> by President and Premiers respectively, translated into 11 official languages and gazetted. The ring-fencing of posts was </a:t>
            </a:r>
            <a:r>
              <a:rPr lang="en-ZA" sz="1800" b="1" dirty="0">
                <a:ea typeface="Calibri" panose="020F0502020204030204" pitchFamily="34" charset="0"/>
                <a:cs typeface="Arial" panose="020B0604020202020204" pitchFamily="34" charset="0"/>
              </a:rPr>
              <a:t>concluded</a:t>
            </a:r>
            <a:r>
              <a:rPr lang="en-ZA" sz="1800" dirty="0">
                <a:ea typeface="Calibri" panose="020F0502020204030204" pitchFamily="34" charset="0"/>
                <a:cs typeface="Arial" panose="020B0604020202020204" pitchFamily="34" charset="0"/>
              </a:rPr>
              <a:t> in all provinces at the end of August 2021.</a:t>
            </a:r>
          </a:p>
          <a:p>
            <a:pPr algn="just"/>
            <a:r>
              <a:rPr lang="en-ZA" sz="1800" dirty="0">
                <a:ea typeface="Times New Roman" panose="02020603050405020304" pitchFamily="18" charset="0"/>
                <a:cs typeface="Arial" panose="020B0604020202020204" pitchFamily="34" charset="0"/>
              </a:rPr>
              <a:t>In collaboration with the National Education Collaboration Trust (NECT), the DBE has developed a Concept Note to detail the envisaged </a:t>
            </a:r>
            <a:r>
              <a:rPr lang="en-ZA" sz="1800" b="1" dirty="0">
                <a:ea typeface="Times New Roman" panose="02020603050405020304" pitchFamily="18" charset="0"/>
                <a:cs typeface="Arial" panose="020B0604020202020204" pitchFamily="34" charset="0"/>
              </a:rPr>
              <a:t>Service Delivery Model (SDM) for ECD</a:t>
            </a:r>
            <a:r>
              <a:rPr lang="en-ZA" sz="1800" dirty="0">
                <a:ea typeface="Times New Roman" panose="02020603050405020304" pitchFamily="18" charset="0"/>
                <a:cs typeface="Arial" panose="020B0604020202020204" pitchFamily="34" charset="0"/>
              </a:rPr>
              <a:t>.</a:t>
            </a:r>
          </a:p>
          <a:p>
            <a:r>
              <a:rPr lang="en-US" sz="1800" dirty="0"/>
              <a:t>The DBE, with funding from the LEGO Foundation, conducted a census of all ECD </a:t>
            </a:r>
            <a:r>
              <a:rPr lang="en-US" sz="1800" dirty="0" err="1"/>
              <a:t>programmes</a:t>
            </a:r>
            <a:r>
              <a:rPr lang="en-US" sz="1800" dirty="0"/>
              <a:t> . Data collection was concluded on 8 February 2022 with a total of </a:t>
            </a:r>
            <a:r>
              <a:rPr lang="en-US" sz="1800" b="1" dirty="0"/>
              <a:t>41 000 ECD </a:t>
            </a:r>
            <a:r>
              <a:rPr lang="en-US" sz="1800" b="1" dirty="0" err="1"/>
              <a:t>centres</a:t>
            </a:r>
            <a:r>
              <a:rPr lang="en-US" sz="1800" dirty="0"/>
              <a:t> having been identified.</a:t>
            </a:r>
          </a:p>
          <a:p>
            <a:endParaRPr lang="en-ZA" sz="1800" dirty="0"/>
          </a:p>
          <a:p>
            <a:endParaRPr lang="en-GB" sz="1800" dirty="0"/>
          </a:p>
          <a:p>
            <a:pPr algn="just"/>
            <a:endParaRPr lang="en-GB" sz="1800" b="1" u="sng"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custDataLst>
      <p:tags r:id="rId1"/>
    </p:custDataLst>
    <p:extLst>
      <p:ext uri="{BB962C8B-B14F-4D97-AF65-F5344CB8AC3E}">
        <p14:creationId xmlns:p14="http://schemas.microsoft.com/office/powerpoint/2010/main" val="338859424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t>PROGRAMME 4…</a:t>
            </a:r>
          </a:p>
        </p:txBody>
      </p:sp>
      <p:sp>
        <p:nvSpPr>
          <p:cNvPr id="4" name="Slide Number Placeholder 3"/>
          <p:cNvSpPr>
            <a:spLocks noGrp="1"/>
          </p:cNvSpPr>
          <p:nvPr>
            <p:ph type="sldNum" sz="quarter" idx="12"/>
          </p:nvPr>
        </p:nvSpPr>
        <p:spPr/>
        <p:txBody>
          <a:bodyPr/>
          <a:lstStyle/>
          <a:p>
            <a:fld id="{E2C0AE55-7E06-4976-960B-3D98813CB3CF}" type="slidenum">
              <a:rPr lang="en-ZA" smtClean="0"/>
              <a:pPr/>
              <a:t>84</a:t>
            </a:fld>
            <a:endParaRPr lang="en-ZA" dirty="0"/>
          </a:p>
        </p:txBody>
      </p:sp>
      <p:sp>
        <p:nvSpPr>
          <p:cNvPr id="11" name="Text Placeholder 10"/>
          <p:cNvSpPr>
            <a:spLocks noGrp="1"/>
          </p:cNvSpPr>
          <p:nvPr>
            <p:ph type="body" sz="quarter" idx="13"/>
          </p:nvPr>
        </p:nvSpPr>
        <p:spPr>
          <a:xfrm>
            <a:off x="0" y="764704"/>
            <a:ext cx="9144000" cy="4896543"/>
          </a:xfrm>
        </p:spPr>
        <p:txBody>
          <a:bodyPr>
            <a:noAutofit/>
          </a:bodyPr>
          <a:lstStyle/>
          <a:p>
            <a:pPr marL="0" indent="0" algn="just">
              <a:buNone/>
            </a:pPr>
            <a:r>
              <a:rPr lang="en-US" sz="1800" b="1" u="sng" dirty="0">
                <a:solidFill>
                  <a:prstClr val="black"/>
                </a:solidFill>
                <a:ea typeface="Times New Roman"/>
                <a:cs typeface="Times New Roman"/>
              </a:rPr>
              <a:t>Educational management information systems (EMIS) </a:t>
            </a:r>
            <a:endParaRPr lang="en-ZA" sz="1800" b="1" dirty="0">
              <a:solidFill>
                <a:prstClr val="black"/>
              </a:solidFill>
              <a:ea typeface="Times New Roman"/>
              <a:cs typeface="Times New Roman"/>
            </a:endParaRPr>
          </a:p>
          <a:p>
            <a:pPr algn="just"/>
            <a:r>
              <a:rPr lang="en-ZA" sz="1800" b="1" dirty="0"/>
              <a:t>LURITS Uploads: 25,371 </a:t>
            </a:r>
            <a:r>
              <a:rPr lang="en-ZA" sz="1800" dirty="0"/>
              <a:t>Schools with </a:t>
            </a:r>
            <a:r>
              <a:rPr lang="en-ZA" sz="1800" b="1" dirty="0"/>
              <a:t>12,342,242</a:t>
            </a:r>
            <a:r>
              <a:rPr lang="en-ZA" sz="1800" dirty="0"/>
              <a:t> learners and </a:t>
            </a:r>
            <a:r>
              <a:rPr lang="en-ZA" sz="1800" b="1" dirty="0"/>
              <a:t>455,207 </a:t>
            </a:r>
            <a:r>
              <a:rPr lang="en-ZA" sz="1800" dirty="0"/>
              <a:t>educators were uploaded on LURITS (</a:t>
            </a:r>
            <a:r>
              <a:rPr lang="en-ZA" sz="1800" b="1" dirty="0"/>
              <a:t>99%</a:t>
            </a:r>
            <a:r>
              <a:rPr lang="en-ZA" sz="1800" dirty="0"/>
              <a:t> of schools).  </a:t>
            </a:r>
            <a:r>
              <a:rPr lang="en-ZA" sz="1800" b="1" dirty="0"/>
              <a:t>92,5%</a:t>
            </a:r>
            <a:r>
              <a:rPr lang="en-ZA" sz="1800" dirty="0"/>
              <a:t> of uploaded Learner’s had Identification Document (ID)’s that were verified against the National Population register of which </a:t>
            </a:r>
            <a:r>
              <a:rPr lang="en-ZA" sz="1800" b="1" dirty="0"/>
              <a:t>93,64%</a:t>
            </a:r>
            <a:r>
              <a:rPr lang="en-ZA" sz="1800" dirty="0"/>
              <a:t> of these ID’s matched correctly. </a:t>
            </a:r>
            <a:endParaRPr lang="en-ZA" sz="1800" b="1" i="1" dirty="0"/>
          </a:p>
          <a:p>
            <a:pPr algn="just"/>
            <a:r>
              <a:rPr lang="en-ZA" sz="1800" b="1" dirty="0"/>
              <a:t>South African School Administration and Management System (SA-SAMS): Maintenance: </a:t>
            </a:r>
            <a:r>
              <a:rPr lang="en-US" sz="1800" dirty="0"/>
              <a:t>During the year the SA-SAMS helpdesk assisted approximately 7 600 schools and districts with SA-SAMS queries and corrected about 793 databases. Six (6) SA-SAMS updates were released during 2021/22.</a:t>
            </a:r>
          </a:p>
          <a:p>
            <a:pPr algn="just"/>
            <a:r>
              <a:rPr lang="en-ZA" sz="1800" b="1" dirty="0"/>
              <a:t>SA-SAMS Modernisation: </a:t>
            </a:r>
            <a:r>
              <a:rPr lang="en-ZA" sz="1800" dirty="0"/>
              <a:t>The </a:t>
            </a:r>
            <a:r>
              <a:rPr lang="en-ZA" sz="1800" dirty="0" err="1"/>
              <a:t>OpenEMIS</a:t>
            </a:r>
            <a:r>
              <a:rPr lang="en-ZA" sz="1800" dirty="0"/>
              <a:t> Vanilla Solution has been configured to the South African Education Sector and has been implemented. The </a:t>
            </a:r>
            <a:r>
              <a:rPr lang="en-ZA" sz="1800" dirty="0" err="1"/>
              <a:t>OpenEMIS</a:t>
            </a:r>
            <a:r>
              <a:rPr lang="en-ZA" sz="1800" dirty="0"/>
              <a:t> base solution was configured and align to the South African Basic Education System</a:t>
            </a:r>
          </a:p>
          <a:p>
            <a:pPr algn="just"/>
            <a:r>
              <a:rPr lang="en-ZA" sz="1800" b="1" dirty="0"/>
              <a:t>Public-School using SA-SAMS for Reporting: 99,7%</a:t>
            </a:r>
            <a:r>
              <a:rPr lang="en-ZA" sz="1800" dirty="0"/>
              <a:t> of public schools submitted data using SA-SAMS in eight provinces (excluding Western Cape), i.e. </a:t>
            </a:r>
            <a:r>
              <a:rPr lang="en-ZA" sz="1800" b="1" dirty="0"/>
              <a:t>21,486</a:t>
            </a:r>
            <a:r>
              <a:rPr lang="en-ZA" sz="1800" dirty="0"/>
              <a:t> schools.  </a:t>
            </a:r>
          </a:p>
          <a:p>
            <a:pPr algn="just"/>
            <a:r>
              <a:rPr lang="en-ZA" sz="1800" b="1" dirty="0"/>
              <a:t>Business Intelligence (BI):</a:t>
            </a:r>
            <a:r>
              <a:rPr lang="en-ZA" sz="1800" dirty="0"/>
              <a:t> In compliance to the POPI Act, the PERSAL </a:t>
            </a:r>
            <a:r>
              <a:rPr lang="en-ZA" sz="1800" b="1" dirty="0"/>
              <a:t>data upload </a:t>
            </a:r>
            <a:r>
              <a:rPr lang="en-ZA" sz="1800" dirty="0"/>
              <a:t>was automated since July 2021 as the data can be downloaded from the Treasury portal for uploading. The BI system was updated to SAP BI version 4.2 and testing and integrity checks of the </a:t>
            </a:r>
            <a:r>
              <a:rPr lang="en-ZA" sz="1800" b="1" dirty="0"/>
              <a:t>200</a:t>
            </a:r>
            <a:r>
              <a:rPr lang="en-ZA" sz="1800" dirty="0"/>
              <a:t> reports were concluded.</a:t>
            </a:r>
          </a:p>
          <a:p>
            <a:pPr marL="0" indent="0">
              <a:buNone/>
            </a:pPr>
            <a:endParaRPr lang="en-ZA" sz="1800" dirty="0"/>
          </a:p>
          <a:p>
            <a:endParaRPr lang="en-ZA"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custDataLst>
      <p:tags r:id="rId1"/>
    </p:custDataLst>
    <p:extLst>
      <p:ext uri="{BB962C8B-B14F-4D97-AF65-F5344CB8AC3E}">
        <p14:creationId xmlns:p14="http://schemas.microsoft.com/office/powerpoint/2010/main" val="397999966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t>PROGRAMME 4…</a:t>
            </a:r>
          </a:p>
        </p:txBody>
      </p:sp>
      <p:sp>
        <p:nvSpPr>
          <p:cNvPr id="4" name="Slide Number Placeholder 3"/>
          <p:cNvSpPr>
            <a:spLocks noGrp="1"/>
          </p:cNvSpPr>
          <p:nvPr>
            <p:ph type="sldNum" sz="quarter" idx="12"/>
          </p:nvPr>
        </p:nvSpPr>
        <p:spPr/>
        <p:txBody>
          <a:bodyPr/>
          <a:lstStyle/>
          <a:p>
            <a:fld id="{E2C0AE55-7E06-4976-960B-3D98813CB3CF}" type="slidenum">
              <a:rPr lang="en-ZA" smtClean="0"/>
              <a:pPr/>
              <a:t>85</a:t>
            </a:fld>
            <a:endParaRPr lang="en-ZA" dirty="0"/>
          </a:p>
        </p:txBody>
      </p:sp>
      <p:sp>
        <p:nvSpPr>
          <p:cNvPr id="11" name="Text Placeholder 10"/>
          <p:cNvSpPr>
            <a:spLocks noGrp="1"/>
          </p:cNvSpPr>
          <p:nvPr>
            <p:ph type="body" sz="quarter" idx="13"/>
          </p:nvPr>
        </p:nvSpPr>
        <p:spPr>
          <a:xfrm>
            <a:off x="107504" y="980728"/>
            <a:ext cx="8856984" cy="5112568"/>
          </a:xfrm>
        </p:spPr>
        <p:txBody>
          <a:bodyPr>
            <a:normAutofit fontScale="92500" lnSpcReduction="20000"/>
          </a:bodyPr>
          <a:lstStyle/>
          <a:p>
            <a:pPr marL="0" indent="0" algn="just">
              <a:lnSpc>
                <a:spcPct val="115000"/>
              </a:lnSpc>
              <a:buNone/>
            </a:pPr>
            <a:r>
              <a:rPr lang="en-ZA" sz="2400" b="1" u="sng" dirty="0"/>
              <a:t>Infrastructure</a:t>
            </a:r>
            <a:endParaRPr lang="en-ZA" sz="2400" u="sng" dirty="0"/>
          </a:p>
          <a:p>
            <a:pPr algn="just"/>
            <a:r>
              <a:rPr lang="en-GB" sz="2400" dirty="0"/>
              <a:t>The total Education Infrastructure Grant (EIG) </a:t>
            </a:r>
            <a:r>
              <a:rPr lang="en-GB" sz="2400" b="1" dirty="0"/>
              <a:t>allocation</a:t>
            </a:r>
            <a:r>
              <a:rPr lang="en-GB" sz="2400" dirty="0"/>
              <a:t> 2021/22 was </a:t>
            </a:r>
            <a:r>
              <a:rPr lang="en-GB" sz="2400" b="1" dirty="0"/>
              <a:t>R11.689 billion</a:t>
            </a:r>
            <a:r>
              <a:rPr lang="en-GB" sz="2400" dirty="0"/>
              <a:t>. This budget was to be transferred to PEDs in five </a:t>
            </a:r>
            <a:r>
              <a:rPr lang="en-GB" sz="2400" b="1" dirty="0"/>
              <a:t>(5)</a:t>
            </a:r>
            <a:r>
              <a:rPr lang="en-GB" sz="2400" dirty="0"/>
              <a:t> instalments with the first instalment </a:t>
            </a:r>
            <a:r>
              <a:rPr lang="en-GB" sz="2400" b="1" dirty="0"/>
              <a:t>transferred</a:t>
            </a:r>
            <a:r>
              <a:rPr lang="en-GB" sz="2400" dirty="0"/>
              <a:t> on 16 April 2021.</a:t>
            </a:r>
          </a:p>
          <a:p>
            <a:pPr algn="just"/>
            <a:r>
              <a:rPr lang="en-GB" sz="2400" dirty="0"/>
              <a:t>The </a:t>
            </a:r>
            <a:r>
              <a:rPr lang="en-GB" sz="2400" b="1" dirty="0"/>
              <a:t>second instalment </a:t>
            </a:r>
            <a:r>
              <a:rPr lang="en-GB" sz="2400" dirty="0"/>
              <a:t>was transferred on 28 May 2021.</a:t>
            </a:r>
          </a:p>
          <a:p>
            <a:pPr algn="just"/>
            <a:r>
              <a:rPr lang="en-GB" sz="2400" dirty="0"/>
              <a:t>The </a:t>
            </a:r>
            <a:r>
              <a:rPr lang="en-GB" sz="2400" b="1" dirty="0"/>
              <a:t>third instalment </a:t>
            </a:r>
            <a:r>
              <a:rPr lang="en-GB" sz="2400" dirty="0"/>
              <a:t>was transferred on 27 August 2021.</a:t>
            </a:r>
          </a:p>
          <a:p>
            <a:pPr algn="just"/>
            <a:r>
              <a:rPr lang="en-GB" sz="2400" dirty="0"/>
              <a:t>The transfer of the </a:t>
            </a:r>
            <a:r>
              <a:rPr lang="en-GB" sz="2400" b="1" dirty="0"/>
              <a:t>fourth instalment </a:t>
            </a:r>
            <a:r>
              <a:rPr lang="en-GB" sz="2400" dirty="0"/>
              <a:t>was on 5 November 2021.</a:t>
            </a:r>
          </a:p>
          <a:p>
            <a:pPr algn="just"/>
            <a:r>
              <a:rPr lang="en-GB" sz="2400" dirty="0"/>
              <a:t>The </a:t>
            </a:r>
            <a:r>
              <a:rPr lang="en-GB" sz="2400" b="1" dirty="0"/>
              <a:t>fifth instalment </a:t>
            </a:r>
            <a:r>
              <a:rPr lang="en-GB" sz="2400" dirty="0"/>
              <a:t>was transferred on 28 January 2022.</a:t>
            </a:r>
          </a:p>
          <a:p>
            <a:pPr algn="just"/>
            <a:r>
              <a:rPr lang="en-GB" sz="2400" dirty="0"/>
              <a:t>The Eastern Cape’s fifth instalment amounting to </a:t>
            </a:r>
            <a:r>
              <a:rPr lang="en-GB" sz="2400" b="1" dirty="0"/>
              <a:t>R205.122 million </a:t>
            </a:r>
            <a:r>
              <a:rPr lang="en-GB" sz="2400" dirty="0"/>
              <a:t>was stopped and re-allocated to KwaZulu-Natal, due to </a:t>
            </a:r>
            <a:r>
              <a:rPr lang="en-GB" sz="2400" b="1" dirty="0"/>
              <a:t>low spending </a:t>
            </a:r>
            <a:r>
              <a:rPr lang="en-GB" sz="2400" dirty="0"/>
              <a:t>in the Eastern Cape.</a:t>
            </a:r>
          </a:p>
          <a:p>
            <a:pPr algn="just"/>
            <a:r>
              <a:rPr lang="en-GB" sz="2400" dirty="0"/>
              <a:t>By at end of March 2022, the total allocation amounting to </a:t>
            </a:r>
            <a:r>
              <a:rPr lang="en-GB" sz="2400" b="1" dirty="0"/>
              <a:t>R11.689 billion </a:t>
            </a:r>
            <a:r>
              <a:rPr lang="en-GB" sz="2400" dirty="0"/>
              <a:t>was </a:t>
            </a:r>
            <a:r>
              <a:rPr lang="en-GB" sz="2400" b="1" dirty="0"/>
              <a:t>transferred </a:t>
            </a:r>
            <a:r>
              <a:rPr lang="en-GB" sz="2400" dirty="0"/>
              <a:t>to the respective PEDs.</a:t>
            </a:r>
          </a:p>
          <a:p>
            <a:pPr algn="just"/>
            <a:r>
              <a:rPr lang="en-GB" sz="2400" dirty="0"/>
              <a:t>The Director-General made </a:t>
            </a:r>
            <a:r>
              <a:rPr lang="en-GB" sz="2400" b="1" dirty="0"/>
              <a:t>1496</a:t>
            </a:r>
            <a:r>
              <a:rPr lang="en-GB" sz="2400" dirty="0"/>
              <a:t> site visits to different Construction projects in </a:t>
            </a:r>
            <a:r>
              <a:rPr lang="en-GB" sz="2400" b="1" dirty="0"/>
              <a:t>2021/22 financial year.</a:t>
            </a:r>
          </a:p>
          <a:p>
            <a:pPr marL="0" indent="0">
              <a:buNone/>
            </a:pPr>
            <a:endParaRPr lang="en-ZA" sz="20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custDataLst>
      <p:tags r:id="rId1"/>
    </p:custDataLst>
    <p:extLst>
      <p:ext uri="{BB962C8B-B14F-4D97-AF65-F5344CB8AC3E}">
        <p14:creationId xmlns:p14="http://schemas.microsoft.com/office/powerpoint/2010/main" val="109365356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t>PROGRAMME 4</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C0AE55-7E06-4976-960B-3D98813CB3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Content Placeholder 2"/>
          <p:cNvSpPr>
            <a:spLocks noGrp="1"/>
          </p:cNvSpPr>
          <p:nvPr>
            <p:ph type="body" sz="quarter" idx="13"/>
          </p:nvPr>
        </p:nvSpPr>
        <p:spPr/>
        <p:txBody>
          <a:bodyPr>
            <a:noAutofit/>
          </a:bodyPr>
          <a:lstStyle/>
          <a:p>
            <a:pPr marL="0" indent="0">
              <a:buNone/>
            </a:pPr>
            <a:r>
              <a:rPr lang="en-ZA" sz="2400" b="1" u="sng" dirty="0"/>
              <a:t>National Education Infrastructure Management System (NEIMS)</a:t>
            </a:r>
            <a:endParaRPr lang="en-ZA" sz="2400" u="sng" dirty="0"/>
          </a:p>
          <a:p>
            <a:r>
              <a:rPr lang="en-GB" sz="2400" dirty="0"/>
              <a:t>There were </a:t>
            </a:r>
            <a:r>
              <a:rPr lang="en-GB" sz="2400" b="1" dirty="0"/>
              <a:t>467</a:t>
            </a:r>
            <a:r>
              <a:rPr lang="en-GB" sz="2400" dirty="0"/>
              <a:t> NEIMS assessment forms submitted for the 2021/2022 financial year. </a:t>
            </a:r>
            <a:r>
              <a:rPr lang="en-GB" sz="2400" b="1" dirty="0"/>
              <a:t>271 schools </a:t>
            </a:r>
            <a:r>
              <a:rPr lang="en-GB" sz="2400" dirty="0"/>
              <a:t>have been captured on NEIMS and the process of capturing is ongoing.</a:t>
            </a:r>
            <a:endParaRPr lang="en-ZA" sz="2400" dirty="0"/>
          </a:p>
          <a:p>
            <a:r>
              <a:rPr lang="en-GB" sz="2400" b="1" dirty="0"/>
              <a:t>Sanitation progress: </a:t>
            </a:r>
            <a:r>
              <a:rPr lang="en-GB" sz="2400" dirty="0"/>
              <a:t>Of the </a:t>
            </a:r>
            <a:r>
              <a:rPr lang="en-GB" sz="2400" b="1" dirty="0"/>
              <a:t>22 945 </a:t>
            </a:r>
            <a:r>
              <a:rPr lang="en-GB" sz="2400" dirty="0"/>
              <a:t>schools, </a:t>
            </a:r>
            <a:r>
              <a:rPr lang="en-GB" sz="2400" b="1" dirty="0"/>
              <a:t>51%</a:t>
            </a:r>
            <a:r>
              <a:rPr lang="en-GB" sz="2400" dirty="0"/>
              <a:t> of schools use waterborne (municipal and septic), </a:t>
            </a:r>
            <a:r>
              <a:rPr lang="en-GB" sz="2400" b="1" dirty="0"/>
              <a:t>35 %</a:t>
            </a:r>
            <a:r>
              <a:rPr lang="en-GB" sz="2400" dirty="0"/>
              <a:t> of schools use VIP, </a:t>
            </a:r>
            <a:r>
              <a:rPr lang="en-GB" sz="2400" b="1" dirty="0"/>
              <a:t>13%</a:t>
            </a:r>
            <a:r>
              <a:rPr lang="en-GB" sz="2400" dirty="0"/>
              <a:t> of schools use pit latrines and </a:t>
            </a:r>
            <a:r>
              <a:rPr lang="en-GB" sz="2400" b="1" dirty="0"/>
              <a:t>8%</a:t>
            </a:r>
            <a:r>
              <a:rPr lang="en-GB" sz="2400" dirty="0"/>
              <a:t> of schools use Enviro Loo.</a:t>
            </a:r>
          </a:p>
          <a:p>
            <a:r>
              <a:rPr lang="en-GB" sz="2400" b="1" dirty="0"/>
              <a:t>Water progress: </a:t>
            </a:r>
            <a:r>
              <a:rPr lang="en-GB" sz="2400" dirty="0"/>
              <a:t>Of the </a:t>
            </a:r>
            <a:r>
              <a:rPr lang="en-GB" sz="2400" b="1" dirty="0"/>
              <a:t>22 945 </a:t>
            </a:r>
            <a:r>
              <a:rPr lang="en-GB" sz="2400" dirty="0"/>
              <a:t>schools, </a:t>
            </a:r>
            <a:r>
              <a:rPr lang="en-GB" sz="2400" b="1" dirty="0"/>
              <a:t>47% </a:t>
            </a:r>
            <a:r>
              <a:rPr lang="en-GB" sz="2400" dirty="0"/>
              <a:t>of schools use Municipal supply, 33% of schools use Boreholes, </a:t>
            </a:r>
            <a:r>
              <a:rPr lang="en-GB" sz="2400" b="1" dirty="0"/>
              <a:t>32%</a:t>
            </a:r>
            <a:r>
              <a:rPr lang="en-GB" sz="2400" dirty="0"/>
              <a:t> of schools use Rainwater Harvesting, </a:t>
            </a:r>
            <a:r>
              <a:rPr lang="en-GB" sz="2400" b="1" dirty="0"/>
              <a:t>15%</a:t>
            </a:r>
            <a:r>
              <a:rPr lang="en-GB" sz="2400" dirty="0"/>
              <a:t> of schools use Municipal Communal and </a:t>
            </a:r>
            <a:r>
              <a:rPr lang="en-GB" sz="2400" b="1" dirty="0"/>
              <a:t>5%</a:t>
            </a:r>
            <a:r>
              <a:rPr lang="en-GB" sz="2400" dirty="0"/>
              <a:t> of schools use Mobile tankers.</a:t>
            </a:r>
          </a:p>
          <a:p>
            <a:r>
              <a:rPr lang="en-GB" sz="2400" b="1" dirty="0"/>
              <a:t>Electricity progress: </a:t>
            </a:r>
            <a:r>
              <a:rPr lang="en-GB" sz="2400" dirty="0"/>
              <a:t>Of the </a:t>
            </a:r>
            <a:r>
              <a:rPr lang="en-GB" sz="2400" b="1" dirty="0"/>
              <a:t>22 945 </a:t>
            </a:r>
            <a:r>
              <a:rPr lang="en-GB" sz="2400" dirty="0"/>
              <a:t>schools, </a:t>
            </a:r>
            <a:r>
              <a:rPr lang="en-GB" sz="2400" b="1" dirty="0"/>
              <a:t>95%</a:t>
            </a:r>
            <a:r>
              <a:rPr lang="en-GB" sz="2400" dirty="0"/>
              <a:t> of schools use Grid connection, </a:t>
            </a:r>
            <a:r>
              <a:rPr lang="en-GB" sz="2400" b="1" dirty="0"/>
              <a:t>4%</a:t>
            </a:r>
            <a:r>
              <a:rPr lang="en-GB" sz="2400" dirty="0"/>
              <a:t> of schools use Generators, and </a:t>
            </a:r>
            <a:r>
              <a:rPr lang="en-GB" sz="2400" b="1" dirty="0"/>
              <a:t>1% </a:t>
            </a:r>
            <a:r>
              <a:rPr lang="en-GB" sz="2400" dirty="0"/>
              <a:t>of </a:t>
            </a:r>
            <a:r>
              <a:rPr lang="en-ZA" sz="2400" dirty="0"/>
              <a:t>schools use Solar.</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243351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r>
              <a:rPr lang="en-ZA"/>
              <a:t>PROGRAMME FIVE: </a:t>
            </a:r>
            <a:r>
              <a:rPr lang="en-US"/>
              <a:t>EDUCATIONAL ENRICHMENT SERVICES</a:t>
            </a:r>
            <a:endParaRPr lang="en-ZA" dirty="0"/>
          </a:p>
        </p:txBody>
      </p:sp>
      <p:sp>
        <p:nvSpPr>
          <p:cNvPr id="3" name="Content Placeholder 2"/>
          <p:cNvSpPr>
            <a:spLocks noGrp="1"/>
          </p:cNvSpPr>
          <p:nvPr>
            <p:ph type="subTitle" idx="1"/>
          </p:nvPr>
        </p:nvSpPr>
        <p:spPr/>
        <p:txBody>
          <a:bodyPr>
            <a:normAutofit/>
          </a:bodyPr>
          <a:lstStyle/>
          <a:p>
            <a:r>
              <a:rPr lang="en-US"/>
              <a:t>The purpose of Programme 5 is to develop policies and programmes to improve the quality of learning in schools.</a:t>
            </a:r>
          </a:p>
          <a:p>
            <a:endParaRPr lang="en-ZA" dirty="0"/>
          </a:p>
        </p:txBody>
      </p:sp>
      <p:sp>
        <p:nvSpPr>
          <p:cNvPr id="4" name="Slide Number Placeholder 3"/>
          <p:cNvSpPr>
            <a:spLocks noGrp="1"/>
          </p:cNvSpPr>
          <p:nvPr>
            <p:ph type="sldNum" sz="quarter" idx="12"/>
          </p:nvPr>
        </p:nvSpPr>
        <p:spPr/>
        <p:txBody>
          <a:bodyPr/>
          <a:lstStyle/>
          <a:p>
            <a:fld id="{E2C0AE55-7E06-4976-960B-3D98813CB3CF}" type="slidenum">
              <a:rPr lang="en-ZA" smtClean="0"/>
              <a:pPr/>
              <a:t>87</a:t>
            </a:fld>
            <a:endParaRPr lang="en-ZA"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08178" y="651310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88</a:t>
            </a:r>
          </a:p>
        </p:txBody>
      </p:sp>
    </p:spTree>
    <p:custDataLst>
      <p:tags r:id="rId1"/>
    </p:custDataLst>
    <p:extLst>
      <p:ext uri="{BB962C8B-B14F-4D97-AF65-F5344CB8AC3E}">
        <p14:creationId xmlns:p14="http://schemas.microsoft.com/office/powerpoint/2010/main" val="325701238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a:t>INDICATOR TABLE: PROGRAMME 5</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88</a:t>
            </a:fld>
            <a:endParaRPr lang="en-ZA"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128134"/>
            <a:ext cx="1547664" cy="72986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140227906"/>
              </p:ext>
            </p:extLst>
          </p:nvPr>
        </p:nvGraphicFramePr>
        <p:xfrm>
          <a:off x="1" y="980727"/>
          <a:ext cx="9143998" cy="5147406"/>
        </p:xfrm>
        <a:graphic>
          <a:graphicData uri="http://schemas.openxmlformats.org/drawingml/2006/table">
            <a:tbl>
              <a:tblPr firstRow="1" firstCol="1" lastRow="1" lastCol="1" bandRow="1" bandCol="1"/>
              <a:tblGrid>
                <a:gridCol w="2159813">
                  <a:extLst>
                    <a:ext uri="{9D8B030D-6E8A-4147-A177-3AD203B41FA5}">
                      <a16:colId xmlns:a16="http://schemas.microsoft.com/office/drawing/2014/main" val="2513319866"/>
                    </a:ext>
                  </a:extLst>
                </a:gridCol>
                <a:gridCol w="687628">
                  <a:extLst>
                    <a:ext uri="{9D8B030D-6E8A-4147-A177-3AD203B41FA5}">
                      <a16:colId xmlns:a16="http://schemas.microsoft.com/office/drawing/2014/main" val="2569694865"/>
                    </a:ext>
                  </a:extLst>
                </a:gridCol>
                <a:gridCol w="1089965">
                  <a:extLst>
                    <a:ext uri="{9D8B030D-6E8A-4147-A177-3AD203B41FA5}">
                      <a16:colId xmlns:a16="http://schemas.microsoft.com/office/drawing/2014/main" val="983448705"/>
                    </a:ext>
                  </a:extLst>
                </a:gridCol>
                <a:gridCol w="919886">
                  <a:extLst>
                    <a:ext uri="{9D8B030D-6E8A-4147-A177-3AD203B41FA5}">
                      <a16:colId xmlns:a16="http://schemas.microsoft.com/office/drawing/2014/main" val="1808829482"/>
                    </a:ext>
                  </a:extLst>
                </a:gridCol>
                <a:gridCol w="1014984">
                  <a:extLst>
                    <a:ext uri="{9D8B030D-6E8A-4147-A177-3AD203B41FA5}">
                      <a16:colId xmlns:a16="http://schemas.microsoft.com/office/drawing/2014/main" val="3883868802"/>
                    </a:ext>
                  </a:extLst>
                </a:gridCol>
                <a:gridCol w="1104595">
                  <a:extLst>
                    <a:ext uri="{9D8B030D-6E8A-4147-A177-3AD203B41FA5}">
                      <a16:colId xmlns:a16="http://schemas.microsoft.com/office/drawing/2014/main" val="4144537623"/>
                    </a:ext>
                  </a:extLst>
                </a:gridCol>
                <a:gridCol w="2167127">
                  <a:extLst>
                    <a:ext uri="{9D8B030D-6E8A-4147-A177-3AD203B41FA5}">
                      <a16:colId xmlns:a16="http://schemas.microsoft.com/office/drawing/2014/main" val="1148394827"/>
                    </a:ext>
                  </a:extLst>
                </a:gridCol>
              </a:tblGrid>
              <a:tr h="1225573">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Output 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target to 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Reasons for deviations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2082744386"/>
                  </a:ext>
                </a:extLst>
              </a:tr>
              <a:tr h="1225573">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5.1.1 Number of schools monitored for the provision of nutritious meals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117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120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134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+14</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This deviation on school monitoring is attributed to the inconsistent monitoring due to the COVID-19 pandemic regulations.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6817958"/>
                  </a:ext>
                </a:extLst>
              </a:tr>
              <a:tr h="980458">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5.1.2 Number of PEDs with approved annual business plans for the HIV/AIDS Life Skills Education Programme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Annually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1772264"/>
                  </a:ext>
                </a:extLst>
              </a:tr>
              <a:tr h="1715802">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5.1.3 Number of districts monitored in the implementation of the National</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School Safety Framework (NSSF),</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Social Cohesion, Sport and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Enrichment Programmes</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Q1: 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Q2: 11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Q3: 16</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Q4: 16</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Total: 43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75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75</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6100912"/>
                  </a:ext>
                </a:extLst>
              </a:tr>
            </a:tbl>
          </a:graphicData>
        </a:graphic>
      </p:graphicFrame>
    </p:spTree>
    <p:extLst>
      <p:ext uri="{BB962C8B-B14F-4D97-AF65-F5344CB8AC3E}">
        <p14:creationId xmlns:p14="http://schemas.microsoft.com/office/powerpoint/2010/main" val="14611743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a:t>INDICATOR TABLE: PROGRAMME 5</a:t>
            </a:r>
            <a:endParaRPr lang="en-ZA"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89</a:t>
            </a:fld>
            <a:endParaRPr lang="en-ZA"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28134"/>
            <a:ext cx="1835696" cy="72986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993053705"/>
              </p:ext>
            </p:extLst>
          </p:nvPr>
        </p:nvGraphicFramePr>
        <p:xfrm>
          <a:off x="1" y="980729"/>
          <a:ext cx="9143998" cy="5040558"/>
        </p:xfrm>
        <a:graphic>
          <a:graphicData uri="http://schemas.openxmlformats.org/drawingml/2006/table">
            <a:tbl>
              <a:tblPr firstRow="1" firstCol="1" lastRow="1" lastCol="1" bandRow="1" bandCol="1"/>
              <a:tblGrid>
                <a:gridCol w="2159813">
                  <a:extLst>
                    <a:ext uri="{9D8B030D-6E8A-4147-A177-3AD203B41FA5}">
                      <a16:colId xmlns:a16="http://schemas.microsoft.com/office/drawing/2014/main" val="3797336339"/>
                    </a:ext>
                  </a:extLst>
                </a:gridCol>
                <a:gridCol w="687628">
                  <a:extLst>
                    <a:ext uri="{9D8B030D-6E8A-4147-A177-3AD203B41FA5}">
                      <a16:colId xmlns:a16="http://schemas.microsoft.com/office/drawing/2014/main" val="4154580878"/>
                    </a:ext>
                  </a:extLst>
                </a:gridCol>
                <a:gridCol w="1089965">
                  <a:extLst>
                    <a:ext uri="{9D8B030D-6E8A-4147-A177-3AD203B41FA5}">
                      <a16:colId xmlns:a16="http://schemas.microsoft.com/office/drawing/2014/main" val="1325638767"/>
                    </a:ext>
                  </a:extLst>
                </a:gridCol>
                <a:gridCol w="919886">
                  <a:extLst>
                    <a:ext uri="{9D8B030D-6E8A-4147-A177-3AD203B41FA5}">
                      <a16:colId xmlns:a16="http://schemas.microsoft.com/office/drawing/2014/main" val="1532096723"/>
                    </a:ext>
                  </a:extLst>
                </a:gridCol>
                <a:gridCol w="1014984">
                  <a:extLst>
                    <a:ext uri="{9D8B030D-6E8A-4147-A177-3AD203B41FA5}">
                      <a16:colId xmlns:a16="http://schemas.microsoft.com/office/drawing/2014/main" val="2231594417"/>
                    </a:ext>
                  </a:extLst>
                </a:gridCol>
                <a:gridCol w="1104595">
                  <a:extLst>
                    <a:ext uri="{9D8B030D-6E8A-4147-A177-3AD203B41FA5}">
                      <a16:colId xmlns:a16="http://schemas.microsoft.com/office/drawing/2014/main" val="1707456433"/>
                    </a:ext>
                  </a:extLst>
                </a:gridCol>
                <a:gridCol w="2167127">
                  <a:extLst>
                    <a:ext uri="{9D8B030D-6E8A-4147-A177-3AD203B41FA5}">
                      <a16:colId xmlns:a16="http://schemas.microsoft.com/office/drawing/2014/main" val="3817760195"/>
                    </a:ext>
                  </a:extLst>
                </a:gridCol>
              </a:tblGrid>
              <a:tr h="1591755">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Output Indicator</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Reporting Cycle</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Audited Actual Performance 2020/2021</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Planned Annual Target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Deviation from planned</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target to Actual Achievement 2021/2022</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 Reasons for deviations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C010"/>
                    </a:solidFill>
                  </a:tcPr>
                </a:tc>
                <a:extLst>
                  <a:ext uri="{0D108BD9-81ED-4DB2-BD59-A6C34878D82A}">
                    <a16:rowId xmlns:a16="http://schemas.microsoft.com/office/drawing/2014/main" val="3907175118"/>
                  </a:ext>
                </a:extLst>
              </a:tr>
              <a:tr h="1591755">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5.1.4 Number of learners, educators, parents, SGBs and other education stakeholders reached through social cohesion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programmes</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Q1: 307</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Q2: 693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Q3: 1 479</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Q4: 1 266</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Total: 3 745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3 000</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6 733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+3 733</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Collaboration with external Stakeholders was beneficial in advocating for Social Cohesion and Equity programmes, hence the positive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099310"/>
                  </a:ext>
                </a:extLst>
              </a:tr>
              <a:tr h="1857048">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5.1.5 Number of districts implementing the </a:t>
                      </a:r>
                      <a:r>
                        <a:rPr lang="en-US" sz="1200" dirty="0" err="1">
                          <a:effectLst/>
                          <a:latin typeface="Arial" panose="020B0604020202020204" pitchFamily="34" charset="0"/>
                          <a:ea typeface="Arial Narrow" panose="020B0606020202030204" pitchFamily="34" charset="0"/>
                          <a:cs typeface="Arial Narrow" panose="020B0606020202030204" pitchFamily="34" charset="0"/>
                        </a:rPr>
                        <a:t>programme</a:t>
                      </a:r>
                      <a:r>
                        <a:rPr lang="en-US" sz="1200" dirty="0">
                          <a:effectLst/>
                          <a:latin typeface="Arial" panose="020B0604020202020204" pitchFamily="34" charset="0"/>
                          <a:ea typeface="Arial Narrow" panose="020B0606020202030204" pitchFamily="34" charset="0"/>
                          <a:cs typeface="Arial Narrow" panose="020B0606020202030204" pitchFamily="34" charset="0"/>
                        </a:rPr>
                        <a:t> on school assemblies to end school-</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related gender-based violence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Quarterly</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75</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75</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spcAft>
                          <a:spcPts val="0"/>
                        </a:spcAft>
                      </a:pPr>
                      <a:r>
                        <a:rPr lang="en-US" sz="1200">
                          <a:effectLst/>
                          <a:latin typeface="Arial" panose="020B0604020202020204" pitchFamily="34" charset="0"/>
                          <a:ea typeface="Arial Narrow" panose="020B0606020202030204" pitchFamily="34" charset="0"/>
                          <a:cs typeface="Arial Narrow" panose="020B0606020202030204" pitchFamily="34" charset="0"/>
                        </a:rPr>
                        <a:t>No deviation</a:t>
                      </a:r>
                      <a:endParaRPr lang="en-ZA" sz="120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en-US" sz="1200" dirty="0">
                          <a:effectLst/>
                          <a:latin typeface="Arial" panose="020B0604020202020204" pitchFamily="34" charset="0"/>
                          <a:ea typeface="Arial Narrow" panose="020B0606020202030204" pitchFamily="34" charset="0"/>
                          <a:cs typeface="Arial Narrow" panose="020B0606020202030204" pitchFamily="34" charset="0"/>
                        </a:rPr>
                        <a:t>Not applicable</a:t>
                      </a:r>
                      <a:endParaRPr lang="en-ZA" sz="12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4061501"/>
                  </a:ext>
                </a:extLst>
              </a:tr>
            </a:tbl>
          </a:graphicData>
        </a:graphic>
      </p:graphicFrame>
    </p:spTree>
    <p:extLst>
      <p:ext uri="{BB962C8B-B14F-4D97-AF65-F5344CB8AC3E}">
        <p14:creationId xmlns:p14="http://schemas.microsoft.com/office/powerpoint/2010/main" val="3943024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323528" y="2348880"/>
            <a:ext cx="8208912" cy="1758057"/>
          </a:xfrm>
        </p:spPr>
        <p:txBody>
          <a:bodyPr>
            <a:noAutofit/>
          </a:bodyPr>
          <a:lstStyle/>
          <a:p>
            <a:pPr marL="631825" indent="-631825">
              <a:defRPr/>
            </a:pPr>
            <a:r>
              <a:rPr lang="en-US" sz="4800" dirty="0">
                <a:solidFill>
                  <a:srgbClr val="741202"/>
                </a:solidFill>
                <a:cs typeface="Calibri" pitchFamily="34" charset="0"/>
              </a:rPr>
              <a:t>PART A: </a:t>
            </a:r>
            <a:br>
              <a:rPr lang="en-US" sz="4800" dirty="0">
                <a:solidFill>
                  <a:srgbClr val="741202"/>
                </a:solidFill>
                <a:cs typeface="Calibri" pitchFamily="34" charset="0"/>
              </a:rPr>
            </a:br>
            <a:r>
              <a:rPr lang="en-US" sz="4800" dirty="0">
                <a:solidFill>
                  <a:srgbClr val="741202"/>
                </a:solidFill>
                <a:cs typeface="Calibri" pitchFamily="34" charset="0"/>
              </a:rPr>
              <a:t>OVERVIEW OF THE SERVICE DELIVERY ENVIRONMENT AND CONTEXT</a:t>
            </a:r>
            <a:endParaRPr lang="en-ZA" sz="4800" dirty="0"/>
          </a:p>
        </p:txBody>
      </p:sp>
      <p:sp>
        <p:nvSpPr>
          <p:cNvPr id="3" name="Slide Number Placeholder 2"/>
          <p:cNvSpPr>
            <a:spLocks noGrp="1"/>
          </p:cNvSpPr>
          <p:nvPr>
            <p:ph type="sldNum" sz="quarter" idx="12"/>
          </p:nvPr>
        </p:nvSpPr>
        <p:spPr/>
        <p:txBody>
          <a:bodyPr/>
          <a:lstStyle/>
          <a:p>
            <a:fld id="{E2C0AE55-7E06-4976-960B-3D98813CB3CF}" type="slidenum">
              <a:rPr lang="en-ZA" smtClean="0"/>
              <a:pPr/>
              <a:t>9</a:t>
            </a:fld>
            <a:endParaRPr lang="en-ZA"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21288"/>
            <a:ext cx="1691680" cy="836712"/>
          </a:xfrm>
          <a:prstGeom prst="rect">
            <a:avLst/>
          </a:prstGeom>
        </p:spPr>
      </p:pic>
      <p:sp>
        <p:nvSpPr>
          <p:cNvPr id="5" name="Slide Number Placeholder 4"/>
          <p:cNvSpPr txBox="1">
            <a:spLocks/>
          </p:cNvSpPr>
          <p:nvPr/>
        </p:nvSpPr>
        <p:spPr>
          <a:xfrm>
            <a:off x="2195736" y="647284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7</a:t>
            </a:r>
          </a:p>
        </p:txBody>
      </p:sp>
    </p:spTree>
    <p:custDataLst>
      <p:tags r:id="rId1"/>
    </p:custDataLst>
    <p:extLst>
      <p:ext uri="{BB962C8B-B14F-4D97-AF65-F5344CB8AC3E}">
        <p14:creationId xmlns:p14="http://schemas.microsoft.com/office/powerpoint/2010/main" val="278560145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r>
              <a:rPr lang="en-ZA" sz="5400" dirty="0"/>
              <a:t>PROGRAMME 5</a:t>
            </a:r>
          </a:p>
        </p:txBody>
      </p:sp>
      <p:sp>
        <p:nvSpPr>
          <p:cNvPr id="4" name="Slide Number Placeholder 3"/>
          <p:cNvSpPr>
            <a:spLocks noGrp="1"/>
          </p:cNvSpPr>
          <p:nvPr>
            <p:ph type="sldNum" sz="quarter" idx="12"/>
          </p:nvPr>
        </p:nvSpPr>
        <p:spPr/>
        <p:txBody>
          <a:bodyPr/>
          <a:lstStyle/>
          <a:p>
            <a:fld id="{E2C0AE55-7E06-4976-960B-3D98813CB3CF}" type="slidenum">
              <a:rPr lang="en-ZA" smtClean="0"/>
              <a:pPr/>
              <a:t>90</a:t>
            </a:fld>
            <a:endParaRPr lang="en-ZA" dirty="0"/>
          </a:p>
        </p:txBody>
      </p:sp>
      <p:sp>
        <p:nvSpPr>
          <p:cNvPr id="11" name="Text Placeholder 10"/>
          <p:cNvSpPr>
            <a:spLocks noGrp="1"/>
          </p:cNvSpPr>
          <p:nvPr>
            <p:ph type="body" sz="quarter" idx="13"/>
          </p:nvPr>
        </p:nvSpPr>
        <p:spPr/>
        <p:txBody>
          <a:bodyPr>
            <a:noAutofit/>
          </a:bodyPr>
          <a:lstStyle/>
          <a:p>
            <a:pPr marL="0" lvl="0" indent="0" algn="just">
              <a:buNone/>
            </a:pPr>
            <a:r>
              <a:rPr lang="en-US" sz="1800" b="1" u="sng" dirty="0"/>
              <a:t>School Nutrition</a:t>
            </a:r>
          </a:p>
          <a:p>
            <a:pPr lvl="0" algn="just"/>
            <a:r>
              <a:rPr lang="en-US" sz="1800" dirty="0"/>
              <a:t>A total of </a:t>
            </a:r>
            <a:r>
              <a:rPr lang="en-US" sz="1800" b="1" dirty="0"/>
              <a:t>134 schools </a:t>
            </a:r>
            <a:r>
              <a:rPr lang="en-US" sz="1800" dirty="0"/>
              <a:t>were monitored.</a:t>
            </a:r>
          </a:p>
          <a:p>
            <a:pPr marL="0" lvl="0" indent="0" algn="just">
              <a:buNone/>
            </a:pPr>
            <a:r>
              <a:rPr lang="en-US" sz="1800" b="1" u="sng" dirty="0"/>
              <a:t>Psychosocial Support</a:t>
            </a:r>
          </a:p>
          <a:p>
            <a:pPr lvl="0" algn="just"/>
            <a:r>
              <a:rPr lang="en-US" sz="1800" b="1" dirty="0"/>
              <a:t>16 officials </a:t>
            </a:r>
            <a:r>
              <a:rPr lang="en-US" sz="1800" dirty="0"/>
              <a:t>in Sarah </a:t>
            </a:r>
            <a:r>
              <a:rPr lang="en-US" sz="1800" dirty="0" err="1"/>
              <a:t>Baartman</a:t>
            </a:r>
            <a:r>
              <a:rPr lang="en-US" sz="1800" dirty="0"/>
              <a:t>, Eastern Cape were and </a:t>
            </a:r>
            <a:r>
              <a:rPr lang="en-US" sz="1800" b="1" dirty="0"/>
              <a:t>11 District officials </a:t>
            </a:r>
            <a:r>
              <a:rPr lang="en-US" sz="1800" dirty="0"/>
              <a:t>in Northern Cape were trained on </a:t>
            </a:r>
            <a:r>
              <a:rPr lang="en-US" sz="1800" b="1" dirty="0"/>
              <a:t>Resilience</a:t>
            </a:r>
            <a:r>
              <a:rPr lang="en-US" sz="1800" dirty="0"/>
              <a:t>.</a:t>
            </a:r>
          </a:p>
          <a:p>
            <a:pPr lvl="0" algn="just"/>
            <a:r>
              <a:rPr lang="en-US" sz="1800" b="1" dirty="0"/>
              <a:t>33 Learner Support </a:t>
            </a:r>
            <a:r>
              <a:rPr lang="en-US" sz="1800" dirty="0"/>
              <a:t>in the City of Johannesburg were </a:t>
            </a:r>
            <a:r>
              <a:rPr lang="en-US" sz="1800" b="1" dirty="0"/>
              <a:t>trained</a:t>
            </a:r>
            <a:r>
              <a:rPr lang="en-US" sz="1800" dirty="0"/>
              <a:t> on the Guide for Learner Support Agents and Schools on Providing Psychosocial Support.</a:t>
            </a:r>
          </a:p>
          <a:p>
            <a:pPr marL="0" lvl="0" indent="0" algn="just">
              <a:buNone/>
            </a:pPr>
            <a:r>
              <a:rPr lang="en-US" sz="1800" b="1" u="sng" dirty="0"/>
              <a:t>Health Promotion</a:t>
            </a:r>
          </a:p>
          <a:p>
            <a:pPr algn="just"/>
            <a:r>
              <a:rPr lang="en-US" sz="1800" dirty="0"/>
              <a:t>Director-General approved the nine (9) provincial </a:t>
            </a:r>
            <a:r>
              <a:rPr lang="en-US" sz="1800" b="1" dirty="0"/>
              <a:t>business plans</a:t>
            </a:r>
            <a:r>
              <a:rPr lang="en-US" sz="1800" dirty="0"/>
              <a:t> for the HIV and AIDS Life Skills Education Conditional Grant for the 2022/2023 financial year.</a:t>
            </a:r>
          </a:p>
          <a:p>
            <a:pPr algn="just"/>
            <a:r>
              <a:rPr lang="en-US" sz="1800" b="1" dirty="0"/>
              <a:t>Integrated School Health </a:t>
            </a:r>
            <a:r>
              <a:rPr lang="en-US" sz="1800" b="1" dirty="0" err="1"/>
              <a:t>Programme</a:t>
            </a:r>
            <a:r>
              <a:rPr lang="en-US" sz="1800" b="1" dirty="0"/>
              <a:t> (</a:t>
            </a:r>
            <a:r>
              <a:rPr lang="en-ZA" sz="1800" b="1" dirty="0"/>
              <a:t>ISHP) including HPV and Td Vaccination: </a:t>
            </a:r>
            <a:r>
              <a:rPr lang="en-ZA" sz="1800" dirty="0"/>
              <a:t>326 999 of the targeted 493 996 girls from Grades 4, 5 and 6 learners were reached.</a:t>
            </a:r>
            <a:endParaRPr lang="en-ZA" sz="1800" b="1" u="sng" dirty="0">
              <a:solidFill>
                <a:prstClr val="black"/>
              </a:solidFill>
            </a:endParaRPr>
          </a:p>
          <a:p>
            <a:pPr marL="0" lvl="0" indent="0" algn="just">
              <a:buNone/>
            </a:pPr>
            <a:r>
              <a:rPr lang="en-ZA" sz="1800" b="1" u="sng" dirty="0">
                <a:solidFill>
                  <a:prstClr val="black"/>
                </a:solidFill>
              </a:rPr>
              <a:t>Safety in Education</a:t>
            </a:r>
          </a:p>
          <a:p>
            <a:pPr lvl="0" algn="just"/>
            <a:r>
              <a:rPr lang="en-GB" sz="1800" b="1" dirty="0">
                <a:solidFill>
                  <a:prstClr val="black"/>
                </a:solidFill>
              </a:rPr>
              <a:t>The National School Safety Framework (NSSF) Monitoring: </a:t>
            </a:r>
            <a:r>
              <a:rPr lang="en-GB" sz="1800" dirty="0">
                <a:solidFill>
                  <a:prstClr val="black"/>
                </a:solidFill>
              </a:rPr>
              <a:t>In supporting districts to monitor the implementation of the NSSF, Social Cohesion, Sport and Enrichment programmes</a:t>
            </a:r>
            <a:r>
              <a:rPr lang="en-GB" sz="1800" b="1" dirty="0">
                <a:solidFill>
                  <a:prstClr val="black"/>
                </a:solidFill>
              </a:rPr>
              <a:t>, 75 districts across three (3) provinces (Gauteng, Northern Cape and KZN) were monitored</a:t>
            </a:r>
            <a:r>
              <a:rPr lang="en-GB" sz="1800" dirty="0">
                <a:solidFill>
                  <a:prstClr val="black"/>
                </a:solidFill>
              </a:rPr>
              <a:t>.</a:t>
            </a:r>
          </a:p>
          <a:p>
            <a:pPr marL="0" indent="0">
              <a:buNone/>
            </a:pPr>
            <a:endParaRPr lang="en-ZA"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Tree>
    <p:custDataLst>
      <p:tags r:id="rId1"/>
    </p:custDataLst>
    <p:extLst>
      <p:ext uri="{BB962C8B-B14F-4D97-AF65-F5344CB8AC3E}">
        <p14:creationId xmlns:p14="http://schemas.microsoft.com/office/powerpoint/2010/main" val="34591705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solidFill>
                  <a:schemeClr val="accent2">
                    <a:lumMod val="75000"/>
                  </a:schemeClr>
                </a:solidFill>
              </a:rPr>
              <a:t>PROGRAMME 5…</a:t>
            </a:r>
          </a:p>
        </p:txBody>
      </p:sp>
      <p:sp>
        <p:nvSpPr>
          <p:cNvPr id="4" name="Slide Number Placeholder 3"/>
          <p:cNvSpPr>
            <a:spLocks noGrp="1"/>
          </p:cNvSpPr>
          <p:nvPr>
            <p:ph type="sldNum" sz="quarter" idx="12"/>
          </p:nvPr>
        </p:nvSpPr>
        <p:spPr/>
        <p:txBody>
          <a:bodyPr/>
          <a:lstStyle/>
          <a:p>
            <a:fld id="{E2C0AE55-7E06-4976-960B-3D98813CB3CF}" type="slidenum">
              <a:rPr lang="en-ZA" smtClean="0"/>
              <a:t>91</a:t>
            </a:fld>
            <a:endParaRPr lang="en-ZA"/>
          </a:p>
        </p:txBody>
      </p:sp>
      <p:sp>
        <p:nvSpPr>
          <p:cNvPr id="5" name="Content Placeholder 4"/>
          <p:cNvSpPr>
            <a:spLocks noGrp="1"/>
          </p:cNvSpPr>
          <p:nvPr>
            <p:ph type="body" sz="quarter" idx="13"/>
          </p:nvPr>
        </p:nvSpPr>
        <p:spPr>
          <a:xfrm>
            <a:off x="0" y="692696"/>
            <a:ext cx="9144000" cy="4896543"/>
          </a:xfrm>
        </p:spPr>
        <p:txBody>
          <a:bodyPr>
            <a:noAutofit/>
          </a:bodyPr>
          <a:lstStyle/>
          <a:p>
            <a:pPr marL="0" indent="0" algn="just">
              <a:lnSpc>
                <a:spcPct val="110000"/>
              </a:lnSpc>
              <a:buNone/>
            </a:pPr>
            <a:r>
              <a:rPr lang="en-ZA" sz="1800" b="1" u="sng" dirty="0"/>
              <a:t>Safety in Education …</a:t>
            </a:r>
          </a:p>
          <a:p>
            <a:pPr algn="just">
              <a:lnSpc>
                <a:spcPct val="110000"/>
              </a:lnSpc>
            </a:pPr>
            <a:r>
              <a:rPr lang="en-ZA" sz="1800" b="1" dirty="0"/>
              <a:t>The Disaster Risk Management in schools:</a:t>
            </a:r>
            <a:r>
              <a:rPr lang="en-ZA" sz="1800" dirty="0"/>
              <a:t> the DBE and partners; The Department of Cooperative Governance and Traditional Affairs (</a:t>
            </a:r>
            <a:r>
              <a:rPr lang="en-ZA" sz="1800" dirty="0" err="1"/>
              <a:t>CoGTA</a:t>
            </a:r>
            <a:r>
              <a:rPr lang="en-ZA" sz="1800" dirty="0"/>
              <a:t>) and SANTAM developed the Disaster Risk Assessment Tool, which was </a:t>
            </a:r>
            <a:r>
              <a:rPr lang="en-ZA" sz="1800" b="1" dirty="0"/>
              <a:t>piloted through conducting training workshops in two provinces: Limpopo and the Free State. </a:t>
            </a:r>
          </a:p>
          <a:p>
            <a:pPr lvl="0" algn="just">
              <a:lnSpc>
                <a:spcPct val="110000"/>
              </a:lnSpc>
            </a:pPr>
            <a:r>
              <a:rPr lang="en-US" sz="1800" b="1" dirty="0"/>
              <a:t>The Violence and Bullying Prevention Campaign</a:t>
            </a:r>
            <a:r>
              <a:rPr lang="en-GB" sz="1800" dirty="0"/>
              <a:t> was implemented in Mpumalanga on 11 March 2022, </a:t>
            </a:r>
            <a:r>
              <a:rPr lang="en-GB" sz="1800" b="1" dirty="0"/>
              <a:t>a total number of 1 159 officials attended the campaign.</a:t>
            </a:r>
            <a:endParaRPr lang="en-ZA" sz="1800" b="1" u="sng" dirty="0"/>
          </a:p>
          <a:p>
            <a:pPr marL="0" indent="0" algn="just">
              <a:lnSpc>
                <a:spcPct val="110000"/>
              </a:lnSpc>
              <a:buNone/>
            </a:pPr>
            <a:r>
              <a:rPr lang="en-ZA" sz="1800" b="1" u="sng" dirty="0"/>
              <a:t>Sports and Enrichment in Education</a:t>
            </a:r>
          </a:p>
          <a:p>
            <a:pPr lvl="0" algn="just">
              <a:lnSpc>
                <a:spcPct val="110000"/>
              </a:lnSpc>
            </a:pPr>
            <a:r>
              <a:rPr lang="en-US" sz="1800" b="1" dirty="0">
                <a:ea typeface="Times New Roman" panose="02020603050405020304" pitchFamily="18" charset="0"/>
              </a:rPr>
              <a:t>The Kay Motsepe Schools Cup – Netball</a:t>
            </a:r>
            <a:r>
              <a:rPr lang="en-US" sz="1800" dirty="0">
                <a:ea typeface="Times New Roman" panose="02020603050405020304" pitchFamily="18" charset="0"/>
              </a:rPr>
              <a:t>: t</a:t>
            </a:r>
            <a:r>
              <a:rPr lang="en-GB" sz="1800" dirty="0">
                <a:ea typeface="Times New Roman" panose="02020603050405020304" pitchFamily="18" charset="0"/>
              </a:rPr>
              <a:t>he 2021 Kay </a:t>
            </a:r>
            <a:r>
              <a:rPr lang="en-GB" sz="1800" dirty="0" err="1">
                <a:ea typeface="Times New Roman" panose="02020603050405020304" pitchFamily="18" charset="0"/>
              </a:rPr>
              <a:t>Motsepe</a:t>
            </a:r>
            <a:r>
              <a:rPr lang="en-GB" sz="1800" dirty="0">
                <a:ea typeface="Times New Roman" panose="02020603050405020304" pitchFamily="18" charset="0"/>
              </a:rPr>
              <a:t> Schools Cup National Championships for netball was successfully held from </a:t>
            </a:r>
            <a:r>
              <a:rPr lang="en-US" sz="1800" dirty="0">
                <a:ea typeface="Times New Roman" panose="02020603050405020304" pitchFamily="18" charset="0"/>
              </a:rPr>
              <a:t>15 to 17 October 2021</a:t>
            </a:r>
            <a:r>
              <a:rPr lang="en-GB" sz="1800" dirty="0">
                <a:ea typeface="Times New Roman" panose="02020603050405020304" pitchFamily="18" charset="0"/>
              </a:rPr>
              <a:t> at </a:t>
            </a:r>
            <a:r>
              <a:rPr lang="en-US" sz="1800" dirty="0" err="1">
                <a:ea typeface="Times New Roman" panose="02020603050405020304" pitchFamily="18" charset="0"/>
              </a:rPr>
              <a:t>Hoerskool</a:t>
            </a:r>
            <a:r>
              <a:rPr lang="en-US" sz="1800" dirty="0">
                <a:ea typeface="Times New Roman" panose="02020603050405020304" pitchFamily="18" charset="0"/>
              </a:rPr>
              <a:t> </a:t>
            </a:r>
            <a:r>
              <a:rPr lang="en-US" sz="1800" dirty="0" err="1">
                <a:ea typeface="Times New Roman" panose="02020603050405020304" pitchFamily="18" charset="0"/>
              </a:rPr>
              <a:t>Bekker</a:t>
            </a:r>
            <a:r>
              <a:rPr lang="en-US" sz="1800" dirty="0">
                <a:ea typeface="Times New Roman" panose="02020603050405020304" pitchFamily="18" charset="0"/>
              </a:rPr>
              <a:t>, </a:t>
            </a:r>
            <a:r>
              <a:rPr lang="en-US" sz="1800" dirty="0" err="1">
                <a:ea typeface="Times New Roman" panose="02020603050405020304" pitchFamily="18" charset="0"/>
              </a:rPr>
              <a:t>Magaliesburg</a:t>
            </a:r>
            <a:r>
              <a:rPr lang="en-US" sz="1800" dirty="0">
                <a:ea typeface="Times New Roman" panose="02020603050405020304" pitchFamily="18" charset="0"/>
              </a:rPr>
              <a:t>.</a:t>
            </a:r>
            <a:r>
              <a:rPr lang="en-US" sz="1800" b="1" dirty="0">
                <a:ea typeface="Times New Roman" panose="02020603050405020304" pitchFamily="18" charset="0"/>
              </a:rPr>
              <a:t> </a:t>
            </a:r>
            <a:endParaRPr lang="en-GB" sz="1800" dirty="0">
              <a:ea typeface="Times New Roman" panose="02020603050405020304" pitchFamily="18" charset="0"/>
            </a:endParaRPr>
          </a:p>
          <a:p>
            <a:pPr algn="just">
              <a:lnSpc>
                <a:spcPct val="110000"/>
              </a:lnSpc>
            </a:pPr>
            <a:r>
              <a:rPr lang="en-ZA" sz="1800" b="1" dirty="0"/>
              <a:t>The National School Sports Summer Games Championships</a:t>
            </a:r>
            <a:r>
              <a:rPr lang="en-US" sz="1800" b="1" dirty="0"/>
              <a:t>: </a:t>
            </a:r>
            <a:r>
              <a:rPr lang="en-US" sz="1800" dirty="0"/>
              <a:t>The National School Sports Summer Games were successfully held from </a:t>
            </a:r>
            <a:r>
              <a:rPr lang="en-ZA" sz="1800" dirty="0"/>
              <a:t>02 to 06 February 2022 in Bloemfontein, Free State. </a:t>
            </a:r>
            <a:r>
              <a:rPr lang="en-GB" sz="1800" dirty="0"/>
              <a:t>The codes that were played included Football, Chess, and Tennis.</a:t>
            </a:r>
          </a:p>
          <a:p>
            <a:pPr lvl="0" algn="just">
              <a:lnSpc>
                <a:spcPct val="110000"/>
              </a:lnSpc>
            </a:pPr>
            <a:r>
              <a:rPr lang="en-ZA" sz="1800" b="1" dirty="0">
                <a:ea typeface="Times New Roman" panose="02020603050405020304" pitchFamily="18" charset="0"/>
              </a:rPr>
              <a:t>The South African Schools Athletics National Championships for Primary Schools </a:t>
            </a:r>
            <a:r>
              <a:rPr lang="en-ZA" sz="1800" dirty="0">
                <a:ea typeface="Times New Roman" panose="02020603050405020304" pitchFamily="18" charset="0"/>
              </a:rPr>
              <a:t>were successfully held from 24 to 26 March 2022 at the North West University McArthur Stadium.</a:t>
            </a:r>
            <a:endParaRPr lang="en-ZA" sz="32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415786750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dirty="0"/>
              <a:t>PROGRAMME 5…</a:t>
            </a:r>
            <a:endParaRPr lang="en-ZA" sz="4400" b="1" dirty="0">
              <a:solidFill>
                <a:schemeClr val="accent2">
                  <a:lumMod val="75000"/>
                </a:schemeClr>
              </a:solidFill>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t>92</a:t>
            </a:fld>
            <a:endParaRPr lang="en-ZA"/>
          </a:p>
        </p:txBody>
      </p:sp>
      <p:sp>
        <p:nvSpPr>
          <p:cNvPr id="5" name="Content Placeholder 4"/>
          <p:cNvSpPr>
            <a:spLocks noGrp="1"/>
          </p:cNvSpPr>
          <p:nvPr>
            <p:ph type="body" sz="quarter" idx="13"/>
          </p:nvPr>
        </p:nvSpPr>
        <p:spPr>
          <a:xfrm>
            <a:off x="0" y="692696"/>
            <a:ext cx="9144000" cy="4896543"/>
          </a:xfrm>
        </p:spPr>
        <p:txBody>
          <a:bodyPr>
            <a:noAutofit/>
          </a:bodyPr>
          <a:lstStyle/>
          <a:p>
            <a:pPr marL="0" indent="0" algn="just">
              <a:buNone/>
            </a:pPr>
            <a:r>
              <a:rPr lang="en-ZA" sz="1800" b="1" u="sng" dirty="0"/>
              <a:t>Sports and Enrichment in Education</a:t>
            </a:r>
          </a:p>
          <a:p>
            <a:pPr algn="just"/>
            <a:r>
              <a:rPr lang="en-GB" sz="1800" b="1" dirty="0"/>
              <a:t>The Pan African Schools Cup: </a:t>
            </a:r>
            <a:r>
              <a:rPr lang="en-GB" sz="1800" dirty="0"/>
              <a:t>The Confederation of African Football (CAF) and Federation Internationale de Football Association (FIFA) identified South Africa to take part in an </a:t>
            </a:r>
            <a:r>
              <a:rPr lang="en-GB" sz="1800" b="1" dirty="0"/>
              <a:t>inter-school tournament pilot</a:t>
            </a:r>
            <a:r>
              <a:rPr lang="en-GB" sz="1800" dirty="0"/>
              <a:t> that took place from 17 to 21 February 2022 in the Democratic Republic of Congo. </a:t>
            </a:r>
            <a:r>
              <a:rPr lang="en-GB" sz="1800" b="1" dirty="0" err="1"/>
              <a:t>Edendale</a:t>
            </a:r>
            <a:r>
              <a:rPr lang="en-GB" sz="1800" b="1" dirty="0"/>
              <a:t> Technical High School emerged as runners-up in the competition.</a:t>
            </a:r>
          </a:p>
          <a:p>
            <a:pPr algn="just"/>
            <a:r>
              <a:rPr lang="en-GB" sz="1800" b="1" dirty="0"/>
              <a:t>The South African Schools Athletics National Championships for High Schools </a:t>
            </a:r>
            <a:r>
              <a:rPr lang="en-GB" sz="1800" dirty="0"/>
              <a:t>were successfully held from 15 to 18 March 2022 at the Germiston Stadium in Gauteng. The events accommodated both the mainstream and Learners with Special Educational Needs (</a:t>
            </a:r>
            <a:r>
              <a:rPr lang="en-GB" sz="1800" dirty="0" err="1"/>
              <a:t>LSEN</a:t>
            </a:r>
            <a:r>
              <a:rPr lang="en-GB" sz="1800" dirty="0"/>
              <a:t>) participants. All provinces were represented. </a:t>
            </a:r>
            <a:r>
              <a:rPr lang="en-GB" sz="1800" b="1" dirty="0"/>
              <a:t>the Gauteng province emerged as the overall winner in both the mainstream and </a:t>
            </a:r>
            <a:r>
              <a:rPr lang="en-GB" sz="1800" b="1" dirty="0" err="1"/>
              <a:t>LSEN</a:t>
            </a:r>
            <a:r>
              <a:rPr lang="en-GB" sz="1800" b="1" dirty="0"/>
              <a:t> categories.</a:t>
            </a:r>
          </a:p>
          <a:p>
            <a:pPr algn="just"/>
            <a:r>
              <a:rPr lang="en-GB" sz="1800" dirty="0"/>
              <a:t>To support the School Sports League programme, </a:t>
            </a:r>
            <a:r>
              <a:rPr lang="en-GB" sz="1800" b="1" dirty="0"/>
              <a:t>A total of 1 066 chess boards were purchased and distributed to provinces.</a:t>
            </a:r>
          </a:p>
          <a:p>
            <a:pPr lvl="0" algn="just"/>
            <a:r>
              <a:rPr lang="en-ZA" sz="1800" b="1" dirty="0"/>
              <a:t>The National Swimming Championship </a:t>
            </a:r>
            <a:r>
              <a:rPr lang="en-ZA" sz="1800" dirty="0"/>
              <a:t>was successfully held from 25 to 28 March 2022 at the Hatfield Swimming Pool in Pretoria. </a:t>
            </a:r>
            <a:endParaRPr lang="en-ZA" sz="1800" dirty="0">
              <a:ea typeface="Times New Roman" panose="02020603050405020304" pitchFamily="18" charset="0"/>
            </a:endParaRPr>
          </a:p>
          <a:p>
            <a:pPr lvl="0" algn="just"/>
            <a:r>
              <a:rPr lang="en-US" sz="1800" b="1" dirty="0"/>
              <a:t>The SASCE National Coordinating Committee (NCC) meeting</a:t>
            </a:r>
            <a:r>
              <a:rPr lang="en-US" sz="1800" dirty="0"/>
              <a:t>: </a:t>
            </a:r>
            <a:r>
              <a:rPr lang="en-GB" sz="1800" dirty="0"/>
              <a:t>The Capacity Building workshops for adjudicators and conductors were held in North West and Free State provinces on 25 -26 February and 08-11 March 2022 respectively.</a:t>
            </a:r>
          </a:p>
          <a:p>
            <a:endParaRPr lang="en-ZA" sz="18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29083184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6804248" cy="692696"/>
          </a:xfrm>
        </p:spPr>
        <p:txBody>
          <a:bodyPr>
            <a:normAutofit fontScale="90000"/>
          </a:bodyPr>
          <a:lstStyle/>
          <a:p>
            <a:r>
              <a:rPr lang="en-ZA" sz="4000" dirty="0">
                <a:solidFill>
                  <a:srgbClr val="C0504D">
                    <a:lumMod val="75000"/>
                  </a:srgbClr>
                </a:solidFill>
              </a:rPr>
              <a:t>PROGRAMME 5…</a:t>
            </a:r>
            <a:endParaRPr lang="en-GB" sz="48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93</a:t>
            </a:fld>
            <a:endParaRPr lang="en-ZA" dirty="0">
              <a:solidFill>
                <a:prstClr val="black">
                  <a:tint val="75000"/>
                </a:prstClr>
              </a:solidFill>
            </a:endParaRPr>
          </a:p>
        </p:txBody>
      </p:sp>
      <p:sp>
        <p:nvSpPr>
          <p:cNvPr id="3" name="Content Placeholder 2"/>
          <p:cNvSpPr>
            <a:spLocks noGrp="1"/>
          </p:cNvSpPr>
          <p:nvPr>
            <p:ph type="body" sz="quarter" idx="13"/>
          </p:nvPr>
        </p:nvSpPr>
        <p:spPr>
          <a:xfrm>
            <a:off x="0" y="692697"/>
            <a:ext cx="9144000" cy="4896543"/>
          </a:xfrm>
        </p:spPr>
        <p:txBody>
          <a:bodyPr>
            <a:noAutofit/>
          </a:bodyPr>
          <a:lstStyle/>
          <a:p>
            <a:pPr marL="0" lvl="0" indent="0" algn="just">
              <a:lnSpc>
                <a:spcPts val="1320"/>
              </a:lnSpc>
              <a:buNone/>
            </a:pPr>
            <a:r>
              <a:rPr lang="en-ZA" sz="1800" b="1" u="sng" dirty="0"/>
              <a:t>Social Cohesion and Equity in Education </a:t>
            </a:r>
          </a:p>
          <a:p>
            <a:pPr algn="just"/>
            <a:r>
              <a:rPr lang="en-ZA" sz="1800" b="1" dirty="0"/>
              <a:t>The National Schools Moot Court Programme:</a:t>
            </a:r>
            <a:r>
              <a:rPr lang="en-ZA" sz="1800" dirty="0"/>
              <a:t> </a:t>
            </a:r>
            <a:r>
              <a:rPr lang="en-ZA" sz="1800" b="1" dirty="0"/>
              <a:t>A total number of 778 participants were reached</a:t>
            </a:r>
            <a:r>
              <a:rPr lang="en-ZA" sz="1800" dirty="0"/>
              <a:t> through these workshops and national finals.  </a:t>
            </a:r>
          </a:p>
          <a:p>
            <a:pPr algn="just"/>
            <a:r>
              <a:rPr lang="en-ZA" sz="1800" b="1" dirty="0"/>
              <a:t>The </a:t>
            </a:r>
            <a:r>
              <a:rPr lang="en-ZA" sz="1800" b="1" dirty="0" err="1"/>
              <a:t>iNkosi</a:t>
            </a:r>
            <a:r>
              <a:rPr lang="en-ZA" sz="1800" b="1" dirty="0"/>
              <a:t> Albert Luthuli Oral history Programme: </a:t>
            </a:r>
            <a:r>
              <a:rPr lang="en-ZA" sz="1800" dirty="0"/>
              <a:t>The national finals were held and successfully hosted, with </a:t>
            </a:r>
            <a:r>
              <a:rPr lang="en-ZA" sz="1800" b="1" dirty="0"/>
              <a:t>34 learners and 69 officials in attendance</a:t>
            </a:r>
            <a:r>
              <a:rPr lang="en-ZA" sz="1800" dirty="0"/>
              <a:t>. </a:t>
            </a:r>
          </a:p>
          <a:p>
            <a:pPr algn="just"/>
            <a:r>
              <a:rPr lang="en-ZA" sz="1800" b="1" dirty="0"/>
              <a:t>The National Heritage Council Programme: </a:t>
            </a:r>
            <a:r>
              <a:rPr lang="en-ZA" sz="1800" dirty="0"/>
              <a:t>The national finals for high schools were held from 05 to 08 October 2021 at </a:t>
            </a:r>
            <a:r>
              <a:rPr lang="en-ZA" sz="1800" dirty="0" err="1"/>
              <a:t>Marakele</a:t>
            </a:r>
            <a:r>
              <a:rPr lang="en-ZA" sz="1800" dirty="0"/>
              <a:t> National Park in Mpumalanga province. </a:t>
            </a:r>
            <a:r>
              <a:rPr lang="en-ZA" sz="1800" b="1" dirty="0"/>
              <a:t>A total number of 35 learners and 35 officials attended.</a:t>
            </a:r>
            <a:endParaRPr lang="en-GB" sz="1800" dirty="0"/>
          </a:p>
          <a:p>
            <a:pPr algn="just"/>
            <a:r>
              <a:rPr lang="en-ZA" sz="1800" b="1" dirty="0"/>
              <a:t>The Administration of the Truth and Reconciliation Commission (TRC) Educational Assistance Programme:</a:t>
            </a:r>
            <a:r>
              <a:rPr lang="en-ZA" sz="1800" dirty="0"/>
              <a:t> A total number of </a:t>
            </a:r>
            <a:r>
              <a:rPr lang="en-ZA" sz="1800" b="1" dirty="0"/>
              <a:t>2 109 applications</a:t>
            </a:r>
            <a:r>
              <a:rPr lang="en-ZA" sz="1800" dirty="0"/>
              <a:t> were received for the 2021/22 financial year. Of the </a:t>
            </a:r>
            <a:r>
              <a:rPr lang="en-ZA" sz="1800" b="1" dirty="0"/>
              <a:t>2 109 </a:t>
            </a:r>
            <a:r>
              <a:rPr lang="en-ZA" sz="1800" dirty="0"/>
              <a:t>applications received, </a:t>
            </a:r>
            <a:r>
              <a:rPr lang="en-ZA" sz="1800" b="1" dirty="0"/>
              <a:t>1 610 applications were processed for payment.</a:t>
            </a:r>
          </a:p>
          <a:p>
            <a:pPr algn="just"/>
            <a:r>
              <a:rPr lang="en-ZA" sz="1800" b="1" dirty="0"/>
              <a:t>Advocacy training on the Protocol for the Management and Reporting of Sexual Abuse and Harassment in Schools:</a:t>
            </a:r>
            <a:r>
              <a:rPr lang="en-ZA" sz="1800" dirty="0"/>
              <a:t> The full and summarised versions of the Protocol were distributed, as well as copies of the</a:t>
            </a:r>
            <a:r>
              <a:rPr lang="en-ZA" sz="1800" i="1" dirty="0"/>
              <a:t> </a:t>
            </a:r>
            <a:r>
              <a:rPr lang="en-ZA" sz="1800" b="1" i="1" dirty="0"/>
              <a:t>Prevent Violence in Schools Manual</a:t>
            </a:r>
            <a:r>
              <a:rPr lang="en-ZA" sz="1800" dirty="0"/>
              <a:t> and </a:t>
            </a:r>
            <a:r>
              <a:rPr lang="en-ZA" sz="1800" b="1" dirty="0"/>
              <a:t>Fact Sheet</a:t>
            </a:r>
            <a:r>
              <a:rPr lang="en-ZA" sz="1800" dirty="0"/>
              <a:t>, to all workshop participants. </a:t>
            </a:r>
            <a:r>
              <a:rPr lang="en-ZA" sz="1800" b="1" dirty="0"/>
              <a:t>A total number of 44 officials attended the workshops.</a:t>
            </a:r>
            <a:endParaRPr lang="en-GB" sz="1800" dirty="0"/>
          </a:p>
          <a:p>
            <a:pPr algn="just"/>
            <a:r>
              <a:rPr lang="en-ZA" sz="1800" b="1" dirty="0"/>
              <a:t>The </a:t>
            </a:r>
            <a:r>
              <a:rPr lang="en-ZA" sz="1800" b="1" dirty="0" err="1"/>
              <a:t>Masiphephe</a:t>
            </a:r>
            <a:r>
              <a:rPr lang="en-ZA" sz="1800" b="1" dirty="0"/>
              <a:t> Network on the prevention and response of School Related Gender-Based Violence (</a:t>
            </a:r>
            <a:r>
              <a:rPr lang="en-ZA" sz="1800" b="1" dirty="0" err="1"/>
              <a:t>SRGBV</a:t>
            </a:r>
            <a:r>
              <a:rPr lang="en-ZA" sz="1800" b="1" dirty="0"/>
              <a:t>): </a:t>
            </a:r>
            <a:r>
              <a:rPr lang="en-US" sz="1800" b="1" dirty="0"/>
              <a:t>Three (3)</a:t>
            </a:r>
            <a:r>
              <a:rPr lang="en-US" sz="1800" dirty="0"/>
              <a:t> provinces were targeted to receive this intervention; Mpumalanga, KwaZulu-Natal and Gauteng; comprising </a:t>
            </a:r>
            <a:r>
              <a:rPr lang="en-US" sz="1800" b="1" dirty="0"/>
              <a:t>two (2)</a:t>
            </a:r>
            <a:r>
              <a:rPr lang="en-US" sz="1800" dirty="0"/>
              <a:t> schools per province. </a:t>
            </a:r>
          </a:p>
          <a:p>
            <a:pPr marL="0" indent="0">
              <a:buNone/>
            </a:pPr>
            <a:endParaRPr lang="en-ZA" sz="1800" dirty="0">
              <a:solidFill>
                <a:srgbClr val="FF0000"/>
              </a:solidFill>
              <a:latin typeface="Arial" panose="020B0604020202020204" pitchFamily="34" charset="0"/>
              <a:ea typeface="Times New Roman" panose="02020603050405020304" pitchFamily="18" charset="0"/>
            </a:endParaRPr>
          </a:p>
          <a:p>
            <a:endParaRPr lang="en-ZA" sz="1800" dirty="0">
              <a:latin typeface="Arial" panose="020B0604020202020204" pitchFamily="34" charset="0"/>
              <a:ea typeface="Times New Roman" panose="02020603050405020304" pitchFamily="18" charset="0"/>
            </a:endParaRPr>
          </a:p>
          <a:p>
            <a:endParaRPr lang="en-GB" sz="1800" dirty="0"/>
          </a:p>
          <a:p>
            <a:endParaRPr lang="en-GB" sz="1800" dirty="0"/>
          </a:p>
          <a:p>
            <a:endParaRPr lang="en-GB" sz="1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34413514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dirty="0">
                <a:solidFill>
                  <a:srgbClr val="C0504D">
                    <a:lumMod val="75000"/>
                  </a:srgbClr>
                </a:solidFill>
              </a:rPr>
              <a:t>PROGRAMME 5</a:t>
            </a:r>
            <a:endParaRPr lang="en-GB" sz="6000" dirty="0"/>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94</a:t>
            </a:fld>
            <a:endParaRPr lang="en-ZA" dirty="0">
              <a:solidFill>
                <a:prstClr val="black">
                  <a:tint val="75000"/>
                </a:prstClr>
              </a:solidFill>
            </a:endParaRPr>
          </a:p>
        </p:txBody>
      </p:sp>
      <p:sp>
        <p:nvSpPr>
          <p:cNvPr id="3" name="Content Placeholder 2"/>
          <p:cNvSpPr>
            <a:spLocks noGrp="1"/>
          </p:cNvSpPr>
          <p:nvPr>
            <p:ph type="body" sz="quarter" idx="13"/>
          </p:nvPr>
        </p:nvSpPr>
        <p:spPr/>
        <p:txBody>
          <a:bodyPr>
            <a:noAutofit/>
          </a:bodyPr>
          <a:lstStyle/>
          <a:p>
            <a:pPr marL="0" lvl="0" indent="0" algn="just">
              <a:lnSpc>
                <a:spcPts val="1320"/>
              </a:lnSpc>
              <a:buNone/>
            </a:pPr>
            <a:r>
              <a:rPr lang="en-ZA" sz="1800" b="1" u="sng" dirty="0"/>
              <a:t>Social Cohesion and Equity in Education </a:t>
            </a:r>
          </a:p>
          <a:p>
            <a:pPr algn="just"/>
            <a:r>
              <a:rPr lang="en-ZA" sz="1800" b="1" dirty="0">
                <a:ea typeface="Times New Roman" panose="02020603050405020304" pitchFamily="18" charset="0"/>
              </a:rPr>
              <a:t>The Girls and Boys Education Movement (GBEM):</a:t>
            </a:r>
            <a:r>
              <a:rPr lang="en-ZA" sz="1800" dirty="0">
                <a:ea typeface="Times New Roman" panose="02020603050405020304" pitchFamily="18" charset="0"/>
              </a:rPr>
              <a:t> From 08 May to 10 June 2021, online dialogue sessions in KwaZulu-Natal and Mpumalanga provinces were held with learners.</a:t>
            </a:r>
          </a:p>
          <a:p>
            <a:pPr algn="just"/>
            <a:r>
              <a:rPr lang="en-ZA" sz="1800" b="1" dirty="0"/>
              <a:t>Guidelines for the Social Inclusion of Sexual Orientation Gender Identity Expression and Sex Characteristics (SOGIESC) in Schools:</a:t>
            </a:r>
            <a:r>
              <a:rPr lang="en-ZA" sz="1800" dirty="0"/>
              <a:t> In May 2021, a meeting was held to discuss the guidelines and </a:t>
            </a:r>
            <a:r>
              <a:rPr lang="en-ZA" sz="1800" b="1" dirty="0"/>
              <a:t>a total number of 33 officials attended this consultative meeting.</a:t>
            </a:r>
            <a:endParaRPr lang="en-GB" sz="1800" dirty="0"/>
          </a:p>
          <a:p>
            <a:pPr algn="just"/>
            <a:r>
              <a:rPr lang="en-ZA" sz="1800" b="1" dirty="0"/>
              <a:t>Workshop on Social Orientation, Gender Identity Expression and Sex Characteristics (SOGIESC)</a:t>
            </a:r>
            <a:r>
              <a:rPr lang="en-ZA" sz="1800" dirty="0"/>
              <a:t>: The workshop was held</a:t>
            </a:r>
            <a:r>
              <a:rPr lang="en-ZA" sz="1800" b="1" dirty="0"/>
              <a:t> </a:t>
            </a:r>
            <a:r>
              <a:rPr lang="en-ZA" sz="1800" dirty="0"/>
              <a:t>on 27 November 2021, at </a:t>
            </a:r>
            <a:r>
              <a:rPr lang="en-ZA" sz="1800" dirty="0" err="1"/>
              <a:t>Kliptown</a:t>
            </a:r>
            <a:r>
              <a:rPr lang="en-ZA" sz="1800" dirty="0"/>
              <a:t> Youth centre,</a:t>
            </a:r>
          </a:p>
          <a:p>
            <a:pPr algn="just"/>
            <a:r>
              <a:rPr lang="en-ZA" sz="1800" b="1" dirty="0"/>
              <a:t>Celebrating Women in the Education Sector during Women’s Month: </a:t>
            </a:r>
            <a:r>
              <a:rPr lang="en-ZA" sz="1800" dirty="0"/>
              <a:t>In August 2021, the DBE published a digital online campaign in celebration of Women’s month which is </a:t>
            </a:r>
            <a:r>
              <a:rPr lang="en-ZA" sz="1800" b="1" dirty="0"/>
              <a:t>commemorating the Year of Charlotte </a:t>
            </a:r>
            <a:r>
              <a:rPr lang="en-ZA" sz="1800" b="1" dirty="0" err="1"/>
              <a:t>Maxeke</a:t>
            </a:r>
            <a:r>
              <a:rPr lang="en-ZA" sz="1800" b="1" dirty="0"/>
              <a:t>.</a:t>
            </a:r>
            <a:r>
              <a:rPr lang="en-ZA" sz="1800" dirty="0"/>
              <a:t> on 17 October 2021 an AME church event was organised at the church in Soweto that </a:t>
            </a:r>
            <a:r>
              <a:rPr lang="en-ZA" sz="1800" dirty="0" err="1"/>
              <a:t>Maxeke</a:t>
            </a:r>
            <a:r>
              <a:rPr lang="en-ZA" sz="1800" dirty="0"/>
              <a:t> attended.</a:t>
            </a:r>
          </a:p>
          <a:p>
            <a:pPr algn="just"/>
            <a:r>
              <a:rPr lang="en-ZA" sz="1800" b="1" dirty="0"/>
              <a:t>Gender Responsive Pedagogy for Early Childhood Education (GRP4ECE): </a:t>
            </a:r>
            <a:r>
              <a:rPr lang="en-ZA" sz="1800" dirty="0"/>
              <a:t>A financial boost from the ETDP SETA funding stream was confirmed to support the phased implementation of the GRP4ECE in </a:t>
            </a:r>
            <a:r>
              <a:rPr lang="en-ZA" sz="1800" b="1" dirty="0"/>
              <a:t>four (4)</a:t>
            </a:r>
            <a:r>
              <a:rPr lang="en-ZA" sz="1800" dirty="0"/>
              <a:t> provinces, including North West, Free State, Eastern Cape and Northern Cape.</a:t>
            </a:r>
            <a:endParaRPr lang="en-ZA" sz="1800" b="1" dirty="0"/>
          </a:p>
          <a:p>
            <a:pPr marL="0" indent="0">
              <a:buNone/>
            </a:pPr>
            <a:endParaRPr lang="en-ZA" sz="1800" dirty="0">
              <a:solidFill>
                <a:srgbClr val="FF0000"/>
              </a:solidFill>
              <a:ea typeface="Times New Roman" panose="02020603050405020304" pitchFamily="18" charset="0"/>
            </a:endParaRPr>
          </a:p>
          <a:p>
            <a:endParaRPr lang="en-ZA" sz="1800" dirty="0">
              <a:ea typeface="Times New Roman" panose="02020603050405020304" pitchFamily="18" charset="0"/>
            </a:endParaRPr>
          </a:p>
          <a:p>
            <a:endParaRPr lang="en-GB" sz="1800" dirty="0"/>
          </a:p>
          <a:p>
            <a:endParaRPr lang="en-GB" sz="1800" dirty="0"/>
          </a:p>
          <a:p>
            <a:endParaRPr lang="en-GB" sz="1800"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092518"/>
            <a:ext cx="1691680" cy="765481"/>
          </a:xfrm>
          <a:prstGeom prst="rect">
            <a:avLst/>
          </a:prstGeom>
        </p:spPr>
      </p:pic>
    </p:spTree>
    <p:extLst>
      <p:ext uri="{BB962C8B-B14F-4D97-AF65-F5344CB8AC3E}">
        <p14:creationId xmlns:p14="http://schemas.microsoft.com/office/powerpoint/2010/main" val="32087928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dirty="0">
                <a:latin typeface="+mn-lt"/>
              </a:rPr>
              <a:t/>
            </a:r>
            <a:br>
              <a:rPr lang="en-ZA" dirty="0">
                <a:latin typeface="+mn-lt"/>
              </a:rPr>
            </a:br>
            <a:endParaRPr lang="en-ZA" dirty="0">
              <a:latin typeface="+mn-lt"/>
            </a:endParaRPr>
          </a:p>
        </p:txBody>
      </p:sp>
      <p:sp>
        <p:nvSpPr>
          <p:cNvPr id="3" name="Content Placeholder 2"/>
          <p:cNvSpPr>
            <a:spLocks noGrp="1"/>
          </p:cNvSpPr>
          <p:nvPr>
            <p:ph type="subTitle" idx="1"/>
          </p:nvPr>
        </p:nvSpPr>
        <p:spPr>
          <a:xfrm>
            <a:off x="251520" y="1988840"/>
            <a:ext cx="8568952" cy="2304256"/>
          </a:xfrm>
        </p:spPr>
        <p:txBody>
          <a:bodyPr>
            <a:noAutofit/>
          </a:bodyPr>
          <a:lstStyle/>
          <a:p>
            <a:pPr marL="631825" indent="-631825" algn="ctr">
              <a:buNone/>
              <a:defRPr/>
            </a:pPr>
            <a:r>
              <a:rPr lang="en-US" sz="5400" b="1" dirty="0">
                <a:solidFill>
                  <a:schemeClr val="accent2">
                    <a:lumMod val="75000"/>
                  </a:schemeClr>
                </a:solidFill>
                <a:cs typeface="Calibri" pitchFamily="34" charset="0"/>
              </a:rPr>
              <a:t>PART C:</a:t>
            </a:r>
          </a:p>
          <a:p>
            <a:pPr marL="631825" indent="-631825">
              <a:defRPr/>
            </a:pPr>
            <a:r>
              <a:rPr lang="en-ZA" sz="5400" dirty="0">
                <a:solidFill>
                  <a:schemeClr val="accent2">
                    <a:lumMod val="75000"/>
                  </a:schemeClr>
                </a:solidFill>
                <a:cs typeface="Calibri" pitchFamily="34" charset="0"/>
              </a:rPr>
              <a:t>FINANCIAL REPORT:  2021/22</a:t>
            </a:r>
            <a:endParaRPr lang="en-US" sz="5400" dirty="0">
              <a:solidFill>
                <a:schemeClr val="accent2">
                  <a:lumMod val="75000"/>
                </a:schemeClr>
              </a:solidFill>
              <a:cs typeface="Calibri" pitchFamily="34" charset="0"/>
            </a:endParaRPr>
          </a:p>
        </p:txBody>
      </p:sp>
      <p:sp>
        <p:nvSpPr>
          <p:cNvPr id="4" name="Slide Number Placeholder 3"/>
          <p:cNvSpPr>
            <a:spLocks noGrp="1"/>
          </p:cNvSpPr>
          <p:nvPr>
            <p:ph type="sldNum" sz="quarter" idx="12"/>
          </p:nvPr>
        </p:nvSpPr>
        <p:spPr/>
        <p:txBody>
          <a:bodyPr/>
          <a:lstStyle/>
          <a:p>
            <a:fld id="{E2C0AE55-7E06-4976-960B-3D98813CB3CF}" type="slidenum">
              <a:rPr lang="en-ZA" smtClean="0">
                <a:solidFill>
                  <a:prstClr val="black">
                    <a:tint val="75000"/>
                  </a:prstClr>
                </a:solidFill>
              </a:rPr>
              <a:pPr/>
              <a:t>95</a:t>
            </a:fld>
            <a:endParaRPr lang="en-ZA" dirty="0">
              <a:solidFill>
                <a:prstClr val="black">
                  <a:tint val="75000"/>
                </a:prstClr>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237312"/>
            <a:ext cx="1691680" cy="620687"/>
          </a:xfrm>
          <a:prstGeom prst="rect">
            <a:avLst/>
          </a:prstGeom>
        </p:spPr>
      </p:pic>
      <p:sp>
        <p:nvSpPr>
          <p:cNvPr id="6" name="Slide Number Placeholder 4"/>
          <p:cNvSpPr txBox="1">
            <a:spLocks/>
          </p:cNvSpPr>
          <p:nvPr/>
        </p:nvSpPr>
        <p:spPr>
          <a:xfrm>
            <a:off x="1719875" y="654765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dirty="0"/>
              <a:t>97</a:t>
            </a:r>
          </a:p>
        </p:txBody>
      </p:sp>
    </p:spTree>
    <p:custDataLst>
      <p:tags r:id="rId1"/>
    </p:custDataLst>
    <p:extLst>
      <p:ext uri="{BB962C8B-B14F-4D97-AF65-F5344CB8AC3E}">
        <p14:creationId xmlns:p14="http://schemas.microsoft.com/office/powerpoint/2010/main" val="30631033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fontScale="90000"/>
          </a:bodyPr>
          <a:lstStyle/>
          <a:p>
            <a:r>
              <a:rPr lang="en-ZA" altLang="en-US" dirty="0"/>
              <a:t>FINAL EXPENDITURE  FOR 2021/22 FINANCIAL YEAR</a:t>
            </a:r>
          </a:p>
        </p:txBody>
      </p:sp>
      <p:sp>
        <p:nvSpPr>
          <p:cNvPr id="3" name="Slide Number Placeholder 2"/>
          <p:cNvSpPr>
            <a:spLocks noGrp="1"/>
          </p:cNvSpPr>
          <p:nvPr>
            <p:ph type="sldNum" sz="quarter" idx="12"/>
          </p:nvPr>
        </p:nvSpPr>
        <p:spPr/>
        <p:txBody>
          <a:bodyPr/>
          <a:lstStyle/>
          <a:p>
            <a:fld id="{E2C0AE55-7E06-4976-960B-3D98813CB3CF}" type="slidenum">
              <a:rPr lang="en-ZA" smtClean="0"/>
              <a:pPr/>
              <a:t>96</a:t>
            </a:fld>
            <a:endParaRPr lang="en-ZA" dirty="0"/>
          </a:p>
        </p:txBody>
      </p:sp>
      <p:pic>
        <p:nvPicPr>
          <p:cNvPr id="4" name="Picture 3"/>
          <p:cNvPicPr>
            <a:picLocks noChangeAspect="1"/>
          </p:cNvPicPr>
          <p:nvPr/>
        </p:nvPicPr>
        <p:blipFill>
          <a:blip r:embed="rId3"/>
          <a:stretch>
            <a:fillRect/>
          </a:stretch>
        </p:blipFill>
        <p:spPr>
          <a:xfrm>
            <a:off x="0" y="6021288"/>
            <a:ext cx="1691680" cy="83671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318896000"/>
              </p:ext>
            </p:extLst>
          </p:nvPr>
        </p:nvGraphicFramePr>
        <p:xfrm>
          <a:off x="0" y="980727"/>
          <a:ext cx="9144000" cy="5040560"/>
        </p:xfrm>
        <a:graphic>
          <a:graphicData uri="http://schemas.openxmlformats.org/drawingml/2006/table">
            <a:tbl>
              <a:tblPr firstRow="1" bandRow="1">
                <a:tableStyleId>{21E4AEA4-8DFA-4A89-87EB-49C32662AFE0}</a:tableStyleId>
              </a:tblPr>
              <a:tblGrid>
                <a:gridCol w="3161949">
                  <a:extLst>
                    <a:ext uri="{9D8B030D-6E8A-4147-A177-3AD203B41FA5}">
                      <a16:colId xmlns:a16="http://schemas.microsoft.com/office/drawing/2014/main" val="20000"/>
                    </a:ext>
                  </a:extLst>
                </a:gridCol>
                <a:gridCol w="1483157">
                  <a:extLst>
                    <a:ext uri="{9D8B030D-6E8A-4147-A177-3AD203B41FA5}">
                      <a16:colId xmlns:a16="http://schemas.microsoft.com/office/drawing/2014/main" val="20001"/>
                    </a:ext>
                  </a:extLst>
                </a:gridCol>
                <a:gridCol w="1680898">
                  <a:extLst>
                    <a:ext uri="{9D8B030D-6E8A-4147-A177-3AD203B41FA5}">
                      <a16:colId xmlns:a16="http://schemas.microsoft.com/office/drawing/2014/main" val="20002"/>
                    </a:ext>
                  </a:extLst>
                </a:gridCol>
                <a:gridCol w="1408998">
                  <a:extLst>
                    <a:ext uri="{9D8B030D-6E8A-4147-A177-3AD203B41FA5}">
                      <a16:colId xmlns:a16="http://schemas.microsoft.com/office/drawing/2014/main" val="20003"/>
                    </a:ext>
                  </a:extLst>
                </a:gridCol>
                <a:gridCol w="1408998">
                  <a:extLst>
                    <a:ext uri="{9D8B030D-6E8A-4147-A177-3AD203B41FA5}">
                      <a16:colId xmlns:a16="http://schemas.microsoft.com/office/drawing/2014/main" val="1476792361"/>
                    </a:ext>
                  </a:extLst>
                </a:gridCol>
              </a:tblGrid>
              <a:tr h="767042">
                <a:tc>
                  <a:txBody>
                    <a:bodyPr/>
                    <a:lstStyle/>
                    <a:p>
                      <a:r>
                        <a:rPr lang="en-ZA" dirty="0"/>
                        <a:t>PROGRAMME</a:t>
                      </a:r>
                      <a:endParaRPr lang="en-ZA" b="1" dirty="0"/>
                    </a:p>
                  </a:txBody>
                  <a:tcPr/>
                </a:tc>
                <a:tc>
                  <a:txBody>
                    <a:bodyPr/>
                    <a:lstStyle/>
                    <a:p>
                      <a:pPr algn="r"/>
                      <a:r>
                        <a:rPr lang="en-ZA" dirty="0"/>
                        <a:t>Budget</a:t>
                      </a:r>
                    </a:p>
                    <a:p>
                      <a:pPr algn="r"/>
                      <a:r>
                        <a:rPr lang="en-ZA" dirty="0"/>
                        <a:t>R’000</a:t>
                      </a:r>
                      <a:endParaRPr lang="en-ZA" b="1" dirty="0"/>
                    </a:p>
                  </a:txBody>
                  <a:tcPr/>
                </a:tc>
                <a:tc>
                  <a:txBody>
                    <a:bodyPr/>
                    <a:lstStyle/>
                    <a:p>
                      <a:pPr algn="r"/>
                      <a:r>
                        <a:rPr lang="en-ZA" dirty="0"/>
                        <a:t>Expenditure</a:t>
                      </a:r>
                    </a:p>
                    <a:p>
                      <a:pPr algn="r"/>
                      <a:r>
                        <a:rPr lang="en-ZA" dirty="0"/>
                        <a:t>R’000</a:t>
                      </a:r>
                      <a:endParaRPr lang="en-ZA" b="1" dirty="0"/>
                    </a:p>
                  </a:txBody>
                  <a:tcPr/>
                </a:tc>
                <a:tc>
                  <a:txBody>
                    <a:bodyPr/>
                    <a:lstStyle/>
                    <a:p>
                      <a:pPr algn="r"/>
                      <a:r>
                        <a:rPr lang="en-ZA" dirty="0"/>
                        <a:t>Variances</a:t>
                      </a:r>
                    </a:p>
                    <a:p>
                      <a:pPr algn="r"/>
                      <a:r>
                        <a:rPr lang="en-ZA" dirty="0"/>
                        <a:t>R’000</a:t>
                      </a:r>
                      <a:endParaRPr lang="en-ZA" b="1" dirty="0"/>
                    </a:p>
                  </a:txBody>
                  <a:tcPr/>
                </a:tc>
                <a:tc>
                  <a:txBody>
                    <a:bodyPr/>
                    <a:lstStyle/>
                    <a:p>
                      <a:pPr algn="r"/>
                      <a:r>
                        <a:rPr lang="en-ZA" dirty="0"/>
                        <a:t>% Spent</a:t>
                      </a:r>
                      <a:endParaRPr lang="en-ZA" b="1" dirty="0"/>
                    </a:p>
                  </a:txBody>
                  <a:tcPr/>
                </a:tc>
                <a:extLst>
                  <a:ext uri="{0D108BD9-81ED-4DB2-BD59-A6C34878D82A}">
                    <a16:rowId xmlns:a16="http://schemas.microsoft.com/office/drawing/2014/main" val="10001"/>
                  </a:ext>
                </a:extLst>
              </a:tr>
              <a:tr h="438309">
                <a:tc>
                  <a:txBody>
                    <a:bodyPr/>
                    <a:lstStyle/>
                    <a:p>
                      <a:r>
                        <a:rPr lang="en-ZA" dirty="0"/>
                        <a:t>Administration</a:t>
                      </a:r>
                    </a:p>
                  </a:txBody>
                  <a:tcPr/>
                </a:tc>
                <a:tc>
                  <a:txBody>
                    <a:bodyPr/>
                    <a:lstStyle/>
                    <a:p>
                      <a:pPr algn="r"/>
                      <a:r>
                        <a:rPr lang="en-ZA" dirty="0"/>
                        <a:t>533 322</a:t>
                      </a:r>
                    </a:p>
                  </a:txBody>
                  <a:tcPr/>
                </a:tc>
                <a:tc>
                  <a:txBody>
                    <a:bodyPr/>
                    <a:lstStyle/>
                    <a:p>
                      <a:pPr algn="r"/>
                      <a:r>
                        <a:rPr lang="en-ZA" dirty="0"/>
                        <a:t>531 769</a:t>
                      </a:r>
                    </a:p>
                  </a:txBody>
                  <a:tcPr/>
                </a:tc>
                <a:tc>
                  <a:txBody>
                    <a:bodyPr/>
                    <a:lstStyle/>
                    <a:p>
                      <a:pPr algn="r"/>
                      <a:r>
                        <a:rPr lang="en-ZA" dirty="0"/>
                        <a:t>1 553</a:t>
                      </a:r>
                    </a:p>
                  </a:txBody>
                  <a:tcPr/>
                </a:tc>
                <a:tc>
                  <a:txBody>
                    <a:bodyPr/>
                    <a:lstStyle/>
                    <a:p>
                      <a:pPr algn="r"/>
                      <a:r>
                        <a:rPr lang="en-ZA" dirty="0"/>
                        <a:t>99.7%</a:t>
                      </a:r>
                    </a:p>
                  </a:txBody>
                  <a:tcPr/>
                </a:tc>
                <a:extLst>
                  <a:ext uri="{0D108BD9-81ED-4DB2-BD59-A6C34878D82A}">
                    <a16:rowId xmlns:a16="http://schemas.microsoft.com/office/drawing/2014/main" val="10002"/>
                  </a:ext>
                </a:extLst>
              </a:tr>
              <a:tr h="767042">
                <a:tc>
                  <a:txBody>
                    <a:bodyPr/>
                    <a:lstStyle/>
                    <a:p>
                      <a:r>
                        <a:rPr lang="en-ZA" dirty="0"/>
                        <a:t>Curriculum Policy, Support and Monitoring</a:t>
                      </a:r>
                    </a:p>
                  </a:txBody>
                  <a:tcPr/>
                </a:tc>
                <a:tc>
                  <a:txBody>
                    <a:bodyPr/>
                    <a:lstStyle/>
                    <a:p>
                      <a:pPr algn="r"/>
                      <a:r>
                        <a:rPr lang="en-ZA" dirty="0"/>
                        <a:t>2 115 725</a:t>
                      </a:r>
                    </a:p>
                  </a:txBody>
                  <a:tcPr/>
                </a:tc>
                <a:tc>
                  <a:txBody>
                    <a:bodyPr/>
                    <a:lstStyle/>
                    <a:p>
                      <a:pPr algn="r"/>
                      <a:r>
                        <a:rPr lang="en-ZA" baseline="0" dirty="0"/>
                        <a:t>2 091 344</a:t>
                      </a:r>
                      <a:endParaRPr lang="en-ZA" dirty="0"/>
                    </a:p>
                  </a:txBody>
                  <a:tcPr/>
                </a:tc>
                <a:tc>
                  <a:txBody>
                    <a:bodyPr/>
                    <a:lstStyle/>
                    <a:p>
                      <a:pPr algn="r"/>
                      <a:r>
                        <a:rPr lang="en-ZA" dirty="0"/>
                        <a:t>24 381</a:t>
                      </a:r>
                    </a:p>
                  </a:txBody>
                  <a:tcPr/>
                </a:tc>
                <a:tc>
                  <a:txBody>
                    <a:bodyPr/>
                    <a:lstStyle/>
                    <a:p>
                      <a:pPr algn="r"/>
                      <a:r>
                        <a:rPr lang="en-ZA" dirty="0"/>
                        <a:t>98.8%</a:t>
                      </a:r>
                    </a:p>
                  </a:txBody>
                  <a:tcPr/>
                </a:tc>
                <a:extLst>
                  <a:ext uri="{0D108BD9-81ED-4DB2-BD59-A6C34878D82A}">
                    <a16:rowId xmlns:a16="http://schemas.microsoft.com/office/drawing/2014/main" val="10003"/>
                  </a:ext>
                </a:extLst>
              </a:tr>
              <a:tr h="1095774">
                <a:tc>
                  <a:txBody>
                    <a:bodyPr/>
                    <a:lstStyle/>
                    <a:p>
                      <a:r>
                        <a:rPr lang="en-ZA" dirty="0"/>
                        <a:t>Teachers, Education Human Resources and</a:t>
                      </a:r>
                      <a:r>
                        <a:rPr lang="en-ZA" baseline="0" dirty="0"/>
                        <a:t> Institutional Development</a:t>
                      </a:r>
                      <a:endParaRPr lang="en-ZA" dirty="0"/>
                    </a:p>
                  </a:txBody>
                  <a:tcPr/>
                </a:tc>
                <a:tc>
                  <a:txBody>
                    <a:bodyPr/>
                    <a:lstStyle/>
                    <a:p>
                      <a:pPr algn="r"/>
                      <a:r>
                        <a:rPr lang="en-ZA" dirty="0"/>
                        <a:t>1 449 059</a:t>
                      </a:r>
                    </a:p>
                  </a:txBody>
                  <a:tcPr/>
                </a:tc>
                <a:tc>
                  <a:txBody>
                    <a:bodyPr/>
                    <a:lstStyle/>
                    <a:p>
                      <a:pPr algn="r"/>
                      <a:r>
                        <a:rPr lang="en-ZA" dirty="0"/>
                        <a:t>1 433 122</a:t>
                      </a:r>
                    </a:p>
                  </a:txBody>
                  <a:tcPr/>
                </a:tc>
                <a:tc>
                  <a:txBody>
                    <a:bodyPr/>
                    <a:lstStyle/>
                    <a:p>
                      <a:pPr algn="r"/>
                      <a:r>
                        <a:rPr lang="en-ZA" dirty="0"/>
                        <a:t>15 937</a:t>
                      </a:r>
                    </a:p>
                  </a:txBody>
                  <a:tcPr/>
                </a:tc>
                <a:tc>
                  <a:txBody>
                    <a:bodyPr/>
                    <a:lstStyle/>
                    <a:p>
                      <a:pPr algn="r"/>
                      <a:r>
                        <a:rPr lang="en-ZA" dirty="0"/>
                        <a:t>98.9%</a:t>
                      </a:r>
                    </a:p>
                  </a:txBody>
                  <a:tcPr/>
                </a:tc>
                <a:extLst>
                  <a:ext uri="{0D108BD9-81ED-4DB2-BD59-A6C34878D82A}">
                    <a16:rowId xmlns:a16="http://schemas.microsoft.com/office/drawing/2014/main" val="10004"/>
                  </a:ext>
                </a:extLst>
              </a:tr>
              <a:tr h="767042">
                <a:tc>
                  <a:txBody>
                    <a:bodyPr/>
                    <a:lstStyle/>
                    <a:p>
                      <a:r>
                        <a:rPr lang="en-ZA" dirty="0"/>
                        <a:t>Planning ,Information and Assessment</a:t>
                      </a:r>
                    </a:p>
                  </a:txBody>
                  <a:tcPr/>
                </a:tc>
                <a:tc>
                  <a:txBody>
                    <a:bodyPr/>
                    <a:lstStyle/>
                    <a:p>
                      <a:pPr algn="r"/>
                      <a:r>
                        <a:rPr lang="en-ZA" dirty="0"/>
                        <a:t>14 709 685</a:t>
                      </a:r>
                    </a:p>
                  </a:txBody>
                  <a:tcPr/>
                </a:tc>
                <a:tc>
                  <a:txBody>
                    <a:bodyPr/>
                    <a:lstStyle/>
                    <a:p>
                      <a:pPr algn="r"/>
                      <a:r>
                        <a:rPr lang="en-ZA" dirty="0"/>
                        <a:t>14 696 404</a:t>
                      </a:r>
                    </a:p>
                  </a:txBody>
                  <a:tcPr/>
                </a:tc>
                <a:tc>
                  <a:txBody>
                    <a:bodyPr/>
                    <a:lstStyle/>
                    <a:p>
                      <a:pPr algn="r"/>
                      <a:r>
                        <a:rPr lang="en-ZA" dirty="0"/>
                        <a:t>13 281</a:t>
                      </a:r>
                    </a:p>
                  </a:txBody>
                  <a:tcPr/>
                </a:tc>
                <a:tc>
                  <a:txBody>
                    <a:bodyPr/>
                    <a:lstStyle/>
                    <a:p>
                      <a:pPr algn="r"/>
                      <a:r>
                        <a:rPr lang="en-ZA" dirty="0"/>
                        <a:t>99.9%</a:t>
                      </a:r>
                    </a:p>
                  </a:txBody>
                  <a:tcPr/>
                </a:tc>
                <a:extLst>
                  <a:ext uri="{0D108BD9-81ED-4DB2-BD59-A6C34878D82A}">
                    <a16:rowId xmlns:a16="http://schemas.microsoft.com/office/drawing/2014/main" val="10005"/>
                  </a:ext>
                </a:extLst>
              </a:tr>
              <a:tr h="767042">
                <a:tc>
                  <a:txBody>
                    <a:bodyPr/>
                    <a:lstStyle/>
                    <a:p>
                      <a:r>
                        <a:rPr lang="en-ZA" dirty="0"/>
                        <a:t>Educational Enrichment Services</a:t>
                      </a:r>
                    </a:p>
                  </a:txBody>
                  <a:tcPr/>
                </a:tc>
                <a:tc>
                  <a:txBody>
                    <a:bodyPr/>
                    <a:lstStyle/>
                    <a:p>
                      <a:pPr algn="r"/>
                      <a:r>
                        <a:rPr lang="en-ZA" dirty="0"/>
                        <a:t>8 431 469</a:t>
                      </a:r>
                    </a:p>
                  </a:txBody>
                  <a:tcPr/>
                </a:tc>
                <a:tc>
                  <a:txBody>
                    <a:bodyPr/>
                    <a:lstStyle/>
                    <a:p>
                      <a:pPr algn="r"/>
                      <a:r>
                        <a:rPr lang="en-ZA" dirty="0"/>
                        <a:t>8 418 602</a:t>
                      </a:r>
                    </a:p>
                  </a:txBody>
                  <a:tcPr/>
                </a:tc>
                <a:tc>
                  <a:txBody>
                    <a:bodyPr/>
                    <a:lstStyle/>
                    <a:p>
                      <a:pPr algn="r"/>
                      <a:r>
                        <a:rPr lang="en-ZA" dirty="0"/>
                        <a:t>12 867</a:t>
                      </a:r>
                    </a:p>
                  </a:txBody>
                  <a:tcPr/>
                </a:tc>
                <a:tc>
                  <a:txBody>
                    <a:bodyPr/>
                    <a:lstStyle/>
                    <a:p>
                      <a:pPr algn="r"/>
                      <a:r>
                        <a:rPr lang="en-ZA" dirty="0"/>
                        <a:t>99.8%</a:t>
                      </a:r>
                    </a:p>
                  </a:txBody>
                  <a:tcPr/>
                </a:tc>
                <a:extLst>
                  <a:ext uri="{0D108BD9-81ED-4DB2-BD59-A6C34878D82A}">
                    <a16:rowId xmlns:a16="http://schemas.microsoft.com/office/drawing/2014/main" val="10006"/>
                  </a:ext>
                </a:extLst>
              </a:tr>
              <a:tr h="438309">
                <a:tc>
                  <a:txBody>
                    <a:bodyPr/>
                    <a:lstStyle/>
                    <a:p>
                      <a:r>
                        <a:rPr lang="en-ZA" dirty="0"/>
                        <a:t>Total</a:t>
                      </a:r>
                      <a:endParaRPr lang="en-ZA" b="1" dirty="0"/>
                    </a:p>
                  </a:txBody>
                  <a:tcPr/>
                </a:tc>
                <a:tc>
                  <a:txBody>
                    <a:bodyPr/>
                    <a:lstStyle/>
                    <a:p>
                      <a:pPr algn="r"/>
                      <a:r>
                        <a:rPr lang="en-ZA" b="1" dirty="0"/>
                        <a:t>27 239 260</a:t>
                      </a:r>
                    </a:p>
                  </a:txBody>
                  <a:tcPr/>
                </a:tc>
                <a:tc>
                  <a:txBody>
                    <a:bodyPr/>
                    <a:lstStyle/>
                    <a:p>
                      <a:pPr algn="r"/>
                      <a:r>
                        <a:rPr lang="en-ZA" b="1" dirty="0"/>
                        <a:t>2</a:t>
                      </a:r>
                      <a:r>
                        <a:rPr lang="en-ZA" b="1" baseline="0" dirty="0"/>
                        <a:t>7 171 241</a:t>
                      </a:r>
                      <a:endParaRPr lang="en-ZA" b="1" dirty="0"/>
                    </a:p>
                  </a:txBody>
                  <a:tcPr/>
                </a:tc>
                <a:tc>
                  <a:txBody>
                    <a:bodyPr/>
                    <a:lstStyle/>
                    <a:p>
                      <a:pPr algn="r"/>
                      <a:r>
                        <a:rPr lang="en-ZA" b="1" dirty="0"/>
                        <a:t>68 019</a:t>
                      </a:r>
                    </a:p>
                  </a:txBody>
                  <a:tcPr/>
                </a:tc>
                <a:tc>
                  <a:txBody>
                    <a:bodyPr/>
                    <a:lstStyle/>
                    <a:p>
                      <a:pPr algn="r"/>
                      <a:r>
                        <a:rPr lang="en-ZA" b="1" dirty="0"/>
                        <a:t>99.8%</a:t>
                      </a:r>
                    </a:p>
                  </a:txBody>
                  <a:tcPr/>
                </a:tc>
                <a:extLst>
                  <a:ext uri="{0D108BD9-81ED-4DB2-BD59-A6C34878D82A}">
                    <a16:rowId xmlns:a16="http://schemas.microsoft.com/office/drawing/2014/main" val="10007"/>
                  </a:ext>
                </a:extLst>
              </a:tr>
            </a:tbl>
          </a:graphicData>
        </a:graphic>
      </p:graphicFrame>
    </p:spTree>
    <p:custDataLst>
      <p:tags r:id="rId1"/>
    </p:custDataLst>
    <p:extLst>
      <p:ext uri="{BB962C8B-B14F-4D97-AF65-F5344CB8AC3E}">
        <p14:creationId xmlns:p14="http://schemas.microsoft.com/office/powerpoint/2010/main" val="217979069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fontScale="90000"/>
          </a:bodyPr>
          <a:lstStyle/>
          <a:p>
            <a:r>
              <a:rPr lang="en-ZA" altLang="en-US" dirty="0"/>
              <a:t> </a:t>
            </a:r>
            <a:br>
              <a:rPr lang="en-ZA" altLang="en-US" dirty="0"/>
            </a:br>
            <a:r>
              <a:rPr lang="en-ZA" altLang="en-US" dirty="0"/>
              <a:t> FINAL ECONOMIC CLASSIFICATION EXPENDITURE 2021/22</a:t>
            </a:r>
          </a:p>
        </p:txBody>
      </p:sp>
      <p:sp>
        <p:nvSpPr>
          <p:cNvPr id="3" name="Slide Number Placeholder 2"/>
          <p:cNvSpPr>
            <a:spLocks noGrp="1"/>
          </p:cNvSpPr>
          <p:nvPr>
            <p:ph type="sldNum" sz="quarter" idx="12"/>
          </p:nvPr>
        </p:nvSpPr>
        <p:spPr/>
        <p:txBody>
          <a:bodyPr/>
          <a:lstStyle/>
          <a:p>
            <a:fld id="{E2C0AE55-7E06-4976-960B-3D98813CB3CF}" type="slidenum">
              <a:rPr lang="en-ZA" smtClean="0"/>
              <a:pPr/>
              <a:t>97</a:t>
            </a:fld>
            <a:endParaRPr lang="en-ZA" dirty="0"/>
          </a:p>
        </p:txBody>
      </p:sp>
      <p:pic>
        <p:nvPicPr>
          <p:cNvPr id="4" name="Picture 3"/>
          <p:cNvPicPr>
            <a:picLocks noChangeAspect="1"/>
          </p:cNvPicPr>
          <p:nvPr/>
        </p:nvPicPr>
        <p:blipFill>
          <a:blip r:embed="rId4"/>
          <a:stretch>
            <a:fillRect/>
          </a:stretch>
        </p:blipFill>
        <p:spPr>
          <a:xfrm>
            <a:off x="0" y="6356350"/>
            <a:ext cx="1691680" cy="5016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966297304"/>
              </p:ext>
            </p:extLst>
          </p:nvPr>
        </p:nvGraphicFramePr>
        <p:xfrm>
          <a:off x="1" y="1340768"/>
          <a:ext cx="9143999" cy="4680523"/>
        </p:xfrm>
        <a:graphic>
          <a:graphicData uri="http://schemas.openxmlformats.org/drawingml/2006/table">
            <a:tbl>
              <a:tblPr firstRow="1" bandRow="1">
                <a:tableStyleId>{21E4AEA4-8DFA-4A89-87EB-49C32662AFE0}</a:tableStyleId>
              </a:tblPr>
              <a:tblGrid>
                <a:gridCol w="3386666">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8666">
                  <a:extLst>
                    <a:ext uri="{9D8B030D-6E8A-4147-A177-3AD203B41FA5}">
                      <a16:colId xmlns:a16="http://schemas.microsoft.com/office/drawing/2014/main" val="20002"/>
                    </a:ext>
                  </a:extLst>
                </a:gridCol>
                <a:gridCol w="1270000">
                  <a:extLst>
                    <a:ext uri="{9D8B030D-6E8A-4147-A177-3AD203B41FA5}">
                      <a16:colId xmlns:a16="http://schemas.microsoft.com/office/drawing/2014/main" val="20003"/>
                    </a:ext>
                  </a:extLst>
                </a:gridCol>
                <a:gridCol w="1354667">
                  <a:extLst>
                    <a:ext uri="{9D8B030D-6E8A-4147-A177-3AD203B41FA5}">
                      <a16:colId xmlns:a16="http://schemas.microsoft.com/office/drawing/2014/main" val="699627331"/>
                    </a:ext>
                  </a:extLst>
                </a:gridCol>
              </a:tblGrid>
              <a:tr h="936104">
                <a:tc>
                  <a:txBody>
                    <a:bodyPr/>
                    <a:lstStyle/>
                    <a:p>
                      <a:r>
                        <a:rPr lang="en-ZA" dirty="0"/>
                        <a:t>Economic Classification</a:t>
                      </a:r>
                    </a:p>
                  </a:txBody>
                  <a:tcPr/>
                </a:tc>
                <a:tc>
                  <a:txBody>
                    <a:bodyPr/>
                    <a:lstStyle/>
                    <a:p>
                      <a:pPr algn="r"/>
                      <a:r>
                        <a:rPr lang="en-ZA" dirty="0"/>
                        <a:t>Budget</a:t>
                      </a:r>
                    </a:p>
                    <a:p>
                      <a:pPr algn="r"/>
                      <a:r>
                        <a:rPr lang="en-ZA" dirty="0"/>
                        <a:t>R’000</a:t>
                      </a:r>
                      <a:endParaRPr lang="en-ZA" b="1" dirty="0"/>
                    </a:p>
                  </a:txBody>
                  <a:tcPr/>
                </a:tc>
                <a:tc>
                  <a:txBody>
                    <a:bodyPr/>
                    <a:lstStyle/>
                    <a:p>
                      <a:pPr algn="r"/>
                      <a:r>
                        <a:rPr lang="en-ZA" dirty="0"/>
                        <a:t>Expenditure</a:t>
                      </a:r>
                    </a:p>
                    <a:p>
                      <a:pPr algn="r"/>
                      <a:r>
                        <a:rPr lang="en-ZA" dirty="0"/>
                        <a:t>R’000</a:t>
                      </a:r>
                      <a:endParaRPr lang="en-ZA" b="1" dirty="0"/>
                    </a:p>
                  </a:txBody>
                  <a:tcPr/>
                </a:tc>
                <a:tc>
                  <a:txBody>
                    <a:bodyPr/>
                    <a:lstStyle/>
                    <a:p>
                      <a:pPr algn="r"/>
                      <a:r>
                        <a:rPr lang="en-ZA" dirty="0"/>
                        <a:t>Variances</a:t>
                      </a:r>
                    </a:p>
                    <a:p>
                      <a:pPr algn="r"/>
                      <a:r>
                        <a:rPr lang="en-ZA" dirty="0"/>
                        <a:t>R’000</a:t>
                      </a:r>
                      <a:endParaRPr lang="en-ZA" b="1" dirty="0"/>
                    </a:p>
                  </a:txBody>
                  <a:tcPr/>
                </a:tc>
                <a:tc>
                  <a:txBody>
                    <a:bodyPr/>
                    <a:lstStyle/>
                    <a:p>
                      <a:pPr algn="r"/>
                      <a:r>
                        <a:rPr lang="en-ZA" dirty="0"/>
                        <a:t>% Spent</a:t>
                      </a:r>
                      <a:endParaRPr lang="en-ZA" b="1" dirty="0"/>
                    </a:p>
                  </a:txBody>
                  <a:tcPr/>
                </a:tc>
                <a:extLst>
                  <a:ext uri="{0D108BD9-81ED-4DB2-BD59-A6C34878D82A}">
                    <a16:rowId xmlns:a16="http://schemas.microsoft.com/office/drawing/2014/main" val="10000"/>
                  </a:ext>
                </a:extLst>
              </a:tr>
              <a:tr h="534917">
                <a:tc>
                  <a:txBody>
                    <a:bodyPr/>
                    <a:lstStyle/>
                    <a:p>
                      <a:r>
                        <a:rPr lang="en-ZA" dirty="0"/>
                        <a:t>Compensation of Employees</a:t>
                      </a:r>
                    </a:p>
                  </a:txBody>
                  <a:tcPr/>
                </a:tc>
                <a:tc>
                  <a:txBody>
                    <a:bodyPr/>
                    <a:lstStyle/>
                    <a:p>
                      <a:pPr algn="r"/>
                      <a:r>
                        <a:rPr lang="en-ZA" dirty="0"/>
                        <a:t>549</a:t>
                      </a:r>
                      <a:r>
                        <a:rPr lang="en-ZA" baseline="0" dirty="0"/>
                        <a:t> 195</a:t>
                      </a:r>
                      <a:endParaRPr lang="en-ZA" dirty="0"/>
                    </a:p>
                  </a:txBody>
                  <a:tcPr/>
                </a:tc>
                <a:tc>
                  <a:txBody>
                    <a:bodyPr/>
                    <a:lstStyle/>
                    <a:p>
                      <a:pPr algn="r"/>
                      <a:r>
                        <a:rPr lang="en-ZA" dirty="0"/>
                        <a:t>541 811</a:t>
                      </a:r>
                    </a:p>
                  </a:txBody>
                  <a:tcPr/>
                </a:tc>
                <a:tc>
                  <a:txBody>
                    <a:bodyPr/>
                    <a:lstStyle/>
                    <a:p>
                      <a:pPr algn="r"/>
                      <a:r>
                        <a:rPr lang="en-ZA" dirty="0"/>
                        <a:t>7 384</a:t>
                      </a:r>
                    </a:p>
                  </a:txBody>
                  <a:tcPr/>
                </a:tc>
                <a:tc>
                  <a:txBody>
                    <a:bodyPr/>
                    <a:lstStyle/>
                    <a:p>
                      <a:pPr algn="r"/>
                      <a:r>
                        <a:rPr lang="en-ZA" dirty="0"/>
                        <a:t>98.7%</a:t>
                      </a:r>
                    </a:p>
                  </a:txBody>
                  <a:tcPr/>
                </a:tc>
                <a:extLst>
                  <a:ext uri="{0D108BD9-81ED-4DB2-BD59-A6C34878D82A}">
                    <a16:rowId xmlns:a16="http://schemas.microsoft.com/office/drawing/2014/main" val="10001"/>
                  </a:ext>
                </a:extLst>
              </a:tr>
              <a:tr h="534917">
                <a:tc>
                  <a:txBody>
                    <a:bodyPr/>
                    <a:lstStyle/>
                    <a:p>
                      <a:r>
                        <a:rPr lang="en-ZA" dirty="0"/>
                        <a:t>Goods and Services</a:t>
                      </a:r>
                    </a:p>
                  </a:txBody>
                  <a:tcPr/>
                </a:tc>
                <a:tc>
                  <a:txBody>
                    <a:bodyPr/>
                    <a:lstStyle/>
                    <a:p>
                      <a:pPr algn="r"/>
                      <a:r>
                        <a:rPr lang="en-ZA" dirty="0"/>
                        <a:t>2 029 826</a:t>
                      </a:r>
                    </a:p>
                  </a:txBody>
                  <a:tcPr/>
                </a:tc>
                <a:tc>
                  <a:txBody>
                    <a:bodyPr/>
                    <a:lstStyle/>
                    <a:p>
                      <a:pPr algn="r"/>
                      <a:r>
                        <a:rPr lang="en-ZA" dirty="0"/>
                        <a:t>2 148 935</a:t>
                      </a:r>
                    </a:p>
                  </a:txBody>
                  <a:tcPr/>
                </a:tc>
                <a:tc>
                  <a:txBody>
                    <a:bodyPr/>
                    <a:lstStyle/>
                    <a:p>
                      <a:pPr algn="r"/>
                      <a:r>
                        <a:rPr lang="en-ZA" dirty="0"/>
                        <a:t>(119 109</a:t>
                      </a:r>
                      <a:r>
                        <a:rPr lang="en-ZA" baseline="0" dirty="0"/>
                        <a:t>)</a:t>
                      </a:r>
                      <a:endParaRPr lang="en-ZA" dirty="0"/>
                    </a:p>
                  </a:txBody>
                  <a:tcPr/>
                </a:tc>
                <a:tc>
                  <a:txBody>
                    <a:bodyPr/>
                    <a:lstStyle/>
                    <a:p>
                      <a:pPr algn="r"/>
                      <a:r>
                        <a:rPr lang="en-ZA" dirty="0"/>
                        <a:t>105.9%</a:t>
                      </a:r>
                    </a:p>
                  </a:txBody>
                  <a:tcPr/>
                </a:tc>
                <a:extLst>
                  <a:ext uri="{0D108BD9-81ED-4DB2-BD59-A6C34878D82A}">
                    <a16:rowId xmlns:a16="http://schemas.microsoft.com/office/drawing/2014/main" val="10002"/>
                  </a:ext>
                </a:extLst>
              </a:tr>
              <a:tr h="534917">
                <a:tc>
                  <a:txBody>
                    <a:bodyPr/>
                    <a:lstStyle/>
                    <a:p>
                      <a:r>
                        <a:rPr lang="en-ZA" dirty="0"/>
                        <a:t>Interest on Rent and Land</a:t>
                      </a:r>
                    </a:p>
                  </a:txBody>
                  <a:tcPr/>
                </a:tc>
                <a:tc>
                  <a:txBody>
                    <a:bodyPr/>
                    <a:lstStyle/>
                    <a:p>
                      <a:pPr algn="r"/>
                      <a:r>
                        <a:rPr lang="en-ZA" dirty="0"/>
                        <a:t>41 408</a:t>
                      </a:r>
                    </a:p>
                  </a:txBody>
                  <a:tcPr/>
                </a:tc>
                <a:tc>
                  <a:txBody>
                    <a:bodyPr/>
                    <a:lstStyle/>
                    <a:p>
                      <a:pPr algn="r"/>
                      <a:r>
                        <a:rPr lang="en-ZA" dirty="0"/>
                        <a:t>41 398</a:t>
                      </a:r>
                    </a:p>
                  </a:txBody>
                  <a:tcPr/>
                </a:tc>
                <a:tc>
                  <a:txBody>
                    <a:bodyPr/>
                    <a:lstStyle/>
                    <a:p>
                      <a:pPr algn="r"/>
                      <a:r>
                        <a:rPr lang="en-ZA" dirty="0"/>
                        <a:t>10</a:t>
                      </a:r>
                    </a:p>
                  </a:txBody>
                  <a:tcPr/>
                </a:tc>
                <a:tc>
                  <a:txBody>
                    <a:bodyPr/>
                    <a:lstStyle/>
                    <a:p>
                      <a:pPr algn="r"/>
                      <a:r>
                        <a:rPr lang="en-ZA" dirty="0"/>
                        <a:t>100.0%</a:t>
                      </a:r>
                    </a:p>
                  </a:txBody>
                  <a:tcPr/>
                </a:tc>
                <a:extLst>
                  <a:ext uri="{0D108BD9-81ED-4DB2-BD59-A6C34878D82A}">
                    <a16:rowId xmlns:a16="http://schemas.microsoft.com/office/drawing/2014/main" val="10003"/>
                  </a:ext>
                </a:extLst>
              </a:tr>
              <a:tr h="534917">
                <a:tc>
                  <a:txBody>
                    <a:bodyPr/>
                    <a:lstStyle/>
                    <a:p>
                      <a:r>
                        <a:rPr lang="en-ZA" dirty="0"/>
                        <a:t>Transfers and</a:t>
                      </a:r>
                      <a:r>
                        <a:rPr lang="en-ZA" baseline="0" dirty="0"/>
                        <a:t> Subsidies</a:t>
                      </a:r>
                      <a:endParaRPr lang="en-ZA" dirty="0"/>
                    </a:p>
                  </a:txBody>
                  <a:tcPr/>
                </a:tc>
                <a:tc>
                  <a:txBody>
                    <a:bodyPr/>
                    <a:lstStyle/>
                    <a:p>
                      <a:pPr algn="r"/>
                      <a:r>
                        <a:rPr lang="en-ZA" dirty="0"/>
                        <a:t>22 332 791</a:t>
                      </a:r>
                    </a:p>
                  </a:txBody>
                  <a:tcPr/>
                </a:tc>
                <a:tc>
                  <a:txBody>
                    <a:bodyPr/>
                    <a:lstStyle/>
                    <a:p>
                      <a:pPr algn="r"/>
                      <a:r>
                        <a:rPr lang="en-ZA" dirty="0"/>
                        <a:t>22 326 674</a:t>
                      </a:r>
                    </a:p>
                  </a:txBody>
                  <a:tcPr/>
                </a:tc>
                <a:tc>
                  <a:txBody>
                    <a:bodyPr/>
                    <a:lstStyle/>
                    <a:p>
                      <a:pPr algn="r"/>
                      <a:r>
                        <a:rPr lang="en-ZA" dirty="0"/>
                        <a:t>6 117</a:t>
                      </a:r>
                    </a:p>
                  </a:txBody>
                  <a:tcPr/>
                </a:tc>
                <a:tc>
                  <a:txBody>
                    <a:bodyPr/>
                    <a:lstStyle/>
                    <a:p>
                      <a:pPr algn="r"/>
                      <a:r>
                        <a:rPr lang="en-ZA" dirty="0"/>
                        <a:t>100.0%</a:t>
                      </a:r>
                    </a:p>
                  </a:txBody>
                  <a:tcPr/>
                </a:tc>
                <a:extLst>
                  <a:ext uri="{0D108BD9-81ED-4DB2-BD59-A6C34878D82A}">
                    <a16:rowId xmlns:a16="http://schemas.microsoft.com/office/drawing/2014/main" val="10004"/>
                  </a:ext>
                </a:extLst>
              </a:tr>
              <a:tr h="534917">
                <a:tc>
                  <a:txBody>
                    <a:bodyPr/>
                    <a:lstStyle/>
                    <a:p>
                      <a:r>
                        <a:rPr lang="en-ZA" dirty="0"/>
                        <a:t>Payments of Capital Assets</a:t>
                      </a:r>
                    </a:p>
                  </a:txBody>
                  <a:tcPr/>
                </a:tc>
                <a:tc>
                  <a:txBody>
                    <a:bodyPr/>
                    <a:lstStyle/>
                    <a:p>
                      <a:pPr algn="r"/>
                      <a:r>
                        <a:rPr lang="en-ZA" dirty="0"/>
                        <a:t>2 280 640</a:t>
                      </a:r>
                    </a:p>
                  </a:txBody>
                  <a:tcPr/>
                </a:tc>
                <a:tc>
                  <a:txBody>
                    <a:bodyPr/>
                    <a:lstStyle/>
                    <a:p>
                      <a:pPr algn="r"/>
                      <a:r>
                        <a:rPr lang="en-ZA" dirty="0"/>
                        <a:t>2 107 125</a:t>
                      </a:r>
                    </a:p>
                  </a:txBody>
                  <a:tcPr/>
                </a:tc>
                <a:tc>
                  <a:txBody>
                    <a:bodyPr/>
                    <a:lstStyle/>
                    <a:p>
                      <a:pPr algn="r"/>
                      <a:r>
                        <a:rPr lang="en-ZA" dirty="0"/>
                        <a:t>173 515</a:t>
                      </a:r>
                    </a:p>
                  </a:txBody>
                  <a:tcPr/>
                </a:tc>
                <a:tc>
                  <a:txBody>
                    <a:bodyPr/>
                    <a:lstStyle/>
                    <a:p>
                      <a:pPr algn="r"/>
                      <a:r>
                        <a:rPr lang="en-ZA" dirty="0"/>
                        <a:t>92.4%</a:t>
                      </a:r>
                    </a:p>
                  </a:txBody>
                  <a:tcPr/>
                </a:tc>
                <a:extLst>
                  <a:ext uri="{0D108BD9-81ED-4DB2-BD59-A6C34878D82A}">
                    <a16:rowId xmlns:a16="http://schemas.microsoft.com/office/drawing/2014/main" val="10005"/>
                  </a:ext>
                </a:extLst>
              </a:tr>
              <a:tr h="534917">
                <a:tc>
                  <a:txBody>
                    <a:bodyPr/>
                    <a:lstStyle/>
                    <a:p>
                      <a:r>
                        <a:rPr lang="en-ZA" dirty="0"/>
                        <a:t>Payments of Financial</a:t>
                      </a:r>
                      <a:r>
                        <a:rPr lang="en-ZA" baseline="0" dirty="0"/>
                        <a:t> Assets</a:t>
                      </a:r>
                      <a:endParaRPr lang="en-ZA" b="0" dirty="0"/>
                    </a:p>
                  </a:txBody>
                  <a:tcPr/>
                </a:tc>
                <a:tc>
                  <a:txBody>
                    <a:bodyPr/>
                    <a:lstStyle/>
                    <a:p>
                      <a:pPr algn="r"/>
                      <a:r>
                        <a:rPr lang="en-ZA" baseline="0" dirty="0"/>
                        <a:t>5 400</a:t>
                      </a:r>
                      <a:endParaRPr lang="en-ZA" b="0" baseline="0" dirty="0"/>
                    </a:p>
                  </a:txBody>
                  <a:tcPr/>
                </a:tc>
                <a:tc>
                  <a:txBody>
                    <a:bodyPr/>
                    <a:lstStyle/>
                    <a:p>
                      <a:pPr algn="r"/>
                      <a:r>
                        <a:rPr lang="en-ZA" dirty="0"/>
                        <a:t>5 298</a:t>
                      </a:r>
                      <a:endParaRPr lang="en-ZA" b="0" dirty="0"/>
                    </a:p>
                  </a:txBody>
                  <a:tcPr/>
                </a:tc>
                <a:tc>
                  <a:txBody>
                    <a:bodyPr/>
                    <a:lstStyle/>
                    <a:p>
                      <a:pPr algn="r"/>
                      <a:r>
                        <a:rPr lang="en-ZA" dirty="0"/>
                        <a:t>102</a:t>
                      </a:r>
                      <a:endParaRPr lang="en-ZA" b="0" dirty="0"/>
                    </a:p>
                  </a:txBody>
                  <a:tcPr/>
                </a:tc>
                <a:tc>
                  <a:txBody>
                    <a:bodyPr/>
                    <a:lstStyle/>
                    <a:p>
                      <a:pPr algn="r"/>
                      <a:r>
                        <a:rPr lang="en-ZA" dirty="0"/>
                        <a:t>98.1%</a:t>
                      </a:r>
                      <a:endParaRPr lang="en-ZA" b="0" dirty="0"/>
                    </a:p>
                  </a:txBody>
                  <a:tcPr/>
                </a:tc>
                <a:extLst>
                  <a:ext uri="{0D108BD9-81ED-4DB2-BD59-A6C34878D82A}">
                    <a16:rowId xmlns:a16="http://schemas.microsoft.com/office/drawing/2014/main" val="3602239811"/>
                  </a:ext>
                </a:extLst>
              </a:tr>
              <a:tr h="534917">
                <a:tc>
                  <a:txBody>
                    <a:bodyPr/>
                    <a:lstStyle/>
                    <a:p>
                      <a:r>
                        <a:rPr lang="en-ZA" b="1" dirty="0"/>
                        <a:t>Total</a:t>
                      </a:r>
                    </a:p>
                  </a:txBody>
                  <a:tcPr/>
                </a:tc>
                <a:tc>
                  <a:txBody>
                    <a:bodyPr/>
                    <a:lstStyle/>
                    <a:p>
                      <a:pPr algn="r"/>
                      <a:r>
                        <a:rPr lang="en-ZA" b="1" dirty="0"/>
                        <a:t>23</a:t>
                      </a:r>
                      <a:r>
                        <a:rPr lang="en-ZA" b="1" baseline="0" dirty="0"/>
                        <a:t> 239 260</a:t>
                      </a:r>
                      <a:endParaRPr lang="en-ZA" b="1" dirty="0"/>
                    </a:p>
                  </a:txBody>
                  <a:tcPr/>
                </a:tc>
                <a:tc>
                  <a:txBody>
                    <a:bodyPr/>
                    <a:lstStyle/>
                    <a:p>
                      <a:pPr algn="r"/>
                      <a:r>
                        <a:rPr lang="en-ZA" b="1" dirty="0"/>
                        <a:t>27 171 241</a:t>
                      </a:r>
                    </a:p>
                  </a:txBody>
                  <a:tcPr/>
                </a:tc>
                <a:tc>
                  <a:txBody>
                    <a:bodyPr/>
                    <a:lstStyle/>
                    <a:p>
                      <a:pPr algn="r"/>
                      <a:r>
                        <a:rPr lang="en-ZA" b="1" dirty="0"/>
                        <a:t>68 019</a:t>
                      </a:r>
                    </a:p>
                  </a:txBody>
                  <a:tcPr/>
                </a:tc>
                <a:tc>
                  <a:txBody>
                    <a:bodyPr/>
                    <a:lstStyle/>
                    <a:p>
                      <a:pPr algn="r"/>
                      <a:r>
                        <a:rPr lang="en-ZA" b="1" dirty="0"/>
                        <a:t>99.8%</a:t>
                      </a:r>
                    </a:p>
                  </a:txBody>
                  <a:tcPr/>
                </a:tc>
                <a:extLst>
                  <a:ext uri="{0D108BD9-81ED-4DB2-BD59-A6C34878D82A}">
                    <a16:rowId xmlns:a16="http://schemas.microsoft.com/office/drawing/2014/main" val="10009"/>
                  </a:ext>
                </a:extLst>
              </a:tr>
            </a:tbl>
          </a:graphicData>
        </a:graphic>
      </p:graphicFrame>
    </p:spTree>
    <p:custDataLst>
      <p:tags r:id="rId1"/>
    </p:custDataLst>
    <p:extLst>
      <p:ext uri="{BB962C8B-B14F-4D97-AF65-F5344CB8AC3E}">
        <p14:creationId xmlns:p14="http://schemas.microsoft.com/office/powerpoint/2010/main" val="22719704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title"/>
          </p:nvPr>
        </p:nvSpPr>
        <p:spPr/>
        <p:txBody>
          <a:bodyPr>
            <a:normAutofit fontScale="90000"/>
          </a:bodyPr>
          <a:lstStyle/>
          <a:p>
            <a:r>
              <a:rPr lang="en-ZA" altLang="en-US" dirty="0"/>
              <a:t> </a:t>
            </a:r>
            <a:br>
              <a:rPr lang="en-ZA" altLang="en-US" dirty="0"/>
            </a:br>
            <a:r>
              <a:rPr lang="en-ZA" altLang="en-US" dirty="0"/>
              <a:t>ALLOCATION AGAINST EXPENDITURE PER EARMARKED FUNDS FOR 2021/22 FINANCIAL YEAR FOR ASIDI</a:t>
            </a:r>
          </a:p>
        </p:txBody>
      </p:sp>
      <p:sp>
        <p:nvSpPr>
          <p:cNvPr id="3" name="Slide Number Placeholder 2"/>
          <p:cNvSpPr>
            <a:spLocks noGrp="1"/>
          </p:cNvSpPr>
          <p:nvPr>
            <p:ph type="sldNum" sz="quarter" idx="12"/>
          </p:nvPr>
        </p:nvSpPr>
        <p:spPr/>
        <p:txBody>
          <a:bodyPr/>
          <a:lstStyle/>
          <a:p>
            <a:fld id="{E2C0AE55-7E06-4976-960B-3D98813CB3CF}" type="slidenum">
              <a:rPr lang="en-ZA" smtClean="0"/>
              <a:pPr/>
              <a:t>98</a:t>
            </a:fld>
            <a:endParaRPr lang="en-ZA" dirty="0"/>
          </a:p>
        </p:txBody>
      </p:sp>
      <p:pic>
        <p:nvPicPr>
          <p:cNvPr id="4" name="Picture 3"/>
          <p:cNvPicPr>
            <a:picLocks noChangeAspect="1"/>
          </p:cNvPicPr>
          <p:nvPr/>
        </p:nvPicPr>
        <p:blipFill>
          <a:blip r:embed="rId4"/>
          <a:stretch>
            <a:fillRect/>
          </a:stretch>
        </p:blipFill>
        <p:spPr>
          <a:xfrm>
            <a:off x="0" y="6356350"/>
            <a:ext cx="1691680" cy="50164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78528952"/>
              </p:ext>
            </p:extLst>
          </p:nvPr>
        </p:nvGraphicFramePr>
        <p:xfrm>
          <a:off x="0" y="1418273"/>
          <a:ext cx="9144000" cy="5120640"/>
        </p:xfrm>
        <a:graphic>
          <a:graphicData uri="http://schemas.openxmlformats.org/drawingml/2006/table">
            <a:tbl>
              <a:tblPr firstRow="1" bandRow="1">
                <a:tableStyleId>{21E4AEA4-8DFA-4A89-87EB-49C32662AFE0}</a:tableStyleId>
              </a:tblPr>
              <a:tblGrid>
                <a:gridCol w="1738113">
                  <a:extLst>
                    <a:ext uri="{9D8B030D-6E8A-4147-A177-3AD203B41FA5}">
                      <a16:colId xmlns:a16="http://schemas.microsoft.com/office/drawing/2014/main" val="20000"/>
                    </a:ext>
                  </a:extLst>
                </a:gridCol>
                <a:gridCol w="1360265">
                  <a:extLst>
                    <a:ext uri="{9D8B030D-6E8A-4147-A177-3AD203B41FA5}">
                      <a16:colId xmlns:a16="http://schemas.microsoft.com/office/drawing/2014/main" val="20001"/>
                    </a:ext>
                  </a:extLst>
                </a:gridCol>
                <a:gridCol w="1185590">
                  <a:extLst>
                    <a:ext uri="{9D8B030D-6E8A-4147-A177-3AD203B41FA5}">
                      <a16:colId xmlns:a16="http://schemas.microsoft.com/office/drawing/2014/main" val="20002"/>
                    </a:ext>
                  </a:extLst>
                </a:gridCol>
                <a:gridCol w="1476953">
                  <a:extLst>
                    <a:ext uri="{9D8B030D-6E8A-4147-A177-3AD203B41FA5}">
                      <a16:colId xmlns:a16="http://schemas.microsoft.com/office/drawing/2014/main" val="20003"/>
                    </a:ext>
                  </a:extLst>
                </a:gridCol>
                <a:gridCol w="1342681">
                  <a:extLst>
                    <a:ext uri="{9D8B030D-6E8A-4147-A177-3AD203B41FA5}">
                      <a16:colId xmlns:a16="http://schemas.microsoft.com/office/drawing/2014/main" val="2356618867"/>
                    </a:ext>
                  </a:extLst>
                </a:gridCol>
                <a:gridCol w="982414">
                  <a:extLst>
                    <a:ext uri="{9D8B030D-6E8A-4147-A177-3AD203B41FA5}">
                      <a16:colId xmlns:a16="http://schemas.microsoft.com/office/drawing/2014/main" val="663385085"/>
                    </a:ext>
                  </a:extLst>
                </a:gridCol>
                <a:gridCol w="1057984">
                  <a:extLst>
                    <a:ext uri="{9D8B030D-6E8A-4147-A177-3AD203B41FA5}">
                      <a16:colId xmlns:a16="http://schemas.microsoft.com/office/drawing/2014/main" val="921239201"/>
                    </a:ext>
                  </a:extLst>
                </a:gridCol>
              </a:tblGrid>
              <a:tr h="0">
                <a:tc>
                  <a:txBody>
                    <a:bodyPr/>
                    <a:lstStyle/>
                    <a:p>
                      <a:r>
                        <a:rPr lang="en-ZA" dirty="0"/>
                        <a:t>Economic Classification</a:t>
                      </a:r>
                    </a:p>
                  </a:txBody>
                  <a:tcPr/>
                </a:tc>
                <a:tc>
                  <a:txBody>
                    <a:bodyPr/>
                    <a:lstStyle/>
                    <a:p>
                      <a:pPr algn="r"/>
                      <a:r>
                        <a:rPr lang="en-ZA" dirty="0"/>
                        <a:t>Final</a:t>
                      </a:r>
                      <a:r>
                        <a:rPr lang="en-ZA" baseline="0" dirty="0"/>
                        <a:t> </a:t>
                      </a:r>
                      <a:r>
                        <a:rPr lang="en-ZA" dirty="0"/>
                        <a:t>Budget</a:t>
                      </a:r>
                    </a:p>
                    <a:p>
                      <a:pPr algn="r"/>
                      <a:r>
                        <a:rPr lang="en-ZA" dirty="0"/>
                        <a:t>R’000</a:t>
                      </a:r>
                      <a:endParaRPr lang="en-ZA" b="1" dirty="0"/>
                    </a:p>
                  </a:txBody>
                  <a:tcPr/>
                </a:tc>
                <a:tc>
                  <a:txBody>
                    <a:bodyPr/>
                    <a:lstStyle/>
                    <a:p>
                      <a:pPr algn="r"/>
                      <a:r>
                        <a:rPr lang="en-GB" dirty="0"/>
                        <a:t>Virements</a:t>
                      </a:r>
                    </a:p>
                    <a:p>
                      <a:pPr algn="r"/>
                      <a:r>
                        <a:rPr lang="en-GB" dirty="0"/>
                        <a:t>R’000</a:t>
                      </a:r>
                      <a:endParaRPr lang="en-ZA" b="1" dirty="0"/>
                    </a:p>
                  </a:txBody>
                  <a:tcPr/>
                </a:tc>
                <a:tc>
                  <a:txBody>
                    <a:bodyPr/>
                    <a:lstStyle/>
                    <a:p>
                      <a:pPr algn="r"/>
                      <a:r>
                        <a:rPr lang="en-GB" dirty="0"/>
                        <a:t>Final Budget</a:t>
                      </a:r>
                    </a:p>
                    <a:p>
                      <a:pPr algn="r"/>
                      <a:r>
                        <a:rPr lang="en-GB" dirty="0"/>
                        <a:t>R’000</a:t>
                      </a:r>
                      <a:endParaRPr lang="en-ZA" b="1" dirty="0"/>
                    </a:p>
                  </a:txBody>
                  <a:tcPr/>
                </a:tc>
                <a:tc>
                  <a:txBody>
                    <a:bodyPr/>
                    <a:lstStyle/>
                    <a:p>
                      <a:pPr algn="r"/>
                      <a:r>
                        <a:rPr lang="en-ZA" dirty="0"/>
                        <a:t>Expenditure</a:t>
                      </a:r>
                    </a:p>
                    <a:p>
                      <a:pPr algn="r"/>
                      <a:r>
                        <a:rPr lang="en-ZA" dirty="0"/>
                        <a:t>R’000</a:t>
                      </a:r>
                      <a:endParaRPr lang="en-ZA" b="1" dirty="0"/>
                    </a:p>
                  </a:txBody>
                  <a:tcPr/>
                </a:tc>
                <a:tc>
                  <a:txBody>
                    <a:bodyPr/>
                    <a:lstStyle/>
                    <a:p>
                      <a:pPr algn="r"/>
                      <a:r>
                        <a:rPr lang="en-ZA" dirty="0"/>
                        <a:t>Variances</a:t>
                      </a:r>
                    </a:p>
                    <a:p>
                      <a:pPr algn="r"/>
                      <a:r>
                        <a:rPr lang="en-ZA" dirty="0"/>
                        <a:t>R’000</a:t>
                      </a:r>
                      <a:endParaRPr lang="en-ZA" b="1" dirty="0"/>
                    </a:p>
                  </a:txBody>
                  <a:tcPr/>
                </a:tc>
                <a:tc>
                  <a:txBody>
                    <a:bodyPr/>
                    <a:lstStyle/>
                    <a:p>
                      <a:pPr algn="r"/>
                      <a:r>
                        <a:rPr lang="en-ZA" dirty="0"/>
                        <a:t>% Spent</a:t>
                      </a:r>
                      <a:endParaRPr lang="en-ZA" b="1" dirty="0"/>
                    </a:p>
                  </a:txBody>
                  <a:tcPr/>
                </a:tc>
                <a:extLst>
                  <a:ext uri="{0D108BD9-81ED-4DB2-BD59-A6C34878D82A}">
                    <a16:rowId xmlns:a16="http://schemas.microsoft.com/office/drawing/2014/main" val="10000"/>
                  </a:ext>
                </a:extLst>
              </a:tr>
              <a:tr h="0">
                <a:tc>
                  <a:txBody>
                    <a:bodyPr/>
                    <a:lstStyle/>
                    <a:p>
                      <a:r>
                        <a:rPr lang="en-ZA" dirty="0"/>
                        <a:t>Compensation of Employees</a:t>
                      </a:r>
                    </a:p>
                  </a:txBody>
                  <a:tcPr/>
                </a:tc>
                <a:tc>
                  <a:txBody>
                    <a:bodyPr/>
                    <a:lstStyle/>
                    <a:p>
                      <a:pPr marL="0" algn="r" defTabSz="914400" rtl="0" eaLnBrk="1" fontAlgn="b" latinLnBrk="0" hangingPunct="1"/>
                      <a:r>
                        <a:rPr lang="en-ZA" sz="1800" kern="1200" dirty="0"/>
                        <a:t>6 436</a:t>
                      </a:r>
                      <a:endParaRPr lang="en-ZA" sz="1800" kern="1200" dirty="0">
                        <a:solidFill>
                          <a:schemeClr val="tx1"/>
                        </a:solidFill>
                        <a:latin typeface="+mn-lt"/>
                        <a:ea typeface="+mn-ea"/>
                        <a:cs typeface="+mn-cs"/>
                      </a:endParaRPr>
                    </a:p>
                  </a:txBody>
                  <a:tcPr/>
                </a:tc>
                <a:tc>
                  <a:txBody>
                    <a:bodyPr/>
                    <a:lstStyle/>
                    <a:p>
                      <a:pPr marL="0" algn="r" defTabSz="914400" rtl="0" eaLnBrk="1" fontAlgn="b" latinLnBrk="0" hangingPunct="1"/>
                      <a:r>
                        <a:rPr lang="en-ZA" sz="1800" kern="1200" dirty="0"/>
                        <a:t>                0</a:t>
                      </a:r>
                      <a:endParaRPr lang="en-ZA" sz="1800" kern="1200" dirty="0">
                        <a:solidFill>
                          <a:schemeClr val="tx1"/>
                        </a:solidFill>
                        <a:latin typeface="+mn-lt"/>
                        <a:ea typeface="+mn-ea"/>
                        <a:cs typeface="+mn-cs"/>
                      </a:endParaRPr>
                    </a:p>
                  </a:txBody>
                  <a:tcPr/>
                </a:tc>
                <a:tc>
                  <a:txBody>
                    <a:bodyPr/>
                    <a:lstStyle/>
                    <a:p>
                      <a:pPr algn="r"/>
                      <a:r>
                        <a:rPr lang="en-GB" dirty="0"/>
                        <a:t>6 436</a:t>
                      </a:r>
                      <a:endParaRPr lang="en-ZA" dirty="0">
                        <a:solidFill>
                          <a:schemeClr val="tx1"/>
                        </a:solidFill>
                      </a:endParaRPr>
                    </a:p>
                  </a:txBody>
                  <a:tcPr/>
                </a:tc>
                <a:tc>
                  <a:txBody>
                    <a:bodyPr/>
                    <a:lstStyle/>
                    <a:p>
                      <a:pPr marL="0" algn="r" defTabSz="914400" rtl="0" eaLnBrk="1" fontAlgn="b" latinLnBrk="0" hangingPunct="1"/>
                      <a:r>
                        <a:rPr lang="en-GB" sz="1800" kern="1200" dirty="0"/>
                        <a:t>9 797</a:t>
                      </a:r>
                      <a:endParaRPr lang="en-ZA" sz="1800" kern="1200" dirty="0">
                        <a:solidFill>
                          <a:schemeClr val="dk1"/>
                        </a:solidFill>
                        <a:latin typeface="+mn-lt"/>
                        <a:ea typeface="+mn-ea"/>
                        <a:cs typeface="+mn-cs"/>
                      </a:endParaRPr>
                    </a:p>
                  </a:txBody>
                  <a:tcPr marL="6350" marR="6350" marT="6350" marB="0"/>
                </a:tc>
                <a:tc>
                  <a:txBody>
                    <a:bodyPr/>
                    <a:lstStyle/>
                    <a:p>
                      <a:pPr marL="0" algn="r" defTabSz="914400" rtl="0" eaLnBrk="1" fontAlgn="b" latinLnBrk="0" hangingPunct="1"/>
                      <a:r>
                        <a:rPr lang="en-GB" sz="1800" kern="1200" dirty="0"/>
                        <a:t>(3 361)</a:t>
                      </a:r>
                      <a:endParaRPr lang="en-ZA" sz="1800" kern="1200" dirty="0">
                        <a:solidFill>
                          <a:schemeClr val="dk1"/>
                        </a:solidFill>
                        <a:latin typeface="+mn-lt"/>
                        <a:ea typeface="+mn-ea"/>
                        <a:cs typeface="+mn-cs"/>
                      </a:endParaRPr>
                    </a:p>
                  </a:txBody>
                  <a:tcPr marL="6350" marR="6350" marT="6350" marB="0"/>
                </a:tc>
                <a:tc>
                  <a:txBody>
                    <a:bodyPr/>
                    <a:lstStyle/>
                    <a:p>
                      <a:pPr marL="0" algn="r" defTabSz="914400" rtl="0" eaLnBrk="1" fontAlgn="b" latinLnBrk="0" hangingPunct="1"/>
                      <a:r>
                        <a:rPr lang="en-ZA" sz="1800" kern="1200" dirty="0"/>
                        <a:t>152.22%</a:t>
                      </a:r>
                      <a:endParaRPr lang="en-ZA" sz="1800" kern="1200" dirty="0">
                        <a:solidFill>
                          <a:schemeClr val="dk1"/>
                        </a:solidFill>
                        <a:latin typeface="+mn-lt"/>
                        <a:ea typeface="+mn-ea"/>
                        <a:cs typeface="+mn-cs"/>
                      </a:endParaRPr>
                    </a:p>
                  </a:txBody>
                  <a:tcPr marL="6350" marR="6350" marT="6350" marB="0"/>
                </a:tc>
                <a:extLst>
                  <a:ext uri="{0D108BD9-81ED-4DB2-BD59-A6C34878D82A}">
                    <a16:rowId xmlns:a16="http://schemas.microsoft.com/office/drawing/2014/main" val="10001"/>
                  </a:ext>
                </a:extLst>
              </a:tr>
              <a:tr h="0">
                <a:tc>
                  <a:txBody>
                    <a:bodyPr/>
                    <a:lstStyle/>
                    <a:p>
                      <a:r>
                        <a:rPr lang="en-ZA" dirty="0"/>
                        <a:t>Goods and Services</a:t>
                      </a:r>
                    </a:p>
                  </a:txBody>
                  <a:tcPr/>
                </a:tc>
                <a:tc>
                  <a:txBody>
                    <a:bodyPr/>
                    <a:lstStyle/>
                    <a:p>
                      <a:pPr marL="0" algn="r" defTabSz="914400" rtl="0" eaLnBrk="1" fontAlgn="b" latinLnBrk="0" hangingPunct="1"/>
                      <a:r>
                        <a:rPr lang="en-ZA" sz="1800" kern="1200" dirty="0"/>
                        <a:t>143 479</a:t>
                      </a:r>
                      <a:endParaRPr lang="en-ZA" sz="1800" kern="1200" dirty="0">
                        <a:solidFill>
                          <a:schemeClr val="tx1"/>
                        </a:solidFill>
                        <a:latin typeface="+mn-lt"/>
                        <a:ea typeface="+mn-ea"/>
                        <a:cs typeface="+mn-cs"/>
                      </a:endParaRPr>
                    </a:p>
                  </a:txBody>
                  <a:tcPr/>
                </a:tc>
                <a:tc>
                  <a:txBody>
                    <a:bodyPr/>
                    <a:lstStyle/>
                    <a:p>
                      <a:pPr marL="0" algn="r" defTabSz="914400" rtl="0" eaLnBrk="1" fontAlgn="b" latinLnBrk="0" hangingPunct="1"/>
                      <a:r>
                        <a:rPr lang="en-GB" sz="1800" kern="1200" dirty="0"/>
                        <a:t>(8 462)</a:t>
                      </a:r>
                      <a:endParaRPr lang="en-ZA" sz="1800" kern="1200" dirty="0">
                        <a:solidFill>
                          <a:schemeClr val="tx1"/>
                        </a:solidFill>
                        <a:latin typeface="+mn-lt"/>
                        <a:ea typeface="+mn-ea"/>
                        <a:cs typeface="+mn-cs"/>
                      </a:endParaRPr>
                    </a:p>
                  </a:txBody>
                  <a:tcPr/>
                </a:tc>
                <a:tc>
                  <a:txBody>
                    <a:bodyPr/>
                    <a:lstStyle/>
                    <a:p>
                      <a:pPr algn="r"/>
                      <a:r>
                        <a:rPr lang="en-GB" dirty="0"/>
                        <a:t>135</a:t>
                      </a:r>
                      <a:r>
                        <a:rPr lang="en-GB" baseline="0" dirty="0"/>
                        <a:t> </a:t>
                      </a:r>
                      <a:r>
                        <a:rPr lang="en-GB" dirty="0"/>
                        <a:t>017</a:t>
                      </a:r>
                      <a:endParaRPr lang="en-GB" dirty="0">
                        <a:solidFill>
                          <a:schemeClr val="tx1"/>
                        </a:solidFill>
                      </a:endParaRPr>
                    </a:p>
                  </a:txBody>
                  <a:tcPr/>
                </a:tc>
                <a:tc>
                  <a:txBody>
                    <a:bodyPr/>
                    <a:lstStyle/>
                    <a:p>
                      <a:pPr algn="r" fontAlgn="b"/>
                      <a:r>
                        <a:rPr lang="en-GB" sz="1800" u="none" strike="noStrike" dirty="0">
                          <a:effectLst/>
                        </a:rPr>
                        <a:t>304</a:t>
                      </a:r>
                      <a:r>
                        <a:rPr lang="en-GB" sz="1800" u="none" strike="noStrike" baseline="0" dirty="0">
                          <a:effectLst/>
                        </a:rPr>
                        <a:t> 603</a:t>
                      </a:r>
                      <a:endParaRPr lang="en-ZA" sz="1800" b="0" i="0" u="none" strike="noStrike" dirty="0">
                        <a:solidFill>
                          <a:schemeClr val="tx1"/>
                        </a:solidFill>
                        <a:effectLst/>
                        <a:latin typeface="Calibri" panose="020F0502020204030204" pitchFamily="34" charset="0"/>
                      </a:endParaRPr>
                    </a:p>
                  </a:txBody>
                  <a:tcPr marL="6350" marR="6350" marT="6350" marB="0"/>
                </a:tc>
                <a:tc>
                  <a:txBody>
                    <a:bodyPr/>
                    <a:lstStyle/>
                    <a:p>
                      <a:pPr algn="r" fontAlgn="b"/>
                      <a:r>
                        <a:rPr lang="en-GB" sz="1800" u="none" strike="noStrike" dirty="0">
                          <a:effectLst/>
                        </a:rPr>
                        <a:t>169</a:t>
                      </a:r>
                      <a:r>
                        <a:rPr lang="en-GB" sz="1800" u="none" strike="noStrike" baseline="0" dirty="0">
                          <a:effectLst/>
                        </a:rPr>
                        <a:t> 586)</a:t>
                      </a:r>
                      <a:endParaRPr lang="en-ZA" sz="1800" b="0" i="0" u="none" strike="noStrike" dirty="0">
                        <a:solidFill>
                          <a:schemeClr val="tx1"/>
                        </a:solidFill>
                        <a:effectLst/>
                        <a:latin typeface="Calibri" panose="020F0502020204030204" pitchFamily="34" charset="0"/>
                      </a:endParaRPr>
                    </a:p>
                  </a:txBody>
                  <a:tcPr marL="6350" marR="6350" marT="6350" marB="0"/>
                </a:tc>
                <a:tc>
                  <a:txBody>
                    <a:bodyPr/>
                    <a:lstStyle/>
                    <a:p>
                      <a:pPr algn="r" fontAlgn="b"/>
                      <a:r>
                        <a:rPr lang="en-ZA" sz="1800" u="none" strike="noStrike" dirty="0">
                          <a:effectLst/>
                        </a:rPr>
                        <a:t>225.60%</a:t>
                      </a:r>
                      <a:endParaRPr lang="en-ZA" sz="1800" b="0" i="0" u="none" strike="noStrike" dirty="0">
                        <a:solidFill>
                          <a:schemeClr val="tx1"/>
                        </a:solidFill>
                        <a:effectLst/>
                        <a:latin typeface="Calibri" panose="020F0502020204030204" pitchFamily="34" charset="0"/>
                      </a:endParaRPr>
                    </a:p>
                  </a:txBody>
                  <a:tcPr marL="6350" marR="6350" marT="6350" marB="0"/>
                </a:tc>
                <a:extLst>
                  <a:ext uri="{0D108BD9-81ED-4DB2-BD59-A6C34878D82A}">
                    <a16:rowId xmlns:a16="http://schemas.microsoft.com/office/drawing/2014/main" val="10002"/>
                  </a:ext>
                </a:extLst>
              </a:tr>
              <a:tr h="0">
                <a:tc>
                  <a:txBody>
                    <a:bodyPr/>
                    <a:lstStyle/>
                    <a:p>
                      <a:r>
                        <a:rPr lang="en-ZA" dirty="0"/>
                        <a:t>Interest</a:t>
                      </a:r>
                    </a:p>
                  </a:txBody>
                  <a:tcPr/>
                </a:tc>
                <a:tc>
                  <a:txBody>
                    <a:bodyPr/>
                    <a:lstStyle/>
                    <a:p>
                      <a:pPr marL="0" algn="r" defTabSz="914400" rtl="0" eaLnBrk="1" fontAlgn="b" latinLnBrk="0" hangingPunct="1"/>
                      <a:r>
                        <a:rPr lang="en-ZA" sz="1800" kern="1200" dirty="0"/>
                        <a:t>                    0</a:t>
                      </a:r>
                      <a:endParaRPr lang="en-ZA" sz="1800" kern="1200" dirty="0">
                        <a:solidFill>
                          <a:schemeClr val="tx1"/>
                        </a:solidFill>
                        <a:latin typeface="+mn-lt"/>
                        <a:ea typeface="+mn-ea"/>
                        <a:cs typeface="+mn-cs"/>
                      </a:endParaRPr>
                    </a:p>
                  </a:txBody>
                  <a:tcPr/>
                </a:tc>
                <a:tc>
                  <a:txBody>
                    <a:bodyPr/>
                    <a:lstStyle/>
                    <a:p>
                      <a:pPr marL="0" algn="r" defTabSz="914400" rtl="0" eaLnBrk="1" fontAlgn="b" latinLnBrk="0" hangingPunct="1"/>
                      <a:r>
                        <a:rPr lang="en-GB" sz="1800" kern="1200" dirty="0"/>
                        <a:t>           250</a:t>
                      </a:r>
                      <a:endParaRPr lang="en-ZA" sz="1800" kern="1200" dirty="0">
                        <a:solidFill>
                          <a:schemeClr val="tx1"/>
                        </a:solidFill>
                        <a:latin typeface="+mn-lt"/>
                        <a:ea typeface="+mn-ea"/>
                        <a:cs typeface="+mn-cs"/>
                      </a:endParaRPr>
                    </a:p>
                  </a:txBody>
                  <a:tcPr/>
                </a:tc>
                <a:tc>
                  <a:txBody>
                    <a:bodyPr/>
                    <a:lstStyle/>
                    <a:p>
                      <a:pPr marL="0" algn="r" defTabSz="914400" rtl="0" eaLnBrk="1" fontAlgn="b" latinLnBrk="0" hangingPunct="1"/>
                      <a:r>
                        <a:rPr lang="en-GB" sz="1800" u="none" strike="noStrike" kern="1200" dirty="0">
                          <a:effectLst/>
                        </a:rPr>
                        <a:t>              250</a:t>
                      </a:r>
                      <a:endParaRPr lang="en-ZA" sz="1800" b="0" i="0" u="none" strike="noStrike" kern="1200" dirty="0">
                        <a:solidFill>
                          <a:schemeClr val="tx1"/>
                        </a:solidFill>
                        <a:effectLst/>
                        <a:latin typeface="Calibri" panose="020F0502020204030204" pitchFamily="34" charset="0"/>
                        <a:ea typeface="+mn-ea"/>
                        <a:cs typeface="+mn-cs"/>
                      </a:endParaRPr>
                    </a:p>
                  </a:txBody>
                  <a:tcPr/>
                </a:tc>
                <a:tc>
                  <a:txBody>
                    <a:bodyPr/>
                    <a:lstStyle/>
                    <a:p>
                      <a:pPr marL="0" algn="r" defTabSz="914400" rtl="0" eaLnBrk="1" fontAlgn="b" latinLnBrk="0" hangingPunct="1"/>
                      <a:r>
                        <a:rPr lang="en-GB" sz="1800" u="none" strike="noStrike" kern="1200" dirty="0">
                          <a:effectLst/>
                        </a:rPr>
                        <a:t>250</a:t>
                      </a:r>
                      <a:endParaRPr lang="en-ZA" sz="1800" b="0" i="0" u="none" strike="noStrike" kern="1200" dirty="0">
                        <a:solidFill>
                          <a:schemeClr val="tx1"/>
                        </a:solidFill>
                        <a:effectLst/>
                        <a:latin typeface="Calibri" panose="020F0502020204030204" pitchFamily="34" charset="0"/>
                        <a:ea typeface="+mn-ea"/>
                        <a:cs typeface="+mn-cs"/>
                      </a:endParaRPr>
                    </a:p>
                  </a:txBody>
                  <a:tcPr marL="6350" marR="6350" marT="6350" marB="0"/>
                </a:tc>
                <a:tc>
                  <a:txBody>
                    <a:bodyPr/>
                    <a:lstStyle/>
                    <a:p>
                      <a:pPr marL="0" algn="r" defTabSz="914400" rtl="0" eaLnBrk="1" fontAlgn="b" latinLnBrk="0" hangingPunct="1"/>
                      <a:r>
                        <a:rPr lang="en-ZA" sz="1800" u="none" strike="noStrike" kern="1200" dirty="0">
                          <a:effectLst/>
                        </a:rPr>
                        <a:t>0</a:t>
                      </a:r>
                      <a:endParaRPr lang="en-ZA" sz="1800" b="0" i="0" u="none" strike="noStrike" kern="1200" dirty="0">
                        <a:solidFill>
                          <a:schemeClr val="tx1"/>
                        </a:solidFill>
                        <a:effectLst/>
                        <a:latin typeface="Calibri" panose="020F0502020204030204" pitchFamily="34" charset="0"/>
                        <a:ea typeface="+mn-ea"/>
                        <a:cs typeface="+mn-cs"/>
                      </a:endParaRPr>
                    </a:p>
                  </a:txBody>
                  <a:tcPr marL="6350" marR="6350" marT="6350" marB="0"/>
                </a:tc>
                <a:tc>
                  <a:txBody>
                    <a:bodyPr/>
                    <a:lstStyle/>
                    <a:p>
                      <a:pPr marL="0" algn="r" defTabSz="914400" rtl="0" eaLnBrk="1" fontAlgn="b" latinLnBrk="0" hangingPunct="1"/>
                      <a:r>
                        <a:rPr lang="en-GB" sz="1800" u="none" strike="noStrike" kern="1200" dirty="0">
                          <a:effectLst/>
                        </a:rPr>
                        <a:t>100.00%</a:t>
                      </a:r>
                      <a:endParaRPr lang="en-ZA" sz="1800" b="0" i="0" u="none" strike="noStrike" kern="1200" dirty="0">
                        <a:solidFill>
                          <a:schemeClr val="tx1"/>
                        </a:solidFill>
                        <a:effectLst/>
                        <a:latin typeface="Calibri" panose="020F0502020204030204" pitchFamily="34" charset="0"/>
                        <a:ea typeface="+mn-ea"/>
                        <a:cs typeface="+mn-cs"/>
                      </a:endParaRPr>
                    </a:p>
                  </a:txBody>
                  <a:tcPr marL="6350" marR="6350" marT="6350" marB="0"/>
                </a:tc>
                <a:extLst>
                  <a:ext uri="{0D108BD9-81ED-4DB2-BD59-A6C34878D82A}">
                    <a16:rowId xmlns:a16="http://schemas.microsoft.com/office/drawing/2014/main" val="10003"/>
                  </a:ext>
                </a:extLst>
              </a:tr>
              <a:tr h="0">
                <a:tc>
                  <a:txBody>
                    <a:bodyPr/>
                    <a:lstStyle/>
                    <a:p>
                      <a:r>
                        <a:rPr lang="en-ZA" dirty="0"/>
                        <a:t>Building and Other Fixed Structures</a:t>
                      </a:r>
                    </a:p>
                  </a:txBody>
                  <a:tcPr/>
                </a:tc>
                <a:tc>
                  <a:txBody>
                    <a:bodyPr/>
                    <a:lstStyle/>
                    <a:p>
                      <a:pPr marL="0" algn="r" defTabSz="914400" rtl="0" eaLnBrk="1" fontAlgn="b" latinLnBrk="0" hangingPunct="1"/>
                      <a:r>
                        <a:rPr lang="en-ZA" sz="1800" kern="1200" dirty="0"/>
                        <a:t>2 246 649</a:t>
                      </a:r>
                      <a:endParaRPr lang="en-ZA" sz="1800" kern="1200" dirty="0">
                        <a:solidFill>
                          <a:schemeClr val="tx1"/>
                        </a:solidFill>
                        <a:latin typeface="+mn-lt"/>
                        <a:ea typeface="+mn-ea"/>
                        <a:cs typeface="+mn-cs"/>
                      </a:endParaRPr>
                    </a:p>
                  </a:txBody>
                  <a:tcPr/>
                </a:tc>
                <a:tc>
                  <a:txBody>
                    <a:bodyPr/>
                    <a:lstStyle/>
                    <a:p>
                      <a:pPr marL="0" algn="r" defTabSz="914400" rtl="0" eaLnBrk="1" fontAlgn="b" latinLnBrk="0" hangingPunct="1"/>
                      <a:r>
                        <a:rPr lang="en-ZA" sz="1800" kern="1200" dirty="0"/>
                        <a:t>0</a:t>
                      </a:r>
                      <a:endParaRPr lang="en-ZA" sz="1800" kern="1200" dirty="0">
                        <a:solidFill>
                          <a:schemeClr val="tx1"/>
                        </a:solidFill>
                        <a:latin typeface="+mn-lt"/>
                        <a:ea typeface="+mn-ea"/>
                        <a:cs typeface="+mn-cs"/>
                      </a:endParaRPr>
                    </a:p>
                  </a:txBody>
                  <a:tcPr/>
                </a:tc>
                <a:tc>
                  <a:txBody>
                    <a:bodyPr/>
                    <a:lstStyle/>
                    <a:p>
                      <a:pPr algn="r"/>
                      <a:r>
                        <a:rPr lang="en-GB" dirty="0"/>
                        <a:t>2 246 649</a:t>
                      </a:r>
                      <a:endParaRPr lang="en-ZA" dirty="0">
                        <a:solidFill>
                          <a:schemeClr val="tx1"/>
                        </a:solidFill>
                      </a:endParaRPr>
                    </a:p>
                  </a:txBody>
                  <a:tcPr/>
                </a:tc>
                <a:tc>
                  <a:txBody>
                    <a:bodyPr/>
                    <a:lstStyle/>
                    <a:p>
                      <a:pPr marL="0" algn="r" defTabSz="914400" rtl="0" eaLnBrk="1" fontAlgn="b" latinLnBrk="0" hangingPunct="1"/>
                      <a:r>
                        <a:rPr lang="en-GB" sz="1800" kern="1200" dirty="0"/>
                        <a:t>2 073</a:t>
                      </a:r>
                      <a:r>
                        <a:rPr lang="en-GB" sz="1800" kern="1200" baseline="0" dirty="0"/>
                        <a:t> 742</a:t>
                      </a:r>
                      <a:endParaRPr lang="en-ZA" sz="1800" kern="1200" dirty="0">
                        <a:solidFill>
                          <a:schemeClr val="tx1"/>
                        </a:solidFill>
                        <a:latin typeface="+mn-lt"/>
                        <a:ea typeface="+mn-ea"/>
                        <a:cs typeface="+mn-cs"/>
                      </a:endParaRPr>
                    </a:p>
                  </a:txBody>
                  <a:tcPr marL="6350" marR="6350" marT="6350" marB="0"/>
                </a:tc>
                <a:tc>
                  <a:txBody>
                    <a:bodyPr/>
                    <a:lstStyle/>
                    <a:p>
                      <a:pPr marL="0" algn="r" defTabSz="914400" rtl="0" eaLnBrk="1" fontAlgn="b" latinLnBrk="0" hangingPunct="1"/>
                      <a:r>
                        <a:rPr lang="en-GB" sz="1800" kern="1200" dirty="0"/>
                        <a:t>172</a:t>
                      </a:r>
                      <a:r>
                        <a:rPr lang="en-GB" sz="1800" kern="1200" baseline="0" dirty="0"/>
                        <a:t> 907</a:t>
                      </a:r>
                      <a:endParaRPr lang="en-ZA" sz="1800" kern="1200" dirty="0">
                        <a:solidFill>
                          <a:schemeClr val="tx1"/>
                        </a:solidFill>
                        <a:latin typeface="+mn-lt"/>
                        <a:ea typeface="+mn-ea"/>
                        <a:cs typeface="+mn-cs"/>
                      </a:endParaRPr>
                    </a:p>
                  </a:txBody>
                  <a:tcPr marL="6350" marR="6350" marT="6350" marB="0"/>
                </a:tc>
                <a:tc>
                  <a:txBody>
                    <a:bodyPr/>
                    <a:lstStyle/>
                    <a:p>
                      <a:pPr marL="0" algn="r" defTabSz="914400" rtl="0" eaLnBrk="1" fontAlgn="b" latinLnBrk="0" hangingPunct="1"/>
                      <a:r>
                        <a:rPr lang="en-ZA" sz="1800" kern="1200" dirty="0"/>
                        <a:t>92.30%</a:t>
                      </a:r>
                      <a:endParaRPr lang="en-ZA" sz="1800" kern="1200" dirty="0">
                        <a:solidFill>
                          <a:schemeClr val="tx1"/>
                        </a:solidFill>
                        <a:latin typeface="+mn-lt"/>
                        <a:ea typeface="+mn-ea"/>
                        <a:cs typeface="+mn-cs"/>
                      </a:endParaRPr>
                    </a:p>
                  </a:txBody>
                  <a:tcPr marL="6350" marR="6350" marT="6350" marB="0"/>
                </a:tc>
                <a:extLst>
                  <a:ext uri="{0D108BD9-81ED-4DB2-BD59-A6C34878D82A}">
                    <a16:rowId xmlns:a16="http://schemas.microsoft.com/office/drawing/2014/main" val="10004"/>
                  </a:ext>
                </a:extLst>
              </a:tr>
              <a:tr h="0">
                <a:tc>
                  <a:txBody>
                    <a:bodyPr/>
                    <a:lstStyle/>
                    <a:p>
                      <a:r>
                        <a:rPr lang="en-ZA" dirty="0"/>
                        <a:t>Software &amp; Other Int Assts</a:t>
                      </a:r>
                    </a:p>
                  </a:txBody>
                  <a:tcPr/>
                </a:tc>
                <a:tc>
                  <a:txBody>
                    <a:bodyPr/>
                    <a:lstStyle/>
                    <a:p>
                      <a:pPr marL="0" algn="r" defTabSz="914400" rtl="0" eaLnBrk="1" fontAlgn="b" latinLnBrk="0" hangingPunct="1"/>
                      <a:r>
                        <a:rPr lang="en-ZA" sz="1800" kern="1200" dirty="0"/>
                        <a:t>0</a:t>
                      </a:r>
                      <a:endParaRPr lang="en-ZA" sz="1800" kern="1200" dirty="0">
                        <a:solidFill>
                          <a:schemeClr val="tx1"/>
                        </a:solidFill>
                        <a:latin typeface="+mn-lt"/>
                        <a:ea typeface="+mn-ea"/>
                        <a:cs typeface="+mn-cs"/>
                      </a:endParaRPr>
                    </a:p>
                  </a:txBody>
                  <a:tcPr/>
                </a:tc>
                <a:tc>
                  <a:txBody>
                    <a:bodyPr/>
                    <a:lstStyle/>
                    <a:p>
                      <a:pPr marL="0" algn="r" defTabSz="914400" rtl="0" eaLnBrk="1" fontAlgn="b" latinLnBrk="0" hangingPunct="1"/>
                      <a:r>
                        <a:rPr lang="en-GB" sz="1800" kern="1200" dirty="0"/>
                        <a:t>3 212</a:t>
                      </a:r>
                      <a:endParaRPr lang="en-ZA" sz="1800" kern="1200" dirty="0">
                        <a:solidFill>
                          <a:schemeClr val="tx1"/>
                        </a:solidFill>
                        <a:latin typeface="+mn-lt"/>
                        <a:ea typeface="+mn-ea"/>
                        <a:cs typeface="+mn-cs"/>
                      </a:endParaRPr>
                    </a:p>
                  </a:txBody>
                  <a:tcPr/>
                </a:tc>
                <a:tc>
                  <a:txBody>
                    <a:bodyPr/>
                    <a:lstStyle/>
                    <a:p>
                      <a:pPr algn="r"/>
                      <a:r>
                        <a:rPr lang="en-GB" dirty="0"/>
                        <a:t>3 212</a:t>
                      </a:r>
                      <a:endParaRPr lang="en-GB" dirty="0">
                        <a:solidFill>
                          <a:schemeClr val="tx1"/>
                        </a:solidFill>
                      </a:endParaRPr>
                    </a:p>
                  </a:txBody>
                  <a:tcPr/>
                </a:tc>
                <a:tc>
                  <a:txBody>
                    <a:bodyPr/>
                    <a:lstStyle/>
                    <a:p>
                      <a:pPr algn="r" fontAlgn="b"/>
                      <a:r>
                        <a:rPr lang="en-GB" sz="1800" u="none" strike="noStrike" dirty="0">
                          <a:effectLst/>
                        </a:rPr>
                        <a:t>3 212</a:t>
                      </a:r>
                      <a:endParaRPr lang="en-ZA" sz="1800" b="0" i="0" u="none" strike="noStrike" dirty="0">
                        <a:solidFill>
                          <a:schemeClr val="tx1"/>
                        </a:solidFill>
                        <a:effectLst/>
                        <a:latin typeface="Calibri" panose="020F0502020204030204" pitchFamily="34" charset="0"/>
                      </a:endParaRPr>
                    </a:p>
                  </a:txBody>
                  <a:tcPr marL="6350" marR="6350" marT="6350" marB="0"/>
                </a:tc>
                <a:tc>
                  <a:txBody>
                    <a:bodyPr/>
                    <a:lstStyle/>
                    <a:p>
                      <a:pPr algn="r" fontAlgn="b"/>
                      <a:r>
                        <a:rPr lang="en-ZA" sz="1800" u="none" strike="noStrike" dirty="0">
                          <a:effectLst/>
                        </a:rPr>
                        <a:t>0</a:t>
                      </a:r>
                      <a:endParaRPr lang="en-ZA" sz="1800" b="0" i="0" u="none" strike="noStrike" dirty="0">
                        <a:solidFill>
                          <a:schemeClr val="tx1"/>
                        </a:solidFill>
                        <a:effectLst/>
                        <a:latin typeface="Calibri" panose="020F0502020204030204" pitchFamily="34" charset="0"/>
                      </a:endParaRPr>
                    </a:p>
                  </a:txBody>
                  <a:tcPr marL="6350" marR="6350" marT="6350" marB="0"/>
                </a:tc>
                <a:tc>
                  <a:txBody>
                    <a:bodyPr/>
                    <a:lstStyle/>
                    <a:p>
                      <a:pPr algn="r" fontAlgn="b"/>
                      <a:r>
                        <a:rPr lang="en-GB" sz="1800" u="none" strike="noStrike" dirty="0">
                          <a:effectLst/>
                        </a:rPr>
                        <a:t>100.00%</a:t>
                      </a:r>
                      <a:endParaRPr lang="en-ZA" sz="1800" b="0" i="0" u="none" strike="noStrike" dirty="0">
                        <a:solidFill>
                          <a:schemeClr val="tx1"/>
                        </a:solidFill>
                        <a:effectLst/>
                        <a:latin typeface="Calibri" panose="020F0502020204030204" pitchFamily="34" charset="0"/>
                      </a:endParaRPr>
                    </a:p>
                  </a:txBody>
                  <a:tcPr marL="6350" marR="6350" marT="6350" marB="0"/>
                </a:tc>
                <a:extLst>
                  <a:ext uri="{0D108BD9-81ED-4DB2-BD59-A6C34878D82A}">
                    <a16:rowId xmlns:a16="http://schemas.microsoft.com/office/drawing/2014/main" val="10005"/>
                  </a:ext>
                </a:extLst>
              </a:tr>
              <a:tr h="0">
                <a:tc>
                  <a:txBody>
                    <a:bodyPr/>
                    <a:lstStyle/>
                    <a:p>
                      <a:r>
                        <a:rPr lang="en-GB" dirty="0"/>
                        <a:t>Payments of Financial Assets</a:t>
                      </a:r>
                      <a:endParaRPr lang="en-ZA" dirty="0"/>
                    </a:p>
                  </a:txBody>
                  <a:tcPr/>
                </a:tc>
                <a:tc>
                  <a:txBody>
                    <a:bodyPr/>
                    <a:lstStyle/>
                    <a:p>
                      <a:pPr marL="0" algn="r" defTabSz="914400" rtl="0" eaLnBrk="1" fontAlgn="b" latinLnBrk="0" hangingPunct="1"/>
                      <a:r>
                        <a:rPr lang="en-ZA" sz="1800" kern="1200" dirty="0"/>
                        <a:t>0</a:t>
                      </a:r>
                      <a:endParaRPr lang="en-ZA" sz="1800" kern="1200" dirty="0">
                        <a:solidFill>
                          <a:schemeClr val="tx1"/>
                        </a:solidFill>
                        <a:latin typeface="+mn-lt"/>
                        <a:ea typeface="+mn-ea"/>
                        <a:cs typeface="+mn-cs"/>
                      </a:endParaRPr>
                    </a:p>
                  </a:txBody>
                  <a:tcPr/>
                </a:tc>
                <a:tc>
                  <a:txBody>
                    <a:bodyPr/>
                    <a:lstStyle/>
                    <a:p>
                      <a:pPr marL="0" algn="r" defTabSz="914400" rtl="0" eaLnBrk="1" fontAlgn="b" latinLnBrk="0" hangingPunct="1"/>
                      <a:r>
                        <a:rPr lang="en-GB" sz="1800" kern="1200" dirty="0"/>
                        <a:t>  5 000</a:t>
                      </a:r>
                      <a:endParaRPr lang="en-ZA" sz="1800" kern="1200" dirty="0">
                        <a:solidFill>
                          <a:schemeClr val="tx1"/>
                        </a:solidFill>
                        <a:latin typeface="+mn-lt"/>
                        <a:ea typeface="+mn-ea"/>
                        <a:cs typeface="+mn-cs"/>
                      </a:endParaRPr>
                    </a:p>
                  </a:txBody>
                  <a:tcPr/>
                </a:tc>
                <a:tc>
                  <a:txBody>
                    <a:bodyPr/>
                    <a:lstStyle/>
                    <a:p>
                      <a:pPr algn="r"/>
                      <a:r>
                        <a:rPr lang="en-GB" dirty="0"/>
                        <a:t>5 000</a:t>
                      </a:r>
                      <a:endParaRPr lang="en-ZA" dirty="0">
                        <a:solidFill>
                          <a:schemeClr val="tx1"/>
                        </a:solidFill>
                      </a:endParaRPr>
                    </a:p>
                  </a:txBody>
                  <a:tcPr/>
                </a:tc>
                <a:tc>
                  <a:txBody>
                    <a:bodyPr/>
                    <a:lstStyle/>
                    <a:p>
                      <a:pPr algn="r" fontAlgn="b"/>
                      <a:r>
                        <a:rPr lang="en-GB" sz="1800" u="none" strike="noStrike" dirty="0">
                          <a:effectLst/>
                        </a:rPr>
                        <a:t>4</a:t>
                      </a:r>
                      <a:r>
                        <a:rPr lang="en-GB" sz="1800" u="none" strike="noStrike" baseline="0" dirty="0">
                          <a:effectLst/>
                        </a:rPr>
                        <a:t> 954</a:t>
                      </a:r>
                      <a:endParaRPr lang="en-ZA" sz="1800" b="0" i="0" u="none" strike="noStrike" dirty="0">
                        <a:solidFill>
                          <a:schemeClr val="tx1"/>
                        </a:solidFill>
                        <a:effectLst/>
                        <a:latin typeface="Calibri" panose="020F0502020204030204" pitchFamily="34" charset="0"/>
                      </a:endParaRPr>
                    </a:p>
                  </a:txBody>
                  <a:tcPr marL="6350" marR="6350" marT="6350" marB="0"/>
                </a:tc>
                <a:tc>
                  <a:txBody>
                    <a:bodyPr/>
                    <a:lstStyle/>
                    <a:p>
                      <a:pPr algn="r" fontAlgn="b"/>
                      <a:r>
                        <a:rPr lang="en-GB" sz="1800" u="none" strike="noStrike" dirty="0">
                          <a:effectLst/>
                        </a:rPr>
                        <a:t>46</a:t>
                      </a:r>
                      <a:endParaRPr lang="en-ZA" sz="1800" b="0" i="0" u="none" strike="noStrike" dirty="0">
                        <a:solidFill>
                          <a:schemeClr val="tx1"/>
                        </a:solidFill>
                        <a:effectLst/>
                        <a:latin typeface="Calibri" panose="020F0502020204030204" pitchFamily="34" charset="0"/>
                      </a:endParaRPr>
                    </a:p>
                  </a:txBody>
                  <a:tcPr marL="6350" marR="6350" marT="6350" marB="0"/>
                </a:tc>
                <a:tc>
                  <a:txBody>
                    <a:bodyPr/>
                    <a:lstStyle/>
                    <a:p>
                      <a:pPr algn="r" fontAlgn="b"/>
                      <a:r>
                        <a:rPr lang="en-GB" sz="1800" u="none" strike="noStrike" dirty="0">
                          <a:effectLst/>
                        </a:rPr>
                        <a:t>99.08%</a:t>
                      </a:r>
                      <a:endParaRPr lang="en-ZA" sz="1800" b="0" i="0" u="none" strike="noStrike" dirty="0">
                        <a:solidFill>
                          <a:schemeClr val="tx1"/>
                        </a:solidFill>
                        <a:effectLst/>
                        <a:latin typeface="Calibri" panose="020F0502020204030204" pitchFamily="34" charset="0"/>
                      </a:endParaRPr>
                    </a:p>
                  </a:txBody>
                  <a:tcPr marL="6350" marR="6350" marT="6350" marB="0"/>
                </a:tc>
                <a:extLst>
                  <a:ext uri="{0D108BD9-81ED-4DB2-BD59-A6C34878D82A}">
                    <a16:rowId xmlns:a16="http://schemas.microsoft.com/office/drawing/2014/main" val="10009"/>
                  </a:ext>
                </a:extLst>
              </a:tr>
              <a:tr h="0">
                <a:tc>
                  <a:txBody>
                    <a:bodyPr/>
                    <a:lstStyle/>
                    <a:p>
                      <a:r>
                        <a:rPr lang="en-ZA" b="1" dirty="0"/>
                        <a:t>Total</a:t>
                      </a:r>
                    </a:p>
                  </a:txBody>
                  <a:tcPr/>
                </a:tc>
                <a:tc>
                  <a:txBody>
                    <a:bodyPr/>
                    <a:lstStyle/>
                    <a:p>
                      <a:pPr marL="0" algn="r" defTabSz="914400" rtl="0" eaLnBrk="1" fontAlgn="b" latinLnBrk="0" hangingPunct="1"/>
                      <a:r>
                        <a:rPr lang="en-ZA" sz="1800" b="1" kern="1200" dirty="0"/>
                        <a:t>2 396 564 </a:t>
                      </a:r>
                      <a:endParaRPr lang="en-ZA" sz="1800" b="1" kern="1200" dirty="0">
                        <a:solidFill>
                          <a:schemeClr val="tx1"/>
                        </a:solidFill>
                        <a:latin typeface="+mn-lt"/>
                        <a:ea typeface="+mn-ea"/>
                        <a:cs typeface="+mn-cs"/>
                      </a:endParaRPr>
                    </a:p>
                  </a:txBody>
                  <a:tcPr/>
                </a:tc>
                <a:tc>
                  <a:txBody>
                    <a:bodyPr/>
                    <a:lstStyle/>
                    <a:p>
                      <a:pPr marL="0" algn="r" defTabSz="914400" rtl="0" eaLnBrk="1" fontAlgn="b" latinLnBrk="0" hangingPunct="1"/>
                      <a:r>
                        <a:rPr lang="en-GB" sz="1800" b="1" kern="1200" dirty="0"/>
                        <a:t>0</a:t>
                      </a:r>
                      <a:endParaRPr lang="en-ZA" sz="1800" b="1" kern="1200" dirty="0">
                        <a:solidFill>
                          <a:schemeClr val="tx1"/>
                        </a:solidFill>
                        <a:latin typeface="+mn-lt"/>
                        <a:ea typeface="+mn-ea"/>
                        <a:cs typeface="+mn-cs"/>
                      </a:endParaRPr>
                    </a:p>
                  </a:txBody>
                  <a:tcPr/>
                </a:tc>
                <a:tc>
                  <a:txBody>
                    <a:bodyPr/>
                    <a:lstStyle/>
                    <a:p>
                      <a:pPr algn="r"/>
                      <a:r>
                        <a:rPr lang="en-GB" b="1" dirty="0"/>
                        <a:t>2 396 564</a:t>
                      </a:r>
                      <a:endParaRPr lang="en-ZA" b="1" dirty="0">
                        <a:solidFill>
                          <a:schemeClr val="tx1"/>
                        </a:solidFill>
                      </a:endParaRPr>
                    </a:p>
                  </a:txBody>
                  <a:tcPr/>
                </a:tc>
                <a:tc>
                  <a:txBody>
                    <a:bodyPr/>
                    <a:lstStyle/>
                    <a:p>
                      <a:pPr algn="r"/>
                      <a:r>
                        <a:rPr lang="en-GB" b="1" dirty="0"/>
                        <a:t>2 396</a:t>
                      </a:r>
                      <a:r>
                        <a:rPr lang="en-GB" b="1" baseline="0" dirty="0"/>
                        <a:t> 558</a:t>
                      </a:r>
                      <a:endParaRPr lang="en-ZA" b="1" dirty="0">
                        <a:solidFill>
                          <a:schemeClr val="tx1"/>
                        </a:solidFill>
                      </a:endParaRPr>
                    </a:p>
                  </a:txBody>
                  <a:tcPr/>
                </a:tc>
                <a:tc>
                  <a:txBody>
                    <a:bodyPr/>
                    <a:lstStyle/>
                    <a:p>
                      <a:pPr algn="r" fontAlgn="b"/>
                      <a:r>
                        <a:rPr lang="en-GB" sz="1800" b="1" u="none" strike="noStrike" dirty="0">
                          <a:effectLst/>
                        </a:rPr>
                        <a:t>6</a:t>
                      </a:r>
                      <a:endParaRPr lang="en-ZA" sz="1800" b="1" i="0" u="none" strike="noStrike" dirty="0">
                        <a:solidFill>
                          <a:schemeClr val="tx1"/>
                        </a:solidFill>
                        <a:effectLst/>
                        <a:latin typeface="Calibri" panose="020F0502020204030204" pitchFamily="34" charset="0"/>
                      </a:endParaRPr>
                    </a:p>
                  </a:txBody>
                  <a:tcPr marL="6350" marR="6350" marT="6350" marB="0"/>
                </a:tc>
                <a:tc>
                  <a:txBody>
                    <a:bodyPr/>
                    <a:lstStyle/>
                    <a:p>
                      <a:pPr algn="r" fontAlgn="b"/>
                      <a:r>
                        <a:rPr lang="en-ZA" sz="1800" b="1" u="none" strike="noStrike" dirty="0">
                          <a:effectLst/>
                        </a:rPr>
                        <a:t>100.00%</a:t>
                      </a:r>
                      <a:endParaRPr lang="en-ZA" sz="1800" b="1" i="0" u="none" strike="noStrike" dirty="0">
                        <a:solidFill>
                          <a:schemeClr val="tx1"/>
                        </a:solidFill>
                        <a:effectLst/>
                        <a:latin typeface="Calibri" panose="020F0502020204030204" pitchFamily="34" charset="0"/>
                      </a:endParaRPr>
                    </a:p>
                  </a:txBody>
                  <a:tcPr marL="6350" marR="6350" marT="6350" marB="0"/>
                </a:tc>
                <a:extLst>
                  <a:ext uri="{0D108BD9-81ED-4DB2-BD59-A6C34878D82A}">
                    <a16:rowId xmlns:a16="http://schemas.microsoft.com/office/drawing/2014/main" val="2999470603"/>
                  </a:ext>
                </a:extLst>
              </a:tr>
            </a:tbl>
          </a:graphicData>
        </a:graphic>
      </p:graphicFrame>
    </p:spTree>
    <p:custDataLst>
      <p:tags r:id="rId1"/>
    </p:custDataLst>
    <p:extLst>
      <p:ext uri="{BB962C8B-B14F-4D97-AF65-F5344CB8AC3E}">
        <p14:creationId xmlns:p14="http://schemas.microsoft.com/office/powerpoint/2010/main" val="20195708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 REASONS FOR ECONOMIC CLASSIFICATIONS FOR MARCH 2022</a:t>
            </a:r>
          </a:p>
        </p:txBody>
      </p:sp>
      <p:sp>
        <p:nvSpPr>
          <p:cNvPr id="4" name="Slide Number Placeholder 3"/>
          <p:cNvSpPr>
            <a:spLocks noGrp="1"/>
          </p:cNvSpPr>
          <p:nvPr>
            <p:ph type="sldNum" sz="quarter" idx="12"/>
          </p:nvPr>
        </p:nvSpPr>
        <p:spPr/>
        <p:txBody>
          <a:bodyPr/>
          <a:lstStyle/>
          <a:p>
            <a:fld id="{E2C0AE55-7E06-4976-960B-3D98813CB3CF}" type="slidenum">
              <a:rPr lang="en-ZA" smtClean="0"/>
              <a:pPr/>
              <a:t>99</a:t>
            </a:fld>
            <a:endParaRPr lang="en-ZA" dirty="0"/>
          </a:p>
        </p:txBody>
      </p:sp>
      <p:sp>
        <p:nvSpPr>
          <p:cNvPr id="3" name="Content Placeholder 2"/>
          <p:cNvSpPr>
            <a:spLocks noGrp="1"/>
          </p:cNvSpPr>
          <p:nvPr>
            <p:ph idx="13"/>
          </p:nvPr>
        </p:nvSpPr>
        <p:spPr/>
        <p:txBody>
          <a:bodyPr>
            <a:normAutofit/>
          </a:bodyPr>
          <a:lstStyle/>
          <a:p>
            <a:pPr algn="just"/>
            <a:r>
              <a:rPr lang="en-ZA" sz="3200" b="1" dirty="0"/>
              <a:t>Goods and Services: </a:t>
            </a:r>
            <a:r>
              <a:rPr lang="en-ZA" sz="3200" dirty="0"/>
              <a:t>The overspending is on School Infrastructure on operational budget due to rental and hiring on mobile toilets for schools as a result of COVID-19.</a:t>
            </a:r>
          </a:p>
          <a:p>
            <a:pPr algn="just"/>
            <a:r>
              <a:rPr lang="en-ZA" sz="3200" b="1" dirty="0"/>
              <a:t>Payments for Capital Assets: </a:t>
            </a:r>
            <a:r>
              <a:rPr lang="en-ZA" sz="3200" dirty="0"/>
              <a:t>The remaining budget is due to the hiring of mobile toilets that were procured as a result of COVID-19. These had to be paid under Goods and Services hence there is over expenditure on goods and services.</a:t>
            </a:r>
          </a:p>
        </p:txBody>
      </p:sp>
      <p:pic>
        <p:nvPicPr>
          <p:cNvPr id="5" name="Picture 4"/>
          <p:cNvPicPr>
            <a:picLocks noChangeAspect="1"/>
          </p:cNvPicPr>
          <p:nvPr/>
        </p:nvPicPr>
        <p:blipFill>
          <a:blip r:embed="rId2"/>
          <a:stretch>
            <a:fillRect/>
          </a:stretch>
        </p:blipFill>
        <p:spPr>
          <a:xfrm>
            <a:off x="0" y="6021288"/>
            <a:ext cx="1691680" cy="836712"/>
          </a:xfrm>
          <a:prstGeom prst="rect">
            <a:avLst/>
          </a:prstGeom>
        </p:spPr>
      </p:pic>
    </p:spTree>
    <p:extLst>
      <p:ext uri="{BB962C8B-B14F-4D97-AF65-F5344CB8AC3E}">
        <p14:creationId xmlns:p14="http://schemas.microsoft.com/office/powerpoint/2010/main" val="1120499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623bccf8-75da-4f45-b5da-6630aa074421.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3.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2.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4.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New DB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47689</TotalTime>
  <Words>23992</Words>
  <Application>Microsoft Office PowerPoint</Application>
  <PresentationFormat>On-screen Show (4:3)</PresentationFormat>
  <Paragraphs>3810</Paragraphs>
  <Slides>174</Slides>
  <Notes>38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174</vt:i4>
      </vt:variant>
    </vt:vector>
  </HeadingPairs>
  <TitlesOfParts>
    <vt:vector size="185" baseType="lpstr">
      <vt:lpstr>Arial</vt:lpstr>
      <vt:lpstr>Arial Narrow</vt:lpstr>
      <vt:lpstr>Calibri</vt:lpstr>
      <vt:lpstr>Courier New</vt:lpstr>
      <vt:lpstr>Gill Sans</vt:lpstr>
      <vt:lpstr>Symbol</vt:lpstr>
      <vt:lpstr>Times New Roman</vt:lpstr>
      <vt:lpstr>Wingdings</vt:lpstr>
      <vt:lpstr>New DBE Presentation template</vt:lpstr>
      <vt:lpstr>1_New DBE Presentation template</vt:lpstr>
      <vt:lpstr>2_New DBE Presentation template</vt:lpstr>
      <vt:lpstr>ANNUAL REPORT ON THE PERFORMANCE OF THE DEPARTMENT OF BASIC EDUCATION (DBE) IN MEETING ITS OBJECTIVES FOR 2021/22</vt:lpstr>
      <vt:lpstr>PRESENTATION OUTLINE </vt:lpstr>
      <vt:lpstr>PURPOSE</vt:lpstr>
      <vt:lpstr>PROGRAMMES OF THE DBE</vt:lpstr>
      <vt:lpstr>ANNUAL STATUS BAR FOR INDICATORS</vt:lpstr>
      <vt:lpstr>PIE CHART STATUS</vt:lpstr>
      <vt:lpstr>ANNUAL TARGETS NOT FULLY ACHIEVED</vt:lpstr>
      <vt:lpstr>ANNUAL TARGETS PARTIALLY ACHIEVED</vt:lpstr>
      <vt:lpstr>PART A:  OVERVIEW OF THE SERVICE DELIVERY ENVIRONMENT AND CONTEXT</vt:lpstr>
      <vt:lpstr>OVERVIEW OF THE SERVICE DELIVERY  ENVIRONMENT</vt:lpstr>
      <vt:lpstr>PERFORMANCE DELIVERY ENVIRONMENT 2021/22</vt:lpstr>
      <vt:lpstr>PERFORMANCE DELIVERY ENVIRONMENT  MTSF 2019-2024 PRIORITIES </vt:lpstr>
      <vt:lpstr>PowerPoint Presentation</vt:lpstr>
      <vt:lpstr>HIGHLIGHTS…</vt:lpstr>
      <vt:lpstr>HIGHLIGHTS…</vt:lpstr>
      <vt:lpstr>HIGHLIGHTS…</vt:lpstr>
      <vt:lpstr>PowerPoint Presentation</vt:lpstr>
      <vt:lpstr>PROGRAMME ONE: ADMINISTRATION</vt:lpstr>
      <vt:lpstr>INDICATOR TABLE: PROGRAMME 1…</vt:lpstr>
      <vt:lpstr>INDICATOR TABLE: PROGRAMME 1</vt:lpstr>
      <vt:lpstr>PROGRAMME 1…</vt:lpstr>
      <vt:lpstr>PROGRAMME 1…</vt:lpstr>
      <vt:lpstr>PROGRAMME 1…</vt:lpstr>
      <vt:lpstr>PROGRAMME 1…</vt:lpstr>
      <vt:lpstr>PROGRAMME 1…</vt:lpstr>
      <vt:lpstr>PROGRAMME 1…</vt:lpstr>
      <vt:lpstr> PROGRAMME 1… </vt:lpstr>
      <vt:lpstr>PROGRAMME 1…</vt:lpstr>
      <vt:lpstr>PROGRAMME 1…</vt:lpstr>
      <vt:lpstr> PROGRAMME 1 </vt:lpstr>
      <vt:lpstr>PROGRAMME TWO: CURRICULUM POLICY, SUPPORT AND MONITORING</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INDICATOR TABLE: PROGRAMME 2</vt:lpstr>
      <vt:lpstr>PROGRAMME 2… </vt:lpstr>
      <vt:lpstr>PROGRAMME 2…</vt:lpstr>
      <vt:lpstr>PROGRAMME 2…</vt:lpstr>
      <vt:lpstr>PROGRAMME 2…</vt:lpstr>
      <vt:lpstr>PROGRAMME 2…</vt:lpstr>
      <vt:lpstr>PROGRAMME 2… </vt:lpstr>
      <vt:lpstr>PROGRAMME 2…</vt:lpstr>
      <vt:lpstr>PROGRAMME 2… </vt:lpstr>
      <vt:lpstr>PROGRAMME 2</vt:lpstr>
      <vt:lpstr>PROGRAMME THREE: TEACHERS, EDUCATION  HUMAN RESOURCES AND INSTITUTIONAL  DEVELOPMENT </vt:lpstr>
      <vt:lpstr>INDICATOR TABLE: PROGRAMME 3…</vt:lpstr>
      <vt:lpstr>INDICATOR TABLE: PROGRAMME 3…</vt:lpstr>
      <vt:lpstr>INDICATOR TABLE: PROGRAMME 3…</vt:lpstr>
      <vt:lpstr>INDICATOR TABLE: PROGRAMME 3…</vt:lpstr>
      <vt:lpstr>INDICATOR TABLE: PROGRAMME 3…</vt:lpstr>
      <vt:lpstr>INDICATOR TABLE: PROGRAMME 3</vt:lpstr>
      <vt:lpstr>PROGRAMME 3… </vt:lpstr>
      <vt:lpstr>PROGRAMME 3…</vt:lpstr>
      <vt:lpstr>PROGRAMME 3…</vt:lpstr>
      <vt:lpstr>PROGRAMME 3…</vt:lpstr>
      <vt:lpstr>PROGRAMME 3…</vt:lpstr>
      <vt:lpstr>PROGRAMME 3…</vt:lpstr>
      <vt:lpstr>PROGRAMME FOUR: PLANNING, INFORMATION AND ASSESSMENT</vt:lpstr>
      <vt:lpstr>INDICATOR TABLE: PROGRAMME 4…</vt:lpstr>
      <vt:lpstr>INDICATOR TABLE: PROGRAMME 4…</vt:lpstr>
      <vt:lpstr>INDICATOR TABLE: PROGRAMME 4…</vt:lpstr>
      <vt:lpstr>INDICATOR TABLE: PROGRAMME 4…</vt:lpstr>
      <vt:lpstr>INDICATOR TABLE: PROGRAMME 4…</vt:lpstr>
      <vt:lpstr>INDICATOR TABLE: PROGRAMME 4</vt:lpstr>
      <vt:lpstr>PROGRAMME 4…</vt:lpstr>
      <vt:lpstr>PROGRAMME 4…</vt:lpstr>
      <vt:lpstr>PROGRAMME 4…</vt:lpstr>
      <vt:lpstr>PROGRAMME 4… </vt:lpstr>
      <vt:lpstr>PROGRAMME 4… </vt:lpstr>
      <vt:lpstr>PROGRAMME 4… </vt:lpstr>
      <vt:lpstr>PROGRAMME 4… </vt:lpstr>
      <vt:lpstr>PROGRAMME 4… </vt:lpstr>
      <vt:lpstr>PROGRAMME 4…</vt:lpstr>
      <vt:lpstr>PROGRAMME 4…</vt:lpstr>
      <vt:lpstr>PROGRAMME 4</vt:lpstr>
      <vt:lpstr>PROGRAMME FIVE: EDUCATIONAL ENRICHMENT SERVICES</vt:lpstr>
      <vt:lpstr>INDICATOR TABLE: PROGRAMME 5</vt:lpstr>
      <vt:lpstr>INDICATOR TABLE: PROGRAMME 5</vt:lpstr>
      <vt:lpstr> PROGRAMME 5</vt:lpstr>
      <vt:lpstr>PROGRAMME 5…</vt:lpstr>
      <vt:lpstr>PROGRAMME 5…</vt:lpstr>
      <vt:lpstr>PROGRAMME 5…</vt:lpstr>
      <vt:lpstr>PROGRAMME 5</vt:lpstr>
      <vt:lpstr> </vt:lpstr>
      <vt:lpstr>FINAL EXPENDITURE  FOR 2021/22 FINANCIAL YEAR</vt:lpstr>
      <vt:lpstr>   FINAL ECONOMIC CLASSIFICATION EXPENDITURE 2021/22</vt:lpstr>
      <vt:lpstr>  ALLOCATION AGAINST EXPENDITURE PER EARMARKED FUNDS FOR 2021/22 FINANCIAL YEAR FOR ASIDI</vt:lpstr>
      <vt:lpstr> REASONS FOR ECONOMIC CLASSIFICATIONS FOR MARCH 2022</vt:lpstr>
      <vt:lpstr>EXPENDITURE ON CONDITIONAL GRANTS FOR MARCH 2022</vt:lpstr>
      <vt:lpstr> </vt:lpstr>
      <vt:lpstr>AUDIT OUTCOMES FOR 2021/22</vt:lpstr>
      <vt:lpstr> </vt:lpstr>
      <vt:lpstr>  2021/22 AUDIT ACTION PLAN</vt:lpstr>
      <vt:lpstr>  2021/22 AUDIT ACTION PLAN</vt:lpstr>
      <vt:lpstr>  2021/22 AUDIT ACTION PLAN</vt:lpstr>
      <vt:lpstr>  2021/22 AUDIT ACTION PLAN</vt:lpstr>
      <vt:lpstr>  2021/22 AUDIT ACTION PLAN</vt:lpstr>
      <vt:lpstr>  2021/22 AUDIT ACTION PLAN</vt:lpstr>
      <vt:lpstr> </vt:lpstr>
      <vt:lpstr>SECTOR AUDIT: BASIC EDUCATION EMPLOYMENT INITIATIVE </vt:lpstr>
      <vt:lpstr>SECTOR AUDIT: NATIONAL SCHOOL NUTRITION PROGRAMME </vt:lpstr>
      <vt:lpstr>SECTOR AUDIT: NATIONAL SCHOOL NUTRITION PROGRAMME </vt:lpstr>
      <vt:lpstr>SECTOR AUDIT: NATIONAL SCHOOL NUTRITION PROGRAMME </vt:lpstr>
      <vt:lpstr>FURTHER REMEDIAL ACTIONS ON NSNP FINDINGS</vt:lpstr>
      <vt:lpstr> </vt:lpstr>
      <vt:lpstr>SUMMARY OF IRREGULAR EXPENDITURE UP TO   2021/22</vt:lpstr>
      <vt:lpstr>SUMMARY OF IRREGULAR EXPENDITURE UP TO   2021/22</vt:lpstr>
      <vt:lpstr>NARRATIVE COMPARISON OF IRREGULAR EXPENDITURE PER FINANCIAL YEAR</vt:lpstr>
      <vt:lpstr>NARRATIVE COMPARISON OF IRREGULAR EXPENDITURE PER FINANCIAL YEAR</vt:lpstr>
      <vt:lpstr>SUMMARY OF IRREGULAR EXPENDITURE UP TO   2021/22</vt:lpstr>
      <vt:lpstr>SUMMARY OF IRREGULAR EXPENDITURE UP TO   2021/22</vt:lpstr>
      <vt:lpstr>SUMMARY OF IRREGULAR EXPENDITURE UP TO  2020/22</vt:lpstr>
      <vt:lpstr>SUMMARY OF IRREGULAR EXPENDITURE UP TO   2021/22</vt:lpstr>
      <vt:lpstr>SUMMARY OF IRREGULAR EXPENDITURE UP TO   2021/22</vt:lpstr>
      <vt:lpstr>SUMMARY OF IRREGULAR EXPENDITURE UP TO   2020/22</vt:lpstr>
      <vt:lpstr>SUMMARY OF IRREGULAR EXPENDITURE UP TO   2021/22</vt:lpstr>
      <vt:lpstr>SUMMARY OF IRREGULAR EXPENDITURE UP TO   2021/22</vt:lpstr>
      <vt:lpstr>SUMMARY OF IRREGULAR EXPENDITURE UP TO   2021/22</vt:lpstr>
      <vt:lpstr>SUMMARY OF IRREGULAR EXPENDITURE UP TO   2021/22</vt:lpstr>
      <vt:lpstr>SUMMARY OF IRREGULAR EXPENDITURE UP TO   2021/22</vt:lpstr>
      <vt:lpstr>SUMMARY OF IRREGULAR EXPENDITURE UP TO   2021/22</vt:lpstr>
      <vt:lpstr>SUMMARY OF IRREGULAR EXPENDITURE UP TO   2021/22</vt:lpstr>
      <vt:lpstr>SUMMARY OF IRREGULAR EXPENDITURE UP TO   2021/22</vt:lpstr>
      <vt:lpstr>SUMMARY OF IRREGULAR EXPENDITURE UP TO   2020/21</vt:lpstr>
      <vt:lpstr>SUMMARY OF IRREGULAR EXPENDITURE UP TO   2021/22</vt:lpstr>
      <vt:lpstr>SUMMARY OF IRREGULAR EXPENDITURE UP TO   2021/22</vt:lpstr>
      <vt:lpstr>SUMMARY OF IRREGULAR EXPENDITURE UP TO   2021/22</vt:lpstr>
      <vt:lpstr>SUMMARY OF IRREGULAR EXPENDITURE UP TO   2020/21</vt:lpstr>
      <vt:lpstr>SUMMARY OF IRREGULAR EXPENDITURE UP TO   2021/22</vt:lpstr>
      <vt:lpstr>SUMMARY OF IRREGULAR EXPENDITURE UP TO   2021/22</vt:lpstr>
      <vt:lpstr>SUMMARY OF IRREGULAR EXPENDITURE UP TO   2021/22</vt:lpstr>
      <vt:lpstr>SUMMARY OF IRREGULAR EXPENDITURE UP TO   2021/22</vt:lpstr>
      <vt:lpstr>SUMMARY OF IRREGULAR EXPENDITURE UP TO   2021/22</vt:lpstr>
      <vt:lpstr>POSSIBLE IRREGULAR EXPENDITURE</vt:lpstr>
      <vt:lpstr> POSSIBLE IRREGULAR EXPENDITURE UP TO 2021/22</vt:lpstr>
      <vt:lpstr>POSSIBLE IRREGULAR EXPENDITURE UP TO 2021/22 cont.</vt:lpstr>
      <vt:lpstr>POSSIBLE IRREGULAR EXPENDITURE UP TO 2021/22 cont.</vt:lpstr>
      <vt:lpstr>POSSIBLE IRREGULAR EXPENDITURE UP TO 2021/22 cont.</vt:lpstr>
      <vt:lpstr> </vt:lpstr>
      <vt:lpstr>DETAILS OF FRUITLESS AND WASTEFUL EXPENDITURE  UP TO 2021/22</vt:lpstr>
      <vt:lpstr>DETAILS OF FRUITLESS AND WASTEFUL EXPENDITURE  UP TO 2021/22</vt:lpstr>
      <vt:lpstr>DETAILS OF FRUITLESS AND WASTEFUL EXPENDITURE  UP TO 2021/22</vt:lpstr>
      <vt:lpstr>PROGRESS ON FRUITLESS AND WASTEFUL EXPENDITURE</vt:lpstr>
      <vt:lpstr>KHA RI GUDE RECOVERIES AND MONETARY VALUE</vt:lpstr>
      <vt:lpstr>POSSIBLE FRUITLESS AND WASTEFUL EXPENDITURE</vt:lpstr>
      <vt:lpstr>POSSIBLE FRUITLESS AND WASTEFUL EXPENDITURE</vt:lpstr>
      <vt:lpstr>POSSIBLE FRUITLESS AND WASTEFUL EXPENDITURE</vt:lpstr>
      <vt:lpstr>RECOVERIES ON IRREGULAR AND FRUITLESS EXPENDITURE </vt:lpstr>
      <vt:lpstr> </vt:lpstr>
      <vt:lpstr>CONDONATION ON IRREGULAR EXPENDITURE </vt:lpstr>
      <vt:lpstr> </vt:lpstr>
      <vt:lpstr>MATERIAL IRREGULARITIES</vt:lpstr>
      <vt:lpstr>MATERIAL IRREGULARITIES</vt:lpstr>
      <vt:lpstr>MATERIAL IRREGULARITIES</vt:lpstr>
      <vt:lpstr>MATERIAL IRREGULARITIES</vt:lpstr>
      <vt:lpstr>MATERIAL IRREGULARITIES</vt:lpstr>
      <vt:lpstr>PowerPoint Presentation</vt:lpstr>
      <vt:lpstr>MONITORING THROUGH WEEKLY MEETINGS</vt:lpstr>
      <vt:lpstr>SALIENT POINTS OF FOCUS DURING THE MEETINGS  </vt:lpstr>
      <vt:lpstr>CONSTRUCTION SITE VISITS</vt:lpstr>
      <vt:lpstr>MONITORING AT A CONTRACTUAL LEVEL</vt:lpstr>
      <vt:lpstr>IMPACT OF MONITORING</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Programme 4</dc:title>
  <dc:creator>Mahanya.O</dc:creator>
  <cp:lastModifiedBy>Llewellyn Brown</cp:lastModifiedBy>
  <cp:revision>3166</cp:revision>
  <cp:lastPrinted>2022-10-13T09:21:19Z</cp:lastPrinted>
  <dcterms:created xsi:type="dcterms:W3CDTF">2016-10-31T13:44:57Z</dcterms:created>
  <dcterms:modified xsi:type="dcterms:W3CDTF">2022-10-15T05:53:06Z</dcterms:modified>
</cp:coreProperties>
</file>