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4"/>
  </p:notesMasterIdLst>
  <p:handoutMasterIdLst>
    <p:handoutMasterId r:id="rId55"/>
  </p:handoutMasterIdLst>
  <p:sldIdLst>
    <p:sldId id="256" r:id="rId5"/>
    <p:sldId id="363" r:id="rId6"/>
    <p:sldId id="258" r:id="rId7"/>
    <p:sldId id="358" r:id="rId8"/>
    <p:sldId id="302" r:id="rId9"/>
    <p:sldId id="346" r:id="rId10"/>
    <p:sldId id="351" r:id="rId11"/>
    <p:sldId id="316" r:id="rId12"/>
    <p:sldId id="305" r:id="rId13"/>
    <p:sldId id="313" r:id="rId14"/>
    <p:sldId id="314" r:id="rId15"/>
    <p:sldId id="315" r:id="rId16"/>
    <p:sldId id="352" r:id="rId17"/>
    <p:sldId id="365" r:id="rId18"/>
    <p:sldId id="357" r:id="rId19"/>
    <p:sldId id="364" r:id="rId20"/>
    <p:sldId id="332" r:id="rId21"/>
    <p:sldId id="331" r:id="rId22"/>
    <p:sldId id="334" r:id="rId23"/>
    <p:sldId id="310" r:id="rId24"/>
    <p:sldId id="383" r:id="rId25"/>
    <p:sldId id="384" r:id="rId26"/>
    <p:sldId id="318" r:id="rId27"/>
    <p:sldId id="260" r:id="rId28"/>
    <p:sldId id="335" r:id="rId29"/>
    <p:sldId id="373" r:id="rId30"/>
    <p:sldId id="374" r:id="rId31"/>
    <p:sldId id="375" r:id="rId32"/>
    <p:sldId id="376" r:id="rId33"/>
    <p:sldId id="377" r:id="rId34"/>
    <p:sldId id="378" r:id="rId35"/>
    <p:sldId id="268" r:id="rId36"/>
    <p:sldId id="269" r:id="rId37"/>
    <p:sldId id="379" r:id="rId38"/>
    <p:sldId id="380" r:id="rId39"/>
    <p:sldId id="271" r:id="rId40"/>
    <p:sldId id="272" r:id="rId41"/>
    <p:sldId id="381" r:id="rId42"/>
    <p:sldId id="382" r:id="rId43"/>
    <p:sldId id="356" r:id="rId44"/>
    <p:sldId id="366" r:id="rId45"/>
    <p:sldId id="367" r:id="rId46"/>
    <p:sldId id="355" r:id="rId47"/>
    <p:sldId id="368" r:id="rId48"/>
    <p:sldId id="369" r:id="rId49"/>
    <p:sldId id="370" r:id="rId50"/>
    <p:sldId id="371" r:id="rId51"/>
    <p:sldId id="278" r:id="rId52"/>
    <p:sldId id="27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4" autoAdjust="0"/>
    <p:restoredTop sz="94646"/>
  </p:normalViewPr>
  <p:slideViewPr>
    <p:cSldViewPr snapToGrid="0" snapToObjects="1">
      <p:cViewPr varScale="1">
        <p:scale>
          <a:sx n="83" d="100"/>
          <a:sy n="83" d="100"/>
        </p:scale>
        <p:origin x="148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himologo Majone" userId="9832fd8d-30f7-40ce-9e9d-4bcc9a34348f" providerId="ADAL" clId="{F0033842-3AD2-4ECB-A74D-CADE3C047880}"/>
    <pc:docChg chg="modSld">
      <pc:chgData name="Tshimologo Majone" userId="9832fd8d-30f7-40ce-9e9d-4bcc9a34348f" providerId="ADAL" clId="{F0033842-3AD2-4ECB-A74D-CADE3C047880}" dt="2022-10-12T14:16:17.762" v="0" actId="207"/>
      <pc:docMkLst>
        <pc:docMk/>
      </pc:docMkLst>
      <pc:sldChg chg="modSp">
        <pc:chgData name="Tshimologo Majone" userId="9832fd8d-30f7-40ce-9e9d-4bcc9a34348f" providerId="ADAL" clId="{F0033842-3AD2-4ECB-A74D-CADE3C047880}" dt="2022-10-12T14:16:17.762" v="0" actId="207"/>
        <pc:sldMkLst>
          <pc:docMk/>
          <pc:sldMk cId="72353741" sldId="278"/>
        </pc:sldMkLst>
        <pc:spChg chg="mod">
          <ac:chgData name="Tshimologo Majone" userId="9832fd8d-30f7-40ce-9e9d-4bcc9a34348f" providerId="ADAL" clId="{F0033842-3AD2-4ECB-A74D-CADE3C047880}" dt="2022-10-12T14:16:17.762" v="0" actId="207"/>
          <ac:spMkLst>
            <pc:docMk/>
            <pc:sldMk cId="72353741" sldId="278"/>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40" b="1" i="0" u="none" strike="noStrike" kern="1200" baseline="0">
                <a:solidFill>
                  <a:schemeClr val="dk1">
                    <a:lumMod val="75000"/>
                    <a:lumOff val="25000"/>
                  </a:schemeClr>
                </a:solidFill>
                <a:latin typeface="Arial Narrow" panose="020B0606020202030204" pitchFamily="34" charset="0"/>
                <a:ea typeface="+mn-ea"/>
                <a:cs typeface="+mn-cs"/>
              </a:defRPr>
            </a:pPr>
            <a:r>
              <a:rPr lang="en-ZA"/>
              <a:t>Percentage targets achieved and not-achieved (APP): 2021/22 FY</a:t>
            </a:r>
          </a:p>
        </c:rich>
      </c:tx>
      <c:layout>
        <c:manualLayout>
          <c:xMode val="edge"/>
          <c:yMode val="edge"/>
          <c:x val="0.20166224723082712"/>
          <c:y val="6.7793059835512912E-2"/>
        </c:manualLayout>
      </c:layout>
      <c:overlay val="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lgn="ctr" rtl="0">
            <a:defRPr sz="1440" b="1" i="0" u="none" strike="noStrike" kern="1200" baseline="0">
              <a:solidFill>
                <a:schemeClr val="dk1">
                  <a:lumMod val="75000"/>
                  <a:lumOff val="25000"/>
                </a:schemeClr>
              </a:solidFill>
              <a:latin typeface="Arial Narrow" panose="020B0606020202030204" pitchFamily="34" charset="0"/>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413777147017882E-2"/>
          <c:y val="0.17806598986258701"/>
          <c:w val="0.65662382321651758"/>
          <c:h val="0.79961073372152547"/>
        </c:manualLayout>
      </c:layout>
      <c:pie3DChart>
        <c:varyColors val="1"/>
        <c:ser>
          <c:idx val="0"/>
          <c:order val="0"/>
          <c:explosion val="22"/>
          <c:dPt>
            <c:idx val="0"/>
            <c:bubble3D val="0"/>
            <c:spPr>
              <a:solidFill>
                <a:srgbClr val="00B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5F1-403A-8717-41923E1E687E}"/>
              </c:ext>
            </c:extLst>
          </c:dPt>
          <c:dPt>
            <c:idx val="1"/>
            <c:bubble3D val="0"/>
            <c:explosion val="28"/>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5F1-403A-8717-41923E1E687E}"/>
              </c:ext>
            </c:extLst>
          </c:dPt>
          <c:dLbls>
            <c:dLbl>
              <c:idx val="0"/>
              <c:tx>
                <c:rich>
                  <a:bodyPr/>
                  <a:lstStyle/>
                  <a:p>
                    <a:r>
                      <a:rPr lang="en-US"/>
                      <a:t>87,5%</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5F1-403A-8717-41923E1E687E}"/>
                </c:ext>
              </c:extLst>
            </c:dLbl>
            <c:dLbl>
              <c:idx val="1"/>
              <c:tx>
                <c:rich>
                  <a:bodyPr/>
                  <a:lstStyle/>
                  <a:p>
                    <a:r>
                      <a:rPr lang="en-US"/>
                      <a:t>12,5%</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5F1-403A-8717-41923E1E687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lt1"/>
                    </a:solidFill>
                    <a:latin typeface="Arial Narrow" panose="020B0606020202030204" pitchFamily="34" charset="0"/>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'Pie Charts'!$C$4:$C$5</c:f>
              <c:strCache>
                <c:ptCount val="2"/>
                <c:pt idx="0">
                  <c:v>Percentage Targets Achieved</c:v>
                </c:pt>
                <c:pt idx="1">
                  <c:v>Percentage Targets Not Achieved</c:v>
                </c:pt>
              </c:strCache>
            </c:strRef>
          </c:cat>
          <c:val>
            <c:numRef>
              <c:f>'Pie Charts'!$D$4:$D$5</c:f>
              <c:numCache>
                <c:formatCode>0.0%</c:formatCode>
                <c:ptCount val="2"/>
                <c:pt idx="0">
                  <c:v>0.875</c:v>
                </c:pt>
                <c:pt idx="1">
                  <c:v>0.125</c:v>
                </c:pt>
              </c:numCache>
            </c:numRef>
          </c:val>
          <c:extLst>
            <c:ext xmlns:c16="http://schemas.microsoft.com/office/drawing/2014/chart" uri="{C3380CC4-5D6E-409C-BE32-E72D297353CC}">
              <c16:uniqueId val="{00000004-B5F1-403A-8717-41923E1E687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Arial Narrow" panose="020B0606020202030204" pitchFamily="34" charset="0"/>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9050" cap="flat" cmpd="sng" algn="ctr">
      <a:solidFill>
        <a:schemeClr val="tx1"/>
      </a:solidFill>
      <a:round/>
    </a:ln>
    <a:effectLst/>
  </c:spPr>
  <c:txPr>
    <a:bodyPr/>
    <a:lstStyle/>
    <a:p>
      <a:pPr>
        <a:defRPr sz="1200" b="1">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Overall Performance of the OCJ per Programme (APP)</a:t>
            </a:r>
            <a:r>
              <a:rPr lang="en-GB" dirty="0"/>
              <a:t> 2021/22 FY</a:t>
            </a:r>
            <a:endParaRPr lang="en-ZA" dirty="0"/>
          </a:p>
        </c:rich>
      </c:tx>
      <c:overlay val="0"/>
      <c:spPr>
        <a:ln w="19050">
          <a:solidFill>
            <a:schemeClr val="tx1"/>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5.5555555555555558E-3"/>
          <c:y val="0.21447686568375199"/>
          <c:w val="0.99276245517257766"/>
          <c:h val="0.65858541783490709"/>
        </c:manualLayout>
      </c:layout>
      <c:bar3DChart>
        <c:barDir val="col"/>
        <c:grouping val="clustered"/>
        <c:varyColors val="0"/>
        <c:ser>
          <c:idx val="0"/>
          <c:order val="0"/>
          <c:tx>
            <c:strRef>
              <c:f>'Overall % distribution'!$C$3</c:f>
              <c:strCache>
                <c:ptCount val="1"/>
                <c:pt idx="0">
                  <c:v>Planned Targets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'Overall % distribution'!$B$4:$B$7</c:f>
              <c:strCache>
                <c:ptCount val="4"/>
                <c:pt idx="0">
                  <c:v>Programme 1: Administration</c:v>
                </c:pt>
                <c:pt idx="1">
                  <c:v>Programme 2: Superior Court Services </c:v>
                </c:pt>
                <c:pt idx="2">
                  <c:v>Programme 3: Judicial Education and Support</c:v>
                </c:pt>
                <c:pt idx="3">
                  <c:v>Total</c:v>
                </c:pt>
              </c:strCache>
            </c:strRef>
          </c:cat>
          <c:val>
            <c:numRef>
              <c:f>'Overall % distribution'!$C$4:$C$7</c:f>
              <c:numCache>
                <c:formatCode>General</c:formatCode>
                <c:ptCount val="4"/>
                <c:pt idx="0">
                  <c:v>14</c:v>
                </c:pt>
                <c:pt idx="1">
                  <c:v>6</c:v>
                </c:pt>
                <c:pt idx="2">
                  <c:v>4</c:v>
                </c:pt>
                <c:pt idx="3">
                  <c:v>24</c:v>
                </c:pt>
              </c:numCache>
            </c:numRef>
          </c:val>
          <c:extLst>
            <c:ext xmlns:c16="http://schemas.microsoft.com/office/drawing/2014/chart" uri="{C3380CC4-5D6E-409C-BE32-E72D297353CC}">
              <c16:uniqueId val="{00000000-7CFA-41FF-A7F0-35C2FBD0E5E6}"/>
            </c:ext>
          </c:extLst>
        </c:ser>
        <c:ser>
          <c:idx val="1"/>
          <c:order val="1"/>
          <c:tx>
            <c:strRef>
              <c:f>'Overall % distribution'!$D$3</c:f>
              <c:strCache>
                <c:ptCount val="1"/>
                <c:pt idx="0">
                  <c:v>Targets Achieved</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'Overall % distribution'!$B$4:$B$7</c:f>
              <c:strCache>
                <c:ptCount val="4"/>
                <c:pt idx="0">
                  <c:v>Programme 1: Administration</c:v>
                </c:pt>
                <c:pt idx="1">
                  <c:v>Programme 2: Superior Court Services </c:v>
                </c:pt>
                <c:pt idx="2">
                  <c:v>Programme 3: Judicial Education and Support</c:v>
                </c:pt>
                <c:pt idx="3">
                  <c:v>Total</c:v>
                </c:pt>
              </c:strCache>
            </c:strRef>
          </c:cat>
          <c:val>
            <c:numRef>
              <c:f>'Overall % distribution'!$D$4:$D$7</c:f>
              <c:numCache>
                <c:formatCode>General</c:formatCode>
                <c:ptCount val="4"/>
                <c:pt idx="0">
                  <c:v>11</c:v>
                </c:pt>
                <c:pt idx="1">
                  <c:v>6</c:v>
                </c:pt>
                <c:pt idx="2">
                  <c:v>4</c:v>
                </c:pt>
                <c:pt idx="3">
                  <c:v>21</c:v>
                </c:pt>
              </c:numCache>
            </c:numRef>
          </c:val>
          <c:extLst>
            <c:ext xmlns:c16="http://schemas.microsoft.com/office/drawing/2014/chart" uri="{C3380CC4-5D6E-409C-BE32-E72D297353CC}">
              <c16:uniqueId val="{00000001-7CFA-41FF-A7F0-35C2FBD0E5E6}"/>
            </c:ext>
          </c:extLst>
        </c:ser>
        <c:ser>
          <c:idx val="2"/>
          <c:order val="2"/>
          <c:tx>
            <c:strRef>
              <c:f>'Overall % distribution'!$E$3</c:f>
              <c:strCache>
                <c:ptCount val="1"/>
                <c:pt idx="0">
                  <c:v>Targets Not Achieved</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'Overall % distribution'!$B$4:$B$7</c:f>
              <c:strCache>
                <c:ptCount val="4"/>
                <c:pt idx="0">
                  <c:v>Programme 1: Administration</c:v>
                </c:pt>
                <c:pt idx="1">
                  <c:v>Programme 2: Superior Court Services </c:v>
                </c:pt>
                <c:pt idx="2">
                  <c:v>Programme 3: Judicial Education and Support</c:v>
                </c:pt>
                <c:pt idx="3">
                  <c:v>Total</c:v>
                </c:pt>
              </c:strCache>
            </c:strRef>
          </c:cat>
          <c:val>
            <c:numRef>
              <c:f>'Overall % distribution'!$E$4:$E$7</c:f>
              <c:numCache>
                <c:formatCode>General</c:formatCode>
                <c:ptCount val="4"/>
                <c:pt idx="0">
                  <c:v>3</c:v>
                </c:pt>
                <c:pt idx="1">
                  <c:v>0</c:v>
                </c:pt>
                <c:pt idx="2">
                  <c:v>0</c:v>
                </c:pt>
                <c:pt idx="3">
                  <c:v>3</c:v>
                </c:pt>
              </c:numCache>
            </c:numRef>
          </c:val>
          <c:extLst>
            <c:ext xmlns:c16="http://schemas.microsoft.com/office/drawing/2014/chart" uri="{C3380CC4-5D6E-409C-BE32-E72D297353CC}">
              <c16:uniqueId val="{00000002-7CFA-41FF-A7F0-35C2FBD0E5E6}"/>
            </c:ext>
          </c:extLst>
        </c:ser>
        <c:dLbls>
          <c:showLegendKey val="0"/>
          <c:showVal val="1"/>
          <c:showCatName val="0"/>
          <c:showSerName val="0"/>
          <c:showPercent val="0"/>
          <c:showBubbleSize val="0"/>
        </c:dLbls>
        <c:gapWidth val="150"/>
        <c:shape val="cylinder"/>
        <c:axId val="152830816"/>
        <c:axId val="152833952"/>
        <c:axId val="0"/>
      </c:bar3DChart>
      <c:catAx>
        <c:axId val="152830816"/>
        <c:scaling>
          <c:orientation val="minMax"/>
        </c:scaling>
        <c:delete val="0"/>
        <c:axPos val="b"/>
        <c:majorGridlines/>
        <c:minorGridlines/>
        <c:numFmt formatCode="General" sourceLinked="0"/>
        <c:majorTickMark val="none"/>
        <c:minorTickMark val="none"/>
        <c:tickLblPos val="nextTo"/>
        <c:crossAx val="152833952"/>
        <c:crosses val="autoZero"/>
        <c:auto val="1"/>
        <c:lblAlgn val="ctr"/>
        <c:lblOffset val="100"/>
        <c:noMultiLvlLbl val="0"/>
      </c:catAx>
      <c:valAx>
        <c:axId val="152833952"/>
        <c:scaling>
          <c:orientation val="minMax"/>
        </c:scaling>
        <c:delete val="1"/>
        <c:axPos val="l"/>
        <c:majorGridlines/>
        <c:minorGridlines/>
        <c:numFmt formatCode="General" sourceLinked="1"/>
        <c:majorTickMark val="out"/>
        <c:minorTickMark val="none"/>
        <c:tickLblPos val="nextTo"/>
        <c:crossAx val="152830816"/>
        <c:crosses val="autoZero"/>
        <c:crossBetween val="between"/>
      </c:valAx>
    </c:plotArea>
    <c:legend>
      <c:legendPos val="t"/>
      <c:overlay val="0"/>
    </c:legend>
    <c:plotVisOnly val="1"/>
    <c:dispBlanksAs val="gap"/>
    <c:showDLblsOverMax val="0"/>
  </c:chart>
  <c:spPr>
    <a:ln w="19050">
      <a:solidFill>
        <a:schemeClr val="tx1"/>
      </a:solidFill>
    </a:ln>
  </c:spPr>
  <c:txPr>
    <a:bodyPr/>
    <a:lstStyle/>
    <a:p>
      <a:pPr>
        <a:defRPr sz="1200" b="1">
          <a:latin typeface="Arial Narrow" panose="020B0606020202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en-ZA"/>
              <a:t>Performance trend of the OCJ from 2016/17 - 2021/22 FY</a:t>
            </a:r>
          </a:p>
        </c:rich>
      </c:tx>
      <c:layout>
        <c:manualLayout>
          <c:xMode val="edge"/>
          <c:yMode val="edge"/>
          <c:x val="0.27747343071781944"/>
          <c:y val="1.7559350727250029E-2"/>
        </c:manualLayout>
      </c:layout>
      <c:overlay val="0"/>
      <c:spPr>
        <a:solidFill>
          <a:schemeClr val="lt1"/>
        </a:solidFill>
        <a:ln w="25400" cap="flat" cmpd="sng" algn="ctr">
          <a:solidFill>
            <a:schemeClr val="dk1"/>
          </a:solidFill>
          <a:prstDash val="solid"/>
        </a:ln>
        <a:effectLst/>
      </c:sp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Management!$D$3</c:f>
              <c:strCache>
                <c:ptCount val="1"/>
                <c:pt idx="0">
                  <c:v>Target Achieved </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Management!$B$4:$B$9</c:f>
              <c:strCache>
                <c:ptCount val="6"/>
                <c:pt idx="0">
                  <c:v>2016/17</c:v>
                </c:pt>
                <c:pt idx="1">
                  <c:v>2017/18 </c:v>
                </c:pt>
                <c:pt idx="2">
                  <c:v>2018/19 </c:v>
                </c:pt>
                <c:pt idx="3">
                  <c:v>2019/20 </c:v>
                </c:pt>
                <c:pt idx="4">
                  <c:v>2020/21</c:v>
                </c:pt>
                <c:pt idx="5">
                  <c:v>2021/22</c:v>
                </c:pt>
              </c:strCache>
            </c:strRef>
          </c:cat>
          <c:val>
            <c:numRef>
              <c:f>Management!$D$4:$D$9</c:f>
              <c:numCache>
                <c:formatCode>0%</c:formatCode>
                <c:ptCount val="6"/>
                <c:pt idx="0">
                  <c:v>0.85</c:v>
                </c:pt>
                <c:pt idx="1">
                  <c:v>1</c:v>
                </c:pt>
                <c:pt idx="2">
                  <c:v>0.9</c:v>
                </c:pt>
                <c:pt idx="3">
                  <c:v>0.7</c:v>
                </c:pt>
                <c:pt idx="4">
                  <c:v>0.88</c:v>
                </c:pt>
                <c:pt idx="5" formatCode="0.0%">
                  <c:v>0.875</c:v>
                </c:pt>
              </c:numCache>
            </c:numRef>
          </c:val>
          <c:extLst>
            <c:ext xmlns:c16="http://schemas.microsoft.com/office/drawing/2014/chart" uri="{C3380CC4-5D6E-409C-BE32-E72D297353CC}">
              <c16:uniqueId val="{00000000-DADE-49E0-8F7A-7513E8D55290}"/>
            </c:ext>
          </c:extLst>
        </c:ser>
        <c:ser>
          <c:idx val="1"/>
          <c:order val="1"/>
          <c:tx>
            <c:strRef>
              <c:f>Management!$E$3</c:f>
              <c:strCache>
                <c:ptCount val="1"/>
                <c:pt idx="0">
                  <c:v>Target Not Achieved </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Management!$B$4:$B$9</c:f>
              <c:strCache>
                <c:ptCount val="6"/>
                <c:pt idx="0">
                  <c:v>2016/17</c:v>
                </c:pt>
                <c:pt idx="1">
                  <c:v>2017/18 </c:v>
                </c:pt>
                <c:pt idx="2">
                  <c:v>2018/19 </c:v>
                </c:pt>
                <c:pt idx="3">
                  <c:v>2019/20 </c:v>
                </c:pt>
                <c:pt idx="4">
                  <c:v>2020/21</c:v>
                </c:pt>
                <c:pt idx="5">
                  <c:v>2021/22</c:v>
                </c:pt>
              </c:strCache>
            </c:strRef>
          </c:cat>
          <c:val>
            <c:numRef>
              <c:f>Management!$E$4:$E$9</c:f>
              <c:numCache>
                <c:formatCode>0%</c:formatCode>
                <c:ptCount val="6"/>
                <c:pt idx="0">
                  <c:v>0.15</c:v>
                </c:pt>
                <c:pt idx="1">
                  <c:v>0</c:v>
                </c:pt>
                <c:pt idx="2">
                  <c:v>0.1</c:v>
                </c:pt>
                <c:pt idx="3">
                  <c:v>0.3</c:v>
                </c:pt>
                <c:pt idx="4">
                  <c:v>0.12</c:v>
                </c:pt>
                <c:pt idx="5" formatCode="0.0%">
                  <c:v>0.125</c:v>
                </c:pt>
              </c:numCache>
            </c:numRef>
          </c:val>
          <c:extLst>
            <c:ext xmlns:c16="http://schemas.microsoft.com/office/drawing/2014/chart" uri="{C3380CC4-5D6E-409C-BE32-E72D297353CC}">
              <c16:uniqueId val="{00000001-DADE-49E0-8F7A-7513E8D55290}"/>
            </c:ext>
          </c:extLst>
        </c:ser>
        <c:dLbls>
          <c:showLegendKey val="0"/>
          <c:showVal val="1"/>
          <c:showCatName val="0"/>
          <c:showSerName val="0"/>
          <c:showPercent val="0"/>
          <c:showBubbleSize val="0"/>
        </c:dLbls>
        <c:gapWidth val="150"/>
        <c:shape val="cylinder"/>
        <c:axId val="231481040"/>
        <c:axId val="231481432"/>
        <c:axId val="0"/>
      </c:bar3DChart>
      <c:catAx>
        <c:axId val="231481040"/>
        <c:scaling>
          <c:orientation val="minMax"/>
        </c:scaling>
        <c:delete val="0"/>
        <c:axPos val="b"/>
        <c:majorGridlines/>
        <c:minorGridlines/>
        <c:numFmt formatCode="General" sourceLinked="0"/>
        <c:majorTickMark val="none"/>
        <c:minorTickMark val="none"/>
        <c:tickLblPos val="nextTo"/>
        <c:crossAx val="231481432"/>
        <c:crosses val="autoZero"/>
        <c:auto val="1"/>
        <c:lblAlgn val="ctr"/>
        <c:lblOffset val="100"/>
        <c:noMultiLvlLbl val="0"/>
      </c:catAx>
      <c:valAx>
        <c:axId val="231481432"/>
        <c:scaling>
          <c:orientation val="minMax"/>
        </c:scaling>
        <c:delete val="1"/>
        <c:axPos val="l"/>
        <c:majorGridlines/>
        <c:minorGridlines/>
        <c:numFmt formatCode="0%" sourceLinked="1"/>
        <c:majorTickMark val="out"/>
        <c:minorTickMark val="none"/>
        <c:tickLblPos val="nextTo"/>
        <c:crossAx val="231481040"/>
        <c:crosses val="autoZero"/>
        <c:crossBetween val="between"/>
      </c:valAx>
    </c:plotArea>
    <c:legend>
      <c:legendPos val="t"/>
      <c:overlay val="0"/>
    </c:legend>
    <c:plotVisOnly val="1"/>
    <c:dispBlanksAs val="gap"/>
    <c:showDLblsOverMax val="0"/>
  </c:chart>
  <c:spPr>
    <a:ln w="19050">
      <a:solidFill>
        <a:sysClr val="windowText" lastClr="000000"/>
      </a:solidFill>
    </a:ln>
  </c:spPr>
  <c:txPr>
    <a:bodyPr/>
    <a:lstStyle/>
    <a:p>
      <a:pPr>
        <a:defRPr sz="1200" b="1">
          <a:latin typeface="Arial Narrow" panose="020B060602020203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A8E85-D302-4D43-BDC4-C589F11DDF2F}" type="doc">
      <dgm:prSet loTypeId="urn:microsoft.com/office/officeart/2005/8/layout/pyramid2" loCatId="pyramid" qsTypeId="urn:microsoft.com/office/officeart/2005/8/quickstyle/simple1" qsCatId="simple" csTypeId="urn:microsoft.com/office/officeart/2005/8/colors/accent6_3" csCatId="accent6" phldr="1"/>
      <dgm:spPr/>
    </dgm:pt>
    <dgm:pt modelId="{58E83CC7-3817-4616-AA95-C58D2F0180E0}">
      <dgm:prSet phldrT="[Text]" custT="1"/>
      <dgm:spPr>
        <a:solidFill>
          <a:srgbClr val="92D050">
            <a:alpha val="90000"/>
          </a:srgbClr>
        </a:solidFill>
      </dgm:spPr>
      <dgm:t>
        <a:bodyPr/>
        <a:lstStyle/>
        <a:p>
          <a:pPr algn="ctr"/>
          <a:r>
            <a:rPr lang="en-ZA" sz="1600" b="1" dirty="0">
              <a:latin typeface="Arial" pitchFamily="34" charset="0"/>
              <a:cs typeface="Arial" pitchFamily="34" charset="0"/>
            </a:rPr>
            <a:t>Vision</a:t>
          </a:r>
        </a:p>
        <a:p>
          <a:pPr algn="l"/>
          <a:r>
            <a:rPr lang="en-ZA" sz="1600">
              <a:latin typeface="Arial" pitchFamily="34" charset="0"/>
              <a:cs typeface="Arial" pitchFamily="34" charset="0"/>
            </a:rPr>
            <a:t>A single, </a:t>
          </a:r>
          <a:r>
            <a:rPr lang="en-ZA" sz="1600" dirty="0">
              <a:latin typeface="Arial" pitchFamily="34" charset="0"/>
              <a:cs typeface="Arial" pitchFamily="34" charset="0"/>
            </a:rPr>
            <a:t>transformed and independent Judicial system that guarantees access to justice for all</a:t>
          </a:r>
        </a:p>
      </dgm:t>
    </dgm:pt>
    <dgm:pt modelId="{0A3AF1F3-24B9-479D-A1E5-0CC6D71EAFDC}" type="parTrans" cxnId="{1C5F00A6-F475-4FA6-BFB2-DD7B22C22248}">
      <dgm:prSet/>
      <dgm:spPr/>
      <dgm:t>
        <a:bodyPr/>
        <a:lstStyle/>
        <a:p>
          <a:endParaRPr lang="en-ZA"/>
        </a:p>
      </dgm:t>
    </dgm:pt>
    <dgm:pt modelId="{3ADE8B96-8691-45AE-90F6-E5694F4E1AF8}" type="sibTrans" cxnId="{1C5F00A6-F475-4FA6-BFB2-DD7B22C22248}">
      <dgm:prSet/>
      <dgm:spPr/>
      <dgm:t>
        <a:bodyPr/>
        <a:lstStyle/>
        <a:p>
          <a:endParaRPr lang="en-ZA"/>
        </a:p>
      </dgm:t>
    </dgm:pt>
    <dgm:pt modelId="{467827D2-40FC-45E5-8B4C-D8B05E7F7DCA}">
      <dgm:prSet phldrT="[Text]" custT="1"/>
      <dgm:spPr>
        <a:solidFill>
          <a:schemeClr val="tx2">
            <a:lumMod val="60000"/>
            <a:lumOff val="40000"/>
            <a:alpha val="90000"/>
          </a:schemeClr>
        </a:solidFill>
      </dgm:spPr>
      <dgm:t>
        <a:bodyPr/>
        <a:lstStyle/>
        <a:p>
          <a:pPr algn="ctr"/>
          <a:r>
            <a:rPr lang="en-ZA" sz="1600" b="1" dirty="0">
              <a:latin typeface="Arial" pitchFamily="34" charset="0"/>
              <a:cs typeface="Arial" pitchFamily="34" charset="0"/>
            </a:rPr>
            <a:t>Mission</a:t>
          </a:r>
        </a:p>
        <a:p>
          <a:pPr algn="l"/>
          <a:r>
            <a:rPr lang="en-ZA" sz="1600" dirty="0">
              <a:latin typeface="Arial" pitchFamily="34" charset="0"/>
              <a:cs typeface="Arial" pitchFamily="34" charset="0"/>
            </a:rPr>
            <a:t>To provide support to the Judicial system to ensure effective and efficient court administration services  </a:t>
          </a:r>
        </a:p>
      </dgm:t>
    </dgm:pt>
    <dgm:pt modelId="{6BD141E0-097F-4758-8980-22234D8A4EEC}" type="parTrans" cxnId="{AF0523F0-E6D1-4BC0-9F9F-D18A941225B5}">
      <dgm:prSet/>
      <dgm:spPr/>
      <dgm:t>
        <a:bodyPr/>
        <a:lstStyle/>
        <a:p>
          <a:endParaRPr lang="en-ZA"/>
        </a:p>
      </dgm:t>
    </dgm:pt>
    <dgm:pt modelId="{DF5CE962-7FE5-4A16-8C0F-3F96806C5F06}" type="sibTrans" cxnId="{AF0523F0-E6D1-4BC0-9F9F-D18A941225B5}">
      <dgm:prSet/>
      <dgm:spPr/>
      <dgm:t>
        <a:bodyPr/>
        <a:lstStyle/>
        <a:p>
          <a:endParaRPr lang="en-ZA"/>
        </a:p>
      </dgm:t>
    </dgm:pt>
    <dgm:pt modelId="{D1B650B6-F99A-4D72-BF17-121F2647412D}">
      <dgm:prSet phldrT="[Text]" custT="1"/>
      <dgm:spPr>
        <a:solidFill>
          <a:schemeClr val="accent3">
            <a:lumMod val="60000"/>
            <a:lumOff val="40000"/>
            <a:alpha val="90000"/>
          </a:schemeClr>
        </a:solidFill>
      </dgm:spPr>
      <dgm:t>
        <a:bodyPr/>
        <a:lstStyle/>
        <a:p>
          <a:pPr algn="ctr"/>
          <a:r>
            <a:rPr lang="en-ZA" sz="1600" b="1" dirty="0">
              <a:latin typeface="Arial" pitchFamily="34" charset="0"/>
              <a:cs typeface="Arial" pitchFamily="34" charset="0"/>
            </a:rPr>
            <a:t>Values</a:t>
          </a:r>
          <a:endParaRPr lang="en-ZA" sz="1600" dirty="0">
            <a:latin typeface="Arial" pitchFamily="34" charset="0"/>
            <a:cs typeface="Arial" pitchFamily="34" charset="0"/>
          </a:endParaRPr>
        </a:p>
        <a:p>
          <a:pPr algn="just"/>
          <a:r>
            <a:rPr lang="en-ZA" sz="1600" dirty="0">
              <a:latin typeface="Arial" pitchFamily="34" charset="0"/>
              <a:cs typeface="Arial" pitchFamily="34" charset="0"/>
            </a:rPr>
            <a:t>- Respect </a:t>
          </a:r>
        </a:p>
        <a:p>
          <a:pPr algn="just"/>
          <a:r>
            <a:rPr lang="en-ZA" sz="1600" dirty="0">
              <a:latin typeface="Arial" pitchFamily="34" charset="0"/>
              <a:cs typeface="Arial" pitchFamily="34" charset="0"/>
            </a:rPr>
            <a:t>- Integrity</a:t>
          </a:r>
        </a:p>
        <a:p>
          <a:pPr algn="just"/>
          <a:r>
            <a:rPr lang="en-ZA" sz="1600" dirty="0">
              <a:latin typeface="Arial" pitchFamily="34" charset="0"/>
              <a:cs typeface="Arial" pitchFamily="34" charset="0"/>
            </a:rPr>
            <a:t>- Transparency</a:t>
          </a:r>
        </a:p>
        <a:p>
          <a:pPr algn="just"/>
          <a:r>
            <a:rPr lang="en-ZA" sz="1600" dirty="0">
              <a:latin typeface="Arial" pitchFamily="34" charset="0"/>
              <a:cs typeface="Arial" pitchFamily="34" charset="0"/>
            </a:rPr>
            <a:t>- Professionalism </a:t>
          </a:r>
        </a:p>
        <a:p>
          <a:pPr algn="just"/>
          <a:r>
            <a:rPr lang="en-ZA" sz="1600" dirty="0">
              <a:latin typeface="Arial" pitchFamily="34" charset="0"/>
              <a:cs typeface="Arial" pitchFamily="34" charset="0"/>
            </a:rPr>
            <a:t>- Accountability; and</a:t>
          </a:r>
        </a:p>
        <a:p>
          <a:pPr algn="just"/>
          <a:r>
            <a:rPr lang="en-ZA" sz="1600" dirty="0">
              <a:latin typeface="Arial" pitchFamily="34" charset="0"/>
              <a:cs typeface="Arial" pitchFamily="34" charset="0"/>
            </a:rPr>
            <a:t>- Excellence</a:t>
          </a:r>
          <a:r>
            <a:rPr lang="en-ZA" sz="1600" dirty="0">
              <a:latin typeface="+mn-lt"/>
              <a:cs typeface="Arial" pitchFamily="34" charset="0"/>
            </a:rPr>
            <a:t> </a:t>
          </a:r>
        </a:p>
        <a:p>
          <a:pPr algn="ctr"/>
          <a:endParaRPr lang="en-ZA" sz="1300" dirty="0">
            <a:latin typeface="+mn-lt"/>
          </a:endParaRPr>
        </a:p>
      </dgm:t>
    </dgm:pt>
    <dgm:pt modelId="{1EE2ED74-BF8D-4AF0-82B4-A1495D61067F}" type="parTrans" cxnId="{BA53C6BD-3550-4842-B10C-FA8FFEBF2E7D}">
      <dgm:prSet/>
      <dgm:spPr/>
      <dgm:t>
        <a:bodyPr/>
        <a:lstStyle/>
        <a:p>
          <a:endParaRPr lang="en-ZA"/>
        </a:p>
      </dgm:t>
    </dgm:pt>
    <dgm:pt modelId="{53D592AE-A24E-43FD-A988-22B398EC94AE}" type="sibTrans" cxnId="{BA53C6BD-3550-4842-B10C-FA8FFEBF2E7D}">
      <dgm:prSet/>
      <dgm:spPr/>
      <dgm:t>
        <a:bodyPr/>
        <a:lstStyle/>
        <a:p>
          <a:endParaRPr lang="en-ZA"/>
        </a:p>
      </dgm:t>
    </dgm:pt>
    <dgm:pt modelId="{CD118955-0DAD-424C-88BE-F3C6DBF39E1E}" type="pres">
      <dgm:prSet presAssocID="{A52A8E85-D302-4D43-BDC4-C589F11DDF2F}" presName="compositeShape" presStyleCnt="0">
        <dgm:presLayoutVars>
          <dgm:dir/>
          <dgm:resizeHandles/>
        </dgm:presLayoutVars>
      </dgm:prSet>
      <dgm:spPr/>
    </dgm:pt>
    <dgm:pt modelId="{9B9E14A9-F8FB-4ED0-88D1-D71DD52E7832}" type="pres">
      <dgm:prSet presAssocID="{A52A8E85-D302-4D43-BDC4-C589F11DDF2F}" presName="pyramid" presStyleLbl="node1" presStyleIdx="0" presStyleCnt="1"/>
      <dgm:spPr/>
    </dgm:pt>
    <dgm:pt modelId="{2CA3E3A1-84AE-4003-A8CC-D6BEEB216EFE}" type="pres">
      <dgm:prSet presAssocID="{A52A8E85-D302-4D43-BDC4-C589F11DDF2F}" presName="theList" presStyleCnt="0"/>
      <dgm:spPr/>
    </dgm:pt>
    <dgm:pt modelId="{86D8EF4C-6ABF-4B8A-83DD-7AEF1EC0414B}" type="pres">
      <dgm:prSet presAssocID="{58E83CC7-3817-4616-AA95-C58D2F0180E0}" presName="aNode" presStyleLbl="fgAcc1" presStyleIdx="0" presStyleCnt="3" custScaleX="155010" custScaleY="87667" custLinFactY="-9519" custLinFactNeighborY="-100000">
        <dgm:presLayoutVars>
          <dgm:bulletEnabled val="1"/>
        </dgm:presLayoutVars>
      </dgm:prSet>
      <dgm:spPr/>
      <dgm:t>
        <a:bodyPr/>
        <a:lstStyle/>
        <a:p>
          <a:endParaRPr lang="en-US"/>
        </a:p>
      </dgm:t>
    </dgm:pt>
    <dgm:pt modelId="{3DC3E484-68C0-45FF-9546-F85ED121BA49}" type="pres">
      <dgm:prSet presAssocID="{58E83CC7-3817-4616-AA95-C58D2F0180E0}" presName="aSpace" presStyleCnt="0"/>
      <dgm:spPr/>
    </dgm:pt>
    <dgm:pt modelId="{845D4C0F-848F-4491-BDBE-A7BD7BD27F9D}" type="pres">
      <dgm:prSet presAssocID="{467827D2-40FC-45E5-8B4C-D8B05E7F7DCA}" presName="aNode" presStyleLbl="fgAcc1" presStyleIdx="1" presStyleCnt="3" custScaleX="156121" custLinFactY="-4227" custLinFactNeighborY="-100000">
        <dgm:presLayoutVars>
          <dgm:bulletEnabled val="1"/>
        </dgm:presLayoutVars>
      </dgm:prSet>
      <dgm:spPr/>
      <dgm:t>
        <a:bodyPr/>
        <a:lstStyle/>
        <a:p>
          <a:endParaRPr lang="en-US"/>
        </a:p>
      </dgm:t>
    </dgm:pt>
    <dgm:pt modelId="{9861A45D-BB48-499F-81FD-6F6B79826792}" type="pres">
      <dgm:prSet presAssocID="{467827D2-40FC-45E5-8B4C-D8B05E7F7DCA}" presName="aSpace" presStyleCnt="0"/>
      <dgm:spPr/>
    </dgm:pt>
    <dgm:pt modelId="{0021BFC3-670B-4527-A4D1-9C255D556671}" type="pres">
      <dgm:prSet presAssocID="{D1B650B6-F99A-4D72-BF17-121F2647412D}" presName="aNode" presStyleLbl="fgAcc1" presStyleIdx="2" presStyleCnt="3" custScaleX="156464" custScaleY="283807">
        <dgm:presLayoutVars>
          <dgm:bulletEnabled val="1"/>
        </dgm:presLayoutVars>
      </dgm:prSet>
      <dgm:spPr/>
      <dgm:t>
        <a:bodyPr/>
        <a:lstStyle/>
        <a:p>
          <a:endParaRPr lang="en-US"/>
        </a:p>
      </dgm:t>
    </dgm:pt>
    <dgm:pt modelId="{291952E9-9ACD-46E8-BBBC-DD57BFF50171}" type="pres">
      <dgm:prSet presAssocID="{D1B650B6-F99A-4D72-BF17-121F2647412D}" presName="aSpace" presStyleCnt="0"/>
      <dgm:spPr/>
    </dgm:pt>
  </dgm:ptLst>
  <dgm:cxnLst>
    <dgm:cxn modelId="{BA53C6BD-3550-4842-B10C-FA8FFEBF2E7D}" srcId="{A52A8E85-D302-4D43-BDC4-C589F11DDF2F}" destId="{D1B650B6-F99A-4D72-BF17-121F2647412D}" srcOrd="2" destOrd="0" parTransId="{1EE2ED74-BF8D-4AF0-82B4-A1495D61067F}" sibTransId="{53D592AE-A24E-43FD-A988-22B398EC94AE}"/>
    <dgm:cxn modelId="{AF0523F0-E6D1-4BC0-9F9F-D18A941225B5}" srcId="{A52A8E85-D302-4D43-BDC4-C589F11DDF2F}" destId="{467827D2-40FC-45E5-8B4C-D8B05E7F7DCA}" srcOrd="1" destOrd="0" parTransId="{6BD141E0-097F-4758-8980-22234D8A4EEC}" sibTransId="{DF5CE962-7FE5-4A16-8C0F-3F96806C5F06}"/>
    <dgm:cxn modelId="{6F040C9A-C344-4424-A8F2-AF0A1FD718B1}" type="presOf" srcId="{467827D2-40FC-45E5-8B4C-D8B05E7F7DCA}" destId="{845D4C0F-848F-4491-BDBE-A7BD7BD27F9D}" srcOrd="0" destOrd="0" presId="urn:microsoft.com/office/officeart/2005/8/layout/pyramid2"/>
    <dgm:cxn modelId="{5FF26B19-699E-41A6-BBC6-33CA7041C9B9}" type="presOf" srcId="{D1B650B6-F99A-4D72-BF17-121F2647412D}" destId="{0021BFC3-670B-4527-A4D1-9C255D556671}" srcOrd="0" destOrd="0" presId="urn:microsoft.com/office/officeart/2005/8/layout/pyramid2"/>
    <dgm:cxn modelId="{894AC6BB-F02E-4CAC-8E28-B3E47612B94D}" type="presOf" srcId="{A52A8E85-D302-4D43-BDC4-C589F11DDF2F}" destId="{CD118955-0DAD-424C-88BE-F3C6DBF39E1E}" srcOrd="0" destOrd="0" presId="urn:microsoft.com/office/officeart/2005/8/layout/pyramid2"/>
    <dgm:cxn modelId="{BD9537F7-7B70-4B28-BAF9-89F639E79B12}" type="presOf" srcId="{58E83CC7-3817-4616-AA95-C58D2F0180E0}" destId="{86D8EF4C-6ABF-4B8A-83DD-7AEF1EC0414B}" srcOrd="0" destOrd="0" presId="urn:microsoft.com/office/officeart/2005/8/layout/pyramid2"/>
    <dgm:cxn modelId="{1C5F00A6-F475-4FA6-BFB2-DD7B22C22248}" srcId="{A52A8E85-D302-4D43-BDC4-C589F11DDF2F}" destId="{58E83CC7-3817-4616-AA95-C58D2F0180E0}" srcOrd="0" destOrd="0" parTransId="{0A3AF1F3-24B9-479D-A1E5-0CC6D71EAFDC}" sibTransId="{3ADE8B96-8691-45AE-90F6-E5694F4E1AF8}"/>
    <dgm:cxn modelId="{F6566975-315A-491C-B3DE-B2BC7876E65F}" type="presParOf" srcId="{CD118955-0DAD-424C-88BE-F3C6DBF39E1E}" destId="{9B9E14A9-F8FB-4ED0-88D1-D71DD52E7832}" srcOrd="0" destOrd="0" presId="urn:microsoft.com/office/officeart/2005/8/layout/pyramid2"/>
    <dgm:cxn modelId="{848F5778-0983-4D45-9A33-D6DDBC31991C}" type="presParOf" srcId="{CD118955-0DAD-424C-88BE-F3C6DBF39E1E}" destId="{2CA3E3A1-84AE-4003-A8CC-D6BEEB216EFE}" srcOrd="1" destOrd="0" presId="urn:microsoft.com/office/officeart/2005/8/layout/pyramid2"/>
    <dgm:cxn modelId="{A06541B3-2FEB-4991-841A-2D82331311FE}" type="presParOf" srcId="{2CA3E3A1-84AE-4003-A8CC-D6BEEB216EFE}" destId="{86D8EF4C-6ABF-4B8A-83DD-7AEF1EC0414B}" srcOrd="0" destOrd="0" presId="urn:microsoft.com/office/officeart/2005/8/layout/pyramid2"/>
    <dgm:cxn modelId="{957061C1-F184-4468-B8B0-EA5B869769F9}" type="presParOf" srcId="{2CA3E3A1-84AE-4003-A8CC-D6BEEB216EFE}" destId="{3DC3E484-68C0-45FF-9546-F85ED121BA49}" srcOrd="1" destOrd="0" presId="urn:microsoft.com/office/officeart/2005/8/layout/pyramid2"/>
    <dgm:cxn modelId="{FC8F4455-BE97-42C1-98EC-295BEFB2FFF1}" type="presParOf" srcId="{2CA3E3A1-84AE-4003-A8CC-D6BEEB216EFE}" destId="{845D4C0F-848F-4491-BDBE-A7BD7BD27F9D}" srcOrd="2" destOrd="0" presId="urn:microsoft.com/office/officeart/2005/8/layout/pyramid2"/>
    <dgm:cxn modelId="{42ED2A72-FCF5-47DA-A919-5AEE4C4309F0}" type="presParOf" srcId="{2CA3E3A1-84AE-4003-A8CC-D6BEEB216EFE}" destId="{9861A45D-BB48-499F-81FD-6F6B79826792}" srcOrd="3" destOrd="0" presId="urn:microsoft.com/office/officeart/2005/8/layout/pyramid2"/>
    <dgm:cxn modelId="{FD9B101D-2AC6-4A1A-8A50-8DE8D60BB7E8}" type="presParOf" srcId="{2CA3E3A1-84AE-4003-A8CC-D6BEEB216EFE}" destId="{0021BFC3-670B-4527-A4D1-9C255D556671}" srcOrd="4" destOrd="0" presId="urn:microsoft.com/office/officeart/2005/8/layout/pyramid2"/>
    <dgm:cxn modelId="{67B1DED3-82B2-4B1D-8AD8-75E90E8F2097}" type="presParOf" srcId="{2CA3E3A1-84AE-4003-A8CC-D6BEEB216EFE}" destId="{291952E9-9ACD-46E8-BBBC-DD57BFF5017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E14A9-F8FB-4ED0-88D1-D71DD52E7832}">
      <dsp:nvSpPr>
        <dsp:cNvPr id="0" name=""/>
        <dsp:cNvSpPr/>
      </dsp:nvSpPr>
      <dsp:spPr>
        <a:xfrm>
          <a:off x="644992" y="0"/>
          <a:ext cx="4988992" cy="4988992"/>
        </a:xfrm>
        <a:prstGeom prst="triangl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8EF4C-6ABF-4B8A-83DD-7AEF1EC0414B}">
      <dsp:nvSpPr>
        <dsp:cNvPr id="0" name=""/>
        <dsp:cNvSpPr/>
      </dsp:nvSpPr>
      <dsp:spPr>
        <a:xfrm>
          <a:off x="2247544" y="328271"/>
          <a:ext cx="5026733" cy="686807"/>
        </a:xfrm>
        <a:prstGeom prst="roundRect">
          <a:avLst/>
        </a:prstGeom>
        <a:solidFill>
          <a:srgbClr val="92D050">
            <a:alpha val="90000"/>
          </a:srgb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a:latin typeface="Arial" pitchFamily="34" charset="0"/>
              <a:cs typeface="Arial" pitchFamily="34" charset="0"/>
            </a:rPr>
            <a:t>Vision</a:t>
          </a:r>
        </a:p>
        <a:p>
          <a:pPr lvl="0" algn="l" defTabSz="711200">
            <a:lnSpc>
              <a:spcPct val="90000"/>
            </a:lnSpc>
            <a:spcBef>
              <a:spcPct val="0"/>
            </a:spcBef>
            <a:spcAft>
              <a:spcPct val="35000"/>
            </a:spcAft>
          </a:pPr>
          <a:r>
            <a:rPr lang="en-ZA" sz="1600" kern="1200">
              <a:latin typeface="Arial" pitchFamily="34" charset="0"/>
              <a:cs typeface="Arial" pitchFamily="34" charset="0"/>
            </a:rPr>
            <a:t>A single, </a:t>
          </a:r>
          <a:r>
            <a:rPr lang="en-ZA" sz="1600" kern="1200" dirty="0">
              <a:latin typeface="Arial" pitchFamily="34" charset="0"/>
              <a:cs typeface="Arial" pitchFamily="34" charset="0"/>
            </a:rPr>
            <a:t>transformed and independent Judicial system that guarantees access to justice for all</a:t>
          </a:r>
        </a:p>
      </dsp:txBody>
      <dsp:txXfrm>
        <a:off x="2281071" y="361798"/>
        <a:ext cx="4959679" cy="619753"/>
      </dsp:txXfrm>
    </dsp:sp>
    <dsp:sp modelId="{845D4C0F-848F-4491-BDBE-A7BD7BD27F9D}">
      <dsp:nvSpPr>
        <dsp:cNvPr id="0" name=""/>
        <dsp:cNvSpPr/>
      </dsp:nvSpPr>
      <dsp:spPr>
        <a:xfrm>
          <a:off x="2229530" y="1154466"/>
          <a:ext cx="5062761" cy="783427"/>
        </a:xfrm>
        <a:prstGeom prst="roundRect">
          <a:avLst/>
        </a:prstGeom>
        <a:solidFill>
          <a:schemeClr val="tx2">
            <a:lumMod val="60000"/>
            <a:lumOff val="40000"/>
            <a:alpha val="90000"/>
          </a:schemeClr>
        </a:solidFill>
        <a:ln w="25400" cap="flat" cmpd="sng" algn="ctr">
          <a:solidFill>
            <a:schemeClr val="accent6">
              <a:shade val="80000"/>
              <a:hueOff val="-190846"/>
              <a:satOff val="8505"/>
              <a:lumOff val="118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a:latin typeface="Arial" pitchFamily="34" charset="0"/>
              <a:cs typeface="Arial" pitchFamily="34" charset="0"/>
            </a:rPr>
            <a:t>Mission</a:t>
          </a:r>
        </a:p>
        <a:p>
          <a:pPr lvl="0" algn="l" defTabSz="711200">
            <a:lnSpc>
              <a:spcPct val="90000"/>
            </a:lnSpc>
            <a:spcBef>
              <a:spcPct val="0"/>
            </a:spcBef>
            <a:spcAft>
              <a:spcPct val="35000"/>
            </a:spcAft>
          </a:pPr>
          <a:r>
            <a:rPr lang="en-ZA" sz="1600" kern="1200" dirty="0">
              <a:latin typeface="Arial" pitchFamily="34" charset="0"/>
              <a:cs typeface="Arial" pitchFamily="34" charset="0"/>
            </a:rPr>
            <a:t>To provide support to the Judicial system to ensure effective and efficient court administration services  </a:t>
          </a:r>
        </a:p>
      </dsp:txBody>
      <dsp:txXfrm>
        <a:off x="2267774" y="1192710"/>
        <a:ext cx="4986273" cy="706939"/>
      </dsp:txXfrm>
    </dsp:sp>
    <dsp:sp modelId="{0021BFC3-670B-4527-A4D1-9C255D556671}">
      <dsp:nvSpPr>
        <dsp:cNvPr id="0" name=""/>
        <dsp:cNvSpPr/>
      </dsp:nvSpPr>
      <dsp:spPr>
        <a:xfrm>
          <a:off x="2223968" y="2166866"/>
          <a:ext cx="5073884" cy="2223422"/>
        </a:xfrm>
        <a:prstGeom prst="roundRect">
          <a:avLst/>
        </a:prstGeom>
        <a:solidFill>
          <a:schemeClr val="accent3">
            <a:lumMod val="60000"/>
            <a:lumOff val="40000"/>
            <a:alpha val="9000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a:latin typeface="Arial" pitchFamily="34" charset="0"/>
              <a:cs typeface="Arial" pitchFamily="34" charset="0"/>
            </a:rPr>
            <a:t>Values</a:t>
          </a:r>
          <a:endParaRPr lang="en-ZA" sz="1600" kern="1200" dirty="0">
            <a:latin typeface="Arial" pitchFamily="34" charset="0"/>
            <a:cs typeface="Arial" pitchFamily="34" charset="0"/>
          </a:endParaRPr>
        </a:p>
        <a:p>
          <a:pPr lvl="0" algn="just" defTabSz="711200">
            <a:lnSpc>
              <a:spcPct val="90000"/>
            </a:lnSpc>
            <a:spcBef>
              <a:spcPct val="0"/>
            </a:spcBef>
            <a:spcAft>
              <a:spcPct val="35000"/>
            </a:spcAft>
          </a:pPr>
          <a:r>
            <a:rPr lang="en-ZA" sz="1600" kern="1200" dirty="0">
              <a:latin typeface="Arial" pitchFamily="34" charset="0"/>
              <a:cs typeface="Arial" pitchFamily="34" charset="0"/>
            </a:rPr>
            <a:t>- Respect </a:t>
          </a:r>
        </a:p>
        <a:p>
          <a:pPr lvl="0" algn="just" defTabSz="711200">
            <a:lnSpc>
              <a:spcPct val="90000"/>
            </a:lnSpc>
            <a:spcBef>
              <a:spcPct val="0"/>
            </a:spcBef>
            <a:spcAft>
              <a:spcPct val="35000"/>
            </a:spcAft>
          </a:pPr>
          <a:r>
            <a:rPr lang="en-ZA" sz="1600" kern="1200" dirty="0">
              <a:latin typeface="Arial" pitchFamily="34" charset="0"/>
              <a:cs typeface="Arial" pitchFamily="34" charset="0"/>
            </a:rPr>
            <a:t>- Integrity</a:t>
          </a:r>
        </a:p>
        <a:p>
          <a:pPr lvl="0" algn="just" defTabSz="711200">
            <a:lnSpc>
              <a:spcPct val="90000"/>
            </a:lnSpc>
            <a:spcBef>
              <a:spcPct val="0"/>
            </a:spcBef>
            <a:spcAft>
              <a:spcPct val="35000"/>
            </a:spcAft>
          </a:pPr>
          <a:r>
            <a:rPr lang="en-ZA" sz="1600" kern="1200" dirty="0">
              <a:latin typeface="Arial" pitchFamily="34" charset="0"/>
              <a:cs typeface="Arial" pitchFamily="34" charset="0"/>
            </a:rPr>
            <a:t>- Transparency</a:t>
          </a:r>
        </a:p>
        <a:p>
          <a:pPr lvl="0" algn="just" defTabSz="711200">
            <a:lnSpc>
              <a:spcPct val="90000"/>
            </a:lnSpc>
            <a:spcBef>
              <a:spcPct val="0"/>
            </a:spcBef>
            <a:spcAft>
              <a:spcPct val="35000"/>
            </a:spcAft>
          </a:pPr>
          <a:r>
            <a:rPr lang="en-ZA" sz="1600" kern="1200" dirty="0">
              <a:latin typeface="Arial" pitchFamily="34" charset="0"/>
              <a:cs typeface="Arial" pitchFamily="34" charset="0"/>
            </a:rPr>
            <a:t>- Professionalism </a:t>
          </a:r>
        </a:p>
        <a:p>
          <a:pPr lvl="0" algn="just" defTabSz="711200">
            <a:lnSpc>
              <a:spcPct val="90000"/>
            </a:lnSpc>
            <a:spcBef>
              <a:spcPct val="0"/>
            </a:spcBef>
            <a:spcAft>
              <a:spcPct val="35000"/>
            </a:spcAft>
          </a:pPr>
          <a:r>
            <a:rPr lang="en-ZA" sz="1600" kern="1200" dirty="0">
              <a:latin typeface="Arial" pitchFamily="34" charset="0"/>
              <a:cs typeface="Arial" pitchFamily="34" charset="0"/>
            </a:rPr>
            <a:t>- Accountability; and</a:t>
          </a:r>
        </a:p>
        <a:p>
          <a:pPr lvl="0" algn="just" defTabSz="711200">
            <a:lnSpc>
              <a:spcPct val="90000"/>
            </a:lnSpc>
            <a:spcBef>
              <a:spcPct val="0"/>
            </a:spcBef>
            <a:spcAft>
              <a:spcPct val="35000"/>
            </a:spcAft>
          </a:pPr>
          <a:r>
            <a:rPr lang="en-ZA" sz="1600" kern="1200" dirty="0">
              <a:latin typeface="Arial" pitchFamily="34" charset="0"/>
              <a:cs typeface="Arial" pitchFamily="34" charset="0"/>
            </a:rPr>
            <a:t>- Excellence</a:t>
          </a:r>
          <a:r>
            <a:rPr lang="en-ZA" sz="1600" kern="1200" dirty="0">
              <a:latin typeface="+mn-lt"/>
              <a:cs typeface="Arial" pitchFamily="34" charset="0"/>
            </a:rPr>
            <a:t> </a:t>
          </a:r>
        </a:p>
        <a:p>
          <a:pPr lvl="0" algn="ctr" defTabSz="711200">
            <a:lnSpc>
              <a:spcPct val="90000"/>
            </a:lnSpc>
            <a:spcBef>
              <a:spcPct val="0"/>
            </a:spcBef>
            <a:spcAft>
              <a:spcPct val="35000"/>
            </a:spcAft>
          </a:pPr>
          <a:endParaRPr lang="en-ZA" sz="1300" kern="1200" dirty="0">
            <a:latin typeface="+mn-lt"/>
          </a:endParaRPr>
        </a:p>
      </dsp:txBody>
      <dsp:txXfrm>
        <a:off x="2332507" y="2275405"/>
        <a:ext cx="4856806" cy="20063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7AC922-7862-7040-86D0-66AD18B75593}" type="datetimeFigureOut">
              <a:rPr lang="en-US" smtClean="0"/>
              <a:t>10/13/2022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973D00-9A7C-654A-8EE5-CA5E20D6BC23}" type="slidenum">
              <a:rPr lang="en-US" smtClean="0"/>
              <a:t>‹#›</a:t>
            </a:fld>
            <a:endParaRPr lang="en-US"/>
          </a:p>
        </p:txBody>
      </p:sp>
    </p:spTree>
    <p:extLst>
      <p:ext uri="{BB962C8B-B14F-4D97-AF65-F5344CB8AC3E}">
        <p14:creationId xmlns:p14="http://schemas.microsoft.com/office/powerpoint/2010/main" val="320381232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E85E1-1D0D-B040-8B1C-4E26F571ABDE}" type="datetimeFigureOut">
              <a:rPr lang="en-US" smtClean="0"/>
              <a:t>10/13/2022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04700-4983-DD47-BE7F-E73641E9723B}" type="slidenum">
              <a:rPr lang="en-US" smtClean="0"/>
              <a:t>‹#›</a:t>
            </a:fld>
            <a:endParaRPr lang="en-US"/>
          </a:p>
        </p:txBody>
      </p:sp>
    </p:spTree>
    <p:extLst>
      <p:ext uri="{BB962C8B-B14F-4D97-AF65-F5344CB8AC3E}">
        <p14:creationId xmlns:p14="http://schemas.microsoft.com/office/powerpoint/2010/main" val="410865514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t>14</a:t>
            </a:fld>
            <a:endParaRPr lang="en-US"/>
          </a:p>
        </p:txBody>
      </p:sp>
    </p:spTree>
    <p:extLst>
      <p:ext uri="{BB962C8B-B14F-4D97-AF65-F5344CB8AC3E}">
        <p14:creationId xmlns:p14="http://schemas.microsoft.com/office/powerpoint/2010/main" val="407071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t>18</a:t>
            </a:fld>
            <a:endParaRPr lang="en-US"/>
          </a:p>
        </p:txBody>
      </p:sp>
    </p:spTree>
    <p:extLst>
      <p:ext uri="{BB962C8B-B14F-4D97-AF65-F5344CB8AC3E}">
        <p14:creationId xmlns:p14="http://schemas.microsoft.com/office/powerpoint/2010/main" val="303516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OCJ PowerPoint template-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086" cy="6858000"/>
          </a:xfrm>
          <a:prstGeom prst="rect">
            <a:avLst/>
          </a:prstGeom>
        </p:spPr>
      </p:pic>
    </p:spTree>
    <p:extLst>
      <p:ext uri="{BB962C8B-B14F-4D97-AF65-F5344CB8AC3E}">
        <p14:creationId xmlns:p14="http://schemas.microsoft.com/office/powerpoint/2010/main" val="214279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ZA"/>
              <a:t>17/06/01</a:t>
            </a:r>
            <a:endParaRPr lang="en-US"/>
          </a:p>
        </p:txBody>
      </p:sp>
      <p:sp>
        <p:nvSpPr>
          <p:cNvPr id="5" name="Footer Placeholder 4"/>
          <p:cNvSpPr>
            <a:spLocks noGrp="1"/>
          </p:cNvSpPr>
          <p:nvPr>
            <p:ph type="ftr" sz="quarter" idx="11"/>
          </p:nvPr>
        </p:nvSpPr>
        <p:spPr/>
        <p:txBody>
          <a:bodyPr/>
          <a:lstStyle/>
          <a:p>
            <a:r>
              <a:rPr lang="en-US"/>
              <a:t>OFFICE OF THE CHIEF JUSTICE</a:t>
            </a:r>
          </a:p>
        </p:txBody>
      </p:sp>
      <p:sp>
        <p:nvSpPr>
          <p:cNvPr id="6" name="Slide Number Placeholder 5"/>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82190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ZA"/>
              <a:t>17/06/01</a:t>
            </a:r>
            <a:endParaRPr lang="en-US"/>
          </a:p>
        </p:txBody>
      </p:sp>
      <p:sp>
        <p:nvSpPr>
          <p:cNvPr id="5" name="Footer Placeholder 4"/>
          <p:cNvSpPr>
            <a:spLocks noGrp="1"/>
          </p:cNvSpPr>
          <p:nvPr>
            <p:ph type="ftr" sz="quarter" idx="11"/>
          </p:nvPr>
        </p:nvSpPr>
        <p:spPr/>
        <p:txBody>
          <a:bodyPr/>
          <a:lstStyle/>
          <a:p>
            <a:r>
              <a:rPr lang="en-US"/>
              <a:t>OFFICE OF THE CHIEF JUSTICE</a:t>
            </a:r>
          </a:p>
        </p:txBody>
      </p:sp>
      <p:sp>
        <p:nvSpPr>
          <p:cNvPr id="6" name="Slide Number Placeholder 5"/>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428686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OCJ PowerPoint template-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75" y="10634"/>
            <a:ext cx="9143086" cy="6858000"/>
          </a:xfrm>
          <a:prstGeom prst="rect">
            <a:avLst/>
          </a:prstGeom>
        </p:spPr>
      </p:pic>
      <p:sp>
        <p:nvSpPr>
          <p:cNvPr id="8" name="Slide Number Placeholder 7"/>
          <p:cNvSpPr>
            <a:spLocks noGrp="1"/>
          </p:cNvSpPr>
          <p:nvPr>
            <p:ph type="sldNum" sz="quarter" idx="12"/>
          </p:nvPr>
        </p:nvSpPr>
        <p:spPr>
          <a:xfrm>
            <a:off x="4362218" y="6334316"/>
            <a:ext cx="457200" cy="365125"/>
          </a:xfrm>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52447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ZA"/>
              <a:t>17/06/01</a:t>
            </a:r>
            <a:endParaRPr lang="en-US"/>
          </a:p>
        </p:txBody>
      </p:sp>
      <p:sp>
        <p:nvSpPr>
          <p:cNvPr id="5" name="Footer Placeholder 4"/>
          <p:cNvSpPr>
            <a:spLocks noGrp="1"/>
          </p:cNvSpPr>
          <p:nvPr>
            <p:ph type="ftr" sz="quarter" idx="11"/>
          </p:nvPr>
        </p:nvSpPr>
        <p:spPr/>
        <p:txBody>
          <a:bodyPr/>
          <a:lstStyle/>
          <a:p>
            <a:r>
              <a:rPr lang="en-US"/>
              <a:t>OFFICE OF THE CHIEF JUSTICE</a:t>
            </a:r>
          </a:p>
        </p:txBody>
      </p:sp>
      <p:sp>
        <p:nvSpPr>
          <p:cNvPr id="6" name="Slide Number Placeholder 5"/>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7690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ZA"/>
              <a:t>17/06/01</a:t>
            </a:r>
            <a:endParaRPr lang="en-US"/>
          </a:p>
        </p:txBody>
      </p:sp>
      <p:sp>
        <p:nvSpPr>
          <p:cNvPr id="6" name="Footer Placeholder 5"/>
          <p:cNvSpPr>
            <a:spLocks noGrp="1"/>
          </p:cNvSpPr>
          <p:nvPr>
            <p:ph type="ftr" sz="quarter" idx="11"/>
          </p:nvPr>
        </p:nvSpPr>
        <p:spPr/>
        <p:txBody>
          <a:bodyPr/>
          <a:lstStyle/>
          <a:p>
            <a:r>
              <a:rPr lang="en-US"/>
              <a:t>OFFICE OF THE CHIEF JUSTICE</a:t>
            </a:r>
          </a:p>
        </p:txBody>
      </p:sp>
      <p:sp>
        <p:nvSpPr>
          <p:cNvPr id="7" name="Slide Number Placeholder 6"/>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62357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ZA"/>
              <a:t>17/06/01</a:t>
            </a:r>
            <a:endParaRPr lang="en-US"/>
          </a:p>
        </p:txBody>
      </p:sp>
      <p:sp>
        <p:nvSpPr>
          <p:cNvPr id="8" name="Footer Placeholder 7"/>
          <p:cNvSpPr>
            <a:spLocks noGrp="1"/>
          </p:cNvSpPr>
          <p:nvPr>
            <p:ph type="ftr" sz="quarter" idx="11"/>
          </p:nvPr>
        </p:nvSpPr>
        <p:spPr/>
        <p:txBody>
          <a:bodyPr/>
          <a:lstStyle/>
          <a:p>
            <a:r>
              <a:rPr lang="en-US"/>
              <a:t>OFFICE OF THE CHIEF JUSTICE</a:t>
            </a:r>
          </a:p>
        </p:txBody>
      </p:sp>
      <p:sp>
        <p:nvSpPr>
          <p:cNvPr id="9" name="Slide Number Placeholder 8"/>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386839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ZA"/>
              <a:t>17/06/01</a:t>
            </a:r>
            <a:endParaRPr lang="en-US"/>
          </a:p>
        </p:txBody>
      </p:sp>
      <p:sp>
        <p:nvSpPr>
          <p:cNvPr id="4" name="Footer Placeholder 3"/>
          <p:cNvSpPr>
            <a:spLocks noGrp="1"/>
          </p:cNvSpPr>
          <p:nvPr>
            <p:ph type="ftr" sz="quarter" idx="11"/>
          </p:nvPr>
        </p:nvSpPr>
        <p:spPr/>
        <p:txBody>
          <a:bodyPr/>
          <a:lstStyle/>
          <a:p>
            <a:r>
              <a:rPr lang="en-US"/>
              <a:t>OFFICE OF THE CHIEF JUSTICE</a:t>
            </a:r>
          </a:p>
        </p:txBody>
      </p:sp>
      <p:sp>
        <p:nvSpPr>
          <p:cNvPr id="5" name="Slide Number Placeholder 4"/>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328025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ZA"/>
              <a:t>17/06/01</a:t>
            </a:r>
            <a:endParaRPr lang="en-US"/>
          </a:p>
        </p:txBody>
      </p:sp>
      <p:sp>
        <p:nvSpPr>
          <p:cNvPr id="3" name="Footer Placeholder 2"/>
          <p:cNvSpPr>
            <a:spLocks noGrp="1"/>
          </p:cNvSpPr>
          <p:nvPr>
            <p:ph type="ftr" sz="quarter" idx="11"/>
          </p:nvPr>
        </p:nvSpPr>
        <p:spPr/>
        <p:txBody>
          <a:bodyPr/>
          <a:lstStyle/>
          <a:p>
            <a:r>
              <a:rPr lang="en-US"/>
              <a:t>OFFICE OF THE CHIEF JUSTICE</a:t>
            </a:r>
          </a:p>
        </p:txBody>
      </p:sp>
      <p:sp>
        <p:nvSpPr>
          <p:cNvPr id="4" name="Slide Number Placeholder 3"/>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25050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ZA"/>
              <a:t>17/06/01</a:t>
            </a:r>
            <a:endParaRPr lang="en-US"/>
          </a:p>
        </p:txBody>
      </p:sp>
      <p:sp>
        <p:nvSpPr>
          <p:cNvPr id="6" name="Footer Placeholder 5"/>
          <p:cNvSpPr>
            <a:spLocks noGrp="1"/>
          </p:cNvSpPr>
          <p:nvPr>
            <p:ph type="ftr" sz="quarter" idx="11"/>
          </p:nvPr>
        </p:nvSpPr>
        <p:spPr/>
        <p:txBody>
          <a:bodyPr/>
          <a:lstStyle/>
          <a:p>
            <a:r>
              <a:rPr lang="en-US"/>
              <a:t>OFFICE OF THE CHIEF JUSTICE</a:t>
            </a:r>
          </a:p>
        </p:txBody>
      </p:sp>
      <p:sp>
        <p:nvSpPr>
          <p:cNvPr id="7" name="Slide Number Placeholder 6"/>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293333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ZA"/>
              <a:t>17/06/01</a:t>
            </a:r>
            <a:endParaRPr lang="en-US"/>
          </a:p>
        </p:txBody>
      </p:sp>
      <p:sp>
        <p:nvSpPr>
          <p:cNvPr id="6" name="Footer Placeholder 5"/>
          <p:cNvSpPr>
            <a:spLocks noGrp="1"/>
          </p:cNvSpPr>
          <p:nvPr>
            <p:ph type="ftr" sz="quarter" idx="11"/>
          </p:nvPr>
        </p:nvSpPr>
        <p:spPr/>
        <p:txBody>
          <a:bodyPr/>
          <a:lstStyle/>
          <a:p>
            <a:r>
              <a:rPr lang="en-US"/>
              <a:t>OFFICE OF THE CHIEF JUSTICE</a:t>
            </a:r>
          </a:p>
        </p:txBody>
      </p:sp>
      <p:sp>
        <p:nvSpPr>
          <p:cNvPr id="7" name="Slide Number Placeholder 6"/>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282486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ZA"/>
              <a:t>17/06/01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OFFICE OF THE CHIEF JUSTICE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883EF-6CF2-D74B-A2A9-20A9144FD555}" type="slidenum">
              <a:rPr lang="en-US" smtClean="0"/>
              <a:t>‹#›</a:t>
            </a:fld>
            <a:endParaRPr lang="en-US"/>
          </a:p>
        </p:txBody>
      </p:sp>
    </p:spTree>
    <p:extLst>
      <p:ext uri="{BB962C8B-B14F-4D97-AF65-F5344CB8AC3E}">
        <p14:creationId xmlns:p14="http://schemas.microsoft.com/office/powerpoint/2010/main" val="256326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696825" y="4953000"/>
            <a:ext cx="6400800" cy="1752600"/>
          </a:xfrm>
        </p:spPr>
        <p:txBody>
          <a:bodyPr>
            <a:noAutofit/>
          </a:bodyPr>
          <a:lstStyle/>
          <a:p>
            <a:pPr marL="0" indent="0" algn="ctr">
              <a:buNone/>
            </a:pPr>
            <a:r>
              <a:rPr lang="en-ZA" sz="1800" b="1" dirty="0">
                <a:latin typeface="Arial" pitchFamily="34" charset="0"/>
                <a:cs typeface="Arial" pitchFamily="34" charset="0"/>
              </a:rPr>
              <a:t>OCJ ANNUAL  REPORT FOR THE 2021/22 FY</a:t>
            </a:r>
          </a:p>
          <a:p>
            <a:pPr marL="0" indent="0" algn="ctr">
              <a:buNone/>
            </a:pP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ZA" sz="1800" b="1" dirty="0">
                <a:latin typeface="Arial" pitchFamily="34" charset="0"/>
                <a:cs typeface="Arial" pitchFamily="34" charset="0"/>
              </a:rPr>
              <a:t>Presentation to the Portfolio Committee on Justice &amp; Correctional Services  </a:t>
            </a:r>
          </a:p>
          <a:p>
            <a:pPr marL="0" indent="0" algn="ctr">
              <a:buNone/>
            </a:pPr>
            <a:r>
              <a:rPr lang="en-US" sz="1800" b="1" dirty="0">
                <a:solidFill>
                  <a:srgbClr val="0070C0"/>
                </a:solidFill>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18 October 2022</a:t>
            </a:r>
          </a:p>
        </p:txBody>
      </p:sp>
    </p:spTree>
    <p:extLst>
      <p:ext uri="{BB962C8B-B14F-4D97-AF65-F5344CB8AC3E}">
        <p14:creationId xmlns:p14="http://schemas.microsoft.com/office/powerpoint/2010/main" val="49060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10</a:t>
            </a:fld>
            <a:endParaRPr lang="en-US"/>
          </a:p>
        </p:txBody>
      </p:sp>
      <p:sp>
        <p:nvSpPr>
          <p:cNvPr id="7" name="Title 1"/>
          <p:cNvSpPr txBox="1">
            <a:spLocks/>
          </p:cNvSpPr>
          <p:nvPr/>
        </p:nvSpPr>
        <p:spPr>
          <a:xfrm>
            <a:off x="708766" y="561798"/>
            <a:ext cx="7306903" cy="46343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 cont.</a:t>
            </a:r>
          </a:p>
        </p:txBody>
      </p:sp>
      <p:graphicFrame>
        <p:nvGraphicFramePr>
          <p:cNvPr id="8" name="Table 7"/>
          <p:cNvGraphicFramePr>
            <a:graphicFrameLocks noGrp="1"/>
          </p:cNvGraphicFramePr>
          <p:nvPr>
            <p:extLst>
              <p:ext uri="{D42A27DB-BD31-4B8C-83A1-F6EECF244321}">
                <p14:modId xmlns:p14="http://schemas.microsoft.com/office/powerpoint/2010/main" val="2854565249"/>
              </p:ext>
            </p:extLst>
          </p:nvPr>
        </p:nvGraphicFramePr>
        <p:xfrm>
          <a:off x="221609" y="1442767"/>
          <a:ext cx="8738417" cy="4396966"/>
        </p:xfrm>
        <a:graphic>
          <a:graphicData uri="http://schemas.openxmlformats.org/drawingml/2006/table">
            <a:tbl>
              <a:tblPr firstRow="1" bandRow="1">
                <a:tableStyleId>{5C22544A-7EE6-4342-B048-85BDC9FD1C3A}</a:tableStyleId>
              </a:tblPr>
              <a:tblGrid>
                <a:gridCol w="1973191">
                  <a:extLst>
                    <a:ext uri="{9D8B030D-6E8A-4147-A177-3AD203B41FA5}">
                      <a16:colId xmlns:a16="http://schemas.microsoft.com/office/drawing/2014/main" val="20000"/>
                    </a:ext>
                  </a:extLst>
                </a:gridCol>
                <a:gridCol w="6765226">
                  <a:extLst>
                    <a:ext uri="{9D8B030D-6E8A-4147-A177-3AD203B41FA5}">
                      <a16:colId xmlns:a16="http://schemas.microsoft.com/office/drawing/2014/main" val="20001"/>
                    </a:ext>
                  </a:extLst>
                </a:gridCol>
              </a:tblGrid>
              <a:tr h="481339">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val="10000"/>
                  </a:ext>
                </a:extLst>
              </a:tr>
              <a:tr h="3878806">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South African Judicial Education Institute Act 14 of 2008</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Section 5 of the Act provides the functions of the Institute as follows:</a:t>
                      </a:r>
                    </a:p>
                    <a:p>
                      <a:pPr marL="263525" indent="-263525"/>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(a) to establish, develop, maintain and provide judicial education and professional training for judicial officers;</a:t>
                      </a:r>
                    </a:p>
                    <a:p>
                      <a:pPr marL="263525" indent="-263525"/>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(b)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provide entry level education and training for aspiring judicial officers to enhance their suitability for appointment to judicial office;</a:t>
                      </a:r>
                    </a:p>
                    <a:p>
                      <a:pPr marL="263525" indent="-263525"/>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(c)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conduct research into judicial education and professional training and to liaise with other judicial education and professional training institutions, persons and organisations in connection with the performance of its functions;</a:t>
                      </a:r>
                    </a:p>
                    <a:p>
                      <a:pPr marL="263525" indent="-263525"/>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(d)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promote, through education and training, the quality and efficiency of services provided in the administration of justice in the Republic;</a:t>
                      </a:r>
                    </a:p>
                    <a:p>
                      <a:pPr marL="263525" indent="-263525"/>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(e)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promote the independence, impartiality, dignity, accessibility and effectiveness of the courts; and</a:t>
                      </a:r>
                    </a:p>
                    <a:p>
                      <a:pPr marL="179388" indent="-179388"/>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(f)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render such assistance to foreign judicial institutions and courts as may be agreed upon by the Council.</a:t>
                      </a:r>
                    </a:p>
                    <a:p>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Section 6 establishes the council responsible for the governance of the Institute</a:t>
                      </a:r>
                      <a:endParaRPr lang="en-ZA"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72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11</a:t>
            </a:fld>
            <a:endParaRPr lang="en-US"/>
          </a:p>
        </p:txBody>
      </p:sp>
      <p:sp>
        <p:nvSpPr>
          <p:cNvPr id="7" name="Title 1"/>
          <p:cNvSpPr txBox="1">
            <a:spLocks/>
          </p:cNvSpPr>
          <p:nvPr/>
        </p:nvSpPr>
        <p:spPr>
          <a:xfrm>
            <a:off x="708766" y="556604"/>
            <a:ext cx="7306903" cy="440924"/>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 cont.</a:t>
            </a:r>
          </a:p>
        </p:txBody>
      </p:sp>
      <p:graphicFrame>
        <p:nvGraphicFramePr>
          <p:cNvPr id="8" name="Table 7"/>
          <p:cNvGraphicFramePr>
            <a:graphicFrameLocks noGrp="1"/>
          </p:cNvGraphicFramePr>
          <p:nvPr>
            <p:extLst>
              <p:ext uri="{D42A27DB-BD31-4B8C-83A1-F6EECF244321}">
                <p14:modId xmlns:p14="http://schemas.microsoft.com/office/powerpoint/2010/main" val="1650777111"/>
              </p:ext>
            </p:extLst>
          </p:nvPr>
        </p:nvGraphicFramePr>
        <p:xfrm>
          <a:off x="298888" y="1367254"/>
          <a:ext cx="8623439" cy="5059680"/>
        </p:xfrm>
        <a:graphic>
          <a:graphicData uri="http://schemas.openxmlformats.org/drawingml/2006/table">
            <a:tbl>
              <a:tblPr firstRow="1" bandRow="1">
                <a:tableStyleId>{5C22544A-7EE6-4342-B048-85BDC9FD1C3A}</a:tableStyleId>
              </a:tblPr>
              <a:tblGrid>
                <a:gridCol w="1947228">
                  <a:extLst>
                    <a:ext uri="{9D8B030D-6E8A-4147-A177-3AD203B41FA5}">
                      <a16:colId xmlns:a16="http://schemas.microsoft.com/office/drawing/2014/main" val="20000"/>
                    </a:ext>
                  </a:extLst>
                </a:gridCol>
                <a:gridCol w="6676211">
                  <a:extLst>
                    <a:ext uri="{9D8B030D-6E8A-4147-A177-3AD203B41FA5}">
                      <a16:colId xmlns:a16="http://schemas.microsoft.com/office/drawing/2014/main" val="20001"/>
                    </a:ext>
                  </a:extLst>
                </a:gridCol>
              </a:tblGrid>
              <a:tr h="423665">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val="10000"/>
                  </a:ext>
                </a:extLst>
              </a:tr>
              <a:tr h="1295917">
                <a:tc>
                  <a:txBody>
                    <a:bodyPr/>
                    <a:lstStyle/>
                    <a:p>
                      <a:r>
                        <a:rPr lang="en-US" sz="1400" dirty="0">
                          <a:solidFill>
                            <a:schemeClr val="tx1"/>
                          </a:solidFill>
                          <a:latin typeface="Arial" panose="020B0604020202020204" pitchFamily="34" charset="0"/>
                          <a:cs typeface="Arial" panose="020B0604020202020204" pitchFamily="34" charset="0"/>
                        </a:rPr>
                        <a:t>Judicial Service </a:t>
                      </a:r>
                    </a:p>
                    <a:p>
                      <a:r>
                        <a:rPr lang="en-US" sz="1400" dirty="0">
                          <a:solidFill>
                            <a:schemeClr val="tx1"/>
                          </a:solidFill>
                          <a:latin typeface="Arial" panose="020B0604020202020204" pitchFamily="34" charset="0"/>
                          <a:cs typeface="Arial" panose="020B0604020202020204" pitchFamily="34" charset="0"/>
                        </a:rPr>
                        <a:t>Commission (JSC), Act 9 of 1994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In terms of Section 13 (3 and 4):</a:t>
                      </a:r>
                    </a:p>
                    <a:p>
                      <a:pPr marL="285750" indent="-285750" algn="just">
                        <a:buFont typeface="Arial" panose="020B0604020202020204" pitchFamily="34" charset="0"/>
                        <a:buChar cha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Every Judge must disclose to the Registrar, in the prescribed form, particulars of all his or her registrable interests and those of his or her immediate family members. </a:t>
                      </a:r>
                    </a:p>
                    <a:p>
                      <a:pPr marL="285750" indent="-285750" algn="just">
                        <a:buFont typeface="Arial" panose="020B0604020202020204" pitchFamily="34" charset="0"/>
                        <a:buChar cha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The first disclosure in terms of subsection (3) must me within 60 days of the date fixed by the President by proclamation and thereafter annually and in such instances as prescribed. </a:t>
                      </a:r>
                    </a:p>
                  </a:txBody>
                  <a:tcPr/>
                </a:tc>
                <a:extLst>
                  <a:ext uri="{0D108BD9-81ED-4DB2-BD59-A6C34878D82A}">
                    <a16:rowId xmlns:a16="http://schemas.microsoft.com/office/drawing/2014/main" val="10001"/>
                  </a:ext>
                </a:extLst>
              </a:tr>
              <a:tr h="1470367">
                <a:tc>
                  <a:txBody>
                    <a:bodyPr/>
                    <a:lstStyle/>
                    <a:p>
                      <a:r>
                        <a:rPr lang="en-ZA" sz="1400" dirty="0">
                          <a:solidFill>
                            <a:schemeClr val="tx1"/>
                          </a:solidFill>
                          <a:latin typeface="Arial" panose="020B0604020202020204" pitchFamily="34" charset="0"/>
                          <a:cs typeface="Arial" panose="020B0604020202020204" pitchFamily="34" charset="0"/>
                        </a:rPr>
                        <a:t>Code of Judicial Conduct Adopted in terms of Section 12 of the Judicial Service Commission Act, 1994</a:t>
                      </a:r>
                    </a:p>
                  </a:txBody>
                  <a:tcPr/>
                </a:tc>
                <a:tc>
                  <a:txBody>
                    <a:bodyPr/>
                    <a:lstStyle/>
                    <a:p>
                      <a:pPr marL="0" indent="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In terms of Article 10 (2):</a:t>
                      </a:r>
                    </a:p>
                    <a:p>
                      <a:pPr marL="285750" indent="-285750" algn="just">
                        <a:buFont typeface="Arial" panose="020B0604020202020204" pitchFamily="34" charset="0"/>
                        <a:buChar cha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A Judge must deliver all reserved judgments before the end of the term in which the hearing of the matter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was completed,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but may:</a:t>
                      </a:r>
                    </a:p>
                    <a:p>
                      <a:pPr marL="457200" lvl="1" indent="-193675"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(a)  in respect of a matter that was heard in two weeks of the end  of that term; or</a:t>
                      </a:r>
                    </a:p>
                    <a:p>
                      <a:pPr marL="631825" lvl="1" indent="-36830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(b)  where a reserved judgment is of a complex nature or for any other cogent and sound reason and with the consent for the head of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the court, </a:t>
                      </a:r>
                      <a:endParaRPr lang="en-ZA" sz="1400" b="0" i="0" u="none" strike="noStrike" kern="1200" baseline="0" dirty="0">
                        <a:solidFill>
                          <a:schemeClr val="tx1"/>
                        </a:solidFill>
                        <a:latin typeface="Arial" panose="020B0604020202020204" pitchFamily="34" charset="0"/>
                        <a:ea typeface="+mn-ea"/>
                        <a:cs typeface="Arial" panose="020B0604020202020204" pitchFamily="34" charset="0"/>
                      </a:endParaRPr>
                    </a:p>
                    <a:p>
                      <a:pPr marL="285750" lvl="0" indent="-285750" algn="just">
                        <a:buFont typeface="Arial" panose="020B0604020202020204" pitchFamily="34" charset="0"/>
                        <a:buChar cha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Deliver that judgment during the course of the next term. </a:t>
                      </a:r>
                    </a:p>
                  </a:txBody>
                  <a:tcPr/>
                </a:tc>
                <a:extLst>
                  <a:ext uri="{0D108BD9-81ED-4DB2-BD59-A6C34878D82A}">
                    <a16:rowId xmlns:a16="http://schemas.microsoft.com/office/drawing/2014/main" val="10002"/>
                  </a:ext>
                </a:extLst>
              </a:tr>
              <a:tr h="1096595">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Judges’ Remuneration and Conditions of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Employment Act,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2001 (Act 47 of 2001)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This Act deals with the remuneration and conditions of employment of Judges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1058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12</a:t>
            </a:fld>
            <a:endParaRPr lang="en-US"/>
          </a:p>
        </p:txBody>
      </p:sp>
      <p:sp>
        <p:nvSpPr>
          <p:cNvPr id="7" name="Title 1"/>
          <p:cNvSpPr txBox="1">
            <a:spLocks/>
          </p:cNvSpPr>
          <p:nvPr/>
        </p:nvSpPr>
        <p:spPr>
          <a:xfrm>
            <a:off x="708766" y="598167"/>
            <a:ext cx="7306903" cy="468633"/>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 cont.</a:t>
            </a:r>
          </a:p>
        </p:txBody>
      </p:sp>
      <p:graphicFrame>
        <p:nvGraphicFramePr>
          <p:cNvPr id="8" name="Table 7"/>
          <p:cNvGraphicFramePr>
            <a:graphicFrameLocks noGrp="1"/>
          </p:cNvGraphicFramePr>
          <p:nvPr>
            <p:extLst>
              <p:ext uri="{D42A27DB-BD31-4B8C-83A1-F6EECF244321}">
                <p14:modId xmlns:p14="http://schemas.microsoft.com/office/powerpoint/2010/main" val="2271798541"/>
              </p:ext>
            </p:extLst>
          </p:nvPr>
        </p:nvGraphicFramePr>
        <p:xfrm>
          <a:off x="298889" y="1776912"/>
          <a:ext cx="8609584" cy="4055852"/>
        </p:xfrm>
        <a:graphic>
          <a:graphicData uri="http://schemas.openxmlformats.org/drawingml/2006/table">
            <a:tbl>
              <a:tblPr firstRow="1" bandRow="1">
                <a:tableStyleId>{5C22544A-7EE6-4342-B048-85BDC9FD1C3A}</a:tableStyleId>
              </a:tblPr>
              <a:tblGrid>
                <a:gridCol w="2936074">
                  <a:extLst>
                    <a:ext uri="{9D8B030D-6E8A-4147-A177-3AD203B41FA5}">
                      <a16:colId xmlns:a16="http://schemas.microsoft.com/office/drawing/2014/main" val="20000"/>
                    </a:ext>
                  </a:extLst>
                </a:gridCol>
                <a:gridCol w="5673510">
                  <a:extLst>
                    <a:ext uri="{9D8B030D-6E8A-4147-A177-3AD203B41FA5}">
                      <a16:colId xmlns:a16="http://schemas.microsoft.com/office/drawing/2014/main" val="20001"/>
                    </a:ext>
                  </a:extLst>
                </a:gridCol>
              </a:tblGrid>
              <a:tr h="608481">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val="10000"/>
                  </a:ext>
                </a:extLst>
              </a:tr>
              <a:tr h="1910144">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Judicial Matters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Amendment Act,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2015 (Act 24 of 2015)</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In terms of the Judicial Matters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Amendment Act,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2015 (Act 24 of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2015),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the general administration of the Judges’ Remuneration and Conditions of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Employment Act,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2001 (Act 47 of 2001) has been transferred from the Director-General (DG) of the DoJ&amp;CD to the SG of the OCJ with effect from 01 August 2016. This Amendment Act also seeks to transfer certain functions and responsibilities of SAJEI that were previously allocated to the DoJ&amp;CD</a:t>
                      </a:r>
                      <a:r>
                        <a:rPr lang="en-ZA" sz="1400" b="0" i="0" u="none" strike="noStrike" kern="1200" baseline="0">
                          <a:solidFill>
                            <a:schemeClr val="tx1"/>
                          </a:solidFill>
                          <a:latin typeface="Arial" panose="020B0604020202020204" pitchFamily="34" charset="0"/>
                          <a:ea typeface="+mn-ea"/>
                          <a:cs typeface="Arial" panose="020B0604020202020204" pitchFamily="34" charset="0"/>
                        </a:rPr>
                        <a:t>. Furthermore,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the SG is responsible for accounting for JSC funds.</a:t>
                      </a:r>
                    </a:p>
                  </a:txBody>
                  <a:tcPr/>
                </a:tc>
                <a:extLst>
                  <a:ext uri="{0D108BD9-81ED-4DB2-BD59-A6C34878D82A}">
                    <a16:rowId xmlns:a16="http://schemas.microsoft.com/office/drawing/2014/main" val="10001"/>
                  </a:ext>
                </a:extLst>
              </a:tr>
              <a:tr h="867198">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Public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Service Act,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1994 (Proclamation 103 of 1994)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The OCJ was proclaimed a National Department under the Public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Service Act,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1994. This Act provides for the organisation and administration of the Public Service.</a:t>
                      </a:r>
                    </a:p>
                  </a:txBody>
                  <a:tcPr/>
                </a:tc>
                <a:extLst>
                  <a:ext uri="{0D108BD9-81ED-4DB2-BD59-A6C34878D82A}">
                    <a16:rowId xmlns:a16="http://schemas.microsoft.com/office/drawing/2014/main" val="10002"/>
                  </a:ext>
                </a:extLst>
              </a:tr>
              <a:tr h="670029">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Public Finance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Management Act,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1999 (Act 1 of 1999)</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This Act regulates financial management in the National Government.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1991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13</a:t>
            </a:fld>
            <a:endParaRPr lang="en-US"/>
          </a:p>
        </p:txBody>
      </p:sp>
      <p:sp>
        <p:nvSpPr>
          <p:cNvPr id="5" name="Title 1"/>
          <p:cNvSpPr txBox="1">
            <a:spLocks/>
          </p:cNvSpPr>
          <p:nvPr/>
        </p:nvSpPr>
        <p:spPr>
          <a:xfrm>
            <a:off x="609600" y="427038"/>
            <a:ext cx="7263865" cy="715962"/>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300" b="1" dirty="0">
                <a:latin typeface="Arial" panose="020B0604020202020204" pitchFamily="34" charset="0"/>
                <a:cs typeface="Arial" panose="020B0604020202020204" pitchFamily="34" charset="0"/>
              </a:rPr>
              <a:t>LEGISLATIVE REQUIREMENTS AND PRESCRIPTS – ANNUAL REPORT</a:t>
            </a:r>
          </a:p>
        </p:txBody>
      </p:sp>
      <p:sp>
        <p:nvSpPr>
          <p:cNvPr id="6" name="Content Placeholder 2"/>
          <p:cNvSpPr txBox="1">
            <a:spLocks/>
          </p:cNvSpPr>
          <p:nvPr/>
        </p:nvSpPr>
        <p:spPr>
          <a:xfrm>
            <a:off x="247418" y="1670868"/>
            <a:ext cx="8229600" cy="38861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buFont typeface="Wingdings" panose="05000000000000000000" pitchFamily="2" charset="2"/>
              <a:buChar char="q"/>
            </a:pPr>
            <a:r>
              <a:rPr lang="en-ZA" sz="1600" dirty="0">
                <a:latin typeface="Arial" panose="020B0604020202020204" pitchFamily="34" charset="0"/>
                <a:cs typeface="Arial" panose="020B0604020202020204" pitchFamily="34" charset="0"/>
              </a:rPr>
              <a:t>Section 92 (2) &amp; (3)  of the Constitution</a:t>
            </a:r>
          </a:p>
          <a:p>
            <a:pPr lvl="1" algn="just">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Section 40 (1) and (3) of the Public Finance Management Act 1999; </a:t>
            </a:r>
          </a:p>
          <a:p>
            <a:pPr lvl="1"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ZA" sz="1600" dirty="0">
                <a:latin typeface="Arial" panose="020B0604020202020204" pitchFamily="34" charset="0"/>
                <a:cs typeface="Arial" panose="020B0604020202020204" pitchFamily="34" charset="0"/>
              </a:rPr>
              <a:t>Treasury Regulations 18 of 2005 issued in terms of the PFMA, 1999;</a:t>
            </a:r>
          </a:p>
          <a:p>
            <a:pPr lvl="1"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ZA" sz="1600" dirty="0">
                <a:latin typeface="Arial" panose="020B0604020202020204" pitchFamily="34" charset="0"/>
                <a:cs typeface="Arial" panose="020B0604020202020204" pitchFamily="34" charset="0"/>
              </a:rPr>
              <a:t>Public Service Regulations (2016), Section 31 (Chapter 3, Part 1);</a:t>
            </a:r>
          </a:p>
          <a:p>
            <a:pPr lvl="1"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Revised Framework for Strategic Plans and Annual Performance Plans, issued by the Department of Planning, Monitoring and Evaluation; and</a:t>
            </a:r>
          </a:p>
          <a:p>
            <a:pPr lvl="1"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The National Treasury’s Annual Report Guide for National and Provincial Departments, updated August 2021.</a:t>
            </a:r>
          </a:p>
          <a:p>
            <a:pPr lvl="1"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marL="457200" lvl="1" indent="0" algn="just">
              <a:buNone/>
            </a:pP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01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14</a:t>
            </a:fld>
            <a:endParaRPr lang="en-US"/>
          </a:p>
        </p:txBody>
      </p:sp>
      <p:sp>
        <p:nvSpPr>
          <p:cNvPr id="5" name="Title 1"/>
          <p:cNvSpPr txBox="1">
            <a:spLocks/>
          </p:cNvSpPr>
          <p:nvPr/>
        </p:nvSpPr>
        <p:spPr>
          <a:xfrm>
            <a:off x="353291" y="495299"/>
            <a:ext cx="7683366" cy="676275"/>
          </a:xfrm>
          <a:prstGeom prst="rect">
            <a:avLst/>
          </a:prstGeom>
          <a:solidFill>
            <a:schemeClr val="tx2">
              <a:lumMod val="20000"/>
              <a:lumOff val="80000"/>
            </a:schemeClr>
          </a:solidFill>
          <a:ln w="9525" cap="flat" cmpd="sng" algn="ctr">
            <a:solidFill>
              <a:schemeClr val="tx2">
                <a:lumMod val="60000"/>
                <a:lumOff val="40000"/>
              </a:schemeClr>
            </a:solidFill>
            <a:prstDash val="solid"/>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000" b="1" dirty="0">
                <a:latin typeface="Arial" panose="020B0604020202020204" pitchFamily="34" charset="0"/>
                <a:cs typeface="Arial" panose="020B0604020202020204" pitchFamily="34" charset="0"/>
              </a:rPr>
              <a:t>LINKAGES BETWEEN OCJ OUTCOMES AND GOVERNMENT PRIORITIES </a:t>
            </a:r>
          </a:p>
        </p:txBody>
      </p:sp>
      <p:graphicFrame>
        <p:nvGraphicFramePr>
          <p:cNvPr id="6" name="Table 5"/>
          <p:cNvGraphicFramePr>
            <a:graphicFrameLocks noGrp="1"/>
          </p:cNvGraphicFramePr>
          <p:nvPr>
            <p:extLst/>
          </p:nvPr>
        </p:nvGraphicFramePr>
        <p:xfrm>
          <a:off x="353292" y="1397000"/>
          <a:ext cx="8321476" cy="4754880"/>
        </p:xfrm>
        <a:graphic>
          <a:graphicData uri="http://schemas.openxmlformats.org/drawingml/2006/table">
            <a:tbl>
              <a:tblPr firstRow="1" bandRow="1">
                <a:tableStyleId>{5C22544A-7EE6-4342-B048-85BDC9FD1C3A}</a:tableStyleId>
              </a:tblPr>
              <a:tblGrid>
                <a:gridCol w="1487540">
                  <a:extLst>
                    <a:ext uri="{9D8B030D-6E8A-4147-A177-3AD203B41FA5}">
                      <a16:colId xmlns:a16="http://schemas.microsoft.com/office/drawing/2014/main" val="4259737175"/>
                    </a:ext>
                  </a:extLst>
                </a:gridCol>
                <a:gridCol w="2346157">
                  <a:extLst>
                    <a:ext uri="{9D8B030D-6E8A-4147-A177-3AD203B41FA5}">
                      <a16:colId xmlns:a16="http://schemas.microsoft.com/office/drawing/2014/main" val="486738084"/>
                    </a:ext>
                  </a:extLst>
                </a:gridCol>
                <a:gridCol w="2201779">
                  <a:extLst>
                    <a:ext uri="{9D8B030D-6E8A-4147-A177-3AD203B41FA5}">
                      <a16:colId xmlns:a16="http://schemas.microsoft.com/office/drawing/2014/main" val="1603132946"/>
                    </a:ext>
                  </a:extLst>
                </a:gridCol>
                <a:gridCol w="2286000">
                  <a:extLst>
                    <a:ext uri="{9D8B030D-6E8A-4147-A177-3AD203B41FA5}">
                      <a16:colId xmlns:a16="http://schemas.microsoft.com/office/drawing/2014/main" val="1005929172"/>
                    </a:ext>
                  </a:extLst>
                </a:gridCol>
              </a:tblGrid>
              <a:tr h="370840">
                <a:tc>
                  <a:txBody>
                    <a:bodyPr/>
                    <a:lstStyle/>
                    <a:p>
                      <a:r>
                        <a:rPr lang="en-US" dirty="0"/>
                        <a:t>IMPACT</a:t>
                      </a:r>
                      <a:r>
                        <a:rPr lang="en-US" baseline="0" dirty="0"/>
                        <a:t> STATEMENT </a:t>
                      </a:r>
                      <a:endParaRPr lang="en-US" dirty="0"/>
                    </a:p>
                  </a:txBody>
                  <a:tcPr/>
                </a:tc>
                <a:tc>
                  <a:txBody>
                    <a:bodyPr/>
                    <a:lstStyle/>
                    <a:p>
                      <a:r>
                        <a:rPr lang="en-US" dirty="0"/>
                        <a:t>OUTCOMES</a:t>
                      </a:r>
                    </a:p>
                  </a:txBody>
                  <a:tcPr/>
                </a:tc>
                <a:tc>
                  <a:txBody>
                    <a:bodyPr/>
                    <a:lstStyle/>
                    <a:p>
                      <a:r>
                        <a:rPr lang="en-US" dirty="0"/>
                        <a:t>MTSF PRIORITIES</a:t>
                      </a:r>
                    </a:p>
                  </a:txBody>
                  <a:tcPr/>
                </a:tc>
                <a:tc>
                  <a:txBody>
                    <a:bodyPr/>
                    <a:lstStyle/>
                    <a:p>
                      <a:r>
                        <a:rPr lang="en-US" dirty="0"/>
                        <a:t>NDP PRIORITIES</a:t>
                      </a:r>
                    </a:p>
                  </a:txBody>
                  <a:tcPr/>
                </a:tc>
                <a:extLst>
                  <a:ext uri="{0D108BD9-81ED-4DB2-BD59-A6C34878D82A}">
                    <a16:rowId xmlns:a16="http://schemas.microsoft.com/office/drawing/2014/main" val="1183139257"/>
                  </a:ext>
                </a:extLst>
              </a:tr>
              <a:tr h="370840">
                <a:tc rowSpan="3">
                  <a:txBody>
                    <a:bodyPr/>
                    <a:lstStyle/>
                    <a:p>
                      <a:r>
                        <a:rPr lang="en-US" dirty="0"/>
                        <a:t>Quality and accessible justice for all</a:t>
                      </a:r>
                    </a:p>
                  </a:txBody>
                  <a:tcPr/>
                </a:tc>
                <a:tc>
                  <a:txBody>
                    <a:bodyPr/>
                    <a:lstStyle/>
                    <a:p>
                      <a:r>
                        <a:rPr lang="en-US" b="1" u="sng" dirty="0"/>
                        <a:t>Outcome 1: </a:t>
                      </a:r>
                    </a:p>
                    <a:p>
                      <a:r>
                        <a:rPr lang="en-US" dirty="0"/>
                        <a:t>Effective and efficient administrative</a:t>
                      </a:r>
                      <a:r>
                        <a:rPr lang="en-US" baseline="0" dirty="0"/>
                        <a:t> support</a:t>
                      </a:r>
                    </a:p>
                    <a:p>
                      <a:endParaRPr lang="en-US" dirty="0"/>
                    </a:p>
                  </a:txBody>
                  <a:tcPr/>
                </a:tc>
                <a:tc>
                  <a:txBody>
                    <a:bodyPr/>
                    <a:lstStyle/>
                    <a:p>
                      <a:r>
                        <a:rPr lang="en-US" b="1" u="sng" dirty="0"/>
                        <a:t>MTSF Priority 1:</a:t>
                      </a:r>
                    </a:p>
                    <a:p>
                      <a:r>
                        <a:rPr lang="en-US" dirty="0"/>
                        <a:t>A capable,</a:t>
                      </a:r>
                      <a:r>
                        <a:rPr lang="en-US" baseline="0" dirty="0"/>
                        <a:t> ethical and developmental state </a:t>
                      </a:r>
                      <a:endParaRPr lang="en-US" dirty="0"/>
                    </a:p>
                  </a:txBody>
                  <a:tcPr/>
                </a:tc>
                <a:tc>
                  <a:txBody>
                    <a:bodyPr/>
                    <a:lstStyle/>
                    <a:p>
                      <a:r>
                        <a:rPr lang="en-US" b="1" u="sng" dirty="0"/>
                        <a:t>Chapter 13 </a:t>
                      </a:r>
                      <a:r>
                        <a:rPr lang="en-US" b="1" u="sng" baseline="0" dirty="0"/>
                        <a:t>NDP</a:t>
                      </a:r>
                      <a:r>
                        <a:rPr lang="en-US" b="1" u="sng" dirty="0"/>
                        <a:t>:</a:t>
                      </a:r>
                    </a:p>
                    <a:p>
                      <a:r>
                        <a:rPr lang="en-US" dirty="0"/>
                        <a:t>Building</a:t>
                      </a:r>
                      <a:r>
                        <a:rPr lang="en-US" baseline="0" dirty="0"/>
                        <a:t> a capable state </a:t>
                      </a:r>
                      <a:endParaRPr lang="en-US" dirty="0"/>
                    </a:p>
                  </a:txBody>
                  <a:tcPr/>
                </a:tc>
                <a:extLst>
                  <a:ext uri="{0D108BD9-81ED-4DB2-BD59-A6C34878D82A}">
                    <a16:rowId xmlns:a16="http://schemas.microsoft.com/office/drawing/2014/main" val="4134066229"/>
                  </a:ext>
                </a:extLst>
              </a:tr>
              <a:tr h="370840">
                <a:tc vMerge="1">
                  <a:txBody>
                    <a:bodyPr/>
                    <a:lstStyle/>
                    <a:p>
                      <a:endParaRPr lang="en-US" dirty="0"/>
                    </a:p>
                  </a:txBody>
                  <a:tcPr/>
                </a:tc>
                <a:tc>
                  <a:txBody>
                    <a:bodyPr/>
                    <a:lstStyle/>
                    <a:p>
                      <a:r>
                        <a:rPr lang="en-US" b="1" u="sng" dirty="0"/>
                        <a:t>Outcome 2: </a:t>
                      </a:r>
                    </a:p>
                    <a:p>
                      <a:r>
                        <a:rPr lang="en-US" dirty="0"/>
                        <a:t>Improved court efficiency</a:t>
                      </a:r>
                    </a:p>
                    <a:p>
                      <a:endParaRPr lang="en-US" dirty="0"/>
                    </a:p>
                  </a:txBody>
                  <a:tcPr/>
                </a:tc>
                <a:tc>
                  <a:txBody>
                    <a:bodyPr/>
                    <a:lstStyle/>
                    <a:p>
                      <a:r>
                        <a:rPr lang="en-US" b="1" u="sng" dirty="0"/>
                        <a:t>MTSF Priority 6:</a:t>
                      </a:r>
                    </a:p>
                    <a:p>
                      <a:r>
                        <a:rPr lang="en-US" dirty="0"/>
                        <a:t>Social</a:t>
                      </a:r>
                      <a:r>
                        <a:rPr lang="en-US" baseline="0" dirty="0"/>
                        <a:t> cohesion and safer communities </a:t>
                      </a:r>
                      <a:endParaRPr lang="en-US" dirty="0"/>
                    </a:p>
                  </a:txBody>
                  <a:tcPr/>
                </a:tc>
                <a:tc>
                  <a:txBody>
                    <a:bodyPr/>
                    <a:lstStyle/>
                    <a:p>
                      <a:r>
                        <a:rPr lang="en-US" b="1" u="sng" dirty="0"/>
                        <a:t>Chapter 14 NDP:</a:t>
                      </a:r>
                    </a:p>
                    <a:p>
                      <a:r>
                        <a:rPr lang="en-US" b="0" u="none" dirty="0"/>
                        <a:t>Promoting</a:t>
                      </a:r>
                      <a:r>
                        <a:rPr lang="en-US" b="0" u="none" baseline="0" dirty="0"/>
                        <a:t> accountability and fighting corruption</a:t>
                      </a:r>
                      <a:endParaRPr lang="en-US" b="0" u="none" dirty="0"/>
                    </a:p>
                    <a:p>
                      <a:endParaRPr lang="en-US" b="0" u="none" dirty="0"/>
                    </a:p>
                  </a:txBody>
                  <a:tcPr/>
                </a:tc>
                <a:extLst>
                  <a:ext uri="{0D108BD9-81ED-4DB2-BD59-A6C34878D82A}">
                    <a16:rowId xmlns:a16="http://schemas.microsoft.com/office/drawing/2014/main" val="426706706"/>
                  </a:ext>
                </a:extLst>
              </a:tr>
              <a:tr h="370840">
                <a:tc vMerge="1">
                  <a:txBody>
                    <a:bodyPr/>
                    <a:lstStyle/>
                    <a:p>
                      <a:endParaRPr lang="en-US" dirty="0"/>
                    </a:p>
                  </a:txBody>
                  <a:tcPr/>
                </a:tc>
                <a:tc>
                  <a:txBody>
                    <a:bodyPr/>
                    <a:lstStyle/>
                    <a:p>
                      <a:r>
                        <a:rPr lang="en-US" b="1" u="sng" dirty="0"/>
                        <a:t>Outcome 3: </a:t>
                      </a:r>
                    </a:p>
                    <a:p>
                      <a:r>
                        <a:rPr lang="en-US" b="0" u="none" dirty="0"/>
                        <a:t>Enhanced judicial performance</a:t>
                      </a:r>
                    </a:p>
                    <a:p>
                      <a:endParaRPr lang="en-US" dirty="0"/>
                    </a:p>
                  </a:txBody>
                  <a:tcPr/>
                </a:tc>
                <a:tc>
                  <a:txBody>
                    <a:bodyPr/>
                    <a:lstStyle/>
                    <a:p>
                      <a:r>
                        <a:rPr lang="en-US" b="1" u="sng" dirty="0"/>
                        <a:t>MTSF Priority 6:</a:t>
                      </a:r>
                    </a:p>
                    <a:p>
                      <a:r>
                        <a:rPr lang="en-US" dirty="0"/>
                        <a:t>Social</a:t>
                      </a:r>
                      <a:r>
                        <a:rPr lang="en-US" baseline="0" dirty="0"/>
                        <a:t> cohesion and safer communities </a:t>
                      </a:r>
                      <a:endParaRPr lang="en-US" dirty="0"/>
                    </a:p>
                    <a:p>
                      <a:endParaRPr lang="en-US" dirty="0"/>
                    </a:p>
                  </a:txBody>
                  <a:tcPr/>
                </a:tc>
                <a:tc>
                  <a:txBody>
                    <a:bodyPr/>
                    <a:lstStyle/>
                    <a:p>
                      <a:r>
                        <a:rPr lang="en-US" b="1" u="sng" dirty="0"/>
                        <a:t>Chapter 14 NDP:</a:t>
                      </a:r>
                    </a:p>
                    <a:p>
                      <a:r>
                        <a:rPr lang="en-US" b="0" u="none" dirty="0"/>
                        <a:t>Promoting</a:t>
                      </a:r>
                      <a:r>
                        <a:rPr lang="en-US" b="0" u="none" baseline="0" dirty="0"/>
                        <a:t> accountability and fighting corruption</a:t>
                      </a:r>
                      <a:endParaRPr lang="en-US" b="0" u="none" dirty="0"/>
                    </a:p>
                    <a:p>
                      <a:endParaRPr lang="en-US" dirty="0"/>
                    </a:p>
                  </a:txBody>
                  <a:tcPr/>
                </a:tc>
                <a:extLst>
                  <a:ext uri="{0D108BD9-81ED-4DB2-BD59-A6C34878D82A}">
                    <a16:rowId xmlns:a16="http://schemas.microsoft.com/office/drawing/2014/main" val="2536857670"/>
                  </a:ext>
                </a:extLst>
              </a:tr>
            </a:tbl>
          </a:graphicData>
        </a:graphic>
      </p:graphicFrame>
    </p:spTree>
    <p:extLst>
      <p:ext uri="{BB962C8B-B14F-4D97-AF65-F5344CB8AC3E}">
        <p14:creationId xmlns:p14="http://schemas.microsoft.com/office/powerpoint/2010/main" val="82121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406292637"/>
              </p:ext>
            </p:extLst>
          </p:nvPr>
        </p:nvGraphicFramePr>
        <p:xfrm>
          <a:off x="808891" y="1236611"/>
          <a:ext cx="7563853" cy="5280267"/>
        </p:xfrm>
        <a:graphic>
          <a:graphicData uri="http://schemas.openxmlformats.org/drawingml/2006/table">
            <a:tbl>
              <a:tblPr firstRow="1" bandRow="1">
                <a:tableStyleId>{5C22544A-7EE6-4342-B048-85BDC9FD1C3A}</a:tableStyleId>
              </a:tblPr>
              <a:tblGrid>
                <a:gridCol w="7563853">
                  <a:extLst>
                    <a:ext uri="{9D8B030D-6E8A-4147-A177-3AD203B41FA5}">
                      <a16:colId xmlns:a16="http://schemas.microsoft.com/office/drawing/2014/main" val="20000"/>
                    </a:ext>
                  </a:extLst>
                </a:gridCol>
              </a:tblGrid>
              <a:tr h="5280267">
                <a:tc>
                  <a:txBody>
                    <a:bodyPr/>
                    <a:lstStyle/>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r>
                        <a:rPr lang="en-US" sz="3200" b="1" dirty="0">
                          <a:solidFill>
                            <a:schemeClr val="tx1"/>
                          </a:solidFill>
                        </a:rPr>
                        <a:t>PART B: </a:t>
                      </a:r>
                    </a:p>
                    <a:p>
                      <a:pPr algn="ctr"/>
                      <a:r>
                        <a:rPr lang="en-US" sz="3200" b="1" dirty="0">
                          <a:solidFill>
                            <a:schemeClr val="tx1"/>
                          </a:solidFill>
                        </a:rPr>
                        <a:t>PERFORMANCE INFORMATION </a:t>
                      </a: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txBody>
                  <a:tcPr>
                    <a:solidFill>
                      <a:schemeClr val="tx2">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4744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16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375271573"/>
              </p:ext>
            </p:extLst>
          </p:nvPr>
        </p:nvGraphicFramePr>
        <p:xfrm>
          <a:off x="303805" y="1524242"/>
          <a:ext cx="8530788" cy="3486138"/>
        </p:xfrm>
        <a:graphic>
          <a:graphicData uri="http://schemas.openxmlformats.org/drawingml/2006/table">
            <a:tbl>
              <a:tblPr firstRow="1" bandRow="1">
                <a:tableStyleId>{5C22544A-7EE6-4342-B048-85BDC9FD1C3A}</a:tableStyleId>
              </a:tblPr>
              <a:tblGrid>
                <a:gridCol w="2843596">
                  <a:extLst>
                    <a:ext uri="{9D8B030D-6E8A-4147-A177-3AD203B41FA5}">
                      <a16:colId xmlns:a16="http://schemas.microsoft.com/office/drawing/2014/main" val="3982609603"/>
                    </a:ext>
                  </a:extLst>
                </a:gridCol>
                <a:gridCol w="2843596">
                  <a:extLst>
                    <a:ext uri="{9D8B030D-6E8A-4147-A177-3AD203B41FA5}">
                      <a16:colId xmlns:a16="http://schemas.microsoft.com/office/drawing/2014/main" val="1666284956"/>
                    </a:ext>
                  </a:extLst>
                </a:gridCol>
                <a:gridCol w="2843596">
                  <a:extLst>
                    <a:ext uri="{9D8B030D-6E8A-4147-A177-3AD203B41FA5}">
                      <a16:colId xmlns:a16="http://schemas.microsoft.com/office/drawing/2014/main" val="155005076"/>
                    </a:ext>
                  </a:extLst>
                </a:gridCol>
              </a:tblGrid>
              <a:tr h="1187105">
                <a:tc>
                  <a:txBody>
                    <a:bodyPr/>
                    <a:lstStyle/>
                    <a:p>
                      <a:r>
                        <a:rPr lang="en-US" sz="2000" dirty="0">
                          <a:latin typeface="Avenir Black"/>
                        </a:rPr>
                        <a:t>Planned Targets </a:t>
                      </a:r>
                    </a:p>
                  </a:txBody>
                  <a:tcPr>
                    <a:solidFill>
                      <a:schemeClr val="tx2">
                        <a:lumMod val="60000"/>
                        <a:lumOff val="40000"/>
                      </a:schemeClr>
                    </a:solidFill>
                  </a:tcPr>
                </a:tc>
                <a:tc>
                  <a:txBody>
                    <a:bodyPr/>
                    <a:lstStyle/>
                    <a:p>
                      <a:r>
                        <a:rPr lang="en-US" sz="2000" dirty="0">
                          <a:latin typeface="Avenir Black"/>
                        </a:rPr>
                        <a:t>Targets</a:t>
                      </a:r>
                      <a:r>
                        <a:rPr lang="en-US" sz="2000" baseline="0" dirty="0">
                          <a:latin typeface="Avenir Black"/>
                        </a:rPr>
                        <a:t> Achieved </a:t>
                      </a:r>
                      <a:endParaRPr lang="en-US" sz="2000" dirty="0">
                        <a:latin typeface="Avenir Black"/>
                      </a:endParaRPr>
                    </a:p>
                  </a:txBody>
                  <a:tcPr>
                    <a:solidFill>
                      <a:srgbClr val="00B050"/>
                    </a:solidFill>
                  </a:tcPr>
                </a:tc>
                <a:tc>
                  <a:txBody>
                    <a:bodyPr/>
                    <a:lstStyle/>
                    <a:p>
                      <a:r>
                        <a:rPr lang="en-US" sz="2000" dirty="0">
                          <a:latin typeface="Avenir Black"/>
                        </a:rPr>
                        <a:t>Targets Not Achieved</a:t>
                      </a:r>
                    </a:p>
                  </a:txBody>
                  <a:tcPr>
                    <a:solidFill>
                      <a:srgbClr val="FF0000"/>
                    </a:solidFill>
                  </a:tcPr>
                </a:tc>
                <a:extLst>
                  <a:ext uri="{0D108BD9-81ED-4DB2-BD59-A6C34878D82A}">
                    <a16:rowId xmlns:a16="http://schemas.microsoft.com/office/drawing/2014/main" val="2444595917"/>
                  </a:ext>
                </a:extLst>
              </a:tr>
              <a:tr h="2299033">
                <a:tc>
                  <a:txBody>
                    <a:bodyPr/>
                    <a:lstStyle/>
                    <a:p>
                      <a:pPr algn="ctr"/>
                      <a:endParaRPr lang="en-US" sz="2200" b="1" dirty="0">
                        <a:latin typeface="Avenir Black"/>
                      </a:endParaRPr>
                    </a:p>
                    <a:p>
                      <a:pPr algn="ctr"/>
                      <a:endParaRPr lang="en-US" sz="2200" b="1" dirty="0">
                        <a:latin typeface="Avenir Black"/>
                      </a:endParaRPr>
                    </a:p>
                    <a:p>
                      <a:pPr algn="ctr"/>
                      <a:r>
                        <a:rPr lang="en-US" sz="2200" b="1" dirty="0">
                          <a:latin typeface="Avenir Black"/>
                        </a:rPr>
                        <a:t>24</a:t>
                      </a:r>
                    </a:p>
                  </a:txBody>
                  <a:tcPr/>
                </a:tc>
                <a:tc>
                  <a:txBody>
                    <a:bodyPr/>
                    <a:lstStyle/>
                    <a:p>
                      <a:pPr algn="ctr"/>
                      <a:endParaRPr lang="en-US" sz="2200" b="1" dirty="0">
                        <a:latin typeface="Avenir Black"/>
                      </a:endParaRPr>
                    </a:p>
                    <a:p>
                      <a:pPr algn="ctr"/>
                      <a:endParaRPr lang="en-US" sz="2200" b="1" dirty="0">
                        <a:latin typeface="Avenir Black"/>
                      </a:endParaRPr>
                    </a:p>
                    <a:p>
                      <a:pPr algn="ctr"/>
                      <a:r>
                        <a:rPr lang="en-US" sz="2200" b="1" dirty="0">
                          <a:latin typeface="Avenir Black"/>
                        </a:rPr>
                        <a:t>21</a:t>
                      </a:r>
                    </a:p>
                  </a:txBody>
                  <a:tcPr/>
                </a:tc>
                <a:tc>
                  <a:txBody>
                    <a:bodyPr/>
                    <a:lstStyle/>
                    <a:p>
                      <a:pPr algn="ctr"/>
                      <a:endParaRPr lang="en-US" sz="2200" b="1" dirty="0">
                        <a:latin typeface="Avenir Black"/>
                      </a:endParaRPr>
                    </a:p>
                    <a:p>
                      <a:pPr algn="ctr"/>
                      <a:endParaRPr lang="en-US" sz="2200" b="1" dirty="0">
                        <a:latin typeface="Avenir Black"/>
                      </a:endParaRPr>
                    </a:p>
                    <a:p>
                      <a:pPr algn="ctr"/>
                      <a:r>
                        <a:rPr lang="en-US" sz="2200" b="1" dirty="0">
                          <a:latin typeface="Avenir Black"/>
                        </a:rPr>
                        <a:t>3</a:t>
                      </a:r>
                    </a:p>
                  </a:txBody>
                  <a:tcPr/>
                </a:tc>
                <a:extLst>
                  <a:ext uri="{0D108BD9-81ED-4DB2-BD59-A6C34878D82A}">
                    <a16:rowId xmlns:a16="http://schemas.microsoft.com/office/drawing/2014/main" val="578684135"/>
                  </a:ext>
                </a:extLst>
              </a:tr>
            </a:tbl>
          </a:graphicData>
        </a:graphic>
      </p:graphicFrame>
      <p:sp>
        <p:nvSpPr>
          <p:cNvPr id="8" name="Subtitle 2"/>
          <p:cNvSpPr txBox="1">
            <a:spLocks/>
          </p:cNvSpPr>
          <p:nvPr/>
        </p:nvSpPr>
        <p:spPr>
          <a:xfrm>
            <a:off x="303805" y="515013"/>
            <a:ext cx="7759540" cy="510702"/>
          </a:xfrm>
          <a:prstGeom prst="rect">
            <a:avLst/>
          </a:prstGeom>
          <a:solidFill>
            <a:schemeClr val="tx2">
              <a:lumMod val="20000"/>
              <a:lumOff val="80000"/>
            </a:schemeClr>
          </a:solidFill>
          <a:ln>
            <a:solidFill>
              <a:schemeClr val="tx2">
                <a:lumMod val="40000"/>
                <a:lumOff val="60000"/>
              </a:schemeClr>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ZA" sz="2400" b="1" dirty="0">
                <a:latin typeface="Arial" pitchFamily="34" charset="0"/>
                <a:cs typeface="Arial" pitchFamily="34" charset="0"/>
              </a:rPr>
              <a:t>OVERALL PERFORMANCE OF THE OCJ 2021/22</a:t>
            </a:r>
          </a:p>
        </p:txBody>
      </p:sp>
    </p:spTree>
    <p:extLst>
      <p:ext uri="{BB962C8B-B14F-4D97-AF65-F5344CB8AC3E}">
        <p14:creationId xmlns:p14="http://schemas.microsoft.com/office/powerpoint/2010/main" val="1041088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17</a:t>
            </a:fld>
            <a:endParaRPr lang="en-US"/>
          </a:p>
        </p:txBody>
      </p:sp>
      <p:sp>
        <p:nvSpPr>
          <p:cNvPr id="6" name="Subtitle 2"/>
          <p:cNvSpPr txBox="1">
            <a:spLocks/>
          </p:cNvSpPr>
          <p:nvPr/>
        </p:nvSpPr>
        <p:spPr>
          <a:xfrm>
            <a:off x="303805" y="515013"/>
            <a:ext cx="7759540" cy="510702"/>
          </a:xfrm>
          <a:prstGeom prst="rect">
            <a:avLst/>
          </a:prstGeom>
          <a:solidFill>
            <a:schemeClr val="tx2">
              <a:lumMod val="20000"/>
              <a:lumOff val="80000"/>
            </a:schemeClr>
          </a:solidFill>
          <a:ln>
            <a:solidFill>
              <a:schemeClr val="tx2">
                <a:lumMod val="40000"/>
                <a:lumOff val="60000"/>
              </a:schemeClr>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ZA" sz="2400" b="1" dirty="0">
                <a:latin typeface="Arial" pitchFamily="34" charset="0"/>
                <a:cs typeface="Arial" pitchFamily="34" charset="0"/>
              </a:rPr>
              <a:t>OVERALL PERFORMANCE (CONT…)</a:t>
            </a:r>
          </a:p>
        </p:txBody>
      </p:sp>
      <p:sp>
        <p:nvSpPr>
          <p:cNvPr id="7" name="Subtitle 2"/>
          <p:cNvSpPr txBox="1">
            <a:spLocks/>
          </p:cNvSpPr>
          <p:nvPr/>
        </p:nvSpPr>
        <p:spPr>
          <a:xfrm>
            <a:off x="244293" y="1232771"/>
            <a:ext cx="8693050" cy="5209593"/>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latin typeface="Avenir Light"/>
              <a:cs typeface="Avenir Light"/>
            </a:endParaRPr>
          </a:p>
          <a:p>
            <a:pPr marL="0" indent="0">
              <a:buNone/>
            </a:pPr>
            <a:endParaRPr lang="en-US" sz="1400" dirty="0">
              <a:latin typeface="Avenir Light"/>
              <a:cs typeface="Avenir Light"/>
            </a:endParaRPr>
          </a:p>
          <a:p>
            <a:pPr marL="0" indent="0">
              <a:buNone/>
            </a:pPr>
            <a:endParaRPr lang="en-US" sz="1400" dirty="0">
              <a:latin typeface="Avenir Light"/>
              <a:cs typeface="Avenir Light"/>
            </a:endParaRPr>
          </a:p>
        </p:txBody>
      </p:sp>
      <p:graphicFrame>
        <p:nvGraphicFramePr>
          <p:cNvPr id="8" name="Chart 7"/>
          <p:cNvGraphicFramePr/>
          <p:nvPr>
            <p:extLst>
              <p:ext uri="{D42A27DB-BD31-4B8C-83A1-F6EECF244321}">
                <p14:modId xmlns:p14="http://schemas.microsoft.com/office/powerpoint/2010/main" val="1543382370"/>
              </p:ext>
            </p:extLst>
          </p:nvPr>
        </p:nvGraphicFramePr>
        <p:xfrm>
          <a:off x="540316" y="1555582"/>
          <a:ext cx="7935402" cy="4778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9586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18</a:t>
            </a:fld>
            <a:endParaRPr lang="en-US"/>
          </a:p>
        </p:txBody>
      </p:sp>
      <p:sp>
        <p:nvSpPr>
          <p:cNvPr id="7" name="Subtitle 2"/>
          <p:cNvSpPr txBox="1">
            <a:spLocks/>
          </p:cNvSpPr>
          <p:nvPr/>
        </p:nvSpPr>
        <p:spPr>
          <a:xfrm>
            <a:off x="244293" y="1232771"/>
            <a:ext cx="8693050" cy="5209593"/>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latin typeface="Avenir Light"/>
              <a:cs typeface="Avenir Light"/>
            </a:endParaRPr>
          </a:p>
          <a:p>
            <a:pPr marL="0" indent="0">
              <a:buNone/>
            </a:pPr>
            <a:endParaRPr lang="en-US" sz="1400" dirty="0">
              <a:latin typeface="Avenir Light"/>
              <a:cs typeface="Avenir Light"/>
            </a:endParaRPr>
          </a:p>
          <a:p>
            <a:pPr marL="0" indent="0">
              <a:buNone/>
            </a:pPr>
            <a:endParaRPr lang="en-US" sz="1400" dirty="0">
              <a:latin typeface="Avenir Light"/>
              <a:cs typeface="Avenir Light"/>
            </a:endParaRPr>
          </a:p>
        </p:txBody>
      </p:sp>
      <p:sp>
        <p:nvSpPr>
          <p:cNvPr id="9" name="Subtitle 2"/>
          <p:cNvSpPr txBox="1">
            <a:spLocks/>
          </p:cNvSpPr>
          <p:nvPr/>
        </p:nvSpPr>
        <p:spPr>
          <a:xfrm>
            <a:off x="303805" y="515013"/>
            <a:ext cx="7759540" cy="510702"/>
          </a:xfrm>
          <a:prstGeom prst="rect">
            <a:avLst/>
          </a:prstGeom>
          <a:solidFill>
            <a:schemeClr val="tx2">
              <a:lumMod val="20000"/>
              <a:lumOff val="80000"/>
            </a:schemeClr>
          </a:solidFill>
          <a:ln>
            <a:solidFill>
              <a:schemeClr val="tx2">
                <a:lumMod val="40000"/>
                <a:lumOff val="60000"/>
              </a:schemeClr>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ZA" sz="2400" b="1" dirty="0">
                <a:latin typeface="Arial" pitchFamily="34" charset="0"/>
                <a:cs typeface="Arial" pitchFamily="34" charset="0"/>
              </a:rPr>
              <a:t>OVERALL PERFORMANCE (CONT…)</a:t>
            </a:r>
          </a:p>
        </p:txBody>
      </p:sp>
      <p:graphicFrame>
        <p:nvGraphicFramePr>
          <p:cNvPr id="10" name="Chart 9"/>
          <p:cNvGraphicFramePr/>
          <p:nvPr>
            <p:extLst>
              <p:ext uri="{D42A27DB-BD31-4B8C-83A1-F6EECF244321}">
                <p14:modId xmlns:p14="http://schemas.microsoft.com/office/powerpoint/2010/main" val="702106923"/>
              </p:ext>
            </p:extLst>
          </p:nvPr>
        </p:nvGraphicFramePr>
        <p:xfrm>
          <a:off x="405517" y="1432419"/>
          <a:ext cx="8158380" cy="4644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8979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62218" y="6155467"/>
            <a:ext cx="457200" cy="362649"/>
          </a:xfrm>
        </p:spPr>
        <p:txBody>
          <a:bodyPr/>
          <a:lstStyle/>
          <a:p>
            <a:fld id="{95B883EF-6CF2-D74B-A2A9-20A9144FD555}" type="slidenum">
              <a:rPr lang="en-US" smtClean="0"/>
              <a:t>19</a:t>
            </a:fld>
            <a:endParaRPr lang="en-US"/>
          </a:p>
        </p:txBody>
      </p:sp>
      <p:sp>
        <p:nvSpPr>
          <p:cNvPr id="7" name="Subtitle 2"/>
          <p:cNvSpPr txBox="1">
            <a:spLocks/>
          </p:cNvSpPr>
          <p:nvPr/>
        </p:nvSpPr>
        <p:spPr>
          <a:xfrm>
            <a:off x="536480" y="285354"/>
            <a:ext cx="7651475" cy="67621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2400" dirty="0">
                <a:latin typeface="Arial" panose="020B0604020202020204" pitchFamily="34" charset="0"/>
              </a:rPr>
              <a:t>OVERALL PERFORMANCE (2016/17 – 2021/22 FYs) (CONT...)</a:t>
            </a:r>
          </a:p>
        </p:txBody>
      </p:sp>
      <p:graphicFrame>
        <p:nvGraphicFramePr>
          <p:cNvPr id="6" name="Chart 5"/>
          <p:cNvGraphicFramePr>
            <a:graphicFrameLocks/>
          </p:cNvGraphicFramePr>
          <p:nvPr>
            <p:extLst>
              <p:ext uri="{D42A27DB-BD31-4B8C-83A1-F6EECF244321}">
                <p14:modId xmlns:p14="http://schemas.microsoft.com/office/powerpoint/2010/main" val="2230878874"/>
              </p:ext>
            </p:extLst>
          </p:nvPr>
        </p:nvGraphicFramePr>
        <p:xfrm>
          <a:off x="235975" y="1229032"/>
          <a:ext cx="8790038" cy="4926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006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2</a:t>
            </a:fld>
            <a:endParaRPr lang="en-US"/>
          </a:p>
        </p:txBody>
      </p:sp>
      <p:sp>
        <p:nvSpPr>
          <p:cNvPr id="6" name="Subtitle 2"/>
          <p:cNvSpPr txBox="1">
            <a:spLocks/>
          </p:cNvSpPr>
          <p:nvPr/>
        </p:nvSpPr>
        <p:spPr>
          <a:xfrm>
            <a:off x="386605" y="572260"/>
            <a:ext cx="7341004" cy="436291"/>
          </a:xfrm>
          <a:prstGeom prst="rect">
            <a:avLst/>
          </a:prstGeom>
          <a:solidFill>
            <a:schemeClr val="tx2">
              <a:lumMod val="20000"/>
              <a:lumOff val="80000"/>
            </a:schemeClr>
          </a:solidFill>
          <a:ln>
            <a:solidFill>
              <a:schemeClr val="tx2">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latin typeface="Avenir Black"/>
                <a:cs typeface="Arial" panose="020B0604020202020204" pitchFamily="34" charset="0"/>
              </a:defRPr>
            </a:lvl1pPr>
          </a:lstStyle>
          <a:p>
            <a:r>
              <a:rPr lang="en-US" dirty="0">
                <a:latin typeface="Arial" panose="020B0604020202020204" pitchFamily="34" charset="0"/>
              </a:rPr>
              <a:t>   PRESENTATION OUTLINE </a:t>
            </a:r>
          </a:p>
        </p:txBody>
      </p:sp>
      <p:sp>
        <p:nvSpPr>
          <p:cNvPr id="7" name="Subtitle 2"/>
          <p:cNvSpPr txBox="1">
            <a:spLocks/>
          </p:cNvSpPr>
          <p:nvPr/>
        </p:nvSpPr>
        <p:spPr>
          <a:xfrm>
            <a:off x="386605" y="1037114"/>
            <a:ext cx="8408425" cy="582088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Purpose of the presentation </a:t>
            </a:r>
          </a:p>
          <a:p>
            <a:pPr marL="0" indent="0">
              <a:spcBef>
                <a:spcPts val="0"/>
              </a:spcBef>
              <a:buNone/>
            </a:pPr>
            <a:r>
              <a:rPr lang="en-US" sz="1500" b="1" dirty="0">
                <a:latin typeface="Arial" panose="020B0604020202020204" pitchFamily="34" charset="0"/>
                <a:cs typeface="Arial" panose="020B0604020202020204" pitchFamily="34" charset="0"/>
              </a:rPr>
              <a:t>PART A</a:t>
            </a:r>
            <a:endParaRPr lang="en-ZA" sz="1500" b="1" dirty="0">
              <a:latin typeface="Arial" panose="020B0604020202020204" pitchFamily="34" charset="0"/>
              <a:cs typeface="Arial" panose="020B0604020202020204" pitchFamily="34" charset="0"/>
            </a:endParaRP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Introduction</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Vision, Mission, Values</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Mandate of the OCJ</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Legislative requirements and prescripts for annual report</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Outcomes and MTSF</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Contribution to the NDP</a:t>
            </a:r>
          </a:p>
          <a:p>
            <a:pPr marL="285750" indent="-285750">
              <a:spcBef>
                <a:spcPts val="0"/>
              </a:spcBef>
              <a:buFont typeface="Wingdings" panose="05000000000000000000" pitchFamily="2" charset="2"/>
              <a:buChar char="q"/>
            </a:pPr>
            <a:endParaRPr lang="en-ZA" sz="1500" dirty="0">
              <a:latin typeface="Arial" panose="020B0604020202020204" pitchFamily="34" charset="0"/>
              <a:cs typeface="Arial" panose="020B0604020202020204" pitchFamily="34" charset="0"/>
            </a:endParaRPr>
          </a:p>
          <a:p>
            <a:pPr marL="0" indent="0">
              <a:spcBef>
                <a:spcPts val="0"/>
              </a:spcBef>
              <a:buNone/>
            </a:pPr>
            <a:r>
              <a:rPr lang="en-US" sz="1500" b="1" dirty="0">
                <a:latin typeface="Arial" panose="020B0604020202020204" pitchFamily="34" charset="0"/>
                <a:cs typeface="Arial" panose="020B0604020202020204" pitchFamily="34" charset="0"/>
              </a:rPr>
              <a:t>PART B</a:t>
            </a:r>
            <a:endParaRPr lang="en-ZA" sz="1500" dirty="0">
              <a:latin typeface="Arial" panose="020B0604020202020204" pitchFamily="34" charset="0"/>
              <a:cs typeface="Arial" panose="020B0604020202020204" pitchFamily="34" charset="0"/>
            </a:endParaRP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Overall performance 2016/17-2021/22 FYs</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2021/22 Performance Overview</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Budget Programme Structure</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Programme Performance</a:t>
            </a:r>
          </a:p>
          <a:p>
            <a:pPr marL="685800" lvl="1">
              <a:spcBef>
                <a:spcPts val="0"/>
              </a:spcBef>
              <a:buFont typeface="Wingdings" panose="05000000000000000000" pitchFamily="2" charset="2"/>
              <a:buChar char="§"/>
            </a:pPr>
            <a:r>
              <a:rPr lang="en-ZA" sz="1500" dirty="0">
                <a:latin typeface="Arial" panose="020B0604020202020204" pitchFamily="34" charset="0"/>
                <a:cs typeface="Arial" panose="020B0604020202020204" pitchFamily="34" charset="0"/>
              </a:rPr>
              <a:t>Programme 1: Administration</a:t>
            </a:r>
          </a:p>
          <a:p>
            <a:pPr marL="685800" lvl="1">
              <a:spcBef>
                <a:spcPts val="0"/>
              </a:spcBef>
              <a:buFont typeface="Wingdings" panose="05000000000000000000" pitchFamily="2" charset="2"/>
              <a:buChar char="§"/>
            </a:pPr>
            <a:r>
              <a:rPr lang="en-ZA" sz="1500" dirty="0">
                <a:latin typeface="Arial" panose="020B0604020202020204" pitchFamily="34" charset="0"/>
                <a:cs typeface="Arial" panose="020B0604020202020204" pitchFamily="34" charset="0"/>
              </a:rPr>
              <a:t>Programme 2: Superior Court Services </a:t>
            </a:r>
          </a:p>
          <a:p>
            <a:pPr marL="685800" lvl="1">
              <a:spcBef>
                <a:spcPts val="0"/>
              </a:spcBef>
              <a:buFont typeface="Wingdings" panose="05000000000000000000" pitchFamily="2" charset="2"/>
              <a:buChar char="§"/>
            </a:pPr>
            <a:r>
              <a:rPr lang="en-ZA" sz="1500" dirty="0">
                <a:latin typeface="Arial" panose="020B0604020202020204" pitchFamily="34" charset="0"/>
                <a:cs typeface="Arial" panose="020B0604020202020204" pitchFamily="34" charset="0"/>
              </a:rPr>
              <a:t>Programme 3: Judicial Education and Support</a:t>
            </a:r>
          </a:p>
          <a:p>
            <a:pPr marL="685800" lvl="1">
              <a:spcBef>
                <a:spcPts val="0"/>
              </a:spcBef>
              <a:buFont typeface="Wingdings" panose="05000000000000000000" pitchFamily="2" charset="2"/>
              <a:buChar char="§"/>
            </a:pPr>
            <a:endParaRPr lang="en-ZA" sz="1500" dirty="0">
              <a:latin typeface="Arial" panose="020B0604020202020204" pitchFamily="34" charset="0"/>
              <a:cs typeface="Arial" panose="020B0604020202020204" pitchFamily="34" charset="0"/>
            </a:endParaRPr>
          </a:p>
          <a:p>
            <a:pPr marL="0" indent="0">
              <a:spcBef>
                <a:spcPts val="0"/>
              </a:spcBef>
              <a:buNone/>
            </a:pPr>
            <a:r>
              <a:rPr lang="en-US" sz="1500" b="1" dirty="0">
                <a:latin typeface="Arial" panose="020B0604020202020204" pitchFamily="34" charset="0"/>
                <a:cs typeface="Arial" panose="020B0604020202020204" pitchFamily="34" charset="0"/>
              </a:rPr>
              <a:t>PART C</a:t>
            </a:r>
            <a:endParaRPr lang="en-US" sz="1500" dirty="0">
              <a:latin typeface="Arial" panose="020B0604020202020204" pitchFamily="34" charset="0"/>
              <a:cs typeface="Arial" panose="020B0604020202020204" pitchFamily="34" charset="0"/>
            </a:endParaRPr>
          </a:p>
          <a:p>
            <a:pPr marL="285750" indent="-285750">
              <a:spcBef>
                <a:spcPts val="0"/>
              </a:spcBef>
              <a:buFont typeface="Wingdings" panose="05000000000000000000" pitchFamily="2" charset="2"/>
              <a:buChar char="q"/>
            </a:pPr>
            <a:r>
              <a:rPr lang="en-US" sz="1500" dirty="0">
                <a:latin typeface="Arial" panose="020B0604020202020204" pitchFamily="34" charset="0"/>
                <a:cs typeface="Arial" panose="020B0604020202020204" pitchFamily="34" charset="0"/>
              </a:rPr>
              <a:t>AGSA Audit Scope &amp; 2021/22 Outcomes</a:t>
            </a:r>
          </a:p>
          <a:p>
            <a:pPr marL="285750" indent="-285750">
              <a:spcBef>
                <a:spcPts val="0"/>
              </a:spcBef>
              <a:buFont typeface="Wingdings" panose="05000000000000000000" pitchFamily="2" charset="2"/>
              <a:buChar char="q"/>
            </a:pPr>
            <a:r>
              <a:rPr lang="en-US" sz="1500" dirty="0">
                <a:latin typeface="Arial" panose="020B0604020202020204" pitchFamily="34" charset="0"/>
                <a:cs typeface="Arial" panose="020B0604020202020204" pitchFamily="34" charset="0"/>
              </a:rPr>
              <a:t>Comparative OCJ AGSA Audit Outcomes - Past 3 years</a:t>
            </a:r>
          </a:p>
          <a:p>
            <a:pPr marL="285750" indent="-285750">
              <a:spcBef>
                <a:spcPts val="0"/>
              </a:spcBef>
              <a:buFont typeface="Wingdings" panose="05000000000000000000" pitchFamily="2" charset="2"/>
              <a:buChar char="q"/>
            </a:pPr>
            <a:endParaRPr lang="en-US" sz="1500" dirty="0">
              <a:latin typeface="Arial" panose="020B0604020202020204" pitchFamily="34" charset="0"/>
              <a:cs typeface="Arial" panose="020B0604020202020204" pitchFamily="34" charset="0"/>
            </a:endParaRPr>
          </a:p>
          <a:p>
            <a:pPr marL="0" indent="0">
              <a:spcBef>
                <a:spcPts val="0"/>
              </a:spcBef>
              <a:buNone/>
            </a:pPr>
            <a:r>
              <a:rPr lang="en-US" sz="1500" b="1" dirty="0">
                <a:latin typeface="Arial" panose="020B0604020202020204" pitchFamily="34" charset="0"/>
                <a:cs typeface="Arial" panose="020B0604020202020204" pitchFamily="34" charset="0"/>
              </a:rPr>
              <a:t>PART D</a:t>
            </a:r>
            <a:endParaRPr lang="en-ZA" sz="1500" b="1"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q"/>
            </a:pPr>
            <a:r>
              <a:rPr lang="en-US" sz="1500" dirty="0">
                <a:latin typeface="Arial" panose="020B0604020202020204" pitchFamily="34" charset="0"/>
                <a:cs typeface="Arial" panose="020B0604020202020204" pitchFamily="34" charset="0"/>
              </a:rPr>
              <a:t>Summary of Financial Performance </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2221040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20</a:t>
            </a:fld>
            <a:endParaRPr lang="en-US"/>
          </a:p>
        </p:txBody>
      </p:sp>
      <p:sp>
        <p:nvSpPr>
          <p:cNvPr id="3" name="Rectangle 2"/>
          <p:cNvSpPr/>
          <p:nvPr/>
        </p:nvSpPr>
        <p:spPr>
          <a:xfrm>
            <a:off x="914599" y="618730"/>
            <a:ext cx="7121190" cy="461665"/>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ZA" sz="2300" b="1" dirty="0">
                <a:latin typeface="Arial" panose="020B0604020202020204" pitchFamily="34" charset="0"/>
                <a:cs typeface="Arial" panose="020B0604020202020204" pitchFamily="34" charset="0"/>
              </a:rPr>
              <a:t>2021/22 PERFORMANCE OVERVIEW</a:t>
            </a:r>
          </a:p>
        </p:txBody>
      </p:sp>
      <p:sp>
        <p:nvSpPr>
          <p:cNvPr id="5" name="Rectangle 4"/>
          <p:cNvSpPr/>
          <p:nvPr/>
        </p:nvSpPr>
        <p:spPr>
          <a:xfrm>
            <a:off x="408224" y="1353132"/>
            <a:ext cx="8133940" cy="4062651"/>
          </a:xfrm>
          <a:prstGeom prst="rect">
            <a:avLst/>
          </a:prstGeom>
        </p:spPr>
        <p:txBody>
          <a:bodyPr wrap="square">
            <a:spAutoFit/>
          </a:bodyPr>
          <a:lstStyle/>
          <a:p>
            <a:pPr fontAlgn="t">
              <a:lnSpc>
                <a:spcPct val="150000"/>
              </a:lnSpc>
              <a:spcBef>
                <a:spcPct val="0"/>
              </a:spcBef>
              <a:spcAft>
                <a:spcPct val="0"/>
              </a:spcAft>
              <a:buFont typeface="Wingdings" panose="05000000000000000000" pitchFamily="2" charset="2"/>
              <a:defRPr/>
            </a:pPr>
            <a:r>
              <a:rPr lang="en-ZA" altLang="en-US" b="1" dirty="0">
                <a:latin typeface="Arial" panose="020B0604020202020204" pitchFamily="34" charset="0"/>
                <a:cs typeface="Arial" panose="020B0604020202020204" pitchFamily="34" charset="0"/>
              </a:rPr>
              <a:t>Overall Performance </a:t>
            </a:r>
          </a:p>
          <a:p>
            <a:pPr fontAlgn="t">
              <a:lnSpc>
                <a:spcPct val="150000"/>
              </a:lnSpc>
              <a:spcBef>
                <a:spcPct val="0"/>
              </a:spcBef>
              <a:spcAft>
                <a:spcPct val="0"/>
              </a:spcAft>
              <a:buFont typeface="Wingdings" panose="05000000000000000000" pitchFamily="2" charset="2"/>
              <a:defRPr/>
            </a:pPr>
            <a:endParaRPr lang="en-ZA" altLang="en-US" b="1" dirty="0">
              <a:latin typeface="Arial" panose="020B0604020202020204" pitchFamily="34" charset="0"/>
              <a:cs typeface="Arial" panose="020B0604020202020204" pitchFamily="34" charset="0"/>
            </a:endParaRPr>
          </a:p>
          <a:p>
            <a:pPr marL="368300" indent="-285750">
              <a:lnSpc>
                <a:spcPct val="150000"/>
              </a:lnSpc>
              <a:buFont typeface="Wingdings" panose="05000000000000000000" pitchFamily="2" charset="2"/>
              <a:buChar char="q"/>
            </a:pPr>
            <a:r>
              <a:rPr lang="en-ZA" dirty="0">
                <a:latin typeface="Arial" panose="020B0604020202020204" pitchFamily="34" charset="0"/>
                <a:cs typeface="Arial" panose="020B0604020202020204" pitchFamily="34" charset="0"/>
              </a:rPr>
              <a:t>During the 2021/22 FY, the OCJ  had 24 planned targets  of which 21 targets translating to 87.5% were achieved; and   </a:t>
            </a:r>
          </a:p>
          <a:p>
            <a:pPr marL="82550">
              <a:lnSpc>
                <a:spcPct val="150000"/>
              </a:lnSpc>
            </a:pPr>
            <a:endParaRPr lang="en-ZA" dirty="0">
              <a:latin typeface="Arial" panose="020B0604020202020204" pitchFamily="34" charset="0"/>
              <a:cs typeface="Arial" panose="020B0604020202020204" pitchFamily="34" charset="0"/>
            </a:endParaRPr>
          </a:p>
          <a:p>
            <a:pPr marL="368300" indent="-285750">
              <a:lnSpc>
                <a:spcPct val="150000"/>
              </a:lnSpc>
              <a:buFont typeface="Wingdings" panose="05000000000000000000" pitchFamily="2" charset="2"/>
              <a:buChar char="q"/>
            </a:pPr>
            <a:r>
              <a:rPr lang="en-ZA" altLang="en-US" dirty="0">
                <a:latin typeface="Arial" panose="020B0604020202020204" pitchFamily="34" charset="0"/>
                <a:cs typeface="Arial" panose="020B0604020202020204" pitchFamily="34" charset="0"/>
              </a:rPr>
              <a:t>The Department achieved an </a:t>
            </a:r>
            <a:r>
              <a:rPr lang="en-US" altLang="en-US" dirty="0">
                <a:latin typeface="Arial" panose="020B0604020202020204" pitchFamily="34" charset="0"/>
                <a:cs typeface="Arial" panose="020B0604020202020204" pitchFamily="34" charset="0"/>
              </a:rPr>
              <a:t>unqualified audit outcome with material findings for the 2021/22 FY. </a:t>
            </a:r>
          </a:p>
          <a:p>
            <a:pPr marL="368300" indent="-285750">
              <a:lnSpc>
                <a:spcPct val="150000"/>
              </a:lnSpc>
              <a:buFont typeface="Wingdings" panose="05000000000000000000" pitchFamily="2" charset="2"/>
              <a:buChar char="q"/>
            </a:pPr>
            <a:endParaRPr lang="en-ZA" altLang="en-US" dirty="0">
              <a:solidFill>
                <a:srgbClr val="FF0000"/>
              </a:solidFill>
              <a:latin typeface="Arial" panose="020B0604020202020204" pitchFamily="34" charset="0"/>
              <a:cs typeface="Arial" panose="020B0604020202020204" pitchFamily="34" charset="0"/>
            </a:endParaRPr>
          </a:p>
          <a:p>
            <a:pPr marL="425450" indent="-342900">
              <a:buFont typeface="Wingdings" panose="05000000000000000000" pitchFamily="2" charset="2"/>
              <a:buChar char="q"/>
            </a:pPr>
            <a:endParaRPr lang="en-ZA" altLang="en-US" dirty="0">
              <a:latin typeface="Arial" panose="020B0604020202020204" pitchFamily="34" charset="0"/>
              <a:cs typeface="Arial" panose="020B0604020202020204" pitchFamily="34" charset="0"/>
            </a:endParaRPr>
          </a:p>
          <a:p>
            <a:pPr lvl="0" fontAlgn="t">
              <a:spcBef>
                <a:spcPct val="0"/>
              </a:spcBef>
              <a:spcAft>
                <a:spcPct val="0"/>
              </a:spcAft>
              <a:buFont typeface="Wingdings" panose="05000000000000000000" pitchFamily="2" charset="2"/>
              <a:defRP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90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B883EF-6CF2-D74B-A2A9-20A9144FD5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p:nvSpPr>
        <p:spPr>
          <a:xfrm>
            <a:off x="457200" y="454368"/>
            <a:ext cx="7259934" cy="704103"/>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2021/22 PERFORMANCE OVERVIEW</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300" b="1" i="0" u="none" strike="noStrike" kern="1200" cap="none" spc="0" normalizeH="0" baseline="0" noProof="0" dirty="0">
              <a:ln>
                <a:noFill/>
              </a:ln>
              <a:solidFill>
                <a:prstClr val="black"/>
              </a:solidFill>
              <a:effectLst/>
              <a:uLnTx/>
              <a:uFillTx/>
              <a:latin typeface="Avenir Black"/>
              <a:ea typeface="+mn-ea"/>
              <a:cs typeface="Arial" panose="020B0604020202020204" pitchFamily="34" charset="0"/>
            </a:endParaRPr>
          </a:p>
        </p:txBody>
      </p:sp>
      <p:sp>
        <p:nvSpPr>
          <p:cNvPr id="5" name="Rectangle 4"/>
          <p:cNvSpPr/>
          <p:nvPr/>
        </p:nvSpPr>
        <p:spPr>
          <a:xfrm>
            <a:off x="257422" y="1325856"/>
            <a:ext cx="8686801" cy="369332"/>
          </a:xfrm>
          <a:prstGeom prst="rect">
            <a:avLst/>
          </a:prstGeom>
        </p:spPr>
        <p:txBody>
          <a:bodyPr wrap="square">
            <a:spAutoFit/>
          </a:bodyPr>
          <a:lstStyle/>
          <a:p>
            <a:pPr marL="0" marR="0" lvl="0" indent="0" algn="l" defTabSz="457200" rtl="0" eaLnBrk="1" fontAlgn="t" latinLnBrk="0" hangingPunct="1">
              <a:lnSpc>
                <a:spcPct val="100000"/>
              </a:lnSpc>
              <a:spcBef>
                <a:spcPct val="0"/>
              </a:spcBef>
              <a:spcAft>
                <a:spcPct val="0"/>
              </a:spcAft>
              <a:buClrTx/>
              <a:buSzTx/>
              <a:buFont typeface="Wingdings" panose="05000000000000000000" pitchFamily="2" charset="2"/>
              <a:buNone/>
              <a:tabLst/>
              <a:defRPr/>
            </a:pP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Key achievements for the 2021/22 FY include the following:</a:t>
            </a:r>
          </a:p>
        </p:txBody>
      </p:sp>
      <p:graphicFrame>
        <p:nvGraphicFramePr>
          <p:cNvPr id="6" name="Table 5"/>
          <p:cNvGraphicFramePr>
            <a:graphicFrameLocks noGrp="1"/>
          </p:cNvGraphicFramePr>
          <p:nvPr>
            <p:extLst/>
          </p:nvPr>
        </p:nvGraphicFramePr>
        <p:xfrm>
          <a:off x="252420" y="1695189"/>
          <a:ext cx="8586780" cy="4804270"/>
        </p:xfrm>
        <a:graphic>
          <a:graphicData uri="http://schemas.openxmlformats.org/drawingml/2006/table">
            <a:tbl>
              <a:tblPr firstRow="1" bandRow="1">
                <a:tableStyleId>{5C22544A-7EE6-4342-B048-85BDC9FD1C3A}</a:tableStyleId>
              </a:tblPr>
              <a:tblGrid>
                <a:gridCol w="546549">
                  <a:extLst>
                    <a:ext uri="{9D8B030D-6E8A-4147-A177-3AD203B41FA5}">
                      <a16:colId xmlns:a16="http://schemas.microsoft.com/office/drawing/2014/main" val="20000"/>
                    </a:ext>
                  </a:extLst>
                </a:gridCol>
                <a:gridCol w="8040231">
                  <a:extLst>
                    <a:ext uri="{9D8B030D-6E8A-4147-A177-3AD203B41FA5}">
                      <a16:colId xmlns:a16="http://schemas.microsoft.com/office/drawing/2014/main" val="20001"/>
                    </a:ext>
                  </a:extLst>
                </a:gridCol>
              </a:tblGrid>
              <a:tr h="296445">
                <a:tc>
                  <a:txBody>
                    <a:bodyPr/>
                    <a:lstStyle/>
                    <a:p>
                      <a:pPr>
                        <a:lnSpc>
                          <a:spcPct val="100000"/>
                        </a:lnSpc>
                      </a:pPr>
                      <a:r>
                        <a:rPr lang="en-ZA" sz="1500" b="1" dirty="0">
                          <a:solidFill>
                            <a:schemeClr val="tx1"/>
                          </a:solidFill>
                          <a:latin typeface="Arial Narrow" panose="020B0606020202030204" pitchFamily="34" charset="0"/>
                          <a:cs typeface="Arial" panose="020B0604020202020204" pitchFamily="34" charset="0"/>
                        </a:rPr>
                        <a:t>No</a:t>
                      </a:r>
                    </a:p>
                  </a:txBody>
                  <a:tcPr/>
                </a:tc>
                <a:tc>
                  <a:txBody>
                    <a:bodyPr/>
                    <a:lstStyle/>
                    <a:p>
                      <a:pPr>
                        <a:lnSpc>
                          <a:spcPct val="100000"/>
                        </a:lnSpc>
                      </a:pPr>
                      <a:r>
                        <a:rPr kumimoji="0" lang="en-ZA" sz="15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Key Achievements</a:t>
                      </a:r>
                      <a:endParaRPr lang="en-ZA" sz="1500" b="1"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10000"/>
                  </a:ext>
                </a:extLst>
              </a:tr>
              <a:tr h="655782">
                <a:tc>
                  <a:txBody>
                    <a:bodyPr/>
                    <a:lstStyle/>
                    <a:p>
                      <a:pPr>
                        <a:lnSpc>
                          <a:spcPct val="100000"/>
                        </a:lnSpc>
                      </a:pPr>
                      <a:r>
                        <a:rPr lang="en-ZA" sz="1500" dirty="0">
                          <a:solidFill>
                            <a:schemeClr val="tx1"/>
                          </a:solidFill>
                          <a:latin typeface="Arial Narrow" panose="020B0606020202030204" pitchFamily="34" charset="0"/>
                          <a:cs typeface="Arial" panose="020B0604020202020204" pitchFamily="34" charset="0"/>
                        </a:rPr>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arrow" panose="020B0606020202030204" pitchFamily="34" charset="0"/>
                          <a:ea typeface="+mn-ea"/>
                          <a:cs typeface="Arial" panose="020B0604020202020204" pitchFamily="34" charset="0"/>
                        </a:rPr>
                        <a:t>The OCJ achieved 87.5% of its annual targets and spent 93.1% of its Final Appropriation (excluding Direct charge – Judges’</a:t>
                      </a:r>
                      <a:r>
                        <a:rPr lang="en-US" sz="1600" kern="1200" baseline="0" dirty="0">
                          <a:solidFill>
                            <a:schemeClr val="tx1"/>
                          </a:solidFill>
                          <a:latin typeface="Arial Narrow" panose="020B0606020202030204" pitchFamily="34" charset="0"/>
                          <a:ea typeface="+mn-ea"/>
                          <a:cs typeface="Arial" panose="020B0604020202020204" pitchFamily="34" charset="0"/>
                        </a:rPr>
                        <a:t> salaries)</a:t>
                      </a:r>
                      <a:endParaRPr lang="en-US" sz="1600" kern="1200" dirty="0">
                        <a:solidFill>
                          <a:schemeClr val="tx1"/>
                        </a:solidFill>
                        <a:latin typeface="Arial Narrow" panose="020B0606020202030204" pitchFamily="34" charset="0"/>
                        <a:ea typeface="+mn-ea"/>
                        <a:cs typeface="Arial" panose="020B0604020202020204" pitchFamily="34" charset="0"/>
                      </a:endParaRPr>
                    </a:p>
                  </a:txBody>
                  <a:tcPr/>
                </a:tc>
                <a:extLst>
                  <a:ext uri="{0D108BD9-81ED-4DB2-BD59-A6C34878D82A}">
                    <a16:rowId xmlns:a16="http://schemas.microsoft.com/office/drawing/2014/main" val="3069513092"/>
                  </a:ext>
                </a:extLst>
              </a:tr>
              <a:tr h="795058">
                <a:tc>
                  <a:txBody>
                    <a:bodyPr/>
                    <a:lstStyle/>
                    <a:p>
                      <a:pPr>
                        <a:lnSpc>
                          <a:spcPct val="100000"/>
                        </a:lnSpc>
                      </a:pPr>
                      <a:r>
                        <a:rPr lang="en-ZA" sz="1500" dirty="0">
                          <a:solidFill>
                            <a:schemeClr val="tx1"/>
                          </a:solidFill>
                          <a:latin typeface="Arial Narrow" panose="020B0606020202030204" pitchFamily="34" charset="0"/>
                          <a:cs typeface="Arial" panose="020B0604020202020204" pitchFamily="34" charset="0"/>
                        </a:rPr>
                        <a:t>2</a:t>
                      </a:r>
                    </a:p>
                    <a:p>
                      <a:pPr>
                        <a:lnSpc>
                          <a:spcPct val="100000"/>
                        </a:lnSpc>
                      </a:pPr>
                      <a:endParaRPr lang="en-ZA" sz="1500" dirty="0">
                        <a:solidFill>
                          <a:schemeClr val="tx1"/>
                        </a:solidFill>
                        <a:latin typeface="Arial Narrow" panose="020B0606020202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arrow" panose="020B0606020202030204" pitchFamily="34" charset="0"/>
                          <a:ea typeface="+mn-ea"/>
                          <a:cs typeface="Arial" panose="020B0604020202020204" pitchFamily="34" charset="0"/>
                        </a:rPr>
                        <a:t>In ensuring an effective and efficient administrative support and contributing towards the MTSF Priority 1 (A Capable, Ethical and Developmental State) and chapter 13 of the NDP (Building a Capable State) during the 2021/22 FY the OCJ had vacancy rate of 9.1%, which is below the 10% target set by DPSA.</a:t>
                      </a:r>
                      <a:r>
                        <a:rPr lang="en-US" sz="1600" kern="1200" baseline="0" dirty="0">
                          <a:solidFill>
                            <a:schemeClr val="tx1"/>
                          </a:solidFill>
                          <a:latin typeface="Arial Narrow" panose="020B0606020202030204" pitchFamily="34" charset="0"/>
                          <a:ea typeface="+mn-ea"/>
                          <a:cs typeface="Arial" panose="020B0604020202020204" pitchFamily="34" charset="0"/>
                        </a:rPr>
                        <a:t> Subsequently, the OCJ had 48% of women representation on SMS level; and 32% youth representation of the Department’s staff complement. </a:t>
                      </a:r>
                      <a:endParaRPr lang="en-US" sz="1600" kern="1200" dirty="0">
                        <a:solidFill>
                          <a:schemeClr val="tx1"/>
                        </a:solidFill>
                        <a:latin typeface="Arial Narrow" panose="020B060602020203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963328">
                <a:tc>
                  <a:txBody>
                    <a:bodyPr/>
                    <a:lstStyle/>
                    <a:p>
                      <a:pPr>
                        <a:lnSpc>
                          <a:spcPct val="100000"/>
                        </a:lnSpc>
                      </a:pPr>
                      <a:r>
                        <a:rPr lang="en-US" sz="1500" dirty="0">
                          <a:solidFill>
                            <a:schemeClr val="tx1"/>
                          </a:solidFill>
                          <a:latin typeface="Arial Narrow" panose="020B0606020202030204" pitchFamily="34" charset="0"/>
                          <a:cs typeface="Arial" panose="020B0604020202020204" pitchFamily="34" charset="0"/>
                        </a:rPr>
                        <a:t>3</a:t>
                      </a:r>
                      <a:endParaRPr lang="en-ZA" sz="1500" dirty="0">
                        <a:solidFill>
                          <a:schemeClr val="tx1"/>
                        </a:solidFill>
                        <a:latin typeface="Arial Narrow" panose="020B0606020202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Narrow" panose="020B0606020202030204" pitchFamily="34" charset="0"/>
                          <a:cs typeface="Arial" panose="020B0604020202020204" pitchFamily="34" charset="0"/>
                        </a:rPr>
                        <a:t>In</a:t>
                      </a:r>
                      <a:r>
                        <a:rPr lang="en-US" sz="1600" baseline="0" dirty="0">
                          <a:solidFill>
                            <a:schemeClr val="tx1"/>
                          </a:solidFill>
                          <a:latin typeface="Arial Narrow" panose="020B0606020202030204" pitchFamily="34" charset="0"/>
                          <a:cs typeface="Arial" panose="020B0604020202020204" pitchFamily="34" charset="0"/>
                        </a:rPr>
                        <a:t> ensuring </a:t>
                      </a:r>
                      <a:r>
                        <a:rPr lang="en-US" sz="1600" dirty="0">
                          <a:solidFill>
                            <a:schemeClr val="tx1"/>
                          </a:solidFill>
                          <a:latin typeface="Arial Narrow" panose="020B0606020202030204" pitchFamily="34" charset="0"/>
                          <a:cs typeface="Arial" panose="020B0604020202020204" pitchFamily="34" charset="0"/>
                        </a:rPr>
                        <a:t>enhanced judicial performance</a:t>
                      </a:r>
                      <a:r>
                        <a:rPr lang="en-US" sz="1600" baseline="0" dirty="0">
                          <a:solidFill>
                            <a:schemeClr val="tx1"/>
                          </a:solidFill>
                          <a:latin typeface="Arial Narrow" panose="020B0606020202030204" pitchFamily="34" charset="0"/>
                          <a:cs typeface="Arial" panose="020B0604020202020204" pitchFamily="34" charset="0"/>
                        </a:rPr>
                        <a:t> </a:t>
                      </a:r>
                      <a:r>
                        <a:rPr lang="en-US" sz="1600" dirty="0">
                          <a:solidFill>
                            <a:schemeClr val="tx1"/>
                          </a:solidFill>
                          <a:latin typeface="Arial Narrow" panose="020B0606020202030204" pitchFamily="34" charset="0"/>
                          <a:cs typeface="Arial" panose="020B0604020202020204" pitchFamily="34" charset="0"/>
                        </a:rPr>
                        <a:t>and contribution towards MTSF Priority 6</a:t>
                      </a:r>
                      <a:r>
                        <a:rPr lang="en-US" sz="1600" baseline="0" dirty="0">
                          <a:solidFill>
                            <a:schemeClr val="tx1"/>
                          </a:solidFill>
                          <a:latin typeface="Arial Narrow" panose="020B0606020202030204" pitchFamily="34" charset="0"/>
                          <a:cs typeface="Arial" panose="020B0604020202020204" pitchFamily="34" charset="0"/>
                        </a:rPr>
                        <a:t> </a:t>
                      </a:r>
                      <a:r>
                        <a:rPr lang="en-US" sz="1600" dirty="0">
                          <a:solidFill>
                            <a:schemeClr val="tx1"/>
                          </a:solidFill>
                          <a:latin typeface="Arial Narrow" panose="020B0606020202030204" pitchFamily="34" charset="0"/>
                          <a:cs typeface="Arial" panose="020B0604020202020204" pitchFamily="34" charset="0"/>
                        </a:rPr>
                        <a:t>(Increased Judicial Education Courses) during the 2021/22 FY,</a:t>
                      </a:r>
                      <a:r>
                        <a:rPr lang="en-US" sz="1600" baseline="0" dirty="0">
                          <a:solidFill>
                            <a:schemeClr val="tx1"/>
                          </a:solidFill>
                          <a:latin typeface="Arial Narrow" panose="020B0606020202030204" pitchFamily="34" charset="0"/>
                          <a:cs typeface="Arial" panose="020B0604020202020204" pitchFamily="34" charset="0"/>
                        </a:rPr>
                        <a:t> the OCJ c</a:t>
                      </a:r>
                      <a:r>
                        <a:rPr lang="en-US" sz="1600" dirty="0">
                          <a:solidFill>
                            <a:schemeClr val="tx1"/>
                          </a:solidFill>
                          <a:latin typeface="Arial Narrow" panose="020B0606020202030204" pitchFamily="34" charset="0"/>
                          <a:cs typeface="Arial" panose="020B0604020202020204" pitchFamily="34" charset="0"/>
                        </a:rPr>
                        <a:t>onducted 168 skills-enhancing judicial education courses for Judicial Officers and aspiring Judicial Officers, which was attended by 4</a:t>
                      </a:r>
                      <a:r>
                        <a:rPr lang="en-US" sz="1600" baseline="0" dirty="0">
                          <a:solidFill>
                            <a:schemeClr val="tx1"/>
                          </a:solidFill>
                          <a:latin typeface="Arial Narrow" panose="020B0606020202030204" pitchFamily="34" charset="0"/>
                          <a:cs typeface="Arial" panose="020B0604020202020204" pitchFamily="34" charset="0"/>
                        </a:rPr>
                        <a:t> 343</a:t>
                      </a:r>
                      <a:r>
                        <a:rPr lang="en-US" sz="1600" dirty="0">
                          <a:solidFill>
                            <a:schemeClr val="tx1"/>
                          </a:solidFill>
                          <a:latin typeface="Arial Narrow" panose="020B0606020202030204" pitchFamily="34" charset="0"/>
                          <a:cs typeface="Arial" panose="020B0604020202020204" pitchFamily="34" charset="0"/>
                        </a:rPr>
                        <a:t> delegates.</a:t>
                      </a:r>
                    </a:p>
                  </a:txBody>
                  <a:tcPr/>
                </a:tc>
                <a:extLst>
                  <a:ext uri="{0D108BD9-81ED-4DB2-BD59-A6C34878D82A}">
                    <a16:rowId xmlns:a16="http://schemas.microsoft.com/office/drawing/2014/main" val="10005"/>
                  </a:ext>
                </a:extLst>
              </a:tr>
              <a:tr h="1085317">
                <a:tc>
                  <a:txBody>
                    <a:bodyPr/>
                    <a:lstStyle/>
                    <a:p>
                      <a:pPr>
                        <a:lnSpc>
                          <a:spcPct val="100000"/>
                        </a:lnSpc>
                      </a:pPr>
                      <a:r>
                        <a:rPr lang="en-ZA" sz="1500" dirty="0">
                          <a:solidFill>
                            <a:schemeClr val="tx1"/>
                          </a:solidFill>
                          <a:latin typeface="Arial Narrow" panose="020B0606020202030204" pitchFamily="34" charset="0"/>
                          <a:cs typeface="Arial" panose="020B0604020202020204" pitchFamily="34" charset="0"/>
                        </a:rPr>
                        <a:t>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schemeClr val="tx1"/>
                          </a:solidFill>
                          <a:effectLst/>
                          <a:uLnTx/>
                          <a:uFillTx/>
                          <a:latin typeface="Arial Narrow" panose="020B0606020202030204" pitchFamily="34" charset="0"/>
                          <a:ea typeface="+mn-ea"/>
                          <a:cs typeface="Arial" panose="020B0604020202020204" pitchFamily="34" charset="0"/>
                        </a:rPr>
                        <a:t>In ensuring improved court efficiency and contributing towards the MTSF Priority 6 (Social Cohesion and Safer Communities) during the 2021/22 FY, 86% (28  356 of 33 019) of default judgments were finalised by Registrars within 14 days from date of receipt of application; 99% (27 218 of 27 413) of taxations of legal bills of costs were finalised within 60 days from date of set down and 100% (60 of 60) warrants of release (J1) were delivered within one day of the release issued.</a:t>
                      </a:r>
                      <a:endParaRPr kumimoji="0" lang="en-ZA" sz="1600" b="0" i="0" u="none" strike="noStrike" kern="1200" cap="none" spc="0" normalizeH="0" baseline="0" dirty="0">
                        <a:ln>
                          <a:noFill/>
                        </a:ln>
                        <a:solidFill>
                          <a:schemeClr val="tx1"/>
                        </a:solidFill>
                        <a:effectLst/>
                        <a:uLnTx/>
                        <a:uFillTx/>
                        <a:latin typeface="Arial Narrow" panose="020B060602020203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dirty="0">
                        <a:ln>
                          <a:noFill/>
                        </a:ln>
                        <a:solidFill>
                          <a:schemeClr val="tx1"/>
                        </a:solidFill>
                        <a:effectLst/>
                        <a:uLnTx/>
                        <a:uFillTx/>
                        <a:latin typeface="Arial Narrow" panose="020B0606020202030204" pitchFamily="34" charset="0"/>
                        <a:ea typeface="+mn-ea"/>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43924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B883EF-6CF2-D74B-A2A9-20A9144FD5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p:nvSpPr>
        <p:spPr>
          <a:xfrm>
            <a:off x="457200" y="454368"/>
            <a:ext cx="7259934" cy="704103"/>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2021/22 PERFORMANCE OVERVIEW</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300" b="1" i="0" u="none" strike="noStrike" kern="1200" cap="none" spc="0" normalizeH="0" baseline="0" noProof="0" dirty="0">
                <a:ln>
                  <a:noFill/>
                </a:ln>
                <a:solidFill>
                  <a:prstClr val="black"/>
                </a:solidFill>
                <a:effectLst/>
                <a:uLnTx/>
                <a:uFillTx/>
                <a:latin typeface="Avenir Black"/>
                <a:ea typeface="+mn-ea"/>
                <a:cs typeface="Arial" panose="020B0604020202020204" pitchFamily="34" charset="0"/>
              </a:rPr>
              <a:t>(CONT…)</a:t>
            </a:r>
          </a:p>
        </p:txBody>
      </p:sp>
      <p:sp>
        <p:nvSpPr>
          <p:cNvPr id="5" name="Rectangle 4"/>
          <p:cNvSpPr/>
          <p:nvPr/>
        </p:nvSpPr>
        <p:spPr>
          <a:xfrm>
            <a:off x="257422" y="1325856"/>
            <a:ext cx="8686801" cy="369332"/>
          </a:xfrm>
          <a:prstGeom prst="rect">
            <a:avLst/>
          </a:prstGeom>
        </p:spPr>
        <p:txBody>
          <a:bodyPr wrap="square">
            <a:spAutoFit/>
          </a:bodyPr>
          <a:lstStyle/>
          <a:p>
            <a:pPr marL="0" marR="0" lvl="0" indent="0" algn="l" defTabSz="457200" rtl="0" eaLnBrk="1" fontAlgn="t" latinLnBrk="0" hangingPunct="1">
              <a:lnSpc>
                <a:spcPct val="100000"/>
              </a:lnSpc>
              <a:spcBef>
                <a:spcPct val="0"/>
              </a:spcBef>
              <a:spcAft>
                <a:spcPct val="0"/>
              </a:spcAft>
              <a:buClrTx/>
              <a:buSzTx/>
              <a:buFont typeface="Wingdings" panose="05000000000000000000" pitchFamily="2" charset="2"/>
              <a:buNone/>
              <a:tabLst/>
              <a:defRPr/>
            </a:pP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Key achievements for the 2021/22 FY include the following:</a:t>
            </a:r>
          </a:p>
        </p:txBody>
      </p:sp>
      <p:graphicFrame>
        <p:nvGraphicFramePr>
          <p:cNvPr id="6" name="Table 5"/>
          <p:cNvGraphicFramePr>
            <a:graphicFrameLocks noGrp="1"/>
          </p:cNvGraphicFramePr>
          <p:nvPr>
            <p:extLst/>
          </p:nvPr>
        </p:nvGraphicFramePr>
        <p:xfrm>
          <a:off x="252420" y="1695189"/>
          <a:ext cx="8586780" cy="3120212"/>
        </p:xfrm>
        <a:graphic>
          <a:graphicData uri="http://schemas.openxmlformats.org/drawingml/2006/table">
            <a:tbl>
              <a:tblPr firstRow="1" bandRow="1">
                <a:tableStyleId>{5C22544A-7EE6-4342-B048-85BDC9FD1C3A}</a:tableStyleId>
              </a:tblPr>
              <a:tblGrid>
                <a:gridCol w="546549">
                  <a:extLst>
                    <a:ext uri="{9D8B030D-6E8A-4147-A177-3AD203B41FA5}">
                      <a16:colId xmlns:a16="http://schemas.microsoft.com/office/drawing/2014/main" val="20000"/>
                    </a:ext>
                  </a:extLst>
                </a:gridCol>
                <a:gridCol w="8040231">
                  <a:extLst>
                    <a:ext uri="{9D8B030D-6E8A-4147-A177-3AD203B41FA5}">
                      <a16:colId xmlns:a16="http://schemas.microsoft.com/office/drawing/2014/main" val="20001"/>
                    </a:ext>
                  </a:extLst>
                </a:gridCol>
              </a:tblGrid>
              <a:tr h="296445">
                <a:tc>
                  <a:txBody>
                    <a:bodyPr/>
                    <a:lstStyle/>
                    <a:p>
                      <a:pPr>
                        <a:lnSpc>
                          <a:spcPct val="100000"/>
                        </a:lnSpc>
                      </a:pPr>
                      <a:r>
                        <a:rPr lang="en-ZA" sz="1500" b="1" dirty="0">
                          <a:solidFill>
                            <a:schemeClr val="tx1"/>
                          </a:solidFill>
                          <a:latin typeface="Arial Narrow" panose="020B0606020202030204" pitchFamily="34" charset="0"/>
                          <a:cs typeface="Arial" panose="020B0604020202020204" pitchFamily="34" charset="0"/>
                        </a:rPr>
                        <a:t>No</a:t>
                      </a:r>
                    </a:p>
                  </a:txBody>
                  <a:tcPr/>
                </a:tc>
                <a:tc>
                  <a:txBody>
                    <a:bodyPr/>
                    <a:lstStyle/>
                    <a:p>
                      <a:pPr>
                        <a:lnSpc>
                          <a:spcPct val="100000"/>
                        </a:lnSpc>
                      </a:pPr>
                      <a:r>
                        <a:rPr kumimoji="0" lang="en-ZA" sz="15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Key Achievements</a:t>
                      </a:r>
                      <a:endParaRPr lang="en-ZA" sz="1500" b="1"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10000"/>
                  </a:ext>
                </a:extLst>
              </a:tr>
              <a:tr h="679882">
                <a:tc>
                  <a:txBody>
                    <a:bodyPr/>
                    <a:lstStyle/>
                    <a:p>
                      <a:pPr>
                        <a:lnSpc>
                          <a:spcPct val="100000"/>
                        </a:lnSpc>
                      </a:pPr>
                      <a:r>
                        <a:rPr lang="en-US" sz="1600" dirty="0">
                          <a:solidFill>
                            <a:schemeClr val="tx1"/>
                          </a:solidFill>
                          <a:latin typeface="Arial Narrow" panose="020B0606020202030204" pitchFamily="34" charset="0"/>
                          <a:cs typeface="Arial" panose="020B0604020202020204" pitchFamily="34" charset="0"/>
                        </a:rPr>
                        <a:t>5</a:t>
                      </a:r>
                      <a:endParaRPr lang="en-ZA" sz="1600" dirty="0">
                        <a:solidFill>
                          <a:schemeClr val="tx1"/>
                        </a:solidFill>
                        <a:latin typeface="Arial Narrow" panose="020B0606020202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dirty="0">
                          <a:ln>
                            <a:noFill/>
                          </a:ln>
                          <a:solidFill>
                            <a:schemeClr val="tx1"/>
                          </a:solidFill>
                          <a:effectLst/>
                          <a:uLnTx/>
                          <a:uFillTx/>
                          <a:latin typeface="Arial Narrow" panose="020B0606020202030204" pitchFamily="34" charset="0"/>
                          <a:ea typeface="+mn-ea"/>
                          <a:cs typeface="Arial" panose="020B0604020202020204" pitchFamily="34" charset="0"/>
                        </a:rPr>
                        <a:t>In promoting accountability and fighting corruption during the 2021/22 FY, the OCJ investigated 55% of reported fraud cases within 60 working days; and conducted 29 awareness sessions on Fraud Prevention and the Anti-Corruption Strategy.  </a:t>
                      </a:r>
                    </a:p>
                  </a:txBody>
                  <a:tcPr/>
                </a:tc>
                <a:extLst>
                  <a:ext uri="{0D108BD9-81ED-4DB2-BD59-A6C34878D82A}">
                    <a16:rowId xmlns:a16="http://schemas.microsoft.com/office/drawing/2014/main" val="3670547995"/>
                  </a:ext>
                </a:extLst>
              </a:tr>
              <a:tr h="442500">
                <a:tc>
                  <a:txBody>
                    <a:bodyPr/>
                    <a:lstStyle/>
                    <a:p>
                      <a:pPr>
                        <a:lnSpc>
                          <a:spcPct val="100000"/>
                        </a:lnSpc>
                      </a:pPr>
                      <a:r>
                        <a:rPr lang="en-US" sz="1600" dirty="0">
                          <a:solidFill>
                            <a:schemeClr val="tx1"/>
                          </a:solidFill>
                          <a:latin typeface="Arial Narrow" panose="020B0606020202030204" pitchFamily="34" charset="0"/>
                          <a:cs typeface="Arial" panose="020B0604020202020204" pitchFamily="34" charset="0"/>
                        </a:rPr>
                        <a:t>6</a:t>
                      </a:r>
                      <a:endParaRPr lang="en-ZA" sz="1600" dirty="0">
                        <a:solidFill>
                          <a:schemeClr val="tx1"/>
                        </a:solidFill>
                        <a:latin typeface="Arial Narrow" panose="020B0606020202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Narrow" panose="020B0606020202030204" pitchFamily="34" charset="0"/>
                          <a:cs typeface="Arial" panose="020B0604020202020204" pitchFamily="34" charset="0"/>
                        </a:rPr>
                        <a:t>As part of court modernisation, the OCJ embarked</a:t>
                      </a:r>
                      <a:r>
                        <a:rPr lang="en-ZA" sz="1600" baseline="0" dirty="0">
                          <a:solidFill>
                            <a:schemeClr val="tx1"/>
                          </a:solidFill>
                          <a:latin typeface="Arial Narrow" panose="020B0606020202030204" pitchFamily="34" charset="0"/>
                          <a:cs typeface="Arial" panose="020B0604020202020204" pitchFamily="34" charset="0"/>
                        </a:rPr>
                        <a:t> on the ICT infrastructure refresh project, upgrading of End User Equipment project and roll out of Wi-Fi to all Superior Courts.   </a:t>
                      </a:r>
                      <a:r>
                        <a:rPr lang="en-ZA" sz="1600" dirty="0">
                          <a:solidFill>
                            <a:schemeClr val="tx1"/>
                          </a:solidFill>
                          <a:latin typeface="Arial Narrow" panose="020B060602020203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dirty="0">
                        <a:ln>
                          <a:noFill/>
                        </a:ln>
                        <a:solidFill>
                          <a:schemeClr val="tx1"/>
                        </a:solidFill>
                        <a:effectLst/>
                        <a:uLnTx/>
                        <a:uFillTx/>
                        <a:latin typeface="Arial Narrow" panose="020B0606020202030204" pitchFamily="34" charset="0"/>
                        <a:ea typeface="+mn-ea"/>
                        <a:cs typeface="Arial" panose="020B0604020202020204" pitchFamily="34" charset="0"/>
                      </a:endParaRPr>
                    </a:p>
                  </a:txBody>
                  <a:tcPr/>
                </a:tc>
                <a:extLst>
                  <a:ext uri="{0D108BD9-81ED-4DB2-BD59-A6C34878D82A}">
                    <a16:rowId xmlns:a16="http://schemas.microsoft.com/office/drawing/2014/main" val="85447858"/>
                  </a:ext>
                </a:extLst>
              </a:tr>
              <a:tr h="1154252">
                <a:tc>
                  <a:txBody>
                    <a:bodyPr/>
                    <a:lstStyle/>
                    <a:p>
                      <a:pPr>
                        <a:lnSpc>
                          <a:spcPct val="100000"/>
                        </a:lnSpc>
                      </a:pPr>
                      <a:r>
                        <a:rPr lang="en-US" sz="1600" dirty="0">
                          <a:solidFill>
                            <a:schemeClr val="tx1"/>
                          </a:solidFill>
                          <a:latin typeface="Arial Narrow" panose="020B0606020202030204" pitchFamily="34" charset="0"/>
                          <a:cs typeface="Arial" panose="020B0604020202020204" pitchFamily="34" charset="0"/>
                        </a:rPr>
                        <a:t>7</a:t>
                      </a:r>
                      <a:endParaRPr lang="en-ZA" sz="1600" dirty="0">
                        <a:solidFill>
                          <a:schemeClr val="tx1"/>
                        </a:solidFill>
                        <a:latin typeface="Arial Narrow" panose="020B0606020202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dirty="0">
                          <a:ln>
                            <a:noFill/>
                          </a:ln>
                          <a:solidFill>
                            <a:schemeClr val="tx1"/>
                          </a:solidFill>
                          <a:effectLst/>
                          <a:uLnTx/>
                          <a:uFillTx/>
                          <a:latin typeface="Arial Narrow" panose="020B0606020202030204" pitchFamily="34" charset="0"/>
                          <a:ea typeface="+mn-ea"/>
                          <a:cs typeface="Arial" panose="020B0604020202020204" pitchFamily="34" charset="0"/>
                        </a:rPr>
                        <a:t>There was a reduction of the risk of COVID-19 as a result of complying with all the related Government prescripts and Regulations.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dirty="0">
                        <a:ln>
                          <a:noFill/>
                        </a:ln>
                        <a:solidFill>
                          <a:schemeClr val="tx1"/>
                        </a:solidFill>
                        <a:effectLst/>
                        <a:uLnTx/>
                        <a:uFillTx/>
                        <a:latin typeface="Arial Narrow" panose="020B0606020202030204" pitchFamily="34" charset="0"/>
                        <a:ea typeface="+mn-ea"/>
                        <a:cs typeface="Arial" panose="020B0604020202020204" pitchFamily="34" charset="0"/>
                      </a:endParaRPr>
                    </a:p>
                    <a:p>
                      <a:pPr>
                        <a:lnSpc>
                          <a:spcPct val="100000"/>
                        </a:lnSpc>
                        <a:spcAft>
                          <a:spcPts val="800"/>
                        </a:spcAft>
                      </a:pPr>
                      <a:endParaRPr kumimoji="0" lang="en-ZA" sz="1600" b="0" i="0" u="none" strike="noStrike" kern="1200" cap="none" spc="0" normalizeH="0" baseline="0" dirty="0">
                        <a:ln>
                          <a:noFill/>
                        </a:ln>
                        <a:solidFill>
                          <a:schemeClr val="tx1"/>
                        </a:solidFill>
                        <a:effectLst/>
                        <a:uLnTx/>
                        <a:uFillTx/>
                        <a:latin typeface="Arial Narrow" panose="020B0606020202030204" pitchFamily="34" charset="0"/>
                        <a:ea typeface="+mn-ea"/>
                        <a:cs typeface="Arial" panose="020B0604020202020204" pitchFamily="34" charset="0"/>
                      </a:endParaRPr>
                    </a:p>
                  </a:txBody>
                  <a:tcPr/>
                </a:tc>
                <a:extLst>
                  <a:ext uri="{0D108BD9-81ED-4DB2-BD59-A6C34878D82A}">
                    <a16:rowId xmlns:a16="http://schemas.microsoft.com/office/drawing/2014/main" val="2419796646"/>
                  </a:ext>
                </a:extLst>
              </a:tr>
            </a:tbl>
          </a:graphicData>
        </a:graphic>
      </p:graphicFrame>
    </p:spTree>
    <p:extLst>
      <p:ext uri="{BB962C8B-B14F-4D97-AF65-F5344CB8AC3E}">
        <p14:creationId xmlns:p14="http://schemas.microsoft.com/office/powerpoint/2010/main" val="234036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23</a:t>
            </a:fld>
            <a:endParaRPr lang="en-US"/>
          </a:p>
        </p:txBody>
      </p:sp>
      <p:sp>
        <p:nvSpPr>
          <p:cNvPr id="5" name="Title 1"/>
          <p:cNvSpPr txBox="1">
            <a:spLocks/>
          </p:cNvSpPr>
          <p:nvPr/>
        </p:nvSpPr>
        <p:spPr>
          <a:xfrm>
            <a:off x="730285" y="544743"/>
            <a:ext cx="7263865" cy="563621"/>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ZA" sz="2300" b="1" dirty="0">
                <a:latin typeface="Arial" pitchFamily="34" charset="0"/>
                <a:cs typeface="Arial" pitchFamily="34" charset="0"/>
              </a:rPr>
              <a:t>BUDGET PROGRAMME STRUCTURE</a:t>
            </a:r>
            <a:endParaRPr lang="en-ZA" sz="2300" b="1" dirty="0">
              <a:solidFill>
                <a:srgbClr val="0070C0"/>
              </a:solidFill>
              <a:latin typeface="Arial" pitchFamily="34" charset="0"/>
              <a:cs typeface="Arial" pitchFamily="34" charset="0"/>
            </a:endParaRPr>
          </a:p>
        </p:txBody>
      </p:sp>
      <p:sp>
        <p:nvSpPr>
          <p:cNvPr id="6" name="Content Placeholder 2"/>
          <p:cNvSpPr txBox="1">
            <a:spLocks/>
          </p:cNvSpPr>
          <p:nvPr/>
        </p:nvSpPr>
        <p:spPr>
          <a:xfrm>
            <a:off x="457200" y="1600201"/>
            <a:ext cx="8229600" cy="38861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None/>
              <a:defRPr/>
            </a:pPr>
            <a:endParaRPr lang="en-ZA" sz="1800" b="1" dirty="0">
              <a:solidFill>
                <a:prstClr val="black"/>
              </a:solidFill>
              <a:latin typeface="Arial" pitchFamily="34" charset="0"/>
              <a:cs typeface="Arial" pitchFamily="34" charset="0"/>
            </a:endParaRPr>
          </a:p>
          <a:p>
            <a:pPr marL="0" indent="0" algn="just">
              <a:buFont typeface="Arial"/>
              <a:buNone/>
            </a:pPr>
            <a:endParaRPr lang="en-US" dirty="0">
              <a:latin typeface="Arial" panose="020B0604020202020204" pitchFamily="34" charset="0"/>
              <a:cs typeface="Arial" panose="020B0604020202020204" pitchFamily="34" charset="0"/>
            </a:endParaRPr>
          </a:p>
        </p:txBody>
      </p:sp>
      <p:sp>
        <p:nvSpPr>
          <p:cNvPr id="3" name="Rectangle 2"/>
          <p:cNvSpPr/>
          <p:nvPr/>
        </p:nvSpPr>
        <p:spPr>
          <a:xfrm>
            <a:off x="536999" y="1264833"/>
            <a:ext cx="8276735" cy="2308324"/>
          </a:xfrm>
          <a:prstGeom prst="rect">
            <a:avLst/>
          </a:prstGeom>
        </p:spPr>
        <p:txBody>
          <a:bodyPr wrap="square">
            <a:spAutoFit/>
          </a:bodyPr>
          <a:lstStyle/>
          <a:p>
            <a:pPr algn="just">
              <a:lnSpc>
                <a:spcPct val="150000"/>
              </a:lnSpc>
              <a:defRPr/>
            </a:pPr>
            <a:r>
              <a:rPr lang="en-US" b="1" kern="0" dirty="0">
                <a:latin typeface="Arial Narrow" panose="020B0606020202030204" pitchFamily="34" charset="0"/>
                <a:cs typeface="Arial" pitchFamily="34" charset="0"/>
              </a:rPr>
              <a:t>OCJ carries out its mandate through three budget programmes which are:</a:t>
            </a:r>
          </a:p>
          <a:p>
            <a:pPr algn="just">
              <a:lnSpc>
                <a:spcPct val="150000"/>
              </a:lnSpc>
              <a:defRPr/>
            </a:pPr>
            <a:r>
              <a:rPr lang="en-US" b="1" kern="0" dirty="0">
                <a:latin typeface="Arial Narrow" panose="020B0606020202030204" pitchFamily="34" charset="0"/>
                <a:cs typeface="Arial" pitchFamily="34" charset="0"/>
              </a:rPr>
              <a:t> </a:t>
            </a:r>
          </a:p>
          <a:p>
            <a:pPr marL="571500" indent="-285750">
              <a:buFont typeface="Wingdings" panose="05000000000000000000" pitchFamily="2" charset="2"/>
              <a:buChar char="q"/>
              <a:defRPr/>
            </a:pPr>
            <a:r>
              <a:rPr lang="en-US" kern="0" dirty="0">
                <a:latin typeface="Arial Narrow" panose="020B0606020202030204" pitchFamily="34" charset="0"/>
                <a:cs typeface="Arial" pitchFamily="34" charset="0"/>
              </a:rPr>
              <a:t>Programme	1: Administration </a:t>
            </a:r>
          </a:p>
          <a:p>
            <a:pPr marL="571500" indent="-285750">
              <a:buFont typeface="Wingdings" panose="05000000000000000000" pitchFamily="2" charset="2"/>
              <a:buChar char="q"/>
              <a:defRPr/>
            </a:pPr>
            <a:endParaRPr lang="en-US" kern="0" dirty="0">
              <a:latin typeface="Arial Narrow" panose="020B0606020202030204" pitchFamily="34" charset="0"/>
              <a:cs typeface="Arial" pitchFamily="34" charset="0"/>
            </a:endParaRPr>
          </a:p>
          <a:p>
            <a:pPr marL="571500" indent="-285750">
              <a:buFont typeface="Wingdings" panose="05000000000000000000" pitchFamily="2" charset="2"/>
              <a:buChar char="q"/>
              <a:defRPr/>
            </a:pPr>
            <a:r>
              <a:rPr lang="en-US" kern="0" dirty="0">
                <a:latin typeface="Arial Narrow" panose="020B0606020202030204" pitchFamily="34" charset="0"/>
                <a:cs typeface="Arial" pitchFamily="34" charset="0"/>
              </a:rPr>
              <a:t>Programme	2: Superior Court Services</a:t>
            </a:r>
          </a:p>
          <a:p>
            <a:pPr marL="571500" indent="-285750">
              <a:buFont typeface="Wingdings" panose="05000000000000000000" pitchFamily="2" charset="2"/>
              <a:buChar char="q"/>
              <a:defRPr/>
            </a:pPr>
            <a:endParaRPr lang="en-US" kern="0" dirty="0">
              <a:latin typeface="Arial Narrow" panose="020B0606020202030204" pitchFamily="34" charset="0"/>
              <a:cs typeface="Arial" pitchFamily="34" charset="0"/>
            </a:endParaRPr>
          </a:p>
          <a:p>
            <a:pPr marL="571500" indent="-285750">
              <a:buFont typeface="Wingdings" panose="05000000000000000000" pitchFamily="2" charset="2"/>
              <a:buChar char="q"/>
              <a:defRPr/>
            </a:pPr>
            <a:r>
              <a:rPr lang="en-US" kern="0" dirty="0">
                <a:latin typeface="Arial Narrow" panose="020B0606020202030204" pitchFamily="34" charset="0"/>
                <a:cs typeface="Arial" pitchFamily="34" charset="0"/>
              </a:rPr>
              <a:t>Programme	3: Judicial Education &amp; Support</a:t>
            </a:r>
          </a:p>
        </p:txBody>
      </p:sp>
    </p:spTree>
    <p:extLst>
      <p:ext uri="{BB962C8B-B14F-4D97-AF65-F5344CB8AC3E}">
        <p14:creationId xmlns:p14="http://schemas.microsoft.com/office/powerpoint/2010/main" val="146842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24</a:t>
            </a:fld>
            <a:endParaRPr lang="en-US"/>
          </a:p>
        </p:txBody>
      </p:sp>
      <p:sp>
        <p:nvSpPr>
          <p:cNvPr id="4" name="Rectangle 3"/>
          <p:cNvSpPr/>
          <p:nvPr/>
        </p:nvSpPr>
        <p:spPr>
          <a:xfrm>
            <a:off x="727612" y="1783736"/>
            <a:ext cx="7726411" cy="4154984"/>
          </a:xfrm>
          <a:prstGeom prst="rect">
            <a:avLst/>
          </a:prstGeom>
          <a:solidFill>
            <a:schemeClr val="tx2">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lgn="ctr"/>
            <a:endParaRPr lang="en-ZA" sz="3200" b="1" cap="all" dirty="0">
              <a:latin typeface="Arial" panose="020B0604020202020204" pitchFamily="34" charset="0"/>
              <a:ea typeface="+mj-ea"/>
              <a:cs typeface="Arial" panose="020B0604020202020204" pitchFamily="34" charset="0"/>
            </a:endParaRPr>
          </a:p>
          <a:p>
            <a:pPr algn="ctr"/>
            <a:endParaRPr lang="en-ZA" sz="3200" b="1" cap="all" dirty="0">
              <a:latin typeface="Arial" panose="020B0604020202020204" pitchFamily="34" charset="0"/>
              <a:ea typeface="+mj-ea"/>
              <a:cs typeface="Arial" panose="020B0604020202020204" pitchFamily="34" charset="0"/>
            </a:endParaRPr>
          </a:p>
          <a:p>
            <a:pPr algn="ctr"/>
            <a:endParaRPr lang="en-ZA" sz="3200" b="1" cap="all" dirty="0">
              <a:latin typeface="Arial" panose="020B0604020202020204" pitchFamily="34" charset="0"/>
              <a:ea typeface="+mj-ea"/>
              <a:cs typeface="Arial" panose="020B0604020202020204" pitchFamily="34" charset="0"/>
            </a:endParaRPr>
          </a:p>
          <a:p>
            <a:pPr algn="ctr"/>
            <a:r>
              <a:rPr lang="en-ZA" sz="3200" b="1" cap="all" dirty="0">
                <a:latin typeface="Arial" panose="020B0604020202020204" pitchFamily="34" charset="0"/>
                <a:ea typeface="+mj-ea"/>
                <a:cs typeface="Arial" panose="020B0604020202020204" pitchFamily="34" charset="0"/>
              </a:rPr>
              <a:t>Programme 1: </a:t>
            </a:r>
          </a:p>
          <a:p>
            <a:pPr algn="ctr"/>
            <a:endParaRPr lang="en-ZA" sz="3200" b="1" cap="all" dirty="0">
              <a:latin typeface="Arial" panose="020B0604020202020204" pitchFamily="34" charset="0"/>
              <a:ea typeface="+mj-ea"/>
              <a:cs typeface="Arial" panose="020B0604020202020204" pitchFamily="34" charset="0"/>
            </a:endParaRPr>
          </a:p>
          <a:p>
            <a:pPr algn="ctr"/>
            <a:r>
              <a:rPr lang="en-ZA" sz="3200" b="1" cap="all" dirty="0">
                <a:latin typeface="Arial" panose="020B0604020202020204" pitchFamily="34" charset="0"/>
                <a:ea typeface="+mj-ea"/>
                <a:cs typeface="Arial" panose="020B0604020202020204" pitchFamily="34" charset="0"/>
              </a:rPr>
              <a:t>Administration</a:t>
            </a:r>
          </a:p>
          <a:p>
            <a:pPr algn="ctr"/>
            <a:endParaRPr lang="en-ZA" sz="3200" b="1" cap="all" dirty="0">
              <a:latin typeface="Arial" panose="020B0604020202020204" pitchFamily="34" charset="0"/>
              <a:ea typeface="+mj-ea"/>
              <a:cs typeface="Arial" panose="020B0604020202020204" pitchFamily="34" charset="0"/>
            </a:endParaRPr>
          </a:p>
          <a:p>
            <a:pPr algn="ctr"/>
            <a:endParaRPr lang="en-ZA" sz="4000" b="1" cap="all"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17683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25</a:t>
            </a:fld>
            <a:endParaRPr lang="en-US"/>
          </a:p>
        </p:txBody>
      </p:sp>
      <p:sp>
        <p:nvSpPr>
          <p:cNvPr id="6" name="Subtitle 2"/>
          <p:cNvSpPr txBox="1">
            <a:spLocks/>
          </p:cNvSpPr>
          <p:nvPr/>
        </p:nvSpPr>
        <p:spPr>
          <a:xfrm>
            <a:off x="244293" y="341063"/>
            <a:ext cx="7787250" cy="830311"/>
          </a:xfrm>
          <a:prstGeom prst="rect">
            <a:avLst/>
          </a:prstGeom>
          <a:solidFill>
            <a:schemeClr val="tx2">
              <a:lumMod val="20000"/>
              <a:lumOff val="80000"/>
            </a:schemeClr>
          </a:solidFill>
          <a:ln>
            <a:solidFill>
              <a:schemeClr val="tx2">
                <a:lumMod val="40000"/>
                <a:lumOff val="60000"/>
              </a:schemeClr>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None/>
              <a:defRPr/>
            </a:pPr>
            <a:r>
              <a:rPr lang="en-US" sz="2400" b="1" dirty="0">
                <a:latin typeface="Arial" pitchFamily="34" charset="0"/>
                <a:cs typeface="Arial" pitchFamily="34" charset="0"/>
              </a:rPr>
              <a:t>OVERVIEW OF PERFORMANCE: PROGRAMME 1 - ADMINISTRATION</a:t>
            </a:r>
          </a:p>
        </p:txBody>
      </p:sp>
      <p:sp>
        <p:nvSpPr>
          <p:cNvPr id="7" name="Subtitle 2"/>
          <p:cNvSpPr txBox="1">
            <a:spLocks/>
          </p:cNvSpPr>
          <p:nvPr/>
        </p:nvSpPr>
        <p:spPr>
          <a:xfrm>
            <a:off x="244293" y="1345324"/>
            <a:ext cx="8693050" cy="5180167"/>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t">
              <a:lnSpc>
                <a:spcPct val="150000"/>
              </a:lnSpc>
              <a:spcBef>
                <a:spcPct val="0"/>
              </a:spcBef>
              <a:spcAft>
                <a:spcPct val="0"/>
              </a:spcAft>
              <a:buNone/>
              <a:defRPr/>
            </a:pPr>
            <a:r>
              <a:rPr lang="en-ZA" sz="1800" b="1" dirty="0">
                <a:latin typeface="Arial" panose="020B0604020202020204" pitchFamily="34" charset="0"/>
                <a:cs typeface="Arial" panose="020B0604020202020204" pitchFamily="34" charset="0"/>
              </a:rPr>
              <a:t>Programme 1: </a:t>
            </a:r>
            <a:r>
              <a:rPr lang="en-ZA" sz="1800" dirty="0">
                <a:latin typeface="Arial" panose="020B0604020202020204" pitchFamily="34" charset="0"/>
                <a:cs typeface="Arial" panose="020B0604020202020204" pitchFamily="34" charset="0"/>
              </a:rPr>
              <a:t>Administration had a total of 14 targets, of which only 11 were achieved translating to 79%.  </a:t>
            </a:r>
          </a:p>
          <a:p>
            <a:pPr marL="0" indent="0" fontAlgn="t">
              <a:lnSpc>
                <a:spcPct val="200000"/>
              </a:lnSpc>
              <a:spcBef>
                <a:spcPct val="0"/>
              </a:spcBef>
              <a:spcAft>
                <a:spcPct val="0"/>
              </a:spcAft>
              <a:buNone/>
              <a:defRPr/>
            </a:pPr>
            <a:r>
              <a:rPr lang="en-ZA" sz="1800" b="1" dirty="0">
                <a:solidFill>
                  <a:srgbClr val="002060"/>
                </a:solidFill>
                <a:latin typeface="Arial" panose="020B0604020202020204" pitchFamily="34" charset="0"/>
                <a:cs typeface="Arial" panose="020B0604020202020204" pitchFamily="34" charset="0"/>
              </a:rPr>
              <a:t>Performance per sub-programmes: </a:t>
            </a:r>
          </a:p>
          <a:p>
            <a:pPr fontAlgn="t">
              <a:lnSpc>
                <a:spcPct val="200000"/>
              </a:lnSpc>
              <a:spcBef>
                <a:spcPct val="0"/>
              </a:spcBef>
              <a:spcAft>
                <a:spcPct val="0"/>
              </a:spcAft>
              <a:buFont typeface="Wingdings" panose="05000000000000000000" pitchFamily="2" charset="2"/>
              <a:buChar char="q"/>
              <a:defRPr/>
            </a:pPr>
            <a:r>
              <a:rPr lang="en-US" sz="1800" b="1" dirty="0">
                <a:latin typeface="Arial" panose="020B0604020202020204" pitchFamily="34" charset="0"/>
                <a:cs typeface="Arial" panose="020B0604020202020204" pitchFamily="34" charset="0"/>
              </a:rPr>
              <a:t>Management </a:t>
            </a:r>
            <a:r>
              <a:rPr lang="en-US" sz="1800" dirty="0">
                <a:latin typeface="Arial" panose="020B0604020202020204" pitchFamily="34" charset="0"/>
                <a:cs typeface="Arial" panose="020B0604020202020204" pitchFamily="34" charset="0"/>
              </a:rPr>
              <a:t>did not have any planned annual targets;</a:t>
            </a:r>
          </a:p>
          <a:p>
            <a:pPr fontAlgn="t">
              <a:lnSpc>
                <a:spcPct val="200000"/>
              </a:lnSpc>
              <a:spcBef>
                <a:spcPct val="0"/>
              </a:spcBef>
              <a:spcAft>
                <a:spcPct val="0"/>
              </a:spcAft>
              <a:buFont typeface="Wingdings" panose="05000000000000000000" pitchFamily="2" charset="2"/>
              <a:buChar char="q"/>
              <a:defRPr/>
            </a:pPr>
            <a:r>
              <a:rPr lang="en-US" sz="1800" b="1" dirty="0">
                <a:latin typeface="Arial" panose="020B0604020202020204" pitchFamily="34" charset="0"/>
                <a:cs typeface="Arial" panose="020B0604020202020204" pitchFamily="34" charset="0"/>
              </a:rPr>
              <a:t>Corporate Services </a:t>
            </a:r>
            <a:r>
              <a:rPr lang="en-US" sz="1800" dirty="0">
                <a:latin typeface="Arial" panose="020B0604020202020204" pitchFamily="34" charset="0"/>
                <a:cs typeface="Arial" panose="020B0604020202020204" pitchFamily="34" charset="0"/>
              </a:rPr>
              <a:t>achieved 50% (3 of 6) of its annual targets;</a:t>
            </a:r>
          </a:p>
          <a:p>
            <a:pPr fontAlgn="t">
              <a:lnSpc>
                <a:spcPct val="200000"/>
              </a:lnSpc>
              <a:spcBef>
                <a:spcPct val="0"/>
              </a:spcBef>
              <a:spcAft>
                <a:spcPct val="0"/>
              </a:spcAft>
              <a:buFont typeface="Wingdings" panose="05000000000000000000" pitchFamily="2" charset="2"/>
              <a:buChar char="q"/>
              <a:defRPr/>
            </a:pPr>
            <a:r>
              <a:rPr lang="en-US" sz="1800" b="1" dirty="0">
                <a:latin typeface="Arial" panose="020B0604020202020204" pitchFamily="34" charset="0"/>
                <a:cs typeface="Arial" panose="020B0604020202020204" pitchFamily="34" charset="0"/>
              </a:rPr>
              <a:t>Internal Audit </a:t>
            </a:r>
            <a:r>
              <a:rPr lang="en-US" sz="1800" dirty="0">
                <a:latin typeface="Arial" panose="020B0604020202020204" pitchFamily="34" charset="0"/>
                <a:cs typeface="Arial" panose="020B0604020202020204" pitchFamily="34" charset="0"/>
              </a:rPr>
              <a:t>achieved 100% (1 of 1) of its annual targets;</a:t>
            </a:r>
          </a:p>
          <a:p>
            <a:pPr fontAlgn="t">
              <a:lnSpc>
                <a:spcPct val="200000"/>
              </a:lnSpc>
              <a:spcBef>
                <a:spcPct val="0"/>
              </a:spcBef>
              <a:spcAft>
                <a:spcPct val="0"/>
              </a:spcAft>
              <a:buFont typeface="Wingdings" panose="05000000000000000000" pitchFamily="2" charset="2"/>
              <a:buChar char="q"/>
              <a:defRPr/>
            </a:pPr>
            <a:r>
              <a:rPr lang="en-US" sz="1800" b="1" dirty="0">
                <a:latin typeface="Arial" panose="020B0604020202020204" pitchFamily="34" charset="0"/>
                <a:cs typeface="Arial" panose="020B0604020202020204" pitchFamily="34" charset="0"/>
              </a:rPr>
              <a:t>Finance Administration </a:t>
            </a:r>
            <a:r>
              <a:rPr lang="en-US" sz="1800" dirty="0">
                <a:latin typeface="Arial" panose="020B0604020202020204" pitchFamily="34" charset="0"/>
                <a:cs typeface="Arial" panose="020B0604020202020204" pitchFamily="34" charset="0"/>
              </a:rPr>
              <a:t>achieved 100% (2 of 2) of its annual targets;</a:t>
            </a:r>
          </a:p>
          <a:p>
            <a:pPr fontAlgn="t">
              <a:lnSpc>
                <a:spcPct val="200000"/>
              </a:lnSpc>
              <a:spcBef>
                <a:spcPct val="0"/>
              </a:spcBef>
              <a:spcAft>
                <a:spcPct val="0"/>
              </a:spcAft>
              <a:buFont typeface="Wingdings" panose="05000000000000000000" pitchFamily="2" charset="2"/>
              <a:buChar char="q"/>
              <a:defRPr/>
            </a:pPr>
            <a:r>
              <a:rPr lang="en-US" sz="1800" b="1" dirty="0">
                <a:latin typeface="Arial" panose="020B0604020202020204" pitchFamily="34" charset="0"/>
                <a:cs typeface="Arial" panose="020B0604020202020204" pitchFamily="34" charset="0"/>
              </a:rPr>
              <a:t>Office Accommodation </a:t>
            </a:r>
            <a:r>
              <a:rPr lang="en-US" sz="1800" dirty="0">
                <a:latin typeface="Arial" panose="020B0604020202020204" pitchFamily="34" charset="0"/>
                <a:cs typeface="Arial" panose="020B0604020202020204" pitchFamily="34" charset="0"/>
              </a:rPr>
              <a:t>did not have any planned annual targets;  and  </a:t>
            </a:r>
          </a:p>
          <a:p>
            <a:pPr fontAlgn="t">
              <a:lnSpc>
                <a:spcPct val="200000"/>
              </a:lnSpc>
              <a:spcBef>
                <a:spcPct val="0"/>
              </a:spcBef>
              <a:spcAft>
                <a:spcPct val="0"/>
              </a:spcAf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There were 5 </a:t>
            </a:r>
            <a:r>
              <a:rPr lang="en-ZA" sz="1800" b="1" dirty="0">
                <a:latin typeface="Arial" panose="020B0604020202020204" pitchFamily="34" charset="0"/>
                <a:cs typeface="Arial" panose="020B0604020202020204" pitchFamily="34" charset="0"/>
              </a:rPr>
              <a:t>COVID-19</a:t>
            </a:r>
            <a:r>
              <a:rPr lang="en-ZA" sz="1800" dirty="0">
                <a:latin typeface="Arial" panose="020B0604020202020204" pitchFamily="34" charset="0"/>
                <a:cs typeface="Arial" panose="020B0604020202020204" pitchFamily="34" charset="0"/>
              </a:rPr>
              <a:t> Related Indicators and Targets of which all targets, translating to 100% were </a:t>
            </a:r>
            <a:r>
              <a:rPr lang="en-US" sz="1800" dirty="0">
                <a:latin typeface="Arial" panose="020B0604020202020204" pitchFamily="34" charset="0"/>
                <a:cs typeface="Arial" panose="020B0604020202020204" pitchFamily="34" charset="0"/>
              </a:rPr>
              <a:t>achieved. </a:t>
            </a:r>
          </a:p>
          <a:p>
            <a:pPr marL="0" indent="0">
              <a:buNone/>
            </a:pPr>
            <a:endParaRPr lang="en-US" sz="1400" dirty="0">
              <a:latin typeface="Avenir Light"/>
              <a:cs typeface="Avenir Light"/>
            </a:endParaRPr>
          </a:p>
          <a:p>
            <a:pPr marL="0" indent="0">
              <a:buNone/>
            </a:pPr>
            <a:endParaRPr lang="en-US" sz="1400" dirty="0">
              <a:latin typeface="Avenir Light"/>
              <a:cs typeface="Avenir Light"/>
            </a:endParaRPr>
          </a:p>
          <a:p>
            <a:pPr marL="0" indent="0">
              <a:buNone/>
            </a:pPr>
            <a:endParaRPr lang="en-US" sz="1400" dirty="0">
              <a:latin typeface="Avenir Light"/>
              <a:cs typeface="Avenir Light"/>
            </a:endParaRPr>
          </a:p>
        </p:txBody>
      </p:sp>
    </p:spTree>
    <p:extLst>
      <p:ext uri="{BB962C8B-B14F-4D97-AF65-F5344CB8AC3E}">
        <p14:creationId xmlns:p14="http://schemas.microsoft.com/office/powerpoint/2010/main" val="1671241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1360" y="621760"/>
            <a:ext cx="7441427"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defTabSz="914400">
              <a:spcBef>
                <a:spcPct val="0"/>
              </a:spcBef>
            </a:pPr>
            <a:r>
              <a:rPr lang="en-US" sz="2400" b="1" dirty="0">
                <a:latin typeface="Arial" panose="020B0604020202020204" pitchFamily="34" charset="0"/>
                <a:cs typeface="Arial" panose="020B0604020202020204" pitchFamily="34" charset="0"/>
              </a:rPr>
              <a:t>PROGRAMME 1: ADMINISTRATION</a:t>
            </a:r>
            <a:endParaRPr lang="en-ZA" sz="24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19856012"/>
              </p:ext>
            </p:extLst>
          </p:nvPr>
        </p:nvGraphicFramePr>
        <p:xfrm>
          <a:off x="432952" y="1212401"/>
          <a:ext cx="8329384" cy="4923144"/>
        </p:xfrm>
        <a:graphic>
          <a:graphicData uri="http://schemas.openxmlformats.org/drawingml/2006/table">
            <a:tbl>
              <a:tblPr firstRow="1" firstCol="1" bandRow="1">
                <a:tableStyleId>{5C22544A-7EE6-4342-B048-85BDC9FD1C3A}</a:tableStyleId>
              </a:tblPr>
              <a:tblGrid>
                <a:gridCol w="1046260">
                  <a:extLst>
                    <a:ext uri="{9D8B030D-6E8A-4147-A177-3AD203B41FA5}">
                      <a16:colId xmlns:a16="http://schemas.microsoft.com/office/drawing/2014/main" val="3030293713"/>
                    </a:ext>
                  </a:extLst>
                </a:gridCol>
                <a:gridCol w="1046260">
                  <a:extLst>
                    <a:ext uri="{9D8B030D-6E8A-4147-A177-3AD203B41FA5}">
                      <a16:colId xmlns:a16="http://schemas.microsoft.com/office/drawing/2014/main" val="52816829"/>
                    </a:ext>
                  </a:extLst>
                </a:gridCol>
                <a:gridCol w="1111649">
                  <a:extLst>
                    <a:ext uri="{9D8B030D-6E8A-4147-A177-3AD203B41FA5}">
                      <a16:colId xmlns:a16="http://schemas.microsoft.com/office/drawing/2014/main" val="2504390265"/>
                    </a:ext>
                  </a:extLst>
                </a:gridCol>
                <a:gridCol w="1322263">
                  <a:extLst>
                    <a:ext uri="{9D8B030D-6E8A-4147-A177-3AD203B41FA5}">
                      <a16:colId xmlns:a16="http://schemas.microsoft.com/office/drawing/2014/main" val="3830520842"/>
                    </a:ext>
                  </a:extLst>
                </a:gridCol>
                <a:gridCol w="770252">
                  <a:extLst>
                    <a:ext uri="{9D8B030D-6E8A-4147-A177-3AD203B41FA5}">
                      <a16:colId xmlns:a16="http://schemas.microsoft.com/office/drawing/2014/main" val="312136490"/>
                    </a:ext>
                  </a:extLst>
                </a:gridCol>
                <a:gridCol w="1201745">
                  <a:extLst>
                    <a:ext uri="{9D8B030D-6E8A-4147-A177-3AD203B41FA5}">
                      <a16:colId xmlns:a16="http://schemas.microsoft.com/office/drawing/2014/main" val="1228854014"/>
                    </a:ext>
                  </a:extLst>
                </a:gridCol>
                <a:gridCol w="1201745">
                  <a:extLst>
                    <a:ext uri="{9D8B030D-6E8A-4147-A177-3AD203B41FA5}">
                      <a16:colId xmlns:a16="http://schemas.microsoft.com/office/drawing/2014/main" val="1099482895"/>
                    </a:ext>
                  </a:extLst>
                </a:gridCol>
                <a:gridCol w="629210">
                  <a:extLst>
                    <a:ext uri="{9D8B030D-6E8A-4147-A177-3AD203B41FA5}">
                      <a16:colId xmlns:a16="http://schemas.microsoft.com/office/drawing/2014/main" val="2573172480"/>
                    </a:ext>
                  </a:extLst>
                </a:gridCol>
              </a:tblGrid>
              <a:tr h="990462">
                <a:tc>
                  <a:txBody>
                    <a:bodyPr/>
                    <a:lstStyle/>
                    <a:p>
                      <a:pPr>
                        <a:lnSpc>
                          <a:spcPct val="107000"/>
                        </a:lnSpc>
                        <a:spcAft>
                          <a:spcPts val="0"/>
                        </a:spcAft>
                      </a:pPr>
                      <a:r>
                        <a:rPr lang="en-US" sz="1050" dirty="0">
                          <a:effectLst/>
                          <a:latin typeface="+mn-lt"/>
                          <a:ea typeface="Calibri" panose="020F0502020204030204" pitchFamily="34" charset="0"/>
                          <a:cs typeface="Times New Roman" panose="02020603050405020304" pitchFamily="18" charset="0"/>
                        </a:rPr>
                        <a:t>Outcome</a:t>
                      </a:r>
                      <a:endParaRPr lang="en-ZA" sz="1050" dirty="0">
                        <a:effectLst/>
                        <a:latin typeface="+mn-lt"/>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050" dirty="0">
                          <a:effectLst/>
                          <a:latin typeface="+mn-lt"/>
                        </a:rPr>
                        <a:t>Output Indicators</a:t>
                      </a:r>
                      <a:endParaRPr lang="en-ZA" sz="1050" dirty="0">
                        <a:effectLst/>
                        <a:latin typeface="+mn-lt"/>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050" dirty="0">
                          <a:effectLst/>
                          <a:latin typeface="+mn-lt"/>
                        </a:rPr>
                        <a:t>Target for 2021/22 as per Annual Performance Plan (APP) </a:t>
                      </a:r>
                      <a:endParaRPr lang="en-ZA" sz="1050" dirty="0">
                        <a:effectLst/>
                        <a:latin typeface="+mn-lt"/>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050" dirty="0">
                          <a:effectLst/>
                          <a:latin typeface="+mn-lt"/>
                        </a:rPr>
                        <a:t>2021/22 FY Actual Output</a:t>
                      </a:r>
                      <a:endParaRPr lang="en-ZA" sz="1050" dirty="0">
                        <a:effectLst/>
                        <a:latin typeface="+mn-lt"/>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050" dirty="0">
                          <a:effectLst/>
                          <a:latin typeface="+mn-lt"/>
                        </a:rPr>
                        <a:t>Variance</a:t>
                      </a:r>
                      <a:endParaRPr lang="en-ZA" sz="1050" dirty="0">
                        <a:effectLst/>
                        <a:latin typeface="+mn-lt"/>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050" b="1" kern="1200" dirty="0">
                          <a:solidFill>
                            <a:schemeClr val="lt1"/>
                          </a:solidFill>
                          <a:effectLst/>
                          <a:latin typeface="+mn-lt"/>
                          <a:ea typeface="+mn-ea"/>
                          <a:cs typeface="+mn-cs"/>
                        </a:rPr>
                        <a:t>Reason for Deviation </a:t>
                      </a:r>
                    </a:p>
                  </a:txBody>
                  <a:tcPr marL="39299" marR="39299" marT="0" marB="0"/>
                </a:tc>
                <a:tc>
                  <a:txBody>
                    <a:bodyPr/>
                    <a:lstStyle/>
                    <a:p>
                      <a:pPr>
                        <a:lnSpc>
                          <a:spcPct val="107000"/>
                        </a:lnSpc>
                        <a:spcAft>
                          <a:spcPts val="0"/>
                        </a:spcAft>
                      </a:pPr>
                      <a:r>
                        <a:rPr lang="en-ZA" sz="1050" b="1" kern="1200" dirty="0">
                          <a:solidFill>
                            <a:schemeClr val="lt1"/>
                          </a:solidFill>
                          <a:effectLst/>
                          <a:latin typeface="+mn-lt"/>
                          <a:ea typeface="+mn-ea"/>
                          <a:cs typeface="+mn-cs"/>
                        </a:rPr>
                        <a:t>Corrective Measures</a:t>
                      </a:r>
                    </a:p>
                  </a:txBody>
                  <a:tcPr marL="39299" marR="39299" marT="0" marB="0"/>
                </a:tc>
                <a:tc>
                  <a:txBody>
                    <a:bodyPr/>
                    <a:lstStyle/>
                    <a:p>
                      <a:pPr>
                        <a:lnSpc>
                          <a:spcPct val="107000"/>
                        </a:lnSpc>
                        <a:spcAft>
                          <a:spcPts val="0"/>
                        </a:spcAft>
                      </a:pPr>
                      <a:r>
                        <a:rPr lang="en-ZA" sz="1050" b="1" kern="1200" dirty="0">
                          <a:solidFill>
                            <a:schemeClr val="lt1"/>
                          </a:solidFill>
                          <a:effectLst/>
                          <a:latin typeface="+mn-lt"/>
                          <a:ea typeface="+mn-ea"/>
                          <a:cs typeface="+mn-cs"/>
                        </a:rPr>
                        <a:t>Status</a:t>
                      </a:r>
                    </a:p>
                  </a:txBody>
                  <a:tcPr marL="39299" marR="39299" marT="0" marB="0"/>
                </a:tc>
                <a:extLst>
                  <a:ext uri="{0D108BD9-81ED-4DB2-BD59-A6C34878D82A}">
                    <a16:rowId xmlns:a16="http://schemas.microsoft.com/office/drawing/2014/main" val="3212840024"/>
                  </a:ext>
                </a:extLst>
              </a:tr>
              <a:tr h="277232">
                <a:tc rowSpan="4">
                  <a:txBody>
                    <a:bodyPr/>
                    <a:lstStyle/>
                    <a:p>
                      <a:pPr>
                        <a:spcAft>
                          <a:spcPts val="0"/>
                        </a:spcAft>
                        <a:tabLst>
                          <a:tab pos="825500" algn="l"/>
                        </a:tabLst>
                      </a:pPr>
                      <a:r>
                        <a:rPr lang="en-ZA" sz="1050" b="1" dirty="0">
                          <a:solidFill>
                            <a:schemeClr val="bg1"/>
                          </a:solidFill>
                          <a:effectLst/>
                          <a:latin typeface="+mn-lt"/>
                          <a:cs typeface="Times New Roman" panose="02020603050405020304" pitchFamily="18" charset="0"/>
                        </a:rPr>
                        <a:t>Effective and efficient administrative support </a:t>
                      </a:r>
                    </a:p>
                    <a:p>
                      <a:pPr>
                        <a:spcAft>
                          <a:spcPts val="0"/>
                        </a:spcAft>
                        <a:tabLst>
                          <a:tab pos="825500" algn="l"/>
                        </a:tabLst>
                      </a:pPr>
                      <a:endParaRPr lang="en-ZA" sz="1050" b="1" dirty="0">
                        <a:solidFill>
                          <a:schemeClr val="bg1"/>
                        </a:solidFill>
                        <a:effectLst/>
                        <a:latin typeface="+mn-lt"/>
                        <a:cs typeface="Times New Roman" panose="02020603050405020304" pitchFamily="18" charset="0"/>
                      </a:endParaRPr>
                    </a:p>
                  </a:txBody>
                  <a:tcPr marL="39299" marR="39299" marT="0" marB="0" anchor="ctr"/>
                </a:tc>
                <a:tc gridSpan="7">
                  <a:txBody>
                    <a:bodyPr/>
                    <a:lstStyle/>
                    <a:p>
                      <a:pPr algn="ctr">
                        <a:lnSpc>
                          <a:spcPct val="107000"/>
                        </a:lnSpc>
                        <a:spcAft>
                          <a:spcPts val="0"/>
                        </a:spcAft>
                      </a:pPr>
                      <a:r>
                        <a:rPr lang="en-ZA" sz="1050" b="1" dirty="0">
                          <a:solidFill>
                            <a:schemeClr val="tx1"/>
                          </a:solidFill>
                          <a:effectLst/>
                          <a:latin typeface="+mn-lt"/>
                        </a:rPr>
                        <a:t>Sub-Programme: Corporate Services</a:t>
                      </a:r>
                      <a:endParaRPr lang="en-ZA" sz="1050" b="1" dirty="0">
                        <a:solidFill>
                          <a:schemeClr val="tx1"/>
                        </a:solidFill>
                        <a:effectLst/>
                        <a:latin typeface="+mn-lt"/>
                        <a:ea typeface="Calibri" panose="020F0502020204030204" pitchFamily="34" charset="0"/>
                        <a:cs typeface="Times New Roman" panose="02020603050405020304" pitchFamily="18" charset="0"/>
                      </a:endParaRPr>
                    </a:p>
                  </a:txBody>
                  <a:tcPr marL="39299" marR="39299"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48121682"/>
                  </a:ext>
                </a:extLst>
              </a:tr>
              <a:tr h="740642">
                <a:tc vMerge="1">
                  <a:txBody>
                    <a:bodyPr/>
                    <a:lstStyle/>
                    <a:p>
                      <a:pPr>
                        <a:spcAft>
                          <a:spcPts val="0"/>
                        </a:spcAft>
                        <a:tabLst>
                          <a:tab pos="825500" algn="l"/>
                        </a:tabLst>
                      </a:pPr>
                      <a:endParaRPr lang="en-ZA" sz="1050" b="1" dirty="0">
                        <a:solidFill>
                          <a:schemeClr val="bg1"/>
                        </a:solidFill>
                        <a:effectLst/>
                        <a:latin typeface="+mn-lt"/>
                        <a:cs typeface="Times New Roman" panose="02020603050405020304" pitchFamily="18" charset="0"/>
                      </a:endParaRPr>
                    </a:p>
                  </a:txBody>
                  <a:tcPr marL="39299" marR="39299" marT="0" marB="0" anchor="ctr"/>
                </a:tc>
                <a:tc>
                  <a:txBody>
                    <a:bodyPr/>
                    <a:lstStyle/>
                    <a:p>
                      <a:pPr>
                        <a:spcAft>
                          <a:spcPts val="0"/>
                        </a:spcAft>
                        <a:tabLst>
                          <a:tab pos="825500" algn="l"/>
                        </a:tabLst>
                      </a:pPr>
                      <a:r>
                        <a:rPr lang="en-ZA" sz="1050" b="0" dirty="0">
                          <a:solidFill>
                            <a:schemeClr val="tx1"/>
                          </a:solidFill>
                          <a:effectLst/>
                          <a:latin typeface="Arial Narrow" panose="020B0606020202030204" pitchFamily="34" charset="0"/>
                        </a:rPr>
                        <a:t>Percentage of vacant posts on funded establishment</a:t>
                      </a:r>
                      <a:endParaRPr lang="en-ZA" sz="1050" b="0" dirty="0">
                        <a:solidFill>
                          <a:schemeClr val="tx1"/>
                        </a:solidFill>
                        <a:effectLst/>
                        <a:latin typeface="Arial Narrow" panose="020B0606020202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10% or lower</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9.1%</a:t>
                      </a:r>
                    </a:p>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(204 of 2 244*100)</a:t>
                      </a:r>
                    </a:p>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 </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0%</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None</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N/A</a:t>
                      </a:r>
                    </a:p>
                  </a:txBody>
                  <a:tcPr marL="68580" marR="68580" marT="0" marB="0"/>
                </a:tc>
                <a:tc>
                  <a:txBody>
                    <a:bodyPr/>
                    <a:lstStyle/>
                    <a:p>
                      <a:pPr algn="ctr">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747051005"/>
                  </a:ext>
                </a:extLst>
              </a:tr>
              <a:tr h="1803845">
                <a:tc vMerge="1">
                  <a:txBody>
                    <a:bodyPr/>
                    <a:lstStyle/>
                    <a:p>
                      <a:pPr>
                        <a:spcAft>
                          <a:spcPts val="0"/>
                        </a:spcAft>
                        <a:tabLst>
                          <a:tab pos="825500" algn="l"/>
                        </a:tabLst>
                      </a:pPr>
                      <a:endParaRPr lang="en-ZA" sz="1050" b="0" dirty="0">
                        <a:solidFill>
                          <a:schemeClr val="tx1"/>
                        </a:solidFill>
                        <a:effectLst/>
                        <a:latin typeface="+mn-lt"/>
                        <a:cs typeface="Times New Roman" panose="02020603050405020304" pitchFamily="18" charset="0"/>
                      </a:endParaRPr>
                    </a:p>
                  </a:txBody>
                  <a:tcPr marL="39299" marR="39299" marT="0" marB="0"/>
                </a:tc>
                <a:tc>
                  <a:txBody>
                    <a:bodyPr/>
                    <a:lstStyle/>
                    <a:p>
                      <a:pPr>
                        <a:spcAft>
                          <a:spcPts val="0"/>
                        </a:spcAft>
                        <a:tabLst>
                          <a:tab pos="825500" algn="l"/>
                        </a:tabLst>
                      </a:pPr>
                      <a:r>
                        <a:rPr lang="en-ZA" sz="1050" b="0" dirty="0">
                          <a:solidFill>
                            <a:schemeClr val="tx1"/>
                          </a:solidFill>
                          <a:effectLst/>
                          <a:latin typeface="Arial Narrow" panose="020B0606020202030204" pitchFamily="34" charset="0"/>
                        </a:rPr>
                        <a:t>Percentage of staff in the Department comprised of youth</a:t>
                      </a:r>
                      <a:endParaRPr lang="en-ZA" sz="1050" b="0" dirty="0">
                        <a:solidFill>
                          <a:schemeClr val="tx1"/>
                        </a:solidFill>
                        <a:effectLst/>
                        <a:latin typeface="Arial Narrow" panose="020B0606020202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30%</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50" b="0" kern="1200" dirty="0">
                          <a:solidFill>
                            <a:schemeClr val="tx1"/>
                          </a:solidFill>
                          <a:effectLst/>
                          <a:latin typeface="Arial Narrow" panose="020B0606020202030204" pitchFamily="34" charset="0"/>
                          <a:ea typeface="+mn-ea"/>
                          <a:cs typeface="+mn-cs"/>
                        </a:rPr>
                        <a:t>32%</a:t>
                      </a:r>
                      <a:endParaRPr lang="en-ZA" sz="1050" b="0" kern="1200" dirty="0">
                        <a:solidFill>
                          <a:schemeClr val="tx1"/>
                        </a:solidFill>
                        <a:effectLst/>
                        <a:latin typeface="Arial Narrow" panose="020B0606020202030204" pitchFamily="34" charset="0"/>
                        <a:ea typeface="+mn-ea"/>
                        <a:cs typeface="+mn-cs"/>
                      </a:endParaRPr>
                    </a:p>
                    <a:p>
                      <a:pPr algn="ctr">
                        <a:lnSpc>
                          <a:spcPct val="150000"/>
                        </a:lnSpc>
                        <a:spcAft>
                          <a:spcPts val="0"/>
                        </a:spcAft>
                      </a:pPr>
                      <a:r>
                        <a:rPr lang="en-GB" sz="1050" b="0" kern="1200" dirty="0">
                          <a:solidFill>
                            <a:schemeClr val="tx1"/>
                          </a:solidFill>
                          <a:effectLst/>
                          <a:latin typeface="Arial Narrow" panose="020B0606020202030204" pitchFamily="34" charset="0"/>
                          <a:ea typeface="+mn-ea"/>
                          <a:cs typeface="+mn-cs"/>
                        </a:rPr>
                        <a:t>(645 of 2 040*100)</a:t>
                      </a:r>
                      <a:endParaRPr lang="en-ZA" sz="1050" b="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algn="ctr">
                        <a:lnSpc>
                          <a:spcPct val="150000"/>
                        </a:lnSpc>
                        <a:spcAft>
                          <a:spcPts val="0"/>
                        </a:spcAft>
                      </a:pPr>
                      <a:r>
                        <a:rPr lang="en-ZA" sz="1050" b="0" kern="1200">
                          <a:solidFill>
                            <a:schemeClr val="tx1"/>
                          </a:solidFill>
                          <a:effectLst/>
                          <a:latin typeface="Arial Narrow" panose="020B0606020202030204" pitchFamily="34" charset="0"/>
                          <a:ea typeface="+mn-ea"/>
                          <a:cs typeface="+mn-cs"/>
                        </a:rPr>
                        <a:t>2%</a:t>
                      </a:r>
                    </a:p>
                  </a:txBody>
                  <a:tcPr marL="68580" marR="68580" marT="0" marB="0"/>
                </a:tc>
                <a:tc>
                  <a:txBody>
                    <a:bodyPr/>
                    <a:lstStyle/>
                    <a:p>
                      <a:pPr>
                        <a:spcAft>
                          <a:spcPts val="0"/>
                        </a:spcAft>
                        <a:tabLst>
                          <a:tab pos="825500" algn="l"/>
                        </a:tabLst>
                      </a:pPr>
                      <a:r>
                        <a:rPr lang="en-US" sz="1050" b="0" kern="1200" dirty="0">
                          <a:solidFill>
                            <a:schemeClr val="tx1"/>
                          </a:solidFill>
                          <a:effectLst/>
                          <a:latin typeface="Arial Narrow" panose="020B0606020202030204" pitchFamily="34" charset="0"/>
                          <a:ea typeface="+mn-ea"/>
                          <a:cs typeface="+mn-cs"/>
                        </a:rPr>
                        <a:t>The target was exceeded by 2% due to the number of interns that have been employed as part of the youth employment initiative </a:t>
                      </a:r>
                      <a:endParaRPr lang="en-ZA" sz="1050" b="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N/A</a:t>
                      </a:r>
                    </a:p>
                  </a:txBody>
                  <a:tcPr marL="68580" marR="68580" marT="0" marB="0"/>
                </a:tc>
                <a:tc>
                  <a:txBody>
                    <a:bodyPr/>
                    <a:lstStyle/>
                    <a:p>
                      <a:pPr algn="ctr">
                        <a:lnSpc>
                          <a:spcPct val="107000"/>
                        </a:lnSpc>
                        <a:spcAft>
                          <a:spcPts val="0"/>
                        </a:spcAft>
                      </a:pPr>
                      <a:r>
                        <a:rPr lang="en-ZA" sz="1100" b="1"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508691645"/>
                  </a:ext>
                </a:extLst>
              </a:tr>
              <a:tr h="1110963">
                <a:tc vMerge="1">
                  <a:txBody>
                    <a:bodyPr/>
                    <a:lstStyle/>
                    <a:p>
                      <a:pPr>
                        <a:spcAft>
                          <a:spcPts val="0"/>
                        </a:spcAft>
                        <a:tabLst>
                          <a:tab pos="825500" algn="l"/>
                        </a:tabLst>
                      </a:pPr>
                      <a:endParaRPr lang="en-ZA" sz="1050" b="0" dirty="0">
                        <a:solidFill>
                          <a:schemeClr val="tx1"/>
                        </a:solidFill>
                        <a:effectLst/>
                        <a:latin typeface="+mn-lt"/>
                        <a:cs typeface="Times New Roman" panose="02020603050405020304" pitchFamily="18" charset="0"/>
                      </a:endParaRPr>
                    </a:p>
                  </a:txBody>
                  <a:tcPr marL="39299" marR="39299" marT="0" marB="0"/>
                </a:tc>
                <a:tc>
                  <a:txBody>
                    <a:bodyPr/>
                    <a:lstStyle/>
                    <a:p>
                      <a:pPr>
                        <a:spcAft>
                          <a:spcPts val="0"/>
                        </a:spcAft>
                        <a:tabLst>
                          <a:tab pos="825500" algn="l"/>
                        </a:tabLst>
                      </a:pPr>
                      <a:r>
                        <a:rPr lang="en-ZA" sz="1050" b="0" dirty="0">
                          <a:solidFill>
                            <a:schemeClr val="tx1"/>
                          </a:solidFill>
                          <a:effectLst/>
                          <a:latin typeface="Arial Narrow" panose="020B0606020202030204" pitchFamily="34" charset="0"/>
                        </a:rPr>
                        <a:t>Percentage of women representation in Senior Management Service (SMS)</a:t>
                      </a:r>
                      <a:endParaRPr lang="en-ZA" sz="1050" b="0" dirty="0">
                        <a:solidFill>
                          <a:schemeClr val="tx1"/>
                        </a:solidFill>
                        <a:effectLst/>
                        <a:latin typeface="Arial Narrow" panose="020B0606020202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50%</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48%</a:t>
                      </a:r>
                    </a:p>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(20 of 42*100)</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2%</a:t>
                      </a:r>
                    </a:p>
                  </a:txBody>
                  <a:tcPr marL="68580" marR="68580" marT="0" marB="0"/>
                </a:tc>
                <a:tc>
                  <a:txBody>
                    <a:bodyPr/>
                    <a:lstStyle/>
                    <a:p>
                      <a:pPr>
                        <a:lnSpc>
                          <a:spcPct val="107000"/>
                        </a:lnSpc>
                        <a:spcAft>
                          <a:spcPts val="0"/>
                        </a:spcAft>
                      </a:pPr>
                      <a:r>
                        <a:rPr lang="en-US" sz="1050" b="0" kern="1200" dirty="0">
                          <a:solidFill>
                            <a:schemeClr val="tx1"/>
                          </a:solidFill>
                          <a:effectLst/>
                          <a:latin typeface="Arial Narrow" panose="020B0606020202030204" pitchFamily="34" charset="0"/>
                          <a:ea typeface="+mn-ea"/>
                          <a:cs typeface="+mn-cs"/>
                        </a:rPr>
                        <a:t>A high turnover of female SMS members had an impact on the achievement of the target</a:t>
                      </a:r>
                      <a:endParaRPr lang="en-ZA" sz="1050" b="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a:lnSpc>
                          <a:spcPct val="107000"/>
                        </a:lnSpc>
                        <a:spcAft>
                          <a:spcPts val="0"/>
                        </a:spcAft>
                      </a:pPr>
                      <a:r>
                        <a:rPr lang="en-US" sz="1050" b="0" kern="1200" dirty="0">
                          <a:solidFill>
                            <a:schemeClr val="tx1"/>
                          </a:solidFill>
                          <a:effectLst/>
                          <a:latin typeface="Arial Narrow" panose="020B0606020202030204" pitchFamily="34" charset="0"/>
                          <a:ea typeface="+mn-ea"/>
                          <a:cs typeface="+mn-cs"/>
                        </a:rPr>
                        <a:t>The OCJ will put in place retention initiatives to attract and retain women at SMS level. </a:t>
                      </a:r>
                      <a:endParaRPr lang="en-ZA" sz="1050" b="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algn="ctr">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2995807687"/>
                  </a:ext>
                </a:extLst>
              </a:tr>
            </a:tbl>
          </a:graphicData>
        </a:graphic>
      </p:graphicFrame>
    </p:spTree>
    <p:extLst>
      <p:ext uri="{BB962C8B-B14F-4D97-AF65-F5344CB8AC3E}">
        <p14:creationId xmlns:p14="http://schemas.microsoft.com/office/powerpoint/2010/main" val="1793192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8015" y="592355"/>
            <a:ext cx="7405611"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defTabSz="914400">
              <a:spcBef>
                <a:spcPct val="0"/>
              </a:spcBef>
            </a:pPr>
            <a:r>
              <a:rPr lang="en-US" sz="2400" b="1" dirty="0">
                <a:latin typeface="Arial" panose="020B0604020202020204" pitchFamily="34" charset="0"/>
                <a:cs typeface="Arial" panose="020B0604020202020204" pitchFamily="34" charset="0"/>
              </a:rPr>
              <a:t> PROGRAMME 1: ADMINISTRATION (CONT…)</a:t>
            </a:r>
            <a:endParaRPr lang="en-ZA" sz="24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39226203"/>
              </p:ext>
            </p:extLst>
          </p:nvPr>
        </p:nvGraphicFramePr>
        <p:xfrm>
          <a:off x="266698" y="1262693"/>
          <a:ext cx="8479736" cy="4207803"/>
        </p:xfrm>
        <a:graphic>
          <a:graphicData uri="http://schemas.openxmlformats.org/drawingml/2006/table">
            <a:tbl>
              <a:tblPr firstRow="1" firstCol="1" bandRow="1">
                <a:tableStyleId>{5C22544A-7EE6-4342-B048-85BDC9FD1C3A}</a:tableStyleId>
              </a:tblPr>
              <a:tblGrid>
                <a:gridCol w="1065146">
                  <a:extLst>
                    <a:ext uri="{9D8B030D-6E8A-4147-A177-3AD203B41FA5}">
                      <a16:colId xmlns:a16="http://schemas.microsoft.com/office/drawing/2014/main" val="3568762680"/>
                    </a:ext>
                  </a:extLst>
                </a:gridCol>
                <a:gridCol w="1065146">
                  <a:extLst>
                    <a:ext uri="{9D8B030D-6E8A-4147-A177-3AD203B41FA5}">
                      <a16:colId xmlns:a16="http://schemas.microsoft.com/office/drawing/2014/main" val="52816829"/>
                    </a:ext>
                  </a:extLst>
                </a:gridCol>
                <a:gridCol w="1131715">
                  <a:extLst>
                    <a:ext uri="{9D8B030D-6E8A-4147-A177-3AD203B41FA5}">
                      <a16:colId xmlns:a16="http://schemas.microsoft.com/office/drawing/2014/main" val="2504390265"/>
                    </a:ext>
                  </a:extLst>
                </a:gridCol>
                <a:gridCol w="1262511">
                  <a:extLst>
                    <a:ext uri="{9D8B030D-6E8A-4147-A177-3AD203B41FA5}">
                      <a16:colId xmlns:a16="http://schemas.microsoft.com/office/drawing/2014/main" val="3830520842"/>
                    </a:ext>
                  </a:extLst>
                </a:gridCol>
                <a:gridCol w="867776">
                  <a:extLst>
                    <a:ext uri="{9D8B030D-6E8A-4147-A177-3AD203B41FA5}">
                      <a16:colId xmlns:a16="http://schemas.microsoft.com/office/drawing/2014/main" val="2736459012"/>
                    </a:ext>
                  </a:extLst>
                </a:gridCol>
                <a:gridCol w="1223437">
                  <a:extLst>
                    <a:ext uri="{9D8B030D-6E8A-4147-A177-3AD203B41FA5}">
                      <a16:colId xmlns:a16="http://schemas.microsoft.com/office/drawing/2014/main" val="1228854014"/>
                    </a:ext>
                  </a:extLst>
                </a:gridCol>
                <a:gridCol w="1223437">
                  <a:extLst>
                    <a:ext uri="{9D8B030D-6E8A-4147-A177-3AD203B41FA5}">
                      <a16:colId xmlns:a16="http://schemas.microsoft.com/office/drawing/2014/main" val="1099482895"/>
                    </a:ext>
                  </a:extLst>
                </a:gridCol>
                <a:gridCol w="640568">
                  <a:extLst>
                    <a:ext uri="{9D8B030D-6E8A-4147-A177-3AD203B41FA5}">
                      <a16:colId xmlns:a16="http://schemas.microsoft.com/office/drawing/2014/main" val="2573172480"/>
                    </a:ext>
                  </a:extLst>
                </a:gridCol>
              </a:tblGrid>
              <a:tr h="914754">
                <a:tc>
                  <a:txBody>
                    <a:bodyPr/>
                    <a:lstStyle/>
                    <a:p>
                      <a:pPr>
                        <a:spcAft>
                          <a:spcPts val="0"/>
                        </a:spcAft>
                        <a:tabLst>
                          <a:tab pos="825500" algn="l"/>
                        </a:tabLst>
                      </a:pPr>
                      <a:r>
                        <a:rPr lang="en-US" sz="1100" b="1" kern="1200" dirty="0">
                          <a:solidFill>
                            <a:schemeClr val="bg1"/>
                          </a:solidFill>
                          <a:effectLst/>
                          <a:latin typeface="+mn-lt"/>
                          <a:ea typeface="+mn-ea"/>
                          <a:cs typeface="+mn-cs"/>
                        </a:rPr>
                        <a:t>Outcome</a:t>
                      </a:r>
                      <a:endParaRPr lang="en-ZA" sz="1200" b="1" kern="1200" dirty="0">
                        <a:solidFill>
                          <a:schemeClr val="bg1"/>
                        </a:solidFill>
                        <a:effectLst/>
                        <a:latin typeface="+mn-lt"/>
                        <a:ea typeface="+mn-ea"/>
                        <a:cs typeface="+mn-cs"/>
                      </a:endParaRPr>
                    </a:p>
                  </a:txBody>
                  <a:tcPr marL="39299" marR="39299" marT="0" marB="0"/>
                </a:tc>
                <a:tc>
                  <a:txBody>
                    <a:bodyPr/>
                    <a:lstStyle/>
                    <a:p>
                      <a:pPr>
                        <a:lnSpc>
                          <a:spcPct val="107000"/>
                        </a:lnSpc>
                        <a:spcAft>
                          <a:spcPts val="0"/>
                        </a:spcAft>
                      </a:pPr>
                      <a:r>
                        <a:rPr lang="en-ZA" sz="1100" dirty="0">
                          <a:effectLst/>
                          <a:latin typeface="+mn-lt"/>
                        </a:rPr>
                        <a:t>Output Indicators</a:t>
                      </a:r>
                      <a:endParaRPr lang="en-ZA" sz="1100" dirty="0">
                        <a:effectLst/>
                        <a:latin typeface="+mn-lt"/>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100" dirty="0">
                          <a:effectLst/>
                          <a:latin typeface="+mn-lt"/>
                        </a:rPr>
                        <a:t>Target for 2021/22 as per Annual Performance Plan (APP) </a:t>
                      </a:r>
                      <a:endParaRPr lang="en-ZA" sz="1100" dirty="0">
                        <a:effectLst/>
                        <a:latin typeface="+mn-lt"/>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100" dirty="0">
                          <a:effectLst/>
                          <a:latin typeface="+mn-lt"/>
                        </a:rPr>
                        <a:t>2021/22 FY Actual Output</a:t>
                      </a:r>
                    </a:p>
                  </a:txBody>
                  <a:tcPr marL="39299" marR="39299" marT="0" marB="0"/>
                </a:tc>
                <a:tc>
                  <a:txBody>
                    <a:bodyPr/>
                    <a:lstStyle/>
                    <a:p>
                      <a:pPr>
                        <a:lnSpc>
                          <a:spcPct val="107000"/>
                        </a:lnSpc>
                        <a:spcAft>
                          <a:spcPts val="0"/>
                        </a:spcAft>
                      </a:pPr>
                      <a:r>
                        <a:rPr lang="en-ZA" sz="1100" dirty="0">
                          <a:effectLst/>
                          <a:latin typeface="+mn-lt"/>
                        </a:rPr>
                        <a:t>Variance</a:t>
                      </a:r>
                      <a:endParaRPr lang="en-ZA" sz="1100" dirty="0">
                        <a:effectLst/>
                        <a:latin typeface="+mn-lt"/>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100" b="1" kern="1200" dirty="0">
                          <a:solidFill>
                            <a:schemeClr val="lt1"/>
                          </a:solidFill>
                          <a:effectLst/>
                          <a:latin typeface="+mn-lt"/>
                          <a:ea typeface="+mn-ea"/>
                          <a:cs typeface="+mn-cs"/>
                        </a:rPr>
                        <a:t>Reason for Deviation </a:t>
                      </a:r>
                    </a:p>
                  </a:txBody>
                  <a:tcPr marL="39299" marR="39299" marT="0" marB="0"/>
                </a:tc>
                <a:tc>
                  <a:txBody>
                    <a:bodyPr/>
                    <a:lstStyle/>
                    <a:p>
                      <a:pPr>
                        <a:lnSpc>
                          <a:spcPct val="107000"/>
                        </a:lnSpc>
                        <a:spcAft>
                          <a:spcPts val="0"/>
                        </a:spcAft>
                      </a:pPr>
                      <a:r>
                        <a:rPr lang="en-ZA" sz="1100" b="1" kern="1200" dirty="0">
                          <a:solidFill>
                            <a:schemeClr val="lt1"/>
                          </a:solidFill>
                          <a:effectLst/>
                          <a:latin typeface="+mn-lt"/>
                          <a:ea typeface="+mn-ea"/>
                          <a:cs typeface="+mn-cs"/>
                        </a:rPr>
                        <a:t>Corrective Measures</a:t>
                      </a:r>
                    </a:p>
                  </a:txBody>
                  <a:tcPr marL="39299" marR="39299" marT="0" marB="0"/>
                </a:tc>
                <a:tc>
                  <a:txBody>
                    <a:bodyPr/>
                    <a:lstStyle/>
                    <a:p>
                      <a:pPr>
                        <a:lnSpc>
                          <a:spcPct val="107000"/>
                        </a:lnSpc>
                        <a:spcAft>
                          <a:spcPts val="0"/>
                        </a:spcAft>
                      </a:pPr>
                      <a:r>
                        <a:rPr lang="en-ZA" sz="1100" b="1" kern="1200" dirty="0">
                          <a:solidFill>
                            <a:schemeClr val="lt1"/>
                          </a:solidFill>
                          <a:effectLst/>
                          <a:latin typeface="+mn-lt"/>
                          <a:ea typeface="+mn-ea"/>
                          <a:cs typeface="+mn-cs"/>
                        </a:rPr>
                        <a:t>Status</a:t>
                      </a:r>
                    </a:p>
                  </a:txBody>
                  <a:tcPr marL="39299" marR="39299" marT="0" marB="0"/>
                </a:tc>
                <a:extLst>
                  <a:ext uri="{0D108BD9-81ED-4DB2-BD59-A6C34878D82A}">
                    <a16:rowId xmlns:a16="http://schemas.microsoft.com/office/drawing/2014/main" val="3212840024"/>
                  </a:ext>
                </a:extLst>
              </a:tr>
              <a:tr h="182951">
                <a:tc>
                  <a:txBody>
                    <a:bodyPr/>
                    <a:lstStyle/>
                    <a:p>
                      <a:pPr algn="ctr">
                        <a:lnSpc>
                          <a:spcPct val="107000"/>
                        </a:lnSpc>
                        <a:spcAft>
                          <a:spcPts val="0"/>
                        </a:spcAft>
                      </a:pP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39299" marR="39299" marT="0" marB="0"/>
                </a:tc>
                <a:tc gridSpan="7">
                  <a:txBody>
                    <a:bodyPr/>
                    <a:lstStyle/>
                    <a:p>
                      <a:pPr algn="ctr">
                        <a:lnSpc>
                          <a:spcPct val="107000"/>
                        </a:lnSpc>
                        <a:spcAft>
                          <a:spcPts val="0"/>
                        </a:spcAft>
                      </a:pPr>
                      <a:r>
                        <a:rPr lang="en-ZA" sz="1100" b="1" dirty="0">
                          <a:solidFill>
                            <a:schemeClr val="tx1"/>
                          </a:solidFill>
                          <a:effectLst/>
                          <a:latin typeface="+mn-lt"/>
                        </a:rPr>
                        <a:t>Sub-Programme: Corporate Services</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39299" marR="39299"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48121682"/>
                  </a:ext>
                </a:extLst>
              </a:tr>
              <a:tr h="1571369">
                <a:tc rowSpan="2">
                  <a:txBody>
                    <a:bodyPr/>
                    <a:lstStyle/>
                    <a:p>
                      <a:pPr>
                        <a:spcAft>
                          <a:spcPts val="0"/>
                        </a:spcAft>
                        <a:tabLst>
                          <a:tab pos="825500" algn="l"/>
                        </a:tabLst>
                      </a:pPr>
                      <a:r>
                        <a:rPr lang="en-ZA" sz="1100" b="1" kern="1200" dirty="0">
                          <a:solidFill>
                            <a:schemeClr val="bg1"/>
                          </a:solidFill>
                          <a:effectLst/>
                          <a:latin typeface="+mn-lt"/>
                          <a:ea typeface="+mn-ea"/>
                          <a:cs typeface="+mn-cs"/>
                        </a:rPr>
                        <a:t>Effective and efficient administrative support </a:t>
                      </a:r>
                    </a:p>
                  </a:txBody>
                  <a:tcPr marL="39299" marR="39299" marT="0" marB="0" anchor="ctr"/>
                </a:tc>
                <a:tc>
                  <a:txBody>
                    <a:bodyPr/>
                    <a:lstStyle/>
                    <a:p>
                      <a:pPr>
                        <a:spcAft>
                          <a:spcPts val="0"/>
                        </a:spcAft>
                        <a:tabLst>
                          <a:tab pos="825500" algn="l"/>
                        </a:tabLst>
                      </a:pPr>
                      <a:r>
                        <a:rPr lang="en-ZA" sz="1050" b="0" dirty="0">
                          <a:solidFill>
                            <a:schemeClr val="tx1"/>
                          </a:solidFill>
                          <a:effectLst/>
                          <a:latin typeface="Arial Narrow" panose="020B0606020202030204" pitchFamily="34" charset="0"/>
                        </a:rPr>
                        <a:t>Percentage of people with disabilities representation in the Department</a:t>
                      </a:r>
                      <a:endParaRPr lang="en-ZA" sz="1050" b="0" dirty="0">
                        <a:solidFill>
                          <a:schemeClr val="tx1"/>
                        </a:solidFill>
                        <a:effectLst/>
                        <a:latin typeface="Arial Narrow" panose="020B0606020202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2%</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1%</a:t>
                      </a:r>
                    </a:p>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(19 of 2 040*100)</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1%</a:t>
                      </a:r>
                    </a:p>
                  </a:txBody>
                  <a:tcPr marL="68580" marR="68580" marT="0" marB="0"/>
                </a:tc>
                <a:tc>
                  <a:txBody>
                    <a:bodyPr/>
                    <a:lstStyle/>
                    <a:p>
                      <a:pPr algn="l">
                        <a:tabLst>
                          <a:tab pos="825500" algn="l"/>
                        </a:tabLst>
                      </a:pPr>
                      <a:r>
                        <a:rPr lang="en-ZA" sz="1050" b="0" kern="1200" dirty="0">
                          <a:solidFill>
                            <a:schemeClr val="tx1"/>
                          </a:solidFill>
                          <a:effectLst/>
                          <a:latin typeface="Arial Narrow" panose="020B0606020202030204" pitchFamily="34" charset="0"/>
                          <a:ea typeface="+mn-ea"/>
                          <a:cs typeface="+mn-cs"/>
                        </a:rPr>
                        <a:t>The targeted strategies (ring fencing, targeted advertising and collaboration with NGOs) have not yet yield positive results</a:t>
                      </a:r>
                    </a:p>
                    <a:p>
                      <a:pPr algn="l">
                        <a:tabLst>
                          <a:tab pos="825500" algn="l"/>
                        </a:tabLst>
                      </a:pPr>
                      <a:r>
                        <a:rPr lang="en-ZA" sz="1050" b="0" kern="1200" dirty="0">
                          <a:solidFill>
                            <a:schemeClr val="tx1"/>
                          </a:solidFill>
                          <a:effectLst/>
                          <a:latin typeface="Arial Narrow" panose="020B0606020202030204" pitchFamily="34" charset="0"/>
                          <a:ea typeface="+mn-ea"/>
                          <a:cs typeface="+mn-cs"/>
                        </a:rPr>
                        <a:t> </a:t>
                      </a:r>
                    </a:p>
                  </a:txBody>
                  <a:tcPr marL="68580" marR="68580" marT="0" marB="0"/>
                </a:tc>
                <a:tc>
                  <a:txBody>
                    <a:bodyPr/>
                    <a:lstStyle/>
                    <a:p>
                      <a:pPr algn="l">
                        <a:tabLst>
                          <a:tab pos="825500" algn="l"/>
                        </a:tabLst>
                      </a:pPr>
                      <a:r>
                        <a:rPr lang="en-ZA" sz="1050" b="0" kern="1200" dirty="0">
                          <a:solidFill>
                            <a:schemeClr val="tx1"/>
                          </a:solidFill>
                          <a:effectLst/>
                          <a:latin typeface="Arial Narrow" panose="020B0606020202030204" pitchFamily="34" charset="0"/>
                          <a:ea typeface="+mn-ea"/>
                          <a:cs typeface="+mn-cs"/>
                        </a:rPr>
                        <a:t>The</a:t>
                      </a:r>
                      <a:r>
                        <a:rPr lang="en-ZA" sz="1050" b="0" kern="1200" baseline="0" dirty="0">
                          <a:solidFill>
                            <a:schemeClr val="tx1"/>
                          </a:solidFill>
                          <a:effectLst/>
                          <a:latin typeface="Arial Narrow" panose="020B0606020202030204" pitchFamily="34" charset="0"/>
                          <a:ea typeface="+mn-ea"/>
                          <a:cs typeface="+mn-cs"/>
                        </a:rPr>
                        <a:t> OCJ will issue guidelines and develop intervention plans in order to achieve </a:t>
                      </a:r>
                      <a:r>
                        <a:rPr lang="en-ZA" sz="1050" b="0" kern="1200" baseline="0">
                          <a:solidFill>
                            <a:schemeClr val="tx1"/>
                          </a:solidFill>
                          <a:effectLst/>
                          <a:latin typeface="Arial Narrow" panose="020B0606020202030204" pitchFamily="34" charset="0"/>
                          <a:ea typeface="+mn-ea"/>
                          <a:cs typeface="+mn-cs"/>
                        </a:rPr>
                        <a:t>the target </a:t>
                      </a:r>
                      <a:endParaRPr lang="en-ZA" sz="1050" b="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algn="ctr">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2314022107"/>
                  </a:ext>
                </a:extLst>
              </a:tr>
              <a:tr h="1538729">
                <a:tc vMerge="1">
                  <a:txBody>
                    <a:bodyPr/>
                    <a:lstStyle/>
                    <a:p>
                      <a:pPr>
                        <a:spcAft>
                          <a:spcPts val="0"/>
                        </a:spcAft>
                        <a:tabLst>
                          <a:tab pos="825500" algn="l"/>
                        </a:tabLst>
                      </a:pPr>
                      <a:endParaRPr lang="en-ZA" sz="1100" b="0" kern="1200" dirty="0">
                        <a:solidFill>
                          <a:schemeClr val="tx1"/>
                        </a:solidFill>
                        <a:effectLst/>
                        <a:latin typeface="+mn-lt"/>
                        <a:ea typeface="+mn-ea"/>
                        <a:cs typeface="+mn-cs"/>
                      </a:endParaRPr>
                    </a:p>
                  </a:txBody>
                  <a:tcPr marL="39299" marR="39299" marT="0" marB="0"/>
                </a:tc>
                <a:tc>
                  <a:txBody>
                    <a:bodyPr/>
                    <a:lstStyle/>
                    <a:p>
                      <a:pPr>
                        <a:spcAft>
                          <a:spcPts val="0"/>
                        </a:spcAft>
                        <a:tabLst>
                          <a:tab pos="825500" algn="l"/>
                        </a:tabLst>
                      </a:pPr>
                      <a:r>
                        <a:rPr lang="en-ZA" sz="1100" b="0" kern="1200" dirty="0">
                          <a:solidFill>
                            <a:schemeClr val="tx1"/>
                          </a:solidFill>
                          <a:effectLst/>
                          <a:latin typeface="Arial Narrow" panose="020B0606020202030204" pitchFamily="34" charset="0"/>
                          <a:ea typeface="+mn-ea"/>
                          <a:cs typeface="+mn-cs"/>
                        </a:rPr>
                        <a:t>Number of Employee Health and Wellness (EHW) programmes implemented within the OCJ</a:t>
                      </a:r>
                    </a:p>
                    <a:p>
                      <a:pPr>
                        <a:spcAft>
                          <a:spcPts val="0"/>
                        </a:spcAft>
                        <a:tabLst>
                          <a:tab pos="825500" algn="l"/>
                        </a:tabLst>
                      </a:pPr>
                      <a:r>
                        <a:rPr lang="en-ZA" sz="1100" b="0" kern="1200" dirty="0">
                          <a:solidFill>
                            <a:schemeClr val="tx1"/>
                          </a:solidFill>
                          <a:effectLst/>
                          <a:latin typeface="Arial Narrow" panose="020B0606020202030204" pitchFamily="34" charset="0"/>
                          <a:ea typeface="+mn-ea"/>
                          <a:cs typeface="+mn-cs"/>
                        </a:rPr>
                        <a:t> </a:t>
                      </a:r>
                    </a:p>
                  </a:txBody>
                  <a:tcPr marL="39299" marR="39299" marT="0" marB="0"/>
                </a:tc>
                <a:tc>
                  <a:txBody>
                    <a:bodyPr/>
                    <a:lstStyle/>
                    <a:p>
                      <a:pPr algn="ctr">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50" b="0" kern="1200" dirty="0">
                          <a:solidFill>
                            <a:schemeClr val="tx1"/>
                          </a:solidFill>
                          <a:effectLst/>
                          <a:latin typeface="Arial Narrow" panose="020B0606020202030204" pitchFamily="34" charset="0"/>
                          <a:ea typeface="+mn-ea"/>
                          <a:cs typeface="+mn-cs"/>
                        </a:rPr>
                        <a:t>16</a:t>
                      </a:r>
                      <a:endParaRPr lang="en-ZA" sz="1050" b="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algn="ctr">
                        <a:lnSpc>
                          <a:spcPct val="107000"/>
                        </a:lnSpc>
                        <a:spcAft>
                          <a:spcPts val="0"/>
                        </a:spcAft>
                      </a:pPr>
                      <a:r>
                        <a:rPr lang="en-US" sz="1050" b="0" kern="1200" dirty="0">
                          <a:solidFill>
                            <a:schemeClr val="tx1"/>
                          </a:solidFill>
                          <a:effectLst/>
                          <a:latin typeface="Arial Narrow" panose="020B0606020202030204" pitchFamily="34" charset="0"/>
                          <a:ea typeface="+mn-ea"/>
                          <a:cs typeface="+mn-cs"/>
                        </a:rPr>
                        <a:t>7</a:t>
                      </a:r>
                      <a:endParaRPr lang="en-ZA" sz="1050" b="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a:lnSpc>
                          <a:spcPct val="107000"/>
                        </a:lnSpc>
                        <a:spcAft>
                          <a:spcPts val="0"/>
                        </a:spcAft>
                      </a:pPr>
                      <a:r>
                        <a:rPr lang="en-US" sz="1050" b="0" kern="1200" dirty="0">
                          <a:solidFill>
                            <a:schemeClr val="tx1"/>
                          </a:solidFill>
                          <a:effectLst/>
                          <a:latin typeface="Arial Narrow" panose="020B0606020202030204" pitchFamily="34" charset="0"/>
                          <a:ea typeface="+mn-ea"/>
                          <a:cs typeface="+mn-cs"/>
                        </a:rPr>
                        <a:t>There was an increased demand of sessions required as a result of additional EHW interventions requested within the OCJ</a:t>
                      </a:r>
                      <a:endParaRPr lang="en-ZA" sz="1050" b="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N/A</a:t>
                      </a:r>
                    </a:p>
                  </a:txBody>
                  <a:tcPr marL="68580" marR="68580" marT="0" marB="0"/>
                </a:tc>
                <a:tc>
                  <a:txBody>
                    <a:bodyPr/>
                    <a:lstStyle/>
                    <a:p>
                      <a:pPr>
                        <a:lnSpc>
                          <a:spcPct val="107000"/>
                        </a:lnSpc>
                        <a:spcAft>
                          <a:spcPts val="0"/>
                        </a:spcAft>
                      </a:pPr>
                      <a:r>
                        <a:rPr lang="en-ZA"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668883705"/>
                  </a:ext>
                </a:extLst>
              </a:tr>
            </a:tbl>
          </a:graphicData>
        </a:graphic>
      </p:graphicFrame>
    </p:spTree>
    <p:extLst>
      <p:ext uri="{BB962C8B-B14F-4D97-AF65-F5344CB8AC3E}">
        <p14:creationId xmlns:p14="http://schemas.microsoft.com/office/powerpoint/2010/main" val="2627648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8015" y="592355"/>
            <a:ext cx="7503933"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defTabSz="914400">
              <a:spcBef>
                <a:spcPct val="0"/>
              </a:spcBef>
            </a:pPr>
            <a:r>
              <a:rPr lang="en-US" sz="2400" b="1" dirty="0">
                <a:latin typeface="Arial" panose="020B0604020202020204" pitchFamily="34" charset="0"/>
                <a:cs typeface="Arial" panose="020B0604020202020204" pitchFamily="34" charset="0"/>
              </a:rPr>
              <a:t> PROGRAMME 1: ADMINISTRATION (CONT…)</a:t>
            </a:r>
            <a:endParaRPr lang="en-ZA" sz="2400" b="1" dirty="0">
              <a:latin typeface="Arial" panose="020B0604020202020204" pitchFamily="34" charset="0"/>
              <a:cs typeface="Arial" panose="020B0604020202020204" pitchFamily="34" charset="0"/>
            </a:endParaRPr>
          </a:p>
        </p:txBody>
      </p:sp>
      <p:sp>
        <p:nvSpPr>
          <p:cNvPr id="3" name="Rectangle 2"/>
          <p:cNvSpPr/>
          <p:nvPr/>
        </p:nvSpPr>
        <p:spPr>
          <a:xfrm>
            <a:off x="4040925" y="3244334"/>
            <a:ext cx="1062150" cy="369332"/>
          </a:xfrm>
          <a:prstGeom prst="rect">
            <a:avLst/>
          </a:prstGeom>
        </p:spPr>
        <p:txBody>
          <a:bodyPr wrap="none">
            <a:spAutoFit/>
          </a:bodyPr>
          <a:lstStyle/>
          <a:p>
            <a:pPr>
              <a:spcAft>
                <a:spcPts val="0"/>
              </a:spcAft>
              <a:tabLst>
                <a:tab pos="825500" algn="l"/>
              </a:tabLst>
            </a:pPr>
            <a:r>
              <a:rPr lang="en-US" b="1" dirty="0">
                <a:solidFill>
                  <a:schemeClr val="bg1"/>
                </a:solidFill>
              </a:rPr>
              <a:t>Outcome</a:t>
            </a:r>
            <a:endParaRPr lang="en-ZA" sz="2000" b="1" dirty="0">
              <a:solidFill>
                <a:schemeClr val="bg1"/>
              </a:solidFill>
            </a:endParaRPr>
          </a:p>
        </p:txBody>
      </p:sp>
      <p:sp>
        <p:nvSpPr>
          <p:cNvPr id="4" name="Rectangle 3"/>
          <p:cNvSpPr/>
          <p:nvPr/>
        </p:nvSpPr>
        <p:spPr>
          <a:xfrm>
            <a:off x="4040925" y="3244334"/>
            <a:ext cx="1062150" cy="369332"/>
          </a:xfrm>
          <a:prstGeom prst="rect">
            <a:avLst/>
          </a:prstGeom>
        </p:spPr>
        <p:txBody>
          <a:bodyPr wrap="none">
            <a:spAutoFit/>
          </a:bodyPr>
          <a:lstStyle/>
          <a:p>
            <a:pPr>
              <a:spcAft>
                <a:spcPts val="0"/>
              </a:spcAft>
              <a:tabLst>
                <a:tab pos="825500" algn="l"/>
              </a:tabLst>
            </a:pPr>
            <a:r>
              <a:rPr lang="en-US" b="1" dirty="0">
                <a:solidFill>
                  <a:schemeClr val="bg1"/>
                </a:solidFill>
              </a:rPr>
              <a:t>Outcome</a:t>
            </a:r>
            <a:endParaRPr lang="en-ZA" sz="20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8846729"/>
              </p:ext>
            </p:extLst>
          </p:nvPr>
        </p:nvGraphicFramePr>
        <p:xfrm>
          <a:off x="266699" y="1262693"/>
          <a:ext cx="8654663" cy="4756444"/>
        </p:xfrm>
        <a:graphic>
          <a:graphicData uri="http://schemas.openxmlformats.org/drawingml/2006/table">
            <a:tbl>
              <a:tblPr firstRow="1" firstCol="1" bandRow="1">
                <a:tableStyleId>{5C22544A-7EE6-4342-B048-85BDC9FD1C3A}</a:tableStyleId>
              </a:tblPr>
              <a:tblGrid>
                <a:gridCol w="808847">
                  <a:extLst>
                    <a:ext uri="{9D8B030D-6E8A-4147-A177-3AD203B41FA5}">
                      <a16:colId xmlns:a16="http://schemas.microsoft.com/office/drawing/2014/main" val="3568762680"/>
                    </a:ext>
                  </a:extLst>
                </a:gridCol>
                <a:gridCol w="804135">
                  <a:extLst>
                    <a:ext uri="{9D8B030D-6E8A-4147-A177-3AD203B41FA5}">
                      <a16:colId xmlns:a16="http://schemas.microsoft.com/office/drawing/2014/main" val="52816829"/>
                    </a:ext>
                  </a:extLst>
                </a:gridCol>
                <a:gridCol w="942346">
                  <a:extLst>
                    <a:ext uri="{9D8B030D-6E8A-4147-A177-3AD203B41FA5}">
                      <a16:colId xmlns:a16="http://schemas.microsoft.com/office/drawing/2014/main" val="3200913218"/>
                    </a:ext>
                  </a:extLst>
                </a:gridCol>
                <a:gridCol w="1080556">
                  <a:extLst>
                    <a:ext uri="{9D8B030D-6E8A-4147-A177-3AD203B41FA5}">
                      <a16:colId xmlns:a16="http://schemas.microsoft.com/office/drawing/2014/main" val="3741330105"/>
                    </a:ext>
                  </a:extLst>
                </a:gridCol>
                <a:gridCol w="791571">
                  <a:extLst>
                    <a:ext uri="{9D8B030D-6E8A-4147-A177-3AD203B41FA5}">
                      <a16:colId xmlns:a16="http://schemas.microsoft.com/office/drawing/2014/main" val="394301087"/>
                    </a:ext>
                  </a:extLst>
                </a:gridCol>
                <a:gridCol w="1432367">
                  <a:extLst>
                    <a:ext uri="{9D8B030D-6E8A-4147-A177-3AD203B41FA5}">
                      <a16:colId xmlns:a16="http://schemas.microsoft.com/office/drawing/2014/main" val="3166652315"/>
                    </a:ext>
                  </a:extLst>
                </a:gridCol>
                <a:gridCol w="2154991">
                  <a:extLst>
                    <a:ext uri="{9D8B030D-6E8A-4147-A177-3AD203B41FA5}">
                      <a16:colId xmlns:a16="http://schemas.microsoft.com/office/drawing/2014/main" val="678102006"/>
                    </a:ext>
                  </a:extLst>
                </a:gridCol>
                <a:gridCol w="639850">
                  <a:extLst>
                    <a:ext uri="{9D8B030D-6E8A-4147-A177-3AD203B41FA5}">
                      <a16:colId xmlns:a16="http://schemas.microsoft.com/office/drawing/2014/main" val="2573172480"/>
                    </a:ext>
                  </a:extLst>
                </a:gridCol>
              </a:tblGrid>
              <a:tr h="1132487">
                <a:tc>
                  <a:txBody>
                    <a:bodyPr/>
                    <a:lstStyle/>
                    <a:p>
                      <a:pPr>
                        <a:spcAft>
                          <a:spcPts val="0"/>
                        </a:spcAft>
                        <a:tabLst>
                          <a:tab pos="825500" algn="l"/>
                        </a:tabLst>
                      </a:pPr>
                      <a:r>
                        <a:rPr lang="en-US" sz="1100" b="1" kern="1200" dirty="0">
                          <a:solidFill>
                            <a:schemeClr val="bg1"/>
                          </a:solidFill>
                          <a:effectLst/>
                          <a:latin typeface="+mn-lt"/>
                          <a:ea typeface="+mn-ea"/>
                          <a:cs typeface="+mn-cs"/>
                        </a:rPr>
                        <a:t>Outcome</a:t>
                      </a:r>
                      <a:endParaRPr lang="en-ZA" sz="1200" b="1" kern="1200" dirty="0">
                        <a:solidFill>
                          <a:schemeClr val="bg1"/>
                        </a:solidFill>
                        <a:effectLst/>
                        <a:latin typeface="+mn-lt"/>
                        <a:ea typeface="+mn-ea"/>
                        <a:cs typeface="+mn-cs"/>
                      </a:endParaRPr>
                    </a:p>
                  </a:txBody>
                  <a:tcPr marL="39299" marR="39299" marT="0" marB="0"/>
                </a:tc>
                <a:tc>
                  <a:txBody>
                    <a:bodyPr/>
                    <a:lstStyle/>
                    <a:p>
                      <a:pPr>
                        <a:lnSpc>
                          <a:spcPct val="107000"/>
                        </a:lnSpc>
                        <a:spcAft>
                          <a:spcPts val="0"/>
                        </a:spcAft>
                      </a:pPr>
                      <a:r>
                        <a:rPr lang="en-ZA" sz="1100" dirty="0">
                          <a:effectLst/>
                          <a:latin typeface="+mn-lt"/>
                        </a:rPr>
                        <a:t>Output Indicators</a:t>
                      </a:r>
                      <a:endParaRPr lang="en-ZA" sz="1100" dirty="0">
                        <a:effectLst/>
                        <a:latin typeface="+mn-lt"/>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100" dirty="0">
                          <a:effectLst/>
                          <a:latin typeface="+mn-lt"/>
                        </a:rPr>
                        <a:t>Target for 2021/22 as per Annual Performance Plan (APP) </a:t>
                      </a:r>
                      <a:endParaRPr lang="en-ZA" sz="1100" dirty="0">
                        <a:effectLst/>
                        <a:latin typeface="+mn-lt"/>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100" dirty="0">
                          <a:effectLst/>
                          <a:latin typeface="+mn-lt"/>
                        </a:rPr>
                        <a:t>2021/22 FY Actual Output</a:t>
                      </a:r>
                    </a:p>
                  </a:txBody>
                  <a:tcPr marL="39299" marR="39299" marT="0" marB="0"/>
                </a:tc>
                <a:tc>
                  <a:txBody>
                    <a:bodyPr/>
                    <a:lstStyle/>
                    <a:p>
                      <a:pPr>
                        <a:lnSpc>
                          <a:spcPct val="107000"/>
                        </a:lnSpc>
                        <a:spcAft>
                          <a:spcPts val="0"/>
                        </a:spcAft>
                      </a:pPr>
                      <a:r>
                        <a:rPr lang="en-ZA" sz="1100" dirty="0">
                          <a:effectLst/>
                          <a:latin typeface="+mn-lt"/>
                        </a:rPr>
                        <a:t>Variance</a:t>
                      </a:r>
                      <a:endParaRPr lang="en-ZA" sz="1100" dirty="0">
                        <a:effectLst/>
                        <a:latin typeface="+mn-lt"/>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100" b="1" kern="1200" dirty="0">
                          <a:solidFill>
                            <a:schemeClr val="lt1"/>
                          </a:solidFill>
                          <a:effectLst/>
                          <a:latin typeface="+mn-lt"/>
                          <a:ea typeface="+mn-ea"/>
                          <a:cs typeface="+mn-cs"/>
                        </a:rPr>
                        <a:t>Reason for Deviation </a:t>
                      </a:r>
                    </a:p>
                  </a:txBody>
                  <a:tcPr marL="39299" marR="39299" marT="0" marB="0"/>
                </a:tc>
                <a:tc>
                  <a:txBody>
                    <a:bodyPr/>
                    <a:lstStyle/>
                    <a:p>
                      <a:pPr>
                        <a:lnSpc>
                          <a:spcPct val="107000"/>
                        </a:lnSpc>
                        <a:spcAft>
                          <a:spcPts val="0"/>
                        </a:spcAft>
                      </a:pPr>
                      <a:r>
                        <a:rPr lang="en-ZA" sz="1100" b="1" kern="1200" dirty="0">
                          <a:solidFill>
                            <a:schemeClr val="lt1"/>
                          </a:solidFill>
                          <a:effectLst/>
                          <a:latin typeface="+mn-lt"/>
                          <a:ea typeface="+mn-ea"/>
                          <a:cs typeface="+mn-cs"/>
                        </a:rPr>
                        <a:t>Corrective Measures</a:t>
                      </a:r>
                    </a:p>
                  </a:txBody>
                  <a:tcPr marL="39299" marR="39299" marT="0" marB="0"/>
                </a:tc>
                <a:tc>
                  <a:txBody>
                    <a:bodyPr/>
                    <a:lstStyle/>
                    <a:p>
                      <a:pPr>
                        <a:lnSpc>
                          <a:spcPct val="107000"/>
                        </a:lnSpc>
                        <a:spcAft>
                          <a:spcPts val="0"/>
                        </a:spcAft>
                      </a:pPr>
                      <a:r>
                        <a:rPr lang="en-ZA" sz="1100" b="1" kern="1200" dirty="0">
                          <a:solidFill>
                            <a:schemeClr val="lt1"/>
                          </a:solidFill>
                          <a:effectLst/>
                          <a:latin typeface="+mn-lt"/>
                          <a:ea typeface="+mn-ea"/>
                          <a:cs typeface="+mn-cs"/>
                        </a:rPr>
                        <a:t>Status</a:t>
                      </a:r>
                    </a:p>
                  </a:txBody>
                  <a:tcPr marL="39299" marR="39299" marT="0" marB="0"/>
                </a:tc>
                <a:extLst>
                  <a:ext uri="{0D108BD9-81ED-4DB2-BD59-A6C34878D82A}">
                    <a16:rowId xmlns:a16="http://schemas.microsoft.com/office/drawing/2014/main" val="3212840024"/>
                  </a:ext>
                </a:extLst>
              </a:tr>
              <a:tr h="226498">
                <a:tc>
                  <a:txBody>
                    <a:bodyPr/>
                    <a:lstStyle/>
                    <a:p>
                      <a:pPr algn="ctr">
                        <a:lnSpc>
                          <a:spcPct val="107000"/>
                        </a:lnSpc>
                        <a:spcAft>
                          <a:spcPts val="0"/>
                        </a:spcAft>
                      </a:pP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39299" marR="39299" marT="0" marB="0"/>
                </a:tc>
                <a:tc gridSpan="7">
                  <a:txBody>
                    <a:bodyPr/>
                    <a:lstStyle/>
                    <a:p>
                      <a:pPr algn="ctr">
                        <a:lnSpc>
                          <a:spcPct val="107000"/>
                        </a:lnSpc>
                        <a:spcAft>
                          <a:spcPts val="0"/>
                        </a:spcAft>
                      </a:pPr>
                      <a:r>
                        <a:rPr lang="en-ZA" sz="1100" b="1" dirty="0">
                          <a:solidFill>
                            <a:schemeClr val="tx1"/>
                          </a:solidFill>
                          <a:effectLst/>
                          <a:latin typeface="+mn-lt"/>
                        </a:rPr>
                        <a:t>Sub-Programme: Corporate Services</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39299" marR="3929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3248121682"/>
                  </a:ext>
                </a:extLst>
              </a:tr>
              <a:tr h="3397459">
                <a:tc>
                  <a:txBody>
                    <a:bodyPr/>
                    <a:lstStyle/>
                    <a:p>
                      <a:pPr>
                        <a:spcAft>
                          <a:spcPts val="0"/>
                        </a:spcAft>
                        <a:tabLst>
                          <a:tab pos="825500" algn="l"/>
                        </a:tabLst>
                      </a:pPr>
                      <a:r>
                        <a:rPr lang="en-ZA" sz="1100" b="1" kern="1200" dirty="0">
                          <a:solidFill>
                            <a:schemeClr val="bg1"/>
                          </a:solidFill>
                          <a:effectLst/>
                          <a:latin typeface="+mn-lt"/>
                          <a:ea typeface="+mn-ea"/>
                          <a:cs typeface="+mn-cs"/>
                        </a:rPr>
                        <a:t>Effective and efficient administrative support </a:t>
                      </a:r>
                    </a:p>
                  </a:txBody>
                  <a:tcPr marL="39299" marR="39299" marT="0" marB="0" anchor="ctr"/>
                </a:tc>
                <a:tc>
                  <a:txBody>
                    <a:bodyPr/>
                    <a:lstStyle/>
                    <a:p>
                      <a:pPr>
                        <a:spcAft>
                          <a:spcPts val="0"/>
                        </a:spcAft>
                        <a:tabLst>
                          <a:tab pos="825500" algn="l"/>
                        </a:tabLst>
                      </a:pPr>
                      <a:r>
                        <a:rPr lang="en-ZA" sz="1100" b="0" kern="1200" dirty="0">
                          <a:solidFill>
                            <a:schemeClr val="tx1"/>
                          </a:solidFill>
                          <a:effectLst/>
                          <a:latin typeface="Arial Narrow" panose="020B0606020202030204" pitchFamily="34" charset="0"/>
                          <a:ea typeface="+mn-ea"/>
                          <a:cs typeface="+mn-cs"/>
                        </a:rPr>
                        <a:t>Court Online system implemented at Service Centres</a:t>
                      </a:r>
                    </a:p>
                    <a:p>
                      <a:pPr>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 </a:t>
                      </a:r>
                    </a:p>
                  </a:txBody>
                  <a:tcPr marL="39299" marR="39299" marT="0" marB="0"/>
                </a:tc>
                <a:tc>
                  <a:txBody>
                    <a:bodyPr/>
                    <a:lstStyle/>
                    <a:p>
                      <a:pPr>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Court Online system rolled-out at 2 Service Centres</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0" kern="1200" dirty="0">
                          <a:solidFill>
                            <a:schemeClr val="tx1"/>
                          </a:solidFill>
                          <a:effectLst/>
                          <a:latin typeface="Arial Narrow" panose="020B0606020202030204" pitchFamily="34" charset="0"/>
                          <a:ea typeface="+mn-ea"/>
                          <a:cs typeface="+mn-cs"/>
                        </a:rPr>
                        <a:t>Court Online system not rolled out at 2 Service Centres</a:t>
                      </a:r>
                      <a:endParaRPr lang="en-ZA" sz="1100" b="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a:spcAft>
                          <a:spcPts val="0"/>
                        </a:spcAft>
                        <a:tabLst>
                          <a:tab pos="825500" algn="l"/>
                        </a:tabLst>
                      </a:pPr>
                      <a:r>
                        <a:rPr lang="en-ZA" sz="1100" b="0" kern="1200" dirty="0">
                          <a:solidFill>
                            <a:schemeClr val="tx1"/>
                          </a:solidFill>
                          <a:effectLst/>
                          <a:latin typeface="Arial Narrow" panose="020B0606020202030204" pitchFamily="34" charset="0"/>
                          <a:ea typeface="+mn-ea"/>
                          <a:cs typeface="+mn-cs"/>
                        </a:rPr>
                        <a:t>Court Online system not rolled out at 2 Service Centres </a:t>
                      </a:r>
                    </a:p>
                    <a:p>
                      <a:pPr>
                        <a:spcAft>
                          <a:spcPts val="0"/>
                        </a:spcAft>
                        <a:tabLst>
                          <a:tab pos="825500" algn="l"/>
                        </a:tabLst>
                      </a:pPr>
                      <a:r>
                        <a:rPr lang="en-ZA" sz="1100" b="0" kern="1200" dirty="0">
                          <a:solidFill>
                            <a:schemeClr val="tx1"/>
                          </a:solidFill>
                          <a:effectLst/>
                          <a:latin typeface="Arial Narrow" panose="020B0606020202030204" pitchFamily="34" charset="0"/>
                          <a:ea typeface="+mn-ea"/>
                          <a:cs typeface="+mn-cs"/>
                        </a:rPr>
                        <a:t> </a:t>
                      </a:r>
                    </a:p>
                  </a:txBody>
                  <a:tcPr marL="68580" marR="68580" marT="0" marB="0"/>
                </a:tc>
                <a:tc>
                  <a:txBody>
                    <a:bodyPr/>
                    <a:lstStyle/>
                    <a:p>
                      <a:pPr>
                        <a:spcAft>
                          <a:spcPts val="0"/>
                        </a:spcAft>
                        <a:tabLst>
                          <a:tab pos="825500" algn="l"/>
                        </a:tabLst>
                      </a:pPr>
                      <a:r>
                        <a:rPr lang="en-ZA" sz="1100" b="0" kern="1200" dirty="0">
                          <a:solidFill>
                            <a:schemeClr val="tx1"/>
                          </a:solidFill>
                          <a:effectLst/>
                          <a:latin typeface="Arial Narrow" panose="020B0606020202030204" pitchFamily="34" charset="0"/>
                          <a:ea typeface="+mn-ea"/>
                          <a:cs typeface="+mn-cs"/>
                        </a:rPr>
                        <a:t>During User Acceptance Testing (UAT) which took place at 2 Service Centres, numerous defects were detected</a:t>
                      </a:r>
                    </a:p>
                  </a:txBody>
                  <a:tcPr marL="68580" marR="68580" marT="0" marB="0"/>
                </a:tc>
                <a:tc>
                  <a:txBody>
                    <a:bodyPr/>
                    <a:lstStyle/>
                    <a:p>
                      <a:pPr>
                        <a:lnSpc>
                          <a:spcPct val="107000"/>
                        </a:lnSpc>
                        <a:spcAft>
                          <a:spcPts val="0"/>
                        </a:spcAft>
                      </a:pPr>
                      <a:r>
                        <a:rPr lang="en-US" sz="1100" b="0" kern="1200" dirty="0">
                          <a:solidFill>
                            <a:schemeClr val="tx1"/>
                          </a:solidFill>
                          <a:effectLst/>
                          <a:latin typeface="Arial Narrow" panose="020B0606020202030204" pitchFamily="34" charset="0"/>
                          <a:ea typeface="+mn-ea"/>
                          <a:cs typeface="+mn-cs"/>
                        </a:rPr>
                        <a:t>The showstopper defect that delayed the piloting of the Court Online system has been resolved and UAT was successful and signed off. The Court Online pilot commenced at Gauteng Local Division, Johannesburg on 29 March 2022 and the Gauteng Main Division, Pretoria on 4 April 2022. It is envisaged that Court Online will be rolled out at these two Service Centres during quarter 1 of the 2022/2023 FY</a:t>
                      </a:r>
                      <a:endParaRPr lang="en-ZA" sz="1100" b="0" kern="1200" dirty="0">
                        <a:solidFill>
                          <a:schemeClr val="tx1"/>
                        </a:solidFill>
                        <a:effectLst/>
                        <a:latin typeface="Arial Narrow" panose="020B0606020202030204" pitchFamily="34" charset="0"/>
                        <a:ea typeface="+mn-ea"/>
                        <a:cs typeface="+mn-cs"/>
                      </a:endParaRPr>
                    </a:p>
                    <a:p>
                      <a:pPr>
                        <a:lnSpc>
                          <a:spcPct val="107000"/>
                        </a:lnSpc>
                        <a:spcAft>
                          <a:spcPts val="0"/>
                        </a:spcAft>
                      </a:pPr>
                      <a:r>
                        <a:rPr lang="en-US" sz="1100" b="0" kern="1200" dirty="0">
                          <a:solidFill>
                            <a:schemeClr val="tx1"/>
                          </a:solidFill>
                          <a:effectLst/>
                          <a:latin typeface="Arial Narrow" panose="020B0606020202030204" pitchFamily="34" charset="0"/>
                          <a:ea typeface="+mn-ea"/>
                          <a:cs typeface="+mn-cs"/>
                        </a:rPr>
                        <a:t> </a:t>
                      </a:r>
                      <a:endParaRPr lang="en-ZA" sz="1100" b="0" kern="1200" dirty="0">
                        <a:solidFill>
                          <a:schemeClr val="tx1"/>
                        </a:solidFill>
                        <a:effectLst/>
                        <a:latin typeface="Arial Narrow" panose="020B0606020202030204" pitchFamily="34" charset="0"/>
                        <a:ea typeface="+mn-ea"/>
                        <a:cs typeface="+mn-cs"/>
                      </a:endParaRPr>
                    </a:p>
                    <a:p>
                      <a:pPr>
                        <a:lnSpc>
                          <a:spcPct val="107000"/>
                        </a:lnSpc>
                        <a:spcAft>
                          <a:spcPts val="0"/>
                        </a:spcAft>
                      </a:pPr>
                      <a:r>
                        <a:rPr lang="en-US" sz="1100" b="0" kern="1200" dirty="0">
                          <a:solidFill>
                            <a:schemeClr val="tx1"/>
                          </a:solidFill>
                          <a:effectLst/>
                          <a:latin typeface="Arial Narrow" panose="020B0606020202030204" pitchFamily="34" charset="0"/>
                          <a:ea typeface="+mn-ea"/>
                          <a:cs typeface="+mn-cs"/>
                        </a:rPr>
                        <a:t> </a:t>
                      </a:r>
                      <a:endParaRPr lang="en-ZA" sz="1100" b="0" kern="1200" dirty="0">
                        <a:solidFill>
                          <a:schemeClr val="tx1"/>
                        </a:solidFill>
                        <a:effectLst/>
                        <a:latin typeface="Arial Narrow" panose="020B0606020202030204" pitchFamily="34" charset="0"/>
                        <a:ea typeface="+mn-ea"/>
                        <a:cs typeface="+mn-cs"/>
                      </a:endParaRPr>
                    </a:p>
                    <a:p>
                      <a:pPr>
                        <a:lnSpc>
                          <a:spcPct val="107000"/>
                        </a:lnSpc>
                        <a:spcAft>
                          <a:spcPts val="0"/>
                        </a:spcAft>
                      </a:pPr>
                      <a:r>
                        <a:rPr lang="en-US" sz="1100" b="0" kern="1200" dirty="0">
                          <a:solidFill>
                            <a:schemeClr val="tx1"/>
                          </a:solidFill>
                          <a:effectLst/>
                          <a:latin typeface="Arial Narrow" panose="020B0606020202030204" pitchFamily="34" charset="0"/>
                          <a:ea typeface="+mn-ea"/>
                          <a:cs typeface="+mn-cs"/>
                        </a:rPr>
                        <a:t> </a:t>
                      </a:r>
                      <a:endParaRPr lang="en-ZA" sz="1100" b="0" kern="1200" dirty="0">
                        <a:solidFill>
                          <a:schemeClr val="tx1"/>
                        </a:solidFill>
                        <a:effectLst/>
                        <a:latin typeface="Arial Narrow" panose="020B0606020202030204" pitchFamily="34" charset="0"/>
                        <a:ea typeface="+mn-ea"/>
                        <a:cs typeface="+mn-cs"/>
                      </a:endParaRPr>
                    </a:p>
                    <a:p>
                      <a:pPr>
                        <a:lnSpc>
                          <a:spcPct val="107000"/>
                        </a:lnSpc>
                        <a:spcAft>
                          <a:spcPts val="0"/>
                        </a:spcAft>
                      </a:pPr>
                      <a:r>
                        <a:rPr lang="en-US" sz="1100" b="0" kern="1200" dirty="0">
                          <a:solidFill>
                            <a:schemeClr val="tx1"/>
                          </a:solidFill>
                          <a:effectLst/>
                          <a:latin typeface="Arial Narrow" panose="020B0606020202030204" pitchFamily="34" charset="0"/>
                          <a:ea typeface="+mn-ea"/>
                          <a:cs typeface="+mn-cs"/>
                        </a:rPr>
                        <a:t> </a:t>
                      </a:r>
                      <a:endParaRPr lang="en-ZA" sz="1100" b="0" kern="1200" dirty="0">
                        <a:solidFill>
                          <a:schemeClr val="tx1"/>
                        </a:solidFill>
                        <a:effectLst/>
                        <a:latin typeface="Arial Narrow" panose="020B0606020202030204" pitchFamily="34" charset="0"/>
                        <a:ea typeface="+mn-ea"/>
                        <a:cs typeface="+mn-cs"/>
                      </a:endParaRPr>
                    </a:p>
                    <a:p>
                      <a:pPr>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 </a:t>
                      </a:r>
                    </a:p>
                    <a:p>
                      <a:pPr>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 </a:t>
                      </a:r>
                    </a:p>
                  </a:txBody>
                  <a:tcPr marL="68580" marR="68580" marT="0" marB="0"/>
                </a:tc>
                <a:tc>
                  <a:txBody>
                    <a:bodyPr/>
                    <a:lstStyle/>
                    <a:p>
                      <a:pPr algn="ctr">
                        <a:lnSpc>
                          <a:spcPct val="107000"/>
                        </a:lnSpc>
                        <a:spcAft>
                          <a:spcPts val="0"/>
                        </a:spcAft>
                      </a:pPr>
                      <a:r>
                        <a:rPr lang="en-ZA" sz="1000" b="1" dirty="0">
                          <a:effectLst/>
                          <a:latin typeface="+mn-lt"/>
                          <a:ea typeface="Calibri" panose="020F0502020204030204" pitchFamily="34" charset="0"/>
                          <a:cs typeface="Times New Roman" panose="02020603050405020304" pitchFamily="18" charset="0"/>
                        </a:rPr>
                        <a:t>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288106129"/>
                  </a:ext>
                </a:extLst>
              </a:tr>
            </a:tbl>
          </a:graphicData>
        </a:graphic>
      </p:graphicFrame>
    </p:spTree>
    <p:extLst>
      <p:ext uri="{BB962C8B-B14F-4D97-AF65-F5344CB8AC3E}">
        <p14:creationId xmlns:p14="http://schemas.microsoft.com/office/powerpoint/2010/main" val="1177647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8015" y="592355"/>
            <a:ext cx="7425275"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defTabSz="914400">
              <a:spcBef>
                <a:spcPct val="0"/>
              </a:spcBef>
            </a:pPr>
            <a:r>
              <a:rPr lang="en-US" sz="2400" b="1" dirty="0">
                <a:latin typeface="Arial" panose="020B0604020202020204" pitchFamily="34" charset="0"/>
                <a:cs typeface="Arial" panose="020B0604020202020204" pitchFamily="34" charset="0"/>
              </a:rPr>
              <a:t> PROGRAMME 1: ADMINISTRATION (CONT…)</a:t>
            </a:r>
            <a:endParaRPr lang="en-ZA" sz="24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397162" y="1289048"/>
          <a:ext cx="8412882" cy="4873647"/>
        </p:xfrm>
        <a:graphic>
          <a:graphicData uri="http://schemas.openxmlformats.org/drawingml/2006/table">
            <a:tbl>
              <a:tblPr firstRow="1" firstCol="1" bandRow="1">
                <a:tableStyleId>{5C22544A-7EE6-4342-B048-85BDC9FD1C3A}</a:tableStyleId>
              </a:tblPr>
              <a:tblGrid>
                <a:gridCol w="1139001">
                  <a:extLst>
                    <a:ext uri="{9D8B030D-6E8A-4147-A177-3AD203B41FA5}">
                      <a16:colId xmlns:a16="http://schemas.microsoft.com/office/drawing/2014/main" val="3964842787"/>
                    </a:ext>
                  </a:extLst>
                </a:gridCol>
                <a:gridCol w="1023514">
                  <a:extLst>
                    <a:ext uri="{9D8B030D-6E8A-4147-A177-3AD203B41FA5}">
                      <a16:colId xmlns:a16="http://schemas.microsoft.com/office/drawing/2014/main" val="935014665"/>
                    </a:ext>
                  </a:extLst>
                </a:gridCol>
                <a:gridCol w="1087483">
                  <a:extLst>
                    <a:ext uri="{9D8B030D-6E8A-4147-A177-3AD203B41FA5}">
                      <a16:colId xmlns:a16="http://schemas.microsoft.com/office/drawing/2014/main" val="917396021"/>
                    </a:ext>
                  </a:extLst>
                </a:gridCol>
                <a:gridCol w="1475978">
                  <a:extLst>
                    <a:ext uri="{9D8B030D-6E8A-4147-A177-3AD203B41FA5}">
                      <a16:colId xmlns:a16="http://schemas.microsoft.com/office/drawing/2014/main" val="731007049"/>
                    </a:ext>
                  </a:extLst>
                </a:gridCol>
                <a:gridCol w="763207">
                  <a:extLst>
                    <a:ext uri="{9D8B030D-6E8A-4147-A177-3AD203B41FA5}">
                      <a16:colId xmlns:a16="http://schemas.microsoft.com/office/drawing/2014/main" val="714385660"/>
                    </a:ext>
                  </a:extLst>
                </a:gridCol>
                <a:gridCol w="1132550">
                  <a:extLst>
                    <a:ext uri="{9D8B030D-6E8A-4147-A177-3AD203B41FA5}">
                      <a16:colId xmlns:a16="http://schemas.microsoft.com/office/drawing/2014/main" val="1694736087"/>
                    </a:ext>
                  </a:extLst>
                </a:gridCol>
                <a:gridCol w="1175619">
                  <a:extLst>
                    <a:ext uri="{9D8B030D-6E8A-4147-A177-3AD203B41FA5}">
                      <a16:colId xmlns:a16="http://schemas.microsoft.com/office/drawing/2014/main" val="887592036"/>
                    </a:ext>
                  </a:extLst>
                </a:gridCol>
                <a:gridCol w="615530">
                  <a:extLst>
                    <a:ext uri="{9D8B030D-6E8A-4147-A177-3AD203B41FA5}">
                      <a16:colId xmlns:a16="http://schemas.microsoft.com/office/drawing/2014/main" val="3368644151"/>
                    </a:ext>
                  </a:extLst>
                </a:gridCol>
              </a:tblGrid>
              <a:tr h="1307035">
                <a:tc>
                  <a:txBody>
                    <a:bodyPr/>
                    <a:lstStyle/>
                    <a:p>
                      <a:pPr marL="0" algn="ctr"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68580" marR="68580" marT="0" marB="0"/>
                </a:tc>
                <a:tc>
                  <a:txBody>
                    <a:bodyPr/>
                    <a:lstStyle/>
                    <a:p>
                      <a:pPr marL="0" algn="l"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68580" marR="68580" marT="0" marB="0"/>
                </a:tc>
                <a:tc>
                  <a:txBody>
                    <a:bodyPr/>
                    <a:lstStyle/>
                    <a:p>
                      <a:pPr marL="0" algn="l" defTabSz="457200" rtl="0" eaLnBrk="1" latinLnBrk="0" hangingPunct="1">
                        <a:lnSpc>
                          <a:spcPct val="107000"/>
                        </a:lnSpc>
                        <a:spcAft>
                          <a:spcPts val="0"/>
                        </a:spcAft>
                      </a:pPr>
                      <a:r>
                        <a:rPr lang="en-ZA" sz="1100" b="1" kern="1200" dirty="0">
                          <a:solidFill>
                            <a:schemeClr val="bg1"/>
                          </a:solidFill>
                          <a:effectLst/>
                          <a:latin typeface="+mn-lt"/>
                          <a:ea typeface="+mn-ea"/>
                          <a:cs typeface="+mn-cs"/>
                        </a:rPr>
                        <a:t>2021/22 FY Actual Output</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Variance</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68580" marR="68580" marT="0" marB="0"/>
                </a:tc>
                <a:extLst>
                  <a:ext uri="{0D108BD9-81ED-4DB2-BD59-A6C34878D82A}">
                    <a16:rowId xmlns:a16="http://schemas.microsoft.com/office/drawing/2014/main" val="1667091228"/>
                  </a:ext>
                </a:extLst>
              </a:tr>
              <a:tr h="391493">
                <a:tc rowSpan="3">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100" b="1" kern="1200" dirty="0">
                          <a:solidFill>
                            <a:schemeClr val="bg1"/>
                          </a:solidFill>
                          <a:effectLst/>
                          <a:latin typeface="+mn-lt"/>
                          <a:ea typeface="+mn-ea"/>
                          <a:cs typeface="+mn-cs"/>
                        </a:rPr>
                        <a:t>Effective and efficient administrative support </a:t>
                      </a:r>
                    </a:p>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nchor="ctr"/>
                </a:tc>
                <a:tc gridSpan="7">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Financial Administration</a:t>
                      </a:r>
                    </a:p>
                  </a:txBody>
                  <a:tcPr marL="68580" marR="6858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98399307"/>
                  </a:ext>
                </a:extLst>
              </a:tr>
              <a:tr h="813147">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Audit outcome</a:t>
                      </a:r>
                    </a:p>
                    <a:p>
                      <a:pPr marL="0" algn="l" defTabSz="457200" rtl="0" eaLnBrk="1" latinLnBrk="0" hangingPunct="1">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for the OCJ</a:t>
                      </a:r>
                    </a:p>
                  </a:txBody>
                  <a:tcPr marL="68580" marR="68580"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Clean Audit Outcome for the 2020/21 financial year</a:t>
                      </a:r>
                    </a:p>
                  </a:txBody>
                  <a:tcPr marL="68580" marR="68580" marT="0" marB="0"/>
                </a:tc>
                <a:tc>
                  <a:txBody>
                    <a:bodyPr/>
                    <a:lstStyle/>
                    <a:p>
                      <a:pPr algn="ctr">
                        <a:lnSpc>
                          <a:spcPct val="107000"/>
                        </a:lnSpc>
                        <a:spcAft>
                          <a:spcPts val="0"/>
                        </a:spcAft>
                      </a:pPr>
                      <a:r>
                        <a:rPr lang="en-US" sz="1100" b="0" kern="1200" dirty="0">
                          <a:solidFill>
                            <a:schemeClr val="tx1"/>
                          </a:solidFill>
                          <a:effectLst/>
                          <a:latin typeface="Arial Narrow" panose="020B0606020202030204" pitchFamily="34" charset="0"/>
                          <a:ea typeface="+mn-ea"/>
                          <a:cs typeface="+mn-cs"/>
                        </a:rPr>
                        <a:t>Clean Audit Outcome for the 2020/21 FY</a:t>
                      </a:r>
                      <a:endParaRPr lang="en-ZA" sz="1100" b="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algn="ctr">
                        <a:lnSpc>
                          <a:spcPct val="107000"/>
                        </a:lnSpc>
                        <a:spcAft>
                          <a:spcPts val="0"/>
                        </a:spcAft>
                      </a:pPr>
                      <a:r>
                        <a:rPr lang="en-US" sz="1100" b="0" kern="1200" dirty="0">
                          <a:solidFill>
                            <a:schemeClr val="tx1"/>
                          </a:solidFill>
                          <a:effectLst/>
                          <a:latin typeface="Arial Narrow" panose="020B0606020202030204" pitchFamily="34" charset="0"/>
                          <a:ea typeface="+mn-ea"/>
                          <a:cs typeface="+mn-cs"/>
                        </a:rPr>
                        <a:t>None</a:t>
                      </a:r>
                      <a:endParaRPr lang="en-ZA" sz="1100" b="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algn="ctr">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None</a:t>
                      </a:r>
                      <a:r>
                        <a:rPr lang="en-ZA" sz="1100" b="0" kern="1200" baseline="0" dirty="0">
                          <a:solidFill>
                            <a:schemeClr val="tx1"/>
                          </a:solidFill>
                          <a:effectLst/>
                          <a:latin typeface="Arial Narrow" panose="020B0606020202030204" pitchFamily="34" charset="0"/>
                          <a:ea typeface="+mn-ea"/>
                          <a:cs typeface="+mn-cs"/>
                        </a:rPr>
                        <a:t> </a:t>
                      </a:r>
                      <a:endParaRPr lang="en-ZA" sz="1100" b="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algn="ctr">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N/A</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 </a:t>
                      </a:r>
                      <a:endParaRPr lang="en-ZA" sz="1100" b="1" kern="1200" dirty="0">
                        <a:solidFill>
                          <a:schemeClr val="tx1"/>
                        </a:solidFill>
                        <a:effectLst/>
                        <a:latin typeface="+mn-lt"/>
                        <a:ea typeface="+mn-ea"/>
                        <a:cs typeface="+mn-cs"/>
                      </a:endParaRPr>
                    </a:p>
                  </a:txBody>
                  <a:tcPr marL="68580" marR="68580" marT="0" marB="0">
                    <a:solidFill>
                      <a:srgbClr val="00B050"/>
                    </a:solidFill>
                  </a:tcPr>
                </a:tc>
                <a:extLst>
                  <a:ext uri="{0D108BD9-81ED-4DB2-BD59-A6C34878D82A}">
                    <a16:rowId xmlns:a16="http://schemas.microsoft.com/office/drawing/2014/main" val="98371502"/>
                  </a:ext>
                </a:extLst>
              </a:tr>
              <a:tr h="2361972">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Percentage of tenders in the Department’s procurement plan awarded to suppliers with level 4 and above BBBEE status</a:t>
                      </a:r>
                    </a:p>
                  </a:txBody>
                  <a:tcPr marL="68580" marR="68580"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80%</a:t>
                      </a:r>
                    </a:p>
                  </a:txBody>
                  <a:tcPr marL="68580" marR="68580" marT="0" marB="0"/>
                </a:tc>
                <a:tc>
                  <a:txBody>
                    <a:bodyPr/>
                    <a:lstStyle/>
                    <a:p>
                      <a:pPr algn="ctr">
                        <a:lnSpc>
                          <a:spcPct val="107000"/>
                        </a:lnSpc>
                        <a:spcAft>
                          <a:spcPts val="0"/>
                        </a:spcAft>
                      </a:pPr>
                      <a:r>
                        <a:rPr lang="en-GB" sz="1100" b="0" kern="1200" dirty="0">
                          <a:solidFill>
                            <a:schemeClr val="tx1"/>
                          </a:solidFill>
                          <a:effectLst/>
                          <a:latin typeface="Arial Narrow" panose="020B0606020202030204" pitchFamily="34" charset="0"/>
                          <a:ea typeface="+mn-ea"/>
                          <a:cs typeface="+mn-cs"/>
                        </a:rPr>
                        <a:t>80%</a:t>
                      </a:r>
                    </a:p>
                    <a:p>
                      <a:pPr algn="ctr">
                        <a:lnSpc>
                          <a:spcPct val="107000"/>
                        </a:lnSpc>
                        <a:spcAft>
                          <a:spcPts val="0"/>
                        </a:spcAft>
                      </a:pPr>
                      <a:r>
                        <a:rPr lang="en-GB" sz="1100" b="0" kern="1200" dirty="0">
                          <a:solidFill>
                            <a:schemeClr val="tx1"/>
                          </a:solidFill>
                          <a:effectLst/>
                          <a:latin typeface="Arial Narrow" panose="020B0606020202030204" pitchFamily="34" charset="0"/>
                          <a:ea typeface="+mn-ea"/>
                          <a:cs typeface="+mn-cs"/>
                        </a:rPr>
                        <a:t>(5</a:t>
                      </a:r>
                      <a:r>
                        <a:rPr lang="en-GB" sz="1100" b="0" kern="1200" baseline="0" dirty="0">
                          <a:solidFill>
                            <a:schemeClr val="tx1"/>
                          </a:solidFill>
                          <a:effectLst/>
                          <a:latin typeface="Arial Narrow" panose="020B0606020202030204" pitchFamily="34" charset="0"/>
                          <a:ea typeface="+mn-ea"/>
                          <a:cs typeface="+mn-cs"/>
                        </a:rPr>
                        <a:t> of 6)</a:t>
                      </a:r>
                      <a:endParaRPr lang="en-ZA" sz="1100" b="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algn="ctr">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0%</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None</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N/A</a:t>
                      </a:r>
                    </a:p>
                  </a:txBody>
                  <a:tcPr marL="68580" marR="68580" marT="0" marB="0"/>
                </a:tc>
                <a:tc>
                  <a:txBody>
                    <a:bodyPr/>
                    <a:lstStyle/>
                    <a:p>
                      <a:pPr marL="0" algn="ctr"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nchor="ctr">
                    <a:solidFill>
                      <a:srgbClr val="00B050"/>
                    </a:solidFill>
                  </a:tcPr>
                </a:tc>
                <a:extLst>
                  <a:ext uri="{0D108BD9-81ED-4DB2-BD59-A6C34878D82A}">
                    <a16:rowId xmlns:a16="http://schemas.microsoft.com/office/drawing/2014/main" val="1637232443"/>
                  </a:ext>
                </a:extLst>
              </a:tr>
            </a:tbl>
          </a:graphicData>
        </a:graphic>
      </p:graphicFrame>
    </p:spTree>
    <p:extLst>
      <p:ext uri="{BB962C8B-B14F-4D97-AF65-F5344CB8AC3E}">
        <p14:creationId xmlns:p14="http://schemas.microsoft.com/office/powerpoint/2010/main" val="203151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3</a:t>
            </a:fld>
            <a:endParaRPr lang="en-US"/>
          </a:p>
        </p:txBody>
      </p:sp>
      <p:sp>
        <p:nvSpPr>
          <p:cNvPr id="3" name="Rectangle 2"/>
          <p:cNvSpPr/>
          <p:nvPr/>
        </p:nvSpPr>
        <p:spPr>
          <a:xfrm>
            <a:off x="484481" y="522952"/>
            <a:ext cx="7394245" cy="446276"/>
          </a:xfrm>
          <a:prstGeom prst="rect">
            <a:avLst/>
          </a:prstGeom>
          <a:solidFill>
            <a:schemeClr val="tx2">
              <a:lumMod val="20000"/>
              <a:lumOff val="80000"/>
            </a:schemeClr>
          </a:solidFill>
          <a:ln>
            <a:solidFill>
              <a:schemeClr val="tx2">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ZA" sz="2300" b="1" dirty="0">
                <a:latin typeface="Arial" panose="020B0604020202020204" pitchFamily="34" charset="0"/>
                <a:cs typeface="Arial" panose="020B0604020202020204" pitchFamily="34" charset="0"/>
              </a:rPr>
              <a:t>PURPOSE OF THE PRESENTATION</a:t>
            </a:r>
          </a:p>
        </p:txBody>
      </p:sp>
      <p:sp>
        <p:nvSpPr>
          <p:cNvPr id="4" name="Rectangle 3"/>
          <p:cNvSpPr/>
          <p:nvPr/>
        </p:nvSpPr>
        <p:spPr>
          <a:xfrm>
            <a:off x="412880" y="1122830"/>
            <a:ext cx="7758975" cy="2628925"/>
          </a:xfrm>
          <a:prstGeom prst="rect">
            <a:avLst/>
          </a:prstGeom>
        </p:spPr>
        <p:txBody>
          <a:bodyPr wrap="square">
            <a:spAutoFit/>
          </a:bodyPr>
          <a:lstStyle/>
          <a:p>
            <a:pPr>
              <a:spcAft>
                <a:spcPts val="500"/>
              </a:spcAft>
              <a:defRPr/>
            </a:pPr>
            <a:endParaRPr lang="en-ZA" dirty="0">
              <a:latin typeface="Arial" panose="020B0604020202020204" pitchFamily="34" charset="0"/>
              <a:cs typeface="Arial" panose="020B0604020202020204" pitchFamily="34" charset="0"/>
            </a:endParaRPr>
          </a:p>
          <a:p>
            <a:pPr lvl="0">
              <a:spcAft>
                <a:spcPts val="500"/>
              </a:spcAft>
              <a:defRPr/>
            </a:pPr>
            <a:r>
              <a:rPr lang="en-ZA" b="1" dirty="0">
                <a:solidFill>
                  <a:prstClr val="black"/>
                </a:solidFill>
                <a:latin typeface="Arial" panose="020B0604020202020204" pitchFamily="34" charset="0"/>
                <a:cs typeface="Arial" panose="020B0604020202020204" pitchFamily="34" charset="0"/>
              </a:rPr>
              <a:t>To present to the Portfolio Committee: </a:t>
            </a:r>
          </a:p>
          <a:p>
            <a:pPr>
              <a:spcAft>
                <a:spcPts val="500"/>
              </a:spcAft>
              <a:defRPr/>
            </a:pPr>
            <a:endParaRPr lang="en-ZA" dirty="0">
              <a:latin typeface="Arial" panose="020B0604020202020204" pitchFamily="34" charset="0"/>
              <a:cs typeface="Arial" panose="020B0604020202020204" pitchFamily="34" charset="0"/>
            </a:endParaRPr>
          </a:p>
          <a:p>
            <a:pPr marL="285750" indent="-285750">
              <a:spcAft>
                <a:spcPts val="500"/>
              </a:spcAft>
              <a:buFont typeface="Wingdings" panose="05000000000000000000" pitchFamily="2" charset="2"/>
              <a:buChar char="q"/>
              <a:defRPr/>
            </a:pPr>
            <a:r>
              <a:rPr lang="en-ZA" dirty="0">
                <a:latin typeface="Arial" panose="020B0604020202020204" pitchFamily="34" charset="0"/>
                <a:cs typeface="Arial" panose="020B0604020202020204" pitchFamily="34" charset="0"/>
              </a:rPr>
              <a:t>An overview of the OCJ 2021/22 Annual Report; and </a:t>
            </a:r>
          </a:p>
          <a:p>
            <a:pPr>
              <a:spcAft>
                <a:spcPts val="500"/>
              </a:spcAft>
              <a:defRPr/>
            </a:pPr>
            <a:endParaRPr lang="en-ZA" dirty="0">
              <a:latin typeface="Arial" panose="020B0604020202020204" pitchFamily="34" charset="0"/>
              <a:cs typeface="Arial" panose="020B0604020202020204" pitchFamily="34" charset="0"/>
            </a:endParaRPr>
          </a:p>
          <a:p>
            <a:pPr marL="285750" indent="-285750">
              <a:lnSpc>
                <a:spcPct val="150000"/>
              </a:lnSpc>
              <a:spcAft>
                <a:spcPts val="500"/>
              </a:spcAft>
              <a:buFont typeface="Wingdings" panose="05000000000000000000" pitchFamily="2" charset="2"/>
              <a:buChar char="q"/>
              <a:defRPr/>
            </a:pPr>
            <a:r>
              <a:rPr lang="en-ZA" dirty="0">
                <a:latin typeface="Arial" panose="020B0604020202020204" pitchFamily="34" charset="0"/>
                <a:cs typeface="Arial" panose="020B0604020202020204" pitchFamily="34" charset="0"/>
              </a:rPr>
              <a:t>Major performance achievements of the OCJ during the 2021/22 financial year.</a:t>
            </a:r>
          </a:p>
        </p:txBody>
      </p:sp>
    </p:spTree>
    <p:extLst>
      <p:ext uri="{BB962C8B-B14F-4D97-AF65-F5344CB8AC3E}">
        <p14:creationId xmlns:p14="http://schemas.microsoft.com/office/powerpoint/2010/main" val="355578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8015" y="592355"/>
            <a:ext cx="7346617"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defTabSz="914400">
              <a:spcBef>
                <a:spcPct val="0"/>
              </a:spcBef>
            </a:pPr>
            <a:r>
              <a:rPr lang="en-US" sz="2400" b="1" dirty="0">
                <a:latin typeface="Arial" panose="020B0604020202020204" pitchFamily="34" charset="0"/>
                <a:cs typeface="Arial" panose="020B0604020202020204" pitchFamily="34" charset="0"/>
              </a:rPr>
              <a:t> PROGRAMME 1: ADMINISTRATION (CONT…)</a:t>
            </a:r>
            <a:endParaRPr lang="en-ZA" sz="24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406403" y="1674692"/>
          <a:ext cx="8554718" cy="3516319"/>
        </p:xfrm>
        <a:graphic>
          <a:graphicData uri="http://schemas.openxmlformats.org/drawingml/2006/table">
            <a:tbl>
              <a:tblPr firstRow="1" firstCol="1" bandRow="1">
                <a:tableStyleId>{5C22544A-7EE6-4342-B048-85BDC9FD1C3A}</a:tableStyleId>
              </a:tblPr>
              <a:tblGrid>
                <a:gridCol w="1198142">
                  <a:extLst>
                    <a:ext uri="{9D8B030D-6E8A-4147-A177-3AD203B41FA5}">
                      <a16:colId xmlns:a16="http://schemas.microsoft.com/office/drawing/2014/main" val="2220875141"/>
                    </a:ext>
                  </a:extLst>
                </a:gridCol>
                <a:gridCol w="962863">
                  <a:extLst>
                    <a:ext uri="{9D8B030D-6E8A-4147-A177-3AD203B41FA5}">
                      <a16:colId xmlns:a16="http://schemas.microsoft.com/office/drawing/2014/main" val="2677474049"/>
                    </a:ext>
                  </a:extLst>
                </a:gridCol>
                <a:gridCol w="161061">
                  <a:extLst>
                    <a:ext uri="{9D8B030D-6E8A-4147-A177-3AD203B41FA5}">
                      <a16:colId xmlns:a16="http://schemas.microsoft.com/office/drawing/2014/main" val="455690378"/>
                    </a:ext>
                  </a:extLst>
                </a:gridCol>
                <a:gridCol w="986973">
                  <a:extLst>
                    <a:ext uri="{9D8B030D-6E8A-4147-A177-3AD203B41FA5}">
                      <a16:colId xmlns:a16="http://schemas.microsoft.com/office/drawing/2014/main" val="2455269555"/>
                    </a:ext>
                  </a:extLst>
                </a:gridCol>
                <a:gridCol w="1148034">
                  <a:extLst>
                    <a:ext uri="{9D8B030D-6E8A-4147-A177-3AD203B41FA5}">
                      <a16:colId xmlns:a16="http://schemas.microsoft.com/office/drawing/2014/main" val="583339479"/>
                    </a:ext>
                  </a:extLst>
                </a:gridCol>
                <a:gridCol w="1012972">
                  <a:extLst>
                    <a:ext uri="{9D8B030D-6E8A-4147-A177-3AD203B41FA5}">
                      <a16:colId xmlns:a16="http://schemas.microsoft.com/office/drawing/2014/main" val="3644397596"/>
                    </a:ext>
                  </a:extLst>
                </a:gridCol>
                <a:gridCol w="1193791">
                  <a:extLst>
                    <a:ext uri="{9D8B030D-6E8A-4147-A177-3AD203B41FA5}">
                      <a16:colId xmlns:a16="http://schemas.microsoft.com/office/drawing/2014/main" val="401206219"/>
                    </a:ext>
                  </a:extLst>
                </a:gridCol>
                <a:gridCol w="1241079">
                  <a:extLst>
                    <a:ext uri="{9D8B030D-6E8A-4147-A177-3AD203B41FA5}">
                      <a16:colId xmlns:a16="http://schemas.microsoft.com/office/drawing/2014/main" val="4103045880"/>
                    </a:ext>
                  </a:extLst>
                </a:gridCol>
                <a:gridCol w="649803">
                  <a:extLst>
                    <a:ext uri="{9D8B030D-6E8A-4147-A177-3AD203B41FA5}">
                      <a16:colId xmlns:a16="http://schemas.microsoft.com/office/drawing/2014/main" val="1179064323"/>
                    </a:ext>
                  </a:extLst>
                </a:gridCol>
              </a:tblGrid>
              <a:tr h="871427">
                <a:tc>
                  <a:txBody>
                    <a:bodyPr/>
                    <a:lstStyle/>
                    <a:p>
                      <a:pPr marL="0" algn="ctr"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68580" marR="68580" marT="0" marB="0"/>
                </a:tc>
                <a:tc gridSpan="2">
                  <a:txBody>
                    <a:bodyPr/>
                    <a:lstStyle/>
                    <a:p>
                      <a:pPr marL="0" algn="l"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68580" marR="68580" marT="0" marB="0"/>
                </a:tc>
                <a:tc hMerge="1">
                  <a:txBody>
                    <a:bodyPr/>
                    <a:lstStyle/>
                    <a:p>
                      <a:endParaRPr lang="en-ZA"/>
                    </a:p>
                  </a:txBody>
                  <a:tcPr/>
                </a:tc>
                <a:tc>
                  <a:txBody>
                    <a:bodyPr/>
                    <a:lstStyle/>
                    <a:p>
                      <a:pPr marL="0" algn="l" defTabSz="457200" rtl="0" eaLnBrk="1" latinLnBrk="0" hangingPunct="1">
                        <a:lnSpc>
                          <a:spcPct val="107000"/>
                        </a:lnSpc>
                        <a:spcAft>
                          <a:spcPts val="0"/>
                        </a:spcAft>
                      </a:pPr>
                      <a:r>
                        <a:rPr lang="en-ZA" sz="1100" b="1" kern="1200" dirty="0">
                          <a:solidFill>
                            <a:schemeClr val="bg1"/>
                          </a:solidFill>
                          <a:effectLst/>
                          <a:latin typeface="+mn-lt"/>
                          <a:ea typeface="+mn-ea"/>
                          <a:cs typeface="+mn-cs"/>
                        </a:rPr>
                        <a:t>2021/22 FY Actual Output</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Variance</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68580" marR="68580" marT="0" marB="0"/>
                </a:tc>
                <a:extLst>
                  <a:ext uri="{0D108BD9-81ED-4DB2-BD59-A6C34878D82A}">
                    <a16:rowId xmlns:a16="http://schemas.microsoft.com/office/drawing/2014/main" val="2025853936"/>
                  </a:ext>
                </a:extLst>
              </a:tr>
              <a:tr h="174285">
                <a:tc rowSpan="2">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100" b="1" kern="1200" dirty="0">
                          <a:solidFill>
                            <a:schemeClr val="bg1"/>
                          </a:solidFill>
                          <a:effectLst/>
                          <a:latin typeface="+mn-lt"/>
                          <a:ea typeface="+mn-ea"/>
                          <a:cs typeface="+mn-cs"/>
                        </a:rPr>
                        <a:t>Effective and efficient administrative support </a:t>
                      </a:r>
                    </a:p>
                    <a:p>
                      <a:pPr marL="0" algn="l" defTabSz="457200" rtl="0" eaLnBrk="1" latinLnBrk="0" hangingPunct="1">
                        <a:lnSpc>
                          <a:spcPct val="107000"/>
                        </a:lnSpc>
                        <a:spcAft>
                          <a:spcPts val="0"/>
                        </a:spcAft>
                      </a:pPr>
                      <a:endParaRPr lang="en-ZA" sz="1100" b="1" kern="1200" dirty="0">
                        <a:solidFill>
                          <a:schemeClr val="tx1"/>
                        </a:solidFill>
                        <a:effectLst/>
                        <a:latin typeface="+mn-lt"/>
                        <a:ea typeface="+mn-ea"/>
                        <a:cs typeface="+mn-cs"/>
                      </a:endParaRPr>
                    </a:p>
                  </a:txBody>
                  <a:tcPr marL="68580" marR="68580" marT="0" marB="0" anchor="ctr"/>
                </a:tc>
                <a:tc gridSpan="8">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Internal Audit</a:t>
                      </a: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77576187"/>
                  </a:ext>
                </a:extLst>
              </a:tr>
              <a:tr h="2439993">
                <a:tc vMerge="1">
                  <a:txBody>
                    <a:bodyPr/>
                    <a:lstStyle/>
                    <a:p>
                      <a:pPr marL="0" algn="l" defTabSz="457200" rtl="0" eaLnBrk="1" latinLnBrk="0" hangingPunct="1">
                        <a:lnSpc>
                          <a:spcPct val="107000"/>
                        </a:lnSpc>
                        <a:spcAft>
                          <a:spcPts val="0"/>
                        </a:spcAft>
                      </a:pPr>
                      <a:endParaRPr lang="en-ZA" sz="1200" b="0" kern="1200" dirty="0">
                        <a:solidFill>
                          <a:schemeClr val="tx1"/>
                        </a:solidFill>
                        <a:effectLst/>
                        <a:latin typeface="+mn-lt"/>
                        <a:ea typeface="+mn-ea"/>
                        <a:cs typeface="+mn-cs"/>
                      </a:endParaRPr>
                    </a:p>
                  </a:txBody>
                  <a:tcPr marL="68580" marR="68580" marT="0" marB="0"/>
                </a:tc>
                <a:tc gridSpan="2">
                  <a:txBody>
                    <a:bodyPr/>
                    <a:lstStyle/>
                    <a:p>
                      <a:pPr marL="0" algn="l" defTabSz="457200" rtl="0" eaLnBrk="1" latinLnBrk="0" hangingPunct="1">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Percentage of designated employees (SMS members &amp; other categories)5 who submitted financial disclosures within timeframes</a:t>
                      </a:r>
                    </a:p>
                  </a:txBody>
                  <a:tcPr marL="68580" marR="68580" marT="0" marB="0"/>
                </a:tc>
                <a:tc hMerge="1">
                  <a:txBody>
                    <a:bodyPr/>
                    <a:lstStyle/>
                    <a:p>
                      <a:pPr marL="0" algn="ctr"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nchor="ctr"/>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100%</a:t>
                      </a:r>
                    </a:p>
                  </a:txBody>
                  <a:tcPr marL="68580" marR="68580" marT="0" marB="0" anchor="ctr"/>
                </a:tc>
                <a:tc>
                  <a:txBody>
                    <a:bodyPr/>
                    <a:lstStyle/>
                    <a:p>
                      <a:pPr algn="ctr">
                        <a:spcAft>
                          <a:spcPts val="0"/>
                        </a:spcAft>
                        <a:tabLst>
                          <a:tab pos="825500" algn="l"/>
                        </a:tabLst>
                      </a:pPr>
                      <a:r>
                        <a:rPr lang="en-ZA" sz="1100" b="0" kern="1200" dirty="0">
                          <a:solidFill>
                            <a:schemeClr val="tx1"/>
                          </a:solidFill>
                          <a:effectLst/>
                          <a:latin typeface="Arial Narrow" panose="020B0606020202030204" pitchFamily="34" charset="0"/>
                          <a:ea typeface="+mn-ea"/>
                          <a:cs typeface="+mn-cs"/>
                        </a:rPr>
                        <a:t>100%</a:t>
                      </a:r>
                    </a:p>
                    <a:p>
                      <a:pPr algn="ctr">
                        <a:spcAft>
                          <a:spcPts val="0"/>
                        </a:spcAft>
                        <a:tabLst>
                          <a:tab pos="825500" algn="l"/>
                        </a:tabLst>
                      </a:pPr>
                      <a:r>
                        <a:rPr lang="en-ZA" sz="1100" b="0" kern="1200" dirty="0">
                          <a:solidFill>
                            <a:schemeClr val="tx1"/>
                          </a:solidFill>
                          <a:effectLst/>
                          <a:latin typeface="Arial Narrow" panose="020B0606020202030204" pitchFamily="34" charset="0"/>
                          <a:ea typeface="+mn-ea"/>
                          <a:cs typeface="+mn-cs"/>
                        </a:rPr>
                        <a:t>(384 of 384)</a:t>
                      </a:r>
                    </a:p>
                    <a:p>
                      <a:pPr algn="ctr">
                        <a:spcAft>
                          <a:spcPts val="0"/>
                        </a:spcAft>
                        <a:tabLst>
                          <a:tab pos="825500" algn="l"/>
                        </a:tabLst>
                      </a:pPr>
                      <a:r>
                        <a:rPr lang="en-ZA" sz="1100" b="0" kern="1200" dirty="0">
                          <a:solidFill>
                            <a:schemeClr val="tx1"/>
                          </a:solidFill>
                          <a:effectLst/>
                          <a:latin typeface="Arial Narrow" panose="020B0606020202030204" pitchFamily="34" charset="0"/>
                          <a:ea typeface="+mn-ea"/>
                          <a:cs typeface="+mn-cs"/>
                        </a:rPr>
                        <a:t> </a:t>
                      </a:r>
                    </a:p>
                    <a:p>
                      <a:pPr algn="ctr">
                        <a:spcAft>
                          <a:spcPts val="0"/>
                        </a:spcAft>
                        <a:tabLst>
                          <a:tab pos="825500" algn="l"/>
                        </a:tabLst>
                      </a:pPr>
                      <a:r>
                        <a:rPr lang="en-ZA" sz="1100" b="0" kern="1200" dirty="0">
                          <a:solidFill>
                            <a:schemeClr val="tx1"/>
                          </a:solidFill>
                          <a:effectLst/>
                          <a:latin typeface="Arial Narrow" panose="020B0606020202030204" pitchFamily="34" charset="0"/>
                          <a:ea typeface="+mn-ea"/>
                          <a:cs typeface="+mn-cs"/>
                        </a:rPr>
                        <a:t> </a:t>
                      </a:r>
                    </a:p>
                  </a:txBody>
                  <a:tcPr marL="68580" marR="68580" marT="0" marB="0" anchor="ctr"/>
                </a:tc>
                <a:tc>
                  <a:txBody>
                    <a:bodyPr/>
                    <a:lstStyle/>
                    <a:p>
                      <a:pPr algn="ctr">
                        <a:spcAft>
                          <a:spcPts val="0"/>
                        </a:spcAft>
                        <a:tabLst>
                          <a:tab pos="825500" algn="l"/>
                        </a:tabLst>
                      </a:pPr>
                      <a:r>
                        <a:rPr lang="en-ZA" sz="1100" b="0" kern="1200" dirty="0">
                          <a:solidFill>
                            <a:schemeClr val="tx1"/>
                          </a:solidFill>
                          <a:effectLst/>
                          <a:latin typeface="Arial Narrow" panose="020B0606020202030204" pitchFamily="34" charset="0"/>
                          <a:ea typeface="+mn-ea"/>
                          <a:cs typeface="+mn-cs"/>
                        </a:rPr>
                        <a:t>0%</a:t>
                      </a:r>
                    </a:p>
                  </a:txBody>
                  <a:tcPr marL="68580" marR="68580" marT="0" marB="0" anchor="ctr"/>
                </a:tc>
                <a:tc>
                  <a:txBody>
                    <a:bodyPr/>
                    <a:lstStyle/>
                    <a:p>
                      <a:pPr algn="ctr">
                        <a:spcAft>
                          <a:spcPts val="0"/>
                        </a:spcAft>
                        <a:tabLst>
                          <a:tab pos="825500" algn="l"/>
                        </a:tabLst>
                      </a:pPr>
                      <a:r>
                        <a:rPr lang="en-ZA" sz="1100" b="0" kern="1200" dirty="0">
                          <a:solidFill>
                            <a:schemeClr val="tx1"/>
                          </a:solidFill>
                          <a:effectLst/>
                          <a:latin typeface="Arial Narrow" panose="020B0606020202030204" pitchFamily="34" charset="0"/>
                          <a:ea typeface="+mn-ea"/>
                          <a:cs typeface="+mn-cs"/>
                        </a:rPr>
                        <a:t>None</a:t>
                      </a:r>
                    </a:p>
                  </a:txBody>
                  <a:tcPr marL="68580" marR="68580" marT="0" marB="0" anchor="ctr"/>
                </a:tc>
                <a:tc>
                  <a:txBody>
                    <a:bodyPr/>
                    <a:lstStyle/>
                    <a:p>
                      <a:pPr algn="ctr">
                        <a:lnSpc>
                          <a:spcPct val="107000"/>
                        </a:lnSpc>
                        <a:spcAft>
                          <a:spcPts val="0"/>
                        </a:spcAft>
                      </a:pPr>
                      <a:r>
                        <a:rPr lang="en-ZA" sz="1100" b="0" kern="1200" dirty="0">
                          <a:solidFill>
                            <a:schemeClr val="tx1"/>
                          </a:solidFill>
                          <a:effectLst/>
                          <a:latin typeface="Arial Narrow" panose="020B0606020202030204" pitchFamily="34" charset="0"/>
                          <a:ea typeface="+mn-ea"/>
                          <a:cs typeface="+mn-cs"/>
                        </a:rPr>
                        <a:t>N/A</a:t>
                      </a:r>
                    </a:p>
                  </a:txBody>
                  <a:tcPr marL="68580" marR="68580" marT="0" marB="0" anchor="ctr"/>
                </a:tc>
                <a:tc>
                  <a:txBody>
                    <a:bodyPr/>
                    <a:lstStyle/>
                    <a:p>
                      <a:pPr algn="ctr">
                        <a:lnSpc>
                          <a:spcPct val="107000"/>
                        </a:lnSpc>
                        <a:spcAft>
                          <a:spcPts val="0"/>
                        </a:spcAft>
                      </a:pP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841249984"/>
                  </a:ext>
                </a:extLst>
              </a:tr>
            </a:tbl>
          </a:graphicData>
        </a:graphic>
      </p:graphicFrame>
    </p:spTree>
    <p:extLst>
      <p:ext uri="{BB962C8B-B14F-4D97-AF65-F5344CB8AC3E}">
        <p14:creationId xmlns:p14="http://schemas.microsoft.com/office/powerpoint/2010/main" val="2126379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8015" y="592355"/>
            <a:ext cx="7425275"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defTabSz="914400">
              <a:spcBef>
                <a:spcPct val="0"/>
              </a:spcBef>
            </a:pPr>
            <a:r>
              <a:rPr lang="en-US" sz="2400" b="1" dirty="0">
                <a:latin typeface="Arial" panose="020B0604020202020204" pitchFamily="34" charset="0"/>
                <a:cs typeface="Arial" panose="020B0604020202020204" pitchFamily="34" charset="0"/>
              </a:rPr>
              <a:t> PROGRAMME 1: ADMINISTRATION (CONT…)</a:t>
            </a:r>
            <a:endParaRPr lang="en-ZA" sz="24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46597399"/>
              </p:ext>
            </p:extLst>
          </p:nvPr>
        </p:nvGraphicFramePr>
        <p:xfrm>
          <a:off x="87465" y="1227455"/>
          <a:ext cx="8889558" cy="5297815"/>
        </p:xfrm>
        <a:graphic>
          <a:graphicData uri="http://schemas.openxmlformats.org/drawingml/2006/table">
            <a:tbl>
              <a:tblPr firstRow="1" firstCol="1" bandRow="1">
                <a:tableStyleId>{5C22544A-7EE6-4342-B048-85BDC9FD1C3A}</a:tableStyleId>
              </a:tblPr>
              <a:tblGrid>
                <a:gridCol w="985453">
                  <a:extLst>
                    <a:ext uri="{9D8B030D-6E8A-4147-A177-3AD203B41FA5}">
                      <a16:colId xmlns:a16="http://schemas.microsoft.com/office/drawing/2014/main" val="2047008207"/>
                    </a:ext>
                  </a:extLst>
                </a:gridCol>
                <a:gridCol w="1588493">
                  <a:extLst>
                    <a:ext uri="{9D8B030D-6E8A-4147-A177-3AD203B41FA5}">
                      <a16:colId xmlns:a16="http://schemas.microsoft.com/office/drawing/2014/main" val="1235760259"/>
                    </a:ext>
                  </a:extLst>
                </a:gridCol>
                <a:gridCol w="1126904">
                  <a:extLst>
                    <a:ext uri="{9D8B030D-6E8A-4147-A177-3AD203B41FA5}">
                      <a16:colId xmlns:a16="http://schemas.microsoft.com/office/drawing/2014/main" val="2775206958"/>
                    </a:ext>
                  </a:extLst>
                </a:gridCol>
                <a:gridCol w="1125421">
                  <a:extLst>
                    <a:ext uri="{9D8B030D-6E8A-4147-A177-3AD203B41FA5}">
                      <a16:colId xmlns:a16="http://schemas.microsoft.com/office/drawing/2014/main" val="726531636"/>
                    </a:ext>
                  </a:extLst>
                </a:gridCol>
                <a:gridCol w="751158">
                  <a:extLst>
                    <a:ext uri="{9D8B030D-6E8A-4147-A177-3AD203B41FA5}">
                      <a16:colId xmlns:a16="http://schemas.microsoft.com/office/drawing/2014/main" val="514092157"/>
                    </a:ext>
                  </a:extLst>
                </a:gridCol>
                <a:gridCol w="1795882">
                  <a:extLst>
                    <a:ext uri="{9D8B030D-6E8A-4147-A177-3AD203B41FA5}">
                      <a16:colId xmlns:a16="http://schemas.microsoft.com/office/drawing/2014/main" val="2591299135"/>
                    </a:ext>
                  </a:extLst>
                </a:gridCol>
                <a:gridCol w="879243">
                  <a:extLst>
                    <a:ext uri="{9D8B030D-6E8A-4147-A177-3AD203B41FA5}">
                      <a16:colId xmlns:a16="http://schemas.microsoft.com/office/drawing/2014/main" val="383467752"/>
                    </a:ext>
                  </a:extLst>
                </a:gridCol>
                <a:gridCol w="637004">
                  <a:extLst>
                    <a:ext uri="{9D8B030D-6E8A-4147-A177-3AD203B41FA5}">
                      <a16:colId xmlns:a16="http://schemas.microsoft.com/office/drawing/2014/main" val="1897253140"/>
                    </a:ext>
                  </a:extLst>
                </a:gridCol>
              </a:tblGrid>
              <a:tr h="885978">
                <a:tc>
                  <a:txBody>
                    <a:bodyPr/>
                    <a:lstStyle/>
                    <a:p>
                      <a:pPr marL="0" algn="ctr"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51444" marR="5144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51444" marR="51444" marT="0" marB="0"/>
                </a:tc>
                <a:tc>
                  <a:txBody>
                    <a:bodyPr/>
                    <a:lstStyle/>
                    <a:p>
                      <a:pPr marL="0" algn="l"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51444" marR="51444" marT="0" marB="0"/>
                </a:tc>
                <a:tc>
                  <a:txBody>
                    <a:bodyPr/>
                    <a:lstStyle/>
                    <a:p>
                      <a:pPr marL="0" algn="l" defTabSz="457200" rtl="0" eaLnBrk="1" latinLnBrk="0" hangingPunct="1">
                        <a:lnSpc>
                          <a:spcPct val="107000"/>
                        </a:lnSpc>
                        <a:spcAft>
                          <a:spcPts val="0"/>
                        </a:spcAft>
                      </a:pPr>
                      <a:r>
                        <a:rPr lang="en-ZA" sz="1100" b="1" kern="1200" dirty="0">
                          <a:solidFill>
                            <a:schemeClr val="bg1"/>
                          </a:solidFill>
                          <a:effectLst/>
                          <a:latin typeface="+mn-lt"/>
                          <a:ea typeface="+mn-ea"/>
                          <a:cs typeface="+mn-cs"/>
                        </a:rPr>
                        <a:t>2021/22 FY Actual Output</a:t>
                      </a:r>
                    </a:p>
                  </a:txBody>
                  <a:tcPr marL="51444" marR="51444" marT="0" marB="0"/>
                </a:tc>
                <a:tc>
                  <a:txBody>
                    <a:bodyPr/>
                    <a:lstStyle/>
                    <a:p>
                      <a:pPr marL="0" algn="ctr" defTabSz="457200" rtl="0" eaLnBrk="1" latinLnBrk="0" hangingPunct="1">
                        <a:lnSpc>
                          <a:spcPct val="107000"/>
                        </a:lnSpc>
                        <a:spcAft>
                          <a:spcPts val="0"/>
                        </a:spcAft>
                      </a:pPr>
                      <a:r>
                        <a:rPr lang="en-ZA" sz="1100" b="1" kern="1200">
                          <a:solidFill>
                            <a:schemeClr val="bg1"/>
                          </a:solidFill>
                          <a:effectLst/>
                          <a:latin typeface="+mn-lt"/>
                          <a:ea typeface="+mn-ea"/>
                          <a:cs typeface="+mn-cs"/>
                        </a:rPr>
                        <a:t>Variance</a:t>
                      </a:r>
                    </a:p>
                  </a:txBody>
                  <a:tcPr marL="51444" marR="5144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51444" marR="5144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a:t>
                      </a:r>
                    </a:p>
                  </a:txBody>
                  <a:tcPr marL="51444" marR="5144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51444" marR="51444" marT="0" marB="0"/>
                </a:tc>
                <a:extLst>
                  <a:ext uri="{0D108BD9-81ED-4DB2-BD59-A6C34878D82A}">
                    <a16:rowId xmlns:a16="http://schemas.microsoft.com/office/drawing/2014/main" val="4189029552"/>
                  </a:ext>
                </a:extLst>
              </a:tr>
              <a:tr h="177196">
                <a:tc rowSpan="6">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050" b="1" kern="1200" dirty="0">
                          <a:solidFill>
                            <a:schemeClr val="bg1"/>
                          </a:solidFill>
                          <a:effectLst/>
                          <a:latin typeface="+mn-lt"/>
                          <a:ea typeface="+mn-ea"/>
                          <a:cs typeface="+mn-cs"/>
                        </a:rPr>
                        <a:t>Effective and efficient administrative support </a:t>
                      </a:r>
                    </a:p>
                    <a:p>
                      <a:pPr marL="0" algn="l" defTabSz="457200" rtl="0" eaLnBrk="1" latinLnBrk="0" hangingPunct="1">
                        <a:lnSpc>
                          <a:spcPct val="107000"/>
                        </a:lnSpc>
                        <a:spcAft>
                          <a:spcPts val="0"/>
                        </a:spcAft>
                      </a:pPr>
                      <a:endParaRPr lang="en-ZA" sz="1050" b="1" kern="1200" dirty="0">
                        <a:solidFill>
                          <a:schemeClr val="tx1"/>
                        </a:solidFill>
                        <a:effectLst/>
                        <a:latin typeface="+mn-lt"/>
                        <a:ea typeface="+mn-ea"/>
                        <a:cs typeface="+mn-cs"/>
                      </a:endParaRPr>
                    </a:p>
                  </a:txBody>
                  <a:tcPr marL="51444" marR="51444" marT="0" marB="0" anchor="ctr"/>
                </a:tc>
                <a:tc gridSpan="7">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COVID-19 RELATED INDICATORS AND TARGETS</a:t>
                      </a:r>
                    </a:p>
                  </a:txBody>
                  <a:tcPr marL="51444" marR="5144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24738190"/>
                  </a:ext>
                </a:extLst>
              </a:tr>
              <a:tr h="808301">
                <a:tc vMerge="1">
                  <a:txBody>
                    <a:bodyPr/>
                    <a:lstStyle/>
                    <a:p>
                      <a:pPr marL="0" algn="l" defTabSz="457200" rtl="0" eaLnBrk="1" latinLnBrk="0" hangingPunct="1">
                        <a:lnSpc>
                          <a:spcPct val="107000"/>
                        </a:lnSpc>
                        <a:spcAft>
                          <a:spcPts val="0"/>
                        </a:spcAft>
                      </a:pPr>
                      <a:endParaRPr lang="en-ZA" sz="1050" b="0" kern="1200" dirty="0">
                        <a:solidFill>
                          <a:schemeClr val="tx1"/>
                        </a:solidFill>
                        <a:effectLst/>
                        <a:latin typeface="+mn-lt"/>
                        <a:ea typeface="+mn-ea"/>
                        <a:cs typeface="+mn-cs"/>
                      </a:endParaRPr>
                    </a:p>
                  </a:txBody>
                  <a:tcPr marL="51444" marR="51444" marT="0" marB="0" anchor="b"/>
                </a:tc>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Number of COVID-19 OHS inspections conducted at the OCJ</a:t>
                      </a:r>
                    </a:p>
                  </a:txBody>
                  <a:tcPr marL="51444" marR="51444" marT="0" marB="0" anchor="b"/>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4</a:t>
                      </a:r>
                    </a:p>
                  </a:txBody>
                  <a:tcPr marL="51444" marR="51444" marT="0" marB="0"/>
                </a:tc>
                <a:tc>
                  <a:txBody>
                    <a:bodyPr/>
                    <a:lstStyle/>
                    <a:p>
                      <a:pPr algn="ctr">
                        <a:spcAft>
                          <a:spcPts val="0"/>
                        </a:spcAft>
                        <a:tabLst>
                          <a:tab pos="825500" algn="l"/>
                        </a:tabLst>
                      </a:pPr>
                      <a:r>
                        <a:rPr lang="en-ZA" sz="1050">
                          <a:effectLst/>
                          <a:latin typeface="Arial Narrow" panose="020B0606020202030204" pitchFamily="34" charset="0"/>
                          <a:cs typeface="Times New Roman" panose="02020603050405020304" pitchFamily="18" charset="0"/>
                        </a:rPr>
                        <a:t>4</a:t>
                      </a:r>
                    </a:p>
                  </a:txBody>
                  <a:tcPr marL="68580" marR="68580" marT="0" marB="0"/>
                </a:tc>
                <a:tc>
                  <a:txBody>
                    <a:bodyPr/>
                    <a:lstStyle/>
                    <a:p>
                      <a:pPr algn="ctr">
                        <a:spcAft>
                          <a:spcPts val="0"/>
                        </a:spcAft>
                        <a:tabLst>
                          <a:tab pos="825500" algn="l"/>
                        </a:tabLst>
                      </a:pPr>
                      <a:r>
                        <a:rPr lang="en-ZA" sz="1050">
                          <a:effectLst/>
                          <a:latin typeface="Arial Narrow" panose="020B0606020202030204" pitchFamily="34" charset="0"/>
                          <a:cs typeface="Times New Roman" panose="02020603050405020304" pitchFamily="18" charset="0"/>
                        </a:rPr>
                        <a:t>0</a:t>
                      </a:r>
                    </a:p>
                  </a:txBody>
                  <a:tcPr marL="68580" marR="68580" marT="0" marB="0"/>
                </a:tc>
                <a:tc>
                  <a:txBody>
                    <a:bodyPr/>
                    <a:lstStyle/>
                    <a:p>
                      <a:pPr algn="ctr">
                        <a:spcAft>
                          <a:spcPts val="0"/>
                        </a:spcAft>
                        <a:tabLst>
                          <a:tab pos="825500" algn="l"/>
                        </a:tabLst>
                      </a:pPr>
                      <a:r>
                        <a:rPr lang="en-ZA" sz="1050">
                          <a:effectLst/>
                          <a:latin typeface="Arial Narrow" panose="020B0606020202030204" pitchFamily="34" charset="0"/>
                          <a:cs typeface="Times New Roman" panose="02020603050405020304" pitchFamily="18" charset="0"/>
                        </a:rPr>
                        <a:t>None</a:t>
                      </a:r>
                    </a:p>
                  </a:txBody>
                  <a:tcPr marL="68580" marR="68580" marT="0" marB="0"/>
                </a:tc>
                <a:tc>
                  <a:txBody>
                    <a:bodyPr/>
                    <a:lstStyle/>
                    <a:p>
                      <a:pPr algn="ctr">
                        <a:lnSpc>
                          <a:spcPct val="107000"/>
                        </a:lnSpc>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algn="ctr">
                        <a:lnSpc>
                          <a:spcPct val="107000"/>
                        </a:lnSpc>
                        <a:spcAft>
                          <a:spcPts val="0"/>
                        </a:spcAft>
                      </a:pPr>
                      <a:r>
                        <a:rPr lang="en-ZA" sz="1050" b="1" dirty="0">
                          <a:solidFill>
                            <a:srgbClr val="000000"/>
                          </a:solidFill>
                          <a:effectLst/>
                          <a:latin typeface="+mn-lt"/>
                          <a:ea typeface="Calibri" panose="020F0502020204030204" pitchFamily="34" charset="0"/>
                          <a:cs typeface="Times New Roman" panose="02020603050405020304" pitchFamily="18"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2483078694"/>
                  </a:ext>
                </a:extLst>
              </a:tr>
              <a:tr h="969961">
                <a:tc vMerge="1">
                  <a:txBody>
                    <a:bodyPr/>
                    <a:lstStyle/>
                    <a:p>
                      <a:pPr marL="0" algn="l" defTabSz="457200" rtl="0" eaLnBrk="1" latinLnBrk="0" hangingPunct="1">
                        <a:lnSpc>
                          <a:spcPct val="107000"/>
                        </a:lnSpc>
                        <a:spcAft>
                          <a:spcPts val="0"/>
                        </a:spcAft>
                      </a:pPr>
                      <a:endParaRPr lang="en-ZA" sz="1050" b="0" kern="1200" dirty="0">
                        <a:solidFill>
                          <a:schemeClr val="tx1"/>
                        </a:solidFill>
                        <a:effectLst/>
                        <a:latin typeface="+mn-lt"/>
                        <a:ea typeface="+mn-ea"/>
                        <a:cs typeface="+mn-cs"/>
                      </a:endParaRPr>
                    </a:p>
                  </a:txBody>
                  <a:tcPr marL="51444" marR="51444" marT="0" marB="0"/>
                </a:tc>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Number of COVID-19 educational programmes implemented within the OCJ</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4</a:t>
                      </a:r>
                    </a:p>
                  </a:txBody>
                  <a:tcPr marL="51444" marR="51444" marT="0" marB="0"/>
                </a:tc>
                <a:tc>
                  <a:txBody>
                    <a:bodyPr/>
                    <a:lstStyle/>
                    <a:p>
                      <a:pPr algn="ctr">
                        <a:spcAft>
                          <a:spcPts val="0"/>
                        </a:spcAft>
                        <a:tabLst>
                          <a:tab pos="825500" algn="l"/>
                        </a:tabLst>
                      </a:pPr>
                      <a:r>
                        <a:rPr lang="en-ZA" sz="1050" dirty="0">
                          <a:effectLst/>
                          <a:latin typeface="Arial Narrow" panose="020B0606020202030204" pitchFamily="34" charset="0"/>
                          <a:cs typeface="Times New Roman" panose="02020603050405020304" pitchFamily="18" charset="0"/>
                        </a:rPr>
                        <a:t>4</a:t>
                      </a:r>
                    </a:p>
                  </a:txBody>
                  <a:tcPr marL="68580" marR="68580" marT="0" marB="0"/>
                </a:tc>
                <a:tc>
                  <a:txBody>
                    <a:bodyPr/>
                    <a:lstStyle/>
                    <a:p>
                      <a:pPr algn="ctr">
                        <a:spcAft>
                          <a:spcPts val="0"/>
                        </a:spcAft>
                        <a:tabLst>
                          <a:tab pos="825500" algn="l"/>
                        </a:tabLst>
                      </a:pPr>
                      <a:r>
                        <a:rPr lang="en-ZA" sz="1050" dirty="0">
                          <a:effectLst/>
                          <a:latin typeface="Arial Narrow" panose="020B0606020202030204" pitchFamily="34" charset="0"/>
                          <a:cs typeface="Times New Roman" panose="02020603050405020304" pitchFamily="18" charset="0"/>
                        </a:rPr>
                        <a:t>0</a:t>
                      </a:r>
                    </a:p>
                  </a:txBody>
                  <a:tcPr marL="68580" marR="68580" marT="0" marB="0"/>
                </a:tc>
                <a:tc>
                  <a:txBody>
                    <a:bodyPr/>
                    <a:lstStyle/>
                    <a:p>
                      <a:pPr algn="ctr">
                        <a:spcAft>
                          <a:spcPts val="0"/>
                        </a:spcAft>
                        <a:tabLst>
                          <a:tab pos="825500" algn="l"/>
                        </a:tabLst>
                      </a:pPr>
                      <a:r>
                        <a:rPr lang="en-ZA" sz="1050" dirty="0">
                          <a:effectLst/>
                          <a:latin typeface="Arial Narrow" panose="020B0606020202030204" pitchFamily="34" charset="0"/>
                          <a:cs typeface="Times New Roman" panose="02020603050405020304" pitchFamily="18" charset="0"/>
                        </a:rPr>
                        <a:t>None</a:t>
                      </a:r>
                    </a:p>
                  </a:txBody>
                  <a:tcPr marL="68580" marR="68580" marT="0" marB="0"/>
                </a:tc>
                <a:tc>
                  <a:txBody>
                    <a:bodyPr/>
                    <a:lstStyle/>
                    <a:p>
                      <a:pPr algn="ctr">
                        <a:lnSpc>
                          <a:spcPct val="107000"/>
                        </a:lnSpc>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algn="ctr">
                        <a:lnSpc>
                          <a:spcPct val="107000"/>
                        </a:lnSpc>
                        <a:spcAft>
                          <a:spcPts val="0"/>
                        </a:spcAft>
                      </a:pPr>
                      <a:r>
                        <a:rPr lang="en-ZA" sz="1050" b="1" dirty="0">
                          <a:solidFill>
                            <a:srgbClr val="000000"/>
                          </a:solidFill>
                          <a:effectLst/>
                          <a:latin typeface="+mn-lt"/>
                          <a:ea typeface="Calibri" panose="020F0502020204030204" pitchFamily="34" charset="0"/>
                          <a:cs typeface="Times New Roman" panose="02020603050405020304" pitchFamily="18"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407038775"/>
                  </a:ext>
                </a:extLst>
              </a:tr>
              <a:tr h="969961">
                <a:tc vMerge="1">
                  <a:txBody>
                    <a:bodyPr/>
                    <a:lstStyle/>
                    <a:p>
                      <a:pPr marL="0" algn="l" defTabSz="457200" rtl="0" eaLnBrk="1" latinLnBrk="0" hangingPunct="1">
                        <a:lnSpc>
                          <a:spcPct val="107000"/>
                        </a:lnSpc>
                        <a:spcAft>
                          <a:spcPts val="0"/>
                        </a:spcAft>
                      </a:pPr>
                      <a:endParaRPr lang="en-ZA" sz="1050" b="0" kern="1200" dirty="0">
                        <a:solidFill>
                          <a:schemeClr val="tx1"/>
                        </a:solidFill>
                        <a:effectLst/>
                        <a:latin typeface="+mn-lt"/>
                        <a:ea typeface="+mn-ea"/>
                        <a:cs typeface="+mn-cs"/>
                      </a:endParaRPr>
                    </a:p>
                  </a:txBody>
                  <a:tcPr marL="51444" marR="51444" marT="0" marB="0"/>
                </a:tc>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Number of COVID-19 related trainings conducted for Safety Officers</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4</a:t>
                      </a:r>
                    </a:p>
                  </a:txBody>
                  <a:tcPr marL="51444" marR="51444" marT="0" marB="0"/>
                </a:tc>
                <a:tc>
                  <a:txBody>
                    <a:bodyPr/>
                    <a:lstStyle/>
                    <a:p>
                      <a:pPr algn="ctr">
                        <a:spcAft>
                          <a:spcPts val="0"/>
                        </a:spcAft>
                        <a:tabLst>
                          <a:tab pos="825500" algn="l"/>
                        </a:tabLst>
                      </a:pPr>
                      <a:r>
                        <a:rPr lang="en-ZA" sz="1050">
                          <a:effectLst/>
                          <a:latin typeface="Arial Narrow" panose="020B0606020202030204" pitchFamily="34" charset="0"/>
                          <a:cs typeface="Times New Roman" panose="02020603050405020304" pitchFamily="18" charset="0"/>
                        </a:rPr>
                        <a:t>7</a:t>
                      </a:r>
                    </a:p>
                  </a:txBody>
                  <a:tcPr marL="68580" marR="68580" marT="0" marB="0"/>
                </a:tc>
                <a:tc>
                  <a:txBody>
                    <a:bodyPr/>
                    <a:lstStyle/>
                    <a:p>
                      <a:pPr algn="ctr">
                        <a:spcAft>
                          <a:spcPts val="0"/>
                        </a:spcAft>
                        <a:tabLst>
                          <a:tab pos="825500" algn="l"/>
                        </a:tabLst>
                      </a:pPr>
                      <a:r>
                        <a:rPr lang="en-ZA" sz="1050" dirty="0">
                          <a:effectLst/>
                          <a:latin typeface="Arial Narrow" panose="020B0606020202030204" pitchFamily="34" charset="0"/>
                          <a:cs typeface="Times New Roman" panose="02020603050405020304" pitchFamily="18" charset="0"/>
                        </a:rPr>
                        <a:t>3</a:t>
                      </a:r>
                    </a:p>
                  </a:txBody>
                  <a:tcPr marL="68580" marR="68580" marT="0" marB="0"/>
                </a:tc>
                <a:tc>
                  <a:txBody>
                    <a:bodyPr/>
                    <a:lstStyle/>
                    <a:p>
                      <a:pPr>
                        <a:spcAft>
                          <a:spcPts val="0"/>
                        </a:spcAft>
                        <a:tabLst>
                          <a:tab pos="825500" algn="l"/>
                        </a:tabLst>
                      </a:pPr>
                      <a:r>
                        <a:rPr lang="en-ZA" sz="1050" dirty="0">
                          <a:effectLst/>
                          <a:latin typeface="Arial Narrow" panose="020B0606020202030204" pitchFamily="34" charset="0"/>
                          <a:cs typeface="Times New Roman" panose="02020603050405020304" pitchFamily="18" charset="0"/>
                        </a:rPr>
                        <a:t>There was an increased demand for COVID-19 related training for safety officers to ensure readiness of the work environment upon 100% return of staff to the office</a:t>
                      </a:r>
                    </a:p>
                  </a:txBody>
                  <a:tcPr marL="68580" marR="68580" marT="0" marB="0"/>
                </a:tc>
                <a:tc>
                  <a:txBody>
                    <a:bodyPr/>
                    <a:lstStyle/>
                    <a:p>
                      <a:pPr algn="ctr">
                        <a:lnSpc>
                          <a:spcPct val="107000"/>
                        </a:lnSpc>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algn="ctr">
                        <a:lnSpc>
                          <a:spcPct val="107000"/>
                        </a:lnSpc>
                        <a:spcAft>
                          <a:spcPts val="0"/>
                        </a:spcAft>
                      </a:pPr>
                      <a:r>
                        <a:rPr lang="en-ZA" sz="1050" b="1" dirty="0">
                          <a:solidFill>
                            <a:srgbClr val="000000"/>
                          </a:solidFill>
                          <a:effectLst/>
                          <a:latin typeface="+mn-lt"/>
                          <a:ea typeface="Calibri" panose="020F0502020204030204" pitchFamily="34" charset="0"/>
                          <a:cs typeface="Times New Roman" panose="02020603050405020304" pitchFamily="18"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2427666967"/>
                  </a:ext>
                </a:extLst>
              </a:tr>
              <a:tr h="808301">
                <a:tc vMerge="1">
                  <a:txBody>
                    <a:bodyPr/>
                    <a:lstStyle/>
                    <a:p>
                      <a:pPr marL="0" algn="l" defTabSz="457200" rtl="0" eaLnBrk="1" latinLnBrk="0" hangingPunct="1">
                        <a:lnSpc>
                          <a:spcPct val="107000"/>
                        </a:lnSpc>
                        <a:spcAft>
                          <a:spcPts val="0"/>
                        </a:spcAft>
                      </a:pPr>
                      <a:endParaRPr lang="en-ZA" sz="1050" b="0" kern="1200" dirty="0">
                        <a:solidFill>
                          <a:schemeClr val="tx1"/>
                        </a:solidFill>
                        <a:effectLst/>
                        <a:latin typeface="+mn-lt"/>
                        <a:ea typeface="+mn-ea"/>
                        <a:cs typeface="+mn-cs"/>
                      </a:endParaRPr>
                    </a:p>
                  </a:txBody>
                  <a:tcPr marL="51444" marR="51444" marT="0" marB="0"/>
                </a:tc>
                <a:tc>
                  <a:txBody>
                    <a:bodyPr/>
                    <a:lstStyle/>
                    <a:p>
                      <a:pPr marL="0" algn="l" defTabSz="457200" rtl="0" eaLnBrk="1" latinLnBrk="0" hangingPunct="1">
                        <a:lnSpc>
                          <a:spcPct val="107000"/>
                        </a:lnSpc>
                        <a:spcAft>
                          <a:spcPts val="0"/>
                        </a:spcAft>
                      </a:pPr>
                      <a:r>
                        <a:rPr lang="en-US" sz="1050" b="0" kern="1200" dirty="0">
                          <a:solidFill>
                            <a:schemeClr val="tx1"/>
                          </a:solidFill>
                          <a:effectLst/>
                          <a:latin typeface="Arial Narrow" panose="020B0606020202030204" pitchFamily="34" charset="0"/>
                          <a:ea typeface="+mn-ea"/>
                          <a:cs typeface="+mn-cs"/>
                        </a:rPr>
                        <a:t>Number of compliance reports on COVID-19 measures produced</a:t>
                      </a:r>
                      <a:endParaRPr lang="en-ZA" sz="1050" b="0" kern="1200" dirty="0">
                        <a:solidFill>
                          <a:schemeClr val="tx1"/>
                        </a:solidFill>
                        <a:effectLst/>
                        <a:latin typeface="Arial Narrow" panose="020B0606020202030204" pitchFamily="34" charset="0"/>
                        <a:ea typeface="+mn-ea"/>
                        <a:cs typeface="+mn-cs"/>
                      </a:endParaRP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4</a:t>
                      </a:r>
                    </a:p>
                  </a:txBody>
                  <a:tcPr marL="51444" marR="51444" marT="0" marB="0"/>
                </a:tc>
                <a:tc>
                  <a:txBody>
                    <a:bodyPr/>
                    <a:lstStyle/>
                    <a:p>
                      <a:pPr algn="ctr">
                        <a:spcAft>
                          <a:spcPts val="0"/>
                        </a:spcAft>
                        <a:tabLst>
                          <a:tab pos="825500" algn="l"/>
                        </a:tabLst>
                      </a:pPr>
                      <a:r>
                        <a:rPr lang="en-ZA" sz="1050">
                          <a:effectLst/>
                          <a:latin typeface="Arial Narrow" panose="020B0606020202030204" pitchFamily="34" charset="0"/>
                          <a:cs typeface="Times New Roman" panose="02020603050405020304" pitchFamily="18" charset="0"/>
                        </a:rPr>
                        <a:t>4</a:t>
                      </a:r>
                    </a:p>
                  </a:txBody>
                  <a:tcPr marL="68580" marR="68580" marT="0" marB="0"/>
                </a:tc>
                <a:tc>
                  <a:txBody>
                    <a:bodyPr/>
                    <a:lstStyle/>
                    <a:p>
                      <a:pPr algn="ctr">
                        <a:spcAft>
                          <a:spcPts val="0"/>
                        </a:spcAft>
                        <a:tabLst>
                          <a:tab pos="825500" algn="l"/>
                        </a:tabLst>
                      </a:pPr>
                      <a:r>
                        <a:rPr lang="en-ZA" sz="1050">
                          <a:effectLst/>
                          <a:latin typeface="Arial Narrow" panose="020B0606020202030204" pitchFamily="34" charset="0"/>
                          <a:cs typeface="Times New Roman" panose="02020603050405020304" pitchFamily="18" charset="0"/>
                        </a:rPr>
                        <a:t>0</a:t>
                      </a:r>
                    </a:p>
                  </a:txBody>
                  <a:tcPr marL="68580" marR="68580" marT="0" marB="0"/>
                </a:tc>
                <a:tc>
                  <a:txBody>
                    <a:bodyPr/>
                    <a:lstStyle/>
                    <a:p>
                      <a:pPr algn="ctr">
                        <a:spcAft>
                          <a:spcPts val="0"/>
                        </a:spcAft>
                        <a:tabLst>
                          <a:tab pos="825500" algn="l"/>
                        </a:tabLst>
                      </a:pPr>
                      <a:r>
                        <a:rPr lang="en-ZA" sz="1050" dirty="0">
                          <a:effectLst/>
                          <a:latin typeface="Arial Narrow" panose="020B0606020202030204" pitchFamily="34" charset="0"/>
                          <a:cs typeface="Times New Roman" panose="02020603050405020304" pitchFamily="18" charset="0"/>
                        </a:rPr>
                        <a:t>None</a:t>
                      </a:r>
                    </a:p>
                  </a:txBody>
                  <a:tcPr marL="68580" marR="68580" marT="0" marB="0"/>
                </a:tc>
                <a:tc>
                  <a:txBody>
                    <a:bodyPr/>
                    <a:lstStyle/>
                    <a:p>
                      <a:pPr algn="ctr">
                        <a:lnSpc>
                          <a:spcPct val="107000"/>
                        </a:lnSpc>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algn="ctr">
                        <a:lnSpc>
                          <a:spcPct val="107000"/>
                        </a:lnSpc>
                        <a:spcAft>
                          <a:spcPts val="0"/>
                        </a:spcAft>
                      </a:pPr>
                      <a:r>
                        <a:rPr lang="en-ZA" sz="1050" b="1" dirty="0">
                          <a:solidFill>
                            <a:srgbClr val="000000"/>
                          </a:solidFill>
                          <a:effectLst/>
                          <a:latin typeface="+mn-lt"/>
                          <a:ea typeface="Calibri" panose="020F0502020204030204" pitchFamily="34" charset="0"/>
                          <a:cs typeface="Times New Roman" panose="02020603050405020304" pitchFamily="18"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4154862381"/>
                  </a:ext>
                </a:extLst>
              </a:tr>
              <a:tr h="664965">
                <a:tc vMerge="1">
                  <a:txBody>
                    <a:bodyPr/>
                    <a:lstStyle/>
                    <a:p>
                      <a:pPr marL="0" algn="l" defTabSz="457200" rtl="0" eaLnBrk="1" latinLnBrk="0" hangingPunct="1">
                        <a:lnSpc>
                          <a:spcPct val="107000"/>
                        </a:lnSpc>
                        <a:spcAft>
                          <a:spcPts val="0"/>
                        </a:spcAft>
                      </a:pPr>
                      <a:endParaRPr lang="en-ZA" sz="1050" b="0" kern="1200" dirty="0">
                        <a:solidFill>
                          <a:schemeClr val="tx1"/>
                        </a:solidFill>
                        <a:effectLst/>
                        <a:latin typeface="+mn-lt"/>
                        <a:ea typeface="+mn-ea"/>
                        <a:cs typeface="+mn-cs"/>
                      </a:endParaRPr>
                    </a:p>
                  </a:txBody>
                  <a:tcPr marL="51444" marR="51444" marT="0" marB="0"/>
                </a:tc>
                <a:tc>
                  <a:txBody>
                    <a:bodyPr/>
                    <a:lstStyle/>
                    <a:p>
                      <a:pPr marL="0" algn="l" defTabSz="457200" rtl="0" eaLnBrk="1" latinLnBrk="0" hangingPunct="1">
                        <a:lnSpc>
                          <a:spcPct val="107000"/>
                        </a:lnSpc>
                        <a:spcAft>
                          <a:spcPts val="0"/>
                        </a:spcAft>
                      </a:pPr>
                      <a:r>
                        <a:rPr lang="en-US" sz="1050" b="0" kern="1200" dirty="0">
                          <a:solidFill>
                            <a:schemeClr val="tx1"/>
                          </a:solidFill>
                          <a:effectLst/>
                          <a:latin typeface="Arial Narrow" panose="020B0606020202030204" pitchFamily="34" charset="0"/>
                          <a:ea typeface="+mn-ea"/>
                          <a:cs typeface="+mn-cs"/>
                        </a:rPr>
                        <a:t>Number of COVID-19 pandemic risk mitigation reports produced</a:t>
                      </a:r>
                      <a:endParaRPr lang="en-ZA" sz="1050" b="0" kern="1200" dirty="0">
                        <a:solidFill>
                          <a:schemeClr val="tx1"/>
                        </a:solidFill>
                        <a:effectLst/>
                        <a:latin typeface="Arial Narrow" panose="020B0606020202030204" pitchFamily="34" charset="0"/>
                        <a:ea typeface="+mn-ea"/>
                        <a:cs typeface="+mn-cs"/>
                      </a:endParaRP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Arial Narrow" panose="020B0606020202030204" pitchFamily="34" charset="0"/>
                          <a:ea typeface="+mn-ea"/>
                          <a:cs typeface="+mn-cs"/>
                        </a:rPr>
                        <a:t>4</a:t>
                      </a:r>
                    </a:p>
                  </a:txBody>
                  <a:tcPr marL="51444" marR="51444" marT="0" marB="0"/>
                </a:tc>
                <a:tc>
                  <a:txBody>
                    <a:bodyPr/>
                    <a:lstStyle/>
                    <a:p>
                      <a:pPr algn="ctr">
                        <a:spcAft>
                          <a:spcPts val="0"/>
                        </a:spcAft>
                        <a:tabLst>
                          <a:tab pos="825500" algn="l"/>
                        </a:tabLst>
                      </a:pPr>
                      <a:r>
                        <a:rPr lang="en-ZA" sz="1050">
                          <a:effectLst/>
                          <a:latin typeface="Arial Narrow" panose="020B0606020202030204" pitchFamily="34" charset="0"/>
                          <a:cs typeface="Times New Roman" panose="02020603050405020304" pitchFamily="18" charset="0"/>
                        </a:rPr>
                        <a:t>4</a:t>
                      </a:r>
                    </a:p>
                  </a:txBody>
                  <a:tcPr marL="68580" marR="68580" marT="0" marB="0"/>
                </a:tc>
                <a:tc>
                  <a:txBody>
                    <a:bodyPr/>
                    <a:lstStyle/>
                    <a:p>
                      <a:pPr algn="ctr">
                        <a:spcAft>
                          <a:spcPts val="0"/>
                        </a:spcAft>
                        <a:tabLst>
                          <a:tab pos="825500" algn="l"/>
                        </a:tabLst>
                      </a:pPr>
                      <a:r>
                        <a:rPr lang="en-ZA" sz="1050">
                          <a:effectLst/>
                          <a:latin typeface="Arial Narrow" panose="020B0606020202030204" pitchFamily="34" charset="0"/>
                          <a:cs typeface="Times New Roman" panose="02020603050405020304" pitchFamily="18" charset="0"/>
                        </a:rPr>
                        <a:t>0</a:t>
                      </a:r>
                    </a:p>
                  </a:txBody>
                  <a:tcPr marL="68580" marR="68580" marT="0" marB="0"/>
                </a:tc>
                <a:tc>
                  <a:txBody>
                    <a:bodyPr/>
                    <a:lstStyle/>
                    <a:p>
                      <a:pPr algn="ctr">
                        <a:spcAft>
                          <a:spcPts val="0"/>
                        </a:spcAft>
                        <a:tabLst>
                          <a:tab pos="825500" algn="l"/>
                        </a:tabLst>
                      </a:pPr>
                      <a:r>
                        <a:rPr lang="en-ZA" sz="1050" dirty="0">
                          <a:effectLst/>
                          <a:latin typeface="Arial Narrow" panose="020B0606020202030204" pitchFamily="34" charset="0"/>
                          <a:cs typeface="Times New Roman" panose="02020603050405020304" pitchFamily="18" charset="0"/>
                        </a:rPr>
                        <a:t>None</a:t>
                      </a:r>
                    </a:p>
                  </a:txBody>
                  <a:tcPr marL="68580" marR="68580" marT="0" marB="0"/>
                </a:tc>
                <a:tc>
                  <a:txBody>
                    <a:bodyPr/>
                    <a:lstStyle/>
                    <a:p>
                      <a:pPr algn="ctr">
                        <a:lnSpc>
                          <a:spcPct val="107000"/>
                        </a:lnSpc>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algn="ctr">
                        <a:lnSpc>
                          <a:spcPct val="107000"/>
                        </a:lnSpc>
                        <a:spcAft>
                          <a:spcPts val="0"/>
                        </a:spcAft>
                      </a:pPr>
                      <a:r>
                        <a:rPr lang="en-ZA" sz="1050" b="1" dirty="0">
                          <a:solidFill>
                            <a:srgbClr val="000000"/>
                          </a:solidFill>
                          <a:effectLst/>
                          <a:latin typeface="+mn-lt"/>
                          <a:ea typeface="Calibri" panose="020F0502020204030204" pitchFamily="34" charset="0"/>
                          <a:cs typeface="Times New Roman" panose="02020603050405020304" pitchFamily="18"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522767403"/>
                  </a:ext>
                </a:extLst>
              </a:tr>
            </a:tbl>
          </a:graphicData>
        </a:graphic>
      </p:graphicFrame>
    </p:spTree>
    <p:extLst>
      <p:ext uri="{BB962C8B-B14F-4D97-AF65-F5344CB8AC3E}">
        <p14:creationId xmlns:p14="http://schemas.microsoft.com/office/powerpoint/2010/main" val="2844589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32</a:t>
            </a:fld>
            <a:endParaRPr lang="en-US"/>
          </a:p>
        </p:txBody>
      </p:sp>
      <p:sp>
        <p:nvSpPr>
          <p:cNvPr id="3" name="Rectangle 2"/>
          <p:cNvSpPr/>
          <p:nvPr/>
        </p:nvSpPr>
        <p:spPr>
          <a:xfrm>
            <a:off x="390607" y="1572397"/>
            <a:ext cx="8400422" cy="4515082"/>
          </a:xfrm>
          <a:prstGeom prst="rect">
            <a:avLst/>
          </a:prstGeom>
          <a:solidFill>
            <a:schemeClr val="tx2">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marL="57150" algn="ctr">
              <a:spcBef>
                <a:spcPct val="20000"/>
              </a:spcBef>
              <a:spcAft>
                <a:spcPts val="500"/>
              </a:spcAft>
              <a:defRPr/>
            </a:pPr>
            <a:endParaRPr lang="en-US" sz="3200" b="1" cap="all" dirty="0">
              <a:latin typeface="Arial" panose="020B0604020202020204" pitchFamily="34" charset="0"/>
              <a:ea typeface="+mj-ea"/>
              <a:cs typeface="Arial" panose="020B0604020202020204" pitchFamily="34" charset="0"/>
            </a:endParaRPr>
          </a:p>
          <a:p>
            <a:pPr marL="57150" algn="ctr">
              <a:spcBef>
                <a:spcPct val="20000"/>
              </a:spcBef>
              <a:spcAft>
                <a:spcPts val="500"/>
              </a:spcAft>
              <a:defRPr/>
            </a:pPr>
            <a:endParaRPr lang="en-US" sz="3200" b="1" cap="all" dirty="0">
              <a:latin typeface="Arial" panose="020B0604020202020204" pitchFamily="34" charset="0"/>
              <a:ea typeface="+mj-ea"/>
              <a:cs typeface="Arial" panose="020B0604020202020204" pitchFamily="34" charset="0"/>
            </a:endParaRPr>
          </a:p>
          <a:p>
            <a:pPr marL="57150" algn="ctr">
              <a:spcBef>
                <a:spcPct val="20000"/>
              </a:spcBef>
              <a:spcAft>
                <a:spcPts val="500"/>
              </a:spcAft>
              <a:defRPr/>
            </a:pPr>
            <a:r>
              <a:rPr lang="en-US" sz="3200" b="1" cap="all" dirty="0">
                <a:latin typeface="Arial" panose="020B0604020202020204" pitchFamily="34" charset="0"/>
                <a:ea typeface="+mj-ea"/>
                <a:cs typeface="Arial" panose="020B0604020202020204" pitchFamily="34" charset="0"/>
              </a:rPr>
              <a:t>PROGRAMME 2: </a:t>
            </a:r>
          </a:p>
          <a:p>
            <a:pPr marL="57150" algn="ctr">
              <a:spcBef>
                <a:spcPct val="20000"/>
              </a:spcBef>
              <a:spcAft>
                <a:spcPts val="500"/>
              </a:spcAft>
              <a:defRPr/>
            </a:pPr>
            <a:endParaRPr lang="en-US" sz="3200" b="1" cap="all" dirty="0">
              <a:latin typeface="Arial" panose="020B0604020202020204" pitchFamily="34" charset="0"/>
              <a:ea typeface="+mj-ea"/>
              <a:cs typeface="Arial" panose="020B0604020202020204" pitchFamily="34" charset="0"/>
            </a:endParaRPr>
          </a:p>
          <a:p>
            <a:pPr marL="57150" algn="ctr">
              <a:spcBef>
                <a:spcPct val="20000"/>
              </a:spcBef>
              <a:spcAft>
                <a:spcPts val="500"/>
              </a:spcAft>
              <a:defRPr/>
            </a:pPr>
            <a:r>
              <a:rPr lang="en-US" sz="3200" b="1" cap="all" dirty="0">
                <a:latin typeface="Arial" panose="020B0604020202020204" pitchFamily="34" charset="0"/>
                <a:ea typeface="+mj-ea"/>
                <a:cs typeface="Arial" panose="020B0604020202020204" pitchFamily="34" charset="0"/>
              </a:rPr>
              <a:t>SUPERIOR COURT SERVICES</a:t>
            </a:r>
          </a:p>
          <a:p>
            <a:pPr marL="57150" algn="ctr">
              <a:spcBef>
                <a:spcPct val="20000"/>
              </a:spcBef>
              <a:spcAft>
                <a:spcPts val="500"/>
              </a:spcAft>
              <a:defRPr/>
            </a:pPr>
            <a:endParaRPr lang="en-US" sz="3200" b="1" cap="all" dirty="0">
              <a:latin typeface="Arial" panose="020B0604020202020204" pitchFamily="34" charset="0"/>
              <a:ea typeface="+mj-ea"/>
              <a:cs typeface="Arial" panose="020B0604020202020204" pitchFamily="34" charset="0"/>
            </a:endParaRPr>
          </a:p>
          <a:p>
            <a:pPr marL="57150" lvl="0" algn="ctr">
              <a:spcBef>
                <a:spcPct val="20000"/>
              </a:spcBef>
              <a:spcAft>
                <a:spcPts val="500"/>
              </a:spcAft>
              <a:defRPr/>
            </a:pPr>
            <a:endParaRPr lang="en-US" sz="3200" b="1" cap="all"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32517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33</a:t>
            </a:fld>
            <a:endParaRPr lang="en-US"/>
          </a:p>
        </p:txBody>
      </p:sp>
      <p:sp>
        <p:nvSpPr>
          <p:cNvPr id="3" name="Rectangle 2"/>
          <p:cNvSpPr/>
          <p:nvPr/>
        </p:nvSpPr>
        <p:spPr>
          <a:xfrm>
            <a:off x="777468" y="489503"/>
            <a:ext cx="7169499" cy="632715"/>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OVERVIEW OF PERFORMANCE: PROGRAMME 2 – SUPERIOR COURT SERVICES</a:t>
            </a:r>
          </a:p>
        </p:txBody>
      </p:sp>
      <p:sp>
        <p:nvSpPr>
          <p:cNvPr id="4" name="Rectangle 3"/>
          <p:cNvSpPr/>
          <p:nvPr/>
        </p:nvSpPr>
        <p:spPr>
          <a:xfrm>
            <a:off x="573000" y="1450877"/>
            <a:ext cx="8035636" cy="2446824"/>
          </a:xfrm>
          <a:prstGeom prst="rect">
            <a:avLst/>
          </a:prstGeom>
        </p:spPr>
        <p:txBody>
          <a:bodyPr wrap="square">
            <a:spAutoFit/>
          </a:bodyPr>
          <a:lstStyle/>
          <a:p>
            <a:pPr lvl="0" fontAlgn="t">
              <a:lnSpc>
                <a:spcPct val="150000"/>
              </a:lnSpc>
              <a:spcBef>
                <a:spcPct val="0"/>
              </a:spcBef>
              <a:spcAft>
                <a:spcPct val="0"/>
              </a:spcAft>
              <a:defRPr/>
            </a:pPr>
            <a:r>
              <a:rPr lang="en-US" b="1" dirty="0">
                <a:latin typeface="Arial" panose="020B0604020202020204" pitchFamily="34" charset="0"/>
                <a:cs typeface="Arial" panose="020B0604020202020204" pitchFamily="34" charset="0"/>
              </a:rPr>
              <a:t>Programme 2:</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Superior Court Services </a:t>
            </a:r>
            <a:r>
              <a:rPr lang="en-ZA" dirty="0">
                <a:latin typeface="Arial" panose="020B0604020202020204" pitchFamily="34" charset="0"/>
                <a:cs typeface="Arial" panose="020B0604020202020204" pitchFamily="34" charset="0"/>
              </a:rPr>
              <a:t>had a total of 6 planned annual targets, of which all targets translating to 100% were achieved. </a:t>
            </a:r>
          </a:p>
          <a:p>
            <a:pPr lvl="0" fontAlgn="t">
              <a:lnSpc>
                <a:spcPct val="150000"/>
              </a:lnSpc>
              <a:spcBef>
                <a:spcPct val="0"/>
              </a:spcBef>
              <a:spcAft>
                <a:spcPct val="0"/>
              </a:spcAft>
              <a:defRPr/>
            </a:pPr>
            <a:endParaRPr lang="en-US" dirty="0">
              <a:latin typeface="Arial" panose="020B0604020202020204" pitchFamily="34" charset="0"/>
              <a:cs typeface="Arial" panose="020B0604020202020204" pitchFamily="34" charset="0"/>
            </a:endParaRPr>
          </a:p>
          <a:p>
            <a:pPr fontAlgn="t">
              <a:spcBef>
                <a:spcPct val="0"/>
              </a:spcBef>
              <a:spcAft>
                <a:spcPct val="0"/>
              </a:spcAft>
              <a:defRPr/>
            </a:pPr>
            <a:r>
              <a:rPr lang="en-ZA" b="1" dirty="0">
                <a:solidFill>
                  <a:srgbClr val="002060"/>
                </a:solidFill>
                <a:latin typeface="Arial" panose="020B0604020202020204" pitchFamily="34" charset="0"/>
                <a:cs typeface="Arial" panose="020B0604020202020204" pitchFamily="34" charset="0"/>
              </a:rPr>
              <a:t>Performance per sub-programmes:</a:t>
            </a:r>
          </a:p>
          <a:p>
            <a:pPr marL="342900" indent="-342900" fontAlgn="t">
              <a:lnSpc>
                <a:spcPct val="150000"/>
              </a:lnSpc>
              <a:spcBef>
                <a:spcPct val="0"/>
              </a:spcBef>
              <a:spcAft>
                <a:spcPct val="0"/>
              </a:spcAft>
              <a:buFont typeface="Wingdings" panose="05000000000000000000" pitchFamily="2" charset="2"/>
              <a:buChar char="q"/>
              <a:defRPr/>
            </a:pPr>
            <a:r>
              <a:rPr lang="en-ZA" b="1" dirty="0">
                <a:latin typeface="Arial" panose="020B0604020202020204" pitchFamily="34" charset="0"/>
                <a:cs typeface="Arial" panose="020B0604020202020204" pitchFamily="34" charset="0"/>
              </a:rPr>
              <a:t>Administration of Superior Courts </a:t>
            </a:r>
            <a:r>
              <a:rPr lang="en-ZA" dirty="0">
                <a:latin typeface="Arial" panose="020B0604020202020204" pitchFamily="34" charset="0"/>
                <a:cs typeface="Arial" panose="020B0604020202020204" pitchFamily="34" charset="0"/>
              </a:rPr>
              <a:t>achieved 100% (6 of 6) of its annual targets.</a:t>
            </a:r>
          </a:p>
        </p:txBody>
      </p:sp>
    </p:spTree>
    <p:extLst>
      <p:ext uri="{BB962C8B-B14F-4D97-AF65-F5344CB8AC3E}">
        <p14:creationId xmlns:p14="http://schemas.microsoft.com/office/powerpoint/2010/main" val="256888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extLst/>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val="10000"/>
                  </a:ext>
                </a:extLst>
              </a:tr>
            </a:tbl>
          </a:graphicData>
        </a:graphic>
      </p:graphicFrame>
      <p:sp>
        <p:nvSpPr>
          <p:cNvPr id="7" name="Rectangle 6"/>
          <p:cNvSpPr/>
          <p:nvPr/>
        </p:nvSpPr>
        <p:spPr>
          <a:xfrm>
            <a:off x="605457" y="577650"/>
            <a:ext cx="7300127"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PROGRAMME 2 : SUPERIOR COURT SERVICES</a:t>
            </a:r>
          </a:p>
        </p:txBody>
      </p:sp>
      <p:graphicFrame>
        <p:nvGraphicFramePr>
          <p:cNvPr id="8" name="Table 7"/>
          <p:cNvGraphicFramePr>
            <a:graphicFrameLocks noGrp="1"/>
          </p:cNvGraphicFramePr>
          <p:nvPr>
            <p:extLst/>
          </p:nvPr>
        </p:nvGraphicFramePr>
        <p:xfrm>
          <a:off x="91369" y="1440173"/>
          <a:ext cx="8694822" cy="4926931"/>
        </p:xfrm>
        <a:graphic>
          <a:graphicData uri="http://schemas.openxmlformats.org/drawingml/2006/table">
            <a:tbl>
              <a:tblPr firstRow="1" firstCol="1" bandRow="1">
                <a:tableStyleId>{5C22544A-7EE6-4342-B048-85BDC9FD1C3A}</a:tableStyleId>
              </a:tblPr>
              <a:tblGrid>
                <a:gridCol w="1261390">
                  <a:extLst>
                    <a:ext uri="{9D8B030D-6E8A-4147-A177-3AD203B41FA5}">
                      <a16:colId xmlns:a16="http://schemas.microsoft.com/office/drawing/2014/main" val="1659217514"/>
                    </a:ext>
                  </a:extLst>
                </a:gridCol>
                <a:gridCol w="1552964">
                  <a:extLst>
                    <a:ext uri="{9D8B030D-6E8A-4147-A177-3AD203B41FA5}">
                      <a16:colId xmlns:a16="http://schemas.microsoft.com/office/drawing/2014/main" val="2130906948"/>
                    </a:ext>
                  </a:extLst>
                </a:gridCol>
                <a:gridCol w="1073188">
                  <a:extLst>
                    <a:ext uri="{9D8B030D-6E8A-4147-A177-3AD203B41FA5}">
                      <a16:colId xmlns:a16="http://schemas.microsoft.com/office/drawing/2014/main" val="3609749443"/>
                    </a:ext>
                  </a:extLst>
                </a:gridCol>
                <a:gridCol w="997432">
                  <a:extLst>
                    <a:ext uri="{9D8B030D-6E8A-4147-A177-3AD203B41FA5}">
                      <a16:colId xmlns:a16="http://schemas.microsoft.com/office/drawing/2014/main" val="2859251930"/>
                    </a:ext>
                  </a:extLst>
                </a:gridCol>
                <a:gridCol w="909053">
                  <a:extLst>
                    <a:ext uri="{9D8B030D-6E8A-4147-A177-3AD203B41FA5}">
                      <a16:colId xmlns:a16="http://schemas.microsoft.com/office/drawing/2014/main" val="3582101775"/>
                    </a:ext>
                  </a:extLst>
                </a:gridCol>
                <a:gridCol w="1456199">
                  <a:extLst>
                    <a:ext uri="{9D8B030D-6E8A-4147-A177-3AD203B41FA5}">
                      <a16:colId xmlns:a16="http://schemas.microsoft.com/office/drawing/2014/main" val="657961256"/>
                    </a:ext>
                  </a:extLst>
                </a:gridCol>
                <a:gridCol w="816238">
                  <a:extLst>
                    <a:ext uri="{9D8B030D-6E8A-4147-A177-3AD203B41FA5}">
                      <a16:colId xmlns:a16="http://schemas.microsoft.com/office/drawing/2014/main" val="1199615578"/>
                    </a:ext>
                  </a:extLst>
                </a:gridCol>
                <a:gridCol w="628358">
                  <a:extLst>
                    <a:ext uri="{9D8B030D-6E8A-4147-A177-3AD203B41FA5}">
                      <a16:colId xmlns:a16="http://schemas.microsoft.com/office/drawing/2014/main" val="2197076515"/>
                    </a:ext>
                  </a:extLst>
                </a:gridCol>
              </a:tblGrid>
              <a:tr h="870097">
                <a:tc>
                  <a:txBody>
                    <a:bodyPr/>
                    <a:lstStyle/>
                    <a:p>
                      <a:pPr marL="0" algn="ctr"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55984" marR="55984" marT="0" marB="0"/>
                </a:tc>
                <a:tc>
                  <a:txBody>
                    <a:bodyPr/>
                    <a:lstStyle/>
                    <a:p>
                      <a:pPr marL="0" algn="l"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2021/22 FY Actual Output</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Variance</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55984" marR="55984" marT="0" marB="0"/>
                </a:tc>
                <a:extLst>
                  <a:ext uri="{0D108BD9-81ED-4DB2-BD59-A6C34878D82A}">
                    <a16:rowId xmlns:a16="http://schemas.microsoft.com/office/drawing/2014/main" val="2922118247"/>
                  </a:ext>
                </a:extLst>
              </a:tr>
              <a:tr h="169310">
                <a:tc rowSpan="4">
                  <a:txBody>
                    <a:bodyPr/>
                    <a:lstStyle/>
                    <a:p>
                      <a:pPr marL="0" algn="l" defTabSz="457200" rtl="0" eaLnBrk="1" latinLnBrk="0" hangingPunct="1">
                        <a:lnSpc>
                          <a:spcPct val="107000"/>
                        </a:lnSpc>
                        <a:spcAft>
                          <a:spcPts val="0"/>
                        </a:spcAft>
                      </a:pPr>
                      <a:r>
                        <a:rPr lang="en-ZA" sz="1200" b="1" kern="1200" dirty="0">
                          <a:solidFill>
                            <a:schemeClr val="bg1"/>
                          </a:solidFill>
                          <a:effectLst/>
                          <a:latin typeface="+mn-lt"/>
                          <a:ea typeface="+mn-ea"/>
                          <a:cs typeface="+mn-cs"/>
                        </a:rPr>
                        <a:t>Improved court efficiency </a:t>
                      </a:r>
                    </a:p>
                    <a:p>
                      <a:pPr marL="0" algn="ctr" defTabSz="457200" rtl="0" eaLnBrk="1" latinLnBrk="0" hangingPunct="1">
                        <a:lnSpc>
                          <a:spcPct val="107000"/>
                        </a:lnSpc>
                        <a:spcAft>
                          <a:spcPts val="0"/>
                        </a:spcAft>
                      </a:pPr>
                      <a:endParaRPr lang="en-ZA" sz="1050" b="1" kern="1200" dirty="0">
                        <a:solidFill>
                          <a:schemeClr val="tx1"/>
                        </a:solidFill>
                        <a:effectLst/>
                        <a:latin typeface="+mn-lt"/>
                        <a:ea typeface="+mn-ea"/>
                        <a:cs typeface="+mn-cs"/>
                      </a:endParaRPr>
                    </a:p>
                    <a:p>
                      <a:pPr marL="0" algn="ctr" defTabSz="457200" rtl="0" eaLnBrk="1" latinLnBrk="0" hangingPunct="1">
                        <a:lnSpc>
                          <a:spcPct val="107000"/>
                        </a:lnSpc>
                        <a:spcAft>
                          <a:spcPts val="0"/>
                        </a:spcAft>
                      </a:pPr>
                      <a:endParaRPr lang="en-ZA" sz="1050" b="1" kern="1200" dirty="0">
                        <a:solidFill>
                          <a:schemeClr val="tx1"/>
                        </a:solidFill>
                        <a:effectLst/>
                        <a:latin typeface="+mn-lt"/>
                        <a:ea typeface="+mn-ea"/>
                        <a:cs typeface="+mn-cs"/>
                      </a:endParaRPr>
                    </a:p>
                  </a:txBody>
                  <a:tcPr marL="55984" marR="55984" marT="0" marB="0" anchor="ctr"/>
                </a:tc>
                <a:tc gridSpan="7">
                  <a:txBody>
                    <a:bodyPr/>
                    <a:lstStyle/>
                    <a:p>
                      <a:pPr marL="0" algn="ctr" defTabSz="457200" rtl="0" eaLnBrk="1" latinLnBrk="0" hangingPunct="1">
                        <a:lnSpc>
                          <a:spcPct val="107000"/>
                        </a:lnSpc>
                        <a:spcAft>
                          <a:spcPts val="0"/>
                        </a:spcAft>
                      </a:pPr>
                      <a:r>
                        <a:rPr lang="en-ZA" sz="1050" b="1" kern="1200" dirty="0">
                          <a:solidFill>
                            <a:schemeClr val="tx1"/>
                          </a:solidFill>
                          <a:effectLst/>
                          <a:latin typeface="+mn-lt"/>
                          <a:ea typeface="+mn-ea"/>
                          <a:cs typeface="+mn-cs"/>
                        </a:rPr>
                        <a:t>Sub-Programme : Administration of Superior Courts</a:t>
                      </a:r>
                    </a:p>
                  </a:txBody>
                  <a:tcPr marL="55984" marR="5598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77720324"/>
                  </a:ext>
                </a:extLst>
              </a:tr>
              <a:tr h="1505310">
                <a:tc vMerge="1">
                  <a:txBody>
                    <a:bodyPr/>
                    <a:lstStyle/>
                    <a:p>
                      <a:pPr marL="0" algn="l" defTabSz="457200" rtl="0" eaLnBrk="1" latinLnBrk="0" hangingPunct="1">
                        <a:lnSpc>
                          <a:spcPct val="107000"/>
                        </a:lnSpc>
                        <a:spcAft>
                          <a:spcPts val="0"/>
                        </a:spcAft>
                      </a:pPr>
                      <a:endParaRPr lang="en-ZA" sz="10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Percentage of default judgments finalised by Registrars within 14 days from date of receipt of application</a:t>
                      </a:r>
                    </a:p>
                  </a:txBody>
                  <a:tcPr marL="55984" marR="55984" marT="0" marB="0"/>
                </a:tc>
                <a:tc>
                  <a:txBody>
                    <a:bodyPr/>
                    <a:lstStyle/>
                    <a:p>
                      <a:pPr marL="0" algn="ctr" defTabSz="457200" rtl="0" eaLnBrk="1" latinLnBrk="0" hangingPunct="1">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72%</a:t>
                      </a:r>
                    </a:p>
                  </a:txBody>
                  <a:tcPr marL="55984" marR="55984"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86%</a:t>
                      </a:r>
                    </a:p>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(28 356 of 33 019)</a:t>
                      </a:r>
                    </a:p>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 </a:t>
                      </a:r>
                    </a:p>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 </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14%</a:t>
                      </a:r>
                    </a:p>
                  </a:txBody>
                  <a:tcPr marL="68580" marR="68580" marT="0" marB="0"/>
                </a:tc>
                <a:tc>
                  <a:txBody>
                    <a:bodyPr/>
                    <a:lstStyle/>
                    <a:p>
                      <a:pPr algn="l">
                        <a:lnSpc>
                          <a:spcPct val="107000"/>
                        </a:lnSpc>
                        <a:spcAft>
                          <a:spcPts val="0"/>
                        </a:spcAft>
                      </a:pPr>
                      <a:r>
                        <a:rPr lang="en-ZA" sz="1050" b="0" kern="1200">
                          <a:solidFill>
                            <a:schemeClr val="tx1"/>
                          </a:solidFill>
                          <a:effectLst/>
                          <a:latin typeface="Arial Narrow" panose="020B0606020202030204" pitchFamily="34" charset="0"/>
                          <a:ea typeface="+mn-ea"/>
                          <a:cs typeface="+mn-cs"/>
                        </a:rPr>
                        <a:t>Improved training and monitoring measures implemented to sustain achievements of targets</a:t>
                      </a:r>
                    </a:p>
                  </a:txBody>
                  <a:tcPr marL="68580" marR="68580" marT="0" marB="0"/>
                </a:tc>
                <a:tc>
                  <a:txBody>
                    <a:bodyPr/>
                    <a:lstStyle/>
                    <a:p>
                      <a:pPr algn="ctr">
                        <a:lnSpc>
                          <a:spcPct val="107000"/>
                        </a:lnSpc>
                        <a:spcAft>
                          <a:spcPts val="0"/>
                        </a:spcAft>
                      </a:pPr>
                      <a:r>
                        <a:rPr lang="en-ZA" sz="1200" b="0" kern="1200">
                          <a:solidFill>
                            <a:schemeClr val="tx1"/>
                          </a:solidFill>
                          <a:effectLst/>
                          <a:latin typeface="Arial Narrow" panose="020B0606020202030204" pitchFamily="34" charset="0"/>
                          <a:ea typeface="+mn-ea"/>
                          <a:cs typeface="+mn-cs"/>
                        </a:rPr>
                        <a:t>N/A</a:t>
                      </a:r>
                    </a:p>
                  </a:txBody>
                  <a:tcPr marL="68580" marR="68580" marT="0" marB="0"/>
                </a:tc>
                <a:tc>
                  <a:txBody>
                    <a:bodyPr/>
                    <a:lstStyle/>
                    <a:p>
                      <a:pPr algn="ctr">
                        <a:lnSpc>
                          <a:spcPct val="107000"/>
                        </a:lnSpc>
                        <a:spcAft>
                          <a:spcPts val="0"/>
                        </a:spcAft>
                      </a:pPr>
                      <a:r>
                        <a:rPr lang="en-ZA" sz="1000" b="1" dirty="0">
                          <a:effectLst/>
                          <a:latin typeface="+mn-lt"/>
                          <a:ea typeface="Calibri" panose="020F0502020204030204" pitchFamily="34" charset="0"/>
                          <a:cs typeface="Times New Roman" panose="02020603050405020304" pitchFamily="18" charset="0"/>
                        </a:rPr>
                        <a:t>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4100246083"/>
                  </a:ext>
                </a:extLst>
              </a:tr>
              <a:tr h="1497507">
                <a:tc vMerge="1">
                  <a:txBody>
                    <a:bodyPr/>
                    <a:lstStyle/>
                    <a:p>
                      <a:pPr marL="0" algn="l" defTabSz="457200" rtl="0" eaLnBrk="1" latinLnBrk="0" hangingPunct="1">
                        <a:lnSpc>
                          <a:spcPct val="107000"/>
                        </a:lnSpc>
                        <a:spcAft>
                          <a:spcPts val="0"/>
                        </a:spcAft>
                      </a:pPr>
                      <a:endParaRPr lang="en-ZA" sz="10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Percentage of taxations of legal bills of costs finalised within 60 days from date of set down</a:t>
                      </a:r>
                    </a:p>
                  </a:txBody>
                  <a:tcPr marL="55984" marR="55984" marT="0" marB="0"/>
                </a:tc>
                <a:tc>
                  <a:txBody>
                    <a:bodyPr/>
                    <a:lstStyle/>
                    <a:p>
                      <a:pPr marL="0" algn="ctr" defTabSz="457200" rtl="0" eaLnBrk="1" latinLnBrk="0" hangingPunct="1">
                        <a:lnSpc>
                          <a:spcPct val="107000"/>
                        </a:lnSpc>
                        <a:spcAft>
                          <a:spcPts val="0"/>
                        </a:spcAft>
                      </a:pPr>
                      <a:r>
                        <a:rPr lang="en-ZA" sz="1200" b="0" kern="1200">
                          <a:solidFill>
                            <a:schemeClr val="tx1"/>
                          </a:solidFill>
                          <a:effectLst/>
                          <a:latin typeface="Arial Narrow" panose="020B0606020202030204" pitchFamily="34" charset="0"/>
                          <a:ea typeface="+mn-ea"/>
                          <a:cs typeface="+mn-cs"/>
                        </a:rPr>
                        <a:t>75%</a:t>
                      </a:r>
                    </a:p>
                  </a:txBody>
                  <a:tcPr marL="55984" marR="55984" marT="0" marB="0"/>
                </a:tc>
                <a:tc>
                  <a:txBody>
                    <a:bodyPr/>
                    <a:lstStyle/>
                    <a:p>
                      <a:pPr algn="ctr">
                        <a:lnSpc>
                          <a:spcPct val="107000"/>
                        </a:lnSpc>
                        <a:spcAft>
                          <a:spcPts val="0"/>
                        </a:spcAft>
                      </a:pPr>
                      <a:r>
                        <a:rPr lang="en-ZA" sz="1050" b="0" kern="1200">
                          <a:solidFill>
                            <a:schemeClr val="tx1"/>
                          </a:solidFill>
                          <a:effectLst/>
                          <a:latin typeface="Arial Narrow" panose="020B0606020202030204" pitchFamily="34" charset="0"/>
                          <a:ea typeface="+mn-ea"/>
                          <a:cs typeface="+mn-cs"/>
                        </a:rPr>
                        <a:t>99%</a:t>
                      </a:r>
                    </a:p>
                    <a:p>
                      <a:pPr algn="ctr">
                        <a:lnSpc>
                          <a:spcPct val="107000"/>
                        </a:lnSpc>
                        <a:spcAft>
                          <a:spcPts val="0"/>
                        </a:spcAft>
                      </a:pPr>
                      <a:r>
                        <a:rPr lang="en-ZA" sz="1050" b="0" kern="1200">
                          <a:solidFill>
                            <a:schemeClr val="tx1"/>
                          </a:solidFill>
                          <a:effectLst/>
                          <a:latin typeface="Arial Narrow" panose="020B0606020202030204" pitchFamily="34" charset="0"/>
                          <a:ea typeface="+mn-ea"/>
                          <a:cs typeface="+mn-cs"/>
                        </a:rPr>
                        <a:t>(27 218 of 27 413)</a:t>
                      </a:r>
                    </a:p>
                    <a:p>
                      <a:pPr algn="ctr">
                        <a:lnSpc>
                          <a:spcPct val="107000"/>
                        </a:lnSpc>
                        <a:spcAft>
                          <a:spcPts val="0"/>
                        </a:spcAft>
                      </a:pPr>
                      <a:r>
                        <a:rPr lang="en-ZA" sz="1050" b="0" kern="1200">
                          <a:solidFill>
                            <a:schemeClr val="tx1"/>
                          </a:solidFill>
                          <a:effectLst/>
                          <a:latin typeface="Arial Narrow" panose="020B0606020202030204" pitchFamily="34" charset="0"/>
                          <a:ea typeface="+mn-ea"/>
                          <a:cs typeface="+mn-cs"/>
                        </a:rPr>
                        <a:t> </a:t>
                      </a:r>
                    </a:p>
                    <a:p>
                      <a:pPr algn="ctr">
                        <a:lnSpc>
                          <a:spcPct val="107000"/>
                        </a:lnSpc>
                        <a:spcAft>
                          <a:spcPts val="0"/>
                        </a:spcAft>
                      </a:pPr>
                      <a:r>
                        <a:rPr lang="en-ZA" sz="1050" b="0" kern="1200">
                          <a:solidFill>
                            <a:schemeClr val="tx1"/>
                          </a:solidFill>
                          <a:effectLst/>
                          <a:latin typeface="Arial Narrow" panose="020B0606020202030204" pitchFamily="34" charset="0"/>
                          <a:ea typeface="+mn-ea"/>
                          <a:cs typeface="+mn-cs"/>
                        </a:rPr>
                        <a:t> </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24%</a:t>
                      </a:r>
                    </a:p>
                  </a:txBody>
                  <a:tcPr marL="68580" marR="68580" marT="0" marB="0"/>
                </a:tc>
                <a:tc>
                  <a:txBody>
                    <a:bodyPr/>
                    <a:lstStyle/>
                    <a:p>
                      <a:pPr algn="l">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Improved training and monitoring measures implemented to sustain achievements of targets</a:t>
                      </a:r>
                    </a:p>
                  </a:txBody>
                  <a:tcPr marL="68580" marR="68580" marT="0" marB="0"/>
                </a:tc>
                <a:tc>
                  <a:txBody>
                    <a:bodyPr/>
                    <a:lstStyle/>
                    <a:p>
                      <a:pPr algn="ctr">
                        <a:lnSpc>
                          <a:spcPct val="107000"/>
                        </a:lnSpc>
                        <a:spcAft>
                          <a:spcPts val="0"/>
                        </a:spcAft>
                      </a:pPr>
                      <a:r>
                        <a:rPr lang="en-ZA" sz="1200" b="0" kern="1200">
                          <a:solidFill>
                            <a:schemeClr val="tx1"/>
                          </a:solidFill>
                          <a:effectLst/>
                          <a:latin typeface="Arial Narrow" panose="020B0606020202030204" pitchFamily="34" charset="0"/>
                          <a:ea typeface="+mn-ea"/>
                          <a:cs typeface="+mn-cs"/>
                        </a:rPr>
                        <a:t>N/A</a:t>
                      </a:r>
                    </a:p>
                  </a:txBody>
                  <a:tcPr marL="68580" marR="68580" marT="0" marB="0"/>
                </a:tc>
                <a:tc>
                  <a:txBody>
                    <a:bodyPr/>
                    <a:lstStyle/>
                    <a:p>
                      <a:pPr algn="l">
                        <a:lnSpc>
                          <a:spcPct val="107000"/>
                        </a:lnSpc>
                        <a:spcAft>
                          <a:spcPts val="0"/>
                        </a:spcAft>
                      </a:pPr>
                      <a:r>
                        <a:rPr lang="en-ZA" sz="1000" dirty="0">
                          <a:effectLst/>
                          <a:latin typeface="+mn-lt"/>
                          <a:ea typeface="Calibri" panose="020F0502020204030204" pitchFamily="34" charset="0"/>
                          <a:cs typeface="Times New Roman" panose="02020603050405020304" pitchFamily="18" charset="0"/>
                        </a:rPr>
                        <a:t>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616949788"/>
                  </a:ext>
                </a:extLst>
              </a:tr>
              <a:tr h="822987">
                <a:tc vMerge="1">
                  <a:txBody>
                    <a:bodyPr/>
                    <a:lstStyle/>
                    <a:p>
                      <a:pPr marL="0" algn="l" defTabSz="457200" rtl="0" eaLnBrk="1" latinLnBrk="0" hangingPunct="1">
                        <a:lnSpc>
                          <a:spcPct val="107000"/>
                        </a:lnSpc>
                        <a:spcAft>
                          <a:spcPts val="0"/>
                        </a:spcAft>
                      </a:pPr>
                      <a:endParaRPr lang="en-ZA" sz="10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Percentage of warrants of release (J1) delivered within one day of the release issued</a:t>
                      </a:r>
                    </a:p>
                  </a:txBody>
                  <a:tcPr marL="55984" marR="55984" marT="0" marB="0"/>
                </a:tc>
                <a:tc>
                  <a:txBody>
                    <a:bodyPr/>
                    <a:lstStyle/>
                    <a:p>
                      <a:pPr marL="0" algn="ctr" defTabSz="457200" rtl="0" eaLnBrk="1" latinLnBrk="0" hangingPunct="1">
                        <a:lnSpc>
                          <a:spcPct val="107000"/>
                        </a:lnSpc>
                        <a:spcAft>
                          <a:spcPts val="0"/>
                        </a:spcAft>
                      </a:pPr>
                      <a:r>
                        <a:rPr lang="en-ZA" sz="1200" b="0" kern="1200">
                          <a:solidFill>
                            <a:schemeClr val="tx1"/>
                          </a:solidFill>
                          <a:effectLst/>
                          <a:latin typeface="Arial Narrow" panose="020B0606020202030204" pitchFamily="34" charset="0"/>
                          <a:ea typeface="+mn-ea"/>
                          <a:cs typeface="+mn-cs"/>
                        </a:rPr>
                        <a:t>100%</a:t>
                      </a:r>
                    </a:p>
                  </a:txBody>
                  <a:tcPr marL="55984" marR="55984" marT="0" marB="0"/>
                </a:tc>
                <a:tc>
                  <a:txBody>
                    <a:bodyPr/>
                    <a:lstStyle/>
                    <a:p>
                      <a:pPr algn="ctr">
                        <a:lnSpc>
                          <a:spcPct val="107000"/>
                        </a:lnSpc>
                        <a:spcAft>
                          <a:spcPts val="0"/>
                        </a:spcAft>
                      </a:pPr>
                      <a:r>
                        <a:rPr lang="en-ZA" sz="1050" b="0" kern="1200">
                          <a:solidFill>
                            <a:schemeClr val="tx1"/>
                          </a:solidFill>
                          <a:effectLst/>
                          <a:latin typeface="Arial Narrow" panose="020B0606020202030204" pitchFamily="34" charset="0"/>
                          <a:ea typeface="+mn-ea"/>
                          <a:cs typeface="+mn-cs"/>
                        </a:rPr>
                        <a:t>100%</a:t>
                      </a:r>
                    </a:p>
                    <a:p>
                      <a:pPr algn="ctr">
                        <a:lnSpc>
                          <a:spcPct val="107000"/>
                        </a:lnSpc>
                        <a:spcAft>
                          <a:spcPts val="0"/>
                        </a:spcAft>
                      </a:pPr>
                      <a:r>
                        <a:rPr lang="en-ZA" sz="1050" b="0" kern="1200">
                          <a:solidFill>
                            <a:schemeClr val="tx1"/>
                          </a:solidFill>
                          <a:effectLst/>
                          <a:latin typeface="Arial Narrow" panose="020B0606020202030204" pitchFamily="34" charset="0"/>
                          <a:ea typeface="+mn-ea"/>
                          <a:cs typeface="+mn-cs"/>
                        </a:rPr>
                        <a:t>(60 of 60)</a:t>
                      </a:r>
                    </a:p>
                    <a:p>
                      <a:pPr algn="l">
                        <a:lnSpc>
                          <a:spcPct val="107000"/>
                        </a:lnSpc>
                        <a:spcAft>
                          <a:spcPts val="0"/>
                        </a:spcAft>
                      </a:pPr>
                      <a:r>
                        <a:rPr lang="en-ZA" sz="1050" b="0" kern="1200">
                          <a:solidFill>
                            <a:schemeClr val="tx1"/>
                          </a:solidFill>
                          <a:effectLst/>
                          <a:latin typeface="Arial Narrow" panose="020B0606020202030204" pitchFamily="34" charset="0"/>
                          <a:ea typeface="+mn-ea"/>
                          <a:cs typeface="+mn-cs"/>
                        </a:rPr>
                        <a:t> </a:t>
                      </a:r>
                    </a:p>
                    <a:p>
                      <a:pPr algn="l">
                        <a:lnSpc>
                          <a:spcPct val="107000"/>
                        </a:lnSpc>
                        <a:spcAft>
                          <a:spcPts val="0"/>
                        </a:spcAft>
                      </a:pPr>
                      <a:r>
                        <a:rPr lang="en-ZA" sz="1050" b="0" kern="1200">
                          <a:solidFill>
                            <a:schemeClr val="tx1"/>
                          </a:solidFill>
                          <a:effectLst/>
                          <a:latin typeface="Arial Narrow" panose="020B0606020202030204" pitchFamily="34" charset="0"/>
                          <a:ea typeface="+mn-ea"/>
                          <a:cs typeface="+mn-cs"/>
                        </a:rPr>
                        <a:t> </a:t>
                      </a:r>
                    </a:p>
                    <a:p>
                      <a:pPr algn="ctr">
                        <a:lnSpc>
                          <a:spcPct val="107000"/>
                        </a:lnSpc>
                        <a:spcAft>
                          <a:spcPts val="0"/>
                        </a:spcAft>
                      </a:pPr>
                      <a:r>
                        <a:rPr lang="en-ZA" sz="1050" b="0" kern="1200">
                          <a:solidFill>
                            <a:schemeClr val="tx1"/>
                          </a:solidFill>
                          <a:effectLst/>
                          <a:latin typeface="Arial Narrow" panose="020B0606020202030204" pitchFamily="34" charset="0"/>
                          <a:ea typeface="+mn-ea"/>
                          <a:cs typeface="+mn-cs"/>
                        </a:rPr>
                        <a:t> </a:t>
                      </a:r>
                    </a:p>
                  </a:txBody>
                  <a:tcPr marL="68580" marR="68580" marT="0" marB="0"/>
                </a:tc>
                <a:tc>
                  <a:txBody>
                    <a:bodyPr/>
                    <a:lstStyle/>
                    <a:p>
                      <a:pPr algn="ctr">
                        <a:lnSpc>
                          <a:spcPct val="107000"/>
                        </a:lnSpc>
                        <a:spcAft>
                          <a:spcPts val="0"/>
                        </a:spcAft>
                      </a:pPr>
                      <a:r>
                        <a:rPr lang="en-ZA" sz="1050" b="0" kern="1200">
                          <a:solidFill>
                            <a:schemeClr val="tx1"/>
                          </a:solidFill>
                          <a:effectLst/>
                          <a:latin typeface="Arial Narrow" panose="020B0606020202030204" pitchFamily="34" charset="0"/>
                          <a:ea typeface="+mn-ea"/>
                          <a:cs typeface="+mn-cs"/>
                        </a:rPr>
                        <a:t>0%</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None</a:t>
                      </a:r>
                    </a:p>
                  </a:txBody>
                  <a:tcPr marL="68580" marR="68580" marT="0" marB="0"/>
                </a:tc>
                <a:tc>
                  <a:txBody>
                    <a:bodyPr/>
                    <a:lstStyle/>
                    <a:p>
                      <a:pPr algn="ctr">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N/A</a:t>
                      </a:r>
                    </a:p>
                  </a:txBody>
                  <a:tcPr marL="68580" marR="68580" marT="0" marB="0"/>
                </a:tc>
                <a:tc>
                  <a:txBody>
                    <a:bodyPr/>
                    <a:lstStyle/>
                    <a:p>
                      <a:pPr algn="l">
                        <a:lnSpc>
                          <a:spcPct val="107000"/>
                        </a:lnSpc>
                        <a:spcAft>
                          <a:spcPts val="0"/>
                        </a:spcAft>
                      </a:pPr>
                      <a:r>
                        <a:rPr lang="en-ZA" sz="1000" dirty="0">
                          <a:effectLst/>
                          <a:latin typeface="+mn-lt"/>
                          <a:ea typeface="Calibri" panose="020F0502020204030204" pitchFamily="34" charset="0"/>
                          <a:cs typeface="Times New Roman" panose="02020603050405020304" pitchFamily="18" charset="0"/>
                        </a:rPr>
                        <a:t>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568661325"/>
                  </a:ext>
                </a:extLst>
              </a:tr>
            </a:tbl>
          </a:graphicData>
        </a:graphic>
      </p:graphicFrame>
    </p:spTree>
    <p:extLst>
      <p:ext uri="{BB962C8B-B14F-4D97-AF65-F5344CB8AC3E}">
        <p14:creationId xmlns:p14="http://schemas.microsoft.com/office/powerpoint/2010/main" val="1979838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extLst/>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val="10000"/>
                  </a:ext>
                </a:extLst>
              </a:tr>
            </a:tbl>
          </a:graphicData>
        </a:graphic>
      </p:graphicFrame>
      <p:sp>
        <p:nvSpPr>
          <p:cNvPr id="6" name="Rectangle 5"/>
          <p:cNvSpPr/>
          <p:nvPr/>
        </p:nvSpPr>
        <p:spPr>
          <a:xfrm>
            <a:off x="369809" y="401782"/>
            <a:ext cx="7641772" cy="63688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PROGRAMME 2 : SUPERIOR COURT SERVICES (CONT…)</a:t>
            </a:r>
          </a:p>
        </p:txBody>
      </p:sp>
      <p:graphicFrame>
        <p:nvGraphicFramePr>
          <p:cNvPr id="7" name="Table 6"/>
          <p:cNvGraphicFramePr>
            <a:graphicFrameLocks noGrp="1"/>
          </p:cNvGraphicFramePr>
          <p:nvPr>
            <p:extLst/>
          </p:nvPr>
        </p:nvGraphicFramePr>
        <p:xfrm>
          <a:off x="221673" y="1371597"/>
          <a:ext cx="8707643" cy="4745427"/>
        </p:xfrm>
        <a:graphic>
          <a:graphicData uri="http://schemas.openxmlformats.org/drawingml/2006/table">
            <a:tbl>
              <a:tblPr firstRow="1" firstCol="1" bandRow="1">
                <a:tableStyleId>{5C22544A-7EE6-4342-B048-85BDC9FD1C3A}</a:tableStyleId>
              </a:tblPr>
              <a:tblGrid>
                <a:gridCol w="1800564">
                  <a:extLst>
                    <a:ext uri="{9D8B030D-6E8A-4147-A177-3AD203B41FA5}">
                      <a16:colId xmlns:a16="http://schemas.microsoft.com/office/drawing/2014/main" val="2740075125"/>
                    </a:ext>
                  </a:extLst>
                </a:gridCol>
                <a:gridCol w="1568912">
                  <a:extLst>
                    <a:ext uri="{9D8B030D-6E8A-4147-A177-3AD203B41FA5}">
                      <a16:colId xmlns:a16="http://schemas.microsoft.com/office/drawing/2014/main" val="2130906948"/>
                    </a:ext>
                  </a:extLst>
                </a:gridCol>
                <a:gridCol w="1137198">
                  <a:extLst>
                    <a:ext uri="{9D8B030D-6E8A-4147-A177-3AD203B41FA5}">
                      <a16:colId xmlns:a16="http://schemas.microsoft.com/office/drawing/2014/main" val="2775568318"/>
                    </a:ext>
                  </a:extLst>
                </a:gridCol>
                <a:gridCol w="828828">
                  <a:extLst>
                    <a:ext uri="{9D8B030D-6E8A-4147-A177-3AD203B41FA5}">
                      <a16:colId xmlns:a16="http://schemas.microsoft.com/office/drawing/2014/main" val="282600991"/>
                    </a:ext>
                  </a:extLst>
                </a:gridCol>
                <a:gridCol w="852898">
                  <a:extLst>
                    <a:ext uri="{9D8B030D-6E8A-4147-A177-3AD203B41FA5}">
                      <a16:colId xmlns:a16="http://schemas.microsoft.com/office/drawing/2014/main" val="2673661390"/>
                    </a:ext>
                  </a:extLst>
                </a:gridCol>
                <a:gridCol w="937135">
                  <a:extLst>
                    <a:ext uri="{9D8B030D-6E8A-4147-A177-3AD203B41FA5}">
                      <a16:colId xmlns:a16="http://schemas.microsoft.com/office/drawing/2014/main" val="1322200713"/>
                    </a:ext>
                  </a:extLst>
                </a:gridCol>
                <a:gridCol w="899975">
                  <a:extLst>
                    <a:ext uri="{9D8B030D-6E8A-4147-A177-3AD203B41FA5}">
                      <a16:colId xmlns:a16="http://schemas.microsoft.com/office/drawing/2014/main" val="851767186"/>
                    </a:ext>
                  </a:extLst>
                </a:gridCol>
                <a:gridCol w="682133">
                  <a:extLst>
                    <a:ext uri="{9D8B030D-6E8A-4147-A177-3AD203B41FA5}">
                      <a16:colId xmlns:a16="http://schemas.microsoft.com/office/drawing/2014/main" val="2908818391"/>
                    </a:ext>
                  </a:extLst>
                </a:gridCol>
              </a:tblGrid>
              <a:tr h="1196047">
                <a:tc>
                  <a:txBody>
                    <a:bodyPr/>
                    <a:lstStyle/>
                    <a:p>
                      <a:pPr marL="0" algn="ctr"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55984" marR="55984" marT="0" marB="0"/>
                </a:tc>
                <a:tc>
                  <a:txBody>
                    <a:bodyPr/>
                    <a:lstStyle/>
                    <a:p>
                      <a:pPr marL="0" algn="l"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55984" marR="55984" marT="0" marB="0"/>
                </a:tc>
                <a:tc>
                  <a:txBody>
                    <a:bodyPr/>
                    <a:lstStyle/>
                    <a:p>
                      <a:pPr marL="0" algn="l" defTabSz="457200" rtl="0" eaLnBrk="1" latinLnBrk="0" hangingPunct="1">
                        <a:lnSpc>
                          <a:spcPct val="107000"/>
                        </a:lnSpc>
                        <a:spcAft>
                          <a:spcPts val="0"/>
                        </a:spcAft>
                      </a:pPr>
                      <a:r>
                        <a:rPr lang="en-ZA" sz="1100" b="1" kern="1200" dirty="0">
                          <a:solidFill>
                            <a:schemeClr val="bg1"/>
                          </a:solidFill>
                          <a:effectLst/>
                          <a:latin typeface="+mn-lt"/>
                          <a:ea typeface="+mn-ea"/>
                          <a:cs typeface="+mn-cs"/>
                        </a:rPr>
                        <a:t>2021/22 FY Actual Output</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Variance</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55984" marR="55984" marT="0" marB="0"/>
                </a:tc>
                <a:extLst>
                  <a:ext uri="{0D108BD9-81ED-4DB2-BD59-A6C34878D82A}">
                    <a16:rowId xmlns:a16="http://schemas.microsoft.com/office/drawing/2014/main" val="2922118247"/>
                  </a:ext>
                </a:extLst>
              </a:tr>
              <a:tr h="318222">
                <a:tc rowSpan="4">
                  <a:txBody>
                    <a:bodyPr/>
                    <a:lstStyle/>
                    <a:p>
                      <a:pPr marL="0" algn="l" defTabSz="457200" rtl="0" eaLnBrk="1" latinLnBrk="0" hangingPunct="1">
                        <a:lnSpc>
                          <a:spcPct val="107000"/>
                        </a:lnSpc>
                        <a:spcAft>
                          <a:spcPts val="0"/>
                        </a:spcAft>
                      </a:pPr>
                      <a:r>
                        <a:rPr lang="en-ZA" sz="1200" b="1" kern="1200" dirty="0">
                          <a:solidFill>
                            <a:schemeClr val="bg1"/>
                          </a:solidFill>
                          <a:effectLst/>
                          <a:latin typeface="+mn-lt"/>
                          <a:ea typeface="+mn-ea"/>
                          <a:cs typeface="+mn-cs"/>
                        </a:rPr>
                        <a:t>Improved court efficiency </a:t>
                      </a:r>
                    </a:p>
                    <a:p>
                      <a:pPr marL="0" algn="l" defTabSz="457200" rtl="0" eaLnBrk="1" latinLnBrk="0" hangingPunct="1">
                        <a:lnSpc>
                          <a:spcPct val="107000"/>
                        </a:lnSpc>
                        <a:spcAft>
                          <a:spcPts val="0"/>
                        </a:spcAft>
                      </a:pPr>
                      <a:endParaRPr lang="en-ZA" sz="1200" b="1" kern="1200" dirty="0">
                        <a:solidFill>
                          <a:schemeClr val="tx1"/>
                        </a:solidFill>
                        <a:effectLst/>
                        <a:latin typeface="+mn-lt"/>
                        <a:ea typeface="+mn-ea"/>
                        <a:cs typeface="+mn-cs"/>
                      </a:endParaRPr>
                    </a:p>
                    <a:p>
                      <a:pPr marL="0" algn="ctr" defTabSz="457200" rtl="0" eaLnBrk="1" latinLnBrk="0" hangingPunct="1">
                        <a:lnSpc>
                          <a:spcPct val="107000"/>
                        </a:lnSpc>
                        <a:spcAft>
                          <a:spcPts val="0"/>
                        </a:spcAft>
                      </a:pPr>
                      <a:endParaRPr lang="en-ZA" sz="1200" b="1" kern="1200" dirty="0">
                        <a:solidFill>
                          <a:schemeClr val="tx1"/>
                        </a:solidFill>
                        <a:effectLst/>
                        <a:latin typeface="+mn-lt"/>
                        <a:ea typeface="+mn-ea"/>
                        <a:cs typeface="+mn-cs"/>
                      </a:endParaRPr>
                    </a:p>
                  </a:txBody>
                  <a:tcPr marL="55984" marR="55984" marT="0" marB="0" anchor="ctr"/>
                </a:tc>
                <a:tc gridSpan="7">
                  <a:txBody>
                    <a:bodyPr/>
                    <a:lstStyle/>
                    <a:p>
                      <a:pPr marL="0" algn="ctr" defTabSz="457200" rtl="0" eaLnBrk="1" latinLnBrk="0" hangingPunct="1">
                        <a:lnSpc>
                          <a:spcPct val="107000"/>
                        </a:lnSpc>
                        <a:spcAft>
                          <a:spcPts val="0"/>
                        </a:spcAft>
                      </a:pPr>
                      <a:r>
                        <a:rPr lang="en-ZA" sz="1200" b="1" kern="1200" dirty="0">
                          <a:solidFill>
                            <a:schemeClr val="tx1"/>
                          </a:solidFill>
                          <a:effectLst/>
                          <a:latin typeface="+mn-lt"/>
                          <a:ea typeface="+mn-ea"/>
                          <a:cs typeface="+mn-cs"/>
                        </a:rPr>
                        <a:t>Sub-Programme : Administration of Superior Courts</a:t>
                      </a:r>
                    </a:p>
                  </a:txBody>
                  <a:tcPr marL="55984" marR="55984"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77720324"/>
                  </a:ext>
                </a:extLst>
              </a:tr>
              <a:tr h="988433">
                <a:tc vMerge="1">
                  <a:txBody>
                    <a:bodyPr/>
                    <a:lstStyle/>
                    <a:p>
                      <a:pPr marL="0" algn="l" defTabSz="457200" rtl="0" eaLnBrk="1" latinLnBrk="0" hangingPunct="1">
                        <a:lnSpc>
                          <a:spcPct val="107000"/>
                        </a:lnSpc>
                        <a:spcAft>
                          <a:spcPts val="0"/>
                        </a:spcAft>
                      </a:pPr>
                      <a:endParaRPr lang="en-ZA" sz="12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Number of monitoring reports on law reporting project produced</a:t>
                      </a:r>
                    </a:p>
                  </a:txBody>
                  <a:tcPr marL="55984" marR="5598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4</a:t>
                      </a:r>
                    </a:p>
                  </a:txBody>
                  <a:tcPr marL="55984" marR="55984"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4</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0</a:t>
                      </a:r>
                    </a:p>
                  </a:txBody>
                  <a:tcPr marL="68580" marR="68580" marT="0" marB="0"/>
                </a:tc>
                <a:tc>
                  <a:txBody>
                    <a:bodyPr/>
                    <a:lstStyle/>
                    <a:p>
                      <a:pPr algn="ctr">
                        <a:lnSpc>
                          <a:spcPct val="107000"/>
                        </a:lnSpc>
                        <a:spcAft>
                          <a:spcPts val="0"/>
                        </a:spcAft>
                      </a:pPr>
                      <a:r>
                        <a:rPr lang="en-ZA" sz="1050" b="0" kern="1200">
                          <a:solidFill>
                            <a:schemeClr val="tx1"/>
                          </a:solidFill>
                          <a:effectLst/>
                          <a:latin typeface="Arial Narrow" panose="020B0606020202030204" pitchFamily="34" charset="0"/>
                          <a:ea typeface="+mn-ea"/>
                          <a:cs typeface="+mn-cs"/>
                        </a:rPr>
                        <a:t>None</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N/A</a:t>
                      </a:r>
                    </a:p>
                  </a:txBody>
                  <a:tcPr marL="68580" marR="68580" marT="0" marB="0"/>
                </a:tc>
                <a:tc>
                  <a:txBody>
                    <a:bodyPr/>
                    <a:lstStyle/>
                    <a:p>
                      <a:pPr algn="l">
                        <a:lnSpc>
                          <a:spcPct val="107000"/>
                        </a:lnSpc>
                        <a:spcAft>
                          <a:spcPts val="0"/>
                        </a:spcAft>
                      </a:pPr>
                      <a:r>
                        <a:rPr lang="en-ZA" sz="1050">
                          <a:effectLst/>
                          <a:latin typeface="+mn-lt"/>
                          <a:ea typeface="Calibri" panose="020F0502020204030204" pitchFamily="34" charset="0"/>
                          <a:cs typeface="Times New Roman" panose="02020603050405020304" pitchFamily="18" charset="0"/>
                        </a:rPr>
                        <a:t> </a:t>
                      </a:r>
                      <a:endParaRPr lang="en-ZA" sz="1200">
                        <a:effectLst/>
                        <a:latin typeface="+mn-lt"/>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625628197"/>
                  </a:ext>
                </a:extLst>
              </a:tr>
              <a:tr h="1254292">
                <a:tc vMerge="1">
                  <a:txBody>
                    <a:bodyPr/>
                    <a:lstStyle/>
                    <a:p>
                      <a:pPr marL="0" algn="l" defTabSz="457200" rtl="0" eaLnBrk="1" latinLnBrk="0" hangingPunct="1">
                        <a:lnSpc>
                          <a:spcPct val="107000"/>
                        </a:lnSpc>
                        <a:spcAft>
                          <a:spcPts val="0"/>
                        </a:spcAft>
                      </a:pPr>
                      <a:endParaRPr lang="en-ZA" sz="1200" b="0" kern="120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Number of Judicial Case Flow Management Performance reports produced</a:t>
                      </a:r>
                    </a:p>
                  </a:txBody>
                  <a:tcPr marL="55984" marR="5598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4</a:t>
                      </a:r>
                    </a:p>
                  </a:txBody>
                  <a:tcPr marL="55984" marR="55984" marT="0" marB="0"/>
                </a:tc>
                <a:tc>
                  <a:txBody>
                    <a:bodyPr/>
                    <a:lstStyle/>
                    <a:p>
                      <a:pPr algn="ctr">
                        <a:lnSpc>
                          <a:spcPct val="107000"/>
                        </a:lnSpc>
                        <a:spcAft>
                          <a:spcPts val="0"/>
                        </a:spcAft>
                      </a:pPr>
                      <a:r>
                        <a:rPr lang="en-ZA" sz="1050" b="0" kern="1200">
                          <a:solidFill>
                            <a:schemeClr val="tx1"/>
                          </a:solidFill>
                          <a:effectLst/>
                          <a:latin typeface="Arial Narrow" panose="020B0606020202030204" pitchFamily="34" charset="0"/>
                          <a:ea typeface="+mn-ea"/>
                          <a:cs typeface="+mn-cs"/>
                        </a:rPr>
                        <a:t>4</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0</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None</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N/A</a:t>
                      </a:r>
                    </a:p>
                  </a:txBody>
                  <a:tcPr marL="68580" marR="68580" marT="0" marB="0"/>
                </a:tc>
                <a:tc>
                  <a:txBody>
                    <a:bodyPr/>
                    <a:lstStyle/>
                    <a:p>
                      <a:pPr algn="l">
                        <a:lnSpc>
                          <a:spcPct val="107000"/>
                        </a:lnSpc>
                        <a:spcAft>
                          <a:spcPts val="0"/>
                        </a:spcAft>
                      </a:pPr>
                      <a:r>
                        <a:rPr lang="en-ZA" sz="1050" dirty="0">
                          <a:effectLst/>
                          <a:latin typeface="+mn-lt"/>
                          <a:ea typeface="Calibri" panose="020F0502020204030204" pitchFamily="34" charset="0"/>
                          <a:cs typeface="Times New Roman" panose="02020603050405020304" pitchFamily="18"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2681678608"/>
                  </a:ext>
                </a:extLst>
              </a:tr>
              <a:tr h="988433">
                <a:tc vMerge="1">
                  <a:txBody>
                    <a:bodyPr/>
                    <a:lstStyle/>
                    <a:p>
                      <a:pPr marL="0" algn="l" defTabSz="457200" rtl="0" eaLnBrk="1" latinLnBrk="0" hangingPunct="1">
                        <a:lnSpc>
                          <a:spcPct val="107000"/>
                        </a:lnSpc>
                        <a:spcAft>
                          <a:spcPts val="0"/>
                        </a:spcAft>
                      </a:pPr>
                      <a:endParaRPr lang="en-ZA" sz="12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Number of reports on enhancement of court order integrity produced</a:t>
                      </a:r>
                    </a:p>
                  </a:txBody>
                  <a:tcPr marL="55984" marR="5598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Arial Narrow" panose="020B0606020202030204" pitchFamily="34" charset="0"/>
                          <a:ea typeface="+mn-ea"/>
                          <a:cs typeface="+mn-cs"/>
                        </a:rPr>
                        <a:t>4</a:t>
                      </a:r>
                    </a:p>
                  </a:txBody>
                  <a:tcPr marL="55984" marR="55984" marT="0" marB="0"/>
                </a:tc>
                <a:tc>
                  <a:txBody>
                    <a:bodyPr/>
                    <a:lstStyle/>
                    <a:p>
                      <a:pPr algn="ctr">
                        <a:lnSpc>
                          <a:spcPct val="107000"/>
                        </a:lnSpc>
                        <a:spcAft>
                          <a:spcPts val="0"/>
                        </a:spcAft>
                      </a:pPr>
                      <a:r>
                        <a:rPr lang="en-ZA" sz="1050" b="0" kern="1200">
                          <a:solidFill>
                            <a:schemeClr val="tx1"/>
                          </a:solidFill>
                          <a:effectLst/>
                          <a:latin typeface="Arial Narrow" panose="020B0606020202030204" pitchFamily="34" charset="0"/>
                          <a:ea typeface="+mn-ea"/>
                          <a:cs typeface="+mn-cs"/>
                        </a:rPr>
                        <a:t>4</a:t>
                      </a:r>
                    </a:p>
                  </a:txBody>
                  <a:tcPr marL="68580" marR="68580" marT="0" marB="0"/>
                </a:tc>
                <a:tc>
                  <a:txBody>
                    <a:bodyPr/>
                    <a:lstStyle/>
                    <a:p>
                      <a:pPr algn="ctr">
                        <a:lnSpc>
                          <a:spcPct val="107000"/>
                        </a:lnSpc>
                        <a:spcAft>
                          <a:spcPts val="0"/>
                        </a:spcAft>
                      </a:pPr>
                      <a:r>
                        <a:rPr lang="en-ZA" sz="1050" b="0" kern="1200">
                          <a:solidFill>
                            <a:schemeClr val="tx1"/>
                          </a:solidFill>
                          <a:effectLst/>
                          <a:latin typeface="Arial Narrow" panose="020B0606020202030204" pitchFamily="34" charset="0"/>
                          <a:ea typeface="+mn-ea"/>
                          <a:cs typeface="+mn-cs"/>
                        </a:rPr>
                        <a:t>0</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None</a:t>
                      </a:r>
                    </a:p>
                  </a:txBody>
                  <a:tcPr marL="68580" marR="68580" marT="0" marB="0"/>
                </a:tc>
                <a:tc>
                  <a:txBody>
                    <a:bodyPr/>
                    <a:lstStyle/>
                    <a:p>
                      <a:pPr algn="ctr">
                        <a:lnSpc>
                          <a:spcPct val="107000"/>
                        </a:lnSpc>
                        <a:spcAft>
                          <a:spcPts val="0"/>
                        </a:spcAft>
                      </a:pPr>
                      <a:r>
                        <a:rPr lang="en-ZA" sz="1050" b="0" kern="1200" dirty="0">
                          <a:solidFill>
                            <a:schemeClr val="tx1"/>
                          </a:solidFill>
                          <a:effectLst/>
                          <a:latin typeface="Arial Narrow" panose="020B0606020202030204" pitchFamily="34" charset="0"/>
                          <a:ea typeface="+mn-ea"/>
                          <a:cs typeface="+mn-cs"/>
                        </a:rPr>
                        <a:t>N/A</a:t>
                      </a:r>
                    </a:p>
                  </a:txBody>
                  <a:tcPr marL="68580" marR="68580" marT="0" marB="0"/>
                </a:tc>
                <a:tc>
                  <a:txBody>
                    <a:bodyPr/>
                    <a:lstStyle/>
                    <a:p>
                      <a:pPr algn="l">
                        <a:lnSpc>
                          <a:spcPct val="107000"/>
                        </a:lnSpc>
                        <a:spcAft>
                          <a:spcPts val="0"/>
                        </a:spcAft>
                      </a:pPr>
                      <a:r>
                        <a:rPr lang="en-ZA" sz="1050" dirty="0">
                          <a:effectLst/>
                          <a:latin typeface="+mn-lt"/>
                          <a:ea typeface="Calibri" panose="020F0502020204030204" pitchFamily="34" charset="0"/>
                          <a:cs typeface="Times New Roman" panose="02020603050405020304" pitchFamily="18"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472399832"/>
                  </a:ext>
                </a:extLst>
              </a:tr>
            </a:tbl>
          </a:graphicData>
        </a:graphic>
      </p:graphicFrame>
    </p:spTree>
    <p:extLst>
      <p:ext uri="{BB962C8B-B14F-4D97-AF65-F5344CB8AC3E}">
        <p14:creationId xmlns:p14="http://schemas.microsoft.com/office/powerpoint/2010/main" val="2068298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36</a:t>
            </a:fld>
            <a:endParaRPr lang="en-US"/>
          </a:p>
        </p:txBody>
      </p:sp>
      <p:sp>
        <p:nvSpPr>
          <p:cNvPr id="3" name="Rectangle 2"/>
          <p:cNvSpPr/>
          <p:nvPr/>
        </p:nvSpPr>
        <p:spPr>
          <a:xfrm>
            <a:off x="402687" y="1666271"/>
            <a:ext cx="8376262" cy="4524315"/>
          </a:xfrm>
          <a:prstGeom prst="rect">
            <a:avLst/>
          </a:prstGeom>
          <a:solidFill>
            <a:schemeClr val="tx2">
              <a:lumMod val="20000"/>
              <a:lumOff val="80000"/>
            </a:schemeClr>
          </a:solidFill>
          <a:ln>
            <a:solidFill>
              <a:schemeClr val="accent1"/>
            </a:solidFill>
          </a:ln>
        </p:spPr>
        <p:txBody>
          <a:bodyPr wrap="square">
            <a:spAutoFit/>
          </a:bodyPr>
          <a:lstStyle/>
          <a:p>
            <a:pPr algn="ctr"/>
            <a:endParaRPr lang="en-US" sz="3200" b="1" cap="all" dirty="0">
              <a:latin typeface="Arial" panose="020B0604020202020204" pitchFamily="34" charset="0"/>
              <a:ea typeface="+mj-ea"/>
              <a:cs typeface="Arial" panose="020B0604020202020204" pitchFamily="34" charset="0"/>
            </a:endParaRPr>
          </a:p>
          <a:p>
            <a:pPr algn="ctr"/>
            <a:endParaRPr lang="en-ZA" sz="3200" b="1" cap="all" dirty="0">
              <a:latin typeface="Arial" panose="020B0604020202020204" pitchFamily="34" charset="0"/>
              <a:ea typeface="+mj-ea"/>
              <a:cs typeface="Arial" panose="020B0604020202020204" pitchFamily="34" charset="0"/>
            </a:endParaRPr>
          </a:p>
          <a:p>
            <a:pPr algn="ctr"/>
            <a:r>
              <a:rPr lang="en-US" sz="3200" b="1" cap="all" dirty="0">
                <a:latin typeface="Arial" panose="020B0604020202020204" pitchFamily="34" charset="0"/>
                <a:ea typeface="+mj-ea"/>
                <a:cs typeface="Arial" panose="020B0604020202020204" pitchFamily="34" charset="0"/>
              </a:rPr>
              <a:t>PROGRAMME 3: </a:t>
            </a:r>
          </a:p>
          <a:p>
            <a:pPr algn="ctr"/>
            <a:endParaRPr lang="en-US" sz="3200" b="1" cap="all" dirty="0">
              <a:latin typeface="Arial" panose="020B0604020202020204" pitchFamily="34" charset="0"/>
              <a:ea typeface="+mj-ea"/>
              <a:cs typeface="Arial" panose="020B0604020202020204" pitchFamily="34" charset="0"/>
            </a:endParaRPr>
          </a:p>
          <a:p>
            <a:pPr algn="ctr"/>
            <a:r>
              <a:rPr lang="en-ZA" sz="3200" b="1" cap="all" dirty="0">
                <a:latin typeface="Arial" panose="020B0604020202020204" pitchFamily="34" charset="0"/>
                <a:ea typeface="+mj-ea"/>
                <a:cs typeface="Arial" panose="020B0604020202020204" pitchFamily="34" charset="0"/>
              </a:rPr>
              <a:t>JUDICIAL EDUCATION AND SUPPORT</a:t>
            </a:r>
          </a:p>
          <a:p>
            <a:pPr algn="ctr"/>
            <a:endParaRPr lang="en-ZA" sz="3200" b="1" cap="all" dirty="0">
              <a:latin typeface="Arial" panose="020B0604020202020204" pitchFamily="34" charset="0"/>
              <a:ea typeface="+mj-ea"/>
              <a:cs typeface="Arial" panose="020B0604020202020204" pitchFamily="34" charset="0"/>
            </a:endParaRPr>
          </a:p>
          <a:p>
            <a:pPr algn="ctr"/>
            <a:endParaRPr lang="en-ZA" sz="3200" b="1" cap="all" dirty="0">
              <a:latin typeface="Arial" panose="020B0604020202020204" pitchFamily="34" charset="0"/>
              <a:ea typeface="+mj-ea"/>
              <a:cs typeface="Arial" panose="020B0604020202020204" pitchFamily="34" charset="0"/>
            </a:endParaRPr>
          </a:p>
          <a:p>
            <a:pPr algn="ctr"/>
            <a:endParaRPr lang="en-ZA" sz="3200" b="1" cap="all" dirty="0">
              <a:latin typeface="Arial" panose="020B0604020202020204" pitchFamily="34" charset="0"/>
              <a:ea typeface="+mj-ea"/>
              <a:cs typeface="Arial" panose="020B0604020202020204" pitchFamily="34" charset="0"/>
            </a:endParaRPr>
          </a:p>
          <a:p>
            <a:pPr algn="ctr"/>
            <a:endParaRPr lang="en-US" sz="3200" b="1" cap="all"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624976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37</a:t>
            </a:fld>
            <a:endParaRPr lang="en-US"/>
          </a:p>
        </p:txBody>
      </p:sp>
      <p:sp>
        <p:nvSpPr>
          <p:cNvPr id="3" name="Rectangle 2"/>
          <p:cNvSpPr/>
          <p:nvPr/>
        </p:nvSpPr>
        <p:spPr>
          <a:xfrm>
            <a:off x="517489" y="479968"/>
            <a:ext cx="7435664" cy="65610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OVERVIEW OF PERFORMANCE: PROGRAMME 3 - JUDICIAL EDUCATION AND SUPPORT </a:t>
            </a:r>
          </a:p>
        </p:txBody>
      </p:sp>
      <p:sp>
        <p:nvSpPr>
          <p:cNvPr id="4" name="Rectangle 3"/>
          <p:cNvSpPr/>
          <p:nvPr/>
        </p:nvSpPr>
        <p:spPr>
          <a:xfrm>
            <a:off x="517489" y="1679797"/>
            <a:ext cx="8407320" cy="4552015"/>
          </a:xfrm>
          <a:prstGeom prst="rect">
            <a:avLst/>
          </a:prstGeom>
        </p:spPr>
        <p:txBody>
          <a:bodyPr wrap="square">
            <a:spAutoFit/>
          </a:bodyPr>
          <a:lstStyle/>
          <a:p>
            <a:pPr lvl="0" fontAlgn="t">
              <a:lnSpc>
                <a:spcPct val="150000"/>
              </a:lnSpc>
              <a:spcBef>
                <a:spcPct val="0"/>
              </a:spcBef>
              <a:spcAft>
                <a:spcPct val="0"/>
              </a:spcAft>
              <a:defRPr/>
            </a:pPr>
            <a:r>
              <a:rPr lang="en-US" b="1" dirty="0">
                <a:latin typeface="Arial" panose="020B0604020202020204" pitchFamily="34" charset="0"/>
                <a:cs typeface="Arial" panose="020B0604020202020204" pitchFamily="34" charset="0"/>
              </a:rPr>
              <a:t>Programme 3: Judicial Education and Support  </a:t>
            </a:r>
            <a:r>
              <a:rPr lang="en-ZA" dirty="0">
                <a:latin typeface="Arial" panose="020B0604020202020204" pitchFamily="34" charset="0"/>
                <a:cs typeface="Arial" panose="020B0604020202020204" pitchFamily="34" charset="0"/>
              </a:rPr>
              <a:t>had a total of 4 planned annual targets, of which all targets translating to 100% were achieved.  </a:t>
            </a:r>
          </a:p>
          <a:p>
            <a:pPr marL="285750" lvl="0" indent="-285750" fontAlgn="t">
              <a:spcBef>
                <a:spcPct val="0"/>
              </a:spcBef>
              <a:spcAft>
                <a:spcPct val="0"/>
              </a:spcAft>
              <a:buFont typeface="Wingdings" panose="05000000000000000000" pitchFamily="2" charset="2"/>
              <a:buChar char="q"/>
              <a:defRPr/>
            </a:pPr>
            <a:endParaRPr lang="en-ZA" dirty="0">
              <a:latin typeface="Arial" panose="020B0604020202020204" pitchFamily="34" charset="0"/>
              <a:cs typeface="Arial" panose="020B0604020202020204" pitchFamily="34" charset="0"/>
            </a:endParaRPr>
          </a:p>
          <a:p>
            <a:pPr fontAlgn="t">
              <a:lnSpc>
                <a:spcPct val="150000"/>
              </a:lnSpc>
              <a:spcBef>
                <a:spcPct val="0"/>
              </a:spcBef>
              <a:spcAft>
                <a:spcPct val="0"/>
              </a:spcAft>
              <a:defRPr/>
            </a:pPr>
            <a:r>
              <a:rPr lang="en-ZA" b="1" dirty="0">
                <a:solidFill>
                  <a:srgbClr val="002060"/>
                </a:solidFill>
                <a:latin typeface="Arial" panose="020B0604020202020204" pitchFamily="34" charset="0"/>
                <a:cs typeface="Arial" panose="020B0604020202020204" pitchFamily="34" charset="0"/>
              </a:rPr>
              <a:t>Performance per sub-programmes:</a:t>
            </a:r>
          </a:p>
          <a:p>
            <a:pPr marL="342900" indent="-342900" fontAlgn="t">
              <a:lnSpc>
                <a:spcPct val="150000"/>
              </a:lnSpc>
              <a:spcBef>
                <a:spcPct val="0"/>
              </a:spcBef>
              <a:spcAft>
                <a:spcPct val="0"/>
              </a:spcAft>
              <a:buFont typeface="Wingdings" panose="05000000000000000000" pitchFamily="2" charset="2"/>
              <a:buChar char="q"/>
              <a:defRPr/>
            </a:pPr>
            <a:r>
              <a:rPr lang="en-ZA" b="1" dirty="0">
                <a:latin typeface="Arial" panose="020B0604020202020204" pitchFamily="34" charset="0"/>
                <a:cs typeface="Arial" panose="020B0604020202020204" pitchFamily="34" charset="0"/>
              </a:rPr>
              <a:t>South African Judicial Education Institute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achieved 100% (2 of 2) of its annual targets;</a:t>
            </a:r>
          </a:p>
          <a:p>
            <a:pPr marL="342900" indent="-342900" fontAlgn="t">
              <a:spcBef>
                <a:spcPct val="0"/>
              </a:spcBef>
              <a:spcAft>
                <a:spcPct val="0"/>
              </a:spcAft>
              <a:buFont typeface="Wingdings" panose="05000000000000000000" pitchFamily="2" charset="2"/>
              <a:buChar char="q"/>
              <a:defRPr/>
            </a:pPr>
            <a:endParaRPr lang="en-US" dirty="0">
              <a:latin typeface="Arial" panose="020B0604020202020204" pitchFamily="34" charset="0"/>
              <a:cs typeface="Arial" panose="020B0604020202020204" pitchFamily="34" charset="0"/>
            </a:endParaRPr>
          </a:p>
          <a:p>
            <a:pPr marL="342900" indent="-342900" fontAlgn="t">
              <a:lnSpc>
                <a:spcPct val="150000"/>
              </a:lnSpc>
              <a:spcBef>
                <a:spcPct val="0"/>
              </a:spcBef>
              <a:spcAft>
                <a:spcPct val="0"/>
              </a:spcAft>
              <a:buFont typeface="Wingdings" panose="05000000000000000000" pitchFamily="2" charset="2"/>
              <a:buChar char="q"/>
              <a:defRPr/>
            </a:pPr>
            <a:r>
              <a:rPr lang="en-ZA" b="1" dirty="0">
                <a:latin typeface="Arial" panose="020B0604020202020204" pitchFamily="34" charset="0"/>
                <a:cs typeface="Arial" panose="020B0604020202020204" pitchFamily="34" charset="0"/>
              </a:rPr>
              <a:t>Judicial Policy, Research</a:t>
            </a:r>
            <a:r>
              <a:rPr lang="en-US" b="1" dirty="0">
                <a:latin typeface="Arial" panose="020B0604020202020204" pitchFamily="34" charset="0"/>
                <a:cs typeface="Arial" panose="020B0604020202020204" pitchFamily="34" charset="0"/>
              </a:rPr>
              <a:t> and Support </a:t>
            </a:r>
            <a:r>
              <a:rPr lang="en-ZA" dirty="0">
                <a:latin typeface="Arial" panose="020B0604020202020204" pitchFamily="34" charset="0"/>
                <a:cs typeface="Arial" panose="020B0604020202020204" pitchFamily="34" charset="0"/>
              </a:rPr>
              <a:t>achieved 100% (1 of 1) of its annual target; and </a:t>
            </a:r>
          </a:p>
          <a:p>
            <a:pPr marL="342900" indent="-342900" fontAlgn="t">
              <a:spcBef>
                <a:spcPct val="0"/>
              </a:spcBef>
              <a:spcAft>
                <a:spcPct val="0"/>
              </a:spcAft>
              <a:buFont typeface="Wingdings" panose="05000000000000000000" pitchFamily="2" charset="2"/>
              <a:buChar char="q"/>
              <a:defRPr/>
            </a:pPr>
            <a:endParaRPr lang="en-ZA" dirty="0">
              <a:latin typeface="Arial" panose="020B0604020202020204" pitchFamily="34" charset="0"/>
              <a:cs typeface="Arial" panose="020B0604020202020204" pitchFamily="34" charset="0"/>
            </a:endParaRPr>
          </a:p>
          <a:p>
            <a:pPr marL="342900" indent="-342900" fontAlgn="t">
              <a:spcBef>
                <a:spcPct val="0"/>
              </a:spcBef>
              <a:spcAft>
                <a:spcPct val="0"/>
              </a:spcAft>
              <a:buFont typeface="Wingdings" panose="05000000000000000000" pitchFamily="2" charset="2"/>
              <a:buChar char="q"/>
              <a:defRPr/>
            </a:pPr>
            <a:r>
              <a:rPr lang="en-ZA" b="1" dirty="0">
                <a:latin typeface="Arial" panose="020B0604020202020204" pitchFamily="34" charset="0"/>
                <a:cs typeface="Arial" panose="020B0604020202020204" pitchFamily="34" charset="0"/>
              </a:rPr>
              <a:t>Judicial Services Commission achieved </a:t>
            </a:r>
            <a:r>
              <a:rPr lang="en-ZA" dirty="0">
                <a:latin typeface="Arial" panose="020B0604020202020204" pitchFamily="34" charset="0"/>
                <a:cs typeface="Arial" panose="020B0604020202020204" pitchFamily="34" charset="0"/>
              </a:rPr>
              <a:t>100% (1 of 1) of its annual target.</a:t>
            </a:r>
          </a:p>
          <a:p>
            <a:pPr marL="342900" indent="-342900" fontAlgn="t">
              <a:lnSpc>
                <a:spcPct val="160000"/>
              </a:lnSpc>
              <a:spcBef>
                <a:spcPct val="0"/>
              </a:spcBef>
              <a:spcAft>
                <a:spcPct val="0"/>
              </a:spcAft>
              <a:buFont typeface="Wingdings" panose="05000000000000000000" pitchFamily="2" charset="2"/>
              <a:buChar char="•"/>
              <a:defRPr/>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117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sp>
        <p:nvSpPr>
          <p:cNvPr id="6" name="Rectangle 5"/>
          <p:cNvSpPr/>
          <p:nvPr/>
        </p:nvSpPr>
        <p:spPr>
          <a:xfrm>
            <a:off x="501998" y="334297"/>
            <a:ext cx="7493685" cy="737363"/>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PROGRAMME 3 - JUDICIAL EDUCATION AND SUPPORT </a:t>
            </a:r>
          </a:p>
        </p:txBody>
      </p:sp>
      <p:graphicFrame>
        <p:nvGraphicFramePr>
          <p:cNvPr id="5" name="Table 4"/>
          <p:cNvGraphicFramePr>
            <a:graphicFrameLocks noGrp="1"/>
          </p:cNvGraphicFramePr>
          <p:nvPr>
            <p:extLst/>
          </p:nvPr>
        </p:nvGraphicFramePr>
        <p:xfrm>
          <a:off x="203202" y="1460500"/>
          <a:ext cx="8670455" cy="4725614"/>
        </p:xfrm>
        <a:graphic>
          <a:graphicData uri="http://schemas.openxmlformats.org/drawingml/2006/table">
            <a:tbl>
              <a:tblPr firstRow="1" firstCol="1" bandRow="1">
                <a:tableStyleId>{5C22544A-7EE6-4342-B048-85BDC9FD1C3A}</a:tableStyleId>
              </a:tblPr>
              <a:tblGrid>
                <a:gridCol w="1285449">
                  <a:extLst>
                    <a:ext uri="{9D8B030D-6E8A-4147-A177-3AD203B41FA5}">
                      <a16:colId xmlns:a16="http://schemas.microsoft.com/office/drawing/2014/main" val="3119438228"/>
                    </a:ext>
                  </a:extLst>
                </a:gridCol>
                <a:gridCol w="1091449">
                  <a:extLst>
                    <a:ext uri="{9D8B030D-6E8A-4147-A177-3AD203B41FA5}">
                      <a16:colId xmlns:a16="http://schemas.microsoft.com/office/drawing/2014/main" val="1997290278"/>
                    </a:ext>
                  </a:extLst>
                </a:gridCol>
                <a:gridCol w="1118542">
                  <a:extLst>
                    <a:ext uri="{9D8B030D-6E8A-4147-A177-3AD203B41FA5}">
                      <a16:colId xmlns:a16="http://schemas.microsoft.com/office/drawing/2014/main" val="659401400"/>
                    </a:ext>
                  </a:extLst>
                </a:gridCol>
                <a:gridCol w="1118542">
                  <a:extLst>
                    <a:ext uri="{9D8B030D-6E8A-4147-A177-3AD203B41FA5}">
                      <a16:colId xmlns:a16="http://schemas.microsoft.com/office/drawing/2014/main" val="3108218191"/>
                    </a:ext>
                  </a:extLst>
                </a:gridCol>
                <a:gridCol w="978724">
                  <a:extLst>
                    <a:ext uri="{9D8B030D-6E8A-4147-A177-3AD203B41FA5}">
                      <a16:colId xmlns:a16="http://schemas.microsoft.com/office/drawing/2014/main" val="3214719646"/>
                    </a:ext>
                  </a:extLst>
                </a:gridCol>
                <a:gridCol w="1120302">
                  <a:extLst>
                    <a:ext uri="{9D8B030D-6E8A-4147-A177-3AD203B41FA5}">
                      <a16:colId xmlns:a16="http://schemas.microsoft.com/office/drawing/2014/main" val="1783960530"/>
                    </a:ext>
                  </a:extLst>
                </a:gridCol>
                <a:gridCol w="1118542">
                  <a:extLst>
                    <a:ext uri="{9D8B030D-6E8A-4147-A177-3AD203B41FA5}">
                      <a16:colId xmlns:a16="http://schemas.microsoft.com/office/drawing/2014/main" val="1420123021"/>
                    </a:ext>
                  </a:extLst>
                </a:gridCol>
                <a:gridCol w="838905">
                  <a:extLst>
                    <a:ext uri="{9D8B030D-6E8A-4147-A177-3AD203B41FA5}">
                      <a16:colId xmlns:a16="http://schemas.microsoft.com/office/drawing/2014/main" val="3838031465"/>
                    </a:ext>
                  </a:extLst>
                </a:gridCol>
              </a:tblGrid>
              <a:tr h="1072515">
                <a:tc>
                  <a:txBody>
                    <a:bodyPr/>
                    <a:lstStyle/>
                    <a:p>
                      <a:pPr marL="0" algn="ctr" defTabSz="457200" rtl="0" eaLnBrk="1" latinLnBrk="0" hangingPunct="1">
                        <a:lnSpc>
                          <a:spcPct val="107000"/>
                        </a:lnSpc>
                        <a:spcAft>
                          <a:spcPts val="0"/>
                        </a:spcAft>
                      </a:pPr>
                      <a:r>
                        <a:rPr lang="en-US" sz="1200" b="1" kern="1200" dirty="0">
                          <a:solidFill>
                            <a:schemeClr val="bg1"/>
                          </a:solidFill>
                          <a:effectLst/>
                          <a:latin typeface="+mn-lt"/>
                          <a:ea typeface="+mn-ea"/>
                          <a:cs typeface="+mn-cs"/>
                        </a:rPr>
                        <a:t>Outcome</a:t>
                      </a:r>
                      <a:endParaRPr lang="en-ZA" sz="1200" b="1" kern="1200" dirty="0">
                        <a:solidFill>
                          <a:schemeClr val="bg1"/>
                        </a:solidFill>
                        <a:effectLst/>
                        <a:latin typeface="+mn-lt"/>
                        <a:ea typeface="+mn-ea"/>
                        <a:cs typeface="+mn-cs"/>
                      </a:endParaRPr>
                    </a:p>
                  </a:txBody>
                  <a:tcPr marL="68580" marR="68580" marT="0" marB="0"/>
                </a:tc>
                <a:tc>
                  <a:txBody>
                    <a:bodyPr/>
                    <a:lstStyle/>
                    <a:p>
                      <a:pPr marL="0" algn="ctr" defTabSz="457200" rtl="0" eaLnBrk="1" latinLnBrk="0" hangingPunct="1">
                        <a:lnSpc>
                          <a:spcPct val="107000"/>
                        </a:lnSpc>
                        <a:spcAft>
                          <a:spcPts val="0"/>
                        </a:spcAft>
                      </a:pPr>
                      <a:r>
                        <a:rPr lang="en-ZA" sz="1200" b="1" kern="1200" dirty="0">
                          <a:solidFill>
                            <a:schemeClr val="bg1"/>
                          </a:solidFill>
                          <a:effectLst/>
                          <a:latin typeface="+mn-lt"/>
                          <a:ea typeface="+mn-ea"/>
                          <a:cs typeface="+mn-cs"/>
                        </a:rPr>
                        <a:t>Output Indicators</a:t>
                      </a:r>
                    </a:p>
                  </a:txBody>
                  <a:tcPr marL="68580" marR="68580" marT="0" marB="0"/>
                </a:tc>
                <a:tc>
                  <a:txBody>
                    <a:bodyPr/>
                    <a:lstStyle/>
                    <a:p>
                      <a:pPr marL="0" algn="l" defTabSz="457200" rtl="0" eaLnBrk="1" latinLnBrk="0" hangingPunct="1">
                        <a:lnSpc>
                          <a:spcPct val="107000"/>
                        </a:lnSpc>
                        <a:spcAft>
                          <a:spcPts val="0"/>
                        </a:spcAft>
                      </a:pPr>
                      <a:r>
                        <a:rPr lang="en-ZA" sz="1200" b="1" kern="1200" dirty="0">
                          <a:solidFill>
                            <a:schemeClr val="bg1"/>
                          </a:solidFill>
                          <a:effectLst/>
                          <a:latin typeface="+mn-lt"/>
                          <a:ea typeface="+mn-ea"/>
                          <a:cs typeface="+mn-cs"/>
                        </a:rPr>
                        <a:t>Target for 2021/22 as per Annual Performance Plan (APP) </a:t>
                      </a:r>
                    </a:p>
                  </a:txBody>
                  <a:tcPr marL="68580" marR="68580" marT="0" marB="0"/>
                </a:tc>
                <a:tc>
                  <a:txBody>
                    <a:bodyPr/>
                    <a:lstStyle/>
                    <a:p>
                      <a:pPr marL="0" algn="l" defTabSz="457200" rtl="0" eaLnBrk="1" latinLnBrk="0" hangingPunct="1">
                        <a:lnSpc>
                          <a:spcPct val="107000"/>
                        </a:lnSpc>
                        <a:spcAft>
                          <a:spcPts val="0"/>
                        </a:spcAft>
                      </a:pPr>
                      <a:r>
                        <a:rPr lang="en-ZA" sz="1200" b="1" kern="1200" dirty="0">
                          <a:solidFill>
                            <a:schemeClr val="bg1"/>
                          </a:solidFill>
                          <a:effectLst/>
                          <a:latin typeface="+mn-lt"/>
                          <a:ea typeface="+mn-ea"/>
                          <a:cs typeface="+mn-cs"/>
                        </a:rPr>
                        <a:t>2021/22 FY Actual Output</a:t>
                      </a:r>
                    </a:p>
                  </a:txBody>
                  <a:tcPr marL="68580" marR="68580" marT="0" marB="0"/>
                </a:tc>
                <a:tc>
                  <a:txBody>
                    <a:bodyPr/>
                    <a:lstStyle/>
                    <a:p>
                      <a:pPr marL="0" algn="ctr" defTabSz="457200" rtl="0" eaLnBrk="1" latinLnBrk="0" hangingPunct="1">
                        <a:lnSpc>
                          <a:spcPct val="107000"/>
                        </a:lnSpc>
                        <a:spcAft>
                          <a:spcPts val="0"/>
                        </a:spcAft>
                      </a:pPr>
                      <a:r>
                        <a:rPr lang="en-ZA" sz="1200" b="1" kern="1200" dirty="0">
                          <a:solidFill>
                            <a:schemeClr val="bg1"/>
                          </a:solidFill>
                          <a:effectLst/>
                          <a:latin typeface="+mn-lt"/>
                          <a:ea typeface="+mn-ea"/>
                          <a:cs typeface="+mn-cs"/>
                        </a:rPr>
                        <a:t>Variance</a:t>
                      </a:r>
                    </a:p>
                  </a:txBody>
                  <a:tcPr marL="68580" marR="68580" marT="0" marB="0"/>
                </a:tc>
                <a:tc>
                  <a:txBody>
                    <a:bodyPr/>
                    <a:lstStyle/>
                    <a:p>
                      <a:pPr marL="0" algn="ctr" defTabSz="457200" rtl="0" eaLnBrk="1" latinLnBrk="0" hangingPunct="1">
                        <a:lnSpc>
                          <a:spcPct val="107000"/>
                        </a:lnSpc>
                        <a:spcAft>
                          <a:spcPts val="0"/>
                        </a:spcAft>
                      </a:pPr>
                      <a:r>
                        <a:rPr lang="en-ZA" sz="1200" b="1" kern="1200" dirty="0">
                          <a:solidFill>
                            <a:schemeClr val="bg1"/>
                          </a:solidFill>
                          <a:effectLst/>
                          <a:latin typeface="+mn-lt"/>
                          <a:ea typeface="+mn-ea"/>
                          <a:cs typeface="+mn-cs"/>
                        </a:rPr>
                        <a:t>Reason for Deviation </a:t>
                      </a:r>
                    </a:p>
                  </a:txBody>
                  <a:tcPr marL="68580" marR="68580" marT="0" marB="0"/>
                </a:tc>
                <a:tc>
                  <a:txBody>
                    <a:bodyPr/>
                    <a:lstStyle/>
                    <a:p>
                      <a:pPr marL="0" algn="ctr" defTabSz="457200" rtl="0" eaLnBrk="1" latinLnBrk="0" hangingPunct="1">
                        <a:lnSpc>
                          <a:spcPct val="107000"/>
                        </a:lnSpc>
                        <a:spcAft>
                          <a:spcPts val="0"/>
                        </a:spcAft>
                      </a:pPr>
                      <a:r>
                        <a:rPr lang="en-ZA" sz="1200" b="1" kern="1200" dirty="0">
                          <a:solidFill>
                            <a:schemeClr val="bg1"/>
                          </a:solidFill>
                          <a:effectLst/>
                          <a:latin typeface="+mn-lt"/>
                          <a:ea typeface="+mn-ea"/>
                          <a:cs typeface="+mn-cs"/>
                        </a:rPr>
                        <a:t>Corrective Measures </a:t>
                      </a:r>
                    </a:p>
                  </a:txBody>
                  <a:tcPr marL="68580" marR="68580" marT="0" marB="0"/>
                </a:tc>
                <a:tc>
                  <a:txBody>
                    <a:bodyPr/>
                    <a:lstStyle/>
                    <a:p>
                      <a:pPr marL="0" algn="ctr" defTabSz="457200" rtl="0" eaLnBrk="1" latinLnBrk="0" hangingPunct="1">
                        <a:lnSpc>
                          <a:spcPct val="107000"/>
                        </a:lnSpc>
                        <a:spcAft>
                          <a:spcPts val="0"/>
                        </a:spcAft>
                      </a:pPr>
                      <a:r>
                        <a:rPr lang="en-ZA" sz="1200" b="1" kern="1200" dirty="0">
                          <a:solidFill>
                            <a:schemeClr val="bg1"/>
                          </a:solidFill>
                          <a:effectLst/>
                          <a:latin typeface="+mn-lt"/>
                          <a:ea typeface="+mn-ea"/>
                          <a:cs typeface="+mn-cs"/>
                        </a:rPr>
                        <a:t>Status</a:t>
                      </a:r>
                    </a:p>
                  </a:txBody>
                  <a:tcPr marL="68580" marR="68580" marT="0" marB="0"/>
                </a:tc>
                <a:extLst>
                  <a:ext uri="{0D108BD9-81ED-4DB2-BD59-A6C34878D82A}">
                    <a16:rowId xmlns:a16="http://schemas.microsoft.com/office/drawing/2014/main" val="4194275684"/>
                  </a:ext>
                </a:extLst>
              </a:tr>
              <a:tr h="210078">
                <a:tc rowSpan="3">
                  <a:txBody>
                    <a:bodyPr/>
                    <a:lstStyle/>
                    <a:p>
                      <a:pPr marL="0" algn="l" defTabSz="457200" rtl="0" eaLnBrk="1" latinLnBrk="0" hangingPunct="1">
                        <a:lnSpc>
                          <a:spcPct val="107000"/>
                        </a:lnSpc>
                        <a:spcAft>
                          <a:spcPts val="0"/>
                        </a:spcAft>
                      </a:pPr>
                      <a:r>
                        <a:rPr lang="en-ZA" sz="1200" b="1" kern="1200" dirty="0">
                          <a:solidFill>
                            <a:schemeClr val="bg1"/>
                          </a:solidFill>
                          <a:effectLst/>
                          <a:latin typeface="+mn-lt"/>
                          <a:ea typeface="+mn-ea"/>
                          <a:cs typeface="+mn-cs"/>
                        </a:rPr>
                        <a:t>Enhanced Judicial performance </a:t>
                      </a:r>
                    </a:p>
                    <a:p>
                      <a:pPr marL="0" algn="l" defTabSz="457200" rtl="0" eaLnBrk="1" latinLnBrk="0" hangingPunct="1">
                        <a:lnSpc>
                          <a:spcPct val="107000"/>
                        </a:lnSpc>
                        <a:spcAft>
                          <a:spcPts val="0"/>
                        </a:spcAft>
                      </a:pPr>
                      <a:endParaRPr lang="en-ZA" sz="1200" b="1" kern="1200" dirty="0">
                        <a:solidFill>
                          <a:schemeClr val="tx1"/>
                        </a:solidFill>
                        <a:effectLst/>
                        <a:latin typeface="+mn-lt"/>
                        <a:ea typeface="+mn-ea"/>
                        <a:cs typeface="+mn-cs"/>
                      </a:endParaRPr>
                    </a:p>
                    <a:p>
                      <a:pPr marL="0" algn="ctr" defTabSz="457200" rtl="0" eaLnBrk="1" latinLnBrk="0" hangingPunct="1">
                        <a:lnSpc>
                          <a:spcPct val="107000"/>
                        </a:lnSpc>
                        <a:spcAft>
                          <a:spcPts val="0"/>
                        </a:spcAft>
                      </a:pPr>
                      <a:endParaRPr lang="en-ZA" sz="1200" b="1" kern="1200" dirty="0">
                        <a:solidFill>
                          <a:schemeClr val="tx1"/>
                        </a:solidFill>
                        <a:effectLst/>
                        <a:latin typeface="+mn-lt"/>
                        <a:ea typeface="+mn-ea"/>
                        <a:cs typeface="+mn-cs"/>
                      </a:endParaRPr>
                    </a:p>
                  </a:txBody>
                  <a:tcPr marL="68580" marR="68580" marT="0" marB="0" anchor="ctr"/>
                </a:tc>
                <a:tc gridSpan="7">
                  <a:txBody>
                    <a:bodyPr/>
                    <a:lstStyle/>
                    <a:p>
                      <a:pPr marL="0" algn="ctr" defTabSz="457200" rtl="0" eaLnBrk="1" latinLnBrk="0" hangingPunct="1">
                        <a:lnSpc>
                          <a:spcPct val="107000"/>
                        </a:lnSpc>
                        <a:spcAft>
                          <a:spcPts val="0"/>
                        </a:spcAft>
                      </a:pPr>
                      <a:r>
                        <a:rPr lang="en-ZA" sz="1200" b="1" kern="1200" dirty="0">
                          <a:solidFill>
                            <a:schemeClr val="tx1"/>
                          </a:solidFill>
                          <a:effectLst/>
                          <a:latin typeface="+mn-lt"/>
                          <a:ea typeface="+mn-ea"/>
                          <a:cs typeface="+mn-cs"/>
                        </a:rPr>
                        <a:t>Sub-Programme : South African Judicial Education Institute (SAJEI)</a:t>
                      </a: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26102808"/>
                  </a:ext>
                </a:extLst>
              </a:tr>
              <a:tr h="1914284">
                <a:tc vMerge="1">
                  <a:txBody>
                    <a:bodyPr/>
                    <a:lstStyle/>
                    <a:p>
                      <a:pPr marL="0" algn="l" defTabSz="457200" rtl="0" eaLnBrk="1" latinLnBrk="0" hangingPunct="1">
                        <a:lnSpc>
                          <a:spcPct val="107000"/>
                        </a:lnSpc>
                        <a:spcAft>
                          <a:spcPts val="0"/>
                        </a:spcAft>
                      </a:pPr>
                      <a:endParaRPr lang="en-ZA" sz="1200" b="0" kern="1200" dirty="0">
                        <a:solidFill>
                          <a:schemeClr val="tx1"/>
                        </a:solidFill>
                        <a:effectLst/>
                        <a:latin typeface="+mn-lt"/>
                        <a:ea typeface="+mn-ea"/>
                        <a:cs typeface="+mn-cs"/>
                      </a:endParaRPr>
                    </a:p>
                  </a:txBody>
                  <a:tcPr marL="68580" marR="68580" marT="0" marB="0"/>
                </a:tc>
                <a:tc>
                  <a:txBody>
                    <a:bodyPr/>
                    <a:lstStyle/>
                    <a:p>
                      <a:pPr marL="0" algn="l" defTabSz="457200" rtl="0" eaLnBrk="1" latinLnBrk="0" hangingPunct="1">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Number of judicial education courses conducted</a:t>
                      </a:r>
                    </a:p>
                  </a:txBody>
                  <a:tcPr marL="68580" marR="68580" marT="0" marB="0"/>
                </a:tc>
                <a:tc>
                  <a:txBody>
                    <a:bodyPr/>
                    <a:lstStyle/>
                    <a:p>
                      <a:pPr marL="0" algn="ctr" defTabSz="457200" rtl="0" eaLnBrk="1" latinLnBrk="0" hangingPunct="1">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105</a:t>
                      </a:r>
                    </a:p>
                  </a:txBody>
                  <a:tcPr marL="68580" marR="68580" marT="0" marB="0"/>
                </a:tc>
                <a:tc>
                  <a:txBody>
                    <a:bodyPr/>
                    <a:lstStyle/>
                    <a:p>
                      <a:pPr algn="ctr">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168</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63</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Additional training needs for newly appointed Senior Magistrates and District Magistrates  consisting of over 63 courses</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457200" rtl="0" eaLnBrk="1" latinLnBrk="0" hangingPunct="1">
                        <a:lnSpc>
                          <a:spcPct val="107000"/>
                        </a:lnSpc>
                        <a:spcAft>
                          <a:spcPts val="0"/>
                        </a:spcAft>
                      </a:pPr>
                      <a:r>
                        <a:rPr lang="en-ZA" sz="1200" b="0" kern="1200" dirty="0">
                          <a:solidFill>
                            <a:schemeClr val="tx1"/>
                          </a:solidFill>
                          <a:effectLst/>
                          <a:latin typeface="+mn-lt"/>
                          <a:ea typeface="+mn-ea"/>
                          <a:cs typeface="+mn-cs"/>
                        </a:rPr>
                        <a:t> </a:t>
                      </a:r>
                    </a:p>
                  </a:txBody>
                  <a:tcPr marL="68580" marR="68580" marT="0" marB="0">
                    <a:solidFill>
                      <a:srgbClr val="00B050"/>
                    </a:solidFill>
                  </a:tcPr>
                </a:tc>
                <a:extLst>
                  <a:ext uri="{0D108BD9-81ED-4DB2-BD59-A6C34878D82A}">
                    <a16:rowId xmlns:a16="http://schemas.microsoft.com/office/drawing/2014/main" val="270315828"/>
                  </a:ext>
                </a:extLst>
              </a:tr>
              <a:tr h="1528737">
                <a:tc vMerge="1">
                  <a:txBody>
                    <a:bodyPr/>
                    <a:lstStyle/>
                    <a:p>
                      <a:pPr marL="0" algn="l" defTabSz="457200" rtl="0" eaLnBrk="1" latinLnBrk="0" hangingPunct="1">
                        <a:lnSpc>
                          <a:spcPct val="107000"/>
                        </a:lnSpc>
                        <a:spcAft>
                          <a:spcPts val="0"/>
                        </a:spcAft>
                      </a:pPr>
                      <a:endParaRPr lang="en-ZA" sz="1200" b="0" kern="1200" dirty="0">
                        <a:solidFill>
                          <a:schemeClr val="tx1"/>
                        </a:solidFill>
                        <a:effectLst/>
                        <a:latin typeface="+mn-lt"/>
                        <a:ea typeface="+mn-ea"/>
                        <a:cs typeface="+mn-cs"/>
                      </a:endParaRPr>
                    </a:p>
                  </a:txBody>
                  <a:tcPr marL="68580" marR="68580" marT="0" marB="0"/>
                </a:tc>
                <a:tc>
                  <a:txBody>
                    <a:bodyPr/>
                    <a:lstStyle/>
                    <a:p>
                      <a:pPr marL="0" algn="l" defTabSz="457200" rtl="0" eaLnBrk="1" latinLnBrk="0" hangingPunct="1">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Number of research monographs</a:t>
                      </a:r>
                    </a:p>
                    <a:p>
                      <a:pPr marL="0" algn="l" defTabSz="457200" rtl="0" eaLnBrk="1" latinLnBrk="0" hangingPunct="1">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on judicial education produced</a:t>
                      </a:r>
                    </a:p>
                    <a:p>
                      <a:pPr marL="0" algn="l" defTabSz="457200" rtl="0" eaLnBrk="1" latinLnBrk="0" hangingPunct="1">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per year</a:t>
                      </a:r>
                    </a:p>
                  </a:txBody>
                  <a:tcPr marL="68580" marR="68580" marT="0" marB="0"/>
                </a:tc>
                <a:tc>
                  <a:txBody>
                    <a:bodyPr/>
                    <a:lstStyle/>
                    <a:p>
                      <a:pPr marL="0" algn="ctr" defTabSz="457200" rtl="0" eaLnBrk="1" latinLnBrk="0" hangingPunct="1">
                        <a:lnSpc>
                          <a:spcPct val="107000"/>
                        </a:lnSpc>
                        <a:spcAft>
                          <a:spcPts val="0"/>
                        </a:spcAft>
                      </a:pPr>
                      <a:r>
                        <a:rPr lang="en-ZA" sz="1200" b="0" kern="1200">
                          <a:solidFill>
                            <a:schemeClr val="tx1"/>
                          </a:solidFill>
                          <a:effectLst/>
                          <a:latin typeface="Arial Narrow" panose="020B0606020202030204" pitchFamily="34" charset="0"/>
                          <a:ea typeface="+mn-ea"/>
                          <a:cs typeface="+mn-cs"/>
                        </a:rPr>
                        <a:t>2</a:t>
                      </a:r>
                    </a:p>
                  </a:txBody>
                  <a:tcPr marL="68580" marR="68580" marT="0" marB="0"/>
                </a:tc>
                <a:tc>
                  <a:txBody>
                    <a:bodyPr/>
                    <a:lstStyle/>
                    <a:p>
                      <a:pPr algn="ctr">
                        <a:lnSpc>
                          <a:spcPct val="107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None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05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955020454"/>
                  </a:ext>
                </a:extLst>
              </a:tr>
            </a:tbl>
          </a:graphicData>
        </a:graphic>
      </p:graphicFrame>
    </p:spTree>
    <p:extLst>
      <p:ext uri="{BB962C8B-B14F-4D97-AF65-F5344CB8AC3E}">
        <p14:creationId xmlns:p14="http://schemas.microsoft.com/office/powerpoint/2010/main" val="1315682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sp>
        <p:nvSpPr>
          <p:cNvPr id="6" name="Rectangle 5"/>
          <p:cNvSpPr/>
          <p:nvPr/>
        </p:nvSpPr>
        <p:spPr>
          <a:xfrm>
            <a:off x="698090" y="431399"/>
            <a:ext cx="7300398" cy="72514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b="1" dirty="0">
                <a:latin typeface="Arial" panose="020B0604020202020204" pitchFamily="34" charset="0"/>
                <a:cs typeface="Arial" panose="020B0604020202020204" pitchFamily="34" charset="0"/>
              </a:rPr>
              <a:t>PROGRAMME 3: </a:t>
            </a:r>
            <a:r>
              <a:rPr lang="en-ZA" b="1" dirty="0">
                <a:latin typeface="Arial" panose="020B0604020202020204" pitchFamily="34" charset="0"/>
                <a:cs typeface="Arial" panose="020B0604020202020204" pitchFamily="34" charset="0"/>
              </a:rPr>
              <a:t>JUDICIAL EDUCATION AND SUPPORT (CONT…)</a:t>
            </a:r>
            <a:endParaRPr lang="en-US"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80116144"/>
              </p:ext>
            </p:extLst>
          </p:nvPr>
        </p:nvGraphicFramePr>
        <p:xfrm>
          <a:off x="303805" y="1255617"/>
          <a:ext cx="8609605" cy="4992781"/>
        </p:xfrm>
        <a:graphic>
          <a:graphicData uri="http://schemas.openxmlformats.org/drawingml/2006/table">
            <a:tbl>
              <a:tblPr firstRow="1" firstCol="1" bandRow="1">
                <a:tableStyleId>{5C22544A-7EE6-4342-B048-85BDC9FD1C3A}</a:tableStyleId>
              </a:tblPr>
              <a:tblGrid>
                <a:gridCol w="1137068">
                  <a:extLst>
                    <a:ext uri="{9D8B030D-6E8A-4147-A177-3AD203B41FA5}">
                      <a16:colId xmlns:a16="http://schemas.microsoft.com/office/drawing/2014/main" val="1935605745"/>
                    </a:ext>
                  </a:extLst>
                </a:gridCol>
                <a:gridCol w="1188830">
                  <a:extLst>
                    <a:ext uri="{9D8B030D-6E8A-4147-A177-3AD203B41FA5}">
                      <a16:colId xmlns:a16="http://schemas.microsoft.com/office/drawing/2014/main" val="3999247279"/>
                    </a:ext>
                  </a:extLst>
                </a:gridCol>
                <a:gridCol w="1094544">
                  <a:extLst>
                    <a:ext uri="{9D8B030D-6E8A-4147-A177-3AD203B41FA5}">
                      <a16:colId xmlns:a16="http://schemas.microsoft.com/office/drawing/2014/main" val="2584351363"/>
                    </a:ext>
                  </a:extLst>
                </a:gridCol>
                <a:gridCol w="1094544">
                  <a:extLst>
                    <a:ext uri="{9D8B030D-6E8A-4147-A177-3AD203B41FA5}">
                      <a16:colId xmlns:a16="http://schemas.microsoft.com/office/drawing/2014/main" val="1482366044"/>
                    </a:ext>
                  </a:extLst>
                </a:gridCol>
                <a:gridCol w="957724">
                  <a:extLst>
                    <a:ext uri="{9D8B030D-6E8A-4147-A177-3AD203B41FA5}">
                      <a16:colId xmlns:a16="http://schemas.microsoft.com/office/drawing/2014/main" val="2356465467"/>
                    </a:ext>
                  </a:extLst>
                </a:gridCol>
                <a:gridCol w="1221446">
                  <a:extLst>
                    <a:ext uri="{9D8B030D-6E8A-4147-A177-3AD203B41FA5}">
                      <a16:colId xmlns:a16="http://schemas.microsoft.com/office/drawing/2014/main" val="3339419857"/>
                    </a:ext>
                  </a:extLst>
                </a:gridCol>
                <a:gridCol w="1094544">
                  <a:extLst>
                    <a:ext uri="{9D8B030D-6E8A-4147-A177-3AD203B41FA5}">
                      <a16:colId xmlns:a16="http://schemas.microsoft.com/office/drawing/2014/main" val="3752221287"/>
                    </a:ext>
                  </a:extLst>
                </a:gridCol>
                <a:gridCol w="820905">
                  <a:extLst>
                    <a:ext uri="{9D8B030D-6E8A-4147-A177-3AD203B41FA5}">
                      <a16:colId xmlns:a16="http://schemas.microsoft.com/office/drawing/2014/main" val="358854212"/>
                    </a:ext>
                  </a:extLst>
                </a:gridCol>
              </a:tblGrid>
              <a:tr h="1401967">
                <a:tc>
                  <a:txBody>
                    <a:bodyPr/>
                    <a:lstStyle/>
                    <a:p>
                      <a:pPr marL="0" algn="ctr"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50074" marR="50074" marT="0" marB="0"/>
                </a:tc>
                <a:tc>
                  <a:txBody>
                    <a:bodyPr/>
                    <a:lstStyle/>
                    <a:p>
                      <a:pPr marL="0" algn="l"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50074" marR="50074" marT="0" marB="0"/>
                </a:tc>
                <a:tc>
                  <a:txBody>
                    <a:bodyPr/>
                    <a:lstStyle/>
                    <a:p>
                      <a:pPr marL="0" algn="l" defTabSz="457200" rtl="0" eaLnBrk="1" latinLnBrk="0" hangingPunct="1">
                        <a:lnSpc>
                          <a:spcPct val="107000"/>
                        </a:lnSpc>
                        <a:spcAft>
                          <a:spcPts val="0"/>
                        </a:spcAft>
                      </a:pPr>
                      <a:r>
                        <a:rPr lang="en-ZA" sz="1100" b="1" kern="1200" dirty="0">
                          <a:solidFill>
                            <a:schemeClr val="bg1"/>
                          </a:solidFill>
                          <a:effectLst/>
                          <a:latin typeface="+mn-lt"/>
                          <a:ea typeface="+mn-ea"/>
                          <a:cs typeface="+mn-cs"/>
                        </a:rPr>
                        <a:t>2021/22 FY Actual Output</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Variance</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 </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50074" marR="50074" marT="0" marB="0"/>
                </a:tc>
                <a:extLst>
                  <a:ext uri="{0D108BD9-81ED-4DB2-BD59-A6C34878D82A}">
                    <a16:rowId xmlns:a16="http://schemas.microsoft.com/office/drawing/2014/main" val="606796878"/>
                  </a:ext>
                </a:extLst>
              </a:tr>
              <a:tr h="283887">
                <a:tc rowSpan="4">
                  <a:txBody>
                    <a:bodyPr/>
                    <a:lstStyle/>
                    <a:p>
                      <a:pPr marL="0" algn="l" defTabSz="457200" rtl="0" eaLnBrk="1" latinLnBrk="0" hangingPunct="1">
                        <a:lnSpc>
                          <a:spcPct val="107000"/>
                        </a:lnSpc>
                        <a:spcAft>
                          <a:spcPts val="0"/>
                        </a:spcAft>
                      </a:pPr>
                      <a:r>
                        <a:rPr lang="en-ZA" sz="1200" b="1" kern="1200" dirty="0">
                          <a:solidFill>
                            <a:schemeClr val="bg1"/>
                          </a:solidFill>
                          <a:effectLst/>
                          <a:latin typeface="+mn-lt"/>
                          <a:ea typeface="+mn-ea"/>
                          <a:cs typeface="+mn-cs"/>
                        </a:rPr>
                        <a:t>Enhanced Judicial performance </a:t>
                      </a:r>
                    </a:p>
                    <a:p>
                      <a:pPr marL="0" algn="l" defTabSz="457200" rtl="0" eaLnBrk="1" latinLnBrk="0" hangingPunct="1">
                        <a:lnSpc>
                          <a:spcPct val="107000"/>
                        </a:lnSpc>
                        <a:spcAft>
                          <a:spcPts val="0"/>
                        </a:spcAft>
                      </a:pPr>
                      <a:endParaRPr lang="en-ZA" sz="1200" b="1" kern="1200" dirty="0">
                        <a:solidFill>
                          <a:schemeClr val="tx1"/>
                        </a:solidFill>
                        <a:effectLst/>
                        <a:latin typeface="+mn-lt"/>
                        <a:ea typeface="+mn-ea"/>
                        <a:cs typeface="+mn-cs"/>
                      </a:endParaRPr>
                    </a:p>
                  </a:txBody>
                  <a:tcPr marL="50074" marR="50074" marT="0" marB="0" anchor="ctr"/>
                </a:tc>
                <a:tc gridSpan="7">
                  <a:txBody>
                    <a:bodyPr/>
                    <a:lstStyle/>
                    <a:p>
                      <a:pPr marL="0" algn="ctr" defTabSz="457200" rtl="0" eaLnBrk="1" latinLnBrk="0" hangingPunct="1">
                        <a:lnSpc>
                          <a:spcPct val="107000"/>
                        </a:lnSpc>
                        <a:spcAft>
                          <a:spcPts val="0"/>
                        </a:spcAft>
                      </a:pPr>
                      <a:r>
                        <a:rPr lang="en-ZA" sz="1200" b="1" kern="1200" dirty="0">
                          <a:solidFill>
                            <a:schemeClr val="tx1"/>
                          </a:solidFill>
                          <a:effectLst/>
                          <a:latin typeface="Arial Narrow" panose="020B0606020202030204" pitchFamily="34" charset="0"/>
                          <a:ea typeface="+mn-ea"/>
                          <a:cs typeface="+mn-cs"/>
                        </a:rPr>
                        <a:t>Sub-Programme : Judicial Policy, Research and Support</a:t>
                      </a:r>
                    </a:p>
                  </a:txBody>
                  <a:tcPr marL="50074" marR="5007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17438349"/>
                  </a:ext>
                </a:extLst>
              </a:tr>
              <a:tr h="1144430">
                <a:tc vMerge="1">
                  <a:txBody>
                    <a:bodyPr/>
                    <a:lstStyle/>
                    <a:p>
                      <a:pPr marL="0" algn="l" defTabSz="457200" rtl="0" eaLnBrk="1" latinLnBrk="0" hangingPunct="1">
                        <a:lnSpc>
                          <a:spcPct val="107000"/>
                        </a:lnSpc>
                        <a:spcAft>
                          <a:spcPts val="0"/>
                        </a:spcAft>
                      </a:pPr>
                      <a:endParaRPr lang="en-ZA" sz="1200" b="0" kern="1200" dirty="0">
                        <a:solidFill>
                          <a:schemeClr val="tx1"/>
                        </a:solidFill>
                        <a:effectLst/>
                        <a:latin typeface="+mn-lt"/>
                        <a:ea typeface="+mn-ea"/>
                        <a:cs typeface="+mn-cs"/>
                      </a:endParaRPr>
                    </a:p>
                  </a:txBody>
                  <a:tcPr marL="50074" marR="50074" marT="0" marB="0"/>
                </a:tc>
                <a:tc>
                  <a:txBody>
                    <a:bodyPr/>
                    <a:lstStyle/>
                    <a:p>
                      <a:pPr marL="0" algn="l" defTabSz="457200" rtl="0" eaLnBrk="1" latinLnBrk="0" hangingPunct="1">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Number of monitoring reports on litigation produced</a:t>
                      </a:r>
                    </a:p>
                  </a:txBody>
                  <a:tcPr marL="50074" marR="50074" marT="0" marB="0"/>
                </a:tc>
                <a:tc>
                  <a:txBody>
                    <a:bodyPr/>
                    <a:lstStyle/>
                    <a:p>
                      <a:pPr marL="0" algn="ctr" defTabSz="457200" rtl="0" eaLnBrk="1" latinLnBrk="0" hangingPunct="1">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4</a:t>
                      </a:r>
                    </a:p>
                  </a:txBody>
                  <a:tcPr marL="50074" marR="50074" marT="0" marB="0"/>
                </a:tc>
                <a:tc>
                  <a:txBody>
                    <a:bodyPr/>
                    <a:lstStyle/>
                    <a:p>
                      <a:pPr algn="ctr">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4</a:t>
                      </a:r>
                    </a:p>
                  </a:txBody>
                  <a:tcPr marL="68580" marR="68580" marT="0" marB="0"/>
                </a:tc>
                <a:tc>
                  <a:txBody>
                    <a:bodyPr/>
                    <a:lstStyle/>
                    <a:p>
                      <a:pPr algn="ctr">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0</a:t>
                      </a:r>
                    </a:p>
                  </a:txBody>
                  <a:tcPr marL="68580" marR="68580" marT="0" marB="0"/>
                </a:tc>
                <a:tc>
                  <a:txBody>
                    <a:bodyPr/>
                    <a:lstStyle/>
                    <a:p>
                      <a:pPr algn="ctr">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None</a:t>
                      </a:r>
                    </a:p>
                  </a:txBody>
                  <a:tcPr marL="68580" marR="68580" marT="0" marB="0"/>
                </a:tc>
                <a:tc>
                  <a:txBody>
                    <a:bodyPr/>
                    <a:lstStyle/>
                    <a:p>
                      <a:pPr algn="ctr">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200" b="0" kern="1200" dirty="0">
                          <a:solidFill>
                            <a:schemeClr val="tx1"/>
                          </a:solidFill>
                          <a:effectLst/>
                          <a:latin typeface="+mn-lt"/>
                          <a:ea typeface="+mn-ea"/>
                          <a:cs typeface="+mn-cs"/>
                        </a:rPr>
                        <a:t> </a:t>
                      </a:r>
                    </a:p>
                  </a:txBody>
                  <a:tcPr marL="50074" marR="50074" marT="0" marB="0">
                    <a:solidFill>
                      <a:srgbClr val="00B050"/>
                    </a:solidFill>
                  </a:tcPr>
                </a:tc>
                <a:extLst>
                  <a:ext uri="{0D108BD9-81ED-4DB2-BD59-A6C34878D82A}">
                    <a16:rowId xmlns:a16="http://schemas.microsoft.com/office/drawing/2014/main" val="1622230284"/>
                  </a:ext>
                </a:extLst>
              </a:tr>
              <a:tr h="280392">
                <a:tc vMerge="1">
                  <a:txBody>
                    <a:bodyPr/>
                    <a:lstStyle/>
                    <a:p>
                      <a:pPr marL="0" algn="ctr" defTabSz="457200" rtl="0" eaLnBrk="1" latinLnBrk="0" hangingPunct="1">
                        <a:lnSpc>
                          <a:spcPct val="107000"/>
                        </a:lnSpc>
                        <a:spcAft>
                          <a:spcPts val="0"/>
                        </a:spcAft>
                      </a:pPr>
                      <a:endParaRPr lang="en-ZA" sz="1200" b="1" kern="1200" dirty="0">
                        <a:solidFill>
                          <a:schemeClr val="tx1"/>
                        </a:solidFill>
                        <a:effectLst/>
                        <a:latin typeface="+mn-lt"/>
                        <a:ea typeface="+mn-ea"/>
                        <a:cs typeface="+mn-cs"/>
                      </a:endParaRPr>
                    </a:p>
                  </a:txBody>
                  <a:tcPr marL="50074" marR="50074" marT="0" marB="0"/>
                </a:tc>
                <a:tc gridSpan="7">
                  <a:txBody>
                    <a:bodyPr/>
                    <a:lstStyle/>
                    <a:p>
                      <a:pPr marL="0" algn="ctr" defTabSz="457200" rtl="0" eaLnBrk="1" latinLnBrk="0" hangingPunct="1">
                        <a:lnSpc>
                          <a:spcPct val="107000"/>
                        </a:lnSpc>
                        <a:spcAft>
                          <a:spcPts val="0"/>
                        </a:spcAft>
                      </a:pPr>
                      <a:r>
                        <a:rPr lang="en-ZA" sz="1200" b="1" kern="1200" dirty="0">
                          <a:solidFill>
                            <a:schemeClr val="tx1"/>
                          </a:solidFill>
                          <a:effectLst/>
                          <a:latin typeface="Arial Narrow" panose="020B0606020202030204" pitchFamily="34" charset="0"/>
                          <a:ea typeface="+mn-ea"/>
                          <a:cs typeface="+mn-cs"/>
                        </a:rPr>
                        <a:t>Sub-Programme : Judicial Service Commission </a:t>
                      </a:r>
                    </a:p>
                  </a:txBody>
                  <a:tcPr marL="50074" marR="5007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391165171"/>
                  </a:ext>
                </a:extLst>
              </a:tr>
              <a:tr h="1882105">
                <a:tc vMerge="1">
                  <a:txBody>
                    <a:bodyPr/>
                    <a:lstStyle/>
                    <a:p>
                      <a:pPr marL="0" algn="l" defTabSz="457200" rtl="0" eaLnBrk="1" latinLnBrk="0" hangingPunct="1">
                        <a:lnSpc>
                          <a:spcPct val="107000"/>
                        </a:lnSpc>
                        <a:spcAft>
                          <a:spcPts val="0"/>
                        </a:spcAft>
                      </a:pPr>
                      <a:endParaRPr lang="en-ZA" sz="1200" b="0" kern="1200" dirty="0">
                        <a:solidFill>
                          <a:schemeClr val="tx1"/>
                        </a:solidFill>
                        <a:effectLst/>
                        <a:latin typeface="+mn-lt"/>
                        <a:ea typeface="+mn-ea"/>
                        <a:cs typeface="+mn-cs"/>
                      </a:endParaRPr>
                    </a:p>
                  </a:txBody>
                  <a:tcPr marL="50074" marR="50074" marT="0" marB="0"/>
                </a:tc>
                <a:tc>
                  <a:txBody>
                    <a:bodyPr/>
                    <a:lstStyle/>
                    <a:p>
                      <a:pPr marL="0" algn="l" defTabSz="457200" rtl="0" eaLnBrk="1" latinLnBrk="0" hangingPunct="1">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Number of reports on judicial appointments and judicial complaints produced</a:t>
                      </a:r>
                    </a:p>
                  </a:txBody>
                  <a:tcPr marL="50074" marR="50074" marT="0" marB="0"/>
                </a:tc>
                <a:tc>
                  <a:txBody>
                    <a:bodyPr/>
                    <a:lstStyle/>
                    <a:p>
                      <a:pPr marL="0" algn="ctr" defTabSz="457200" rtl="0" eaLnBrk="1" latinLnBrk="0" hangingPunct="1">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3</a:t>
                      </a:r>
                    </a:p>
                  </a:txBody>
                  <a:tcPr marL="50074" marR="50074" marT="0" marB="0"/>
                </a:tc>
                <a:tc>
                  <a:txBody>
                    <a:bodyPr/>
                    <a:lstStyle/>
                    <a:p>
                      <a:pPr algn="ctr">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4</a:t>
                      </a:r>
                    </a:p>
                  </a:txBody>
                  <a:tcPr marL="68580" marR="68580" marT="0" marB="0"/>
                </a:tc>
                <a:tc>
                  <a:txBody>
                    <a:bodyPr/>
                    <a:lstStyle/>
                    <a:p>
                      <a:pPr algn="ctr">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1</a:t>
                      </a:r>
                    </a:p>
                  </a:txBody>
                  <a:tcPr marL="68580" marR="68580" marT="0" marB="0"/>
                </a:tc>
                <a:tc>
                  <a:txBody>
                    <a:bodyPr/>
                    <a:lstStyle/>
                    <a:p>
                      <a:pPr>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The special sitting of the JSC in February 2022 for the post of Chief Justice required the production of a fourth report</a:t>
                      </a:r>
                    </a:p>
                  </a:txBody>
                  <a:tcPr marL="68580" marR="68580" marT="0" marB="0"/>
                </a:tc>
                <a:tc>
                  <a:txBody>
                    <a:bodyPr/>
                    <a:lstStyle/>
                    <a:p>
                      <a:pPr algn="ctr">
                        <a:lnSpc>
                          <a:spcPct val="107000"/>
                        </a:lnSpc>
                        <a:spcAft>
                          <a:spcPts val="0"/>
                        </a:spcAft>
                      </a:pPr>
                      <a:r>
                        <a:rPr lang="en-ZA" sz="1200" b="0" kern="1200" dirty="0">
                          <a:solidFill>
                            <a:schemeClr val="tx1"/>
                          </a:solidFill>
                          <a:effectLst/>
                          <a:latin typeface="Arial Narrow" panose="020B0606020202030204" pitchFamily="34" charset="0"/>
                          <a:ea typeface="+mn-ea"/>
                          <a:cs typeface="+mn-cs"/>
                        </a:rPr>
                        <a:t>N/A</a:t>
                      </a:r>
                    </a:p>
                  </a:txBody>
                  <a:tcPr marL="68580" marR="68580" marT="0" marB="0"/>
                </a:tc>
                <a:tc>
                  <a:txBody>
                    <a:bodyPr/>
                    <a:lstStyle/>
                    <a:p>
                      <a:pPr marL="0" algn="ctr" defTabSz="457200" rtl="0" eaLnBrk="1" latinLnBrk="0" hangingPunct="1">
                        <a:lnSpc>
                          <a:spcPct val="107000"/>
                        </a:lnSpc>
                        <a:spcAft>
                          <a:spcPts val="0"/>
                        </a:spcAft>
                      </a:pPr>
                      <a:endPar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458930016"/>
                  </a:ext>
                </a:extLst>
              </a:tr>
            </a:tbl>
          </a:graphicData>
        </a:graphic>
      </p:graphicFrame>
    </p:spTree>
    <p:extLst>
      <p:ext uri="{BB962C8B-B14F-4D97-AF65-F5344CB8AC3E}">
        <p14:creationId xmlns:p14="http://schemas.microsoft.com/office/powerpoint/2010/main" val="415213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683887168"/>
              </p:ext>
            </p:extLst>
          </p:nvPr>
        </p:nvGraphicFramePr>
        <p:xfrm>
          <a:off x="808891" y="1236611"/>
          <a:ext cx="7563853" cy="5280267"/>
        </p:xfrm>
        <a:graphic>
          <a:graphicData uri="http://schemas.openxmlformats.org/drawingml/2006/table">
            <a:tbl>
              <a:tblPr firstRow="1" bandRow="1">
                <a:tableStyleId>{5C22544A-7EE6-4342-B048-85BDC9FD1C3A}</a:tableStyleId>
              </a:tblPr>
              <a:tblGrid>
                <a:gridCol w="7563853">
                  <a:extLst>
                    <a:ext uri="{9D8B030D-6E8A-4147-A177-3AD203B41FA5}">
                      <a16:colId xmlns:a16="http://schemas.microsoft.com/office/drawing/2014/main" val="20000"/>
                    </a:ext>
                  </a:extLst>
                </a:gridCol>
              </a:tblGrid>
              <a:tr h="5280267">
                <a:tc>
                  <a:txBody>
                    <a:bodyPr/>
                    <a:lstStyle/>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r>
                        <a:rPr lang="en-US" sz="3200" b="1" dirty="0">
                          <a:solidFill>
                            <a:schemeClr val="tx1"/>
                          </a:solidFill>
                        </a:rPr>
                        <a:t>PART A: </a:t>
                      </a:r>
                    </a:p>
                    <a:p>
                      <a:pPr algn="ctr"/>
                      <a:r>
                        <a:rPr lang="en-US" sz="3200" b="1" dirty="0">
                          <a:solidFill>
                            <a:schemeClr val="tx1"/>
                          </a:solidFill>
                        </a:rPr>
                        <a:t>INTRODUCTION</a:t>
                      </a: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txBody>
                  <a:tcPr>
                    <a:solidFill>
                      <a:schemeClr val="tx2">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28104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179297435"/>
              </p:ext>
            </p:extLst>
          </p:nvPr>
        </p:nvGraphicFramePr>
        <p:xfrm>
          <a:off x="808891" y="1236611"/>
          <a:ext cx="7563853" cy="5280267"/>
        </p:xfrm>
        <a:graphic>
          <a:graphicData uri="http://schemas.openxmlformats.org/drawingml/2006/table">
            <a:tbl>
              <a:tblPr firstRow="1" bandRow="1">
                <a:tableStyleId>{5C22544A-7EE6-4342-B048-85BDC9FD1C3A}</a:tableStyleId>
              </a:tblPr>
              <a:tblGrid>
                <a:gridCol w="7563853">
                  <a:extLst>
                    <a:ext uri="{9D8B030D-6E8A-4147-A177-3AD203B41FA5}">
                      <a16:colId xmlns:a16="http://schemas.microsoft.com/office/drawing/2014/main" val="20000"/>
                    </a:ext>
                  </a:extLst>
                </a:gridCol>
              </a:tblGrid>
              <a:tr h="5280267">
                <a:tc>
                  <a:txBody>
                    <a:bodyPr/>
                    <a:lstStyle/>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r>
                        <a:rPr lang="en-US" sz="3200" b="1" dirty="0">
                          <a:solidFill>
                            <a:schemeClr val="tx1"/>
                          </a:solidFill>
                        </a:rPr>
                        <a:t>PART C: </a:t>
                      </a:r>
                    </a:p>
                    <a:p>
                      <a:pPr algn="ctr"/>
                      <a:r>
                        <a:rPr lang="en-US" sz="3200" b="1" dirty="0">
                          <a:solidFill>
                            <a:schemeClr val="tx1"/>
                          </a:solidFill>
                        </a:rPr>
                        <a:t>AGSA AUDIT OUTCOMES</a:t>
                      </a: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txBody>
                  <a:tcPr>
                    <a:solidFill>
                      <a:schemeClr val="tx2">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61817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41</a:t>
            </a:fld>
            <a:endParaRPr lang="en-US"/>
          </a:p>
        </p:txBody>
      </p:sp>
      <p:sp>
        <p:nvSpPr>
          <p:cNvPr id="3" name="Subtitle 2"/>
          <p:cNvSpPr txBox="1">
            <a:spLocks/>
          </p:cNvSpPr>
          <p:nvPr/>
        </p:nvSpPr>
        <p:spPr>
          <a:xfrm>
            <a:off x="377688" y="455767"/>
            <a:ext cx="7652377" cy="692874"/>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solidFill>
                  <a:schemeClr val="tx1"/>
                </a:solidFill>
                <a:latin typeface="Arial" panose="020B0604020202020204" pitchFamily="34" charset="0"/>
              </a:rPr>
              <a:t>AGSA AUDIT COVERAGE SCOPE AND 2021/22 OUTCOME</a:t>
            </a:r>
          </a:p>
        </p:txBody>
      </p:sp>
      <p:sp>
        <p:nvSpPr>
          <p:cNvPr id="4" name="Subtitle 2"/>
          <p:cNvSpPr txBox="1">
            <a:spLocks/>
          </p:cNvSpPr>
          <p:nvPr/>
        </p:nvSpPr>
        <p:spPr>
          <a:xfrm>
            <a:off x="377688" y="1559500"/>
            <a:ext cx="8302486" cy="7222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latin typeface="Avenir Black"/>
                <a:cs typeface="Avenir Black"/>
              </a:rPr>
              <a:t>AGSA focus areas and Audit Outcome for the 2021/22 FY:</a:t>
            </a:r>
            <a:r>
              <a:rPr lang="en-US" sz="1600" b="1" dirty="0">
                <a:latin typeface="Avenir Black"/>
                <a:cs typeface="Avenir Black"/>
              </a:rPr>
              <a:t> </a:t>
            </a:r>
          </a:p>
        </p:txBody>
      </p:sp>
      <p:graphicFrame>
        <p:nvGraphicFramePr>
          <p:cNvPr id="5" name="Table 4"/>
          <p:cNvGraphicFramePr>
            <a:graphicFrameLocks noGrp="1"/>
          </p:cNvGraphicFramePr>
          <p:nvPr>
            <p:extLst/>
          </p:nvPr>
        </p:nvGraphicFramePr>
        <p:xfrm>
          <a:off x="439575" y="2124445"/>
          <a:ext cx="8302486" cy="3686420"/>
        </p:xfrm>
        <a:graphic>
          <a:graphicData uri="http://schemas.openxmlformats.org/drawingml/2006/table">
            <a:tbl>
              <a:tblPr firstRow="1" bandRow="1">
                <a:tableStyleId>{5C22544A-7EE6-4342-B048-85BDC9FD1C3A}</a:tableStyleId>
              </a:tblPr>
              <a:tblGrid>
                <a:gridCol w="699975">
                  <a:extLst>
                    <a:ext uri="{9D8B030D-6E8A-4147-A177-3AD203B41FA5}">
                      <a16:colId xmlns:a16="http://schemas.microsoft.com/office/drawing/2014/main" val="20000"/>
                    </a:ext>
                  </a:extLst>
                </a:gridCol>
                <a:gridCol w="3315434">
                  <a:extLst>
                    <a:ext uri="{9D8B030D-6E8A-4147-A177-3AD203B41FA5}">
                      <a16:colId xmlns:a16="http://schemas.microsoft.com/office/drawing/2014/main" val="20001"/>
                    </a:ext>
                  </a:extLst>
                </a:gridCol>
                <a:gridCol w="4287077">
                  <a:extLst>
                    <a:ext uri="{9D8B030D-6E8A-4147-A177-3AD203B41FA5}">
                      <a16:colId xmlns:a16="http://schemas.microsoft.com/office/drawing/2014/main" val="20003"/>
                    </a:ext>
                  </a:extLst>
                </a:gridCol>
              </a:tblGrid>
              <a:tr h="642055">
                <a:tc>
                  <a:txBody>
                    <a:bodyPr/>
                    <a:lstStyle/>
                    <a:p>
                      <a:pPr algn="just"/>
                      <a:r>
                        <a:rPr lang="en-ZA" sz="1800" dirty="0">
                          <a:solidFill>
                            <a:schemeClr val="tx1"/>
                          </a:solidFill>
                          <a:latin typeface="Arial" panose="020B0604020202020204" pitchFamily="34" charset="0"/>
                          <a:cs typeface="Arial" panose="020B0604020202020204" pitchFamily="34" charset="0"/>
                        </a:rPr>
                        <a:t>No</a:t>
                      </a:r>
                    </a:p>
                  </a:txBody>
                  <a:tcPr/>
                </a:tc>
                <a:tc>
                  <a:txBody>
                    <a:bodyPr/>
                    <a:lstStyle/>
                    <a:p>
                      <a:pPr algn="just"/>
                      <a:r>
                        <a:rPr lang="en-ZA" sz="1800" dirty="0">
                          <a:solidFill>
                            <a:schemeClr val="tx1"/>
                          </a:solidFill>
                          <a:latin typeface="Arial" panose="020B0604020202020204" pitchFamily="34" charset="0"/>
                          <a:cs typeface="Arial" panose="020B0604020202020204" pitchFamily="34" charset="0"/>
                        </a:rPr>
                        <a:t>Audit  Focus Areas</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Arial" panose="020B0604020202020204" pitchFamily="34" charset="0"/>
                          <a:cs typeface="Arial" panose="020B0604020202020204" pitchFamily="34" charset="0"/>
                        </a:rPr>
                        <a:t>Audit</a:t>
                      </a:r>
                      <a:r>
                        <a:rPr lang="en-ZA" sz="1800" baseline="0" dirty="0">
                          <a:solidFill>
                            <a:schemeClr val="tx1"/>
                          </a:solidFill>
                          <a:latin typeface="Arial" panose="020B0604020202020204" pitchFamily="34" charset="0"/>
                          <a:cs typeface="Arial" panose="020B0604020202020204" pitchFamily="34" charset="0"/>
                        </a:rPr>
                        <a:t> Outcome 2021/22</a:t>
                      </a:r>
                      <a:endParaRPr lang="en-ZA" sz="1800" dirty="0">
                        <a:solidFill>
                          <a:schemeClr val="tx1"/>
                        </a:solidFill>
                        <a:latin typeface="Arial" panose="020B0604020202020204" pitchFamily="34" charset="0"/>
                        <a:cs typeface="Arial" panose="020B0604020202020204" pitchFamily="34" charset="0"/>
                      </a:endParaRPr>
                    </a:p>
                    <a:p>
                      <a:pPr algn="just"/>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904958">
                <a:tc>
                  <a:txBody>
                    <a:bodyPr/>
                    <a:lstStyle/>
                    <a:p>
                      <a:pPr algn="ctr"/>
                      <a:r>
                        <a:rPr lang="en-ZA" sz="1800" dirty="0">
                          <a:solidFill>
                            <a:schemeClr val="tx1"/>
                          </a:solidFill>
                          <a:latin typeface="Arial" panose="020B0604020202020204" pitchFamily="34" charset="0"/>
                          <a:cs typeface="Arial" panose="020B0604020202020204" pitchFamily="34" charset="0"/>
                        </a:rPr>
                        <a:t>1</a:t>
                      </a:r>
                    </a:p>
                  </a:txBody>
                  <a:tcPr/>
                </a:tc>
                <a:tc>
                  <a:txBody>
                    <a:bodyPr/>
                    <a:lstStyle/>
                    <a:p>
                      <a:pPr algn="just"/>
                      <a:r>
                        <a:rPr lang="en-ZA" sz="1800" dirty="0">
                          <a:solidFill>
                            <a:schemeClr val="tx1"/>
                          </a:solidFill>
                          <a:latin typeface="Arial" panose="020B0604020202020204" pitchFamily="34" charset="0"/>
                          <a:cs typeface="Arial" panose="020B0604020202020204" pitchFamily="34" charset="0"/>
                        </a:rPr>
                        <a:t>Annual Financial</a:t>
                      </a:r>
                      <a:r>
                        <a:rPr lang="en-ZA" sz="1800" baseline="0" dirty="0">
                          <a:solidFill>
                            <a:schemeClr val="tx1"/>
                          </a:solidFill>
                          <a:latin typeface="Arial" panose="020B0604020202020204" pitchFamily="34" charset="0"/>
                          <a:cs typeface="Arial" panose="020B0604020202020204" pitchFamily="34" charset="0"/>
                        </a:rPr>
                        <a:t> Statements</a:t>
                      </a:r>
                      <a:endParaRPr lang="en-ZA" sz="1800" dirty="0">
                        <a:solidFill>
                          <a:schemeClr val="tx1"/>
                        </a:solidFill>
                        <a:latin typeface="Arial" panose="020B0604020202020204" pitchFamily="34" charset="0"/>
                        <a:cs typeface="Arial" panose="020B0604020202020204" pitchFamily="34" charset="0"/>
                      </a:endParaRPr>
                    </a:p>
                  </a:txBody>
                  <a:tcPr/>
                </a:tc>
                <a:tc>
                  <a:txBody>
                    <a:bodyPr/>
                    <a:lstStyle/>
                    <a:p>
                      <a:pPr algn="just"/>
                      <a:r>
                        <a:rPr lang="en-ZA" sz="1800" dirty="0">
                          <a:solidFill>
                            <a:schemeClr val="tx1"/>
                          </a:solidFill>
                          <a:latin typeface="Arial" panose="020B0604020202020204" pitchFamily="34" charset="0"/>
                          <a:cs typeface="Arial" panose="020B0604020202020204" pitchFamily="34" charset="0"/>
                        </a:rPr>
                        <a:t>No material misstatements were identified </a:t>
                      </a:r>
                    </a:p>
                  </a:txBody>
                  <a:tcPr/>
                </a:tc>
                <a:extLst>
                  <a:ext uri="{0D108BD9-81ED-4DB2-BD59-A6C34878D82A}">
                    <a16:rowId xmlns:a16="http://schemas.microsoft.com/office/drawing/2014/main" val="10001"/>
                  </a:ext>
                </a:extLst>
              </a:tr>
              <a:tr h="1225007">
                <a:tc>
                  <a:txBody>
                    <a:bodyPr/>
                    <a:lstStyle/>
                    <a:p>
                      <a:pPr algn="ctr"/>
                      <a:r>
                        <a:rPr lang="en-ZA" sz="1800" dirty="0">
                          <a:solidFill>
                            <a:schemeClr val="tx1"/>
                          </a:solidFill>
                          <a:latin typeface="Arial" panose="020B0604020202020204" pitchFamily="34" charset="0"/>
                          <a:cs typeface="Arial" panose="020B0604020202020204" pitchFamily="34" charset="0"/>
                        </a:rPr>
                        <a:t>2</a:t>
                      </a:r>
                    </a:p>
                  </a:txBody>
                  <a:tcPr/>
                </a:tc>
                <a:tc>
                  <a:txBody>
                    <a:bodyPr/>
                    <a:lstStyle/>
                    <a:p>
                      <a:pPr algn="l"/>
                      <a:r>
                        <a:rPr lang="en-ZA" sz="1800" dirty="0">
                          <a:solidFill>
                            <a:schemeClr val="tx1"/>
                          </a:solidFill>
                          <a:latin typeface="Arial" panose="020B0604020202020204" pitchFamily="34" charset="0"/>
                          <a:cs typeface="Arial" panose="020B0604020202020204" pitchFamily="34" charset="0"/>
                        </a:rPr>
                        <a:t>Performance Information </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Arial" panose="020B0604020202020204" pitchFamily="34" charset="0"/>
                          <a:ea typeface="+mn-ea"/>
                          <a:cs typeface="Arial" panose="020B0604020202020204" pitchFamily="34" charset="0"/>
                        </a:rPr>
                        <a:t>No material findings on the usefulness and reliability of the audited reported performance information</a:t>
                      </a:r>
                      <a:endParaRPr lang="en-ZA" sz="1800" dirty="0">
                        <a:solidFill>
                          <a:schemeClr val="tx1"/>
                        </a:solidFill>
                        <a:latin typeface="Arial" panose="020B0604020202020204" pitchFamily="34" charset="0"/>
                        <a:cs typeface="Arial" panose="020B0604020202020204" pitchFamily="34" charset="0"/>
                      </a:endParaRPr>
                    </a:p>
                    <a:p>
                      <a:pPr algn="just"/>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912394">
                <a:tc>
                  <a:txBody>
                    <a:bodyPr/>
                    <a:lstStyle/>
                    <a:p>
                      <a:pPr algn="ctr"/>
                      <a:r>
                        <a:rPr lang="en-ZA" sz="1800" dirty="0">
                          <a:solidFill>
                            <a:schemeClr val="tx1"/>
                          </a:solidFill>
                          <a:latin typeface="Arial" panose="020B0604020202020204" pitchFamily="34" charset="0"/>
                          <a:cs typeface="Arial" panose="020B0604020202020204" pitchFamily="34" charset="0"/>
                        </a:rPr>
                        <a:t>3</a:t>
                      </a:r>
                    </a:p>
                  </a:txBody>
                  <a:tcPr/>
                </a:tc>
                <a:tc>
                  <a:txBody>
                    <a:bodyPr/>
                    <a:lstStyle/>
                    <a:p>
                      <a:pPr algn="just"/>
                      <a:r>
                        <a:rPr lang="en-ZA" sz="1800" dirty="0">
                          <a:solidFill>
                            <a:schemeClr val="tx1"/>
                          </a:solidFill>
                          <a:latin typeface="Arial" panose="020B0604020202020204" pitchFamily="34" charset="0"/>
                          <a:cs typeface="Arial" panose="020B0604020202020204" pitchFamily="34" charset="0"/>
                        </a:rPr>
                        <a:t>Compliance with Legislation</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Arial" panose="020B0604020202020204" pitchFamily="34" charset="0"/>
                          <a:cs typeface="Arial" panose="020B0604020202020204" pitchFamily="34" charset="0"/>
                        </a:rPr>
                        <a:t>M</a:t>
                      </a:r>
                      <a:r>
                        <a:rPr lang="en-ZA" sz="1800" baseline="0" dirty="0">
                          <a:solidFill>
                            <a:schemeClr val="tx1"/>
                          </a:solidFill>
                          <a:latin typeface="Arial" panose="020B0604020202020204" pitchFamily="34" charset="0"/>
                          <a:cs typeface="Arial" panose="020B0604020202020204" pitchFamily="34" charset="0"/>
                        </a:rPr>
                        <a:t>aterial  non-compliance with key legislation was identified </a:t>
                      </a:r>
                      <a:endParaRPr lang="en-ZA" sz="18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24328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42</a:t>
            </a:fld>
            <a:endParaRPr lang="en-US"/>
          </a:p>
        </p:txBody>
      </p:sp>
      <p:sp>
        <p:nvSpPr>
          <p:cNvPr id="3" name="Subtitle 2"/>
          <p:cNvSpPr txBox="1">
            <a:spLocks/>
          </p:cNvSpPr>
          <p:nvPr/>
        </p:nvSpPr>
        <p:spPr>
          <a:xfrm>
            <a:off x="415636" y="222298"/>
            <a:ext cx="8187590" cy="489653"/>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0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ZA" sz="2300" dirty="0">
                <a:solidFill>
                  <a:schemeClr val="tx1"/>
                </a:solidFill>
                <a:latin typeface="Arial" panose="020B0604020202020204" pitchFamily="34" charset="0"/>
              </a:rPr>
              <a:t>OCJ PERFORMANCE ENVIRONMENT: AUDIT OUTCOME</a:t>
            </a:r>
            <a:endParaRPr lang="en-US" sz="2300" dirty="0">
              <a:solidFill>
                <a:schemeClr val="tx1"/>
              </a:solidFill>
              <a:cs typeface="Avenir Black"/>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31423" y="843915"/>
            <a:ext cx="8756015" cy="6014085"/>
          </a:xfrm>
          <a:prstGeom prst="rect">
            <a:avLst/>
          </a:prstGeom>
          <a:noFill/>
        </p:spPr>
      </p:pic>
    </p:spTree>
    <p:extLst>
      <p:ext uri="{BB962C8B-B14F-4D97-AF65-F5344CB8AC3E}">
        <p14:creationId xmlns:p14="http://schemas.microsoft.com/office/powerpoint/2010/main" val="16405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566093612"/>
              </p:ext>
            </p:extLst>
          </p:nvPr>
        </p:nvGraphicFramePr>
        <p:xfrm>
          <a:off x="808891" y="1236611"/>
          <a:ext cx="7563853" cy="5280267"/>
        </p:xfrm>
        <a:graphic>
          <a:graphicData uri="http://schemas.openxmlformats.org/drawingml/2006/table">
            <a:tbl>
              <a:tblPr firstRow="1" bandRow="1">
                <a:tableStyleId>{5C22544A-7EE6-4342-B048-85BDC9FD1C3A}</a:tableStyleId>
              </a:tblPr>
              <a:tblGrid>
                <a:gridCol w="7563853">
                  <a:extLst>
                    <a:ext uri="{9D8B030D-6E8A-4147-A177-3AD203B41FA5}">
                      <a16:colId xmlns:a16="http://schemas.microsoft.com/office/drawing/2014/main" val="20000"/>
                    </a:ext>
                  </a:extLst>
                </a:gridCol>
              </a:tblGrid>
              <a:tr h="5280267">
                <a:tc>
                  <a:txBody>
                    <a:bodyPr/>
                    <a:lstStyle/>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r>
                        <a:rPr lang="en-US" sz="3200" b="1" dirty="0">
                          <a:solidFill>
                            <a:schemeClr val="tx1"/>
                          </a:solidFill>
                        </a:rPr>
                        <a:t>PART D: </a:t>
                      </a:r>
                    </a:p>
                    <a:p>
                      <a:pPr algn="ctr"/>
                      <a:r>
                        <a:rPr lang="en-US" sz="3200" b="1" dirty="0">
                          <a:solidFill>
                            <a:schemeClr val="tx1"/>
                          </a:solidFill>
                        </a:rPr>
                        <a:t>FINANCIAL INFORMATION </a:t>
                      </a:r>
                      <a:endParaRPr lang="en-ZA" sz="3200" b="1" dirty="0">
                        <a:solidFill>
                          <a:schemeClr val="tx1"/>
                        </a:solidFill>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txBody>
                  <a:tcPr>
                    <a:solidFill>
                      <a:schemeClr val="tx2">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68597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44</a:t>
            </a:fld>
            <a:endParaRPr lang="en-US"/>
          </a:p>
        </p:txBody>
      </p:sp>
      <p:sp>
        <p:nvSpPr>
          <p:cNvPr id="3" name="Subtitle 2"/>
          <p:cNvSpPr txBox="1">
            <a:spLocks/>
          </p:cNvSpPr>
          <p:nvPr/>
        </p:nvSpPr>
        <p:spPr>
          <a:xfrm>
            <a:off x="1243303" y="660160"/>
            <a:ext cx="6695029" cy="443861"/>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solidFill>
                  <a:schemeClr val="tx1"/>
                </a:solidFill>
                <a:latin typeface="Arial" panose="020B0604020202020204" pitchFamily="34" charset="0"/>
              </a:rPr>
              <a:t>SUMMARY OF FINANCIAL PERFORMANCE    </a:t>
            </a:r>
          </a:p>
        </p:txBody>
      </p:sp>
      <p:graphicFrame>
        <p:nvGraphicFramePr>
          <p:cNvPr id="5" name="Table 4"/>
          <p:cNvGraphicFramePr>
            <a:graphicFrameLocks noGrp="1"/>
          </p:cNvGraphicFramePr>
          <p:nvPr>
            <p:extLst>
              <p:ext uri="{D42A27DB-BD31-4B8C-83A1-F6EECF244321}">
                <p14:modId xmlns:p14="http://schemas.microsoft.com/office/powerpoint/2010/main" val="241913523"/>
              </p:ext>
            </p:extLst>
          </p:nvPr>
        </p:nvGraphicFramePr>
        <p:xfrm>
          <a:off x="299625" y="1490174"/>
          <a:ext cx="8582386" cy="4579442"/>
        </p:xfrm>
        <a:graphic>
          <a:graphicData uri="http://schemas.openxmlformats.org/drawingml/2006/table">
            <a:tbl>
              <a:tblPr firstRow="1" firstCol="1" bandRow="1">
                <a:tableStyleId>{5C22544A-7EE6-4342-B048-85BDC9FD1C3A}</a:tableStyleId>
              </a:tblPr>
              <a:tblGrid>
                <a:gridCol w="1942100">
                  <a:extLst>
                    <a:ext uri="{9D8B030D-6E8A-4147-A177-3AD203B41FA5}">
                      <a16:colId xmlns:a16="http://schemas.microsoft.com/office/drawing/2014/main" val="20000"/>
                    </a:ext>
                  </a:extLst>
                </a:gridCol>
                <a:gridCol w="1018711">
                  <a:extLst>
                    <a:ext uri="{9D8B030D-6E8A-4147-A177-3AD203B41FA5}">
                      <a16:colId xmlns:a16="http://schemas.microsoft.com/office/drawing/2014/main" val="20001"/>
                    </a:ext>
                  </a:extLst>
                </a:gridCol>
                <a:gridCol w="979055">
                  <a:extLst>
                    <a:ext uri="{9D8B030D-6E8A-4147-A177-3AD203B41FA5}">
                      <a16:colId xmlns:a16="http://schemas.microsoft.com/office/drawing/2014/main" val="20002"/>
                    </a:ext>
                  </a:extLst>
                </a:gridCol>
                <a:gridCol w="720436">
                  <a:extLst>
                    <a:ext uri="{9D8B030D-6E8A-4147-A177-3AD203B41FA5}">
                      <a16:colId xmlns:a16="http://schemas.microsoft.com/office/drawing/2014/main" val="20003"/>
                    </a:ext>
                  </a:extLst>
                </a:gridCol>
                <a:gridCol w="628073">
                  <a:extLst>
                    <a:ext uri="{9D8B030D-6E8A-4147-A177-3AD203B41FA5}">
                      <a16:colId xmlns:a16="http://schemas.microsoft.com/office/drawing/2014/main" val="20004"/>
                    </a:ext>
                  </a:extLst>
                </a:gridCol>
                <a:gridCol w="986240">
                  <a:extLst>
                    <a:ext uri="{9D8B030D-6E8A-4147-A177-3AD203B41FA5}">
                      <a16:colId xmlns:a16="http://schemas.microsoft.com/office/drawing/2014/main" val="20005"/>
                    </a:ext>
                  </a:extLst>
                </a:gridCol>
                <a:gridCol w="1001485">
                  <a:extLst>
                    <a:ext uri="{9D8B030D-6E8A-4147-A177-3AD203B41FA5}">
                      <a16:colId xmlns:a16="http://schemas.microsoft.com/office/drawing/2014/main" val="20006"/>
                    </a:ext>
                  </a:extLst>
                </a:gridCol>
                <a:gridCol w="751115">
                  <a:extLst>
                    <a:ext uri="{9D8B030D-6E8A-4147-A177-3AD203B41FA5}">
                      <a16:colId xmlns:a16="http://schemas.microsoft.com/office/drawing/2014/main" val="20007"/>
                    </a:ext>
                  </a:extLst>
                </a:gridCol>
                <a:gridCol w="555171">
                  <a:extLst>
                    <a:ext uri="{9D8B030D-6E8A-4147-A177-3AD203B41FA5}">
                      <a16:colId xmlns:a16="http://schemas.microsoft.com/office/drawing/2014/main" val="20008"/>
                    </a:ext>
                  </a:extLst>
                </a:gridCol>
              </a:tblGrid>
              <a:tr h="395953">
                <a:tc rowSpan="3">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Programme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4">
                  <a:txBody>
                    <a:bodyPr/>
                    <a:lstStyle/>
                    <a:p>
                      <a:pPr algn="ctr">
                        <a:lnSpc>
                          <a:spcPct val="106000"/>
                        </a:lnSpc>
                        <a:spcAft>
                          <a:spcPts val="1000"/>
                        </a:spcAft>
                      </a:pPr>
                      <a:r>
                        <a:rPr lang="en-ZA" sz="1200" dirty="0">
                          <a:solidFill>
                            <a:schemeClr val="tx1"/>
                          </a:solidFill>
                          <a:effectLst/>
                          <a:latin typeface="Arial" panose="020B0604020202020204" pitchFamily="34" charset="0"/>
                          <a:cs typeface="Arial" panose="020B0604020202020204" pitchFamily="34" charset="0"/>
                        </a:rPr>
                        <a:t>2021/22</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06000"/>
                        </a:lnSpc>
                        <a:spcAft>
                          <a:spcPts val="100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2020/21</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761657">
                <a:tc vMerge="1">
                  <a:txBody>
                    <a:bodyPr/>
                    <a:lstStyle/>
                    <a:p>
                      <a:endParaRPr lang="en-ZA"/>
                    </a:p>
                  </a:txBody>
                  <a:tcPr/>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Final </a:t>
                      </a:r>
                      <a:r>
                        <a:rPr lang="en-US" sz="1100" b="1" dirty="0">
                          <a:effectLst/>
                          <a:latin typeface="Arial" panose="020B0604020202020204" pitchFamily="34" charset="0"/>
                          <a:cs typeface="Arial" panose="020B0604020202020204" pitchFamily="34" charset="0"/>
                        </a:rPr>
                        <a:t>appropriation</a:t>
                      </a:r>
                      <a:endParaRPr lang="en-ZA" sz="11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Actual expenditure</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 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(Over)/</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under-expenditure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pPr algn="ctr">
                        <a:lnSpc>
                          <a:spcPct val="115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Final </a:t>
                      </a:r>
                      <a:r>
                        <a:rPr lang="en-US" sz="1100" b="1" dirty="0">
                          <a:effectLst/>
                          <a:latin typeface="Arial" panose="020B0604020202020204" pitchFamily="34" charset="0"/>
                          <a:cs typeface="Arial" panose="020B0604020202020204" pitchFamily="34" charset="0"/>
                        </a:rPr>
                        <a:t>appropriation</a:t>
                      </a:r>
                      <a:endParaRPr lang="en-ZA" sz="11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Actual expenditure</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(Over)/</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under-expenditure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pPr algn="ctr">
                        <a:lnSpc>
                          <a:spcPct val="115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51210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ctr" defTabSz="914400" rtl="0" eaLnBrk="1" latinLnBrk="0" hangingPunct="1">
                        <a:lnSpc>
                          <a:spcPct val="115000"/>
                        </a:lnSpc>
                        <a:spcAft>
                          <a:spcPts val="0"/>
                        </a:spcAft>
                      </a:pPr>
                      <a:r>
                        <a:rPr lang="en-ZA" sz="1200" b="1" kern="1200" dirty="0">
                          <a:solidFill>
                            <a:schemeClr val="dk1"/>
                          </a:solidFill>
                          <a:effectLst/>
                          <a:latin typeface="Arial" panose="020B0604020202020204" pitchFamily="34" charset="0"/>
                          <a:ea typeface="+mn-ea"/>
                          <a:cs typeface="Arial" panose="020B0604020202020204" pitchFamily="34" charset="0"/>
                        </a:rPr>
                        <a:t>%</a:t>
                      </a:r>
                      <a:endParaRPr lang="en-ZA" sz="2800" dirty="0"/>
                    </a:p>
                  </a:txBody>
                  <a:tcPr marL="51435" marR="51435" marT="0" marB="0"/>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ctr" defTabSz="914400" rtl="0" eaLnBrk="1" latinLnBrk="0" hangingPunct="1">
                        <a:lnSpc>
                          <a:spcPct val="115000"/>
                        </a:lnSpc>
                        <a:spcAft>
                          <a:spcPts val="0"/>
                        </a:spcAft>
                      </a:pPr>
                      <a:r>
                        <a:rPr lang="en-ZA" sz="1200" b="1" kern="1200" dirty="0">
                          <a:solidFill>
                            <a:schemeClr val="dk1"/>
                          </a:solidFill>
                          <a:effectLst/>
                          <a:latin typeface="Arial" panose="020B0604020202020204" pitchFamily="34" charset="0"/>
                          <a:ea typeface="+mn-ea"/>
                          <a:cs typeface="Arial" panose="020B0604020202020204" pitchFamily="34" charset="0"/>
                        </a:rPr>
                        <a:t>%</a:t>
                      </a:r>
                      <a:endParaRPr lang="en-ZA" sz="2800" dirty="0"/>
                    </a:p>
                  </a:txBody>
                  <a:tcPr marL="51435" marR="51435" marT="0" marB="0"/>
                </a:tc>
                <a:extLst>
                  <a:ext uri="{0D108BD9-81ED-4DB2-BD59-A6C34878D82A}">
                    <a16:rowId xmlns:a16="http://schemas.microsoft.com/office/drawing/2014/main" val="4067797078"/>
                  </a:ext>
                </a:extLst>
              </a:tr>
              <a:tr h="548888">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Administration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300"/>
                        </a:lnSpc>
                        <a:spcBef>
                          <a:spcPts val="65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252 298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65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210 144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6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42 154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65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16.7%</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65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239 363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65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239 361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r" defTabSz="457200" rtl="0" eaLnBrk="1" fontAlgn="ctr" latinLnBrk="0" hangingPunct="1">
                        <a:lnSpc>
                          <a:spcPts val="1300"/>
                        </a:lnSpc>
                        <a:spcBef>
                          <a:spcPts val="650"/>
                        </a:spcBef>
                        <a:spcAft>
                          <a:spcPts val="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6350" marB="0"/>
                </a:tc>
                <a:tc>
                  <a:txBody>
                    <a:bodyPr/>
                    <a:lstStyle/>
                    <a:p>
                      <a:pPr marL="0" algn="r" defTabSz="457200" rtl="0" eaLnBrk="1" fontAlgn="ctr" latinLnBrk="0" hangingPunct="1">
                        <a:lnSpc>
                          <a:spcPts val="1300"/>
                        </a:lnSpc>
                        <a:spcBef>
                          <a:spcPts val="650"/>
                        </a:spcBef>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0%</a:t>
                      </a:r>
                    </a:p>
                  </a:txBody>
                  <a:tcPr marL="6350" marR="6350" marT="6350" marB="0"/>
                </a:tc>
                <a:extLst>
                  <a:ext uri="{0D108BD9-81ED-4DB2-BD59-A6C34878D82A}">
                    <a16:rowId xmlns:a16="http://schemas.microsoft.com/office/drawing/2014/main" val="10003"/>
                  </a:ext>
                </a:extLst>
              </a:tr>
              <a:tr h="669259">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Superior Court Services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200"/>
                        </a:lnSpc>
                        <a:spcBef>
                          <a:spcPts val="6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929 120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902 634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26 486</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2.9%</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888 660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806 268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82 392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r" defTabSz="457200" rtl="0" eaLnBrk="1" fontAlgn="ctr" latinLnBrk="0" hangingPunct="1">
                        <a:lnSpc>
                          <a:spcPts val="1300"/>
                        </a:lnSpc>
                        <a:spcBef>
                          <a:spcPts val="650"/>
                        </a:spcBef>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9.3%</a:t>
                      </a:r>
                    </a:p>
                  </a:txBody>
                  <a:tcPr marL="6350" marR="6350" marT="6350" marB="0"/>
                </a:tc>
                <a:extLst>
                  <a:ext uri="{0D108BD9-81ED-4DB2-BD59-A6C34878D82A}">
                    <a16:rowId xmlns:a16="http://schemas.microsoft.com/office/drawing/2014/main" val="10004"/>
                  </a:ext>
                </a:extLst>
              </a:tr>
              <a:tr h="555822">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Judicial Education and Support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60 362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43 385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16 977</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28.1%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60 098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26 243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33 855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r" defTabSz="457200" rtl="0" eaLnBrk="1" fontAlgn="ctr" latinLnBrk="0" hangingPunct="1">
                        <a:lnSpc>
                          <a:spcPts val="1300"/>
                        </a:lnSpc>
                        <a:spcBef>
                          <a:spcPts val="650"/>
                        </a:spcBef>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56.3%</a:t>
                      </a:r>
                    </a:p>
                  </a:txBody>
                  <a:tcPr marL="6350" marR="6350" marT="6350" marB="0"/>
                </a:tc>
                <a:extLst>
                  <a:ext uri="{0D108BD9-81ED-4DB2-BD59-A6C34878D82A}">
                    <a16:rowId xmlns:a16="http://schemas.microsoft.com/office/drawing/2014/main" val="10005"/>
                  </a:ext>
                </a:extLst>
              </a:tr>
              <a:tr h="383844">
                <a:tc>
                  <a:txBody>
                    <a:bodyPr/>
                    <a:lstStyle/>
                    <a:p>
                      <a:pPr>
                        <a:lnSpc>
                          <a:spcPct val="115000"/>
                        </a:lnSpc>
                        <a:spcAft>
                          <a:spcPts val="0"/>
                        </a:spcAft>
                      </a:pPr>
                      <a:r>
                        <a:rPr lang="en-US" sz="1200" b="1" dirty="0">
                          <a:effectLst/>
                          <a:latin typeface="Arial" panose="020B0604020202020204" pitchFamily="34" charset="0"/>
                          <a:cs typeface="Arial" panose="020B0604020202020204" pitchFamily="34" charset="0"/>
                        </a:rPr>
                        <a:t>Total</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1 241 780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1 156 163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US" sz="1200" b="1" dirty="0">
                          <a:effectLst/>
                          <a:latin typeface="Arial" panose="020B0604020202020204" pitchFamily="34" charset="0"/>
                          <a:ea typeface="Times New Roman" panose="02020603050405020304" pitchFamily="18" charset="0"/>
                          <a:cs typeface="Arial" panose="020B0604020202020204" pitchFamily="34" charset="0"/>
                        </a:rPr>
                        <a:t>85 617</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6.9%</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1 188 121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1 071 872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rtl="0" fontAlgn="ctr"/>
                      <a:r>
                        <a:rPr lang="en-ZA" sz="1200" b="1" i="0" u="none" strike="noStrike" dirty="0">
                          <a:solidFill>
                            <a:schemeClr val="tx1"/>
                          </a:solidFill>
                          <a:effectLst/>
                          <a:latin typeface="Arial" panose="020B0604020202020204" pitchFamily="34" charset="0"/>
                          <a:cs typeface="Arial" panose="020B0604020202020204" pitchFamily="34" charset="0"/>
                        </a:rPr>
                        <a:t>116 249</a:t>
                      </a:r>
                    </a:p>
                  </a:txBody>
                  <a:tcPr marL="6350" marR="6350" marT="6350" marB="0"/>
                </a:tc>
                <a:tc>
                  <a:txBody>
                    <a:bodyPr/>
                    <a:lstStyle/>
                    <a:p>
                      <a:pPr algn="r" rtl="0" fontAlgn="ctr"/>
                      <a:r>
                        <a:rPr lang="en-ZA" sz="1200" b="1" i="0" u="none" strike="noStrike" dirty="0">
                          <a:solidFill>
                            <a:schemeClr val="tx1"/>
                          </a:solidFill>
                          <a:effectLst/>
                          <a:latin typeface="Arial" panose="020B0604020202020204" pitchFamily="34" charset="0"/>
                          <a:cs typeface="Arial" panose="020B0604020202020204" pitchFamily="34" charset="0"/>
                        </a:rPr>
                        <a:t>9.8%</a:t>
                      </a:r>
                    </a:p>
                  </a:txBody>
                  <a:tcPr marL="6350" marR="6350" marT="6350" marB="0"/>
                </a:tc>
                <a:extLst>
                  <a:ext uri="{0D108BD9-81ED-4DB2-BD59-A6C34878D82A}">
                    <a16:rowId xmlns:a16="http://schemas.microsoft.com/office/drawing/2014/main" val="10006"/>
                  </a:ext>
                </a:extLst>
              </a:tr>
              <a:tr h="375957">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Direct Charge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200"/>
                        </a:lnSpc>
                        <a:spcBef>
                          <a:spcPts val="650"/>
                        </a:spcBef>
                        <a:spcAft>
                          <a:spcPts val="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1 118 421</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1 063 342</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55 079</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4.9%</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1 117 931</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1 043 602</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74 329</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6.6%</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375957">
                <a:tc>
                  <a:txBody>
                    <a:bodyPr/>
                    <a:lstStyle/>
                    <a:p>
                      <a:pPr>
                        <a:lnSpc>
                          <a:spcPct val="115000"/>
                        </a:lnSpc>
                        <a:spcAft>
                          <a:spcPts val="0"/>
                        </a:spcAft>
                      </a:pPr>
                      <a:r>
                        <a:rPr lang="en-US" sz="1200" b="1" dirty="0">
                          <a:effectLst/>
                          <a:latin typeface="Arial" panose="020B0604020202020204" pitchFamily="34" charset="0"/>
                          <a:cs typeface="Arial" panose="020B0604020202020204" pitchFamily="34" charset="0"/>
                        </a:rPr>
                        <a:t>Total</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2 360 201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2 219 505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140 696</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5.9%</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2 306 052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2 115 474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190 578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8.3%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0385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45</a:t>
            </a:fld>
            <a:endParaRPr lang="en-US"/>
          </a:p>
        </p:txBody>
      </p:sp>
      <p:sp>
        <p:nvSpPr>
          <p:cNvPr id="4" name="Subtitle 2"/>
          <p:cNvSpPr txBox="1">
            <a:spLocks/>
          </p:cNvSpPr>
          <p:nvPr/>
        </p:nvSpPr>
        <p:spPr>
          <a:xfrm>
            <a:off x="290945" y="580618"/>
            <a:ext cx="7656801" cy="43881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solidFill>
                  <a:schemeClr val="tx1"/>
                </a:solidFill>
                <a:latin typeface="Arial" panose="020B0604020202020204" pitchFamily="34" charset="0"/>
              </a:rPr>
              <a:t>SUMMARY OF FINANCIAL PERFORMANCE (CONT…)    </a:t>
            </a:r>
          </a:p>
        </p:txBody>
      </p:sp>
      <p:graphicFrame>
        <p:nvGraphicFramePr>
          <p:cNvPr id="5" name="Table 4"/>
          <p:cNvGraphicFramePr>
            <a:graphicFrameLocks noGrp="1"/>
          </p:cNvGraphicFramePr>
          <p:nvPr>
            <p:extLst>
              <p:ext uri="{D42A27DB-BD31-4B8C-83A1-F6EECF244321}">
                <p14:modId xmlns:p14="http://schemas.microsoft.com/office/powerpoint/2010/main" val="2411565608"/>
              </p:ext>
            </p:extLst>
          </p:nvPr>
        </p:nvGraphicFramePr>
        <p:xfrm>
          <a:off x="130630" y="1428857"/>
          <a:ext cx="8856615" cy="4585084"/>
        </p:xfrm>
        <a:graphic>
          <a:graphicData uri="http://schemas.openxmlformats.org/drawingml/2006/table">
            <a:tbl>
              <a:tblPr firstRow="1" firstCol="1" bandRow="1">
                <a:tableStyleId>{5C22544A-7EE6-4342-B048-85BDC9FD1C3A}</a:tableStyleId>
              </a:tblPr>
              <a:tblGrid>
                <a:gridCol w="1763484">
                  <a:extLst>
                    <a:ext uri="{9D8B030D-6E8A-4147-A177-3AD203B41FA5}">
                      <a16:colId xmlns:a16="http://schemas.microsoft.com/office/drawing/2014/main" val="20000"/>
                    </a:ext>
                  </a:extLst>
                </a:gridCol>
                <a:gridCol w="1136469">
                  <a:extLst>
                    <a:ext uri="{9D8B030D-6E8A-4147-A177-3AD203B41FA5}">
                      <a16:colId xmlns:a16="http://schemas.microsoft.com/office/drawing/2014/main" val="20001"/>
                    </a:ext>
                  </a:extLst>
                </a:gridCol>
                <a:gridCol w="1031966">
                  <a:extLst>
                    <a:ext uri="{9D8B030D-6E8A-4147-A177-3AD203B41FA5}">
                      <a16:colId xmlns:a16="http://schemas.microsoft.com/office/drawing/2014/main" val="20002"/>
                    </a:ext>
                  </a:extLst>
                </a:gridCol>
                <a:gridCol w="809897">
                  <a:extLst>
                    <a:ext uri="{9D8B030D-6E8A-4147-A177-3AD203B41FA5}">
                      <a16:colId xmlns:a16="http://schemas.microsoft.com/office/drawing/2014/main" val="20003"/>
                    </a:ext>
                  </a:extLst>
                </a:gridCol>
                <a:gridCol w="574765">
                  <a:extLst>
                    <a:ext uri="{9D8B030D-6E8A-4147-A177-3AD203B41FA5}">
                      <a16:colId xmlns:a16="http://schemas.microsoft.com/office/drawing/2014/main" val="20004"/>
                    </a:ext>
                  </a:extLst>
                </a:gridCol>
                <a:gridCol w="1005840">
                  <a:extLst>
                    <a:ext uri="{9D8B030D-6E8A-4147-A177-3AD203B41FA5}">
                      <a16:colId xmlns:a16="http://schemas.microsoft.com/office/drawing/2014/main" val="20005"/>
                    </a:ext>
                  </a:extLst>
                </a:gridCol>
                <a:gridCol w="1149532">
                  <a:extLst>
                    <a:ext uri="{9D8B030D-6E8A-4147-A177-3AD203B41FA5}">
                      <a16:colId xmlns:a16="http://schemas.microsoft.com/office/drawing/2014/main" val="20006"/>
                    </a:ext>
                  </a:extLst>
                </a:gridCol>
                <a:gridCol w="852606">
                  <a:extLst>
                    <a:ext uri="{9D8B030D-6E8A-4147-A177-3AD203B41FA5}">
                      <a16:colId xmlns:a16="http://schemas.microsoft.com/office/drawing/2014/main" val="20007"/>
                    </a:ext>
                  </a:extLst>
                </a:gridCol>
                <a:gridCol w="532056">
                  <a:extLst>
                    <a:ext uri="{9D8B030D-6E8A-4147-A177-3AD203B41FA5}">
                      <a16:colId xmlns:a16="http://schemas.microsoft.com/office/drawing/2014/main" val="20008"/>
                    </a:ext>
                  </a:extLst>
                </a:gridCol>
              </a:tblGrid>
              <a:tr h="395953">
                <a:tc rowSpan="3">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Economic</a:t>
                      </a:r>
                      <a:r>
                        <a:rPr lang="en-US" sz="1200" baseline="0" dirty="0">
                          <a:effectLst/>
                          <a:latin typeface="Arial" panose="020B0604020202020204" pitchFamily="34" charset="0"/>
                          <a:cs typeface="Arial" panose="020B0604020202020204" pitchFamily="34" charset="0"/>
                        </a:rPr>
                        <a:t> classification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4">
                  <a:txBody>
                    <a:bodyPr/>
                    <a:lstStyle/>
                    <a:p>
                      <a:pPr algn="ctr">
                        <a:lnSpc>
                          <a:spcPct val="106000"/>
                        </a:lnSpc>
                        <a:spcAft>
                          <a:spcPts val="1000"/>
                        </a:spcAft>
                      </a:pPr>
                      <a:r>
                        <a:rPr lang="en-ZA" sz="1200" dirty="0">
                          <a:solidFill>
                            <a:schemeClr val="tx1"/>
                          </a:solidFill>
                          <a:effectLst/>
                          <a:latin typeface="Arial" panose="020B0604020202020204" pitchFamily="34" charset="0"/>
                          <a:cs typeface="Arial" panose="020B0604020202020204" pitchFamily="34" charset="0"/>
                        </a:rPr>
                        <a:t>2021/22</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06000"/>
                        </a:lnSpc>
                        <a:spcAft>
                          <a:spcPts val="1000"/>
                        </a:spcAft>
                      </a:pPr>
                      <a:r>
                        <a:rPr lang="en-ZA" sz="1200" dirty="0">
                          <a:solidFill>
                            <a:schemeClr val="tx1"/>
                          </a:solidFill>
                          <a:effectLst/>
                          <a:latin typeface="Arial" panose="020B0604020202020204" pitchFamily="34" charset="0"/>
                          <a:cs typeface="Arial" panose="020B0604020202020204" pitchFamily="34" charset="0"/>
                        </a:rPr>
                        <a:t>2020/21</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810878">
                <a:tc vMerge="1">
                  <a:txBody>
                    <a:bodyPr/>
                    <a:lstStyle/>
                    <a:p>
                      <a:endParaRPr lang="en-ZA"/>
                    </a:p>
                  </a:txBody>
                  <a:tcPr/>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Final </a:t>
                      </a:r>
                      <a:r>
                        <a:rPr lang="en-US" sz="1100" b="1" dirty="0">
                          <a:effectLst/>
                          <a:latin typeface="Arial" panose="020B0604020202020204" pitchFamily="34" charset="0"/>
                          <a:cs typeface="Arial" panose="020B0604020202020204" pitchFamily="34" charset="0"/>
                        </a:rPr>
                        <a:t>appropriation</a:t>
                      </a:r>
                      <a:endParaRPr lang="en-ZA" sz="11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rowSpan="2">
                  <a:txBody>
                    <a:bodyPr/>
                    <a:lstStyle/>
                    <a:p>
                      <a:pPr algn="ctr">
                        <a:lnSpc>
                          <a:spcPct val="115000"/>
                        </a:lnSpc>
                        <a:spcAft>
                          <a:spcPts val="0"/>
                        </a:spcAft>
                      </a:pPr>
                      <a:r>
                        <a:rPr lang="en-US" sz="1200" b="1" dirty="0">
                          <a:solidFill>
                            <a:schemeClr val="tx1"/>
                          </a:solidFill>
                          <a:effectLst/>
                          <a:latin typeface="Arial" panose="020B0604020202020204" pitchFamily="34" charset="0"/>
                          <a:cs typeface="Arial" panose="020B0604020202020204" pitchFamily="34" charset="0"/>
                        </a:rPr>
                        <a:t>Actual expenditure</a:t>
                      </a:r>
                      <a:endParaRPr lang="en-ZA"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solidFill>
                            <a:schemeClr val="tx1"/>
                          </a:solidFill>
                          <a:effectLst/>
                          <a:latin typeface="Arial" panose="020B0604020202020204" pitchFamily="34" charset="0"/>
                          <a:cs typeface="Arial" panose="020B0604020202020204" pitchFamily="34" charset="0"/>
                        </a:rPr>
                        <a:t>R’000</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2">
                  <a:txBody>
                    <a:bodyPr/>
                    <a:lstStyle/>
                    <a:p>
                      <a:pPr algn="ctr">
                        <a:lnSpc>
                          <a:spcPct val="115000"/>
                        </a:lnSpc>
                        <a:spcAft>
                          <a:spcPts val="0"/>
                        </a:spcAft>
                      </a:pPr>
                      <a:r>
                        <a:rPr lang="en-US" sz="1200" b="1" dirty="0">
                          <a:solidFill>
                            <a:schemeClr val="tx1"/>
                          </a:solidFill>
                          <a:effectLst/>
                          <a:latin typeface="Arial" panose="020B0604020202020204" pitchFamily="34" charset="0"/>
                          <a:cs typeface="Arial" panose="020B0604020202020204" pitchFamily="34" charset="0"/>
                        </a:rPr>
                        <a:t>(Over)/</a:t>
                      </a:r>
                      <a:endParaRPr lang="en-ZA"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solidFill>
                            <a:schemeClr val="tx1"/>
                          </a:solidFill>
                          <a:effectLst/>
                          <a:latin typeface="Arial" panose="020B0604020202020204" pitchFamily="34" charset="0"/>
                          <a:cs typeface="Arial" panose="020B0604020202020204" pitchFamily="34" charset="0"/>
                        </a:rPr>
                        <a:t>under-expenditure</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pPr algn="ctr">
                        <a:lnSpc>
                          <a:spcPct val="115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15000"/>
                        </a:lnSpc>
                        <a:spcAft>
                          <a:spcPts val="0"/>
                        </a:spcAft>
                      </a:pPr>
                      <a:r>
                        <a:rPr lang="en-US" sz="1200" b="1" dirty="0">
                          <a:solidFill>
                            <a:schemeClr val="tx1"/>
                          </a:solidFill>
                          <a:effectLst/>
                          <a:latin typeface="Arial" panose="020B0604020202020204" pitchFamily="34" charset="0"/>
                          <a:cs typeface="Arial" panose="020B0604020202020204" pitchFamily="34" charset="0"/>
                        </a:rPr>
                        <a:t>Final </a:t>
                      </a:r>
                      <a:r>
                        <a:rPr lang="en-US" sz="1100" b="1" dirty="0">
                          <a:solidFill>
                            <a:schemeClr val="tx1"/>
                          </a:solidFill>
                          <a:effectLst/>
                          <a:latin typeface="Arial" panose="020B0604020202020204" pitchFamily="34" charset="0"/>
                          <a:cs typeface="Arial" panose="020B0604020202020204" pitchFamily="34" charset="0"/>
                        </a:rPr>
                        <a:t>appropriation</a:t>
                      </a:r>
                      <a:endParaRPr lang="en-ZA" sz="11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solidFill>
                            <a:schemeClr val="tx1"/>
                          </a:solidFill>
                          <a:effectLst/>
                          <a:latin typeface="Arial" panose="020B0604020202020204" pitchFamily="34" charset="0"/>
                          <a:cs typeface="Arial" panose="020B0604020202020204" pitchFamily="34" charset="0"/>
                        </a:rPr>
                        <a:t>R’000</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rowSpan="2">
                  <a:txBody>
                    <a:bodyPr/>
                    <a:lstStyle/>
                    <a:p>
                      <a:pPr algn="ctr">
                        <a:lnSpc>
                          <a:spcPct val="115000"/>
                        </a:lnSpc>
                        <a:spcAft>
                          <a:spcPts val="0"/>
                        </a:spcAft>
                      </a:pPr>
                      <a:r>
                        <a:rPr lang="en-US" sz="1200" b="1" dirty="0">
                          <a:solidFill>
                            <a:schemeClr val="tx1"/>
                          </a:solidFill>
                          <a:effectLst/>
                          <a:latin typeface="Arial" panose="020B0604020202020204" pitchFamily="34" charset="0"/>
                          <a:cs typeface="Arial" panose="020B0604020202020204" pitchFamily="34" charset="0"/>
                        </a:rPr>
                        <a:t>Actual expenditure</a:t>
                      </a:r>
                      <a:endParaRPr lang="en-ZA"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solidFill>
                            <a:schemeClr val="tx1"/>
                          </a:solidFill>
                          <a:effectLst/>
                          <a:latin typeface="Arial" panose="020B0604020202020204" pitchFamily="34" charset="0"/>
                          <a:cs typeface="Arial" panose="020B0604020202020204" pitchFamily="34" charset="0"/>
                        </a:rPr>
                        <a:t> R’000</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2">
                  <a:txBody>
                    <a:bodyPr/>
                    <a:lstStyle/>
                    <a:p>
                      <a:pPr algn="ctr">
                        <a:lnSpc>
                          <a:spcPct val="115000"/>
                        </a:lnSpc>
                        <a:spcAft>
                          <a:spcPts val="0"/>
                        </a:spcAft>
                      </a:pPr>
                      <a:r>
                        <a:rPr lang="en-US" sz="1200" b="1" dirty="0">
                          <a:solidFill>
                            <a:schemeClr val="tx1"/>
                          </a:solidFill>
                          <a:effectLst/>
                          <a:latin typeface="Arial" panose="020B0604020202020204" pitchFamily="34" charset="0"/>
                          <a:cs typeface="Arial" panose="020B0604020202020204" pitchFamily="34" charset="0"/>
                        </a:rPr>
                        <a:t>(Over)/</a:t>
                      </a:r>
                      <a:endParaRPr lang="en-ZA" sz="12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solidFill>
                            <a:schemeClr val="tx1"/>
                          </a:solidFill>
                          <a:effectLst/>
                          <a:latin typeface="Arial" panose="020B0604020202020204" pitchFamily="34" charset="0"/>
                          <a:cs typeface="Arial" panose="020B0604020202020204" pitchFamily="34" charset="0"/>
                        </a:rPr>
                        <a:t>under-expenditure</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pPr algn="ctr">
                        <a:lnSpc>
                          <a:spcPct val="115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2211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ctr" defTabSz="914400" rtl="0" eaLnBrk="1" latinLnBrk="0" hangingPunct="1">
                        <a:lnSpc>
                          <a:spcPct val="115000"/>
                        </a:lnSpc>
                        <a:spcAft>
                          <a:spcPts val="0"/>
                        </a:spcAft>
                      </a:pPr>
                      <a:r>
                        <a:rPr lang="en-ZA" sz="1200" b="1" kern="1200" dirty="0">
                          <a:solidFill>
                            <a:schemeClr val="dk1"/>
                          </a:solidFill>
                          <a:effectLst/>
                          <a:latin typeface="Arial" panose="020B0604020202020204" pitchFamily="34" charset="0"/>
                          <a:ea typeface="+mn-ea"/>
                          <a:cs typeface="Arial" panose="020B0604020202020204" pitchFamily="34" charset="0"/>
                        </a:rPr>
                        <a:t>%</a:t>
                      </a:r>
                      <a:endParaRPr lang="en-ZA" sz="2800" dirty="0"/>
                    </a:p>
                  </a:txBody>
                  <a:tcPr marL="51435" marR="51435" marT="0" marB="0"/>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ctr" defTabSz="914400" rtl="0" eaLnBrk="1" latinLnBrk="0" hangingPunct="1">
                        <a:lnSpc>
                          <a:spcPct val="115000"/>
                        </a:lnSpc>
                        <a:spcAft>
                          <a:spcPts val="0"/>
                        </a:spcAft>
                      </a:pPr>
                      <a:r>
                        <a:rPr lang="en-ZA" sz="1200" b="1" kern="1200" dirty="0">
                          <a:solidFill>
                            <a:schemeClr val="dk1"/>
                          </a:solidFill>
                          <a:effectLst/>
                          <a:latin typeface="Arial" panose="020B0604020202020204" pitchFamily="34" charset="0"/>
                          <a:ea typeface="+mn-ea"/>
                          <a:cs typeface="Arial" panose="020B0604020202020204" pitchFamily="34" charset="0"/>
                        </a:rPr>
                        <a:t>%</a:t>
                      </a:r>
                      <a:endParaRPr lang="en-ZA" sz="2800" dirty="0"/>
                    </a:p>
                  </a:txBody>
                  <a:tcPr marL="51435" marR="51435" marT="0" marB="0"/>
                </a:tc>
                <a:extLst>
                  <a:ext uri="{0D108BD9-81ED-4DB2-BD59-A6C34878D82A}">
                    <a16:rowId xmlns:a16="http://schemas.microsoft.com/office/drawing/2014/main" val="2382723789"/>
                  </a:ext>
                </a:extLst>
              </a:tr>
              <a:tr h="322118">
                <a:tc>
                  <a:txBody>
                    <a:bodyPr/>
                    <a:lstStyle/>
                    <a:p>
                      <a:pPr>
                        <a:lnSpc>
                          <a:spcPct val="115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Current Payments</a:t>
                      </a:r>
                    </a:p>
                  </a:txBody>
                  <a:tcPr marL="51435" marR="51435" marT="0" marB="0"/>
                </a:tc>
                <a:tc>
                  <a:txBody>
                    <a:bodyPr/>
                    <a:lstStyle/>
                    <a:p>
                      <a:pPr algn="r">
                        <a:lnSpc>
                          <a:spcPts val="1300"/>
                        </a:lnSpc>
                        <a:spcBef>
                          <a:spcPts val="150"/>
                        </a:spcBef>
                        <a:spcAft>
                          <a:spcPts val="15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2 104 283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2 054 031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50 252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2.4%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2 065 598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1">
                          <a:effectLst/>
                          <a:latin typeface="Arial" panose="020B0604020202020204" pitchFamily="34" charset="0"/>
                          <a:ea typeface="Times New Roman" panose="02020603050405020304" pitchFamily="18" charset="0"/>
                          <a:cs typeface="Arial" panose="020B0604020202020204" pitchFamily="34" charset="0"/>
                        </a:rPr>
                        <a:t>1 943 413</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122 185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5.9%</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290946">
                <a:tc>
                  <a:txBody>
                    <a:bodyPr/>
                    <a:lstStyle/>
                    <a:p>
                      <a:pPr lvl="0">
                        <a:lnSpc>
                          <a:spcPct val="115000"/>
                        </a:lnSpc>
                        <a:spcAft>
                          <a:spcPts val="0"/>
                        </a:spcAft>
                      </a:pPr>
                      <a:r>
                        <a:rPr lang="en-US" sz="1200" b="0" dirty="0">
                          <a:effectLst/>
                          <a:latin typeface="Arial" panose="020B0604020202020204" pitchFamily="34" charset="0"/>
                          <a:cs typeface="Arial" panose="020B0604020202020204" pitchFamily="34" charset="0"/>
                        </a:rPr>
                        <a:t>Compensation of employees</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1 791 720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1 791 530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190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1 756 783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1 718 208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38 575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301336">
                <a:tc>
                  <a:txBody>
                    <a:bodyPr/>
                    <a:lstStyle/>
                    <a:p>
                      <a:pPr lvl="0">
                        <a:lnSpc>
                          <a:spcPct val="115000"/>
                        </a:lnSpc>
                        <a:spcAft>
                          <a:spcPts val="0"/>
                        </a:spcAft>
                      </a:pPr>
                      <a:r>
                        <a:rPr lang="en-US" sz="1200" b="0" dirty="0">
                          <a:effectLst/>
                          <a:latin typeface="Arial" panose="020B0604020202020204" pitchFamily="34" charset="0"/>
                          <a:cs typeface="Arial" panose="020B0604020202020204" pitchFamily="34" charset="0"/>
                        </a:rPr>
                        <a:t>Goods and services</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312 557</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262</a:t>
                      </a:r>
                      <a:r>
                        <a:rPr lang="en-US" sz="1200" baseline="0" dirty="0">
                          <a:effectLst/>
                          <a:latin typeface="Arial" panose="020B0604020202020204" pitchFamily="34" charset="0"/>
                          <a:ea typeface="Times New Roman" panose="02020603050405020304" pitchFamily="18" charset="0"/>
                          <a:cs typeface="Arial" panose="020B0604020202020204" pitchFamily="34" charset="0"/>
                        </a:rPr>
                        <a:t> 495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50 062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16%</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308 815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225 205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83 610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27.1%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345364">
                <a:tc>
                  <a:txBody>
                    <a:bodyPr/>
                    <a:lstStyle/>
                    <a:p>
                      <a:pPr lvl="0">
                        <a:lnSpc>
                          <a:spcPct val="115000"/>
                        </a:lnSpc>
                        <a:spcAft>
                          <a:spcPts val="0"/>
                        </a:spcAft>
                      </a:pPr>
                      <a:r>
                        <a:rPr lang="en-US" sz="1200" b="0" dirty="0">
                          <a:effectLst/>
                          <a:latin typeface="Arial" panose="020B0604020202020204" pitchFamily="34" charset="0"/>
                          <a:cs typeface="Arial" panose="020B0604020202020204" pitchFamily="34" charset="0"/>
                        </a:rPr>
                        <a:t>Interest on rent and land</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rtl="0" fontAlgn="ctr"/>
                      <a:r>
                        <a:rPr lang="en-US" sz="1200" b="0" i="0" u="none" strike="noStrike" dirty="0">
                          <a:solidFill>
                            <a:schemeClr val="tx1"/>
                          </a:solidFill>
                          <a:effectLst/>
                          <a:latin typeface="Arial" panose="020B0604020202020204" pitchFamily="34" charset="0"/>
                          <a:cs typeface="Arial" panose="020B0604020202020204" pitchFamily="34" charset="0"/>
                        </a:rPr>
                        <a:t>6</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rtl="0" fontAlgn="ctr"/>
                      <a:r>
                        <a:rPr lang="en-US" sz="1200" b="0" i="0" u="none" strike="noStrike" dirty="0">
                          <a:solidFill>
                            <a:schemeClr val="tx1"/>
                          </a:solidFill>
                          <a:effectLst/>
                          <a:latin typeface="Arial" panose="020B0604020202020204" pitchFamily="34" charset="0"/>
                          <a:cs typeface="Arial" panose="020B0604020202020204" pitchFamily="34" charset="0"/>
                        </a:rPr>
                        <a:t>6</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rtl="0" fontAlgn="ctr"/>
                      <a:r>
                        <a:rPr lang="en-ZA" sz="1200" b="0" i="0" u="none" strike="noStrike" dirty="0">
                          <a:solidFill>
                            <a:schemeClr val="tx1"/>
                          </a:solidFill>
                          <a:effectLst/>
                          <a:latin typeface="Arial" panose="020B0604020202020204" pitchFamily="34" charset="0"/>
                          <a:cs typeface="Arial" panose="020B0604020202020204" pitchFamily="34" charset="0"/>
                        </a:rPr>
                        <a:t>-</a:t>
                      </a:r>
                    </a:p>
                  </a:txBody>
                  <a:tcPr marL="6350" marR="6350" marT="6350" marB="0" anchor="ctr"/>
                </a:tc>
                <a:tc>
                  <a:txBody>
                    <a:bodyPr/>
                    <a:lstStyle/>
                    <a:p>
                      <a:pPr algn="r" rtl="0" fontAlgn="ctr"/>
                      <a:r>
                        <a:rPr lang="en-US" sz="1200" b="0" i="0" u="none" strike="noStrike" dirty="0">
                          <a:solidFill>
                            <a:schemeClr val="tx1"/>
                          </a:solidFill>
                          <a:effectLst/>
                          <a:latin typeface="Arial" panose="020B0604020202020204" pitchFamily="34" charset="0"/>
                          <a:cs typeface="Arial" panose="020B0604020202020204" pitchFamily="34" charset="0"/>
                        </a:rPr>
                        <a:t>0%</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rtl="0" fontAlgn="ctr"/>
                      <a:r>
                        <a:rPr lang="en-ZA" sz="1200" b="0" i="0" u="none" strike="noStrike" dirty="0">
                          <a:solidFill>
                            <a:schemeClr val="tx1"/>
                          </a:solidFill>
                          <a:effectLst/>
                          <a:latin typeface="Arial" panose="020B0604020202020204" pitchFamily="34" charset="0"/>
                          <a:cs typeface="Arial" panose="020B0604020202020204" pitchFamily="34" charset="0"/>
                        </a:rPr>
                        <a:t>-</a:t>
                      </a:r>
                    </a:p>
                  </a:txBody>
                  <a:tcPr marL="6350" marR="6350" marT="6350" marB="0" anchor="ctr"/>
                </a:tc>
                <a:tc>
                  <a:txBody>
                    <a:bodyPr/>
                    <a:lstStyle/>
                    <a:p>
                      <a:pPr algn="r" rtl="0" fontAlgn="ctr"/>
                      <a:r>
                        <a:rPr lang="en-ZA" sz="1200" b="0" i="0" u="none" strike="noStrike" dirty="0">
                          <a:solidFill>
                            <a:schemeClr val="tx1"/>
                          </a:solidFill>
                          <a:effectLst/>
                          <a:latin typeface="Arial" panose="020B0604020202020204" pitchFamily="34" charset="0"/>
                          <a:cs typeface="Arial" panose="020B0604020202020204" pitchFamily="34" charset="0"/>
                        </a:rPr>
                        <a:t>-</a:t>
                      </a:r>
                    </a:p>
                  </a:txBody>
                  <a:tcPr marL="6350" marR="6350" marT="6350" marB="0" anchor="ctr"/>
                </a:tc>
                <a:tc>
                  <a:txBody>
                    <a:bodyPr/>
                    <a:lstStyle/>
                    <a:p>
                      <a:pPr algn="r" rtl="0" fontAlgn="ctr"/>
                      <a:r>
                        <a:rPr lang="en-ZA" sz="1200" b="0" i="0" u="none" strike="noStrike" dirty="0">
                          <a:solidFill>
                            <a:schemeClr val="tx1"/>
                          </a:solidFill>
                          <a:effectLst/>
                          <a:latin typeface="Arial" panose="020B0604020202020204" pitchFamily="34" charset="0"/>
                          <a:cs typeface="Arial" panose="020B0604020202020204" pitchFamily="34" charset="0"/>
                        </a:rPr>
                        <a:t>-</a:t>
                      </a:r>
                    </a:p>
                  </a:txBody>
                  <a:tcPr marL="6350" marR="6350" marT="6350" marB="0" anchor="ctr"/>
                </a:tc>
                <a:tc>
                  <a:txBody>
                    <a:bodyPr/>
                    <a:lstStyle/>
                    <a:p>
                      <a:pPr algn="r" rtl="0" fontAlgn="ctr"/>
                      <a:r>
                        <a:rPr lang="en-ZA" sz="1200" b="0" i="0" u="none" strike="noStrike" dirty="0">
                          <a:solidFill>
                            <a:schemeClr val="tx1"/>
                          </a:solidFill>
                          <a:effectLst/>
                          <a:latin typeface="Arial" panose="020B0604020202020204" pitchFamily="34" charset="0"/>
                          <a:cs typeface="Arial" panose="020B0604020202020204" pitchFamily="34" charset="0"/>
                        </a:rPr>
                        <a:t>-</a:t>
                      </a:r>
                    </a:p>
                  </a:txBody>
                  <a:tcPr marL="6350" marR="6350" marT="6350" marB="0" anchor="ctr"/>
                </a:tc>
                <a:extLst>
                  <a:ext uri="{0D108BD9-81ED-4DB2-BD59-A6C34878D82A}">
                    <a16:rowId xmlns:a16="http://schemas.microsoft.com/office/drawing/2014/main" val="10006"/>
                  </a:ext>
                </a:extLst>
              </a:tr>
              <a:tr h="375957">
                <a:tc>
                  <a:txBody>
                    <a:bodyPr/>
                    <a:lstStyle/>
                    <a:p>
                      <a:pPr>
                        <a:lnSpc>
                          <a:spcPct val="115000"/>
                        </a:lnSpc>
                        <a:spcAft>
                          <a:spcPts val="0"/>
                        </a:spcAft>
                      </a:pPr>
                      <a:r>
                        <a:rPr lang="en-US" sz="1200" b="1" dirty="0">
                          <a:effectLst/>
                          <a:latin typeface="Arial" panose="020B0604020202020204" pitchFamily="34" charset="0"/>
                          <a:cs typeface="Arial" panose="020B0604020202020204" pitchFamily="34" charset="0"/>
                        </a:rPr>
                        <a:t>Transfers</a:t>
                      </a:r>
                      <a:r>
                        <a:rPr lang="en-US" sz="1200" b="1" baseline="0" dirty="0">
                          <a:effectLst/>
                          <a:latin typeface="Arial" panose="020B0604020202020204" pitchFamily="34" charset="0"/>
                          <a:cs typeface="Arial" panose="020B0604020202020204" pitchFamily="34" charset="0"/>
                        </a:rPr>
                        <a:t> and subsidies</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135 734</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75 443</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60 291</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44.4%</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130 253</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73 975</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56 278</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43.2%</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375957">
                <a:tc>
                  <a:txBody>
                    <a:bodyPr/>
                    <a:lstStyle/>
                    <a:p>
                      <a:pPr>
                        <a:lnSpc>
                          <a:spcPct val="115000"/>
                        </a:lnSpc>
                        <a:spcAft>
                          <a:spcPts val="0"/>
                        </a:spcAft>
                      </a:pPr>
                      <a:r>
                        <a:rPr lang="en-US" sz="1200" b="1" dirty="0">
                          <a:effectLst/>
                          <a:latin typeface="Arial" panose="020B0604020202020204" pitchFamily="34" charset="0"/>
                          <a:ea typeface="+mn-ea"/>
                          <a:cs typeface="Arial" panose="020B0604020202020204" pitchFamily="34" charset="0"/>
                        </a:rPr>
                        <a:t>Purchase</a:t>
                      </a:r>
                      <a:r>
                        <a:rPr lang="en-US" sz="1200" b="1" baseline="0" dirty="0">
                          <a:effectLst/>
                          <a:latin typeface="Arial" panose="020B0604020202020204" pitchFamily="34" charset="0"/>
                          <a:ea typeface="+mn-ea"/>
                          <a:cs typeface="Arial" panose="020B0604020202020204" pitchFamily="34" charset="0"/>
                        </a:rPr>
                        <a:t> of capital assets</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120 184</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89 715</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30 469</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25.4%</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110 201</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97 765</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12 436</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cs typeface="Arial" panose="020B0604020202020204" pitchFamily="34" charset="0"/>
                        </a:rPr>
                        <a:t>11.3%</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375957">
                <a:tc>
                  <a:txBody>
                    <a:bodyPr/>
                    <a:lstStyle/>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Payment for financial assets</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200"/>
                        </a:lnSpc>
                        <a:spcBef>
                          <a:spcPts val="6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316</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(316)</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321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(321)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55793093"/>
                  </a:ext>
                </a:extLst>
              </a:tr>
              <a:tr h="375957">
                <a:tc>
                  <a:txBody>
                    <a:bodyPr/>
                    <a:lstStyle/>
                    <a:p>
                      <a:pPr>
                        <a:lnSpc>
                          <a:spcPct val="115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Total</a:t>
                      </a:r>
                    </a:p>
                  </a:txBody>
                  <a:tcPr marL="51435" marR="51435"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2 360 201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2 219 505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140 696</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6%</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2 306 052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2 115 474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190 578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8.3%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4396226"/>
                  </a:ext>
                </a:extLst>
              </a:tr>
            </a:tbl>
          </a:graphicData>
        </a:graphic>
      </p:graphicFrame>
    </p:spTree>
    <p:extLst>
      <p:ext uri="{BB962C8B-B14F-4D97-AF65-F5344CB8AC3E}">
        <p14:creationId xmlns:p14="http://schemas.microsoft.com/office/powerpoint/2010/main" val="188344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46</a:t>
            </a:fld>
            <a:endParaRPr lang="en-US"/>
          </a:p>
        </p:txBody>
      </p:sp>
      <p:sp>
        <p:nvSpPr>
          <p:cNvPr id="4" name="Rectangle 3"/>
          <p:cNvSpPr/>
          <p:nvPr/>
        </p:nvSpPr>
        <p:spPr>
          <a:xfrm>
            <a:off x="174567" y="1217179"/>
            <a:ext cx="8832501" cy="4524315"/>
          </a:xfrm>
          <a:prstGeom prst="rect">
            <a:avLst/>
          </a:prstGeom>
        </p:spPr>
        <p:txBody>
          <a:bodyPr wrap="square">
            <a:spAutoFit/>
          </a:bodyPr>
          <a:lstStyle/>
          <a:p>
            <a:pPr algn="just"/>
            <a:r>
              <a:rPr lang="en-US" sz="1600" b="1" dirty="0">
                <a:latin typeface="Arial Narrow" panose="020B0606020202030204" pitchFamily="34" charset="0"/>
                <a:cs typeface="Arial" panose="020B0604020202020204" pitchFamily="34" charset="0"/>
              </a:rPr>
              <a:t>The underspending on Programme 1 relates to:</a:t>
            </a:r>
          </a:p>
          <a:p>
            <a:pPr marL="457200" indent="-457200" algn="just">
              <a:buFont typeface="Wingdings" panose="05000000000000000000" pitchFamily="2" charset="2"/>
              <a:buChar char="§"/>
            </a:pPr>
            <a:r>
              <a:rPr lang="en-US" sz="1600" dirty="0">
                <a:latin typeface="Arial Narrow" panose="020B0606020202030204" pitchFamily="34" charset="0"/>
                <a:cs typeface="Arial" panose="020B0604020202020204" pitchFamily="34" charset="0"/>
              </a:rPr>
              <a:t>Compensation of employees </a:t>
            </a:r>
            <a:r>
              <a:rPr lang="en-GB" sz="1600" dirty="0">
                <a:latin typeface="Arial Narrow" panose="020B0606020202030204" pitchFamily="34" charset="0"/>
                <a:cs typeface="Arial" panose="020B0604020202020204" pitchFamily="34" charset="0"/>
              </a:rPr>
              <a:t>relates to an over-projected transfer of funds to the compensation of employees item from goods and services to provide for salary adjustments and the increase in medical aid contributions. </a:t>
            </a:r>
          </a:p>
          <a:p>
            <a:pPr algn="just"/>
            <a:endParaRPr lang="en-GB" sz="1600" dirty="0">
              <a:latin typeface="Arial Narrow" panose="020B0606020202030204" pitchFamily="34" charset="0"/>
              <a:cs typeface="Arial" panose="020B0604020202020204" pitchFamily="34" charset="0"/>
            </a:endParaRPr>
          </a:p>
          <a:p>
            <a:pPr marL="457200" indent="-457200" algn="just">
              <a:buFont typeface="Wingdings" panose="05000000000000000000" pitchFamily="2" charset="2"/>
              <a:buChar char="§"/>
            </a:pPr>
            <a:r>
              <a:rPr lang="en-US" sz="1600" dirty="0">
                <a:latin typeface="Arial Narrow" panose="020B0606020202030204" pitchFamily="34" charset="0"/>
                <a:cs typeface="Arial" panose="020B0604020202020204" pitchFamily="34" charset="0"/>
              </a:rPr>
              <a:t>Goods and services due to </a:t>
            </a:r>
            <a:r>
              <a:rPr lang="en-GB" sz="1600" dirty="0">
                <a:latin typeface="Arial Narrow" panose="020B0606020202030204" pitchFamily="34" charset="0"/>
                <a:cs typeface="Arial" panose="020B0604020202020204" pitchFamily="34" charset="0"/>
              </a:rPr>
              <a:t>the delayed installation cost of the ICT infrastructure equipment resulting from delay in overseas manufacturing caused by a worldwide backlog on server equipment manufacturing</a:t>
            </a:r>
            <a:r>
              <a:rPr lang="en-US" sz="1600" dirty="0">
                <a:latin typeface="Arial Narrow" panose="020B0606020202030204" pitchFamily="34" charset="0"/>
                <a:cs typeface="Arial" panose="020B0604020202020204" pitchFamily="34" charset="0"/>
              </a:rPr>
              <a:t>.</a:t>
            </a:r>
          </a:p>
          <a:p>
            <a:pPr algn="just"/>
            <a:endParaRPr lang="en-US" sz="1600" dirty="0">
              <a:latin typeface="Arial Narrow" panose="020B0606020202030204" pitchFamily="34" charset="0"/>
              <a:cs typeface="Arial" panose="020B0604020202020204" pitchFamily="34" charset="0"/>
            </a:endParaRPr>
          </a:p>
          <a:p>
            <a:pPr marL="457200" indent="-457200" algn="just">
              <a:buFont typeface="Wingdings" panose="05000000000000000000" pitchFamily="2" charset="2"/>
              <a:buChar char="§"/>
            </a:pPr>
            <a:r>
              <a:rPr lang="en-GB" sz="1600" dirty="0">
                <a:latin typeface="Arial Narrow" panose="020B0606020202030204" pitchFamily="34" charset="0"/>
                <a:cs typeface="Arial" panose="020B0604020202020204" pitchFamily="34" charset="0"/>
              </a:rPr>
              <a:t>Purchase of capital assets due to </a:t>
            </a:r>
            <a:r>
              <a:rPr lang="en-ZA" sz="1600" dirty="0">
                <a:latin typeface="Arial Narrow" panose="020B0606020202030204" pitchFamily="34" charset="0"/>
                <a:cs typeface="Arial" panose="020B0604020202020204" pitchFamily="34" charset="0"/>
              </a:rPr>
              <a:t>delays in the delivery of the server and ICT End-User equipment due to the delay in overseas manufacturing caused by a worldwide backlog on server equipment manufacturing.</a:t>
            </a:r>
            <a:r>
              <a:rPr lang="en-GB" sz="1600" dirty="0">
                <a:latin typeface="Arial Narrow" panose="020B0606020202030204" pitchFamily="34" charset="0"/>
                <a:cs typeface="Arial" panose="020B0604020202020204" pitchFamily="34" charset="0"/>
              </a:rPr>
              <a:t> </a:t>
            </a:r>
            <a:endParaRPr lang="en-US" sz="1600" dirty="0">
              <a:latin typeface="Arial Narrow" panose="020B0606020202030204" pitchFamily="34" charset="0"/>
              <a:cs typeface="Arial" panose="020B0604020202020204" pitchFamily="34" charset="0"/>
            </a:endParaRPr>
          </a:p>
          <a:p>
            <a:pPr marL="457200" indent="-457200" algn="just">
              <a:buFont typeface="Wingdings" panose="05000000000000000000" pitchFamily="2" charset="2"/>
              <a:buChar char="§"/>
            </a:pPr>
            <a:endParaRPr lang="en-US" sz="1600" dirty="0">
              <a:latin typeface="Arial Narrow" panose="020B0606020202030204" pitchFamily="34" charset="0"/>
              <a:cs typeface="Arial" panose="020B0604020202020204" pitchFamily="34" charset="0"/>
            </a:endParaRPr>
          </a:p>
          <a:p>
            <a:pPr algn="just"/>
            <a:r>
              <a:rPr lang="en-US" sz="1600" b="1" dirty="0">
                <a:latin typeface="Arial Narrow" panose="020B0606020202030204" pitchFamily="34" charset="0"/>
                <a:cs typeface="Arial" panose="020B0604020202020204" pitchFamily="34" charset="0"/>
              </a:rPr>
              <a:t>The underspending on Programme 2 relates to:</a:t>
            </a:r>
          </a:p>
          <a:p>
            <a:pPr marL="457200" indent="-457200" algn="just">
              <a:buFont typeface="Wingdings" panose="05000000000000000000" pitchFamily="2" charset="2"/>
              <a:buChar char="§"/>
            </a:pPr>
            <a:r>
              <a:rPr lang="en-US" sz="1600" dirty="0">
                <a:latin typeface="Arial Narrow" panose="020B0606020202030204" pitchFamily="34" charset="0"/>
                <a:cs typeface="Arial" panose="020B0604020202020204" pitchFamily="34" charset="0"/>
              </a:rPr>
              <a:t>Savings on the following goods and services items due to COVID-19 related restrictions as some Judges and officials were working remotely:</a:t>
            </a:r>
          </a:p>
          <a:p>
            <a:pPr marL="808038" indent="-360363" algn="just">
              <a:buFont typeface="Courier New" panose="02070309020205020404" pitchFamily="49" charset="0"/>
              <a:buChar char="o"/>
            </a:pPr>
            <a:r>
              <a:rPr lang="en-GB" sz="1600" dirty="0">
                <a:latin typeface="Arial Narrow" panose="020B0606020202030204" pitchFamily="34" charset="0"/>
                <a:cs typeface="Arial" panose="020B0604020202020204" pitchFamily="34" charset="0"/>
              </a:rPr>
              <a:t>catering services,</a:t>
            </a:r>
          </a:p>
          <a:p>
            <a:pPr marL="808038" indent="-360363" algn="just">
              <a:buFont typeface="Courier New" panose="02070309020205020404" pitchFamily="49" charset="0"/>
              <a:buChar char="o"/>
            </a:pPr>
            <a:r>
              <a:rPr lang="en-GB" sz="1600" dirty="0">
                <a:latin typeface="Arial Narrow" panose="020B0606020202030204" pitchFamily="34" charset="0"/>
                <a:cs typeface="Arial" panose="020B0604020202020204" pitchFamily="34" charset="0"/>
              </a:rPr>
              <a:t>venues and facilities,</a:t>
            </a:r>
          </a:p>
          <a:p>
            <a:pPr marL="808038" indent="-360363" algn="just">
              <a:buFont typeface="Courier New" panose="02070309020205020404" pitchFamily="49" charset="0"/>
              <a:buChar char="o"/>
            </a:pPr>
            <a:r>
              <a:rPr lang="en-GB" sz="1600" dirty="0">
                <a:latin typeface="Arial Narrow" panose="020B0606020202030204" pitchFamily="34" charset="0"/>
                <a:cs typeface="Arial" panose="020B0604020202020204" pitchFamily="34" charset="0"/>
              </a:rPr>
              <a:t>Fleet services,</a:t>
            </a:r>
          </a:p>
          <a:p>
            <a:pPr marL="808038" indent="-360363" algn="just">
              <a:buFont typeface="Courier New" panose="02070309020205020404" pitchFamily="49" charset="0"/>
              <a:buChar char="o"/>
            </a:pPr>
            <a:r>
              <a:rPr lang="en-GB" sz="1600" dirty="0">
                <a:latin typeface="Arial Narrow" panose="020B0606020202030204" pitchFamily="34" charset="0"/>
                <a:cs typeface="Arial" panose="020B0604020202020204" pitchFamily="34" charset="0"/>
              </a:rPr>
              <a:t>stationery and consumables, and</a:t>
            </a:r>
          </a:p>
          <a:p>
            <a:pPr marL="808038" indent="-360363" algn="just">
              <a:buFont typeface="Courier New" panose="02070309020205020404" pitchFamily="49" charset="0"/>
              <a:buChar char="o"/>
            </a:pPr>
            <a:r>
              <a:rPr lang="en-GB" sz="1600" dirty="0">
                <a:latin typeface="Arial Narrow" panose="020B0606020202030204" pitchFamily="34" charset="0"/>
                <a:cs typeface="Arial" panose="020B0604020202020204" pitchFamily="34" charset="0"/>
              </a:rPr>
              <a:t>telephone costs.</a:t>
            </a:r>
          </a:p>
        </p:txBody>
      </p:sp>
      <p:sp>
        <p:nvSpPr>
          <p:cNvPr id="6" name="Subtitle 2"/>
          <p:cNvSpPr txBox="1">
            <a:spLocks/>
          </p:cNvSpPr>
          <p:nvPr/>
        </p:nvSpPr>
        <p:spPr>
          <a:xfrm>
            <a:off x="290945" y="580618"/>
            <a:ext cx="7656801" cy="43881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solidFill>
                  <a:schemeClr val="tx1"/>
                </a:solidFill>
                <a:latin typeface="Arial" panose="020B0604020202020204" pitchFamily="34" charset="0"/>
              </a:rPr>
              <a:t>SUMMARY OF FINANCIAL PERFORMANCE (CONT…)    </a:t>
            </a:r>
          </a:p>
        </p:txBody>
      </p:sp>
    </p:spTree>
    <p:extLst>
      <p:ext uri="{BB962C8B-B14F-4D97-AF65-F5344CB8AC3E}">
        <p14:creationId xmlns:p14="http://schemas.microsoft.com/office/powerpoint/2010/main" val="1570085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47</a:t>
            </a:fld>
            <a:endParaRPr lang="en-US"/>
          </a:p>
        </p:txBody>
      </p:sp>
      <p:sp>
        <p:nvSpPr>
          <p:cNvPr id="4" name="Rectangle 3"/>
          <p:cNvSpPr/>
          <p:nvPr/>
        </p:nvSpPr>
        <p:spPr>
          <a:xfrm>
            <a:off x="174567" y="1217179"/>
            <a:ext cx="8832501" cy="2062103"/>
          </a:xfrm>
          <a:prstGeom prst="rect">
            <a:avLst/>
          </a:prstGeom>
        </p:spPr>
        <p:txBody>
          <a:bodyPr wrap="square">
            <a:spAutoFit/>
          </a:bodyPr>
          <a:lstStyle/>
          <a:p>
            <a:pPr algn="just"/>
            <a:endParaRPr lang="en-US" sz="1600" b="1" dirty="0">
              <a:latin typeface="Arial Narrow" panose="020B0606020202030204" pitchFamily="34" charset="0"/>
              <a:cs typeface="Arial" panose="020B0604020202020204" pitchFamily="34" charset="0"/>
            </a:endParaRPr>
          </a:p>
          <a:p>
            <a:pPr algn="just"/>
            <a:r>
              <a:rPr lang="en-US" sz="1600" b="1" dirty="0">
                <a:latin typeface="Arial Narrow" panose="020B0606020202030204" pitchFamily="34" charset="0"/>
                <a:cs typeface="Arial" panose="020B0604020202020204" pitchFamily="34" charset="0"/>
              </a:rPr>
              <a:t>The underspending on Programme 3 relates to:</a:t>
            </a:r>
          </a:p>
          <a:p>
            <a:pPr marL="285750" indent="-285750" algn="just">
              <a:buFont typeface="Wingdings" panose="05000000000000000000" pitchFamily="2" charset="2"/>
              <a:buChar char="§"/>
            </a:pPr>
            <a:r>
              <a:rPr lang="en-US" sz="1600" dirty="0">
                <a:latin typeface="Arial Narrow" panose="020B0606020202030204" pitchFamily="34" charset="0"/>
                <a:cs typeface="Arial" panose="020B0604020202020204" pitchFamily="34" charset="0"/>
              </a:rPr>
              <a:t>Goods and services due to savings on </a:t>
            </a:r>
            <a:r>
              <a:rPr lang="en-GB" sz="1600" dirty="0">
                <a:latin typeface="Arial Narrow" panose="020B0606020202030204" pitchFamily="34" charset="0"/>
                <a:cs typeface="Arial" panose="020B0604020202020204" pitchFamily="34" charset="0"/>
              </a:rPr>
              <a:t>judicial training expenses as the traditional in person training of Judicial Officers switched from hiring of training venues to virtual training due to COVID-19 related lockdown restrictions.</a:t>
            </a:r>
          </a:p>
          <a:p>
            <a:pPr algn="just"/>
            <a:endParaRPr lang="en-GB" sz="1600" dirty="0">
              <a:latin typeface="Arial Narrow" panose="020B0606020202030204" pitchFamily="34" charset="0"/>
              <a:cs typeface="Arial" panose="020B0604020202020204" pitchFamily="34" charset="0"/>
            </a:endParaRPr>
          </a:p>
          <a:p>
            <a:pPr algn="just"/>
            <a:endParaRPr lang="en-GB" sz="1600" dirty="0">
              <a:latin typeface="Arial Narrow" panose="020B0606020202030204" pitchFamily="34" charset="0"/>
              <a:cs typeface="Arial" panose="020B0604020202020204" pitchFamily="34" charset="0"/>
            </a:endParaRPr>
          </a:p>
          <a:p>
            <a:pPr algn="just"/>
            <a:r>
              <a:rPr lang="en-US" sz="1600" b="1" dirty="0">
                <a:latin typeface="Arial Narrow" panose="020B0606020202030204" pitchFamily="34" charset="0"/>
                <a:cs typeface="Arial" panose="020B0604020202020204" pitchFamily="34" charset="0"/>
              </a:rPr>
              <a:t>The underspending on Judges’ salaries relates to:</a:t>
            </a:r>
          </a:p>
          <a:p>
            <a:pPr marL="285750" indent="-285750" algn="just">
              <a:buFont typeface="Wingdings" panose="05000000000000000000" pitchFamily="2" charset="2"/>
              <a:buChar char="§"/>
            </a:pPr>
            <a:r>
              <a:rPr lang="en-GB" sz="1600" dirty="0">
                <a:latin typeface="Arial Narrow" panose="020B0606020202030204" pitchFamily="34" charset="0"/>
                <a:cs typeface="Arial" panose="020B0604020202020204" pitchFamily="34" charset="0"/>
              </a:rPr>
              <a:t>Transfers and subsidies on households due to fewer than projected leave gratuities paid to Judges.</a:t>
            </a:r>
            <a:endParaRPr lang="en-US" sz="1600" dirty="0">
              <a:solidFill>
                <a:srgbClr val="FF0000"/>
              </a:solidFill>
              <a:latin typeface="Arial Narrow" panose="020B0606020202030204" pitchFamily="34" charset="0"/>
              <a:cs typeface="Arial" panose="020B0604020202020204" pitchFamily="34" charset="0"/>
            </a:endParaRPr>
          </a:p>
        </p:txBody>
      </p:sp>
      <p:sp>
        <p:nvSpPr>
          <p:cNvPr id="6" name="Subtitle 2"/>
          <p:cNvSpPr txBox="1">
            <a:spLocks/>
          </p:cNvSpPr>
          <p:nvPr/>
        </p:nvSpPr>
        <p:spPr>
          <a:xfrm>
            <a:off x="290945" y="580618"/>
            <a:ext cx="7656801" cy="43881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solidFill>
                  <a:schemeClr val="tx1"/>
                </a:solidFill>
                <a:latin typeface="Arial" panose="020B0604020202020204" pitchFamily="34" charset="0"/>
              </a:rPr>
              <a:t>SUMMARY OF FINANCIAL PERFORMANCE (CONT…)    </a:t>
            </a:r>
          </a:p>
        </p:txBody>
      </p:sp>
    </p:spTree>
    <p:extLst>
      <p:ext uri="{BB962C8B-B14F-4D97-AF65-F5344CB8AC3E}">
        <p14:creationId xmlns:p14="http://schemas.microsoft.com/office/powerpoint/2010/main" val="1858083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48</a:t>
            </a:fld>
            <a:endParaRPr lang="en-US"/>
          </a:p>
        </p:txBody>
      </p:sp>
      <p:sp>
        <p:nvSpPr>
          <p:cNvPr id="3" name="Rectangle 2"/>
          <p:cNvSpPr/>
          <p:nvPr/>
        </p:nvSpPr>
        <p:spPr>
          <a:xfrm>
            <a:off x="821274" y="563919"/>
            <a:ext cx="7081888" cy="578385"/>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ZA" sz="2300" b="1" dirty="0">
                <a:latin typeface="Arial" panose="020B0604020202020204" pitchFamily="34" charset="0"/>
                <a:cs typeface="Arial" panose="020B0604020202020204" pitchFamily="34" charset="0"/>
              </a:rPr>
              <a:t>CONCLUSION </a:t>
            </a:r>
            <a:endParaRPr lang="en-US" sz="2300" b="1" dirty="0">
              <a:latin typeface="Arial" panose="020B0604020202020204" pitchFamily="34" charset="0"/>
              <a:cs typeface="Arial" panose="020B0604020202020204" pitchFamily="34" charset="0"/>
            </a:endParaRPr>
          </a:p>
        </p:txBody>
      </p:sp>
      <p:sp>
        <p:nvSpPr>
          <p:cNvPr id="4" name="Rectangle 3"/>
          <p:cNvSpPr/>
          <p:nvPr/>
        </p:nvSpPr>
        <p:spPr>
          <a:xfrm>
            <a:off x="174567" y="1543191"/>
            <a:ext cx="8832501" cy="2611741"/>
          </a:xfrm>
          <a:prstGeom prst="rect">
            <a:avLst/>
          </a:prstGeom>
        </p:spPr>
        <p:txBody>
          <a:bodyPr wrap="square">
            <a:spAutoFit/>
          </a:bodyPr>
          <a:lstStyle/>
          <a:p>
            <a:pPr algn="just"/>
            <a:endParaRPr lang="en-US" sz="2000" dirty="0">
              <a:latin typeface="Avenir Black"/>
              <a:cs typeface="Avenir Black"/>
            </a:endParaRPr>
          </a:p>
          <a:p>
            <a:pPr algn="just"/>
            <a:endParaRPr lang="en-US" sz="2000" dirty="0">
              <a:latin typeface="Avenir Black"/>
              <a:cs typeface="Avenir Black"/>
            </a:endParaRPr>
          </a:p>
          <a:p>
            <a:pPr algn="just"/>
            <a:endParaRPr lang="en-US" sz="2000" dirty="0">
              <a:latin typeface="Avenir Black"/>
              <a:cs typeface="Avenir Black"/>
            </a:endParaRPr>
          </a:p>
          <a:p>
            <a:pPr algn="just"/>
            <a:r>
              <a:rPr lang="en-US" sz="2000" dirty="0">
                <a:latin typeface="Avenir Black"/>
                <a:cs typeface="Avenir Black"/>
              </a:rPr>
              <a:t>The OCJ would like to thank the Portfolio Committee for their continued oversight in ensuring that the Department continues to execute its mandate effectively.</a:t>
            </a:r>
          </a:p>
          <a:p>
            <a:pPr>
              <a:lnSpc>
                <a:spcPct val="150000"/>
              </a:lnSpc>
            </a:pPr>
            <a:endParaRPr lang="en-US" sz="2000" b="1" dirty="0">
              <a:latin typeface="Arial Narrow" panose="020B0606020202030204" pitchFamily="34" charset="0"/>
              <a:cs typeface="Arial" pitchFamily="34" charset="0"/>
            </a:endParaRPr>
          </a:p>
          <a:p>
            <a:pPr>
              <a:lnSpc>
                <a:spcPct val="200000"/>
              </a:lnSpc>
            </a:pPr>
            <a:r>
              <a:rPr lang="en-US" sz="2000" dirty="0">
                <a:latin typeface="Arial Narrow" panose="020B0606020202030204" pitchFamily="34" charset="0"/>
                <a:cs typeface="Arial" pitchFamily="34" charset="0"/>
              </a:rPr>
              <a:t>    </a:t>
            </a:r>
          </a:p>
        </p:txBody>
      </p:sp>
    </p:spTree>
    <p:extLst>
      <p:ext uri="{BB962C8B-B14F-4D97-AF65-F5344CB8AC3E}">
        <p14:creationId xmlns:p14="http://schemas.microsoft.com/office/powerpoint/2010/main" val="72353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038149331"/>
              </p:ext>
            </p:extLst>
          </p:nvPr>
        </p:nvGraphicFramePr>
        <p:xfrm>
          <a:off x="303806" y="1242558"/>
          <a:ext cx="7563853" cy="5280267"/>
        </p:xfrm>
        <a:graphic>
          <a:graphicData uri="http://schemas.openxmlformats.org/drawingml/2006/table">
            <a:tbl>
              <a:tblPr firstRow="1" bandRow="1">
                <a:tableStyleId>{5C22544A-7EE6-4342-B048-85BDC9FD1C3A}</a:tableStyleId>
              </a:tblPr>
              <a:tblGrid>
                <a:gridCol w="7563853">
                  <a:extLst>
                    <a:ext uri="{9D8B030D-6E8A-4147-A177-3AD203B41FA5}">
                      <a16:colId xmlns:a16="http://schemas.microsoft.com/office/drawing/2014/main" val="20000"/>
                    </a:ext>
                  </a:extLst>
                </a:gridCol>
              </a:tblGrid>
              <a:tr h="5280267">
                <a:tc>
                  <a:txBody>
                    <a:bodyPr/>
                    <a:lstStyle/>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ZA" sz="7200" b="1" dirty="0">
                          <a:solidFill>
                            <a:schemeClr val="tx1"/>
                          </a:solidFill>
                          <a:latin typeface="Arial Narrow" panose="020B0606020202030204" pitchFamily="34" charset="0"/>
                        </a:rPr>
                        <a:t>THANK</a:t>
                      </a:r>
                      <a:r>
                        <a:rPr lang="en-ZA" sz="7200" b="1" baseline="0" dirty="0">
                          <a:solidFill>
                            <a:schemeClr val="tx1"/>
                          </a:solidFill>
                          <a:latin typeface="Arial Narrow" panose="020B0606020202030204" pitchFamily="34" charset="0"/>
                        </a:rPr>
                        <a:t> YOU </a:t>
                      </a:r>
                      <a:endParaRPr lang="en-ZA" sz="7200" b="1"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133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5</a:t>
            </a:fld>
            <a:endParaRPr lang="en-US"/>
          </a:p>
        </p:txBody>
      </p:sp>
      <p:sp>
        <p:nvSpPr>
          <p:cNvPr id="5" name="Title 1"/>
          <p:cNvSpPr txBox="1">
            <a:spLocks/>
          </p:cNvSpPr>
          <p:nvPr/>
        </p:nvSpPr>
        <p:spPr>
          <a:xfrm>
            <a:off x="609600" y="487822"/>
            <a:ext cx="7263865" cy="528926"/>
          </a:xfrm>
          <a:prstGeom prst="rect">
            <a:avLst/>
          </a:prstGeom>
          <a:solidFill>
            <a:schemeClr val="tx2">
              <a:lumMod val="20000"/>
              <a:lumOff val="80000"/>
            </a:schemeClr>
          </a:solidFill>
          <a:ln>
            <a:solidFill>
              <a:schemeClr val="tx2">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300" b="1" dirty="0">
                <a:latin typeface="Arial" panose="020B0604020202020204" pitchFamily="34" charset="0"/>
                <a:cs typeface="Arial" panose="020B0604020202020204" pitchFamily="34" charset="0"/>
              </a:rPr>
              <a:t>INTRODUCTION</a:t>
            </a:r>
          </a:p>
        </p:txBody>
      </p:sp>
      <p:sp>
        <p:nvSpPr>
          <p:cNvPr id="6" name="Content Placeholder 2"/>
          <p:cNvSpPr txBox="1">
            <a:spLocks/>
          </p:cNvSpPr>
          <p:nvPr/>
        </p:nvSpPr>
        <p:spPr>
          <a:xfrm>
            <a:off x="476018" y="1233057"/>
            <a:ext cx="8002964" cy="521854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The OCJ was proclaimed by the President of the RSA on 23 August 2010 for the purpose of providing support to the Chief Justice in his dual role as the Head of the Judiciary and the Constitutional Court.</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The OCJ was established to promote and reaffirm the principle of judicial independence, as guaranteed by Section 165 of the Constitution.</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The Minister is the Executive Authority for the OCJ with the Secretary General as the Accounting Officer.</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Although OCJ was established as a National Department, it remained a sub-programme under DoJ&amp;CD vote until 2014/15 financial year.</a:t>
            </a:r>
          </a:p>
          <a:p>
            <a:pPr algn="just">
              <a:buFont typeface="Wingdings" panose="05000000000000000000" pitchFamily="2" charset="2"/>
              <a:buChar char="q"/>
              <a:defRPr/>
            </a:pPr>
            <a:endParaRPr lang="en-ZA" sz="1800" dirty="0">
              <a:solidFill>
                <a:srgbClr val="00B050"/>
              </a:solidFill>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Transfer of functions from DoJ&amp;CD to OCJ were done in October 2014.</a:t>
            </a:r>
          </a:p>
          <a:p>
            <a:pPr marL="0" indent="0" algn="just">
              <a:buNone/>
              <a:defRPr/>
            </a:pP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53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6</a:t>
            </a:fld>
            <a:endParaRPr lang="en-US"/>
          </a:p>
        </p:txBody>
      </p:sp>
      <p:sp>
        <p:nvSpPr>
          <p:cNvPr id="6" name="Subtitle 2"/>
          <p:cNvSpPr txBox="1">
            <a:spLocks/>
          </p:cNvSpPr>
          <p:nvPr/>
        </p:nvSpPr>
        <p:spPr>
          <a:xfrm>
            <a:off x="303805" y="515013"/>
            <a:ext cx="7132319" cy="510702"/>
          </a:xfrm>
          <a:prstGeom prst="rect">
            <a:avLst/>
          </a:prstGeom>
          <a:solidFill>
            <a:schemeClr val="tx2">
              <a:lumMod val="60000"/>
              <a:lumOff val="40000"/>
            </a:schemeClr>
          </a:solidFill>
        </p:spPr>
        <p:txBody>
          <a:bodyPr vert="horz" lIns="91440" tIns="45720" rIns="91440" bIns="45720" rtlCol="0">
            <a:noAutofit/>
          </a:bodyPr>
          <a:lstStyle>
            <a:defPPr>
              <a:defRPr lang="en-US"/>
            </a:defPPr>
            <a:lvl1pPr indent="0" fontAlgn="auto">
              <a:spcBef>
                <a:spcPct val="20000"/>
              </a:spcBef>
              <a:spcAft>
                <a:spcPts val="0"/>
              </a:spcAft>
              <a:buFont typeface="Arial"/>
              <a:buNone/>
              <a:defRPr sz="2400" b="1">
                <a:latin typeface="Arial" pitchFamily="34" charset="0"/>
                <a:cs typeface="Arial"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ZA"/>
              <a:t>VISION, </a:t>
            </a:r>
            <a:r>
              <a:rPr lang="en-ZA" dirty="0"/>
              <a:t>MISSION AND VALUES</a:t>
            </a:r>
          </a:p>
        </p:txBody>
      </p:sp>
      <p:sp>
        <p:nvSpPr>
          <p:cNvPr id="7" name="Subtitle 2"/>
          <p:cNvSpPr txBox="1">
            <a:spLocks/>
          </p:cNvSpPr>
          <p:nvPr/>
        </p:nvSpPr>
        <p:spPr>
          <a:xfrm>
            <a:off x="244293" y="1345324"/>
            <a:ext cx="8693050" cy="5180167"/>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latin typeface="Avenir Light"/>
              <a:cs typeface="Avenir Light"/>
            </a:endParaRPr>
          </a:p>
          <a:p>
            <a:pPr marL="0" indent="0">
              <a:buNone/>
            </a:pPr>
            <a:endParaRPr lang="en-US" sz="1400" dirty="0">
              <a:latin typeface="Avenir Light"/>
              <a:cs typeface="Avenir Light"/>
            </a:endParaRPr>
          </a:p>
        </p:txBody>
      </p:sp>
      <p:graphicFrame>
        <p:nvGraphicFramePr>
          <p:cNvPr id="9" name="Diagram 8"/>
          <p:cNvGraphicFramePr/>
          <p:nvPr>
            <p:extLst>
              <p:ext uri="{D42A27DB-BD31-4B8C-83A1-F6EECF244321}">
                <p14:modId xmlns:p14="http://schemas.microsoft.com/office/powerpoint/2010/main" val="4224757292"/>
              </p:ext>
            </p:extLst>
          </p:nvPr>
        </p:nvGraphicFramePr>
        <p:xfrm>
          <a:off x="660827" y="1345324"/>
          <a:ext cx="7942846" cy="4988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32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7</a:t>
            </a:fld>
            <a:endParaRPr lang="en-US"/>
          </a:p>
        </p:txBody>
      </p:sp>
      <p:sp>
        <p:nvSpPr>
          <p:cNvPr id="11" name="Title 1"/>
          <p:cNvSpPr txBox="1">
            <a:spLocks/>
          </p:cNvSpPr>
          <p:nvPr/>
        </p:nvSpPr>
        <p:spPr>
          <a:xfrm>
            <a:off x="586855" y="774648"/>
            <a:ext cx="7306903" cy="460784"/>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MANDATE OF THE OCJ </a:t>
            </a:r>
          </a:p>
        </p:txBody>
      </p:sp>
      <p:sp>
        <p:nvSpPr>
          <p:cNvPr id="12" name="Rectangle 11"/>
          <p:cNvSpPr/>
          <p:nvPr/>
        </p:nvSpPr>
        <p:spPr>
          <a:xfrm>
            <a:off x="586855" y="1235432"/>
            <a:ext cx="8007926" cy="5281446"/>
          </a:xfrm>
          <a:prstGeom prst="rect">
            <a:avLst/>
          </a:prstGeom>
        </p:spPr>
        <p:txBody>
          <a:bodyPr wrap="square">
            <a:spAutoFit/>
          </a:bodyPr>
          <a:lstStyle/>
          <a:p>
            <a:pPr lvl="0" algn="just" defTabSz="914400">
              <a:lnSpc>
                <a:spcPct val="150000"/>
              </a:lnSpc>
              <a:spcBef>
                <a:spcPct val="20000"/>
              </a:spcBef>
            </a:pPr>
            <a:r>
              <a:rPr lang="en-ZA" sz="1500" dirty="0">
                <a:latin typeface="Arial" panose="020B0604020202020204" pitchFamily="34" charset="0"/>
                <a:cs typeface="Arial" panose="020B0604020202020204" pitchFamily="34" charset="0"/>
              </a:rPr>
              <a:t>The </a:t>
            </a:r>
            <a:r>
              <a:rPr lang="en-US" sz="1500" dirty="0">
                <a:latin typeface="Arial" panose="020B0604020202020204" pitchFamily="34" charset="0"/>
                <a:cs typeface="Arial" panose="020B0604020202020204" pitchFamily="34" charset="0"/>
              </a:rPr>
              <a:t>mandate of the Office of the Chief Justice (OCJ) is to support the Chief Justice in executing administrative and judicial powers and duties as Head of the Judiciary and Head of the Constitutional Court</a:t>
            </a:r>
            <a:r>
              <a:rPr lang="en-US" sz="1500" b="1" dirty="0">
                <a:latin typeface="Arial" panose="020B0604020202020204" pitchFamily="34" charset="0"/>
                <a:cs typeface="Arial" panose="020B0604020202020204" pitchFamily="34" charset="0"/>
              </a:rPr>
              <a:t> as determined by the MPSA in 2010</a:t>
            </a:r>
            <a:r>
              <a:rPr lang="en-US" sz="1500" dirty="0">
                <a:latin typeface="Arial" panose="020B0604020202020204" pitchFamily="34" charset="0"/>
                <a:cs typeface="Arial" panose="020B0604020202020204" pitchFamily="34" charset="0"/>
              </a:rPr>
              <a:t>. </a:t>
            </a:r>
          </a:p>
          <a:p>
            <a:pPr lvl="0" algn="just" defTabSz="914400">
              <a:lnSpc>
                <a:spcPct val="150000"/>
              </a:lnSpc>
              <a:spcBef>
                <a:spcPct val="20000"/>
              </a:spcBef>
            </a:pPr>
            <a:r>
              <a:rPr lang="en-US" sz="1500" b="1" dirty="0">
                <a:latin typeface="Arial" panose="020B0604020202020204" pitchFamily="34" charset="0"/>
                <a:cs typeface="Arial" panose="020B0604020202020204" pitchFamily="34" charset="0"/>
              </a:rPr>
              <a:t>Functions: </a:t>
            </a: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provide and coordinate legal and administrative support to the Chief Justice; </a:t>
            </a:r>
            <a:endParaRPr lang="en-ZA" sz="1500"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provide communication and relationship management services and inter-governmental and international coordination; </a:t>
            </a:r>
            <a:endParaRPr lang="en-ZA" sz="1500"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develop court administration policies, norms and standards; </a:t>
            </a:r>
            <a:endParaRPr lang="en-ZA" sz="1500"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support the development of Judicial policy, norms and standards;</a:t>
            </a:r>
          </a:p>
          <a:p>
            <a:pPr lvl="0" algn="just">
              <a:lnSpc>
                <a:spcPct val="150000"/>
              </a:lnSpc>
            </a:pPr>
            <a:r>
              <a:rPr lang="en-US" sz="1500" b="1" dirty="0">
                <a:latin typeface="Arial" panose="020B0604020202020204" pitchFamily="34" charset="0"/>
                <a:cs typeface="Arial" panose="020B0604020202020204" pitchFamily="34" charset="0"/>
              </a:rPr>
              <a:t>(As approved by Cabinet Decision, 18 September 2014 &amp; determined by MPSA, 2015)</a:t>
            </a:r>
            <a:endParaRPr lang="en-ZA" sz="1500" b="1"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support the Judicial function of the Superior Courts;</a:t>
            </a:r>
          </a:p>
          <a:p>
            <a:pPr marL="28575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support the Judicial Service Commission in the execution of its mandate; </a:t>
            </a:r>
          </a:p>
          <a:p>
            <a:pPr marL="28575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support South African Judicial Education Institute  in the execution of its mandate; and  </a:t>
            </a:r>
          </a:p>
          <a:p>
            <a:pPr marL="28575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administer Judges’ Remuneration and Conditions of Employment Act. </a:t>
            </a:r>
          </a:p>
          <a:p>
            <a:pPr lvl="0" algn="just" defTabSz="914400">
              <a:spcBef>
                <a:spcPct val="20000"/>
              </a:spcBef>
            </a:pPr>
            <a:endParaRPr lang="en-US" sz="1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36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8</a:t>
            </a:fld>
            <a:endParaRPr lang="en-US"/>
          </a:p>
        </p:txBody>
      </p:sp>
      <p:sp>
        <p:nvSpPr>
          <p:cNvPr id="7" name="Title 1"/>
          <p:cNvSpPr txBox="1">
            <a:spLocks/>
          </p:cNvSpPr>
          <p:nvPr/>
        </p:nvSpPr>
        <p:spPr>
          <a:xfrm>
            <a:off x="708766" y="569415"/>
            <a:ext cx="7306903" cy="438919"/>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a:t>
            </a:r>
          </a:p>
        </p:txBody>
      </p:sp>
      <p:graphicFrame>
        <p:nvGraphicFramePr>
          <p:cNvPr id="8" name="Table 7"/>
          <p:cNvGraphicFramePr>
            <a:graphicFrameLocks noGrp="1"/>
          </p:cNvGraphicFramePr>
          <p:nvPr>
            <p:extLst>
              <p:ext uri="{D42A27DB-BD31-4B8C-83A1-F6EECF244321}">
                <p14:modId xmlns:p14="http://schemas.microsoft.com/office/powerpoint/2010/main" val="1314849351"/>
              </p:ext>
            </p:extLst>
          </p:nvPr>
        </p:nvGraphicFramePr>
        <p:xfrm>
          <a:off x="446515" y="1358743"/>
          <a:ext cx="8301950" cy="4971907"/>
        </p:xfrm>
        <a:graphic>
          <a:graphicData uri="http://schemas.openxmlformats.org/drawingml/2006/table">
            <a:tbl>
              <a:tblPr firstRow="1" bandRow="1">
                <a:tableStyleId>{5C22544A-7EE6-4342-B048-85BDC9FD1C3A}</a:tableStyleId>
              </a:tblPr>
              <a:tblGrid>
                <a:gridCol w="1874634">
                  <a:extLst>
                    <a:ext uri="{9D8B030D-6E8A-4147-A177-3AD203B41FA5}">
                      <a16:colId xmlns:a16="http://schemas.microsoft.com/office/drawing/2014/main" val="20000"/>
                    </a:ext>
                  </a:extLst>
                </a:gridCol>
                <a:gridCol w="6427316">
                  <a:extLst>
                    <a:ext uri="{9D8B030D-6E8A-4147-A177-3AD203B41FA5}">
                      <a16:colId xmlns:a16="http://schemas.microsoft.com/office/drawing/2014/main" val="20001"/>
                    </a:ext>
                  </a:extLst>
                </a:gridCol>
              </a:tblGrid>
              <a:tr h="572003">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val="10000"/>
                  </a:ext>
                </a:extLst>
              </a:tr>
              <a:tr h="2593007">
                <a:tc>
                  <a:txBody>
                    <a:bodyPr/>
                    <a:lstStyle/>
                    <a:p>
                      <a:pPr algn="just"/>
                      <a:r>
                        <a:rPr lang="en-US" sz="1400" b="0" dirty="0">
                          <a:solidFill>
                            <a:schemeClr val="tx1"/>
                          </a:solidFill>
                          <a:latin typeface="Arial" panose="020B0604020202020204" pitchFamily="34" charset="0"/>
                          <a:cs typeface="Arial" panose="020B0604020202020204" pitchFamily="34" charset="0"/>
                        </a:rPr>
                        <a:t>The</a:t>
                      </a:r>
                      <a:r>
                        <a:rPr lang="en-US" sz="1400" b="0" baseline="0" dirty="0">
                          <a:solidFill>
                            <a:schemeClr val="tx1"/>
                          </a:solidFill>
                          <a:latin typeface="Arial" panose="020B0604020202020204" pitchFamily="34" charset="0"/>
                          <a:cs typeface="Arial" panose="020B0604020202020204" pitchFamily="34" charset="0"/>
                        </a:rPr>
                        <a:t> Constitution of the Republic of </a:t>
                      </a:r>
                      <a:r>
                        <a:rPr lang="en-US" sz="1400" b="0" baseline="0">
                          <a:solidFill>
                            <a:schemeClr val="tx1"/>
                          </a:solidFill>
                          <a:latin typeface="Arial" panose="020B0604020202020204" pitchFamily="34" charset="0"/>
                          <a:cs typeface="Arial" panose="020B0604020202020204" pitchFamily="34" charset="0"/>
                        </a:rPr>
                        <a:t>South Africa, </a:t>
                      </a:r>
                      <a:r>
                        <a:rPr lang="en-US" sz="1400" b="0" baseline="0" dirty="0">
                          <a:solidFill>
                            <a:schemeClr val="tx1"/>
                          </a:solidFill>
                          <a:latin typeface="Arial" panose="020B0604020202020204" pitchFamily="34" charset="0"/>
                          <a:cs typeface="Arial" panose="020B0604020202020204" pitchFamily="34" charset="0"/>
                        </a:rPr>
                        <a:t>1996</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pPr algn="just"/>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165  (1) The judicial authority of the Republic is vested in the courts.</a:t>
                      </a:r>
                    </a:p>
                    <a:p>
                      <a:pPr marL="746125" indent="-746125" algn="just"/>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(2) The courts are independent and subject only to the   Constitution and the law, which they must apply impartially and without fear, favour or prejudice.</a:t>
                      </a:r>
                    </a:p>
                    <a:p>
                      <a:pPr marL="715963" indent="-715963" algn="just"/>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(3) No person or organ of state may interfere with the functioning of the courts.</a:t>
                      </a:r>
                    </a:p>
                    <a:p>
                      <a:pPr marL="715963" indent="-715963" algn="just"/>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(4) Organs of state, through legislative and other measures, must assist and protect the courts to ensure the independence, impartiality, dignity, accessibility and effectiveness of the courts.</a:t>
                      </a:r>
                    </a:p>
                    <a:p>
                      <a:pPr marL="715963" indent="-715963" algn="just">
                        <a:tabLst>
                          <a:tab pos="804863" algn="l"/>
                        </a:tabLst>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(5) An order or decision issued by a court binds all persons to whom and organs of state to which it applies.</a:t>
                      </a:r>
                      <a:endParaRPr lang="en-US"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806897">
                <a:tc>
                  <a:txBody>
                    <a:bodyPr/>
                    <a:lstStyle/>
                    <a:p>
                      <a:pPr algn="just"/>
                      <a:r>
                        <a:rPr lang="en-US" sz="1400" kern="1200" dirty="0">
                          <a:solidFill>
                            <a:schemeClr val="tx1"/>
                          </a:solidFill>
                          <a:effectLst/>
                          <a:latin typeface="Arial" panose="020B0604020202020204" pitchFamily="34" charset="0"/>
                          <a:ea typeface="+mn-ea"/>
                          <a:cs typeface="Arial" panose="020B0604020202020204" pitchFamily="34" charset="0"/>
                        </a:rPr>
                        <a:t>Constitution seventeenth amendment Act (2012)</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tab pos="804863" algn="l"/>
                        </a:tabLst>
                        <a:defRPr/>
                      </a:pPr>
                      <a:r>
                        <a:rPr lang="en-US" sz="1400" kern="1200" dirty="0">
                          <a:solidFill>
                            <a:schemeClr val="tx1"/>
                          </a:solidFill>
                          <a:effectLst/>
                          <a:latin typeface="Arial" panose="020B0604020202020204" pitchFamily="34" charset="0"/>
                          <a:ea typeface="+mn-ea"/>
                          <a:cs typeface="Arial" panose="020B0604020202020204" pitchFamily="34" charset="0"/>
                        </a:rPr>
                        <a:t>Formalizes the Chief Justice as the Head of the Judiciary and</a:t>
                      </a:r>
                      <a:r>
                        <a:rPr lang="en-US" sz="1400" kern="1200" baseline="0" dirty="0">
                          <a:solidFill>
                            <a:schemeClr val="tx1"/>
                          </a:solidFill>
                          <a:effectLst/>
                          <a:latin typeface="Arial" panose="020B0604020202020204" pitchFamily="34" charset="0"/>
                          <a:ea typeface="+mn-ea"/>
                          <a:cs typeface="Arial" panose="020B0604020202020204" pitchFamily="34" charset="0"/>
                        </a:rPr>
                        <a:t> </a:t>
                      </a:r>
                      <a:r>
                        <a:rPr lang="en-US" sz="1400" kern="1200" dirty="0">
                          <a:solidFill>
                            <a:schemeClr val="tx1"/>
                          </a:solidFill>
                          <a:effectLst/>
                          <a:latin typeface="Arial" panose="020B0604020202020204" pitchFamily="34" charset="0"/>
                          <a:ea typeface="+mn-ea"/>
                          <a:cs typeface="Arial" panose="020B0604020202020204" pitchFamily="34" charset="0"/>
                        </a:rPr>
                        <a:t>entrusts him with the responsibility for the establishment and monitoring of norms and standards for the exercise of judicial functions of all courts. </a:t>
                      </a:r>
                    </a:p>
                    <a:p>
                      <a:pPr marL="746125" marR="0" lvl="0" indent="-746125" algn="just" defTabSz="457200" rtl="0" eaLnBrk="1" fontAlgn="auto" latinLnBrk="0" hangingPunct="1">
                        <a:lnSpc>
                          <a:spcPct val="100000"/>
                        </a:lnSpc>
                        <a:spcBef>
                          <a:spcPts val="0"/>
                        </a:spcBef>
                        <a:spcAft>
                          <a:spcPts val="0"/>
                        </a:spcAft>
                        <a:buClrTx/>
                        <a:buSzTx/>
                        <a:buFontTx/>
                        <a:buNone/>
                        <a:tabLst>
                          <a:tab pos="804863" algn="l"/>
                        </a:tabLst>
                        <a:defRP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tab pos="804863" algn="l"/>
                        </a:tabLst>
                        <a:defRPr/>
                      </a:pPr>
                      <a:r>
                        <a:rPr lang="en-US" sz="1400" kern="1200" dirty="0">
                          <a:solidFill>
                            <a:schemeClr val="tx1"/>
                          </a:solidFill>
                          <a:effectLst/>
                          <a:latin typeface="Arial" panose="020B0604020202020204" pitchFamily="34" charset="0"/>
                          <a:ea typeface="+mn-ea"/>
                          <a:cs typeface="Arial" panose="020B0604020202020204" pitchFamily="34" charset="0"/>
                        </a:rPr>
                        <a:t>It also designates the Constitutional Court as the highest court in all matter.</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8341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9</a:t>
            </a:fld>
            <a:endParaRPr lang="en-US"/>
          </a:p>
        </p:txBody>
      </p:sp>
      <p:sp>
        <p:nvSpPr>
          <p:cNvPr id="7" name="Title 1"/>
          <p:cNvSpPr txBox="1">
            <a:spLocks/>
          </p:cNvSpPr>
          <p:nvPr/>
        </p:nvSpPr>
        <p:spPr>
          <a:xfrm>
            <a:off x="708766" y="570187"/>
            <a:ext cx="7306903" cy="45477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 cont.</a:t>
            </a:r>
          </a:p>
        </p:txBody>
      </p:sp>
      <p:graphicFrame>
        <p:nvGraphicFramePr>
          <p:cNvPr id="8" name="Table 7"/>
          <p:cNvGraphicFramePr>
            <a:graphicFrameLocks noGrp="1"/>
          </p:cNvGraphicFramePr>
          <p:nvPr>
            <p:extLst>
              <p:ext uri="{D42A27DB-BD31-4B8C-83A1-F6EECF244321}">
                <p14:modId xmlns:p14="http://schemas.microsoft.com/office/powerpoint/2010/main" val="1949316541"/>
              </p:ext>
            </p:extLst>
          </p:nvPr>
        </p:nvGraphicFramePr>
        <p:xfrm>
          <a:off x="298889" y="1357744"/>
          <a:ext cx="8548816" cy="4765791"/>
        </p:xfrm>
        <a:graphic>
          <a:graphicData uri="http://schemas.openxmlformats.org/drawingml/2006/table">
            <a:tbl>
              <a:tblPr firstRow="1" bandRow="1">
                <a:tableStyleId>{5C22544A-7EE6-4342-B048-85BDC9FD1C3A}</a:tableStyleId>
              </a:tblPr>
              <a:tblGrid>
                <a:gridCol w="1930378">
                  <a:extLst>
                    <a:ext uri="{9D8B030D-6E8A-4147-A177-3AD203B41FA5}">
                      <a16:colId xmlns:a16="http://schemas.microsoft.com/office/drawing/2014/main" val="20000"/>
                    </a:ext>
                  </a:extLst>
                </a:gridCol>
                <a:gridCol w="6618438">
                  <a:extLst>
                    <a:ext uri="{9D8B030D-6E8A-4147-A177-3AD203B41FA5}">
                      <a16:colId xmlns:a16="http://schemas.microsoft.com/office/drawing/2014/main" val="20001"/>
                    </a:ext>
                  </a:extLst>
                </a:gridCol>
              </a:tblGrid>
              <a:tr h="497018">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val="10000"/>
                  </a:ext>
                </a:extLst>
              </a:tr>
              <a:tr h="4247631">
                <a:tc>
                  <a:txBody>
                    <a:bodyPr/>
                    <a:lstStyle/>
                    <a:p>
                      <a:r>
                        <a:rPr lang="en-US" sz="1400" b="0" dirty="0">
                          <a:solidFill>
                            <a:schemeClr val="tx1"/>
                          </a:solidFill>
                          <a:latin typeface="Arial" panose="020B0604020202020204" pitchFamily="34" charset="0"/>
                          <a:cs typeface="Arial" panose="020B0604020202020204" pitchFamily="34" charset="0"/>
                        </a:rPr>
                        <a:t>Superior </a:t>
                      </a:r>
                      <a:r>
                        <a:rPr lang="en-US" sz="1400" b="0">
                          <a:solidFill>
                            <a:schemeClr val="tx1"/>
                          </a:solidFill>
                          <a:latin typeface="Arial" panose="020B0604020202020204" pitchFamily="34" charset="0"/>
                          <a:cs typeface="Arial" panose="020B0604020202020204" pitchFamily="34" charset="0"/>
                        </a:rPr>
                        <a:t>Courts Act, </a:t>
                      </a:r>
                      <a:r>
                        <a:rPr lang="en-US" sz="1400" b="0" dirty="0">
                          <a:solidFill>
                            <a:schemeClr val="tx1"/>
                          </a:solidFill>
                          <a:latin typeface="Arial" panose="020B0604020202020204" pitchFamily="34" charset="0"/>
                          <a:cs typeface="Arial" panose="020B0604020202020204" pitchFamily="34" charset="0"/>
                        </a:rPr>
                        <a:t>2013 (Act No. 10 of 2013)</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US" sz="1400" b="0" dirty="0">
                          <a:solidFill>
                            <a:schemeClr val="tx1"/>
                          </a:solidFill>
                          <a:latin typeface="Arial" panose="020B0604020202020204" pitchFamily="34" charset="0"/>
                          <a:cs typeface="Arial" panose="020B0604020202020204" pitchFamily="34" charset="0"/>
                        </a:rPr>
                        <a:t>49</a:t>
                      </a:r>
                      <a:r>
                        <a:rPr lang="en-US" sz="1400" b="0" baseline="0"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(1) The Minister may, on the advice of the Chief Justice, make regulations regarding— </a:t>
                      </a:r>
                    </a:p>
                    <a:p>
                      <a:pPr marL="509588" indent="0" algn="just">
                        <a:buFont typeface="Arial" panose="020B0604020202020204" pitchFamily="34" charset="0"/>
                        <a:buNone/>
                      </a:pPr>
                      <a:r>
                        <a:rPr lang="en-US" sz="1400" b="0" dirty="0">
                          <a:solidFill>
                            <a:schemeClr val="tx1"/>
                          </a:solidFill>
                          <a:latin typeface="Arial" panose="020B0604020202020204" pitchFamily="34" charset="0"/>
                          <a:cs typeface="Arial" panose="020B0604020202020204" pitchFamily="34" charset="0"/>
                        </a:rPr>
                        <a:t>(a) any matter that may be necessary or expedient to prescribe regarding the administrative functions of courts and the efficient and effective functioning and administration of the courts, including the furnishing </a:t>
                      </a:r>
                      <a:r>
                        <a:rPr lang="en-US" sz="1400" dirty="0">
                          <a:solidFill>
                            <a:schemeClr val="tx1"/>
                          </a:solidFill>
                          <a:latin typeface="Arial" panose="020B0604020202020204" pitchFamily="34" charset="0"/>
                          <a:cs typeface="Arial" panose="020B0604020202020204" pitchFamily="34" charset="0"/>
                        </a:rPr>
                        <a:t>of periodical returns of statistics relating to any aspect of the functioning and administration of courts and the performance of judicial functions;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(b) the criteria to be applied for determining the number of judges to be appointed to the Supreme Court of Appeal and to any specific Division;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(c) any protocol to be observed in respect of any process of consultation required in terms of this Act;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(d) the determination of recess periods of the Superior Courts;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(e) property not liable to be seized in execution, as contemplated in section 45;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(f) the manner in which representatives of the magistracy must be engaged in the application of section 8.</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 </a:t>
                      </a:r>
                    </a:p>
                    <a:p>
                      <a:pPr marL="0"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49</a:t>
                      </a:r>
                      <a:r>
                        <a:rPr lang="en-US" sz="1400" baseline="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(2) Any regulation made under subsection (1) must be submitted to Parliament before publication thereof in the Gazette.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32964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FF8B91FAEDAB43ABCF4C5E3695C0E2" ma:contentTypeVersion="9" ma:contentTypeDescription="Create a new document." ma:contentTypeScope="" ma:versionID="da3018daa73d19a7ae9d1b1ddfd26916">
  <xsd:schema xmlns:xsd="http://www.w3.org/2001/XMLSchema" xmlns:xs="http://www.w3.org/2001/XMLSchema" xmlns:p="http://schemas.microsoft.com/office/2006/metadata/properties" xmlns:ns3="b74c4a6a-7658-417d-a44e-582dfda57b70" targetNamespace="http://schemas.microsoft.com/office/2006/metadata/properties" ma:root="true" ma:fieldsID="88acc2f98d3c38c479a288feb6a0051d" ns3:_="">
    <xsd:import namespace="b74c4a6a-7658-417d-a44e-582dfda57b7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c4a6a-7658-417d-a44e-582dfda57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DF87A5-5219-46AA-A43D-E4534AD966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4c4a6a-7658-417d-a44e-582dfda57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27D70C-C06E-4DE0-97CC-11D8B1595E83}">
  <ds:schemaRefs>
    <ds:schemaRef ds:uri="http://schemas.microsoft.com/sharepoint/v3/contenttype/forms"/>
  </ds:schemaRefs>
</ds:datastoreItem>
</file>

<file path=customXml/itemProps3.xml><?xml version="1.0" encoding="utf-8"?>
<ds:datastoreItem xmlns:ds="http://schemas.openxmlformats.org/officeDocument/2006/customXml" ds:itemID="{A865EF96-92A5-4F5E-A0FD-8F0D78A0BD39}">
  <ds:schemaRefs>
    <ds:schemaRef ds:uri="http://www.w3.org/XML/1998/namespace"/>
    <ds:schemaRef ds:uri="http://purl.org/dc/elements/1.1/"/>
    <ds:schemaRef ds:uri="b74c4a6a-7658-417d-a44e-582dfda57b70"/>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14203</TotalTime>
  <Words>4309</Words>
  <Application>Microsoft Office PowerPoint</Application>
  <PresentationFormat>On-screen Show (4:3)</PresentationFormat>
  <Paragraphs>868</Paragraphs>
  <Slides>49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Arial Narrow</vt:lpstr>
      <vt:lpstr>Avenir Black</vt:lpstr>
      <vt:lpstr>Avenir Light</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Six Fingaz Media</dc:creator>
  <cp:lastModifiedBy>Siyabamkela Mthonjeni</cp:lastModifiedBy>
  <cp:revision>322</cp:revision>
  <dcterms:created xsi:type="dcterms:W3CDTF">2017-06-01T13:53:08Z</dcterms:created>
  <dcterms:modified xsi:type="dcterms:W3CDTF">2022-10-13T09:12:20Z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0x010100BAFF8B91FAEDAB43ABCF4C5E3695C0E2</vt:lpwstr>
  </property>
</Properties>
</file>