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74" r:id="rId2"/>
    <p:sldMasterId id="2147483687" r:id="rId3"/>
  </p:sldMasterIdLst>
  <p:notesMasterIdLst>
    <p:notesMasterId r:id="rId58"/>
  </p:notesMasterIdLst>
  <p:handoutMasterIdLst>
    <p:handoutMasterId r:id="rId59"/>
  </p:handoutMasterIdLst>
  <p:sldIdLst>
    <p:sldId id="919" r:id="rId4"/>
    <p:sldId id="1045" r:id="rId5"/>
    <p:sldId id="1046" r:id="rId6"/>
    <p:sldId id="1021" r:id="rId7"/>
    <p:sldId id="1047" r:id="rId8"/>
    <p:sldId id="923" r:id="rId9"/>
    <p:sldId id="1050" r:id="rId10"/>
    <p:sldId id="1048" r:id="rId11"/>
    <p:sldId id="1049" r:id="rId12"/>
    <p:sldId id="1051" r:id="rId13"/>
    <p:sldId id="1105" r:id="rId14"/>
    <p:sldId id="1054" r:id="rId15"/>
    <p:sldId id="1056" r:id="rId16"/>
    <p:sldId id="1055" r:id="rId17"/>
    <p:sldId id="1058" r:id="rId18"/>
    <p:sldId id="1059" r:id="rId19"/>
    <p:sldId id="1060" r:id="rId20"/>
    <p:sldId id="1061" r:id="rId21"/>
    <p:sldId id="1087" r:id="rId22"/>
    <p:sldId id="1062" r:id="rId23"/>
    <p:sldId id="1063" r:id="rId24"/>
    <p:sldId id="1064" r:id="rId25"/>
    <p:sldId id="1065" r:id="rId26"/>
    <p:sldId id="1066" r:id="rId27"/>
    <p:sldId id="1067" r:id="rId28"/>
    <p:sldId id="1068" r:id="rId29"/>
    <p:sldId id="1069" r:id="rId30"/>
    <p:sldId id="1070" r:id="rId31"/>
    <p:sldId id="1071" r:id="rId32"/>
    <p:sldId id="1072" r:id="rId33"/>
    <p:sldId id="1074" r:id="rId34"/>
    <p:sldId id="1075" r:id="rId35"/>
    <p:sldId id="1076" r:id="rId36"/>
    <p:sldId id="1077" r:id="rId37"/>
    <p:sldId id="1073" r:id="rId38"/>
    <p:sldId id="1078" r:id="rId39"/>
    <p:sldId id="1079" r:id="rId40"/>
    <p:sldId id="1080" r:id="rId41"/>
    <p:sldId id="1081" r:id="rId42"/>
    <p:sldId id="1082" r:id="rId43"/>
    <p:sldId id="1083" r:id="rId44"/>
    <p:sldId id="1084" r:id="rId45"/>
    <p:sldId id="1088" r:id="rId46"/>
    <p:sldId id="1089" r:id="rId47"/>
    <p:sldId id="1090" r:id="rId48"/>
    <p:sldId id="1091" r:id="rId49"/>
    <p:sldId id="1094" r:id="rId50"/>
    <p:sldId id="1095" r:id="rId51"/>
    <p:sldId id="1096" r:id="rId52"/>
    <p:sldId id="1097" r:id="rId53"/>
    <p:sldId id="1098" r:id="rId54"/>
    <p:sldId id="1102" r:id="rId55"/>
    <p:sldId id="1103" r:id="rId56"/>
    <p:sldId id="1085" r:id="rId57"/>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462" autoAdjust="0"/>
    <p:restoredTop sz="85210" autoAdjust="0"/>
  </p:normalViewPr>
  <p:slideViewPr>
    <p:cSldViewPr snapToGrid="0" snapToObjects="1">
      <p:cViewPr varScale="1">
        <p:scale>
          <a:sx n="59" d="100"/>
          <a:sy n="59" d="100"/>
        </p:scale>
        <p:origin x="1014" y="66"/>
      </p:cViewPr>
      <p:guideLst>
        <p:guide orient="horz" pos="2160"/>
        <p:guide pos="2880"/>
      </p:guideLst>
    </p:cSldViewPr>
  </p:slideViewPr>
  <p:outlineViewPr>
    <p:cViewPr>
      <p:scale>
        <a:sx n="33" d="100"/>
        <a:sy n="33" d="100"/>
      </p:scale>
      <p:origin x="0" y="-397"/>
    </p:cViewPr>
  </p:outlineViewPr>
  <p:notesTextViewPr>
    <p:cViewPr>
      <p:scale>
        <a:sx n="100" d="100"/>
        <a:sy n="100" d="100"/>
      </p:scale>
      <p:origin x="0" y="0"/>
    </p:cViewPr>
  </p:notesTextViewPr>
  <p:sorterViewPr>
    <p:cViewPr varScale="1">
      <p:scale>
        <a:sx n="1" d="1"/>
        <a:sy n="1" d="1"/>
      </p:scale>
      <p:origin x="0" y="-1395"/>
    </p:cViewPr>
  </p:sorterViewPr>
  <p:notesViewPr>
    <p:cSldViewPr snapToGrid="0" snapToObjects="1">
      <p:cViewPr varScale="1">
        <p:scale>
          <a:sx n="83" d="100"/>
          <a:sy n="83" d="100"/>
        </p:scale>
        <p:origin x="1992"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Sheet3!$D$1</c:f>
              <c:strCache>
                <c:ptCount val="1"/>
                <c:pt idx="0">
                  <c:v>Achieved</c:v>
                </c:pt>
              </c:strCache>
            </c:strRef>
          </c:tx>
          <c:spPr>
            <a:solidFill>
              <a:srgbClr val="00B050"/>
            </a:solidFill>
            <a:ln>
              <a:noFill/>
            </a:ln>
            <a:effectLst/>
            <a:sp3d/>
          </c:spPr>
          <c:invertIfNegative val="0"/>
          <c:dLbls>
            <c:dLbl>
              <c:idx val="6"/>
              <c:layout>
                <c:manualLayout>
                  <c:x val="1.4036643597571861E-3"/>
                  <c:y val="2.372794842179249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C7C-44CB-8769-ED4C62E5D649}"/>
                </c:ext>
              </c:extLst>
            </c:dLbl>
            <c:dLbl>
              <c:idx val="7"/>
              <c:layout>
                <c:manualLayout>
                  <c:x val="7.0183217987858267E-3"/>
                  <c:y val="-4.745589684358499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C7C-44CB-8769-ED4C62E5D649}"/>
                </c:ext>
              </c:extLst>
            </c:dLbl>
            <c:dLbl>
              <c:idx val="8"/>
              <c:layout>
                <c:manualLayout>
                  <c:x val="5.6146574390288466E-3"/>
                  <c:y val="0"/>
                </c:manualLayout>
              </c:layout>
              <c:tx>
                <c:rich>
                  <a:bodyPr/>
                  <a:lstStyle/>
                  <a:p>
                    <a:r>
                      <a:rPr lang="en-US" dirty="0"/>
                      <a:t>69%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F0B-4FFC-80E4-7BC606B055B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Sheet3!$C$2:$C$10</c:f>
              <c:strCache>
                <c:ptCount val="9"/>
                <c:pt idx="0">
                  <c:v>2013/14</c:v>
                </c:pt>
                <c:pt idx="1">
                  <c:v>2014/15</c:v>
                </c:pt>
                <c:pt idx="2">
                  <c:v>2015/16</c:v>
                </c:pt>
                <c:pt idx="3">
                  <c:v>2016/17</c:v>
                </c:pt>
                <c:pt idx="4">
                  <c:v>2017/18</c:v>
                </c:pt>
                <c:pt idx="5">
                  <c:v>2018/19</c:v>
                </c:pt>
                <c:pt idx="6">
                  <c:v>2019/20</c:v>
                </c:pt>
                <c:pt idx="7">
                  <c:v>2020/21</c:v>
                </c:pt>
                <c:pt idx="8">
                  <c:v>2021/22</c:v>
                </c:pt>
              </c:strCache>
            </c:strRef>
          </c:cat>
          <c:val>
            <c:numRef>
              <c:f>Sheet3!$D$2:$D$10</c:f>
              <c:numCache>
                <c:formatCode>0%</c:formatCode>
                <c:ptCount val="9"/>
                <c:pt idx="0">
                  <c:v>0.53</c:v>
                </c:pt>
                <c:pt idx="1">
                  <c:v>0.7</c:v>
                </c:pt>
                <c:pt idx="2">
                  <c:v>0.81</c:v>
                </c:pt>
                <c:pt idx="3">
                  <c:v>0.84</c:v>
                </c:pt>
                <c:pt idx="4">
                  <c:v>0.86</c:v>
                </c:pt>
                <c:pt idx="5">
                  <c:v>0.73</c:v>
                </c:pt>
                <c:pt idx="6">
                  <c:v>0.75</c:v>
                </c:pt>
                <c:pt idx="7">
                  <c:v>0.68</c:v>
                </c:pt>
                <c:pt idx="8">
                  <c:v>0.72413793103448276</c:v>
                </c:pt>
              </c:numCache>
            </c:numRef>
          </c:val>
          <c:extLst>
            <c:ext xmlns:c16="http://schemas.microsoft.com/office/drawing/2014/chart" uri="{C3380CC4-5D6E-409C-BE32-E72D297353CC}">
              <c16:uniqueId val="{00000000-DF0B-4FFC-80E4-7BC606B055BE}"/>
            </c:ext>
          </c:extLst>
        </c:ser>
        <c:ser>
          <c:idx val="1"/>
          <c:order val="1"/>
          <c:tx>
            <c:strRef>
              <c:f>Sheet3!$E$1</c:f>
              <c:strCache>
                <c:ptCount val="1"/>
                <c:pt idx="0">
                  <c:v>Not Achieved</c:v>
                </c:pt>
              </c:strCache>
            </c:strRef>
          </c:tx>
          <c:spPr>
            <a:solidFill>
              <a:srgbClr val="FF0000"/>
            </a:solidFill>
            <a:ln>
              <a:noFill/>
            </a:ln>
            <a:effectLst/>
            <a:sp3d/>
          </c:spPr>
          <c:invertIfNegative val="0"/>
          <c:dLbls>
            <c:dLbl>
              <c:idx val="1"/>
              <c:layout>
                <c:manualLayout>
                  <c:x val="4.2109930792715317E-3"/>
                  <c:y val="-9.49117936871701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C7C-44CB-8769-ED4C62E5D649}"/>
                </c:ext>
              </c:extLst>
            </c:dLbl>
            <c:dLbl>
              <c:idx val="5"/>
              <c:layout>
                <c:manualLayout>
                  <c:x val="-1.0293419727756297E-16"/>
                  <c:y val="-4.745589684358499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C7C-44CB-8769-ED4C62E5D649}"/>
                </c:ext>
              </c:extLst>
            </c:dLbl>
            <c:dLbl>
              <c:idx val="6"/>
              <c:layout>
                <c:manualLayout>
                  <c:x val="1.403664359757186E-2"/>
                  <c:y val="-1.42367690530754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C7C-44CB-8769-ED4C62E5D649}"/>
                </c:ext>
              </c:extLst>
            </c:dLbl>
            <c:dLbl>
              <c:idx val="7"/>
              <c:layout>
                <c:manualLayout>
                  <c:x val="4.210993079271454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C7C-44CB-8769-ED4C62E5D649}"/>
                </c:ext>
              </c:extLst>
            </c:dLbl>
            <c:dLbl>
              <c:idx val="8"/>
              <c:layout>
                <c:manualLayout>
                  <c:x val="5.6146574390288466E-3"/>
                  <c:y val="-1.8982358737433997E-2"/>
                </c:manualLayout>
              </c:layout>
              <c:tx>
                <c:rich>
                  <a:bodyPr/>
                  <a:lstStyle/>
                  <a:p>
                    <a:r>
                      <a:rPr lang="en-US" dirty="0"/>
                      <a:t>31%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F0B-4FFC-80E4-7BC606B055B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Sheet3!$C$2:$C$10</c:f>
              <c:strCache>
                <c:ptCount val="9"/>
                <c:pt idx="0">
                  <c:v>2013/14</c:v>
                </c:pt>
                <c:pt idx="1">
                  <c:v>2014/15</c:v>
                </c:pt>
                <c:pt idx="2">
                  <c:v>2015/16</c:v>
                </c:pt>
                <c:pt idx="3">
                  <c:v>2016/17</c:v>
                </c:pt>
                <c:pt idx="4">
                  <c:v>2017/18</c:v>
                </c:pt>
                <c:pt idx="5">
                  <c:v>2018/19</c:v>
                </c:pt>
                <c:pt idx="6">
                  <c:v>2019/20</c:v>
                </c:pt>
                <c:pt idx="7">
                  <c:v>2020/21</c:v>
                </c:pt>
                <c:pt idx="8">
                  <c:v>2021/22</c:v>
                </c:pt>
              </c:strCache>
            </c:strRef>
          </c:cat>
          <c:val>
            <c:numRef>
              <c:f>Sheet3!$E$2:$E$10</c:f>
              <c:numCache>
                <c:formatCode>0%</c:formatCode>
                <c:ptCount val="9"/>
                <c:pt idx="0">
                  <c:v>0.47</c:v>
                </c:pt>
                <c:pt idx="1">
                  <c:v>0.30000000000000004</c:v>
                </c:pt>
                <c:pt idx="2">
                  <c:v>0.18999999999999995</c:v>
                </c:pt>
                <c:pt idx="3">
                  <c:v>0.16000000000000003</c:v>
                </c:pt>
                <c:pt idx="4">
                  <c:v>0.14000000000000001</c:v>
                </c:pt>
                <c:pt idx="5">
                  <c:v>0.27</c:v>
                </c:pt>
                <c:pt idx="6">
                  <c:v>0.25</c:v>
                </c:pt>
                <c:pt idx="7">
                  <c:v>0.31999999999999995</c:v>
                </c:pt>
                <c:pt idx="8">
                  <c:v>0.27586206896551724</c:v>
                </c:pt>
              </c:numCache>
            </c:numRef>
          </c:val>
          <c:extLst>
            <c:ext xmlns:c16="http://schemas.microsoft.com/office/drawing/2014/chart" uri="{C3380CC4-5D6E-409C-BE32-E72D297353CC}">
              <c16:uniqueId val="{00000001-DF0B-4FFC-80E4-7BC606B055BE}"/>
            </c:ext>
          </c:extLst>
        </c:ser>
        <c:dLbls>
          <c:showLegendKey val="0"/>
          <c:showVal val="0"/>
          <c:showCatName val="0"/>
          <c:showSerName val="0"/>
          <c:showPercent val="0"/>
          <c:showBubbleSize val="0"/>
        </c:dLbls>
        <c:gapWidth val="150"/>
        <c:shape val="box"/>
        <c:axId val="693264832"/>
        <c:axId val="693262480"/>
        <c:axId val="0"/>
      </c:bar3DChart>
      <c:catAx>
        <c:axId val="69326483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93262480"/>
        <c:crosses val="autoZero"/>
        <c:auto val="1"/>
        <c:lblAlgn val="ctr"/>
        <c:lblOffset val="100"/>
        <c:noMultiLvlLbl val="0"/>
      </c:catAx>
      <c:valAx>
        <c:axId val="6932624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93264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3.8493465368585639E-2"/>
          <c:w val="1"/>
          <c:h val="0.7235145316035505"/>
        </c:manualLayout>
      </c:layout>
      <c:pie3DChart>
        <c:varyColors val="1"/>
        <c:ser>
          <c:idx val="0"/>
          <c:order val="0"/>
          <c:spPr>
            <a:solidFill>
              <a:srgbClr val="FF0000"/>
            </a:solidFill>
          </c:spPr>
          <c:dPt>
            <c:idx val="0"/>
            <c:bubble3D val="0"/>
            <c:spPr>
              <a:solidFill>
                <a:srgbClr val="00B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1-0BEB-4440-ADD7-52360B9FBE02}"/>
              </c:ext>
            </c:extLst>
          </c:dPt>
          <c:dPt>
            <c:idx val="1"/>
            <c:bubble3D val="0"/>
            <c:spPr>
              <a:solidFill>
                <a:srgbClr val="FF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3-0BEB-4440-ADD7-52360B9FBE02}"/>
              </c:ext>
            </c:extLst>
          </c:dPt>
          <c:dLbls>
            <c:dLbl>
              <c:idx val="0"/>
              <c:layout>
                <c:manualLayout>
                  <c:x val="-0.27892552493438322"/>
                  <c:y val="-0.18353018372703411"/>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r>
                      <a:rPr lang="en-US" sz="1800" b="1" dirty="0">
                        <a:solidFill>
                          <a:schemeClr val="bg1"/>
                        </a:solidFill>
                        <a:latin typeface="Arial" panose="020B0604020202020204" pitchFamily="34" charset="0"/>
                        <a:cs typeface="Arial" panose="020B0604020202020204" pitchFamily="34" charset="0"/>
                      </a:rPr>
                      <a:t>69%</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4320844269466315"/>
                      <c:h val="0.11567147856517936"/>
                    </c:manualLayout>
                  </c15:layout>
                </c:ext>
                <c:ext xmlns:c16="http://schemas.microsoft.com/office/drawing/2014/chart" uri="{C3380CC4-5D6E-409C-BE32-E72D297353CC}">
                  <c16:uniqueId val="{00000001-0BEB-4440-ADD7-52360B9FBE02}"/>
                </c:ext>
              </c:extLst>
            </c:dLbl>
            <c:dLbl>
              <c:idx val="1"/>
              <c:layout>
                <c:manualLayout>
                  <c:x val="0.14765170846699718"/>
                  <c:y val="5.640885534719102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fld id="{2F785853-811B-4058-B7E8-697F0FB792F5}" type="VALUE">
                      <a:rPr lang="en-US" sz="1800" b="1">
                        <a:solidFill>
                          <a:schemeClr val="bg1"/>
                        </a:solidFill>
                        <a:latin typeface="Arial" panose="020B0604020202020204" pitchFamily="34" charset="0"/>
                        <a:cs typeface="Arial" panose="020B0604020202020204" pitchFamily="34" charset="0"/>
                      </a:rPr>
                      <a:pPr>
                        <a:defRPr sz="1800" b="1">
                          <a:solidFill>
                            <a:schemeClr val="bg1"/>
                          </a:solidFill>
                          <a:latin typeface="Arial" panose="020B0604020202020204" pitchFamily="34" charset="0"/>
                          <a:cs typeface="Arial" panose="020B0604020202020204" pitchFamily="34" charset="0"/>
                        </a:defRPr>
                      </a:pPr>
                      <a:t>[VALUE]</a:t>
                    </a:fld>
                    <a:endParaRPr lang="en-ZA"/>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8.645061728395062E-2"/>
                      <c:h val="6.7625387127557168E-2"/>
                    </c:manualLayout>
                  </c15:layout>
                  <c15:dlblFieldTable/>
                  <c15:showDataLabelsRange val="0"/>
                </c:ext>
                <c:ext xmlns:c16="http://schemas.microsoft.com/office/drawing/2014/chart" uri="{C3380CC4-5D6E-409C-BE32-E72D297353CC}">
                  <c16:uniqueId val="{00000003-0BEB-4440-ADD7-52360B9FBE0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Sheet1!$H$8:$I$8</c:f>
              <c:strCache>
                <c:ptCount val="2"/>
                <c:pt idx="0">
                  <c:v>Achieved </c:v>
                </c:pt>
                <c:pt idx="1">
                  <c:v>Not achieved</c:v>
                </c:pt>
              </c:strCache>
            </c:strRef>
          </c:cat>
          <c:val>
            <c:numRef>
              <c:f>Sheet1!$H$9:$I$9</c:f>
              <c:numCache>
                <c:formatCode>0%</c:formatCode>
                <c:ptCount val="2"/>
                <c:pt idx="0">
                  <c:v>0.69</c:v>
                </c:pt>
                <c:pt idx="1">
                  <c:v>0.31</c:v>
                </c:pt>
              </c:numCache>
            </c:numRef>
          </c:val>
          <c:extLst>
            <c:ext xmlns:c16="http://schemas.microsoft.com/office/drawing/2014/chart" uri="{C3380CC4-5D6E-409C-BE32-E72D297353CC}">
              <c16:uniqueId val="{00000004-0BEB-4440-ADD7-52360B9FBE02}"/>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34827585787887627"/>
          <c:y val="0.81963970982529022"/>
          <c:w val="0.2880161854768154"/>
          <c:h val="5.4088820434457813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50443" y="1"/>
            <a:ext cx="2945659" cy="498056"/>
          </a:xfrm>
          <a:prstGeom prst="rect">
            <a:avLst/>
          </a:prstGeom>
        </p:spPr>
        <p:txBody>
          <a:bodyPr vert="horz" lIns="91440" tIns="45720" rIns="91440" bIns="45720" rtlCol="0"/>
          <a:lstStyle>
            <a:lvl1pPr algn="r">
              <a:defRPr sz="1200"/>
            </a:lvl1pPr>
          </a:lstStyle>
          <a:p>
            <a:fld id="{AF4255A1-C199-4026-8657-02D9FBEC850F}" type="datetimeFigureOut">
              <a:rPr lang="en-ZA" smtClean="0"/>
              <a:pPr/>
              <a:t>2022/10/13</a:t>
            </a:fld>
            <a:endParaRPr lang="en-ZA" dirty="0"/>
          </a:p>
        </p:txBody>
      </p:sp>
      <p:sp>
        <p:nvSpPr>
          <p:cNvPr id="4" name="Footer Placeholder 3"/>
          <p:cNvSpPr>
            <a:spLocks noGrp="1"/>
          </p:cNvSpPr>
          <p:nvPr>
            <p:ph type="ftr" sz="quarter" idx="2"/>
          </p:nvPr>
        </p:nvSpPr>
        <p:spPr>
          <a:xfrm>
            <a:off x="0" y="9428585"/>
            <a:ext cx="2945659" cy="498055"/>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50443" y="9428585"/>
            <a:ext cx="2945659" cy="498055"/>
          </a:xfrm>
          <a:prstGeom prst="rect">
            <a:avLst/>
          </a:prstGeom>
        </p:spPr>
        <p:txBody>
          <a:bodyPr vert="horz" lIns="91440" tIns="45720" rIns="91440" bIns="45720" rtlCol="0" anchor="b"/>
          <a:lstStyle>
            <a:lvl1pPr algn="r">
              <a:defRPr sz="1200"/>
            </a:lvl1pPr>
          </a:lstStyle>
          <a:p>
            <a:fld id="{790F978D-1465-47EE-ABE4-2AD07AF7F861}" type="slidenum">
              <a:rPr lang="en-ZA" smtClean="0"/>
              <a:pPr/>
              <a:t>‹#›</a:t>
            </a:fld>
            <a:endParaRPr lang="en-ZA" dirty="0"/>
          </a:p>
        </p:txBody>
      </p:sp>
    </p:spTree>
    <p:extLst>
      <p:ext uri="{BB962C8B-B14F-4D97-AF65-F5344CB8AC3E}">
        <p14:creationId xmlns:p14="http://schemas.microsoft.com/office/powerpoint/2010/main" val="25836554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7FDD0C3-E03F-457A-92B9-E993D26ED727}" type="datetimeFigureOut">
              <a:rPr lang="en-ZA" smtClean="0"/>
              <a:pPr/>
              <a:t>2022/10/13</a:t>
            </a:fld>
            <a:endParaRPr lang="en-ZA"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440EF38-0415-43AC-B4EC-5FDADEC8ED1E}" type="slidenum">
              <a:rPr lang="en-ZA" smtClean="0"/>
              <a:pPr/>
              <a:t>‹#›</a:t>
            </a:fld>
            <a:endParaRPr lang="en-ZA" dirty="0"/>
          </a:p>
        </p:txBody>
      </p:sp>
    </p:spTree>
    <p:extLst>
      <p:ext uri="{BB962C8B-B14F-4D97-AF65-F5344CB8AC3E}">
        <p14:creationId xmlns:p14="http://schemas.microsoft.com/office/powerpoint/2010/main" val="701314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1</a:t>
            </a:fld>
            <a:endParaRPr lang="en-ZA" dirty="0"/>
          </a:p>
        </p:txBody>
      </p:sp>
    </p:spTree>
    <p:extLst>
      <p:ext uri="{BB962C8B-B14F-4D97-AF65-F5344CB8AC3E}">
        <p14:creationId xmlns:p14="http://schemas.microsoft.com/office/powerpoint/2010/main" val="4213211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13</a:t>
            </a:fld>
            <a:endParaRPr lang="en-ZA" dirty="0"/>
          </a:p>
        </p:txBody>
      </p:sp>
    </p:spTree>
    <p:extLst>
      <p:ext uri="{BB962C8B-B14F-4D97-AF65-F5344CB8AC3E}">
        <p14:creationId xmlns:p14="http://schemas.microsoft.com/office/powerpoint/2010/main" val="1721119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14</a:t>
            </a:fld>
            <a:endParaRPr lang="en-ZA" dirty="0"/>
          </a:p>
        </p:txBody>
      </p:sp>
    </p:spTree>
    <p:extLst>
      <p:ext uri="{BB962C8B-B14F-4D97-AF65-F5344CB8AC3E}">
        <p14:creationId xmlns:p14="http://schemas.microsoft.com/office/powerpoint/2010/main" val="2123357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15</a:t>
            </a:fld>
            <a:endParaRPr lang="en-ZA" dirty="0"/>
          </a:p>
        </p:txBody>
      </p:sp>
    </p:spTree>
    <p:extLst>
      <p:ext uri="{BB962C8B-B14F-4D97-AF65-F5344CB8AC3E}">
        <p14:creationId xmlns:p14="http://schemas.microsoft.com/office/powerpoint/2010/main" val="2746540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16</a:t>
            </a:fld>
            <a:endParaRPr lang="en-ZA" dirty="0"/>
          </a:p>
        </p:txBody>
      </p:sp>
    </p:spTree>
    <p:extLst>
      <p:ext uri="{BB962C8B-B14F-4D97-AF65-F5344CB8AC3E}">
        <p14:creationId xmlns:p14="http://schemas.microsoft.com/office/powerpoint/2010/main" val="2795304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17</a:t>
            </a:fld>
            <a:endParaRPr lang="en-ZA" dirty="0"/>
          </a:p>
        </p:txBody>
      </p:sp>
    </p:spTree>
    <p:extLst>
      <p:ext uri="{BB962C8B-B14F-4D97-AF65-F5344CB8AC3E}">
        <p14:creationId xmlns:p14="http://schemas.microsoft.com/office/powerpoint/2010/main" val="3746959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18</a:t>
            </a:fld>
            <a:endParaRPr lang="en-ZA" dirty="0"/>
          </a:p>
        </p:txBody>
      </p:sp>
    </p:spTree>
    <p:extLst>
      <p:ext uri="{BB962C8B-B14F-4D97-AF65-F5344CB8AC3E}">
        <p14:creationId xmlns:p14="http://schemas.microsoft.com/office/powerpoint/2010/main" val="3484900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19</a:t>
            </a:fld>
            <a:endParaRPr lang="en-ZA" dirty="0"/>
          </a:p>
        </p:txBody>
      </p:sp>
    </p:spTree>
    <p:extLst>
      <p:ext uri="{BB962C8B-B14F-4D97-AF65-F5344CB8AC3E}">
        <p14:creationId xmlns:p14="http://schemas.microsoft.com/office/powerpoint/2010/main" val="2123089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20</a:t>
            </a:fld>
            <a:endParaRPr lang="en-ZA" dirty="0"/>
          </a:p>
        </p:txBody>
      </p:sp>
    </p:spTree>
    <p:extLst>
      <p:ext uri="{BB962C8B-B14F-4D97-AF65-F5344CB8AC3E}">
        <p14:creationId xmlns:p14="http://schemas.microsoft.com/office/powerpoint/2010/main" val="17531271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21</a:t>
            </a:fld>
            <a:endParaRPr lang="en-ZA" dirty="0"/>
          </a:p>
        </p:txBody>
      </p:sp>
    </p:spTree>
    <p:extLst>
      <p:ext uri="{BB962C8B-B14F-4D97-AF65-F5344CB8AC3E}">
        <p14:creationId xmlns:p14="http://schemas.microsoft.com/office/powerpoint/2010/main" val="159560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22</a:t>
            </a:fld>
            <a:endParaRPr lang="en-ZA" dirty="0"/>
          </a:p>
        </p:txBody>
      </p:sp>
    </p:spTree>
    <p:extLst>
      <p:ext uri="{BB962C8B-B14F-4D97-AF65-F5344CB8AC3E}">
        <p14:creationId xmlns:p14="http://schemas.microsoft.com/office/powerpoint/2010/main" val="140668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3</a:t>
            </a:fld>
            <a:endParaRPr lang="en-ZA" dirty="0"/>
          </a:p>
        </p:txBody>
      </p:sp>
    </p:spTree>
    <p:extLst>
      <p:ext uri="{BB962C8B-B14F-4D97-AF65-F5344CB8AC3E}">
        <p14:creationId xmlns:p14="http://schemas.microsoft.com/office/powerpoint/2010/main" val="29766112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23</a:t>
            </a:fld>
            <a:endParaRPr lang="en-ZA" dirty="0"/>
          </a:p>
        </p:txBody>
      </p:sp>
    </p:spTree>
    <p:extLst>
      <p:ext uri="{BB962C8B-B14F-4D97-AF65-F5344CB8AC3E}">
        <p14:creationId xmlns:p14="http://schemas.microsoft.com/office/powerpoint/2010/main" val="26407552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24</a:t>
            </a:fld>
            <a:endParaRPr lang="en-ZA" dirty="0"/>
          </a:p>
        </p:txBody>
      </p:sp>
    </p:spTree>
    <p:extLst>
      <p:ext uri="{BB962C8B-B14F-4D97-AF65-F5344CB8AC3E}">
        <p14:creationId xmlns:p14="http://schemas.microsoft.com/office/powerpoint/2010/main" val="21824360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25</a:t>
            </a:fld>
            <a:endParaRPr lang="en-ZA" dirty="0"/>
          </a:p>
        </p:txBody>
      </p:sp>
    </p:spTree>
    <p:extLst>
      <p:ext uri="{BB962C8B-B14F-4D97-AF65-F5344CB8AC3E}">
        <p14:creationId xmlns:p14="http://schemas.microsoft.com/office/powerpoint/2010/main" val="36278486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26</a:t>
            </a:fld>
            <a:endParaRPr lang="en-ZA" dirty="0"/>
          </a:p>
        </p:txBody>
      </p:sp>
    </p:spTree>
    <p:extLst>
      <p:ext uri="{BB962C8B-B14F-4D97-AF65-F5344CB8AC3E}">
        <p14:creationId xmlns:p14="http://schemas.microsoft.com/office/powerpoint/2010/main" val="10942497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27</a:t>
            </a:fld>
            <a:endParaRPr lang="en-ZA" dirty="0"/>
          </a:p>
        </p:txBody>
      </p:sp>
    </p:spTree>
    <p:extLst>
      <p:ext uri="{BB962C8B-B14F-4D97-AF65-F5344CB8AC3E}">
        <p14:creationId xmlns:p14="http://schemas.microsoft.com/office/powerpoint/2010/main" val="18509933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28</a:t>
            </a:fld>
            <a:endParaRPr lang="en-ZA" dirty="0"/>
          </a:p>
        </p:txBody>
      </p:sp>
    </p:spTree>
    <p:extLst>
      <p:ext uri="{BB962C8B-B14F-4D97-AF65-F5344CB8AC3E}">
        <p14:creationId xmlns:p14="http://schemas.microsoft.com/office/powerpoint/2010/main" val="17575667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29</a:t>
            </a:fld>
            <a:endParaRPr lang="en-ZA" dirty="0"/>
          </a:p>
        </p:txBody>
      </p:sp>
    </p:spTree>
    <p:extLst>
      <p:ext uri="{BB962C8B-B14F-4D97-AF65-F5344CB8AC3E}">
        <p14:creationId xmlns:p14="http://schemas.microsoft.com/office/powerpoint/2010/main" val="15767887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30</a:t>
            </a:fld>
            <a:endParaRPr lang="en-ZA" dirty="0"/>
          </a:p>
        </p:txBody>
      </p:sp>
    </p:spTree>
    <p:extLst>
      <p:ext uri="{BB962C8B-B14F-4D97-AF65-F5344CB8AC3E}">
        <p14:creationId xmlns:p14="http://schemas.microsoft.com/office/powerpoint/2010/main" val="7200332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31</a:t>
            </a:fld>
            <a:endParaRPr lang="en-ZA" dirty="0"/>
          </a:p>
        </p:txBody>
      </p:sp>
    </p:spTree>
    <p:extLst>
      <p:ext uri="{BB962C8B-B14F-4D97-AF65-F5344CB8AC3E}">
        <p14:creationId xmlns:p14="http://schemas.microsoft.com/office/powerpoint/2010/main" val="15635334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32</a:t>
            </a:fld>
            <a:endParaRPr lang="en-ZA" dirty="0"/>
          </a:p>
        </p:txBody>
      </p:sp>
    </p:spTree>
    <p:extLst>
      <p:ext uri="{BB962C8B-B14F-4D97-AF65-F5344CB8AC3E}">
        <p14:creationId xmlns:p14="http://schemas.microsoft.com/office/powerpoint/2010/main" val="626730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6</a:t>
            </a:fld>
            <a:endParaRPr lang="en-ZA" dirty="0"/>
          </a:p>
        </p:txBody>
      </p:sp>
    </p:spTree>
    <p:extLst>
      <p:ext uri="{BB962C8B-B14F-4D97-AF65-F5344CB8AC3E}">
        <p14:creationId xmlns:p14="http://schemas.microsoft.com/office/powerpoint/2010/main" val="8144380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33</a:t>
            </a:fld>
            <a:endParaRPr lang="en-ZA" dirty="0"/>
          </a:p>
        </p:txBody>
      </p:sp>
    </p:spTree>
    <p:extLst>
      <p:ext uri="{BB962C8B-B14F-4D97-AF65-F5344CB8AC3E}">
        <p14:creationId xmlns:p14="http://schemas.microsoft.com/office/powerpoint/2010/main" val="35584586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34</a:t>
            </a:fld>
            <a:endParaRPr lang="en-ZA" dirty="0"/>
          </a:p>
        </p:txBody>
      </p:sp>
    </p:spTree>
    <p:extLst>
      <p:ext uri="{BB962C8B-B14F-4D97-AF65-F5344CB8AC3E}">
        <p14:creationId xmlns:p14="http://schemas.microsoft.com/office/powerpoint/2010/main" val="24469133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35</a:t>
            </a:fld>
            <a:endParaRPr lang="en-ZA" dirty="0"/>
          </a:p>
        </p:txBody>
      </p:sp>
    </p:spTree>
    <p:extLst>
      <p:ext uri="{BB962C8B-B14F-4D97-AF65-F5344CB8AC3E}">
        <p14:creationId xmlns:p14="http://schemas.microsoft.com/office/powerpoint/2010/main" val="29224940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36</a:t>
            </a:fld>
            <a:endParaRPr lang="en-ZA" dirty="0"/>
          </a:p>
        </p:txBody>
      </p:sp>
    </p:spTree>
    <p:extLst>
      <p:ext uri="{BB962C8B-B14F-4D97-AF65-F5344CB8AC3E}">
        <p14:creationId xmlns:p14="http://schemas.microsoft.com/office/powerpoint/2010/main" val="32241587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37</a:t>
            </a:fld>
            <a:endParaRPr lang="en-ZA" dirty="0"/>
          </a:p>
        </p:txBody>
      </p:sp>
    </p:spTree>
    <p:extLst>
      <p:ext uri="{BB962C8B-B14F-4D97-AF65-F5344CB8AC3E}">
        <p14:creationId xmlns:p14="http://schemas.microsoft.com/office/powerpoint/2010/main" val="32120743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38</a:t>
            </a:fld>
            <a:endParaRPr lang="en-ZA" dirty="0"/>
          </a:p>
        </p:txBody>
      </p:sp>
    </p:spTree>
    <p:extLst>
      <p:ext uri="{BB962C8B-B14F-4D97-AF65-F5344CB8AC3E}">
        <p14:creationId xmlns:p14="http://schemas.microsoft.com/office/powerpoint/2010/main" val="732719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39</a:t>
            </a:fld>
            <a:endParaRPr lang="en-ZA" dirty="0"/>
          </a:p>
        </p:txBody>
      </p:sp>
    </p:spTree>
    <p:extLst>
      <p:ext uri="{BB962C8B-B14F-4D97-AF65-F5344CB8AC3E}">
        <p14:creationId xmlns:p14="http://schemas.microsoft.com/office/powerpoint/2010/main" val="39486756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40</a:t>
            </a:fld>
            <a:endParaRPr lang="en-ZA" dirty="0"/>
          </a:p>
        </p:txBody>
      </p:sp>
    </p:spTree>
    <p:extLst>
      <p:ext uri="{BB962C8B-B14F-4D97-AF65-F5344CB8AC3E}">
        <p14:creationId xmlns:p14="http://schemas.microsoft.com/office/powerpoint/2010/main" val="8990330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41</a:t>
            </a:fld>
            <a:endParaRPr lang="en-ZA" dirty="0"/>
          </a:p>
        </p:txBody>
      </p:sp>
    </p:spTree>
    <p:extLst>
      <p:ext uri="{BB962C8B-B14F-4D97-AF65-F5344CB8AC3E}">
        <p14:creationId xmlns:p14="http://schemas.microsoft.com/office/powerpoint/2010/main" val="24645596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42</a:t>
            </a:fld>
            <a:endParaRPr lang="en-ZA" dirty="0"/>
          </a:p>
        </p:txBody>
      </p:sp>
    </p:spTree>
    <p:extLst>
      <p:ext uri="{BB962C8B-B14F-4D97-AF65-F5344CB8AC3E}">
        <p14:creationId xmlns:p14="http://schemas.microsoft.com/office/powerpoint/2010/main" val="619193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7</a:t>
            </a:fld>
            <a:endParaRPr lang="en-ZA" dirty="0"/>
          </a:p>
        </p:txBody>
      </p:sp>
    </p:spTree>
    <p:extLst>
      <p:ext uri="{BB962C8B-B14F-4D97-AF65-F5344CB8AC3E}">
        <p14:creationId xmlns:p14="http://schemas.microsoft.com/office/powerpoint/2010/main" val="16831305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43</a:t>
            </a:fld>
            <a:endParaRPr lang="en-ZA" dirty="0"/>
          </a:p>
        </p:txBody>
      </p:sp>
    </p:spTree>
    <p:extLst>
      <p:ext uri="{BB962C8B-B14F-4D97-AF65-F5344CB8AC3E}">
        <p14:creationId xmlns:p14="http://schemas.microsoft.com/office/powerpoint/2010/main" val="42884875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44</a:t>
            </a:fld>
            <a:endParaRPr lang="en-ZA" dirty="0"/>
          </a:p>
        </p:txBody>
      </p:sp>
    </p:spTree>
    <p:extLst>
      <p:ext uri="{BB962C8B-B14F-4D97-AF65-F5344CB8AC3E}">
        <p14:creationId xmlns:p14="http://schemas.microsoft.com/office/powerpoint/2010/main" val="12624151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45</a:t>
            </a:fld>
            <a:endParaRPr lang="en-ZA" dirty="0"/>
          </a:p>
        </p:txBody>
      </p:sp>
    </p:spTree>
    <p:extLst>
      <p:ext uri="{BB962C8B-B14F-4D97-AF65-F5344CB8AC3E}">
        <p14:creationId xmlns:p14="http://schemas.microsoft.com/office/powerpoint/2010/main" val="10175992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46</a:t>
            </a:fld>
            <a:endParaRPr lang="en-ZA" dirty="0"/>
          </a:p>
        </p:txBody>
      </p:sp>
    </p:spTree>
    <p:extLst>
      <p:ext uri="{BB962C8B-B14F-4D97-AF65-F5344CB8AC3E}">
        <p14:creationId xmlns:p14="http://schemas.microsoft.com/office/powerpoint/2010/main" val="34128279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47</a:t>
            </a:fld>
            <a:endParaRPr lang="en-ZA" dirty="0"/>
          </a:p>
        </p:txBody>
      </p:sp>
    </p:spTree>
    <p:extLst>
      <p:ext uri="{BB962C8B-B14F-4D97-AF65-F5344CB8AC3E}">
        <p14:creationId xmlns:p14="http://schemas.microsoft.com/office/powerpoint/2010/main" val="1858000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48</a:t>
            </a:fld>
            <a:endParaRPr lang="en-ZA" dirty="0"/>
          </a:p>
        </p:txBody>
      </p:sp>
    </p:spTree>
    <p:extLst>
      <p:ext uri="{BB962C8B-B14F-4D97-AF65-F5344CB8AC3E}">
        <p14:creationId xmlns:p14="http://schemas.microsoft.com/office/powerpoint/2010/main" val="16115062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49</a:t>
            </a:fld>
            <a:endParaRPr lang="en-ZA" dirty="0"/>
          </a:p>
        </p:txBody>
      </p:sp>
    </p:spTree>
    <p:extLst>
      <p:ext uri="{BB962C8B-B14F-4D97-AF65-F5344CB8AC3E}">
        <p14:creationId xmlns:p14="http://schemas.microsoft.com/office/powerpoint/2010/main" val="11512090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50</a:t>
            </a:fld>
            <a:endParaRPr lang="en-ZA" dirty="0"/>
          </a:p>
        </p:txBody>
      </p:sp>
    </p:spTree>
    <p:extLst>
      <p:ext uri="{BB962C8B-B14F-4D97-AF65-F5344CB8AC3E}">
        <p14:creationId xmlns:p14="http://schemas.microsoft.com/office/powerpoint/2010/main" val="24168116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51</a:t>
            </a:fld>
            <a:endParaRPr lang="en-ZA" dirty="0"/>
          </a:p>
        </p:txBody>
      </p:sp>
    </p:spTree>
    <p:extLst>
      <p:ext uri="{BB962C8B-B14F-4D97-AF65-F5344CB8AC3E}">
        <p14:creationId xmlns:p14="http://schemas.microsoft.com/office/powerpoint/2010/main" val="33142539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52</a:t>
            </a:fld>
            <a:endParaRPr lang="en-ZA" dirty="0"/>
          </a:p>
        </p:txBody>
      </p:sp>
    </p:spTree>
    <p:extLst>
      <p:ext uri="{BB962C8B-B14F-4D97-AF65-F5344CB8AC3E}">
        <p14:creationId xmlns:p14="http://schemas.microsoft.com/office/powerpoint/2010/main" val="2777664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8</a:t>
            </a:fld>
            <a:endParaRPr lang="en-ZA" dirty="0"/>
          </a:p>
        </p:txBody>
      </p:sp>
    </p:spTree>
    <p:extLst>
      <p:ext uri="{BB962C8B-B14F-4D97-AF65-F5344CB8AC3E}">
        <p14:creationId xmlns:p14="http://schemas.microsoft.com/office/powerpoint/2010/main" val="30212050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53</a:t>
            </a:fld>
            <a:endParaRPr lang="en-ZA" dirty="0"/>
          </a:p>
        </p:txBody>
      </p:sp>
    </p:spTree>
    <p:extLst>
      <p:ext uri="{BB962C8B-B14F-4D97-AF65-F5344CB8AC3E}">
        <p14:creationId xmlns:p14="http://schemas.microsoft.com/office/powerpoint/2010/main" val="22666187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D32F24FE-4794-489D-B287-B295BDE7A577}" type="slidenum">
              <a:rPr lang="en-US" smtClean="0"/>
              <a:pPr>
                <a:defRPr/>
              </a:pPr>
              <a:t>54</a:t>
            </a:fld>
            <a:endParaRPr lang="en-US" dirty="0"/>
          </a:p>
        </p:txBody>
      </p:sp>
    </p:spTree>
    <p:extLst>
      <p:ext uri="{BB962C8B-B14F-4D97-AF65-F5344CB8AC3E}">
        <p14:creationId xmlns:p14="http://schemas.microsoft.com/office/powerpoint/2010/main" val="2081146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9</a:t>
            </a:fld>
            <a:endParaRPr lang="en-ZA" dirty="0"/>
          </a:p>
        </p:txBody>
      </p:sp>
    </p:spTree>
    <p:extLst>
      <p:ext uri="{BB962C8B-B14F-4D97-AF65-F5344CB8AC3E}">
        <p14:creationId xmlns:p14="http://schemas.microsoft.com/office/powerpoint/2010/main" val="262417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10</a:t>
            </a:fld>
            <a:endParaRPr lang="en-ZA" dirty="0"/>
          </a:p>
        </p:txBody>
      </p:sp>
    </p:spTree>
    <p:extLst>
      <p:ext uri="{BB962C8B-B14F-4D97-AF65-F5344CB8AC3E}">
        <p14:creationId xmlns:p14="http://schemas.microsoft.com/office/powerpoint/2010/main" val="1238187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11</a:t>
            </a:fld>
            <a:endParaRPr lang="en-ZA" dirty="0"/>
          </a:p>
        </p:txBody>
      </p:sp>
    </p:spTree>
    <p:extLst>
      <p:ext uri="{BB962C8B-B14F-4D97-AF65-F5344CB8AC3E}">
        <p14:creationId xmlns:p14="http://schemas.microsoft.com/office/powerpoint/2010/main" val="2396084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12</a:t>
            </a:fld>
            <a:endParaRPr lang="en-ZA" dirty="0"/>
          </a:p>
        </p:txBody>
      </p:sp>
    </p:spTree>
    <p:extLst>
      <p:ext uri="{BB962C8B-B14F-4D97-AF65-F5344CB8AC3E}">
        <p14:creationId xmlns:p14="http://schemas.microsoft.com/office/powerpoint/2010/main" val="1072646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fld id="{EC3E2EF4-300D-426D-AD5B-63DB9D3FDCA2}" type="slidenum">
              <a:rPr lang="en-US" smtClean="0"/>
              <a:pPr/>
              <a:t>‹#›</a:t>
            </a:fld>
            <a:endParaRPr lang="en-US" dirty="0"/>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3215324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fld id="{A8F4D34C-BCD2-496D-9379-DC351EC68007}" type="slidenum">
              <a:rPr lang="en-US" smtClean="0"/>
              <a:pPr/>
              <a:t>‹#›</a:t>
            </a:fld>
            <a:endParaRPr lang="en-US" dirty="0"/>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1847775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fld id="{829C164E-B86E-4B01-8F5D-5B6CC43F5577}" type="slidenum">
              <a:rPr lang="en-US" smtClean="0"/>
              <a:pPr/>
              <a:t>‹#›</a:t>
            </a:fld>
            <a:endParaRPr lang="en-US" dirty="0"/>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3239174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fld id="{EC3E2EF4-300D-426D-AD5B-63DB9D3FDCA2}" type="slidenum">
              <a:rPr lang="en-US" smtClean="0">
                <a:solidFill>
                  <a:prstClr val="black">
                    <a:tint val="75000"/>
                  </a:prstClr>
                </a:solidFill>
              </a:rPr>
              <a:pPr/>
              <a:t>‹#›</a:t>
            </a:fld>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234967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fld id="{C2693DC1-232B-4616-8322-9070F5DB6BB9}" type="slidenum">
              <a:rPr lang="en-US" smtClean="0">
                <a:solidFill>
                  <a:prstClr val="black">
                    <a:tint val="75000"/>
                  </a:prstClr>
                </a:solidFill>
              </a:rPr>
              <a:pPr/>
              <a:t>‹#›</a:t>
            </a:fld>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42513422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fld id="{AE9A248E-4AC9-427F-A155-28147FCC527B}" type="slidenum">
              <a:rPr lang="en-US" smtClean="0">
                <a:solidFill>
                  <a:prstClr val="black">
                    <a:tint val="75000"/>
                  </a:prstClr>
                </a:solidFill>
              </a:rPr>
              <a:pPr/>
              <a:t>‹#›</a:t>
            </a:fld>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24497730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fld id="{E2F9F0B4-AE8B-4652-A3D8-8B327D87786F}" type="slidenum">
              <a:rPr lang="en-US" smtClean="0">
                <a:solidFill>
                  <a:prstClr val="black">
                    <a:tint val="75000"/>
                  </a:prstClr>
                </a:solidFill>
              </a:rPr>
              <a:pPr/>
              <a:t>‹#›</a:t>
            </a:fld>
            <a:endParaRPr lang="en-US" dirty="0">
              <a:solidFill>
                <a:prstClr val="black">
                  <a:tint val="75000"/>
                </a:prstClr>
              </a:solidFill>
            </a:endParaRPr>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2536855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fld id="{502A6F36-CB5A-400B-9A9B-4F6FCAFA5EFF}" type="slidenum">
              <a:rPr lang="en-US" smtClean="0">
                <a:solidFill>
                  <a:prstClr val="black">
                    <a:tint val="75000"/>
                  </a:prstClr>
                </a:solidFill>
              </a:rPr>
              <a:pPr/>
              <a:t>‹#›</a:t>
            </a:fld>
            <a:endParaRPr lang="en-US" dirty="0">
              <a:solidFill>
                <a:prstClr val="black">
                  <a:tint val="75000"/>
                </a:prstClr>
              </a:solidFill>
            </a:endParaRPr>
          </a:p>
        </p:txBody>
      </p:sp>
      <p:sp>
        <p:nvSpPr>
          <p:cNvPr id="10"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1555906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fld id="{FD5CB7DE-7113-4EE8-B286-AA2D15B7F049}" type="slidenum">
              <a:rPr lang="en-US" smtClean="0">
                <a:solidFill>
                  <a:prstClr val="black">
                    <a:tint val="75000"/>
                  </a:prstClr>
                </a:solidFill>
              </a:rPr>
              <a:pPr/>
              <a:t>‹#›</a:t>
            </a:fld>
            <a:endParaRPr lang="en-US" dirty="0">
              <a:solidFill>
                <a:prstClr val="black">
                  <a:tint val="75000"/>
                </a:prstClr>
              </a:solidFill>
            </a:endParaRPr>
          </a:p>
        </p:txBody>
      </p:sp>
      <p:sp>
        <p:nvSpPr>
          <p:cNvPr id="6"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8633335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fld id="{A8028D32-3738-4B62-A2E4-6B571A2331EE}" type="slidenum">
              <a:rPr lang="en-US" smtClean="0">
                <a:solidFill>
                  <a:prstClr val="black">
                    <a:tint val="75000"/>
                  </a:prstClr>
                </a:solidFill>
              </a:rPr>
              <a:pPr/>
              <a:t>‹#›</a:t>
            </a:fld>
            <a:endParaRPr lang="en-US" dirty="0">
              <a:solidFill>
                <a:prstClr val="black">
                  <a:tint val="75000"/>
                </a:prstClr>
              </a:solidFill>
            </a:endParaRPr>
          </a:p>
        </p:txBody>
      </p:sp>
      <p:sp>
        <p:nvSpPr>
          <p:cNvPr id="5"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33683244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fld id="{7ED9909E-CBD3-4A59-B579-F9E01C030334}" type="slidenum">
              <a:rPr lang="en-US" smtClean="0">
                <a:solidFill>
                  <a:prstClr val="black">
                    <a:tint val="75000"/>
                  </a:prstClr>
                </a:solidFill>
              </a:rPr>
              <a:pPr/>
              <a:t>‹#›</a:t>
            </a:fld>
            <a:endParaRPr lang="en-US" dirty="0">
              <a:solidFill>
                <a:prstClr val="black">
                  <a:tint val="75000"/>
                </a:prstClr>
              </a:solidFill>
            </a:endParaRPr>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3776147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fld id="{C2693DC1-232B-4616-8322-9070F5DB6BB9}" type="slidenum">
              <a:rPr lang="en-US" smtClean="0"/>
              <a:pPr/>
              <a:t>‹#›</a:t>
            </a:fld>
            <a:endParaRPr lang="en-US" dirty="0"/>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11397646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fld id="{95F42800-7457-4F94-8503-0266078D8A31}" type="slidenum">
              <a:rPr lang="en-US" smtClean="0">
                <a:solidFill>
                  <a:prstClr val="black">
                    <a:tint val="75000"/>
                  </a:prstClr>
                </a:solidFill>
              </a:rPr>
              <a:pPr/>
              <a:t>‹#›</a:t>
            </a:fld>
            <a:endParaRPr lang="en-US" dirty="0">
              <a:solidFill>
                <a:prstClr val="black">
                  <a:tint val="75000"/>
                </a:prstClr>
              </a:solidFill>
            </a:endParaRPr>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37798097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fld id="{A8F4D34C-BCD2-496D-9379-DC351EC68007}" type="slidenum">
              <a:rPr lang="en-US" smtClean="0">
                <a:solidFill>
                  <a:prstClr val="black">
                    <a:tint val="75000"/>
                  </a:prstClr>
                </a:solidFill>
              </a:rPr>
              <a:pPr/>
              <a:t>‹#›</a:t>
            </a:fld>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29868758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fld id="{829C164E-B86E-4B01-8F5D-5B6CC43F5577}" type="slidenum">
              <a:rPr lang="en-US" smtClean="0">
                <a:solidFill>
                  <a:prstClr val="black">
                    <a:tint val="75000"/>
                  </a:prstClr>
                </a:solidFill>
              </a:rPr>
              <a:pPr/>
              <a:t>‹#›</a:t>
            </a:fld>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12483958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graphicFrame>
        <p:nvGraphicFramePr>
          <p:cNvPr id="3" name="AutoShape 1"/>
          <p:cNvGraphicFramePr>
            <a:graphicFrameLocks/>
          </p:cNvGraphicFramePr>
          <p:nvPr>
            <p:custDataLst>
              <p:tags r:id="rId2"/>
            </p:custDataLst>
          </p:nvPr>
        </p:nvGraphicFramePr>
        <p:xfrm>
          <a:off x="-3175" y="0"/>
          <a:ext cx="166688" cy="158750"/>
        </p:xfrm>
        <a:graphic>
          <a:graphicData uri="http://schemas.openxmlformats.org/presentationml/2006/ole">
            <mc:AlternateContent xmlns:mc="http://schemas.openxmlformats.org/markup-compatibility/2006">
              <mc:Choice xmlns:v="urn:schemas-microsoft-com:vml" Requires="v">
                <p:oleObj spid="_x0000_s1481" r:id="rId4" imgW="0" imgH="0" progId="">
                  <p:embed/>
                </p:oleObj>
              </mc:Choice>
              <mc:Fallback>
                <p:oleObj r:id="rId4" imgW="0" imgH="0" progId="">
                  <p:embed/>
                  <p:pic>
                    <p:nvPicPr>
                      <p:cNvPr id="3" name="AutoShape 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3175" y="0"/>
                        <a:ext cx="166688"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a:solidFill>
                  <a:prstClr val="black">
                    <a:tint val="75000"/>
                  </a:prstClr>
                </a:solidFill>
              </a:rPr>
              <a:t>‹#›</a:t>
            </a:r>
          </a:p>
        </p:txBody>
      </p:sp>
      <p:sp>
        <p:nvSpPr>
          <p:cNvPr id="5"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lgn="r">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12732536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3"/>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EC3E2EF4-300D-426D-AD5B-63DB9D3FDCA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4"/>
          <p:cNvSpPr>
            <a:spLocks noGrp="1"/>
          </p:cNvSpPr>
          <p:nvPr>
            <p:ph type="sldNum" sz="quarter" idx="12"/>
          </p:nvPr>
        </p:nvSpPr>
        <p:spPr>
          <a:xfrm>
            <a:off x="6804660" y="6356368"/>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19048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4"/>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2693DC1-232B-4616-8322-9070F5DB6BB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4"/>
          <p:cNvSpPr>
            <a:spLocks noGrp="1"/>
          </p:cNvSpPr>
          <p:nvPr>
            <p:ph type="sldNum" sz="quarter" idx="12"/>
          </p:nvPr>
        </p:nvSpPr>
        <p:spPr>
          <a:xfrm>
            <a:off x="6804660" y="6356368"/>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204249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8"/>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E9A248E-4AC9-427F-A155-28147FCC527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4"/>
          <p:cNvSpPr>
            <a:spLocks noGrp="1"/>
          </p:cNvSpPr>
          <p:nvPr>
            <p:ph type="sldNum" sz="quarter" idx="12"/>
          </p:nvPr>
        </p:nvSpPr>
        <p:spPr>
          <a:xfrm>
            <a:off x="6804660" y="6356368"/>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82443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E2F9F0B4-AE8B-4652-A3D8-8B327D87786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Slide Number Placeholder 4"/>
          <p:cNvSpPr>
            <a:spLocks noGrp="1"/>
          </p:cNvSpPr>
          <p:nvPr>
            <p:ph type="sldNum" sz="quarter" idx="12"/>
          </p:nvPr>
        </p:nvSpPr>
        <p:spPr>
          <a:xfrm>
            <a:off x="6804660" y="6356368"/>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78359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4"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4"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502A6F36-CB5A-400B-9A9B-4F6FCAFA5EF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0" name="Slide Number Placeholder 4"/>
          <p:cNvSpPr>
            <a:spLocks noGrp="1"/>
          </p:cNvSpPr>
          <p:nvPr>
            <p:ph type="sldNum" sz="quarter" idx="12"/>
          </p:nvPr>
        </p:nvSpPr>
        <p:spPr>
          <a:xfrm>
            <a:off x="6804660" y="6356368"/>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72173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FD5CB7DE-7113-4EE8-B286-AA2D15B7F04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4"/>
          <p:cNvSpPr>
            <a:spLocks noGrp="1"/>
          </p:cNvSpPr>
          <p:nvPr>
            <p:ph type="sldNum" sz="quarter" idx="12"/>
          </p:nvPr>
        </p:nvSpPr>
        <p:spPr>
          <a:xfrm>
            <a:off x="6804660" y="6356368"/>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0506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fld id="{AE9A248E-4AC9-427F-A155-28147FCC527B}" type="slidenum">
              <a:rPr lang="en-US" smtClean="0"/>
              <a:pPr/>
              <a:t>‹#›</a:t>
            </a:fld>
            <a:endParaRPr lang="en-US" dirty="0"/>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1274500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8028D32-3738-4B62-A2E4-6B571A2331E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6804660" y="6356368"/>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50031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ED9909E-CBD3-4A59-B579-F9E01C03033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Slide Number Placeholder 4"/>
          <p:cNvSpPr>
            <a:spLocks noGrp="1"/>
          </p:cNvSpPr>
          <p:nvPr>
            <p:ph type="sldNum" sz="quarter" idx="12"/>
          </p:nvPr>
        </p:nvSpPr>
        <p:spPr>
          <a:xfrm>
            <a:off x="6804660" y="6356368"/>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9882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95F42800-7457-4F94-8503-0266078D8A3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Slide Number Placeholder 4"/>
          <p:cNvSpPr>
            <a:spLocks noGrp="1"/>
          </p:cNvSpPr>
          <p:nvPr>
            <p:ph type="sldNum" sz="quarter" idx="12"/>
          </p:nvPr>
        </p:nvSpPr>
        <p:spPr>
          <a:xfrm>
            <a:off x="6804660" y="6356368"/>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59727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4"/>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8F4D34C-BCD2-496D-9379-DC351EC6800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4"/>
          <p:cNvSpPr>
            <a:spLocks noGrp="1"/>
          </p:cNvSpPr>
          <p:nvPr>
            <p:ph type="sldNum" sz="quarter" idx="12"/>
          </p:nvPr>
        </p:nvSpPr>
        <p:spPr>
          <a:xfrm>
            <a:off x="6804660" y="6356368"/>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97505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29C164E-B86E-4B01-8F5D-5B6CC43F557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4"/>
          <p:cNvSpPr>
            <a:spLocks noGrp="1"/>
          </p:cNvSpPr>
          <p:nvPr>
            <p:ph type="sldNum" sz="quarter" idx="12"/>
          </p:nvPr>
        </p:nvSpPr>
        <p:spPr>
          <a:xfrm>
            <a:off x="6804660" y="6356368"/>
            <a:ext cx="2190750" cy="365125"/>
          </a:xfrm>
          <a:prstGeom prst="rect">
            <a:avLst/>
          </a:prstGeom>
        </p:spPr>
        <p:txBody>
          <a:bodyPr/>
          <a:lstStyle>
            <a:lvl1pPr marL="228600" indent="-228600">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0110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fld id="{E2F9F0B4-AE8B-4652-A3D8-8B327D87786F}" type="slidenum">
              <a:rPr lang="en-US" smtClean="0"/>
              <a:pPr/>
              <a:t>‹#›</a:t>
            </a:fld>
            <a:endParaRPr lang="en-US" dirty="0"/>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1610444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fld id="{502A6F36-CB5A-400B-9A9B-4F6FCAFA5EFF}" type="slidenum">
              <a:rPr lang="en-US" smtClean="0"/>
              <a:pPr/>
              <a:t>‹#›</a:t>
            </a:fld>
            <a:endParaRPr lang="en-US" dirty="0"/>
          </a:p>
        </p:txBody>
      </p:sp>
      <p:sp>
        <p:nvSpPr>
          <p:cNvPr id="10"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419406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fld id="{FD5CB7DE-7113-4EE8-B286-AA2D15B7F049}" type="slidenum">
              <a:rPr lang="en-US" smtClean="0"/>
              <a:pPr/>
              <a:t>‹#›</a:t>
            </a:fld>
            <a:endParaRPr lang="en-US" dirty="0"/>
          </a:p>
        </p:txBody>
      </p:sp>
      <p:sp>
        <p:nvSpPr>
          <p:cNvPr id="6"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1148936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fld id="{A8028D32-3738-4B62-A2E4-6B571A2331EE}" type="slidenum">
              <a:rPr lang="en-US" smtClean="0"/>
              <a:pPr/>
              <a:t>‹#›</a:t>
            </a:fld>
            <a:endParaRPr lang="en-US" dirty="0"/>
          </a:p>
        </p:txBody>
      </p:sp>
      <p:sp>
        <p:nvSpPr>
          <p:cNvPr id="5"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2842536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fld id="{7ED9909E-CBD3-4A59-B579-F9E01C030334}" type="slidenum">
              <a:rPr lang="en-US" smtClean="0"/>
              <a:pPr/>
              <a:t>‹#›</a:t>
            </a:fld>
            <a:endParaRPr lang="en-US" dirty="0"/>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2197532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fld id="{95F42800-7457-4F94-8503-0266078D8A31}" type="slidenum">
              <a:rPr lang="en-US" smtClean="0"/>
              <a:pPr/>
              <a:t>‹#›</a:t>
            </a:fld>
            <a:endParaRPr lang="en-US" dirty="0"/>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3498472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F296F06B-0952-4C48-855B-82AEF464EF07}" type="slidenum">
              <a:rPr lang="en-US" smtClean="0"/>
              <a:pPr/>
              <a:t>‹#›</a:t>
            </a:fld>
            <a:endParaRPr lang="en-US" dirty="0"/>
          </a:p>
        </p:txBody>
      </p:sp>
      <p:sp>
        <p:nvSpPr>
          <p:cNvPr id="8" name="Slide Number Placeholder 4"/>
          <p:cNvSpPr>
            <a:spLocks noGrp="1"/>
          </p:cNvSpPr>
          <p:nvPr>
            <p:ph type="sldNum" sz="quarter" idx="4"/>
          </p:nvPr>
        </p:nvSpPr>
        <p:spPr>
          <a:xfrm>
            <a:off x="6804660" y="6356350"/>
            <a:ext cx="2190750" cy="365125"/>
          </a:xfrm>
          <a:prstGeom prst="rect">
            <a:avLst/>
          </a:prstGeom>
        </p:spPr>
        <p:txBody>
          <a:bodyPr/>
          <a:lstStyle>
            <a:lvl1pPr marL="228600" indent="-228600" algn="r">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pic>
        <p:nvPicPr>
          <p:cNvPr id="7" name="Picture 6" descr="2f.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5939671"/>
          </a:xfrm>
          <a:prstGeom prst="rect">
            <a:avLst/>
          </a:prstGeom>
        </p:spPr>
      </p:pic>
    </p:spTree>
    <p:extLst>
      <p:ext uri="{BB962C8B-B14F-4D97-AF65-F5344CB8AC3E}">
        <p14:creationId xmlns:p14="http://schemas.microsoft.com/office/powerpoint/2010/main" val="2829706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F296F06B-0952-4C48-855B-82AEF464EF07}" type="slidenum">
              <a:rPr lang="en-US" smtClean="0">
                <a:solidFill>
                  <a:prstClr val="black">
                    <a:tint val="75000"/>
                  </a:prstClr>
                </a:solidFill>
              </a:rPr>
              <a:pPr/>
              <a:t>‹#›</a:t>
            </a:fld>
            <a:endParaRPr lang="en-US" dirty="0">
              <a:solidFill>
                <a:prstClr val="black">
                  <a:tint val="75000"/>
                </a:prstClr>
              </a:solidFill>
            </a:endParaRPr>
          </a:p>
        </p:txBody>
      </p:sp>
      <p:sp>
        <p:nvSpPr>
          <p:cNvPr id="8" name="Slide Number Placeholder 4"/>
          <p:cNvSpPr>
            <a:spLocks noGrp="1"/>
          </p:cNvSpPr>
          <p:nvPr>
            <p:ph type="sldNum" sz="quarter" idx="4"/>
          </p:nvPr>
        </p:nvSpPr>
        <p:spPr>
          <a:xfrm>
            <a:off x="6804660" y="6356350"/>
            <a:ext cx="2190750" cy="365125"/>
          </a:xfrm>
          <a:prstGeom prst="rect">
            <a:avLst/>
          </a:prstGeom>
        </p:spPr>
        <p:txBody>
          <a:bodyPr/>
          <a:lstStyle>
            <a:lvl1pPr marL="228600" indent="-228600" algn="r">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351049832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6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6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F296F06B-0952-4C48-855B-82AEF464EF0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Slide Number Placeholder 4"/>
          <p:cNvSpPr>
            <a:spLocks noGrp="1"/>
          </p:cNvSpPr>
          <p:nvPr>
            <p:ph type="sldNum" sz="quarter" idx="4"/>
          </p:nvPr>
        </p:nvSpPr>
        <p:spPr>
          <a:xfrm>
            <a:off x="6804660" y="6356368"/>
            <a:ext cx="2190750" cy="365125"/>
          </a:xfrm>
          <a:prstGeom prst="rect">
            <a:avLst/>
          </a:prstGeom>
        </p:spPr>
        <p:txBody>
          <a:bodyPr/>
          <a:lstStyle>
            <a:lvl1pPr marL="228600" indent="-228600" algn="r">
              <a:buFont typeface="+mj-lt"/>
              <a:buAutoNum type="arabicPeriod"/>
              <a:defRPr/>
            </a:lvl1pPr>
          </a:lstStyle>
          <a:p>
            <a:pPr marL="0" marR="0" lvl="0" indent="0" algn="r" defTabSz="457200" rtl="0" eaLnBrk="1" fontAlgn="auto" latinLnBrk="0" hangingPunct="1">
              <a:lnSpc>
                <a:spcPct val="100000"/>
              </a:lnSpc>
              <a:spcBef>
                <a:spcPts val="0"/>
              </a:spcBef>
              <a:spcAft>
                <a:spcPts val="0"/>
              </a:spcAft>
              <a:buClrTx/>
              <a:buSzTx/>
              <a:buFont typeface="+mj-lt"/>
              <a:buNone/>
              <a:tabLst/>
              <a:defRPr/>
            </a:pPr>
            <a:fld id="{2538E8B7-8BD9-9F48-9FB6-4E0DFEDB844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 typeface="+mj-lt"/>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6" descr="2f.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3"/>
            <a:ext cx="9144000" cy="5939671"/>
          </a:xfrm>
          <a:prstGeom prst="rect">
            <a:avLst/>
          </a:prstGeom>
        </p:spPr>
      </p:pic>
    </p:spTree>
    <p:extLst>
      <p:ext uri="{BB962C8B-B14F-4D97-AF65-F5344CB8AC3E}">
        <p14:creationId xmlns:p14="http://schemas.microsoft.com/office/powerpoint/2010/main" val="381704952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google.co.za/url?sa=i&amp;rct=j&amp;q=&amp;esrc=s&amp;source=images&amp;cd=&amp;cad=rja&amp;uact=8&amp;ved=0ahUKEwicvY-55_bSAhWGPBQKHWfBCYAQjRwIBw&amp;url=http://sa-save.com/products/delivery&amp;psig=AFQjCNH4keMGO-ut4D9LTwWxmLfIw83b5w&amp;ust=1490708329470844"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descr="DHA_APP_2021_web_small-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53" y="-144365"/>
            <a:ext cx="9144000" cy="6858000"/>
          </a:xfrm>
          <a:prstGeom prst="rect">
            <a:avLst/>
          </a:prstGeom>
        </p:spPr>
      </p:pic>
      <p:sp>
        <p:nvSpPr>
          <p:cNvPr id="5" name="Rectangle 4"/>
          <p:cNvSpPr/>
          <p:nvPr/>
        </p:nvSpPr>
        <p:spPr>
          <a:xfrm>
            <a:off x="33053" y="3600450"/>
            <a:ext cx="9110948" cy="1959166"/>
          </a:xfrm>
          <a:prstGeom prst="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2700000" scaled="1"/>
            <a:tileRect/>
          </a:gradFill>
          <a:ln w="762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2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PRESENTATION TO PORTFOLIO COMMITTEE  ON HOME AFFAIRS</a:t>
            </a:r>
          </a:p>
          <a:p>
            <a:endParaRPr lang="en-US" sz="22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r>
              <a:rPr lang="en-US" sz="22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2021-22 DHA ANNUAL PERFORMANCE REPORT PRESENTATION</a:t>
            </a:r>
          </a:p>
          <a:p>
            <a:endParaRPr lang="en-US" sz="22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r>
              <a:rPr lang="en-US" sz="22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18 OCTOBER 2022</a:t>
            </a:r>
            <a:endParaRPr lang="en-ZA" sz="22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4"/>
          <a:stretch>
            <a:fillRect/>
          </a:stretch>
        </p:blipFill>
        <p:spPr>
          <a:xfrm>
            <a:off x="143221" y="171259"/>
            <a:ext cx="3503361" cy="2846500"/>
          </a:xfrm>
          <a:prstGeom prst="rect">
            <a:avLst/>
          </a:prstGeom>
          <a:ln w="76200">
            <a:solidFill>
              <a:schemeClr val="bg1"/>
            </a:solidFill>
          </a:ln>
        </p:spPr>
      </p:pic>
    </p:spTree>
    <p:extLst>
      <p:ext uri="{BB962C8B-B14F-4D97-AF65-F5344CB8AC3E}">
        <p14:creationId xmlns:p14="http://schemas.microsoft.com/office/powerpoint/2010/main" val="2231558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ltLang="en-US" sz="2800" b="1" dirty="0"/>
          </a:p>
        </p:txBody>
      </p:sp>
      <p:sp>
        <p:nvSpPr>
          <p:cNvPr id="8198"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sp>
        <p:nvSpPr>
          <p:cNvPr id="2" name="Content Placeholder 1"/>
          <p:cNvSpPr>
            <a:spLocks noGrp="1"/>
          </p:cNvSpPr>
          <p:nvPr>
            <p:ph idx="1"/>
          </p:nvPr>
        </p:nvSpPr>
        <p:spPr/>
        <p:txBody>
          <a:bodyPr/>
          <a:lstStyle/>
          <a:p>
            <a:endParaRPr lang="en-ZA" dirty="0"/>
          </a:p>
        </p:txBody>
      </p:sp>
      <p:pic>
        <p:nvPicPr>
          <p:cNvPr id="7" name="Picture 6" descr="DHA_APP_2021_web_small-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0" y="3639008"/>
            <a:ext cx="5729141" cy="1263192"/>
          </a:xfrm>
          <a:prstGeom prst="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PROGRAMME 1 :</a:t>
            </a:r>
          </a:p>
          <a:p>
            <a:pPr algn="ctr"/>
            <a:r>
              <a:rPr lang="en-US" sz="2400" b="1" dirty="0">
                <a:latin typeface="Arial" panose="020B0604020202020204" pitchFamily="34" charset="0"/>
                <a:cs typeface="Arial" panose="020B0604020202020204" pitchFamily="34" charset="0"/>
              </a:rPr>
              <a:t>ADMINISTRATION</a:t>
            </a:r>
            <a:endParaRPr lang="en-ZA" sz="24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a:stretch>
            <a:fillRect/>
          </a:stretch>
        </p:blipFill>
        <p:spPr>
          <a:xfrm>
            <a:off x="32407" y="5716"/>
            <a:ext cx="4181374" cy="3188967"/>
          </a:xfrm>
          <a:prstGeom prst="rect">
            <a:avLst/>
          </a:prstGeom>
        </p:spPr>
      </p:pic>
    </p:spTree>
    <p:extLst>
      <p:ext uri="{BB962C8B-B14F-4D97-AF65-F5344CB8AC3E}">
        <p14:creationId xmlns:p14="http://schemas.microsoft.com/office/powerpoint/2010/main" val="4149339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US" altLang="en-US" sz="2800" b="1" dirty="0"/>
          </a:p>
        </p:txBody>
      </p:sp>
      <p:sp>
        <p:nvSpPr>
          <p:cNvPr id="8196" name="Slide Number Placeholder 3"/>
          <p:cNvSpPr>
            <a:spLocks noGrp="1"/>
          </p:cNvSpPr>
          <p:nvPr>
            <p:ph type="sldNum" sz="quarter" idx="12"/>
          </p:nvPr>
        </p:nvSpPr>
        <p:spPr bwMode="auto">
          <a:xfrm>
            <a:off x="4424513" y="6237147"/>
            <a:ext cx="663302" cy="750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indent="0" algn="l">
              <a:buNone/>
            </a:pPr>
            <a:r>
              <a:rPr lang="en-US" altLang="en-US" sz="1800" b="1" dirty="0"/>
              <a:t>11</a:t>
            </a:r>
            <a:endParaRPr lang="en-ZA" altLang="en-US" sz="1800" b="1" dirty="0"/>
          </a:p>
        </p:txBody>
      </p:sp>
      <p:sp>
        <p:nvSpPr>
          <p:cNvPr id="8197"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graphicFrame>
        <p:nvGraphicFramePr>
          <p:cNvPr id="6" name="Table 1"/>
          <p:cNvGraphicFramePr>
            <a:graphicFrameLocks/>
          </p:cNvGraphicFramePr>
          <p:nvPr>
            <p:extLst>
              <p:ext uri="{D42A27DB-BD31-4B8C-83A1-F6EECF244321}">
                <p14:modId xmlns:p14="http://schemas.microsoft.com/office/powerpoint/2010/main" val="2703722953"/>
              </p:ext>
            </p:extLst>
          </p:nvPr>
        </p:nvGraphicFramePr>
        <p:xfrm>
          <a:off x="68541" y="597978"/>
          <a:ext cx="9000045" cy="5598386"/>
        </p:xfrm>
        <a:graphic>
          <a:graphicData uri="http://schemas.openxmlformats.org/drawingml/2006/table">
            <a:tbl>
              <a:tblPr firstRow="1" bandRow="1">
                <a:tableStyleId>{F2DE63D5-997A-4646-A377-4702673A728D}</a:tableStyleId>
              </a:tblPr>
              <a:tblGrid>
                <a:gridCol w="4041546">
                  <a:extLst>
                    <a:ext uri="{9D8B030D-6E8A-4147-A177-3AD203B41FA5}">
                      <a16:colId xmlns:a16="http://schemas.microsoft.com/office/drawing/2014/main" val="20000"/>
                    </a:ext>
                  </a:extLst>
                </a:gridCol>
                <a:gridCol w="4958499">
                  <a:extLst>
                    <a:ext uri="{9D8B030D-6E8A-4147-A177-3AD203B41FA5}">
                      <a16:colId xmlns:a16="http://schemas.microsoft.com/office/drawing/2014/main" val="20001"/>
                    </a:ext>
                  </a:extLst>
                </a:gridCol>
              </a:tblGrid>
              <a:tr h="957691">
                <a:tc gridSpan="2">
                  <a:txBody>
                    <a:bodyPr/>
                    <a:lstStyle/>
                    <a:p>
                      <a:r>
                        <a:rPr kumimoji="0" lang="en-US" sz="1800" u="none" strike="noStrike" kern="1200" cap="none" normalizeH="0" baseline="0" dirty="0">
                          <a:ln>
                            <a:noFill/>
                          </a:ln>
                          <a:effectLst/>
                        </a:rPr>
                        <a:t>Outcome: </a:t>
                      </a:r>
                      <a:r>
                        <a:rPr kumimoji="0" lang="en-US" sz="1600" u="none" strike="noStrike" kern="1200" cap="none" normalizeH="0" baseline="0" dirty="0">
                          <a:ln>
                            <a:noFill/>
                          </a:ln>
                          <a:effectLst/>
                        </a:rPr>
                        <a:t>Secure population register to empower citizens, enable inclusivity, economic development and national security / Secure management of international migration resulting in South Africa’s interests being served and fulfilling international commitments - BMCS</a:t>
                      </a:r>
                      <a:endParaRPr kumimoji="0" lang="en-US" sz="1600" b="0" i="0" u="none" strike="noStrike" kern="1200" cap="none" normalizeH="0" baseline="0" dirty="0">
                        <a:ln>
                          <a:noFill/>
                        </a:ln>
                        <a:solidFill>
                          <a:schemeClr val="tx1"/>
                        </a:solidFill>
                        <a:effectLst/>
                        <a:latin typeface="Arial" charset="0"/>
                        <a:ea typeface="+mn-ea"/>
                        <a:cs typeface="Arial" charset="0"/>
                      </a:endParaRPr>
                    </a:p>
                  </a:txBody>
                  <a:tcPr marL="71989" marR="71989" marT="71989" marB="71989" horzOverflow="overflow"/>
                </a:tc>
                <a:tc hMerge="1">
                  <a:txBody>
                    <a:bodyPr/>
                    <a:lstStyle/>
                    <a:p>
                      <a:endParaRPr lang="en-US"/>
                    </a:p>
                  </a:txBody>
                  <a:tcPr/>
                </a:tc>
                <a:extLst>
                  <a:ext uri="{0D108BD9-81ED-4DB2-BD59-A6C34878D82A}">
                    <a16:rowId xmlns:a16="http://schemas.microsoft.com/office/drawing/2014/main" val="10000"/>
                  </a:ext>
                </a:extLst>
              </a:tr>
              <a:tr h="403755">
                <a:tc>
                  <a:txBody>
                    <a:bodyPr/>
                    <a:lstStyle/>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pPr>
                      <a:r>
                        <a:rPr kumimoji="0" lang="en-ZA" sz="1600" u="none" strike="noStrike" kern="1200" cap="none" normalizeH="0" baseline="0" dirty="0">
                          <a:ln>
                            <a:noFill/>
                          </a:ln>
                          <a:effectLst/>
                        </a:rPr>
                        <a:t>ANNUAL TARGET</a:t>
                      </a:r>
                      <a:endParaRPr kumimoji="0" lang="en-US" sz="16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02" marR="72002" marT="71957" marB="71957"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ZA" sz="1600" u="none" strike="noStrike" kern="1200" cap="none" normalizeH="0" baseline="0" dirty="0">
                          <a:ln>
                            <a:noFill/>
                          </a:ln>
                          <a:effectLst/>
                        </a:rPr>
                        <a:t>ANNUAL PERFORMANCE</a:t>
                      </a:r>
                      <a:endParaRPr kumimoji="0" lang="en-US" sz="16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02" marR="72002" marT="71957" marB="71957" horzOverflow="overflow"/>
                </a:tc>
                <a:extLst>
                  <a:ext uri="{0D108BD9-81ED-4DB2-BD59-A6C34878D82A}">
                    <a16:rowId xmlns:a16="http://schemas.microsoft.com/office/drawing/2014/main" val="10001"/>
                  </a:ext>
                </a:extLst>
              </a:tr>
              <a:tr h="2197233">
                <a:tc>
                  <a:txBody>
                    <a:bodyPr/>
                    <a:lstStyle/>
                    <a:p>
                      <a:pPr marL="87313" marR="0" lvl="0" indent="0" algn="l"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US" sz="1500" u="none" strike="noStrike" kern="1200" baseline="0" dirty="0"/>
                        <a:t>23 selected ports of </a:t>
                      </a:r>
                      <a:r>
                        <a:rPr lang="en-ZA" sz="1500" u="none" strike="noStrike" kern="1200" baseline="0" dirty="0"/>
                        <a:t>entry with Biometric Movement Control System (BMCS) implemented as per approved specifications</a:t>
                      </a:r>
                      <a:endParaRPr lang="en-ZA" sz="15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45716" marR="45716" marT="45716" marB="45716"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ZA" sz="1500" b="1" kern="1200" dirty="0">
                          <a:solidFill>
                            <a:srgbClr val="FF0000"/>
                          </a:solidFill>
                          <a:effectLst/>
                        </a:rPr>
                        <a:t>NOT ACHIEVED</a:t>
                      </a:r>
                    </a:p>
                    <a:p>
                      <a:pPr marL="182563" marR="0" lvl="0" indent="0" algn="l" defTabSz="457200" rtl="0" eaLnBrk="1" fontAlgn="auto" latinLnBrk="0" hangingPunct="1">
                        <a:lnSpc>
                          <a:spcPct val="100000"/>
                        </a:lnSpc>
                        <a:spcBef>
                          <a:spcPts val="0"/>
                        </a:spcBef>
                        <a:spcAft>
                          <a:spcPts val="0"/>
                        </a:spcAft>
                        <a:buClrTx/>
                        <a:buSzTx/>
                        <a:buFontTx/>
                        <a:buNone/>
                        <a:tabLst/>
                        <a:defRPr/>
                      </a:pPr>
                      <a:r>
                        <a:rPr lang="en-US" sz="1400" u="none" strike="noStrike" kern="1200" baseline="0" dirty="0"/>
                        <a:t>Procurement of IT equipment completed.  The following equipment were received before the  end of the financial year: </a:t>
                      </a:r>
                      <a:endParaRPr lang="en-ZA" sz="1400" u="none" strike="noStrike" kern="1200" baseline="0" dirty="0"/>
                    </a:p>
                    <a:p>
                      <a:pPr marL="411163"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1400" u="none" strike="noStrike" kern="1200" baseline="0" dirty="0"/>
                        <a:t>Webcams, </a:t>
                      </a:r>
                    </a:p>
                    <a:p>
                      <a:pPr marL="411163"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1400" u="none" strike="noStrike" kern="1200" baseline="0" dirty="0"/>
                        <a:t>Fingerprint scanners, </a:t>
                      </a:r>
                    </a:p>
                    <a:p>
                      <a:pPr marL="411163"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1400" u="none" strike="noStrike" kern="1200" baseline="0" dirty="0"/>
                        <a:t>Passport scanners,</a:t>
                      </a:r>
                    </a:p>
                    <a:p>
                      <a:pPr marL="411163"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1400" u="none" strike="noStrike" kern="1200" baseline="0" dirty="0"/>
                        <a:t>Servers </a:t>
                      </a:r>
                    </a:p>
                    <a:p>
                      <a:pPr marL="411163"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1400" u="none" strike="noStrike" kern="1200" baseline="0" dirty="0"/>
                        <a:t>475 PCs were received in April 2022 after the end of the financial year and are currently being installed at ports of entry.</a:t>
                      </a:r>
                    </a:p>
                    <a:p>
                      <a:pPr marL="182563"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500" b="0" i="0" u="none" strike="noStrike" kern="1200" baseline="0" dirty="0">
                        <a:solidFill>
                          <a:schemeClr val="tx1"/>
                        </a:solidFill>
                        <a:highlight>
                          <a:srgbClr val="FF0000"/>
                        </a:highlight>
                        <a:latin typeface="Arial" panose="020B0604020202020204" pitchFamily="34" charset="0"/>
                        <a:ea typeface="+mn-ea"/>
                        <a:cs typeface="Arial" panose="020B0604020202020204" pitchFamily="34" charset="0"/>
                      </a:endParaRPr>
                    </a:p>
                  </a:txBody>
                  <a:tcPr marL="71989" marR="71989" marT="71989" marB="71989" horzOverflow="overflow">
                    <a:noFill/>
                  </a:tcPr>
                </a:tc>
                <a:extLst>
                  <a:ext uri="{0D108BD9-81ED-4DB2-BD59-A6C34878D82A}">
                    <a16:rowId xmlns:a16="http://schemas.microsoft.com/office/drawing/2014/main" val="10002"/>
                  </a:ext>
                </a:extLst>
              </a:tr>
              <a:tr h="1715522">
                <a:tc>
                  <a:txBody>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US" sz="1600" u="sng" strike="noStrike" cap="none" normalizeH="0" baseline="0" dirty="0">
                          <a:ln>
                            <a:noFill/>
                          </a:ln>
                          <a:effectLst/>
                        </a:rPr>
                        <a:t>Reasons for under achievement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normalizeH="0" baseline="0" dirty="0">
                          <a:ln>
                            <a:noFill/>
                          </a:ln>
                          <a:effectLst/>
                        </a:rPr>
                        <a:t>There was a global shortage of computer chips that negatively impacted on the procurement process and resulted in project implementation delays.</a:t>
                      </a:r>
                      <a:endParaRPr kumimoji="0" lang="en-US" sz="16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10" marR="72010" marT="73136" marB="73136"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US" sz="1600" u="sng" strike="noStrike" cap="none" normalizeH="0" baseline="0" dirty="0">
                          <a:ln>
                            <a:noFill/>
                          </a:ln>
                          <a:effectLst/>
                        </a:rPr>
                        <a:t>Way forward/Remedial action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u="none" strike="noStrike" kern="1200" cap="none" normalizeH="0" baseline="0" dirty="0">
                          <a:ln>
                            <a:noFill/>
                          </a:ln>
                          <a:effectLst/>
                        </a:rPr>
                        <a:t>The target has been rolled over to the next financial year 2022/23.</a:t>
                      </a:r>
                      <a:endParaRPr kumimoji="0" lang="en-ZA" sz="16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10" marR="72010" marT="73136" marB="73136" horzOverflow="overflow"/>
                </a:tc>
                <a:extLst>
                  <a:ext uri="{0D108BD9-81ED-4DB2-BD59-A6C34878D82A}">
                    <a16:rowId xmlns:a16="http://schemas.microsoft.com/office/drawing/2014/main" val="10003"/>
                  </a:ext>
                </a:extLst>
              </a:tr>
            </a:tbl>
          </a:graphicData>
        </a:graphic>
      </p:graphicFrame>
      <p:sp>
        <p:nvSpPr>
          <p:cNvPr id="7" name="TextBox 6"/>
          <p:cNvSpPr txBox="1"/>
          <p:nvPr/>
        </p:nvSpPr>
        <p:spPr>
          <a:xfrm>
            <a:off x="68541" y="20124"/>
            <a:ext cx="9000045" cy="646331"/>
          </a:xfrm>
          <a:prstGeom prst="rect">
            <a:avLst/>
          </a:prstGeom>
          <a:solidFill>
            <a:schemeClr val="accent3">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lnSpc>
                <a:spcPct val="150000"/>
              </a:lnSpc>
              <a:buClr>
                <a:schemeClr val="bg2"/>
              </a:buClr>
            </a:pPr>
            <a:r>
              <a:rPr lang="en-ZA" sz="2400" b="1" dirty="0">
                <a:solidFill>
                  <a:schemeClr val="bg1"/>
                </a:solidFill>
                <a:latin typeface="Arial" panose="020B0604020202020204" pitchFamily="34" charset="0"/>
                <a:ea typeface="Calibri" panose="020F0502020204030204" pitchFamily="34" charset="0"/>
                <a:cs typeface="Arial" panose="020B0604020202020204" pitchFamily="34" charset="0"/>
              </a:rPr>
              <a:t>PROGRAMME 1: ADMINISTRATION</a:t>
            </a:r>
          </a:p>
        </p:txBody>
      </p:sp>
    </p:spTree>
    <p:extLst>
      <p:ext uri="{BB962C8B-B14F-4D97-AF65-F5344CB8AC3E}">
        <p14:creationId xmlns:p14="http://schemas.microsoft.com/office/powerpoint/2010/main" val="2557081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US" altLang="en-US" sz="2800" b="1" dirty="0"/>
          </a:p>
        </p:txBody>
      </p:sp>
      <p:sp>
        <p:nvSpPr>
          <p:cNvPr id="8196" name="Slide Number Placeholder 3"/>
          <p:cNvSpPr>
            <a:spLocks noGrp="1"/>
          </p:cNvSpPr>
          <p:nvPr>
            <p:ph type="sldNum" sz="quarter" idx="12"/>
          </p:nvPr>
        </p:nvSpPr>
        <p:spPr bwMode="auto">
          <a:xfrm>
            <a:off x="4424513" y="6237147"/>
            <a:ext cx="663302" cy="750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indent="0" algn="l">
              <a:buNone/>
            </a:pPr>
            <a:r>
              <a:rPr lang="en-US" altLang="en-US" sz="1800" b="1" dirty="0"/>
              <a:t>12</a:t>
            </a:r>
            <a:endParaRPr lang="en-ZA" altLang="en-US" sz="1800" b="1" dirty="0"/>
          </a:p>
        </p:txBody>
      </p:sp>
      <p:sp>
        <p:nvSpPr>
          <p:cNvPr id="8197"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graphicFrame>
        <p:nvGraphicFramePr>
          <p:cNvPr id="6" name="Table 1"/>
          <p:cNvGraphicFramePr>
            <a:graphicFrameLocks/>
          </p:cNvGraphicFramePr>
          <p:nvPr>
            <p:extLst>
              <p:ext uri="{D42A27DB-BD31-4B8C-83A1-F6EECF244321}">
                <p14:modId xmlns:p14="http://schemas.microsoft.com/office/powerpoint/2010/main" val="1829706404"/>
              </p:ext>
            </p:extLst>
          </p:nvPr>
        </p:nvGraphicFramePr>
        <p:xfrm>
          <a:off x="68541" y="666456"/>
          <a:ext cx="9000045" cy="5234724"/>
        </p:xfrm>
        <a:graphic>
          <a:graphicData uri="http://schemas.openxmlformats.org/drawingml/2006/table">
            <a:tbl>
              <a:tblPr firstRow="1" bandRow="1">
                <a:tableStyleId>{F2DE63D5-997A-4646-A377-4702673A728D}</a:tableStyleId>
              </a:tblPr>
              <a:tblGrid>
                <a:gridCol w="4240868">
                  <a:extLst>
                    <a:ext uri="{9D8B030D-6E8A-4147-A177-3AD203B41FA5}">
                      <a16:colId xmlns:a16="http://schemas.microsoft.com/office/drawing/2014/main" val="20000"/>
                    </a:ext>
                  </a:extLst>
                </a:gridCol>
                <a:gridCol w="4759177">
                  <a:extLst>
                    <a:ext uri="{9D8B030D-6E8A-4147-A177-3AD203B41FA5}">
                      <a16:colId xmlns:a16="http://schemas.microsoft.com/office/drawing/2014/main" val="20001"/>
                    </a:ext>
                  </a:extLst>
                </a:gridCol>
              </a:tblGrid>
              <a:tr h="703986">
                <a:tc gridSpan="2">
                  <a:txBody>
                    <a:bodyPr/>
                    <a:lstStyle/>
                    <a:p>
                      <a:r>
                        <a:rPr kumimoji="0" lang="en-US" sz="1600" u="none" strike="noStrike" kern="1200" cap="none" normalizeH="0" baseline="0" dirty="0">
                          <a:ln>
                            <a:noFill/>
                          </a:ln>
                          <a:effectLst/>
                        </a:rPr>
                        <a:t>Outcome: Secure management of international migration resulting in South Africa’s interests being served and fulfilling international commitments - eVisa</a:t>
                      </a:r>
                      <a:endParaRPr kumimoji="0" lang="en-US" sz="1600" b="0" i="0" u="none" strike="noStrike" kern="1200" cap="none" normalizeH="0" baseline="0" dirty="0">
                        <a:ln>
                          <a:noFill/>
                        </a:ln>
                        <a:solidFill>
                          <a:schemeClr val="tx1"/>
                        </a:solidFill>
                        <a:effectLst/>
                        <a:latin typeface="Arial" charset="0"/>
                        <a:ea typeface="+mn-ea"/>
                        <a:cs typeface="Arial" charset="0"/>
                      </a:endParaRPr>
                    </a:p>
                  </a:txBody>
                  <a:tcPr marL="71989" marR="71989" marT="71989" marB="71989" horzOverflow="overflow"/>
                </a:tc>
                <a:tc hMerge="1">
                  <a:txBody>
                    <a:bodyPr/>
                    <a:lstStyle/>
                    <a:p>
                      <a:endParaRPr lang="en-US"/>
                    </a:p>
                  </a:txBody>
                  <a:tcPr/>
                </a:tc>
                <a:extLst>
                  <a:ext uri="{0D108BD9-81ED-4DB2-BD59-A6C34878D82A}">
                    <a16:rowId xmlns:a16="http://schemas.microsoft.com/office/drawing/2014/main" val="10000"/>
                  </a:ext>
                </a:extLst>
              </a:tr>
              <a:tr h="394118">
                <a:tc>
                  <a:txBody>
                    <a:bodyPr/>
                    <a:lstStyle/>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pPr>
                      <a:r>
                        <a:rPr kumimoji="0" lang="en-ZA" sz="1600" u="none" strike="noStrike" kern="1200" cap="none" normalizeH="0" baseline="0" dirty="0">
                          <a:ln>
                            <a:noFill/>
                          </a:ln>
                          <a:effectLst/>
                        </a:rPr>
                        <a:t>ANNUAL TARGET</a:t>
                      </a:r>
                      <a:endParaRPr kumimoji="0" lang="en-US" sz="16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02" marR="72002" marT="71957" marB="71957"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ZA" sz="1600" u="none" strike="noStrike" kern="1200" cap="none" normalizeH="0" baseline="0" dirty="0">
                          <a:ln>
                            <a:noFill/>
                          </a:ln>
                          <a:effectLst/>
                        </a:rPr>
                        <a:t>ANNUAL PERFORMANCE</a:t>
                      </a:r>
                      <a:endParaRPr kumimoji="0" lang="en-US" sz="16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02" marR="72002" marT="71957" marB="71957" horzOverflow="overflow"/>
                </a:tc>
                <a:extLst>
                  <a:ext uri="{0D108BD9-81ED-4DB2-BD59-A6C34878D82A}">
                    <a16:rowId xmlns:a16="http://schemas.microsoft.com/office/drawing/2014/main" val="10001"/>
                  </a:ext>
                </a:extLst>
              </a:tr>
              <a:tr h="2462046">
                <a:tc>
                  <a:txBody>
                    <a:bodyPr/>
                    <a:lstStyle/>
                    <a:p>
                      <a:pPr marL="87313" marR="0" lvl="0" indent="0" algn="l" defTabSz="914400" rtl="0" eaLnBrk="1" fontAlgn="base" latinLnBrk="0" hangingPunct="1">
                        <a:lnSpc>
                          <a:spcPct val="100000"/>
                        </a:lnSpc>
                        <a:spcBef>
                          <a:spcPts val="0"/>
                        </a:spcBef>
                        <a:spcAft>
                          <a:spcPct val="0"/>
                        </a:spcAft>
                        <a:buClr>
                          <a:schemeClr val="bg2"/>
                        </a:buClr>
                        <a:buSzTx/>
                        <a:buFont typeface="Wingdings" pitchFamily="2" charset="2"/>
                        <a:buNone/>
                        <a:tabLst/>
                        <a:defRPr/>
                      </a:pPr>
                      <a:endParaRPr lang="en-ZA" sz="1600" kern="1200" dirty="0">
                        <a:effectLst/>
                      </a:endParaRPr>
                    </a:p>
                    <a:p>
                      <a:pPr marL="87313" marR="0" lvl="0" indent="0" algn="l"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ZA" sz="1600" kern="1200" dirty="0">
                          <a:effectLst/>
                        </a:rPr>
                        <a:t>e-Visa phase 2 module developed onto live capture and deployed in</a:t>
                      </a:r>
                      <a:r>
                        <a:rPr lang="en-ZA" sz="1600" kern="1200" baseline="0" dirty="0">
                          <a:effectLst/>
                        </a:rPr>
                        <a:t> </a:t>
                      </a:r>
                      <a:r>
                        <a:rPr lang="en-ZA" sz="1600" kern="1200" dirty="0">
                          <a:effectLst/>
                        </a:rPr>
                        <a:t>quality assurance (QA) environment: </a:t>
                      </a:r>
                    </a:p>
                    <a:p>
                      <a:pPr marL="373063" marR="0" lvl="0" indent="-285750" algn="l" defTabSz="914400" rtl="0" eaLnBrk="1" fontAlgn="base" latinLnBrk="0" hangingPunct="1">
                        <a:lnSpc>
                          <a:spcPct val="100000"/>
                        </a:lnSpc>
                        <a:spcBef>
                          <a:spcPts val="0"/>
                        </a:spcBef>
                        <a:spcAft>
                          <a:spcPct val="0"/>
                        </a:spcAft>
                        <a:buClrTx/>
                        <a:buSzTx/>
                        <a:buFont typeface="Wingdings" panose="05000000000000000000" pitchFamily="2" charset="2"/>
                        <a:buChar char="q"/>
                        <a:tabLst/>
                        <a:defRPr/>
                      </a:pPr>
                      <a:r>
                        <a:rPr lang="en-ZA" sz="1600" kern="1200" dirty="0">
                          <a:effectLst/>
                        </a:rPr>
                        <a:t>Temporary Residence Visas</a:t>
                      </a:r>
                    </a:p>
                    <a:p>
                      <a:pPr marL="373063" marR="0" lvl="0" indent="-285750" algn="l" defTabSz="914400" rtl="0" eaLnBrk="1" fontAlgn="base" latinLnBrk="0" hangingPunct="1">
                        <a:lnSpc>
                          <a:spcPct val="100000"/>
                        </a:lnSpc>
                        <a:spcBef>
                          <a:spcPts val="0"/>
                        </a:spcBef>
                        <a:spcAft>
                          <a:spcPct val="0"/>
                        </a:spcAft>
                        <a:buClrTx/>
                        <a:buSzTx/>
                        <a:buFont typeface="Wingdings" panose="05000000000000000000" pitchFamily="2" charset="2"/>
                        <a:buChar char="q"/>
                        <a:tabLst/>
                        <a:defRPr/>
                      </a:pPr>
                      <a:r>
                        <a:rPr lang="en-ZA" sz="1600" kern="1200" dirty="0">
                          <a:effectLst/>
                        </a:rPr>
                        <a:t>Critical skills visa and Business visa</a:t>
                      </a:r>
                    </a:p>
                    <a:p>
                      <a:pPr marL="373063" marR="0" lvl="0" indent="-285750" algn="l" defTabSz="914400" rtl="0" eaLnBrk="1" fontAlgn="base" latinLnBrk="0" hangingPunct="1">
                        <a:lnSpc>
                          <a:spcPct val="100000"/>
                        </a:lnSpc>
                        <a:spcBef>
                          <a:spcPts val="0"/>
                        </a:spcBef>
                        <a:spcAft>
                          <a:spcPct val="0"/>
                        </a:spcAft>
                        <a:buClrTx/>
                        <a:buSzTx/>
                        <a:buFont typeface="Wingdings" panose="05000000000000000000" pitchFamily="2" charset="2"/>
                        <a:buChar char="q"/>
                        <a:tabLst/>
                        <a:defRPr/>
                      </a:pPr>
                      <a:r>
                        <a:rPr lang="en-ZA" sz="1600" kern="1200" dirty="0">
                          <a:effectLst/>
                        </a:rPr>
                        <a:t>Permanent Residence Permits</a:t>
                      </a:r>
                    </a:p>
                    <a:p>
                      <a:pPr marL="373063" marR="0" lvl="0" indent="-285750" algn="l" defTabSz="914400" rtl="0" eaLnBrk="1" fontAlgn="base" latinLnBrk="0" hangingPunct="1">
                        <a:lnSpc>
                          <a:spcPct val="100000"/>
                        </a:lnSpc>
                        <a:spcBef>
                          <a:spcPts val="0"/>
                        </a:spcBef>
                        <a:spcAft>
                          <a:spcPct val="0"/>
                        </a:spcAft>
                        <a:buClrTx/>
                        <a:buSzTx/>
                        <a:buFont typeface="Wingdings" panose="05000000000000000000" pitchFamily="2" charset="2"/>
                        <a:buChar char="q"/>
                        <a:tabLst/>
                        <a:defRPr/>
                      </a:pPr>
                      <a:r>
                        <a:rPr lang="en-ZA" sz="1600" kern="1200" dirty="0">
                          <a:effectLst/>
                        </a:rPr>
                        <a:t>General work, section 26(a); Critical skills, section 27(b); Business, section 27(c)</a:t>
                      </a:r>
                      <a:endParaRPr lang="en-ZA" sz="1600" kern="1200" dirty="0">
                        <a:solidFill>
                          <a:schemeClr val="tx1"/>
                        </a:solidFill>
                        <a:effectLst/>
                        <a:latin typeface="Arial" panose="020B0604020202020204" pitchFamily="34" charset="0"/>
                        <a:ea typeface="+mn-ea"/>
                        <a:cs typeface="Arial" panose="020B0604020202020204" pitchFamily="34" charset="0"/>
                      </a:endParaRPr>
                    </a:p>
                  </a:txBody>
                  <a:tcPr marL="45716" marR="45716" marT="45716" marB="45716"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ZA" sz="1500" b="1" kern="1200" dirty="0">
                          <a:solidFill>
                            <a:srgbClr val="00B050"/>
                          </a:solidFill>
                          <a:effectLst/>
                        </a:rPr>
                        <a:t>ACHIEVED</a:t>
                      </a:r>
                    </a:p>
                    <a:p>
                      <a:pPr marL="87313" marR="0" lvl="0" indent="0" algn="l"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ZA" sz="1600" kern="1200" dirty="0">
                          <a:effectLst/>
                        </a:rPr>
                        <a:t>e-Visa phase 2 module developed onto live capture and deployed in</a:t>
                      </a:r>
                    </a:p>
                    <a:p>
                      <a:pPr marL="87313" marR="0" lvl="0" indent="0" algn="l"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ZA" sz="1600" kern="1200" dirty="0">
                          <a:effectLst/>
                        </a:rPr>
                        <a:t>quality assurance (QA) environment: </a:t>
                      </a:r>
                    </a:p>
                    <a:p>
                      <a:pPr marL="373063" marR="0" lvl="0" indent="-285750" algn="l" defTabSz="914400" rtl="0" eaLnBrk="1" fontAlgn="base" latinLnBrk="0" hangingPunct="1">
                        <a:lnSpc>
                          <a:spcPct val="100000"/>
                        </a:lnSpc>
                        <a:spcBef>
                          <a:spcPts val="0"/>
                        </a:spcBef>
                        <a:spcAft>
                          <a:spcPct val="0"/>
                        </a:spcAft>
                        <a:buClrTx/>
                        <a:buSzTx/>
                        <a:buFont typeface="Wingdings" panose="05000000000000000000" pitchFamily="2" charset="2"/>
                        <a:buChar char="q"/>
                        <a:tabLst/>
                        <a:defRPr/>
                      </a:pPr>
                      <a:r>
                        <a:rPr lang="en-ZA" sz="1600" kern="1200" dirty="0">
                          <a:effectLst/>
                        </a:rPr>
                        <a:t>Temporary Residence Visas:</a:t>
                      </a:r>
                    </a:p>
                    <a:p>
                      <a:pPr marL="373063" marR="0" lvl="0" indent="-285750" algn="l" defTabSz="914400" rtl="0" eaLnBrk="1" fontAlgn="base" latinLnBrk="0" hangingPunct="1">
                        <a:lnSpc>
                          <a:spcPct val="100000"/>
                        </a:lnSpc>
                        <a:spcBef>
                          <a:spcPts val="0"/>
                        </a:spcBef>
                        <a:spcAft>
                          <a:spcPct val="0"/>
                        </a:spcAft>
                        <a:buClrTx/>
                        <a:buSzTx/>
                        <a:buFont typeface="Wingdings" panose="05000000000000000000" pitchFamily="2" charset="2"/>
                        <a:buChar char="q"/>
                        <a:tabLst/>
                        <a:defRPr/>
                      </a:pPr>
                      <a:r>
                        <a:rPr lang="en-ZA" sz="1600" kern="1200" dirty="0">
                          <a:effectLst/>
                        </a:rPr>
                        <a:t>Critical skills visa and Business visa</a:t>
                      </a:r>
                    </a:p>
                    <a:p>
                      <a:pPr marL="373063" marR="0" lvl="0" indent="-285750" algn="l" defTabSz="914400" rtl="0" eaLnBrk="1" fontAlgn="base" latinLnBrk="0" hangingPunct="1">
                        <a:lnSpc>
                          <a:spcPct val="100000"/>
                        </a:lnSpc>
                        <a:spcBef>
                          <a:spcPts val="0"/>
                        </a:spcBef>
                        <a:spcAft>
                          <a:spcPct val="0"/>
                        </a:spcAft>
                        <a:buClrTx/>
                        <a:buSzTx/>
                        <a:buFont typeface="Wingdings" panose="05000000000000000000" pitchFamily="2" charset="2"/>
                        <a:buChar char="q"/>
                        <a:tabLst/>
                        <a:defRPr/>
                      </a:pPr>
                      <a:r>
                        <a:rPr lang="en-ZA" sz="1600" kern="1200" dirty="0">
                          <a:effectLst/>
                        </a:rPr>
                        <a:t>Permanent Residence Permits:</a:t>
                      </a:r>
                    </a:p>
                    <a:p>
                      <a:pPr marL="373063" marR="0" lvl="0" indent="-285750" algn="l" defTabSz="914400" rtl="0" eaLnBrk="1" fontAlgn="base" latinLnBrk="0" hangingPunct="1">
                        <a:lnSpc>
                          <a:spcPct val="100000"/>
                        </a:lnSpc>
                        <a:spcBef>
                          <a:spcPts val="0"/>
                        </a:spcBef>
                        <a:spcAft>
                          <a:spcPct val="0"/>
                        </a:spcAft>
                        <a:buClrTx/>
                        <a:buSzTx/>
                        <a:buFont typeface="Wingdings" panose="05000000000000000000" pitchFamily="2" charset="2"/>
                        <a:buChar char="q"/>
                        <a:tabLst/>
                        <a:defRPr/>
                      </a:pPr>
                      <a:r>
                        <a:rPr lang="en-ZA" sz="1600" kern="1200" dirty="0">
                          <a:effectLst/>
                        </a:rPr>
                        <a:t>General work, section 26(a); Critical skills, section 27(b); Business, section 27(c)</a:t>
                      </a:r>
                      <a:endParaRPr lang="en-ZA" sz="1600" kern="1200" dirty="0">
                        <a:solidFill>
                          <a:schemeClr val="tx1"/>
                        </a:solidFill>
                        <a:effectLst/>
                        <a:latin typeface="Arial" panose="020B0604020202020204" pitchFamily="34" charset="0"/>
                        <a:ea typeface="+mn-ea"/>
                        <a:cs typeface="Arial" panose="020B0604020202020204" pitchFamily="34" charset="0"/>
                      </a:endParaRPr>
                    </a:p>
                  </a:txBody>
                  <a:tcPr marL="71989" marR="71989" marT="71989" marB="71989" horzOverflow="overflow"/>
                </a:tc>
                <a:extLst>
                  <a:ext uri="{0D108BD9-81ED-4DB2-BD59-A6C34878D82A}">
                    <a16:rowId xmlns:a16="http://schemas.microsoft.com/office/drawing/2014/main" val="10002"/>
                  </a:ext>
                </a:extLst>
              </a:tr>
              <a:tr h="1674574">
                <a:tc>
                  <a:txBody>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US" sz="1600" u="sng" strike="noStrike" cap="none" normalizeH="0" baseline="0" dirty="0">
                          <a:ln>
                            <a:noFill/>
                          </a:ln>
                          <a:effectLst/>
                        </a:rPr>
                        <a:t>Reasons for under/ over achievement</a:t>
                      </a:r>
                    </a:p>
                    <a:p>
                      <a:pPr marL="0" marR="0" indent="0" algn="l" defTabSz="914400" rtl="0" eaLnBrk="1" fontAlgn="auto" latinLnBrk="0" hangingPunct="1">
                        <a:lnSpc>
                          <a:spcPct val="100000"/>
                        </a:lnSpc>
                        <a:spcBef>
                          <a:spcPts val="0"/>
                        </a:spcBef>
                        <a:spcAft>
                          <a:spcPts val="0"/>
                        </a:spcAft>
                        <a:buClrTx/>
                        <a:buSzTx/>
                        <a:buFont typeface="Arial" pitchFamily="34" charset="0"/>
                        <a:buNone/>
                      </a:pPr>
                      <a:endParaRPr lang="en-US" sz="1600" kern="12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normalizeH="0" baseline="0" dirty="0">
                          <a:ln>
                            <a:noFill/>
                          </a:ln>
                          <a:effectLst/>
                        </a:rPr>
                        <a:t>N/A</a:t>
                      </a:r>
                      <a:endParaRPr kumimoji="0" lang="en-ZA" sz="1600" u="none" strike="noStrike" kern="1200" cap="none" normalizeH="0" baseline="0" dirty="0">
                        <a:ln>
                          <a:noFill/>
                        </a:ln>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10" marR="72010" marT="73136" marB="73136"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US" sz="1600" u="sng" strike="noStrike" cap="none" normalizeH="0" baseline="0" dirty="0">
                          <a:ln>
                            <a:noFill/>
                          </a:ln>
                          <a:effectLst/>
                        </a:rPr>
                        <a:t>Way forward/Remedial action</a:t>
                      </a:r>
                    </a:p>
                    <a:p>
                      <a:pPr marL="0" marR="0" lvl="0" indent="0" algn="l" defTabSz="914400" rtl="0" eaLnBrk="1" fontAlgn="auto" latinLnBrk="0" hangingPunct="1">
                        <a:lnSpc>
                          <a:spcPct val="100000"/>
                        </a:lnSpc>
                        <a:spcBef>
                          <a:spcPts val="0"/>
                        </a:spcBef>
                        <a:spcAft>
                          <a:spcPts val="0"/>
                        </a:spcAft>
                        <a:buClrTx/>
                        <a:buSzTx/>
                        <a:buFontTx/>
                        <a:buNone/>
                      </a:pPr>
                      <a:endParaRPr kumimoji="0" lang="en-US" sz="1600" u="sng" strike="noStrike" cap="none" normalizeH="0" baseline="0" dirty="0">
                        <a:ln>
                          <a:noFill/>
                        </a:ln>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u="none" strike="noStrike" kern="1200" cap="none" normalizeH="0" baseline="0" dirty="0">
                          <a:ln>
                            <a:noFill/>
                          </a:ln>
                          <a:effectLst/>
                        </a:rPr>
                        <a:t>N/A</a:t>
                      </a:r>
                      <a:endParaRPr kumimoji="0" lang="en-ZA" sz="16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10" marR="72010" marT="73136" marB="73136" horzOverflow="overflow"/>
                </a:tc>
                <a:extLst>
                  <a:ext uri="{0D108BD9-81ED-4DB2-BD59-A6C34878D82A}">
                    <a16:rowId xmlns:a16="http://schemas.microsoft.com/office/drawing/2014/main" val="10003"/>
                  </a:ext>
                </a:extLst>
              </a:tr>
            </a:tbl>
          </a:graphicData>
        </a:graphic>
      </p:graphicFrame>
      <p:sp>
        <p:nvSpPr>
          <p:cNvPr id="7" name="TextBox 6"/>
          <p:cNvSpPr txBox="1"/>
          <p:nvPr/>
        </p:nvSpPr>
        <p:spPr>
          <a:xfrm>
            <a:off x="68541" y="20124"/>
            <a:ext cx="9000045" cy="646331"/>
          </a:xfrm>
          <a:prstGeom prst="rect">
            <a:avLst/>
          </a:prstGeom>
          <a:solidFill>
            <a:schemeClr val="accent3">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lnSpc>
                <a:spcPct val="150000"/>
              </a:lnSpc>
              <a:buClr>
                <a:schemeClr val="bg2"/>
              </a:buClr>
            </a:pPr>
            <a:r>
              <a:rPr lang="en-ZA" sz="2400" b="1" dirty="0">
                <a:solidFill>
                  <a:schemeClr val="bg1"/>
                </a:solidFill>
                <a:latin typeface="Arial" panose="020B0604020202020204" pitchFamily="34" charset="0"/>
                <a:ea typeface="Calibri" panose="020F0502020204030204" pitchFamily="34" charset="0"/>
                <a:cs typeface="Arial" panose="020B0604020202020204" pitchFamily="34" charset="0"/>
              </a:rPr>
              <a:t>PROGRAMME 1: ADMINISTRATION</a:t>
            </a:r>
          </a:p>
        </p:txBody>
      </p:sp>
    </p:spTree>
    <p:extLst>
      <p:ext uri="{BB962C8B-B14F-4D97-AF65-F5344CB8AC3E}">
        <p14:creationId xmlns:p14="http://schemas.microsoft.com/office/powerpoint/2010/main" val="1858593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US" altLang="en-US" sz="2800" b="1" dirty="0"/>
          </a:p>
        </p:txBody>
      </p:sp>
      <p:sp>
        <p:nvSpPr>
          <p:cNvPr id="8196" name="Slide Number Placeholder 3"/>
          <p:cNvSpPr>
            <a:spLocks noGrp="1"/>
          </p:cNvSpPr>
          <p:nvPr>
            <p:ph type="sldNum" sz="quarter" idx="12"/>
          </p:nvPr>
        </p:nvSpPr>
        <p:spPr bwMode="auto">
          <a:xfrm>
            <a:off x="4424513" y="6237147"/>
            <a:ext cx="663302" cy="750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indent="0" algn="l">
              <a:buNone/>
            </a:pPr>
            <a:r>
              <a:rPr lang="en-US" altLang="en-US" sz="1800" b="1" dirty="0"/>
              <a:t>13</a:t>
            </a:r>
            <a:endParaRPr lang="en-ZA" altLang="en-US" sz="1800" b="1" dirty="0"/>
          </a:p>
        </p:txBody>
      </p:sp>
      <p:sp>
        <p:nvSpPr>
          <p:cNvPr id="8197"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graphicFrame>
        <p:nvGraphicFramePr>
          <p:cNvPr id="6" name="Table 1"/>
          <p:cNvGraphicFramePr>
            <a:graphicFrameLocks/>
          </p:cNvGraphicFramePr>
          <p:nvPr>
            <p:extLst>
              <p:ext uri="{D42A27DB-BD31-4B8C-83A1-F6EECF244321}">
                <p14:modId xmlns:p14="http://schemas.microsoft.com/office/powerpoint/2010/main" val="1445183361"/>
              </p:ext>
            </p:extLst>
          </p:nvPr>
        </p:nvGraphicFramePr>
        <p:xfrm>
          <a:off x="68540" y="666455"/>
          <a:ext cx="9000045" cy="5271636"/>
        </p:xfrm>
        <a:graphic>
          <a:graphicData uri="http://schemas.openxmlformats.org/drawingml/2006/table">
            <a:tbl>
              <a:tblPr firstRow="1" bandRow="1">
                <a:tableStyleId>{F2DE63D5-997A-4646-A377-4702673A728D}</a:tableStyleId>
              </a:tblPr>
              <a:tblGrid>
                <a:gridCol w="4240868">
                  <a:extLst>
                    <a:ext uri="{9D8B030D-6E8A-4147-A177-3AD203B41FA5}">
                      <a16:colId xmlns:a16="http://schemas.microsoft.com/office/drawing/2014/main" val="20000"/>
                    </a:ext>
                  </a:extLst>
                </a:gridCol>
                <a:gridCol w="4759177">
                  <a:extLst>
                    <a:ext uri="{9D8B030D-6E8A-4147-A177-3AD203B41FA5}">
                      <a16:colId xmlns:a16="http://schemas.microsoft.com/office/drawing/2014/main" val="20001"/>
                    </a:ext>
                  </a:extLst>
                </a:gridCol>
              </a:tblGrid>
              <a:tr h="635022">
                <a:tc gridSpan="2">
                  <a:txBody>
                    <a:bodyPr/>
                    <a:lstStyle/>
                    <a:p>
                      <a:r>
                        <a:rPr kumimoji="0" lang="en-US" sz="1600" u="none" strike="noStrike" kern="1200" cap="none" normalizeH="0" baseline="0" dirty="0">
                          <a:ln>
                            <a:noFill/>
                          </a:ln>
                          <a:effectLst/>
                        </a:rPr>
                        <a:t>Outcome: </a:t>
                      </a:r>
                      <a:r>
                        <a:rPr lang="en-US" sz="1600" u="none" strike="noStrike" kern="1200" baseline="0" dirty="0"/>
                        <a:t>Secure population register to empower citizens, enable inclusivity, economic development and national security</a:t>
                      </a:r>
                      <a:endParaRPr kumimoji="0" lang="en-US" sz="16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1989" marR="71989" marT="71989" marB="71989" horzOverflow="overflow"/>
                </a:tc>
                <a:tc hMerge="1">
                  <a:txBody>
                    <a:bodyPr/>
                    <a:lstStyle/>
                    <a:p>
                      <a:endParaRPr lang="en-US"/>
                    </a:p>
                  </a:txBody>
                  <a:tcPr/>
                </a:tc>
                <a:extLst>
                  <a:ext uri="{0D108BD9-81ED-4DB2-BD59-A6C34878D82A}">
                    <a16:rowId xmlns:a16="http://schemas.microsoft.com/office/drawing/2014/main" val="10000"/>
                  </a:ext>
                </a:extLst>
              </a:tr>
              <a:tr h="412177">
                <a:tc>
                  <a:txBody>
                    <a:bodyPr/>
                    <a:lstStyle/>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pPr>
                      <a:r>
                        <a:rPr kumimoji="0" lang="en-ZA" sz="1600" u="none" strike="noStrike" kern="1200" cap="none" normalizeH="0" baseline="0" dirty="0">
                          <a:ln>
                            <a:noFill/>
                          </a:ln>
                          <a:effectLst/>
                        </a:rPr>
                        <a:t>ANNUAL TARGET</a:t>
                      </a:r>
                      <a:endParaRPr kumimoji="0" lang="en-US" sz="16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02" marR="72002" marT="71957" marB="71957"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ZA" sz="1600" u="none" strike="noStrike" kern="1200" cap="none" normalizeH="0" baseline="0" dirty="0">
                          <a:ln>
                            <a:noFill/>
                          </a:ln>
                          <a:effectLst/>
                        </a:rPr>
                        <a:t>ANNUAL PERFORMANCE</a:t>
                      </a:r>
                      <a:endParaRPr kumimoji="0" lang="en-US" sz="16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02" marR="72002" marT="71957" marB="71957" horzOverflow="overflow"/>
                </a:tc>
                <a:extLst>
                  <a:ext uri="{0D108BD9-81ED-4DB2-BD59-A6C34878D82A}">
                    <a16:rowId xmlns:a16="http://schemas.microsoft.com/office/drawing/2014/main" val="10001"/>
                  </a:ext>
                </a:extLst>
              </a:tr>
              <a:tr h="1763888">
                <a:tc>
                  <a:txBody>
                    <a:bodyPr/>
                    <a:lstStyle/>
                    <a:p>
                      <a:pPr marL="87313" marR="0" lvl="0" indent="0" algn="l"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ZA" sz="1500" kern="1200" dirty="0">
                          <a:effectLst/>
                        </a:rPr>
                        <a:t>Asylum Seeker and Refugee system development onto live capture - Prototype</a:t>
                      </a:r>
                      <a:endParaRPr lang="en-ZA" sz="1500" kern="1200" dirty="0">
                        <a:solidFill>
                          <a:schemeClr val="tx1"/>
                        </a:solidFill>
                        <a:effectLst/>
                        <a:latin typeface="Arial" panose="020B0604020202020204" pitchFamily="34" charset="0"/>
                        <a:ea typeface="+mn-ea"/>
                        <a:cs typeface="Arial" panose="020B0604020202020204" pitchFamily="34" charset="0"/>
                      </a:endParaRPr>
                    </a:p>
                  </a:txBody>
                  <a:tcPr marL="45716" marR="45716" marT="45716" marB="45716"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ZA" sz="1500" b="1" kern="1200" dirty="0">
                          <a:solidFill>
                            <a:srgbClr val="FF0000"/>
                          </a:solidFill>
                          <a:effectLst/>
                        </a:rPr>
                        <a:t>NOT ACHIEVED</a:t>
                      </a:r>
                    </a:p>
                    <a:p>
                      <a:pPr marL="373063" marR="0" lvl="0" indent="-285750" algn="l" defTabSz="914400" rtl="0" eaLnBrk="1" fontAlgn="base" latinLnBrk="0" hangingPunct="1">
                        <a:lnSpc>
                          <a:spcPct val="100000"/>
                        </a:lnSpc>
                        <a:spcBef>
                          <a:spcPts val="0"/>
                        </a:spcBef>
                        <a:spcAft>
                          <a:spcPct val="0"/>
                        </a:spcAft>
                        <a:buClrTx/>
                        <a:buSzTx/>
                        <a:buFont typeface="Wingdings" panose="05000000000000000000" pitchFamily="2" charset="2"/>
                        <a:buChar char="q"/>
                        <a:tabLst/>
                        <a:defRPr/>
                      </a:pPr>
                      <a:r>
                        <a:rPr lang="en-US" sz="1500" kern="1200" dirty="0">
                          <a:effectLst/>
                        </a:rPr>
                        <a:t>User requirements were developed and approved by DDG: IMS.  </a:t>
                      </a:r>
                    </a:p>
                    <a:p>
                      <a:pPr marL="373063" marR="0" lvl="0" indent="-285750" algn="l" defTabSz="914400" rtl="0" eaLnBrk="1" fontAlgn="base" latinLnBrk="0" hangingPunct="1">
                        <a:lnSpc>
                          <a:spcPct val="100000"/>
                        </a:lnSpc>
                        <a:spcBef>
                          <a:spcPts val="0"/>
                        </a:spcBef>
                        <a:spcAft>
                          <a:spcPct val="0"/>
                        </a:spcAft>
                        <a:buClrTx/>
                        <a:buSzTx/>
                        <a:buFont typeface="Wingdings" panose="05000000000000000000" pitchFamily="2" charset="2"/>
                        <a:buChar char="q"/>
                        <a:tabLst/>
                        <a:defRPr/>
                      </a:pPr>
                      <a:r>
                        <a:rPr lang="en-US" sz="1500" kern="1200" dirty="0">
                          <a:effectLst/>
                        </a:rPr>
                        <a:t>Technical specifications were developed and approved by DDG: IS.  </a:t>
                      </a:r>
                      <a:endParaRPr lang="en-US" sz="1500" kern="1200" dirty="0">
                        <a:solidFill>
                          <a:schemeClr val="tx1"/>
                        </a:solidFill>
                        <a:effectLst/>
                        <a:latin typeface="Arial" panose="020B0604020202020204" pitchFamily="34" charset="0"/>
                        <a:ea typeface="+mn-ea"/>
                        <a:cs typeface="Arial" panose="020B0604020202020204" pitchFamily="34" charset="0"/>
                      </a:endParaRPr>
                    </a:p>
                  </a:txBody>
                  <a:tcPr marL="71989" marR="71989" marT="71989" marB="71989" horzOverflow="overflow"/>
                </a:tc>
                <a:extLst>
                  <a:ext uri="{0D108BD9-81ED-4DB2-BD59-A6C34878D82A}">
                    <a16:rowId xmlns:a16="http://schemas.microsoft.com/office/drawing/2014/main" val="10002"/>
                  </a:ext>
                </a:extLst>
              </a:tr>
              <a:tr h="2460549">
                <a:tc>
                  <a:txBody>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US" sz="1600" u="sng" strike="noStrike" cap="none" normalizeH="0" baseline="0" dirty="0">
                          <a:ln>
                            <a:noFill/>
                          </a:ln>
                          <a:effectLst/>
                        </a:rPr>
                        <a:t>Reasons for under/ over achievement</a:t>
                      </a:r>
                      <a:endParaRPr lang="en-US" sz="1600" kern="1200" dirty="0">
                        <a:effectLst/>
                      </a:endParaRPr>
                    </a:p>
                    <a:p>
                      <a:pPr marL="0" indent="0">
                        <a:buFont typeface="Arial" panose="020B0604020202020204" pitchFamily="34" charset="0"/>
                        <a:buNone/>
                      </a:pPr>
                      <a:r>
                        <a:rPr lang="en-US" sz="1500" kern="1200" baseline="0" dirty="0">
                          <a:effectLst/>
                        </a:rPr>
                        <a:t>The appointment of the service provider through SITA to develop a fully functional system delayed.</a:t>
                      </a:r>
                    </a:p>
                    <a:p>
                      <a:pPr marL="0" indent="0">
                        <a:buFont typeface="Arial" panose="020B0604020202020204" pitchFamily="34" charset="0"/>
                        <a:buNone/>
                      </a:pPr>
                      <a:endParaRPr lang="en-US" sz="1500" kern="1200" baseline="0" dirty="0">
                        <a:effectLst/>
                      </a:endParaRPr>
                    </a:p>
                    <a:p>
                      <a:pPr marL="0" indent="0">
                        <a:buFont typeface="Arial" panose="020B0604020202020204" pitchFamily="34" charset="0"/>
                        <a:buNone/>
                      </a:pPr>
                      <a:r>
                        <a:rPr lang="en-US" sz="1500" kern="1200" baseline="0" dirty="0">
                          <a:effectLst/>
                        </a:rPr>
                        <a:t>Internal IT staff managed to design and develop a prototype of the system. However, the Technical Indicator Descriptor(TID) required to confirm that all business processes associated with asylum seeker and refugee system were fulfilled did not meet the requirements. </a:t>
                      </a:r>
                      <a:endParaRPr kumimoji="0" lang="en-US" sz="15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10" marR="72010" marT="73136" marB="73136"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US" sz="1600" u="sng" strike="noStrike" cap="none" normalizeH="0" baseline="0" dirty="0">
                          <a:ln>
                            <a:noFill/>
                          </a:ln>
                          <a:effectLst/>
                        </a:rPr>
                        <a:t>Way forward/Remedial action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500" kern="1200" baseline="0" dirty="0">
                          <a:effectLst/>
                        </a:rPr>
                        <a:t>Tender process to appoint  a service provider to develop Asylum and Refugee system is with SITA.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500" kern="1200" baseline="0" dirty="0">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500" kern="1200" baseline="0" dirty="0">
                          <a:effectLst/>
                        </a:rPr>
                        <a:t>Submission to appoint three Senior System Developers was submitted to DHA Staff Capacity planning for approval</a:t>
                      </a:r>
                      <a:r>
                        <a:rPr kumimoji="0" lang="en-US" sz="1600" u="none" strike="noStrike" cap="none" normalizeH="0" baseline="0" dirty="0">
                          <a:ln>
                            <a:noFill/>
                          </a:ln>
                          <a:effectLst/>
                        </a:rPr>
                        <a:t>. </a:t>
                      </a:r>
                      <a:endParaRPr kumimoji="0" 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72010" marR="72010" marT="73136" marB="73136" horzOverflow="overflow"/>
                </a:tc>
                <a:extLst>
                  <a:ext uri="{0D108BD9-81ED-4DB2-BD59-A6C34878D82A}">
                    <a16:rowId xmlns:a16="http://schemas.microsoft.com/office/drawing/2014/main" val="10003"/>
                  </a:ext>
                </a:extLst>
              </a:tr>
            </a:tbl>
          </a:graphicData>
        </a:graphic>
      </p:graphicFrame>
      <p:sp>
        <p:nvSpPr>
          <p:cNvPr id="7" name="TextBox 6"/>
          <p:cNvSpPr txBox="1"/>
          <p:nvPr/>
        </p:nvSpPr>
        <p:spPr>
          <a:xfrm>
            <a:off x="68541" y="20124"/>
            <a:ext cx="9000045" cy="646331"/>
          </a:xfrm>
          <a:prstGeom prst="rect">
            <a:avLst/>
          </a:prstGeom>
          <a:solidFill>
            <a:schemeClr val="accent3">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lnSpc>
                <a:spcPct val="150000"/>
              </a:lnSpc>
              <a:buClr>
                <a:schemeClr val="bg2"/>
              </a:buClr>
            </a:pPr>
            <a:r>
              <a:rPr lang="en-ZA" sz="2400" b="1" dirty="0">
                <a:solidFill>
                  <a:schemeClr val="bg1"/>
                </a:solidFill>
                <a:latin typeface="Arial" panose="020B0604020202020204" pitchFamily="34" charset="0"/>
                <a:ea typeface="Calibri" panose="020F0502020204030204" pitchFamily="34" charset="0"/>
                <a:cs typeface="Arial" panose="020B0604020202020204" pitchFamily="34" charset="0"/>
              </a:rPr>
              <a:t>PROGRAMME 1: ADMINISTRATION</a:t>
            </a:r>
          </a:p>
        </p:txBody>
      </p:sp>
    </p:spTree>
    <p:extLst>
      <p:ext uri="{BB962C8B-B14F-4D97-AF65-F5344CB8AC3E}">
        <p14:creationId xmlns:p14="http://schemas.microsoft.com/office/powerpoint/2010/main" val="529575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US" altLang="en-US" sz="2800" b="1" dirty="0"/>
          </a:p>
        </p:txBody>
      </p:sp>
      <p:sp>
        <p:nvSpPr>
          <p:cNvPr id="8196" name="Slide Number Placeholder 3"/>
          <p:cNvSpPr>
            <a:spLocks noGrp="1"/>
          </p:cNvSpPr>
          <p:nvPr>
            <p:ph type="sldNum" sz="quarter" idx="12"/>
          </p:nvPr>
        </p:nvSpPr>
        <p:spPr bwMode="auto">
          <a:xfrm>
            <a:off x="4424513" y="6237147"/>
            <a:ext cx="663302" cy="750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indent="0" algn="l">
              <a:buNone/>
            </a:pPr>
            <a:r>
              <a:rPr lang="en-US" altLang="en-US" sz="1800" b="1" dirty="0"/>
              <a:t>14</a:t>
            </a:r>
            <a:endParaRPr lang="en-ZA" altLang="en-US" sz="1800" b="1" dirty="0"/>
          </a:p>
        </p:txBody>
      </p:sp>
      <p:sp>
        <p:nvSpPr>
          <p:cNvPr id="8197"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graphicFrame>
        <p:nvGraphicFramePr>
          <p:cNvPr id="6" name="Table 1"/>
          <p:cNvGraphicFramePr>
            <a:graphicFrameLocks/>
          </p:cNvGraphicFramePr>
          <p:nvPr>
            <p:extLst>
              <p:ext uri="{D42A27DB-BD31-4B8C-83A1-F6EECF244321}">
                <p14:modId xmlns:p14="http://schemas.microsoft.com/office/powerpoint/2010/main" val="3893159494"/>
              </p:ext>
            </p:extLst>
          </p:nvPr>
        </p:nvGraphicFramePr>
        <p:xfrm>
          <a:off x="68540" y="666455"/>
          <a:ext cx="9000045" cy="4591328"/>
        </p:xfrm>
        <a:graphic>
          <a:graphicData uri="http://schemas.openxmlformats.org/drawingml/2006/table">
            <a:tbl>
              <a:tblPr firstRow="1" bandRow="1">
                <a:tableStyleId>{F2DE63D5-997A-4646-A377-4702673A728D}</a:tableStyleId>
              </a:tblPr>
              <a:tblGrid>
                <a:gridCol w="4240868">
                  <a:extLst>
                    <a:ext uri="{9D8B030D-6E8A-4147-A177-3AD203B41FA5}">
                      <a16:colId xmlns:a16="http://schemas.microsoft.com/office/drawing/2014/main" val="20000"/>
                    </a:ext>
                  </a:extLst>
                </a:gridCol>
                <a:gridCol w="4759177">
                  <a:extLst>
                    <a:ext uri="{9D8B030D-6E8A-4147-A177-3AD203B41FA5}">
                      <a16:colId xmlns:a16="http://schemas.microsoft.com/office/drawing/2014/main" val="20001"/>
                    </a:ext>
                  </a:extLst>
                </a:gridCol>
              </a:tblGrid>
              <a:tr h="436481">
                <a:tc gridSpan="2">
                  <a:txBody>
                    <a:bodyPr/>
                    <a:lstStyle/>
                    <a:p>
                      <a:r>
                        <a:rPr kumimoji="0" lang="en-US" sz="1600" u="none" strike="noStrike" kern="1200" cap="none" normalizeH="0" baseline="0" dirty="0">
                          <a:ln>
                            <a:noFill/>
                          </a:ln>
                          <a:effectLst/>
                        </a:rPr>
                        <a:t>Outcome: </a:t>
                      </a:r>
                      <a:r>
                        <a:rPr lang="en-US" sz="1600" u="none" strike="noStrike" kern="1200" baseline="0" dirty="0"/>
                        <a:t>DHA positioned to contribute positively to a capable and developmental state</a:t>
                      </a:r>
                      <a:endParaRPr kumimoji="0" lang="en-US" sz="16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1989" marR="71989" marT="71989" marB="71989" horzOverflow="overflow"/>
                </a:tc>
                <a:tc hMerge="1">
                  <a:txBody>
                    <a:bodyPr/>
                    <a:lstStyle/>
                    <a:p>
                      <a:endParaRPr lang="en-US"/>
                    </a:p>
                  </a:txBody>
                  <a:tcPr/>
                </a:tc>
                <a:extLst>
                  <a:ext uri="{0D108BD9-81ED-4DB2-BD59-A6C34878D82A}">
                    <a16:rowId xmlns:a16="http://schemas.microsoft.com/office/drawing/2014/main" val="10000"/>
                  </a:ext>
                </a:extLst>
              </a:tr>
              <a:tr h="409993">
                <a:tc>
                  <a:txBody>
                    <a:bodyPr/>
                    <a:lstStyle/>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pPr>
                      <a:r>
                        <a:rPr kumimoji="0" lang="en-ZA" sz="1600" u="none" strike="noStrike" kern="1200" cap="none" normalizeH="0" baseline="0" dirty="0">
                          <a:ln>
                            <a:noFill/>
                          </a:ln>
                          <a:effectLst/>
                        </a:rPr>
                        <a:t>ANNUAL TARGET</a:t>
                      </a:r>
                      <a:endParaRPr kumimoji="0" lang="en-US" sz="16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02" marR="72002" marT="71957" marB="71957"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ZA" sz="1600" u="none" strike="noStrike" kern="1200" cap="none" normalizeH="0" baseline="0" dirty="0">
                          <a:ln>
                            <a:noFill/>
                          </a:ln>
                          <a:effectLst/>
                        </a:rPr>
                        <a:t>ANNUAL PERFORMANCE</a:t>
                      </a:r>
                      <a:endParaRPr kumimoji="0" lang="en-US" sz="16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02" marR="72002" marT="71957" marB="71957" horzOverflow="overflow"/>
                </a:tc>
                <a:extLst>
                  <a:ext uri="{0D108BD9-81ED-4DB2-BD59-A6C34878D82A}">
                    <a16:rowId xmlns:a16="http://schemas.microsoft.com/office/drawing/2014/main" val="10001"/>
                  </a:ext>
                </a:extLst>
              </a:tr>
              <a:tr h="1754542">
                <a:tc>
                  <a:txBody>
                    <a:bodyPr/>
                    <a:lstStyle/>
                    <a:p>
                      <a:pPr marL="87313" marR="0" lvl="0" indent="0" algn="just" defTabSz="914400" rtl="0" eaLnBrk="1" fontAlgn="base" latinLnBrk="0" hangingPunct="1">
                        <a:lnSpc>
                          <a:spcPct val="100000"/>
                        </a:lnSpc>
                        <a:spcBef>
                          <a:spcPts val="0"/>
                        </a:spcBef>
                        <a:spcAft>
                          <a:spcPct val="0"/>
                        </a:spcAft>
                        <a:buClr>
                          <a:srgbClr val="EEECE1"/>
                        </a:buClr>
                        <a:buSzTx/>
                        <a:buFont typeface="Wingdings" pitchFamily="2" charset="2"/>
                        <a:buNone/>
                        <a:tabLst/>
                        <a:defRPr/>
                      </a:pPr>
                      <a:r>
                        <a:rPr lang="en-ZA" sz="1500" kern="1200" dirty="0">
                          <a:effectLst/>
                        </a:rPr>
                        <a:t>DHA Bill submitted to Cabinet for approval</a:t>
                      </a:r>
                      <a:endParaRPr lang="en-ZA" sz="1500" kern="1200" noProof="0" dirty="0">
                        <a:solidFill>
                          <a:schemeClr val="tx1"/>
                        </a:solidFill>
                        <a:effectLst/>
                        <a:latin typeface="Arial" panose="020B0604020202020204" pitchFamily="34" charset="0"/>
                        <a:ea typeface="+mn-ea"/>
                        <a:cs typeface="Arial" panose="020B0604020202020204" pitchFamily="34" charset="0"/>
                      </a:endParaRPr>
                    </a:p>
                  </a:txBody>
                  <a:tcPr marL="45716" marR="45716" marT="45716" marB="45716"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ZA" sz="1500" b="1" kern="1200" dirty="0">
                          <a:solidFill>
                            <a:srgbClr val="FF0000"/>
                          </a:solidFill>
                          <a:effectLst/>
                        </a:rPr>
                        <a:t>NOT ACHIEVED</a:t>
                      </a:r>
                    </a:p>
                    <a:p>
                      <a:pPr marL="0" algn="just" defTabSz="457200" rtl="0" eaLnBrk="1" latinLnBrk="0" hangingPunct="1"/>
                      <a:r>
                        <a:rPr lang="en-ZA" sz="1500" kern="1200" dirty="0">
                          <a:effectLst/>
                        </a:rPr>
                        <a:t>The Bill was submitted to the Minister in October 2021 to consider and approve the Bill, and Cabinet Memoranda.</a:t>
                      </a:r>
                    </a:p>
                    <a:p>
                      <a:pPr marL="0" algn="just" defTabSz="457200" rtl="0" eaLnBrk="1" latinLnBrk="0" hangingPunct="1"/>
                      <a:endParaRPr lang="en-ZA" sz="1500" kern="1200" dirty="0">
                        <a:effectLst/>
                      </a:endParaRPr>
                    </a:p>
                  </a:txBody>
                  <a:tcPr marL="71989" marR="71989" marT="71989" marB="71989" horzOverflow="overflow"/>
                </a:tc>
                <a:extLst>
                  <a:ext uri="{0D108BD9-81ED-4DB2-BD59-A6C34878D82A}">
                    <a16:rowId xmlns:a16="http://schemas.microsoft.com/office/drawing/2014/main" val="10002"/>
                  </a:ext>
                </a:extLst>
              </a:tr>
              <a:tr h="1742026">
                <a:tc>
                  <a:txBody>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US" sz="1600" u="sng" strike="noStrike" cap="none" normalizeH="0" baseline="0" dirty="0">
                          <a:ln>
                            <a:noFill/>
                          </a:ln>
                          <a:effectLst/>
                        </a:rPr>
                        <a:t>Reasons for under achievement</a:t>
                      </a:r>
                      <a:endParaRPr lang="en-US" sz="1600" kern="1200" dirty="0">
                        <a:effectLst/>
                      </a:endParaRPr>
                    </a:p>
                    <a:p>
                      <a:pPr algn="just"/>
                      <a:r>
                        <a:rPr lang="en-US" sz="1500" kern="1200" dirty="0">
                          <a:effectLst/>
                        </a:rPr>
                        <a:t>The Bill was presented to the Minister’s Management Management Meeting(MMM) on 17 February 2022. MMM resolved that the Bill must be handed over to an independent legislative drafter to re-draft the Bill. MMM further resolved that SCM processes be followed to appoint the independent legislative drafter. </a:t>
                      </a:r>
                      <a:endParaRPr lang="en-US" sz="1500" kern="1200" dirty="0">
                        <a:solidFill>
                          <a:schemeClr val="tx1"/>
                        </a:solidFill>
                        <a:effectLst/>
                        <a:latin typeface="Arial" panose="020B0604020202020204" pitchFamily="34" charset="0"/>
                        <a:ea typeface="+mn-ea"/>
                        <a:cs typeface="Arial" panose="020B0604020202020204" pitchFamily="34" charset="0"/>
                      </a:endParaRPr>
                    </a:p>
                  </a:txBody>
                  <a:tcPr marL="72010" marR="72010" marT="73136" marB="73136"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US" sz="1600" u="sng" strike="noStrike" cap="none" normalizeH="0" baseline="0" dirty="0">
                          <a:ln>
                            <a:noFill/>
                          </a:ln>
                          <a:effectLst/>
                        </a:rPr>
                        <a:t>Way forward/Remedial action</a:t>
                      </a:r>
                    </a:p>
                    <a:p>
                      <a:pPr marL="0" marR="0" lvl="0" indent="0" algn="l" defTabSz="914400" rtl="0" eaLnBrk="1" fontAlgn="auto" latinLnBrk="0" hangingPunct="1">
                        <a:lnSpc>
                          <a:spcPct val="100000"/>
                        </a:lnSpc>
                        <a:spcBef>
                          <a:spcPts val="0"/>
                        </a:spcBef>
                        <a:spcAft>
                          <a:spcPts val="0"/>
                        </a:spcAft>
                        <a:buClrTx/>
                        <a:buSzTx/>
                        <a:buFontTx/>
                        <a:buNone/>
                      </a:pPr>
                      <a:r>
                        <a:rPr kumimoji="0" lang="en-US" sz="1600" u="none" strike="noStrike" cap="none" normalizeH="0" baseline="0" dirty="0">
                          <a:ln>
                            <a:noFill/>
                          </a:ln>
                          <a:effectLst/>
                        </a:rPr>
                        <a:t>Appointment of the legislative drafters currently underway but the internal drafting team from Legal Services have already commenced with draft zero of the Bill. </a:t>
                      </a:r>
                    </a:p>
                  </a:txBody>
                  <a:tcPr marL="72010" marR="72010" marT="73136" marB="73136" horzOverflow="overflow"/>
                </a:tc>
                <a:extLst>
                  <a:ext uri="{0D108BD9-81ED-4DB2-BD59-A6C34878D82A}">
                    <a16:rowId xmlns:a16="http://schemas.microsoft.com/office/drawing/2014/main" val="10003"/>
                  </a:ext>
                </a:extLst>
              </a:tr>
            </a:tbl>
          </a:graphicData>
        </a:graphic>
      </p:graphicFrame>
      <p:sp>
        <p:nvSpPr>
          <p:cNvPr id="7" name="TextBox 6"/>
          <p:cNvSpPr txBox="1"/>
          <p:nvPr/>
        </p:nvSpPr>
        <p:spPr>
          <a:xfrm>
            <a:off x="68541" y="20124"/>
            <a:ext cx="9000045" cy="646331"/>
          </a:xfrm>
          <a:prstGeom prst="rect">
            <a:avLst/>
          </a:prstGeom>
          <a:solidFill>
            <a:schemeClr val="accent3">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lnSpc>
                <a:spcPct val="150000"/>
              </a:lnSpc>
              <a:buClr>
                <a:schemeClr val="bg2"/>
              </a:buClr>
            </a:pPr>
            <a:r>
              <a:rPr lang="en-ZA" sz="2400" b="1" dirty="0">
                <a:solidFill>
                  <a:schemeClr val="bg1"/>
                </a:solidFill>
                <a:latin typeface="Arial" panose="020B0604020202020204" pitchFamily="34" charset="0"/>
                <a:ea typeface="Calibri" panose="020F0502020204030204" pitchFamily="34" charset="0"/>
                <a:cs typeface="Arial" panose="020B0604020202020204" pitchFamily="34" charset="0"/>
              </a:rPr>
              <a:t>PROGRAMME 1: ADMINISTRATION</a:t>
            </a:r>
          </a:p>
        </p:txBody>
      </p:sp>
    </p:spTree>
    <p:extLst>
      <p:ext uri="{BB962C8B-B14F-4D97-AF65-F5344CB8AC3E}">
        <p14:creationId xmlns:p14="http://schemas.microsoft.com/office/powerpoint/2010/main" val="3482689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US" altLang="en-US" sz="2800" b="1" dirty="0"/>
          </a:p>
        </p:txBody>
      </p:sp>
      <p:sp>
        <p:nvSpPr>
          <p:cNvPr id="8196" name="Slide Number Placeholder 3"/>
          <p:cNvSpPr>
            <a:spLocks noGrp="1"/>
          </p:cNvSpPr>
          <p:nvPr>
            <p:ph type="sldNum" sz="quarter" idx="12"/>
          </p:nvPr>
        </p:nvSpPr>
        <p:spPr bwMode="auto">
          <a:xfrm>
            <a:off x="4424513" y="6237147"/>
            <a:ext cx="663302" cy="750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indent="0" algn="l">
              <a:buNone/>
            </a:pPr>
            <a:r>
              <a:rPr lang="en-US" altLang="en-US" sz="1800" b="1" dirty="0"/>
              <a:t>15</a:t>
            </a:r>
            <a:endParaRPr lang="en-ZA" altLang="en-US" sz="1800" b="1" dirty="0"/>
          </a:p>
        </p:txBody>
      </p:sp>
      <p:sp>
        <p:nvSpPr>
          <p:cNvPr id="8197"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graphicFrame>
        <p:nvGraphicFramePr>
          <p:cNvPr id="6" name="Table 1"/>
          <p:cNvGraphicFramePr>
            <a:graphicFrameLocks/>
          </p:cNvGraphicFramePr>
          <p:nvPr>
            <p:extLst>
              <p:ext uri="{D42A27DB-BD31-4B8C-83A1-F6EECF244321}">
                <p14:modId xmlns:p14="http://schemas.microsoft.com/office/powerpoint/2010/main" val="2755644711"/>
              </p:ext>
            </p:extLst>
          </p:nvPr>
        </p:nvGraphicFramePr>
        <p:xfrm>
          <a:off x="68540" y="666455"/>
          <a:ext cx="9000045" cy="5253578"/>
        </p:xfrm>
        <a:graphic>
          <a:graphicData uri="http://schemas.openxmlformats.org/drawingml/2006/table">
            <a:tbl>
              <a:tblPr firstRow="1" bandRow="1">
                <a:tableStyleId>{F2DE63D5-997A-4646-A377-4702673A728D}</a:tableStyleId>
              </a:tblPr>
              <a:tblGrid>
                <a:gridCol w="4644862">
                  <a:extLst>
                    <a:ext uri="{9D8B030D-6E8A-4147-A177-3AD203B41FA5}">
                      <a16:colId xmlns:a16="http://schemas.microsoft.com/office/drawing/2014/main" val="20000"/>
                    </a:ext>
                  </a:extLst>
                </a:gridCol>
                <a:gridCol w="4355183">
                  <a:extLst>
                    <a:ext uri="{9D8B030D-6E8A-4147-A177-3AD203B41FA5}">
                      <a16:colId xmlns:a16="http://schemas.microsoft.com/office/drawing/2014/main" val="20001"/>
                    </a:ext>
                  </a:extLst>
                </a:gridCol>
              </a:tblGrid>
              <a:tr h="415341">
                <a:tc gridSpan="2">
                  <a:txBody>
                    <a:bodyPr/>
                    <a:lstStyle/>
                    <a:p>
                      <a:r>
                        <a:rPr kumimoji="0" lang="en-US" sz="1600" u="none" strike="noStrike" kern="1200" cap="none" normalizeH="0" baseline="0" dirty="0">
                          <a:ln>
                            <a:noFill/>
                          </a:ln>
                          <a:effectLst/>
                        </a:rPr>
                        <a:t>Outcome: </a:t>
                      </a:r>
                      <a:r>
                        <a:rPr lang="en-US" sz="1600" u="none" strike="noStrike" kern="1200" baseline="0" dirty="0"/>
                        <a:t>DHA positioned to contribute positively to a capable and developmental state</a:t>
                      </a:r>
                      <a:endParaRPr kumimoji="0" lang="en-US" sz="16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1989" marR="71989" marT="71989" marB="71989" horzOverflow="overflow"/>
                </a:tc>
                <a:tc hMerge="1">
                  <a:txBody>
                    <a:bodyPr/>
                    <a:lstStyle/>
                    <a:p>
                      <a:endParaRPr lang="en-US"/>
                    </a:p>
                  </a:txBody>
                  <a:tcPr/>
                </a:tc>
                <a:extLst>
                  <a:ext uri="{0D108BD9-81ED-4DB2-BD59-A6C34878D82A}">
                    <a16:rowId xmlns:a16="http://schemas.microsoft.com/office/drawing/2014/main" val="10000"/>
                  </a:ext>
                </a:extLst>
              </a:tr>
              <a:tr h="390136">
                <a:tc>
                  <a:txBody>
                    <a:bodyPr/>
                    <a:lstStyle/>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pPr>
                      <a:r>
                        <a:rPr kumimoji="0" lang="en-ZA" sz="1600" u="none" strike="noStrike" kern="1200" cap="none" normalizeH="0" baseline="0" dirty="0">
                          <a:ln>
                            <a:noFill/>
                          </a:ln>
                          <a:effectLst/>
                        </a:rPr>
                        <a:t>ANNUAL TARGET</a:t>
                      </a:r>
                      <a:endParaRPr kumimoji="0" lang="en-US" sz="16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02" marR="72002" marT="71957" marB="71957"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ZA" sz="1600" u="none" strike="noStrike" kern="1200" cap="none" normalizeH="0" baseline="0" dirty="0">
                          <a:ln>
                            <a:noFill/>
                          </a:ln>
                          <a:effectLst/>
                        </a:rPr>
                        <a:t>ANNUAL PERFORMANCE</a:t>
                      </a:r>
                      <a:endParaRPr kumimoji="0" lang="en-US" sz="16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02" marR="72002" marT="71957" marB="71957" horzOverflow="overflow"/>
                </a:tc>
                <a:extLst>
                  <a:ext uri="{0D108BD9-81ED-4DB2-BD59-A6C34878D82A}">
                    <a16:rowId xmlns:a16="http://schemas.microsoft.com/office/drawing/2014/main" val="10001"/>
                  </a:ext>
                </a:extLst>
              </a:tr>
              <a:tr h="1669567">
                <a:tc>
                  <a:txBody>
                    <a:bodyPr/>
                    <a:lstStyle/>
                    <a:p>
                      <a:pPr marL="87313" marR="0" lvl="0" indent="0" algn="l" defTabSz="914400" rtl="0" eaLnBrk="1" fontAlgn="base" latinLnBrk="0" hangingPunct="1">
                        <a:lnSpc>
                          <a:spcPct val="100000"/>
                        </a:lnSpc>
                        <a:spcBef>
                          <a:spcPts val="0"/>
                        </a:spcBef>
                        <a:spcAft>
                          <a:spcPct val="0"/>
                        </a:spcAft>
                        <a:buClrTx/>
                        <a:buSzTx/>
                        <a:buFont typeface="Arial" panose="020B0604020202020204" pitchFamily="34" charset="0"/>
                        <a:buNone/>
                        <a:tabLst/>
                        <a:defRPr/>
                      </a:pPr>
                      <a:r>
                        <a:rPr lang="en-ZA" sz="1600" u="none" strike="noStrike" kern="1200" baseline="0" dirty="0"/>
                        <a:t>DHA Communication Strategy and Plan implemented through:</a:t>
                      </a:r>
                    </a:p>
                    <a:p>
                      <a:pPr marL="373063" marR="0" lvl="0" indent="-285750" algn="l" defTabSz="914400" rtl="0" eaLnBrk="1" fontAlgn="base" latinLnBrk="0" hangingPunct="1">
                        <a:lnSpc>
                          <a:spcPct val="100000"/>
                        </a:lnSpc>
                        <a:spcBef>
                          <a:spcPts val="0"/>
                        </a:spcBef>
                        <a:spcAft>
                          <a:spcPct val="0"/>
                        </a:spcAft>
                        <a:buClrTx/>
                        <a:buSzTx/>
                        <a:buFont typeface="Wingdings" panose="05000000000000000000" pitchFamily="2" charset="2"/>
                        <a:buChar char="q"/>
                        <a:tabLst/>
                        <a:defRPr/>
                      </a:pPr>
                      <a:r>
                        <a:rPr lang="en-ZA" sz="1500" kern="1200" dirty="0">
                          <a:effectLst/>
                        </a:rPr>
                        <a:t>20 Media engagements</a:t>
                      </a:r>
                    </a:p>
                    <a:p>
                      <a:pPr marL="373063" marR="0" lvl="0" indent="-285750" algn="l" defTabSz="914400" rtl="0" eaLnBrk="1" fontAlgn="base" latinLnBrk="0" hangingPunct="1">
                        <a:lnSpc>
                          <a:spcPct val="100000"/>
                        </a:lnSpc>
                        <a:spcBef>
                          <a:spcPts val="0"/>
                        </a:spcBef>
                        <a:spcAft>
                          <a:spcPct val="0"/>
                        </a:spcAft>
                        <a:buClrTx/>
                        <a:buSzTx/>
                        <a:buFont typeface="Wingdings" panose="05000000000000000000" pitchFamily="2" charset="2"/>
                        <a:buChar char="q"/>
                        <a:tabLst/>
                        <a:defRPr/>
                      </a:pPr>
                      <a:r>
                        <a:rPr lang="en-ZA" sz="1500" kern="1200" dirty="0">
                          <a:effectLst/>
                        </a:rPr>
                        <a:t>6 Outreach Engagement</a:t>
                      </a:r>
                    </a:p>
                    <a:p>
                      <a:pPr marL="373063" marR="0" lvl="0" indent="-285750" algn="l" defTabSz="914400" rtl="0" eaLnBrk="1" fontAlgn="base" latinLnBrk="0" hangingPunct="1">
                        <a:lnSpc>
                          <a:spcPct val="100000"/>
                        </a:lnSpc>
                        <a:spcBef>
                          <a:spcPts val="0"/>
                        </a:spcBef>
                        <a:spcAft>
                          <a:spcPct val="0"/>
                        </a:spcAft>
                        <a:buClrTx/>
                        <a:buSzTx/>
                        <a:buFont typeface="Wingdings" panose="05000000000000000000" pitchFamily="2" charset="2"/>
                        <a:buChar char="q"/>
                        <a:tabLst/>
                        <a:defRPr/>
                      </a:pPr>
                      <a:r>
                        <a:rPr lang="en-ZA" sz="1500" kern="1200" dirty="0">
                          <a:effectLst/>
                        </a:rPr>
                        <a:t>3 Campaigns</a:t>
                      </a:r>
                      <a:endParaRPr lang="en-ZA" sz="1500" kern="1200" dirty="0">
                        <a:solidFill>
                          <a:schemeClr val="tx1"/>
                        </a:solidFill>
                        <a:effectLst/>
                        <a:latin typeface="Arial" panose="020B0604020202020204" pitchFamily="34" charset="0"/>
                        <a:ea typeface="+mn-ea"/>
                        <a:cs typeface="Arial" panose="020B0604020202020204" pitchFamily="34" charset="0"/>
                      </a:endParaRPr>
                    </a:p>
                  </a:txBody>
                  <a:tcPr marL="45716" marR="45716" marT="45716" marB="45716"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ZA" sz="1500" b="1" kern="1200" dirty="0">
                          <a:solidFill>
                            <a:srgbClr val="00B050"/>
                          </a:solidFill>
                          <a:effectLst/>
                        </a:rPr>
                        <a:t>ACHIEVED</a:t>
                      </a:r>
                    </a:p>
                    <a:p>
                      <a:pPr marL="373063" marR="0" lvl="0" indent="-285750" algn="l" defTabSz="914400" rtl="0" eaLnBrk="1" fontAlgn="base" latinLnBrk="0" hangingPunct="1">
                        <a:lnSpc>
                          <a:spcPct val="100000"/>
                        </a:lnSpc>
                        <a:spcBef>
                          <a:spcPts val="0"/>
                        </a:spcBef>
                        <a:spcAft>
                          <a:spcPct val="0"/>
                        </a:spcAft>
                        <a:buClrTx/>
                        <a:buSzTx/>
                        <a:buFont typeface="Wingdings" panose="05000000000000000000" pitchFamily="2" charset="2"/>
                        <a:buChar char="q"/>
                        <a:tabLst/>
                        <a:defRPr/>
                      </a:pPr>
                      <a:r>
                        <a:rPr lang="en-US" sz="1500" kern="1200" noProof="0" dirty="0">
                          <a:effectLst/>
                        </a:rPr>
                        <a:t>49 Media engagements conducted.</a:t>
                      </a:r>
                    </a:p>
                    <a:p>
                      <a:pPr marL="373063" marR="0" lvl="0" indent="-285750" algn="l" defTabSz="914400" rtl="0" eaLnBrk="1" fontAlgn="base" latinLnBrk="0" hangingPunct="1">
                        <a:lnSpc>
                          <a:spcPct val="100000"/>
                        </a:lnSpc>
                        <a:spcBef>
                          <a:spcPts val="0"/>
                        </a:spcBef>
                        <a:spcAft>
                          <a:spcPct val="0"/>
                        </a:spcAft>
                        <a:buClrTx/>
                        <a:buSzTx/>
                        <a:buFont typeface="Wingdings" panose="05000000000000000000" pitchFamily="2" charset="2"/>
                        <a:buChar char="q"/>
                        <a:tabLst/>
                        <a:defRPr/>
                      </a:pPr>
                      <a:r>
                        <a:rPr lang="en-US" sz="1500" kern="1200" noProof="0" dirty="0">
                          <a:effectLst/>
                        </a:rPr>
                        <a:t>19 Outreach engagements conducted.</a:t>
                      </a:r>
                    </a:p>
                    <a:p>
                      <a:pPr marL="373063" marR="0" lvl="0" indent="-285750" algn="l" defTabSz="914400" rtl="0" eaLnBrk="1" fontAlgn="base" latinLnBrk="0" hangingPunct="1">
                        <a:lnSpc>
                          <a:spcPct val="100000"/>
                        </a:lnSpc>
                        <a:spcBef>
                          <a:spcPts val="0"/>
                        </a:spcBef>
                        <a:spcAft>
                          <a:spcPct val="0"/>
                        </a:spcAft>
                        <a:buClrTx/>
                        <a:buSzTx/>
                        <a:buFont typeface="Wingdings" panose="05000000000000000000" pitchFamily="2" charset="2"/>
                        <a:buChar char="q"/>
                        <a:tabLst/>
                        <a:defRPr/>
                      </a:pPr>
                      <a:r>
                        <a:rPr lang="en-US" sz="1500" kern="1200" noProof="0" dirty="0">
                          <a:effectLst/>
                        </a:rPr>
                        <a:t>6 Campaigns conducted.</a:t>
                      </a:r>
                    </a:p>
                    <a:p>
                      <a:pPr algn="just"/>
                      <a:endParaRPr lang="en-US" sz="1500" kern="1200" dirty="0">
                        <a:solidFill>
                          <a:schemeClr val="tx1"/>
                        </a:solidFill>
                        <a:effectLst/>
                        <a:latin typeface="Arial" panose="020B0604020202020204" pitchFamily="34" charset="0"/>
                        <a:ea typeface="+mn-ea"/>
                        <a:cs typeface="Arial" panose="020B0604020202020204" pitchFamily="34" charset="0"/>
                      </a:endParaRPr>
                    </a:p>
                  </a:txBody>
                  <a:tcPr marL="71989" marR="71989" marT="71989" marB="71989" horzOverflow="overflow"/>
                </a:tc>
                <a:extLst>
                  <a:ext uri="{0D108BD9-81ED-4DB2-BD59-A6C34878D82A}">
                    <a16:rowId xmlns:a16="http://schemas.microsoft.com/office/drawing/2014/main" val="10002"/>
                  </a:ext>
                </a:extLst>
              </a:tr>
              <a:tr h="2778534">
                <a:tc>
                  <a:txBody>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US" sz="1600" u="sng" strike="noStrike" cap="none" normalizeH="0" baseline="0" dirty="0">
                          <a:ln>
                            <a:noFill/>
                          </a:ln>
                          <a:effectLst/>
                        </a:rPr>
                        <a:t>Reasons for over achievement</a:t>
                      </a:r>
                    </a:p>
                    <a:p>
                      <a:pPr marL="0" marR="0" lvl="0" indent="0" algn="l" defTabSz="914400" rtl="0" eaLnBrk="1" fontAlgn="auto" latinLnBrk="0" hangingPunct="1">
                        <a:lnSpc>
                          <a:spcPct val="100000"/>
                        </a:lnSpc>
                        <a:spcBef>
                          <a:spcPts val="0"/>
                        </a:spcBef>
                        <a:spcAft>
                          <a:spcPts val="0"/>
                        </a:spcAft>
                        <a:buClrTx/>
                        <a:buSzTx/>
                        <a:buFontTx/>
                        <a:buNone/>
                      </a:pPr>
                      <a:endParaRPr kumimoji="0" lang="en-US" sz="1600" u="sng" strike="noStrike" cap="none" normalizeH="0" baseline="0" dirty="0">
                        <a:ln>
                          <a:noFill/>
                        </a:ln>
                        <a:effectLst/>
                      </a:endParaRPr>
                    </a:p>
                    <a:p>
                      <a:pPr marL="285750" marR="0" lvl="0" indent="-285750" algn="just" defTabSz="914400" rtl="0" eaLnBrk="1" fontAlgn="auto" latinLnBrk="0" hangingPunct="1">
                        <a:lnSpc>
                          <a:spcPct val="100000"/>
                        </a:lnSpc>
                        <a:spcBef>
                          <a:spcPts val="0"/>
                        </a:spcBef>
                        <a:spcAft>
                          <a:spcPts val="0"/>
                        </a:spcAft>
                        <a:buClrTx/>
                        <a:buSzTx/>
                        <a:buFont typeface="Wingdings" pitchFamily="2" charset="2"/>
                        <a:buChar char="q"/>
                      </a:pPr>
                      <a:r>
                        <a:rPr kumimoji="0" lang="en-US" sz="1600" u="none" strike="noStrike" cap="none" normalizeH="0" baseline="0" dirty="0">
                          <a:ln>
                            <a:noFill/>
                          </a:ln>
                          <a:effectLst/>
                        </a:rPr>
                        <a:t>The department conducted a number of outreach programmes, oversight visits, bilateral engagement and awareness on new policy matters and all of them attracted media engagement</a:t>
                      </a:r>
                      <a:r>
                        <a:rPr kumimoji="0" lang="en-US" sz="1600" u="sng" strike="noStrike" cap="none" normalizeH="0" baseline="0" dirty="0">
                          <a:ln>
                            <a:noFill/>
                          </a:ln>
                          <a:effectLst/>
                        </a:rPr>
                        <a:t>.</a:t>
                      </a:r>
                    </a:p>
                  </a:txBody>
                  <a:tcPr marL="72010" marR="72010" marT="73136" marB="73136"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US" sz="1600" u="sng" strike="noStrike" cap="none" normalizeH="0" baseline="0" dirty="0">
                          <a:ln>
                            <a:noFill/>
                          </a:ln>
                          <a:effectLst/>
                        </a:rPr>
                        <a:t>Way forward/Remedial 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normalizeH="0" baseline="0" dirty="0">
                          <a:ln>
                            <a:noFill/>
                          </a:ln>
                          <a:effectLst/>
                        </a:rPr>
                        <a:t>N/A</a:t>
                      </a:r>
                      <a:endParaRPr kumimoji="0" lang="en-ZA" sz="1600" u="none" strike="noStrike" kern="1200" cap="none" normalizeH="0" baseline="0" dirty="0">
                        <a:ln>
                          <a:noFill/>
                        </a:ln>
                        <a:effectLst/>
                      </a:endParaRPr>
                    </a:p>
                    <a:p>
                      <a:pPr marL="0" marR="0" lvl="0" indent="0" algn="l" defTabSz="914400" rtl="0" eaLnBrk="1" fontAlgn="auto" latinLnBrk="0" hangingPunct="1">
                        <a:lnSpc>
                          <a:spcPct val="100000"/>
                        </a:lnSpc>
                        <a:spcBef>
                          <a:spcPts val="0"/>
                        </a:spcBef>
                        <a:spcAft>
                          <a:spcPts val="0"/>
                        </a:spcAft>
                        <a:buClrTx/>
                        <a:buSzTx/>
                        <a:buFontTx/>
                        <a:buNone/>
                      </a:pPr>
                      <a:endParaRPr kumimoji="0" lang="en-US" sz="1600" b="1" i="0" u="sng"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72010" marR="72010" marT="73136" marB="73136" horzOverflow="overflow"/>
                </a:tc>
                <a:extLst>
                  <a:ext uri="{0D108BD9-81ED-4DB2-BD59-A6C34878D82A}">
                    <a16:rowId xmlns:a16="http://schemas.microsoft.com/office/drawing/2014/main" val="10003"/>
                  </a:ext>
                </a:extLst>
              </a:tr>
            </a:tbl>
          </a:graphicData>
        </a:graphic>
      </p:graphicFrame>
      <p:sp>
        <p:nvSpPr>
          <p:cNvPr id="7" name="TextBox 6"/>
          <p:cNvSpPr txBox="1"/>
          <p:nvPr/>
        </p:nvSpPr>
        <p:spPr>
          <a:xfrm>
            <a:off x="68541" y="20124"/>
            <a:ext cx="9000045" cy="646331"/>
          </a:xfrm>
          <a:prstGeom prst="rect">
            <a:avLst/>
          </a:prstGeom>
          <a:solidFill>
            <a:schemeClr val="accent3">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lnSpc>
                <a:spcPct val="150000"/>
              </a:lnSpc>
              <a:buClr>
                <a:schemeClr val="bg2"/>
              </a:buClr>
            </a:pPr>
            <a:r>
              <a:rPr lang="en-ZA" sz="2400" b="1" dirty="0">
                <a:solidFill>
                  <a:schemeClr val="bg1"/>
                </a:solidFill>
                <a:latin typeface="Arial" panose="020B0604020202020204" pitchFamily="34" charset="0"/>
                <a:ea typeface="Calibri" panose="020F0502020204030204" pitchFamily="34" charset="0"/>
                <a:cs typeface="Arial" panose="020B0604020202020204" pitchFamily="34" charset="0"/>
              </a:rPr>
              <a:t>PROGRAMME 1: ADMINISTRATION</a:t>
            </a:r>
          </a:p>
        </p:txBody>
      </p:sp>
    </p:spTree>
    <p:extLst>
      <p:ext uri="{BB962C8B-B14F-4D97-AF65-F5344CB8AC3E}">
        <p14:creationId xmlns:p14="http://schemas.microsoft.com/office/powerpoint/2010/main" val="3512879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US" altLang="en-US" sz="2800" b="1" dirty="0"/>
          </a:p>
        </p:txBody>
      </p:sp>
      <p:sp>
        <p:nvSpPr>
          <p:cNvPr id="8196" name="Slide Number Placeholder 3"/>
          <p:cNvSpPr>
            <a:spLocks noGrp="1"/>
          </p:cNvSpPr>
          <p:nvPr>
            <p:ph type="sldNum" sz="quarter" idx="12"/>
          </p:nvPr>
        </p:nvSpPr>
        <p:spPr bwMode="auto">
          <a:xfrm>
            <a:off x="4424513" y="6237147"/>
            <a:ext cx="663302" cy="750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indent="0" algn="l">
              <a:buNone/>
            </a:pPr>
            <a:r>
              <a:rPr lang="en-US" altLang="en-US" sz="1800" b="1" dirty="0"/>
              <a:t>16</a:t>
            </a:r>
            <a:endParaRPr lang="en-ZA" altLang="en-US" sz="1800" b="1" dirty="0"/>
          </a:p>
        </p:txBody>
      </p:sp>
      <p:sp>
        <p:nvSpPr>
          <p:cNvPr id="8197"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graphicFrame>
        <p:nvGraphicFramePr>
          <p:cNvPr id="6" name="Table 1"/>
          <p:cNvGraphicFramePr>
            <a:graphicFrameLocks/>
          </p:cNvGraphicFramePr>
          <p:nvPr>
            <p:extLst>
              <p:ext uri="{D42A27DB-BD31-4B8C-83A1-F6EECF244321}">
                <p14:modId xmlns:p14="http://schemas.microsoft.com/office/powerpoint/2010/main" val="3120448365"/>
              </p:ext>
            </p:extLst>
          </p:nvPr>
        </p:nvGraphicFramePr>
        <p:xfrm>
          <a:off x="68540" y="666456"/>
          <a:ext cx="9000045" cy="5291605"/>
        </p:xfrm>
        <a:graphic>
          <a:graphicData uri="http://schemas.openxmlformats.org/drawingml/2006/table">
            <a:tbl>
              <a:tblPr firstRow="1" bandRow="1">
                <a:tableStyleId>{F2DE63D5-997A-4646-A377-4702673A728D}</a:tableStyleId>
              </a:tblPr>
              <a:tblGrid>
                <a:gridCol w="4644862">
                  <a:extLst>
                    <a:ext uri="{9D8B030D-6E8A-4147-A177-3AD203B41FA5}">
                      <a16:colId xmlns:a16="http://schemas.microsoft.com/office/drawing/2014/main" val="20000"/>
                    </a:ext>
                  </a:extLst>
                </a:gridCol>
                <a:gridCol w="4355183">
                  <a:extLst>
                    <a:ext uri="{9D8B030D-6E8A-4147-A177-3AD203B41FA5}">
                      <a16:colId xmlns:a16="http://schemas.microsoft.com/office/drawing/2014/main" val="20001"/>
                    </a:ext>
                  </a:extLst>
                </a:gridCol>
              </a:tblGrid>
              <a:tr h="606678">
                <a:tc gridSpan="2">
                  <a:txBody>
                    <a:bodyPr/>
                    <a:lstStyle/>
                    <a:p>
                      <a:r>
                        <a:rPr kumimoji="0" lang="en-US" sz="1600" u="none" strike="noStrike" kern="1200" cap="none" normalizeH="0" baseline="0" dirty="0">
                          <a:ln>
                            <a:noFill/>
                          </a:ln>
                          <a:effectLst/>
                        </a:rPr>
                        <a:t>Outcome: </a:t>
                      </a:r>
                      <a:r>
                        <a:rPr lang="en-US" sz="1600" u="none" strike="noStrike" kern="1200" baseline="0" dirty="0"/>
                        <a:t>Secure population register to empower citizens, enable inclusivity, economic development and national security</a:t>
                      </a:r>
                      <a:endParaRPr kumimoji="0" lang="en-US" sz="16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1989" marR="71989" marT="71989" marB="71989" horzOverflow="overflow"/>
                </a:tc>
                <a:tc hMerge="1">
                  <a:txBody>
                    <a:bodyPr/>
                    <a:lstStyle/>
                    <a:p>
                      <a:endParaRPr lang="en-US"/>
                    </a:p>
                  </a:txBody>
                  <a:tcPr/>
                </a:tc>
                <a:extLst>
                  <a:ext uri="{0D108BD9-81ED-4DB2-BD59-A6C34878D82A}">
                    <a16:rowId xmlns:a16="http://schemas.microsoft.com/office/drawing/2014/main" val="10000"/>
                  </a:ext>
                </a:extLst>
              </a:tr>
              <a:tr h="374707">
                <a:tc>
                  <a:txBody>
                    <a:bodyPr/>
                    <a:lstStyle/>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pPr>
                      <a:r>
                        <a:rPr kumimoji="0" lang="en-ZA" sz="1600" u="none" strike="noStrike" kern="1200" cap="none" normalizeH="0" baseline="0" dirty="0">
                          <a:ln>
                            <a:noFill/>
                          </a:ln>
                          <a:effectLst/>
                        </a:rPr>
                        <a:t>ANNUAL TARGET</a:t>
                      </a:r>
                      <a:endParaRPr kumimoji="0" lang="en-US" sz="16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02" marR="72002" marT="71957" marB="71957"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ZA" sz="1600" u="none" strike="noStrike" kern="1200" cap="none" normalizeH="0" baseline="0" dirty="0">
                          <a:ln>
                            <a:noFill/>
                          </a:ln>
                          <a:effectLst/>
                        </a:rPr>
                        <a:t>ANNUAL PERFORMANCE</a:t>
                      </a:r>
                      <a:endParaRPr kumimoji="0" lang="en-US" sz="16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02" marR="72002" marT="71957" marB="71957" horzOverflow="overflow"/>
                </a:tc>
                <a:extLst>
                  <a:ext uri="{0D108BD9-81ED-4DB2-BD59-A6C34878D82A}">
                    <a16:rowId xmlns:a16="http://schemas.microsoft.com/office/drawing/2014/main" val="10001"/>
                  </a:ext>
                </a:extLst>
              </a:tr>
              <a:tr h="1603541">
                <a:tc>
                  <a:txBody>
                    <a:bodyPr/>
                    <a:lstStyle/>
                    <a:p>
                      <a:pPr marL="0" marR="0" lvl="0" indent="0" algn="just" defTabSz="914400" rtl="0" eaLnBrk="1" fontAlgn="base" latinLnBrk="0" hangingPunct="1">
                        <a:lnSpc>
                          <a:spcPct val="100000"/>
                        </a:lnSpc>
                        <a:spcBef>
                          <a:spcPts val="0"/>
                        </a:spcBef>
                        <a:spcAft>
                          <a:spcPct val="0"/>
                        </a:spcAft>
                        <a:buClr>
                          <a:srgbClr val="EEECE1"/>
                        </a:buClr>
                        <a:buSzTx/>
                        <a:buFont typeface="Wingdings" pitchFamily="2" charset="2"/>
                        <a:buNone/>
                        <a:tabLst/>
                        <a:defRPr/>
                      </a:pPr>
                      <a:r>
                        <a:rPr kumimoji="0" lang="en-ZA" sz="1600" u="none" strike="noStrike" kern="1200" cap="none" spc="0" normalizeH="0" baseline="0" dirty="0">
                          <a:ln>
                            <a:noFill/>
                          </a:ln>
                          <a:effectLst/>
                          <a:uLnTx/>
                          <a:uFillTx/>
                        </a:rPr>
                        <a:t>Official Identity Management Policy (OIDM) submitted to Cabinet for approval</a:t>
                      </a: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45716" marR="45716" marT="45716" marB="45716"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ZA" sz="1500" b="1" kern="1200" dirty="0">
                          <a:solidFill>
                            <a:srgbClr val="00B050"/>
                          </a:solidFill>
                          <a:effectLst/>
                        </a:rPr>
                        <a:t>ACHIEVED</a:t>
                      </a:r>
                    </a:p>
                    <a:p>
                      <a:pPr algn="just">
                        <a:lnSpc>
                          <a:spcPct val="100000"/>
                        </a:lnSpc>
                      </a:pPr>
                      <a:r>
                        <a:rPr lang="en-GB" sz="1600" kern="1200" dirty="0"/>
                        <a:t>Official Identity Management Policy  was submitted to Cabinet for approval.</a:t>
                      </a:r>
                    </a:p>
                    <a:p>
                      <a:pPr algn="just"/>
                      <a:endParaRPr lang="en-US" sz="1500" kern="1200" dirty="0">
                        <a:solidFill>
                          <a:schemeClr val="tx1"/>
                        </a:solidFill>
                        <a:effectLst/>
                        <a:latin typeface="Arial" panose="020B0604020202020204" pitchFamily="34" charset="0"/>
                        <a:ea typeface="+mn-ea"/>
                        <a:cs typeface="Arial" panose="020B0604020202020204" pitchFamily="34" charset="0"/>
                      </a:endParaRPr>
                    </a:p>
                  </a:txBody>
                  <a:tcPr marL="71989" marR="71989" marT="71989" marB="71989" horzOverflow="overflow"/>
                </a:tc>
                <a:extLst>
                  <a:ext uri="{0D108BD9-81ED-4DB2-BD59-A6C34878D82A}">
                    <a16:rowId xmlns:a16="http://schemas.microsoft.com/office/drawing/2014/main" val="10002"/>
                  </a:ext>
                </a:extLst>
              </a:tr>
              <a:tr h="2668652">
                <a:tc>
                  <a:txBody>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US" sz="1600" u="sng" strike="noStrike" cap="none" normalizeH="0" baseline="0" dirty="0">
                          <a:ln>
                            <a:noFill/>
                          </a:ln>
                          <a:effectLst/>
                        </a:rPr>
                        <a:t>Reasons for under/ over achievement</a:t>
                      </a:r>
                    </a:p>
                    <a:p>
                      <a:pPr marL="87313" marR="0" lvl="0" indent="0" algn="l" defTabSz="914400" rtl="0" eaLnBrk="1" fontAlgn="base" latinLnBrk="0" hangingPunct="1">
                        <a:lnSpc>
                          <a:spcPct val="100000"/>
                        </a:lnSpc>
                        <a:spcBef>
                          <a:spcPts val="0"/>
                        </a:spcBef>
                        <a:spcAft>
                          <a:spcPct val="0"/>
                        </a:spcAft>
                        <a:buClrTx/>
                        <a:buSzTx/>
                        <a:buFont typeface="Wingdings" panose="05000000000000000000" pitchFamily="2" charset="2"/>
                        <a:buNone/>
                        <a:tabLst/>
                        <a:defRPr/>
                      </a:pPr>
                      <a:endParaRPr kumimoji="0" lang="en-US" sz="1600" u="sng" strike="noStrike" kern="1200" cap="none" normalizeH="0" baseline="0" dirty="0">
                        <a:ln>
                          <a:noFill/>
                        </a:ln>
                        <a:effectLst/>
                      </a:endParaRPr>
                    </a:p>
                    <a:p>
                      <a:pPr marL="87313" marR="0" lvl="0" indent="0" algn="l" defTabSz="914400" rtl="0" eaLnBrk="1" fontAlgn="base" latinLnBrk="0" hangingPunct="1">
                        <a:lnSpc>
                          <a:spcPct val="100000"/>
                        </a:lnSpc>
                        <a:spcBef>
                          <a:spcPts val="0"/>
                        </a:spcBef>
                        <a:spcAft>
                          <a:spcPct val="0"/>
                        </a:spcAft>
                        <a:buClrTx/>
                        <a:buSzTx/>
                        <a:buFont typeface="Wingdings" panose="05000000000000000000" pitchFamily="2" charset="2"/>
                        <a:buNone/>
                        <a:tabLst/>
                        <a:defRPr/>
                      </a:pPr>
                      <a:r>
                        <a:rPr kumimoji="0" lang="en-US" sz="1600" u="none" strike="noStrike" kern="1200" cap="none" spc="0" normalizeH="0" baseline="0" dirty="0">
                          <a:ln>
                            <a:noFill/>
                          </a:ln>
                          <a:effectLst/>
                          <a:uLnTx/>
                          <a:uFillTx/>
                        </a:rPr>
                        <a:t>N/A</a:t>
                      </a:r>
                      <a:endParaRPr kumimoji="0" lang="en-US" sz="16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72010" marR="72010" marT="73136" marB="73136"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US" sz="1600" u="sng" strike="noStrike" cap="none" normalizeH="0" baseline="0" dirty="0">
                          <a:ln>
                            <a:noFill/>
                          </a:ln>
                          <a:effectLst/>
                        </a:rPr>
                        <a:t>Way forward/Remedial action</a:t>
                      </a:r>
                    </a:p>
                    <a:p>
                      <a:pPr marL="0" marR="0" lvl="0" indent="0" algn="l" defTabSz="914400" rtl="0" eaLnBrk="1" fontAlgn="auto" latinLnBrk="0" hangingPunct="1">
                        <a:lnSpc>
                          <a:spcPct val="100000"/>
                        </a:lnSpc>
                        <a:spcBef>
                          <a:spcPts val="0"/>
                        </a:spcBef>
                        <a:spcAft>
                          <a:spcPts val="0"/>
                        </a:spcAft>
                        <a:buClrTx/>
                        <a:buSzTx/>
                        <a:buFontTx/>
                        <a:buNone/>
                      </a:pPr>
                      <a:endParaRPr kumimoji="0" lang="en-US" sz="1600" u="sng" strike="noStrike" cap="none" normalizeH="0" baseline="0" dirty="0">
                        <a:ln>
                          <a:noFill/>
                        </a:ln>
                        <a:effectLst/>
                      </a:endParaRPr>
                    </a:p>
                    <a:p>
                      <a:pPr marL="0" marR="0" lvl="0" indent="0" algn="l" defTabSz="914400" rtl="0" eaLnBrk="1" fontAlgn="auto" latinLnBrk="0" hangingPunct="1">
                        <a:lnSpc>
                          <a:spcPct val="100000"/>
                        </a:lnSpc>
                        <a:spcBef>
                          <a:spcPts val="0"/>
                        </a:spcBef>
                        <a:spcAft>
                          <a:spcPts val="0"/>
                        </a:spcAft>
                        <a:buClrTx/>
                        <a:buSzTx/>
                        <a:buFontTx/>
                        <a:buNone/>
                      </a:pPr>
                      <a:r>
                        <a:rPr kumimoji="0" lang="en-US" sz="1600" u="none" strike="noStrike" cap="none" normalizeH="0" baseline="0" dirty="0">
                          <a:ln>
                            <a:noFill/>
                          </a:ln>
                          <a:effectLst/>
                        </a:rPr>
                        <a:t>N/A</a:t>
                      </a:r>
                    </a:p>
                    <a:p>
                      <a:pPr marL="0" marR="0" lvl="0" indent="0" algn="l" defTabSz="914400" rtl="0" eaLnBrk="1" fontAlgn="auto" latinLnBrk="0" hangingPunct="1">
                        <a:lnSpc>
                          <a:spcPct val="100000"/>
                        </a:lnSpc>
                        <a:spcBef>
                          <a:spcPts val="0"/>
                        </a:spcBef>
                        <a:spcAft>
                          <a:spcPts val="0"/>
                        </a:spcAft>
                        <a:buClrTx/>
                        <a:buSzTx/>
                        <a:buFontTx/>
                        <a:buNone/>
                      </a:pPr>
                      <a:endParaRPr kumimoji="0" lang="en-US" sz="1600" b="1" i="0" u="sng"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72010" marR="72010" marT="73136" marB="73136" horzOverflow="overflow"/>
                </a:tc>
                <a:extLst>
                  <a:ext uri="{0D108BD9-81ED-4DB2-BD59-A6C34878D82A}">
                    <a16:rowId xmlns:a16="http://schemas.microsoft.com/office/drawing/2014/main" val="10003"/>
                  </a:ext>
                </a:extLst>
              </a:tr>
            </a:tbl>
          </a:graphicData>
        </a:graphic>
      </p:graphicFrame>
      <p:sp>
        <p:nvSpPr>
          <p:cNvPr id="7" name="TextBox 6"/>
          <p:cNvSpPr txBox="1"/>
          <p:nvPr/>
        </p:nvSpPr>
        <p:spPr>
          <a:xfrm>
            <a:off x="68541" y="20124"/>
            <a:ext cx="9000045" cy="646331"/>
          </a:xfrm>
          <a:prstGeom prst="rect">
            <a:avLst/>
          </a:prstGeom>
          <a:solidFill>
            <a:schemeClr val="accent3">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lnSpc>
                <a:spcPct val="150000"/>
              </a:lnSpc>
              <a:buClr>
                <a:schemeClr val="bg2"/>
              </a:buClr>
            </a:pPr>
            <a:r>
              <a:rPr lang="en-ZA" sz="2400" b="1" dirty="0">
                <a:solidFill>
                  <a:schemeClr val="bg1"/>
                </a:solidFill>
                <a:latin typeface="Arial" panose="020B0604020202020204" pitchFamily="34" charset="0"/>
                <a:ea typeface="Calibri" panose="020F0502020204030204" pitchFamily="34" charset="0"/>
                <a:cs typeface="Arial" panose="020B0604020202020204" pitchFamily="34" charset="0"/>
              </a:rPr>
              <a:t>PROGRAMME 1: ADMINISTRATION</a:t>
            </a:r>
          </a:p>
        </p:txBody>
      </p:sp>
    </p:spTree>
    <p:extLst>
      <p:ext uri="{BB962C8B-B14F-4D97-AF65-F5344CB8AC3E}">
        <p14:creationId xmlns:p14="http://schemas.microsoft.com/office/powerpoint/2010/main" val="2259261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US" altLang="en-US" sz="2800" b="1" dirty="0"/>
          </a:p>
        </p:txBody>
      </p:sp>
      <p:sp>
        <p:nvSpPr>
          <p:cNvPr id="8196" name="Slide Number Placeholder 3"/>
          <p:cNvSpPr>
            <a:spLocks noGrp="1"/>
          </p:cNvSpPr>
          <p:nvPr>
            <p:ph type="sldNum" sz="quarter" idx="12"/>
          </p:nvPr>
        </p:nvSpPr>
        <p:spPr bwMode="auto">
          <a:xfrm>
            <a:off x="4424513" y="6237147"/>
            <a:ext cx="663302" cy="750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indent="0" algn="l">
              <a:buNone/>
            </a:pPr>
            <a:r>
              <a:rPr lang="en-US" altLang="en-US" sz="1800" b="1" dirty="0"/>
              <a:t>17</a:t>
            </a:r>
            <a:endParaRPr lang="en-ZA" altLang="en-US" sz="1800" b="1" dirty="0"/>
          </a:p>
        </p:txBody>
      </p:sp>
      <p:sp>
        <p:nvSpPr>
          <p:cNvPr id="8197"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graphicFrame>
        <p:nvGraphicFramePr>
          <p:cNvPr id="6" name="Table 1"/>
          <p:cNvGraphicFramePr>
            <a:graphicFrameLocks/>
          </p:cNvGraphicFramePr>
          <p:nvPr>
            <p:extLst>
              <p:ext uri="{D42A27DB-BD31-4B8C-83A1-F6EECF244321}">
                <p14:modId xmlns:p14="http://schemas.microsoft.com/office/powerpoint/2010/main" val="4282983458"/>
              </p:ext>
            </p:extLst>
          </p:nvPr>
        </p:nvGraphicFramePr>
        <p:xfrm>
          <a:off x="68540" y="666456"/>
          <a:ext cx="9000045" cy="5316735"/>
        </p:xfrm>
        <a:graphic>
          <a:graphicData uri="http://schemas.openxmlformats.org/drawingml/2006/table">
            <a:tbl>
              <a:tblPr firstRow="1" bandRow="1">
                <a:tableStyleId>{F2DE63D5-997A-4646-A377-4702673A728D}</a:tableStyleId>
              </a:tblPr>
              <a:tblGrid>
                <a:gridCol w="4644862">
                  <a:extLst>
                    <a:ext uri="{9D8B030D-6E8A-4147-A177-3AD203B41FA5}">
                      <a16:colId xmlns:a16="http://schemas.microsoft.com/office/drawing/2014/main" val="20000"/>
                    </a:ext>
                  </a:extLst>
                </a:gridCol>
                <a:gridCol w="4355183">
                  <a:extLst>
                    <a:ext uri="{9D8B030D-6E8A-4147-A177-3AD203B41FA5}">
                      <a16:colId xmlns:a16="http://schemas.microsoft.com/office/drawing/2014/main" val="20001"/>
                    </a:ext>
                  </a:extLst>
                </a:gridCol>
              </a:tblGrid>
              <a:tr h="844793">
                <a:tc gridSpan="2">
                  <a:txBody>
                    <a:bodyPr/>
                    <a:lstStyle/>
                    <a:p>
                      <a:r>
                        <a:rPr kumimoji="0" lang="en-US" sz="1600" u="none" strike="noStrike" kern="1200" cap="none" normalizeH="0" baseline="0" dirty="0">
                          <a:ln>
                            <a:noFill/>
                          </a:ln>
                          <a:effectLst/>
                        </a:rPr>
                        <a:t>Outcome: </a:t>
                      </a:r>
                      <a:r>
                        <a:rPr lang="en-US" sz="1600" u="none" strike="noStrike" kern="1200" baseline="0" dirty="0"/>
                        <a:t>Secure and efficient management of citizenship and civil registration to fulfil constitutional and international obligations / Secure management of international</a:t>
                      </a:r>
                    </a:p>
                    <a:p>
                      <a:r>
                        <a:rPr lang="en-US" sz="1600" u="none" strike="noStrike" kern="1200" baseline="0" dirty="0"/>
                        <a:t>migration resulting in South Africa’s interests being served and fulfilling international commitments</a:t>
                      </a:r>
                      <a:endParaRPr kumimoji="0" lang="en-US" sz="16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1989" marR="71989" marT="71989" marB="71989" horzOverflow="overflow"/>
                </a:tc>
                <a:tc hMerge="1">
                  <a:txBody>
                    <a:bodyPr/>
                    <a:lstStyle/>
                    <a:p>
                      <a:endParaRPr lang="en-US"/>
                    </a:p>
                  </a:txBody>
                  <a:tcPr/>
                </a:tc>
                <a:extLst>
                  <a:ext uri="{0D108BD9-81ED-4DB2-BD59-A6C34878D82A}">
                    <a16:rowId xmlns:a16="http://schemas.microsoft.com/office/drawing/2014/main" val="10000"/>
                  </a:ext>
                </a:extLst>
              </a:tr>
              <a:tr h="374155">
                <a:tc>
                  <a:txBody>
                    <a:bodyPr/>
                    <a:lstStyle/>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pPr>
                      <a:r>
                        <a:rPr kumimoji="0" lang="en-ZA" sz="1600" u="none" strike="noStrike" kern="1200" cap="none" normalizeH="0" baseline="0" dirty="0">
                          <a:ln>
                            <a:noFill/>
                          </a:ln>
                          <a:effectLst/>
                        </a:rPr>
                        <a:t>ANNUAL TARGET</a:t>
                      </a:r>
                      <a:endParaRPr kumimoji="0" lang="en-US" sz="16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02" marR="72002" marT="71957" marB="71957"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ZA" sz="1600" u="none" strike="noStrike" kern="1200" cap="none" normalizeH="0" baseline="0" dirty="0">
                          <a:ln>
                            <a:noFill/>
                          </a:ln>
                          <a:effectLst/>
                        </a:rPr>
                        <a:t>ANNUAL PERFORMANCE</a:t>
                      </a:r>
                      <a:endParaRPr kumimoji="0" lang="en-US" sz="16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02" marR="72002" marT="71957" marB="71957" horzOverflow="overflow"/>
                </a:tc>
                <a:extLst>
                  <a:ext uri="{0D108BD9-81ED-4DB2-BD59-A6C34878D82A}">
                    <a16:rowId xmlns:a16="http://schemas.microsoft.com/office/drawing/2014/main" val="10001"/>
                  </a:ext>
                </a:extLst>
              </a:tr>
              <a:tr h="1756534">
                <a:tc>
                  <a:txBody>
                    <a:bodyPr/>
                    <a:lstStyle/>
                    <a:p>
                      <a:pPr marL="87313" marR="0" lvl="0" indent="0" algn="just" defTabSz="914400" rtl="0" eaLnBrk="1" fontAlgn="base" latinLnBrk="0" hangingPunct="1">
                        <a:lnSpc>
                          <a:spcPct val="100000"/>
                        </a:lnSpc>
                        <a:spcBef>
                          <a:spcPts val="0"/>
                        </a:spcBef>
                        <a:spcAft>
                          <a:spcPts val="0"/>
                        </a:spcAft>
                        <a:buClr>
                          <a:srgbClr val="EEECE1"/>
                        </a:buClr>
                        <a:buSzTx/>
                        <a:buFont typeface="Wingdings" pitchFamily="2" charset="2"/>
                        <a:buNone/>
                        <a:tabLst/>
                        <a:defRPr/>
                      </a:pPr>
                      <a:r>
                        <a:rPr lang="en-ZA" sz="1600" kern="1200" dirty="0"/>
                        <a:t>Green Paper on the Management of Citizenship, International Migration and Refugee Protection submitted to Cabinet to request approval for public consultation.</a:t>
                      </a:r>
                      <a:endParaRPr lang="en-ZA" sz="1600" kern="1200" dirty="0">
                        <a:solidFill>
                          <a:schemeClr val="tx1"/>
                        </a:solidFill>
                        <a:latin typeface="Arial" panose="020B0604020202020204" pitchFamily="34" charset="0"/>
                        <a:ea typeface="+mn-ea"/>
                        <a:cs typeface="Arial" panose="020B0604020202020204" pitchFamily="34" charset="0"/>
                      </a:endParaRPr>
                    </a:p>
                  </a:txBody>
                  <a:tcPr marL="45716" marR="45716" marT="45716" marB="45716"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ZA" sz="1500" b="1" kern="1200" dirty="0">
                          <a:solidFill>
                            <a:srgbClr val="FF0000"/>
                          </a:solidFill>
                          <a:effectLst/>
                        </a:rPr>
                        <a:t>NOT</a:t>
                      </a:r>
                      <a:r>
                        <a:rPr lang="en-ZA" sz="1500" b="1" kern="1200" baseline="0" dirty="0">
                          <a:solidFill>
                            <a:srgbClr val="FF0000"/>
                          </a:solidFill>
                          <a:effectLst/>
                        </a:rPr>
                        <a:t> A</a:t>
                      </a:r>
                      <a:r>
                        <a:rPr lang="en-ZA" sz="1500" b="1" kern="1200" dirty="0">
                          <a:solidFill>
                            <a:srgbClr val="FF0000"/>
                          </a:solidFill>
                          <a:effectLst/>
                        </a:rPr>
                        <a:t>CHIEVED</a:t>
                      </a:r>
                    </a:p>
                    <a:p>
                      <a:pPr marL="0" marR="0" lvl="0" indent="0" algn="just" defTabSz="457200" rtl="0" eaLnBrk="1" fontAlgn="base" latinLnBrk="0" hangingPunct="1">
                        <a:lnSpc>
                          <a:spcPct val="100000"/>
                        </a:lnSpc>
                        <a:spcBef>
                          <a:spcPts val="0"/>
                        </a:spcBef>
                        <a:spcAft>
                          <a:spcPct val="0"/>
                        </a:spcAft>
                        <a:buClrTx/>
                        <a:buSzTx/>
                        <a:buFontTx/>
                        <a:buNone/>
                        <a:tabLst/>
                        <a:defRPr/>
                      </a:pPr>
                      <a:r>
                        <a:rPr lang="en-US" sz="1600" u="none" strike="noStrike" kern="1200" baseline="0" dirty="0"/>
                        <a:t>The Green Paper was submitted to JCPS &amp; GSCID Clusters and it was recommended for submission to Cabinet but the Minister decided to restart the process overhaul the entire </a:t>
                      </a:r>
                      <a:r>
                        <a:rPr lang="en-US" sz="1600" u="none" strike="noStrike" kern="1200" baseline="0"/>
                        <a:t>immigration policy..</a:t>
                      </a:r>
                      <a:endParaRPr lang="en-US" sz="16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71989" marR="71989" marT="71989" marB="71989" horzOverflow="overflow"/>
                </a:tc>
                <a:extLst>
                  <a:ext uri="{0D108BD9-81ED-4DB2-BD59-A6C34878D82A}">
                    <a16:rowId xmlns:a16="http://schemas.microsoft.com/office/drawing/2014/main" val="10002"/>
                  </a:ext>
                </a:extLst>
              </a:tr>
              <a:tr h="2296949">
                <a:tc>
                  <a:txBody>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US" sz="1600" u="sng" strike="noStrike" cap="none" normalizeH="0" baseline="0" dirty="0">
                          <a:ln>
                            <a:noFill/>
                          </a:ln>
                          <a:effectLst/>
                        </a:rPr>
                        <a:t>Reasons for under achievement</a:t>
                      </a:r>
                    </a:p>
                    <a:p>
                      <a:pPr marL="0" marR="0" lvl="0" indent="0" algn="l" defTabSz="914400" rtl="0" eaLnBrk="1" fontAlgn="auto" latinLnBrk="0" hangingPunct="1">
                        <a:lnSpc>
                          <a:spcPct val="100000"/>
                        </a:lnSpc>
                        <a:spcBef>
                          <a:spcPts val="0"/>
                        </a:spcBef>
                        <a:spcAft>
                          <a:spcPts val="0"/>
                        </a:spcAft>
                        <a:buClrTx/>
                        <a:buSzTx/>
                        <a:buFontTx/>
                        <a:buNone/>
                      </a:pPr>
                      <a:r>
                        <a:rPr kumimoji="0" lang="en-US" sz="1600" u="none" strike="noStrike" kern="1200" cap="none" normalizeH="0" baseline="0" dirty="0">
                          <a:ln>
                            <a:noFill/>
                          </a:ln>
                          <a:effectLst/>
                        </a:rPr>
                        <a:t>The developments in the country on migration issues compelled the department to </a:t>
                      </a:r>
                      <a:r>
                        <a:rPr lang="en-US" sz="1600" u="none" strike="noStrike" kern="1200" baseline="0" dirty="0"/>
                        <a:t>take the policy for further consultation with experts and other stakeholders before submission to Cabinet to seek approval for public consultation. </a:t>
                      </a:r>
                      <a:endParaRPr lang="en-US" sz="16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72010" marR="72010" marT="73136" marB="73136"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US" sz="1600" u="sng" strike="noStrike" cap="none" normalizeH="0" baseline="0" dirty="0">
                          <a:ln>
                            <a:noFill/>
                          </a:ln>
                          <a:effectLst/>
                        </a:rPr>
                        <a:t>Way forward/Remedial action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a:ln>
                            <a:noFill/>
                          </a:ln>
                          <a:effectLst/>
                        </a:rPr>
                        <a:t>The target to submit to Cabinet has been rolled over to the 2022/23 financial year. </a:t>
                      </a:r>
                    </a:p>
                    <a:p>
                      <a:pPr marL="0" marR="0" lvl="0" indent="0" algn="l" defTabSz="914400" rtl="0" eaLnBrk="1" fontAlgn="auto" latinLnBrk="0" hangingPunct="1">
                        <a:lnSpc>
                          <a:spcPct val="100000"/>
                        </a:lnSpc>
                        <a:spcBef>
                          <a:spcPts val="0"/>
                        </a:spcBef>
                        <a:spcAft>
                          <a:spcPts val="0"/>
                        </a:spcAft>
                        <a:buClrTx/>
                        <a:buSzTx/>
                        <a:buFontTx/>
                        <a:buNone/>
                      </a:pPr>
                      <a:endParaRPr kumimoji="0" lang="en-US" sz="1600" b="1" i="0" u="sng"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72010" marR="72010" marT="73136" marB="73136" horzOverflow="overflow"/>
                </a:tc>
                <a:extLst>
                  <a:ext uri="{0D108BD9-81ED-4DB2-BD59-A6C34878D82A}">
                    <a16:rowId xmlns:a16="http://schemas.microsoft.com/office/drawing/2014/main" val="10003"/>
                  </a:ext>
                </a:extLst>
              </a:tr>
            </a:tbl>
          </a:graphicData>
        </a:graphic>
      </p:graphicFrame>
      <p:sp>
        <p:nvSpPr>
          <p:cNvPr id="7" name="TextBox 6"/>
          <p:cNvSpPr txBox="1"/>
          <p:nvPr/>
        </p:nvSpPr>
        <p:spPr>
          <a:xfrm>
            <a:off x="68541" y="20124"/>
            <a:ext cx="9000045" cy="646331"/>
          </a:xfrm>
          <a:prstGeom prst="rect">
            <a:avLst/>
          </a:prstGeom>
          <a:solidFill>
            <a:schemeClr val="accent3">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lnSpc>
                <a:spcPct val="150000"/>
              </a:lnSpc>
              <a:buClr>
                <a:schemeClr val="bg2"/>
              </a:buClr>
            </a:pPr>
            <a:r>
              <a:rPr lang="en-ZA" sz="2400" b="1" dirty="0">
                <a:solidFill>
                  <a:schemeClr val="bg1"/>
                </a:solidFill>
                <a:latin typeface="Arial" panose="020B0604020202020204" pitchFamily="34" charset="0"/>
                <a:ea typeface="Calibri" panose="020F0502020204030204" pitchFamily="34" charset="0"/>
                <a:cs typeface="Arial" panose="020B0604020202020204" pitchFamily="34" charset="0"/>
              </a:rPr>
              <a:t>PROGRAMME 1: ADMINISTRATION</a:t>
            </a:r>
          </a:p>
        </p:txBody>
      </p:sp>
    </p:spTree>
    <p:extLst>
      <p:ext uri="{BB962C8B-B14F-4D97-AF65-F5344CB8AC3E}">
        <p14:creationId xmlns:p14="http://schemas.microsoft.com/office/powerpoint/2010/main" val="2886475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US" altLang="en-US" sz="2800" b="1" dirty="0"/>
          </a:p>
        </p:txBody>
      </p:sp>
      <p:sp>
        <p:nvSpPr>
          <p:cNvPr id="8196" name="Slide Number Placeholder 3"/>
          <p:cNvSpPr>
            <a:spLocks noGrp="1"/>
          </p:cNvSpPr>
          <p:nvPr>
            <p:ph type="sldNum" sz="quarter" idx="12"/>
          </p:nvPr>
        </p:nvSpPr>
        <p:spPr bwMode="auto">
          <a:xfrm>
            <a:off x="4424513" y="6237147"/>
            <a:ext cx="663302" cy="750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indent="0" algn="l">
              <a:buNone/>
            </a:pPr>
            <a:r>
              <a:rPr lang="en-US" altLang="en-US" sz="1800" b="1" dirty="0"/>
              <a:t>18</a:t>
            </a:r>
            <a:endParaRPr lang="en-ZA" altLang="en-US" sz="1800" b="1" dirty="0"/>
          </a:p>
        </p:txBody>
      </p:sp>
      <p:sp>
        <p:nvSpPr>
          <p:cNvPr id="8197"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graphicFrame>
        <p:nvGraphicFramePr>
          <p:cNvPr id="6" name="Table 1"/>
          <p:cNvGraphicFramePr>
            <a:graphicFrameLocks/>
          </p:cNvGraphicFramePr>
          <p:nvPr>
            <p:extLst>
              <p:ext uri="{D42A27DB-BD31-4B8C-83A1-F6EECF244321}">
                <p14:modId xmlns:p14="http://schemas.microsoft.com/office/powerpoint/2010/main" val="2655658105"/>
              </p:ext>
            </p:extLst>
          </p:nvPr>
        </p:nvGraphicFramePr>
        <p:xfrm>
          <a:off x="68540" y="666456"/>
          <a:ext cx="9000045" cy="5326719"/>
        </p:xfrm>
        <a:graphic>
          <a:graphicData uri="http://schemas.openxmlformats.org/drawingml/2006/table">
            <a:tbl>
              <a:tblPr firstRow="1" bandRow="1">
                <a:tableStyleId>{F2DE63D5-997A-4646-A377-4702673A728D}</a:tableStyleId>
              </a:tblPr>
              <a:tblGrid>
                <a:gridCol w="4644862">
                  <a:extLst>
                    <a:ext uri="{9D8B030D-6E8A-4147-A177-3AD203B41FA5}">
                      <a16:colId xmlns:a16="http://schemas.microsoft.com/office/drawing/2014/main" val="20000"/>
                    </a:ext>
                  </a:extLst>
                </a:gridCol>
                <a:gridCol w="4355183">
                  <a:extLst>
                    <a:ext uri="{9D8B030D-6E8A-4147-A177-3AD203B41FA5}">
                      <a16:colId xmlns:a16="http://schemas.microsoft.com/office/drawing/2014/main" val="20001"/>
                    </a:ext>
                  </a:extLst>
                </a:gridCol>
              </a:tblGrid>
              <a:tr h="466332">
                <a:tc gridSpan="2">
                  <a:txBody>
                    <a:bodyPr/>
                    <a:lstStyle/>
                    <a:p>
                      <a:r>
                        <a:rPr kumimoji="0" lang="en-US" sz="1600" u="none" strike="noStrike" kern="1200" cap="none" normalizeH="0" baseline="0" dirty="0">
                          <a:ln>
                            <a:noFill/>
                          </a:ln>
                          <a:effectLst/>
                        </a:rPr>
                        <a:t>Outcome: </a:t>
                      </a:r>
                      <a:r>
                        <a:rPr lang="en-US" sz="1800" u="none" strike="noStrike" kern="1200" baseline="0" dirty="0"/>
                        <a:t>DHA positioned to contribute positively to a capable and developmental state</a:t>
                      </a:r>
                      <a:endParaRPr kumimoji="0" lang="en-US" sz="16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1989" marR="71989" marT="71989" marB="71989" horzOverflow="overflow"/>
                </a:tc>
                <a:tc hMerge="1">
                  <a:txBody>
                    <a:bodyPr/>
                    <a:lstStyle/>
                    <a:p>
                      <a:endParaRPr lang="en-US"/>
                    </a:p>
                  </a:txBody>
                  <a:tcPr/>
                </a:tc>
                <a:extLst>
                  <a:ext uri="{0D108BD9-81ED-4DB2-BD59-A6C34878D82A}">
                    <a16:rowId xmlns:a16="http://schemas.microsoft.com/office/drawing/2014/main" val="10000"/>
                  </a:ext>
                </a:extLst>
              </a:tr>
              <a:tr h="397121">
                <a:tc>
                  <a:txBody>
                    <a:bodyPr/>
                    <a:lstStyle/>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pPr>
                      <a:r>
                        <a:rPr kumimoji="0" lang="en-ZA" sz="1600" u="none" strike="noStrike" kern="1200" cap="none" normalizeH="0" baseline="0" dirty="0">
                          <a:ln>
                            <a:noFill/>
                          </a:ln>
                          <a:effectLst/>
                        </a:rPr>
                        <a:t>ANNUAL TARGET</a:t>
                      </a:r>
                      <a:endParaRPr kumimoji="0" lang="en-US" sz="16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02" marR="72002" marT="71957" marB="71957"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ZA" sz="1600" u="none" strike="noStrike" kern="1200" cap="none" normalizeH="0" baseline="0" dirty="0">
                          <a:ln>
                            <a:noFill/>
                          </a:ln>
                          <a:effectLst/>
                        </a:rPr>
                        <a:t>ANNUAL PERFORMANCE</a:t>
                      </a:r>
                      <a:endParaRPr kumimoji="0" lang="en-US" sz="16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02" marR="72002" marT="71957" marB="71957" horzOverflow="overflow"/>
                </a:tc>
                <a:extLst>
                  <a:ext uri="{0D108BD9-81ED-4DB2-BD59-A6C34878D82A}">
                    <a16:rowId xmlns:a16="http://schemas.microsoft.com/office/drawing/2014/main" val="10001"/>
                  </a:ext>
                </a:extLst>
              </a:tr>
              <a:tr h="2405951">
                <a:tc>
                  <a:txBody>
                    <a:bodyPr/>
                    <a:lstStyle/>
                    <a:p>
                      <a:pPr marL="0" marR="0" lvl="0" indent="0" algn="l" defTabSz="457200" rtl="0" eaLnBrk="1" fontAlgn="base" latinLnBrk="0" hangingPunct="1">
                        <a:lnSpc>
                          <a:spcPct val="100000"/>
                        </a:lnSpc>
                        <a:spcBef>
                          <a:spcPts val="0"/>
                        </a:spcBef>
                        <a:spcAft>
                          <a:spcPct val="0"/>
                        </a:spcAft>
                        <a:buClr>
                          <a:schemeClr val="bg2"/>
                        </a:buClr>
                        <a:buSzTx/>
                        <a:buFont typeface="Wingdings" pitchFamily="2" charset="2"/>
                        <a:buNone/>
                        <a:tabLst/>
                        <a:defRPr/>
                      </a:pPr>
                      <a:r>
                        <a:rPr lang="en-ZA" sz="1600" u="none" strike="noStrike" kern="1200" baseline="0" dirty="0"/>
                        <a:t>Revised Service Delivery Model approved by Minister.</a:t>
                      </a:r>
                      <a:endParaRPr lang="en-ZA" sz="16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45716" marR="45716" marT="45716" marB="45716"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ZA" sz="1600" b="1" kern="1200" dirty="0">
                          <a:solidFill>
                            <a:srgbClr val="00B050"/>
                          </a:solidFill>
                          <a:effectLst/>
                        </a:rPr>
                        <a:t>ACHIEVED</a:t>
                      </a:r>
                    </a:p>
                    <a:p>
                      <a:r>
                        <a:rPr lang="en-ZA" sz="1600" u="none" strike="noStrike" kern="1200" baseline="0" dirty="0"/>
                        <a:t>Service Delivery Model of the Department of Home Affairs was supported by EXCO and approved by the DG and the Minister on the 29th March 2022.</a:t>
                      </a:r>
                      <a:endParaRPr lang="en-US" sz="16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71989" marR="71989" marT="71989" marB="71989" horzOverflow="overflow"/>
                </a:tc>
                <a:extLst>
                  <a:ext uri="{0D108BD9-81ED-4DB2-BD59-A6C34878D82A}">
                    <a16:rowId xmlns:a16="http://schemas.microsoft.com/office/drawing/2014/main" val="10002"/>
                  </a:ext>
                </a:extLst>
              </a:tr>
              <a:tr h="2057315">
                <a:tc>
                  <a:txBody>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US" sz="1600" u="sng" strike="noStrike" cap="none" normalizeH="0" baseline="0" dirty="0">
                          <a:ln>
                            <a:noFill/>
                          </a:ln>
                          <a:effectLst/>
                        </a:rPr>
                        <a:t>Reasons for under/ over achievement</a:t>
                      </a:r>
                    </a:p>
                    <a:p>
                      <a:pPr marL="0" marR="0" lvl="0" indent="0" algn="just" defTabSz="457200" rtl="0" eaLnBrk="1" fontAlgn="base" latinLnBrk="0" hangingPunct="1">
                        <a:lnSpc>
                          <a:spcPct val="100000"/>
                        </a:lnSpc>
                        <a:spcBef>
                          <a:spcPts val="0"/>
                        </a:spcBef>
                        <a:spcAft>
                          <a:spcPct val="0"/>
                        </a:spcAft>
                        <a:buClrTx/>
                        <a:buSzTx/>
                        <a:buFontTx/>
                        <a:buNone/>
                        <a:tabLst/>
                        <a:defRPr/>
                      </a:pPr>
                      <a:endParaRPr lang="en-US" sz="1600" u="none" strike="noStrike" kern="1200" baseline="0" dirty="0"/>
                    </a:p>
                    <a:p>
                      <a:pPr marL="0" marR="0" lvl="0" indent="0" algn="just" defTabSz="457200" rtl="0" eaLnBrk="1" fontAlgn="base" latinLnBrk="0" hangingPunct="1">
                        <a:lnSpc>
                          <a:spcPct val="100000"/>
                        </a:lnSpc>
                        <a:spcBef>
                          <a:spcPts val="0"/>
                        </a:spcBef>
                        <a:spcAft>
                          <a:spcPct val="0"/>
                        </a:spcAft>
                        <a:buClrTx/>
                        <a:buSzTx/>
                        <a:buFontTx/>
                        <a:buNone/>
                        <a:tabLst/>
                        <a:defRPr/>
                      </a:pPr>
                      <a:r>
                        <a:rPr lang="en-US" sz="1600" u="none" strike="noStrike" kern="1200" baseline="0" dirty="0"/>
                        <a:t>N/A</a:t>
                      </a:r>
                    </a:p>
                    <a:p>
                      <a:pPr marL="0" marR="0" lvl="0" indent="0" algn="just" defTabSz="457200" rtl="0" eaLnBrk="1" fontAlgn="base" latinLnBrk="0" hangingPunct="1">
                        <a:lnSpc>
                          <a:spcPct val="100000"/>
                        </a:lnSpc>
                        <a:spcBef>
                          <a:spcPts val="0"/>
                        </a:spcBef>
                        <a:spcAft>
                          <a:spcPct val="0"/>
                        </a:spcAft>
                        <a:buClrTx/>
                        <a:buSzTx/>
                        <a:buFontTx/>
                        <a:buNone/>
                        <a:tabLst/>
                        <a:defRPr/>
                      </a:pPr>
                      <a:endParaRPr lang="en-US" sz="16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72010" marR="72010" marT="73136" marB="73136"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US" sz="1600" u="sng" strike="noStrike" cap="none" normalizeH="0" baseline="0" dirty="0">
                          <a:ln>
                            <a:noFill/>
                          </a:ln>
                          <a:effectLst/>
                        </a:rPr>
                        <a:t>Way forward/Remedial action</a:t>
                      </a:r>
                    </a:p>
                    <a:p>
                      <a:pPr marL="0" marR="0" lvl="0" indent="0" algn="l" defTabSz="914400" rtl="0" eaLnBrk="1" fontAlgn="auto" latinLnBrk="0" hangingPunct="1">
                        <a:lnSpc>
                          <a:spcPct val="100000"/>
                        </a:lnSpc>
                        <a:spcBef>
                          <a:spcPts val="0"/>
                        </a:spcBef>
                        <a:spcAft>
                          <a:spcPts val="0"/>
                        </a:spcAft>
                        <a:buClrTx/>
                        <a:buSzTx/>
                        <a:buFontTx/>
                        <a:buNone/>
                      </a:pPr>
                      <a:endParaRPr kumimoji="0" lang="en-US" sz="1600" u="sng" strike="noStrike" cap="none" normalizeH="0" baseline="0" dirty="0">
                        <a:ln>
                          <a:noFill/>
                        </a:ln>
                        <a:effectLst/>
                      </a:endParaRPr>
                    </a:p>
                    <a:p>
                      <a:pPr marL="0" marR="0" lvl="0" indent="0" algn="just" defTabSz="457200" rtl="0" eaLnBrk="1" fontAlgn="base" latinLnBrk="0" hangingPunct="1">
                        <a:lnSpc>
                          <a:spcPct val="100000"/>
                        </a:lnSpc>
                        <a:spcBef>
                          <a:spcPts val="0"/>
                        </a:spcBef>
                        <a:spcAft>
                          <a:spcPct val="0"/>
                        </a:spcAft>
                        <a:buClrTx/>
                        <a:buSzTx/>
                        <a:buFontTx/>
                        <a:buNone/>
                        <a:tabLst/>
                        <a:defRPr/>
                      </a:pPr>
                      <a:r>
                        <a:rPr lang="en-US" sz="1600" u="none" strike="noStrike" kern="1200" baseline="0" dirty="0"/>
                        <a:t>N/A</a:t>
                      </a:r>
                    </a:p>
                    <a:p>
                      <a:pPr marL="0" marR="0" lvl="0" indent="0" algn="l" defTabSz="914400" rtl="0" eaLnBrk="1" fontAlgn="auto" latinLnBrk="0" hangingPunct="1">
                        <a:lnSpc>
                          <a:spcPct val="100000"/>
                        </a:lnSpc>
                        <a:spcBef>
                          <a:spcPts val="0"/>
                        </a:spcBef>
                        <a:spcAft>
                          <a:spcPts val="0"/>
                        </a:spcAft>
                        <a:buClrTx/>
                        <a:buSzTx/>
                        <a:buFontTx/>
                        <a:buNone/>
                      </a:pPr>
                      <a:endParaRPr kumimoji="0" lang="en-US" sz="1600" b="1" i="0" u="sng"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72010" marR="72010" marT="73136" marB="73136" horzOverflow="overflow"/>
                </a:tc>
                <a:extLst>
                  <a:ext uri="{0D108BD9-81ED-4DB2-BD59-A6C34878D82A}">
                    <a16:rowId xmlns:a16="http://schemas.microsoft.com/office/drawing/2014/main" val="10003"/>
                  </a:ext>
                </a:extLst>
              </a:tr>
            </a:tbl>
          </a:graphicData>
        </a:graphic>
      </p:graphicFrame>
      <p:sp>
        <p:nvSpPr>
          <p:cNvPr id="7" name="TextBox 6"/>
          <p:cNvSpPr txBox="1"/>
          <p:nvPr/>
        </p:nvSpPr>
        <p:spPr>
          <a:xfrm>
            <a:off x="68541" y="20124"/>
            <a:ext cx="9000045" cy="646331"/>
          </a:xfrm>
          <a:prstGeom prst="rect">
            <a:avLst/>
          </a:prstGeom>
          <a:solidFill>
            <a:schemeClr val="accent3">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lnSpc>
                <a:spcPct val="150000"/>
              </a:lnSpc>
              <a:buClr>
                <a:schemeClr val="bg2"/>
              </a:buClr>
            </a:pPr>
            <a:r>
              <a:rPr lang="en-ZA" sz="2400" b="1" dirty="0">
                <a:solidFill>
                  <a:schemeClr val="bg1"/>
                </a:solidFill>
                <a:latin typeface="Arial" panose="020B0604020202020204" pitchFamily="34" charset="0"/>
                <a:ea typeface="Calibri" panose="020F0502020204030204" pitchFamily="34" charset="0"/>
                <a:cs typeface="Arial" panose="020B0604020202020204" pitchFamily="34" charset="0"/>
              </a:rPr>
              <a:t>PROGRAMME 1: ADMINISTRATION</a:t>
            </a:r>
          </a:p>
        </p:txBody>
      </p:sp>
    </p:spTree>
    <p:extLst>
      <p:ext uri="{BB962C8B-B14F-4D97-AF65-F5344CB8AC3E}">
        <p14:creationId xmlns:p14="http://schemas.microsoft.com/office/powerpoint/2010/main" val="947386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US" altLang="en-US" sz="2800" b="1" dirty="0"/>
          </a:p>
        </p:txBody>
      </p:sp>
      <p:sp>
        <p:nvSpPr>
          <p:cNvPr id="8196" name="Slide Number Placeholder 3"/>
          <p:cNvSpPr>
            <a:spLocks noGrp="1"/>
          </p:cNvSpPr>
          <p:nvPr>
            <p:ph type="sldNum" sz="quarter" idx="12"/>
          </p:nvPr>
        </p:nvSpPr>
        <p:spPr bwMode="auto">
          <a:xfrm>
            <a:off x="4424513" y="6237147"/>
            <a:ext cx="663302" cy="750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indent="0" algn="l">
              <a:buNone/>
            </a:pPr>
            <a:r>
              <a:rPr lang="en-US" altLang="en-US" sz="1800" b="1" dirty="0"/>
              <a:t>19</a:t>
            </a:r>
            <a:endParaRPr lang="en-ZA" altLang="en-US" sz="1800" b="1" dirty="0"/>
          </a:p>
        </p:txBody>
      </p:sp>
      <p:sp>
        <p:nvSpPr>
          <p:cNvPr id="8197"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graphicFrame>
        <p:nvGraphicFramePr>
          <p:cNvPr id="6" name="Table 1"/>
          <p:cNvGraphicFramePr>
            <a:graphicFrameLocks/>
          </p:cNvGraphicFramePr>
          <p:nvPr>
            <p:extLst>
              <p:ext uri="{D42A27DB-BD31-4B8C-83A1-F6EECF244321}">
                <p14:modId xmlns:p14="http://schemas.microsoft.com/office/powerpoint/2010/main" val="1278330450"/>
              </p:ext>
            </p:extLst>
          </p:nvPr>
        </p:nvGraphicFramePr>
        <p:xfrm>
          <a:off x="68540" y="666457"/>
          <a:ext cx="9000045" cy="5419016"/>
        </p:xfrm>
        <a:graphic>
          <a:graphicData uri="http://schemas.openxmlformats.org/drawingml/2006/table">
            <a:tbl>
              <a:tblPr firstRow="1" bandRow="1">
                <a:tableStyleId>{F2DE63D5-997A-4646-A377-4702673A728D}</a:tableStyleId>
              </a:tblPr>
              <a:tblGrid>
                <a:gridCol w="4644862">
                  <a:extLst>
                    <a:ext uri="{9D8B030D-6E8A-4147-A177-3AD203B41FA5}">
                      <a16:colId xmlns:a16="http://schemas.microsoft.com/office/drawing/2014/main" val="20000"/>
                    </a:ext>
                  </a:extLst>
                </a:gridCol>
                <a:gridCol w="4355183">
                  <a:extLst>
                    <a:ext uri="{9D8B030D-6E8A-4147-A177-3AD203B41FA5}">
                      <a16:colId xmlns:a16="http://schemas.microsoft.com/office/drawing/2014/main" val="20001"/>
                    </a:ext>
                  </a:extLst>
                </a:gridCol>
              </a:tblGrid>
              <a:tr h="455333">
                <a:tc gridSpan="2">
                  <a:txBody>
                    <a:bodyPr/>
                    <a:lstStyle/>
                    <a:p>
                      <a:r>
                        <a:rPr kumimoji="0" lang="en-US" sz="1600" u="none" strike="noStrike" kern="1200" cap="none" normalizeH="0" baseline="0" dirty="0">
                          <a:ln>
                            <a:noFill/>
                          </a:ln>
                          <a:effectLst/>
                        </a:rPr>
                        <a:t>Outcome: </a:t>
                      </a:r>
                      <a:r>
                        <a:rPr lang="en-US" sz="1800" u="none" strike="noStrike" kern="1200" baseline="0" dirty="0"/>
                        <a:t>DHA positioned to contribute positively to a capable and developmental state</a:t>
                      </a:r>
                      <a:endParaRPr kumimoji="0" lang="en-US" sz="16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1989" marR="71989" marT="71989" marB="71989" horzOverflow="overflow"/>
                </a:tc>
                <a:tc hMerge="1">
                  <a:txBody>
                    <a:bodyPr/>
                    <a:lstStyle/>
                    <a:p>
                      <a:endParaRPr lang="en-US"/>
                    </a:p>
                  </a:txBody>
                  <a:tcPr/>
                </a:tc>
                <a:extLst>
                  <a:ext uri="{0D108BD9-81ED-4DB2-BD59-A6C34878D82A}">
                    <a16:rowId xmlns:a16="http://schemas.microsoft.com/office/drawing/2014/main" val="10000"/>
                  </a:ext>
                </a:extLst>
              </a:tr>
              <a:tr h="374865">
                <a:tc>
                  <a:txBody>
                    <a:bodyPr/>
                    <a:lstStyle/>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pPr>
                      <a:r>
                        <a:rPr kumimoji="0" lang="en-ZA" sz="1600" u="none" strike="noStrike" kern="1200" cap="none" normalizeH="0" baseline="0" dirty="0">
                          <a:ln>
                            <a:noFill/>
                          </a:ln>
                          <a:effectLst/>
                        </a:rPr>
                        <a:t>ANNUAL TARGET</a:t>
                      </a:r>
                      <a:endParaRPr kumimoji="0" lang="en-US" sz="16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02" marR="72002" marT="71957" marB="71957"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ZA" sz="1600" u="none" strike="noStrike" kern="1200" cap="none" normalizeH="0" baseline="0" dirty="0">
                          <a:ln>
                            <a:noFill/>
                          </a:ln>
                          <a:effectLst/>
                        </a:rPr>
                        <a:t>ANNUAL PERFORMANCE</a:t>
                      </a:r>
                      <a:endParaRPr kumimoji="0" lang="en-US" sz="16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02" marR="72002" marT="71957" marB="71957" horzOverflow="overflow"/>
                </a:tc>
                <a:extLst>
                  <a:ext uri="{0D108BD9-81ED-4DB2-BD59-A6C34878D82A}">
                    <a16:rowId xmlns:a16="http://schemas.microsoft.com/office/drawing/2014/main" val="10001"/>
                  </a:ext>
                </a:extLst>
              </a:tr>
              <a:tr h="2349204">
                <a:tc>
                  <a:txBody>
                    <a:bodyPr/>
                    <a:lstStyle/>
                    <a:p>
                      <a:pPr marL="87313" marR="0" lvl="0" indent="0" algn="just" defTabSz="914400" rtl="0" eaLnBrk="1" fontAlgn="base" latinLnBrk="0" hangingPunct="1">
                        <a:lnSpc>
                          <a:spcPct val="100000"/>
                        </a:lnSpc>
                        <a:spcBef>
                          <a:spcPts val="0"/>
                        </a:spcBef>
                        <a:spcAft>
                          <a:spcPct val="0"/>
                        </a:spcAft>
                        <a:buClr>
                          <a:srgbClr val="EEECE1"/>
                        </a:buClr>
                        <a:buSzTx/>
                        <a:buFont typeface="Wingdings" pitchFamily="2" charset="2"/>
                        <a:buNone/>
                        <a:tabLst/>
                        <a:defRPr/>
                      </a:pPr>
                      <a:r>
                        <a:rPr lang="en-ZA" sz="1600" kern="1200" dirty="0">
                          <a:effectLst/>
                        </a:rPr>
                        <a:t>DHA Access Model implemented through revised Footprint Optimisation Plan / User Asset Management Plan (U-AMP) submitted to DPW&amp;I for submission to National Treasury.</a:t>
                      </a:r>
                      <a:endParaRPr lang="en-ZA" sz="1600" kern="1200" dirty="0">
                        <a:solidFill>
                          <a:schemeClr val="tx1"/>
                        </a:solidFill>
                        <a:effectLst/>
                        <a:latin typeface="Arial" panose="020B0604020202020204" pitchFamily="34" charset="0"/>
                        <a:ea typeface="+mn-ea"/>
                        <a:cs typeface="Arial" panose="020B0604020202020204" pitchFamily="34" charset="0"/>
                      </a:endParaRPr>
                    </a:p>
                  </a:txBody>
                  <a:tcPr marL="45716" marR="45716" marT="45716" marB="45716"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ZA" sz="1600" b="1" kern="1200" dirty="0">
                          <a:solidFill>
                            <a:srgbClr val="00B050"/>
                          </a:solidFill>
                          <a:effectLst/>
                        </a:rPr>
                        <a:t>ACHIEVED</a:t>
                      </a:r>
                    </a:p>
                    <a:p>
                      <a:pPr marL="0" marR="0" lvl="0" indent="0" algn="just" defTabSz="457200" rtl="0" eaLnBrk="1" fontAlgn="auto" latinLnBrk="0" hangingPunct="1">
                        <a:lnSpc>
                          <a:spcPct val="100000"/>
                        </a:lnSpc>
                        <a:spcBef>
                          <a:spcPts val="0"/>
                        </a:spcBef>
                        <a:spcAft>
                          <a:spcPts val="0"/>
                        </a:spcAft>
                        <a:buClrTx/>
                        <a:buSzTx/>
                        <a:buFontTx/>
                        <a:buNone/>
                        <a:tabLst/>
                        <a:defRPr/>
                      </a:pPr>
                      <a:r>
                        <a:rPr lang="en-US" sz="1600" kern="1200" dirty="0"/>
                        <a:t>The Strategic accommodation requirements (Template 1 of the U-AMP) was submitted</a:t>
                      </a:r>
                      <a:r>
                        <a:rPr lang="en-US" sz="1600" kern="1200" baseline="0" dirty="0"/>
                        <a:t> to DPWI on the 28</a:t>
                      </a:r>
                      <a:r>
                        <a:rPr lang="en-US" sz="1600" kern="1200" baseline="30000" dirty="0"/>
                        <a:t>th</a:t>
                      </a:r>
                      <a:r>
                        <a:rPr lang="en-US" sz="1600" kern="1200" baseline="0" dirty="0"/>
                        <a:t> February 2022.</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kern="1200" baseline="0" dirty="0"/>
                    </a:p>
                    <a:p>
                      <a:pPr marL="0" marR="0" lvl="0" indent="0" algn="just" defTabSz="457200" rtl="0" eaLnBrk="1" fontAlgn="auto" latinLnBrk="0" hangingPunct="1">
                        <a:lnSpc>
                          <a:spcPct val="100000"/>
                        </a:lnSpc>
                        <a:spcBef>
                          <a:spcPts val="0"/>
                        </a:spcBef>
                        <a:spcAft>
                          <a:spcPts val="0"/>
                        </a:spcAft>
                        <a:buClrTx/>
                        <a:buSzTx/>
                        <a:buFontTx/>
                        <a:buNone/>
                        <a:tabLst/>
                        <a:defRPr/>
                      </a:pPr>
                      <a:r>
                        <a:rPr lang="en-US" sz="1600" kern="1200" baseline="0" dirty="0"/>
                        <a:t>The comprehensive Strategic accommodation requirements for 2024/25 FY was supported by EXCO and approved by the DG and the Minister on the 29</a:t>
                      </a:r>
                      <a:r>
                        <a:rPr lang="en-US" sz="1600" kern="1200" baseline="30000" dirty="0"/>
                        <a:t>th</a:t>
                      </a:r>
                      <a:r>
                        <a:rPr lang="en-US" sz="1600" kern="1200" baseline="0" dirty="0"/>
                        <a:t> March 2022.</a:t>
                      </a:r>
                      <a:endParaRPr lang="en-US" sz="1600" kern="1200" dirty="0"/>
                    </a:p>
                    <a:p>
                      <a:pPr algn="just"/>
                      <a:endParaRPr lang="en-US" sz="1500" kern="1200" dirty="0">
                        <a:solidFill>
                          <a:schemeClr val="tx1"/>
                        </a:solidFill>
                        <a:effectLst/>
                        <a:latin typeface="Arial" panose="020B0604020202020204" pitchFamily="34" charset="0"/>
                        <a:ea typeface="+mn-ea"/>
                        <a:cs typeface="Arial" panose="020B0604020202020204" pitchFamily="34" charset="0"/>
                      </a:endParaRPr>
                    </a:p>
                  </a:txBody>
                  <a:tcPr marL="71989" marR="71989" marT="71989" marB="71989" horzOverflow="overflow"/>
                </a:tc>
                <a:extLst>
                  <a:ext uri="{0D108BD9-81ED-4DB2-BD59-A6C34878D82A}">
                    <a16:rowId xmlns:a16="http://schemas.microsoft.com/office/drawing/2014/main" val="10002"/>
                  </a:ext>
                </a:extLst>
              </a:tr>
              <a:tr h="2008791">
                <a:tc>
                  <a:txBody>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US" sz="1600" u="sng" strike="noStrike" cap="none" normalizeH="0" baseline="0" dirty="0">
                          <a:ln>
                            <a:noFill/>
                          </a:ln>
                          <a:effectLst/>
                        </a:rPr>
                        <a:t>Reasons for under/ over achievement</a:t>
                      </a:r>
                    </a:p>
                    <a:p>
                      <a:pPr marL="0" marR="0" lvl="0" indent="0" algn="just" defTabSz="457200" rtl="0" eaLnBrk="1" fontAlgn="base" latinLnBrk="0" hangingPunct="1">
                        <a:lnSpc>
                          <a:spcPct val="100000"/>
                        </a:lnSpc>
                        <a:spcBef>
                          <a:spcPts val="0"/>
                        </a:spcBef>
                        <a:spcAft>
                          <a:spcPct val="0"/>
                        </a:spcAft>
                        <a:buClrTx/>
                        <a:buSzTx/>
                        <a:buFontTx/>
                        <a:buNone/>
                        <a:tabLst/>
                        <a:defRPr/>
                      </a:pPr>
                      <a:endParaRPr lang="en-US" sz="1600" u="none" strike="noStrike" kern="1200" baseline="0" dirty="0"/>
                    </a:p>
                    <a:p>
                      <a:pPr marL="0" marR="0" lvl="0" indent="0" algn="just" defTabSz="457200" rtl="0" eaLnBrk="1" fontAlgn="base" latinLnBrk="0" hangingPunct="1">
                        <a:lnSpc>
                          <a:spcPct val="100000"/>
                        </a:lnSpc>
                        <a:spcBef>
                          <a:spcPts val="0"/>
                        </a:spcBef>
                        <a:spcAft>
                          <a:spcPct val="0"/>
                        </a:spcAft>
                        <a:buClrTx/>
                        <a:buSzTx/>
                        <a:buFontTx/>
                        <a:buNone/>
                        <a:tabLst/>
                        <a:defRPr/>
                      </a:pPr>
                      <a:r>
                        <a:rPr lang="en-US" sz="1600" u="none" strike="noStrike" kern="1200" baseline="0" dirty="0"/>
                        <a:t>N/A</a:t>
                      </a:r>
                    </a:p>
                    <a:p>
                      <a:pPr marL="0" marR="0" lvl="0" indent="0" algn="just" defTabSz="457200" rtl="0" eaLnBrk="1" fontAlgn="base" latinLnBrk="0" hangingPunct="1">
                        <a:lnSpc>
                          <a:spcPct val="100000"/>
                        </a:lnSpc>
                        <a:spcBef>
                          <a:spcPts val="0"/>
                        </a:spcBef>
                        <a:spcAft>
                          <a:spcPct val="0"/>
                        </a:spcAft>
                        <a:buClrTx/>
                        <a:buSzTx/>
                        <a:buFontTx/>
                        <a:buNone/>
                        <a:tabLst/>
                        <a:defRPr/>
                      </a:pPr>
                      <a:endParaRPr lang="en-US" sz="16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72010" marR="72010" marT="73136" marB="73136"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US" sz="1600" u="sng" strike="noStrike" cap="none" normalizeH="0" baseline="0" dirty="0">
                          <a:ln>
                            <a:noFill/>
                          </a:ln>
                          <a:effectLst/>
                        </a:rPr>
                        <a:t>Way forward/Remedial action</a:t>
                      </a:r>
                    </a:p>
                    <a:p>
                      <a:pPr marL="0" marR="0" lvl="0" indent="0" algn="l" defTabSz="914400" rtl="0" eaLnBrk="1" fontAlgn="auto" latinLnBrk="0" hangingPunct="1">
                        <a:lnSpc>
                          <a:spcPct val="100000"/>
                        </a:lnSpc>
                        <a:spcBef>
                          <a:spcPts val="0"/>
                        </a:spcBef>
                        <a:spcAft>
                          <a:spcPts val="0"/>
                        </a:spcAft>
                        <a:buClrTx/>
                        <a:buSzTx/>
                        <a:buFontTx/>
                        <a:buNone/>
                      </a:pPr>
                      <a:endParaRPr kumimoji="0" lang="en-US" sz="1600" u="sng" strike="noStrike" cap="none" normalizeH="0" baseline="0" dirty="0">
                        <a:ln>
                          <a:noFill/>
                        </a:ln>
                        <a:effectLst/>
                      </a:endParaRPr>
                    </a:p>
                    <a:p>
                      <a:pPr marL="0" marR="0" lvl="0" indent="0" algn="just" defTabSz="457200" rtl="0" eaLnBrk="1" fontAlgn="base" latinLnBrk="0" hangingPunct="1">
                        <a:lnSpc>
                          <a:spcPct val="100000"/>
                        </a:lnSpc>
                        <a:spcBef>
                          <a:spcPts val="0"/>
                        </a:spcBef>
                        <a:spcAft>
                          <a:spcPct val="0"/>
                        </a:spcAft>
                        <a:buClrTx/>
                        <a:buSzTx/>
                        <a:buFontTx/>
                        <a:buNone/>
                        <a:tabLst/>
                        <a:defRPr/>
                      </a:pPr>
                      <a:r>
                        <a:rPr lang="en-US" sz="1600" u="none" strike="noStrike" kern="1200" baseline="0" dirty="0"/>
                        <a:t>N/A</a:t>
                      </a:r>
                    </a:p>
                    <a:p>
                      <a:pPr marL="0" marR="0" lvl="0" indent="0" algn="l" defTabSz="914400" rtl="0" eaLnBrk="1" fontAlgn="auto" latinLnBrk="0" hangingPunct="1">
                        <a:lnSpc>
                          <a:spcPct val="100000"/>
                        </a:lnSpc>
                        <a:spcBef>
                          <a:spcPts val="0"/>
                        </a:spcBef>
                        <a:spcAft>
                          <a:spcPts val="0"/>
                        </a:spcAft>
                        <a:buClrTx/>
                        <a:buSzTx/>
                        <a:buFontTx/>
                        <a:buNone/>
                      </a:pPr>
                      <a:endParaRPr kumimoji="0" lang="en-US" sz="1600" b="1" i="0" u="sng"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72010" marR="72010" marT="73136" marB="73136" horzOverflow="overflow"/>
                </a:tc>
                <a:extLst>
                  <a:ext uri="{0D108BD9-81ED-4DB2-BD59-A6C34878D82A}">
                    <a16:rowId xmlns:a16="http://schemas.microsoft.com/office/drawing/2014/main" val="10003"/>
                  </a:ext>
                </a:extLst>
              </a:tr>
            </a:tbl>
          </a:graphicData>
        </a:graphic>
      </p:graphicFrame>
      <p:sp>
        <p:nvSpPr>
          <p:cNvPr id="7" name="TextBox 6"/>
          <p:cNvSpPr txBox="1"/>
          <p:nvPr/>
        </p:nvSpPr>
        <p:spPr>
          <a:xfrm>
            <a:off x="68541" y="20124"/>
            <a:ext cx="9000045" cy="646331"/>
          </a:xfrm>
          <a:prstGeom prst="rect">
            <a:avLst/>
          </a:prstGeom>
          <a:solidFill>
            <a:schemeClr val="accent3">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lnSpc>
                <a:spcPct val="150000"/>
              </a:lnSpc>
              <a:buClr>
                <a:schemeClr val="bg2"/>
              </a:buClr>
            </a:pPr>
            <a:r>
              <a:rPr lang="en-ZA" sz="2400" b="1" dirty="0">
                <a:solidFill>
                  <a:schemeClr val="bg1"/>
                </a:solidFill>
                <a:latin typeface="Arial" panose="020B0604020202020204" pitchFamily="34" charset="0"/>
                <a:ea typeface="Calibri" panose="020F0502020204030204" pitchFamily="34" charset="0"/>
                <a:cs typeface="Arial" panose="020B0604020202020204" pitchFamily="34" charset="0"/>
              </a:rPr>
              <a:t>PROGRAMME 1: ADMINISTRATION</a:t>
            </a:r>
          </a:p>
        </p:txBody>
      </p:sp>
    </p:spTree>
    <p:extLst>
      <p:ext uri="{BB962C8B-B14F-4D97-AF65-F5344CB8AC3E}">
        <p14:creationId xmlns:p14="http://schemas.microsoft.com/office/powerpoint/2010/main" val="352158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ltLang="en-US" sz="2800" b="1" dirty="0"/>
          </a:p>
        </p:txBody>
      </p:sp>
      <p:sp>
        <p:nvSpPr>
          <p:cNvPr id="5126"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sp>
        <p:nvSpPr>
          <p:cNvPr id="6" name="TextBox 5"/>
          <p:cNvSpPr txBox="1"/>
          <p:nvPr/>
        </p:nvSpPr>
        <p:spPr>
          <a:xfrm>
            <a:off x="34270" y="70080"/>
            <a:ext cx="9075459" cy="458780"/>
          </a:xfrm>
          <a:prstGeom prst="rect">
            <a:avLst/>
          </a:prstGeom>
          <a:solidFill>
            <a:schemeClr val="accent3">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lnSpc>
                <a:spcPct val="107000"/>
              </a:lnSpc>
              <a:spcBef>
                <a:spcPts val="1800"/>
              </a:spcBef>
              <a:spcAft>
                <a:spcPts val="600"/>
              </a:spcAft>
              <a:buClr>
                <a:srgbClr val="7D0900"/>
              </a:buClr>
            </a:pPr>
            <a:r>
              <a:rPr lang="en-US" alt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PRESENTATION OUTLINE</a:t>
            </a:r>
          </a:p>
        </p:txBody>
      </p:sp>
      <p:sp>
        <p:nvSpPr>
          <p:cNvPr id="2" name="Rectangle 1"/>
          <p:cNvSpPr/>
          <p:nvPr/>
        </p:nvSpPr>
        <p:spPr>
          <a:xfrm>
            <a:off x="94267" y="740014"/>
            <a:ext cx="8851769" cy="3851760"/>
          </a:xfrm>
          <a:prstGeom prst="rect">
            <a:avLst/>
          </a:prstGeom>
        </p:spPr>
        <p:txBody>
          <a:bodyPr wrap="square">
            <a:spAutoFit/>
          </a:bodyPr>
          <a:lstStyle/>
          <a:p>
            <a:pPr marL="342900" indent="-342900">
              <a:lnSpc>
                <a:spcPct val="110000"/>
              </a:lnSpc>
              <a:spcBef>
                <a:spcPts val="600"/>
              </a:spcBef>
              <a:spcAft>
                <a:spcPts val="600"/>
              </a:spcAft>
              <a:buFont typeface="Wingdings" panose="05000000000000000000" pitchFamily="2" charset="2"/>
              <a:buChar char="q"/>
            </a:pPr>
            <a:r>
              <a:rPr lang="en-US" altLang="en-US" sz="2000" dirty="0">
                <a:latin typeface="Arial" panose="020B0604020202020204" pitchFamily="34" charset="0"/>
                <a:cs typeface="Arial" panose="020B0604020202020204" pitchFamily="34" charset="0"/>
              </a:rPr>
              <a:t>Vision, Mission and Value Statement </a:t>
            </a:r>
          </a:p>
          <a:p>
            <a:pPr marL="342900" indent="-342900">
              <a:lnSpc>
                <a:spcPct val="110000"/>
              </a:lnSpc>
              <a:spcBef>
                <a:spcPts val="600"/>
              </a:spcBef>
              <a:spcAft>
                <a:spcPts val="600"/>
              </a:spcAft>
              <a:buFont typeface="Wingdings" panose="05000000000000000000" pitchFamily="2" charset="2"/>
              <a:buChar char="q"/>
            </a:pPr>
            <a:r>
              <a:rPr lang="en-US" altLang="en-US" sz="2000" dirty="0">
                <a:latin typeface="Arial" panose="020B0604020202020204" pitchFamily="34" charset="0"/>
                <a:cs typeface="Arial" panose="020B0604020202020204" pitchFamily="34" charset="0"/>
              </a:rPr>
              <a:t>DHA Mandate</a:t>
            </a:r>
          </a:p>
          <a:p>
            <a:pPr marL="342900" indent="-342900">
              <a:lnSpc>
                <a:spcPct val="110000"/>
              </a:lnSpc>
              <a:spcBef>
                <a:spcPts val="600"/>
              </a:spcBef>
              <a:spcAft>
                <a:spcPts val="600"/>
              </a:spcAft>
              <a:buFont typeface="Wingdings" panose="05000000000000000000" pitchFamily="2" charset="2"/>
              <a:buChar char="q"/>
            </a:pPr>
            <a:r>
              <a:rPr lang="en-US" altLang="en-US" sz="2000" dirty="0">
                <a:latin typeface="Arial" panose="020B0604020202020204" pitchFamily="34" charset="0"/>
                <a:cs typeface="Arial" panose="020B0604020202020204" pitchFamily="34" charset="0"/>
              </a:rPr>
              <a:t>DHA Outcomes </a:t>
            </a:r>
          </a:p>
          <a:p>
            <a:pPr marL="342900" indent="-342900">
              <a:lnSpc>
                <a:spcPct val="110000"/>
              </a:lnSpc>
              <a:spcBef>
                <a:spcPts val="600"/>
              </a:spcBef>
              <a:spcAft>
                <a:spcPts val="600"/>
              </a:spcAft>
              <a:buFont typeface="Wingdings" panose="05000000000000000000" pitchFamily="2" charset="2"/>
              <a:buChar char="q"/>
            </a:pPr>
            <a:r>
              <a:rPr lang="en-US" altLang="en-US" sz="2000" dirty="0">
                <a:latin typeface="Arial" panose="020B0604020202020204" pitchFamily="34" charset="0"/>
                <a:cs typeface="Arial" panose="020B0604020202020204" pitchFamily="34" charset="0"/>
              </a:rPr>
              <a:t>DHA contribution to the MTSF priorities</a:t>
            </a:r>
          </a:p>
          <a:p>
            <a:pPr marL="342900" indent="-342900">
              <a:lnSpc>
                <a:spcPct val="110000"/>
              </a:lnSpc>
              <a:spcBef>
                <a:spcPts val="600"/>
              </a:spcBef>
              <a:spcAft>
                <a:spcPts val="600"/>
              </a:spcAft>
              <a:buFont typeface="Wingdings" panose="05000000000000000000" pitchFamily="2" charset="2"/>
              <a:buChar char="q"/>
            </a:pPr>
            <a:r>
              <a:rPr lang="en-ZA" altLang="en-US" sz="2000" dirty="0">
                <a:latin typeface="Arial" panose="020B0604020202020204" pitchFamily="34" charset="0"/>
                <a:cs typeface="Arial" panose="020B0604020202020204" pitchFamily="34" charset="0"/>
              </a:rPr>
              <a:t>Overview of Organisational Performance of the DHA</a:t>
            </a:r>
          </a:p>
          <a:p>
            <a:pPr marL="342900" indent="-342900">
              <a:lnSpc>
                <a:spcPct val="110000"/>
              </a:lnSpc>
              <a:spcBef>
                <a:spcPts val="600"/>
              </a:spcBef>
              <a:spcAft>
                <a:spcPts val="600"/>
              </a:spcAft>
              <a:buFont typeface="Wingdings" panose="05000000000000000000" pitchFamily="2" charset="2"/>
              <a:buChar char="q"/>
            </a:pPr>
            <a:r>
              <a:rPr lang="en-US" altLang="en-US" sz="2000" dirty="0">
                <a:latin typeface="Arial" panose="020B0604020202020204" pitchFamily="34" charset="0"/>
                <a:cs typeface="Arial" panose="020B0604020202020204" pitchFamily="34" charset="0"/>
              </a:rPr>
              <a:t>Performance by Programme </a:t>
            </a:r>
          </a:p>
          <a:p>
            <a:pPr marL="342900" indent="-342900">
              <a:lnSpc>
                <a:spcPct val="110000"/>
              </a:lnSpc>
              <a:spcBef>
                <a:spcPts val="600"/>
              </a:spcBef>
              <a:spcAft>
                <a:spcPts val="600"/>
              </a:spcAft>
              <a:buFont typeface="Wingdings" panose="05000000000000000000" pitchFamily="2" charset="2"/>
              <a:buChar char="q"/>
            </a:pPr>
            <a:r>
              <a:rPr lang="en-ZA" altLang="en-US" sz="2000" dirty="0">
                <a:latin typeface="Arial" panose="020B0604020202020204" pitchFamily="34" charset="0"/>
                <a:cs typeface="Arial" panose="020B0604020202020204" pitchFamily="34" charset="0"/>
              </a:rPr>
              <a:t>Challenges for 2021-2022</a:t>
            </a:r>
          </a:p>
          <a:p>
            <a:pPr marL="342900" indent="-342900">
              <a:lnSpc>
                <a:spcPct val="110000"/>
              </a:lnSpc>
              <a:spcBef>
                <a:spcPts val="600"/>
              </a:spcBef>
              <a:spcAft>
                <a:spcPts val="600"/>
              </a:spcAft>
              <a:buFont typeface="Wingdings" panose="05000000000000000000" pitchFamily="2" charset="2"/>
              <a:buChar char="q"/>
            </a:pPr>
            <a:r>
              <a:rPr lang="en-ZA" altLang="en-US" sz="2000" dirty="0">
                <a:latin typeface="Arial" panose="020B0604020202020204" pitchFamily="34" charset="0"/>
                <a:cs typeface="Arial" panose="020B0604020202020204" pitchFamily="34" charset="0"/>
              </a:rPr>
              <a:t>Way forward</a:t>
            </a:r>
          </a:p>
        </p:txBody>
      </p:sp>
      <p:sp>
        <p:nvSpPr>
          <p:cNvPr id="7" name="Slide Number Placeholder 3"/>
          <p:cNvSpPr>
            <a:spLocks noGrp="1"/>
          </p:cNvSpPr>
          <p:nvPr>
            <p:ph type="sldNum" sz="quarter" idx="12"/>
          </p:nvPr>
        </p:nvSpPr>
        <p:spPr bwMode="auto">
          <a:xfrm>
            <a:off x="4424513" y="6237147"/>
            <a:ext cx="663302" cy="750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indent="0" algn="l">
              <a:buNone/>
            </a:pPr>
            <a:r>
              <a:rPr lang="en-US" altLang="en-US" sz="1800" b="1" dirty="0"/>
              <a:t>2</a:t>
            </a:r>
            <a:endParaRPr lang="en-ZA" altLang="en-US" sz="1800" b="1" dirty="0"/>
          </a:p>
        </p:txBody>
      </p:sp>
    </p:spTree>
    <p:extLst>
      <p:ext uri="{BB962C8B-B14F-4D97-AF65-F5344CB8AC3E}">
        <p14:creationId xmlns:p14="http://schemas.microsoft.com/office/powerpoint/2010/main" val="903914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US" altLang="en-US" sz="2800" b="1" dirty="0"/>
          </a:p>
        </p:txBody>
      </p:sp>
      <p:sp>
        <p:nvSpPr>
          <p:cNvPr id="8196" name="Slide Number Placeholder 3"/>
          <p:cNvSpPr>
            <a:spLocks noGrp="1"/>
          </p:cNvSpPr>
          <p:nvPr>
            <p:ph type="sldNum" sz="quarter" idx="12"/>
          </p:nvPr>
        </p:nvSpPr>
        <p:spPr bwMode="auto">
          <a:xfrm>
            <a:off x="4424513" y="6237147"/>
            <a:ext cx="663302" cy="750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indent="0" algn="l">
              <a:buNone/>
            </a:pPr>
            <a:r>
              <a:rPr lang="en-US" altLang="en-US" sz="1800" b="1" dirty="0"/>
              <a:t>20</a:t>
            </a:r>
            <a:endParaRPr lang="en-ZA" altLang="en-US" sz="1800" b="1" dirty="0"/>
          </a:p>
        </p:txBody>
      </p:sp>
      <p:sp>
        <p:nvSpPr>
          <p:cNvPr id="8197"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graphicFrame>
        <p:nvGraphicFramePr>
          <p:cNvPr id="6" name="Table 1"/>
          <p:cNvGraphicFramePr>
            <a:graphicFrameLocks/>
          </p:cNvGraphicFramePr>
          <p:nvPr>
            <p:extLst>
              <p:ext uri="{D42A27DB-BD31-4B8C-83A1-F6EECF244321}">
                <p14:modId xmlns:p14="http://schemas.microsoft.com/office/powerpoint/2010/main" val="3984265047"/>
              </p:ext>
            </p:extLst>
          </p:nvPr>
        </p:nvGraphicFramePr>
        <p:xfrm>
          <a:off x="68540" y="666457"/>
          <a:ext cx="9000045" cy="5272431"/>
        </p:xfrm>
        <a:graphic>
          <a:graphicData uri="http://schemas.openxmlformats.org/drawingml/2006/table">
            <a:tbl>
              <a:tblPr firstRow="1" bandRow="1">
                <a:tableStyleId>{F2DE63D5-997A-4646-A377-4702673A728D}</a:tableStyleId>
              </a:tblPr>
              <a:tblGrid>
                <a:gridCol w="4644862">
                  <a:extLst>
                    <a:ext uri="{9D8B030D-6E8A-4147-A177-3AD203B41FA5}">
                      <a16:colId xmlns:a16="http://schemas.microsoft.com/office/drawing/2014/main" val="20000"/>
                    </a:ext>
                  </a:extLst>
                </a:gridCol>
                <a:gridCol w="4355183">
                  <a:extLst>
                    <a:ext uri="{9D8B030D-6E8A-4147-A177-3AD203B41FA5}">
                      <a16:colId xmlns:a16="http://schemas.microsoft.com/office/drawing/2014/main" val="20001"/>
                    </a:ext>
                  </a:extLst>
                </a:gridCol>
              </a:tblGrid>
              <a:tr h="498193">
                <a:tc gridSpan="2">
                  <a:txBody>
                    <a:bodyPr/>
                    <a:lstStyle/>
                    <a:p>
                      <a:r>
                        <a:rPr kumimoji="0" lang="en-US" sz="1600" u="none" strike="noStrike" kern="1200" cap="none" normalizeH="0" baseline="0" dirty="0">
                          <a:ln>
                            <a:noFill/>
                          </a:ln>
                          <a:effectLst/>
                        </a:rPr>
                        <a:t>Outcome: </a:t>
                      </a:r>
                      <a:r>
                        <a:rPr lang="en-US" sz="1800" u="none" strike="noStrike" kern="1200" baseline="0" dirty="0"/>
                        <a:t>DHA positioned to contribute positively to a capable and developmental state</a:t>
                      </a:r>
                      <a:endParaRPr kumimoji="0" lang="en-US" sz="16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1989" marR="71989" marT="71989" marB="71989" horzOverflow="overflow"/>
                </a:tc>
                <a:tc hMerge="1">
                  <a:txBody>
                    <a:bodyPr/>
                    <a:lstStyle/>
                    <a:p>
                      <a:endParaRPr lang="en-US"/>
                    </a:p>
                  </a:txBody>
                  <a:tcPr/>
                </a:tc>
                <a:extLst>
                  <a:ext uri="{0D108BD9-81ED-4DB2-BD59-A6C34878D82A}">
                    <a16:rowId xmlns:a16="http://schemas.microsoft.com/office/drawing/2014/main" val="10000"/>
                  </a:ext>
                </a:extLst>
              </a:tr>
              <a:tr h="424253">
                <a:tc>
                  <a:txBody>
                    <a:bodyPr/>
                    <a:lstStyle/>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pPr>
                      <a:r>
                        <a:rPr kumimoji="0" lang="en-ZA" sz="1600" u="none" strike="noStrike" kern="1200" cap="none" normalizeH="0" baseline="0" dirty="0">
                          <a:ln>
                            <a:noFill/>
                          </a:ln>
                          <a:effectLst/>
                        </a:rPr>
                        <a:t>ANNUAL TARGET</a:t>
                      </a:r>
                      <a:endParaRPr kumimoji="0" lang="en-US" sz="16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02" marR="72002" marT="71957" marB="71957"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ZA" sz="1600" u="none" strike="noStrike" kern="1200" cap="none" normalizeH="0" baseline="0" dirty="0">
                          <a:ln>
                            <a:noFill/>
                          </a:ln>
                          <a:effectLst/>
                        </a:rPr>
                        <a:t>ANNUAL PERFORMANCE</a:t>
                      </a:r>
                      <a:endParaRPr kumimoji="0" lang="en-US" sz="16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02" marR="72002" marT="71957" marB="71957" horzOverflow="overflow"/>
                </a:tc>
                <a:extLst>
                  <a:ext uri="{0D108BD9-81ED-4DB2-BD59-A6C34878D82A}">
                    <a16:rowId xmlns:a16="http://schemas.microsoft.com/office/drawing/2014/main" val="10001"/>
                  </a:ext>
                </a:extLst>
              </a:tr>
              <a:tr h="2570330">
                <a:tc>
                  <a:txBody>
                    <a:bodyPr/>
                    <a:lstStyle/>
                    <a:p>
                      <a:pPr marL="87313" marR="0" lvl="0" indent="0" algn="l"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ZA" sz="1600" kern="1200" baseline="0" dirty="0"/>
                        <a:t>13 Awareness sessions on gender-based violence and femicide, gender and disability mainstreaming conducted.</a:t>
                      </a:r>
                      <a:endParaRPr lang="en-ZA" sz="1600" kern="1200" baseline="0" dirty="0">
                        <a:solidFill>
                          <a:schemeClr val="tx1"/>
                        </a:solidFill>
                        <a:latin typeface="Arial" panose="020B0604020202020204" pitchFamily="34" charset="0"/>
                        <a:ea typeface="+mn-ea"/>
                        <a:cs typeface="Arial" panose="020B0604020202020204" pitchFamily="34" charset="0"/>
                      </a:endParaRPr>
                    </a:p>
                  </a:txBody>
                  <a:tcPr marL="45716" marR="45716" marT="45716" marB="45716"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ZA" sz="1600" b="1" kern="1200" dirty="0">
                          <a:solidFill>
                            <a:srgbClr val="00B050"/>
                          </a:solidFill>
                          <a:effectLst/>
                        </a:rPr>
                        <a:t>ACHIEVED</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kern="1200" baseline="0" dirty="0"/>
                        <a:t>15 Awareness Sessions conducted</a:t>
                      </a:r>
                      <a:r>
                        <a:rPr lang="en-US" sz="1600" kern="1200" baseline="0" dirty="0"/>
                        <a:t> on Gender-based Violence and Femicide (GBV&amp;F), Gender and Disability mainstreaming.</a:t>
                      </a:r>
                    </a:p>
                    <a:p>
                      <a:pPr algn="just"/>
                      <a:endParaRPr lang="en-US" sz="1600" kern="1200" dirty="0">
                        <a:solidFill>
                          <a:schemeClr val="tx1"/>
                        </a:solidFill>
                        <a:effectLst/>
                        <a:latin typeface="Arial" panose="020B0604020202020204" pitchFamily="34" charset="0"/>
                        <a:ea typeface="+mn-ea"/>
                        <a:cs typeface="Arial" panose="020B0604020202020204" pitchFamily="34" charset="0"/>
                      </a:endParaRPr>
                    </a:p>
                  </a:txBody>
                  <a:tcPr marL="71989" marR="71989" marT="71989" marB="71989" horzOverflow="overflow"/>
                </a:tc>
                <a:extLst>
                  <a:ext uri="{0D108BD9-81ED-4DB2-BD59-A6C34878D82A}">
                    <a16:rowId xmlns:a16="http://schemas.microsoft.com/office/drawing/2014/main" val="10002"/>
                  </a:ext>
                </a:extLst>
              </a:tr>
              <a:tr h="1779655">
                <a:tc>
                  <a:txBody>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US" sz="1600" u="sng" strike="noStrike" cap="none" normalizeH="0" baseline="0" dirty="0">
                          <a:ln>
                            <a:noFill/>
                          </a:ln>
                          <a:effectLst/>
                        </a:rPr>
                        <a:t>Reasons for under/ over achievement</a:t>
                      </a:r>
                    </a:p>
                    <a:p>
                      <a:pPr marL="0" marR="0" lvl="0" indent="0" algn="just" defTabSz="457200" rtl="0" eaLnBrk="1" fontAlgn="base" latinLnBrk="0" hangingPunct="1">
                        <a:lnSpc>
                          <a:spcPct val="100000"/>
                        </a:lnSpc>
                        <a:spcBef>
                          <a:spcPts val="0"/>
                        </a:spcBef>
                        <a:spcAft>
                          <a:spcPct val="0"/>
                        </a:spcAft>
                        <a:buClrTx/>
                        <a:buSzTx/>
                        <a:buFontTx/>
                        <a:buNone/>
                        <a:tabLst/>
                        <a:defRPr/>
                      </a:pPr>
                      <a:endParaRPr lang="en-US" sz="1600" u="none" strike="noStrike" kern="1200" baseline="0" dirty="0"/>
                    </a:p>
                    <a:p>
                      <a:pPr marL="0" marR="0" lvl="0" indent="0" algn="just" defTabSz="457200" rtl="0" eaLnBrk="1" fontAlgn="base" latinLnBrk="0" hangingPunct="1">
                        <a:lnSpc>
                          <a:spcPct val="100000"/>
                        </a:lnSpc>
                        <a:spcBef>
                          <a:spcPts val="0"/>
                        </a:spcBef>
                        <a:spcAft>
                          <a:spcPct val="0"/>
                        </a:spcAft>
                        <a:buClrTx/>
                        <a:buSzTx/>
                        <a:buFontTx/>
                        <a:buNone/>
                        <a:tabLst/>
                        <a:defRPr/>
                      </a:pPr>
                      <a:r>
                        <a:rPr lang="en-US" sz="1600" u="none" strike="noStrike" kern="1200" baseline="0" dirty="0"/>
                        <a:t>N/A</a:t>
                      </a:r>
                    </a:p>
                    <a:p>
                      <a:pPr marL="0" marR="0" lvl="0" indent="0" algn="just" defTabSz="457200" rtl="0" eaLnBrk="1" fontAlgn="base" latinLnBrk="0" hangingPunct="1">
                        <a:lnSpc>
                          <a:spcPct val="100000"/>
                        </a:lnSpc>
                        <a:spcBef>
                          <a:spcPts val="0"/>
                        </a:spcBef>
                        <a:spcAft>
                          <a:spcPct val="0"/>
                        </a:spcAft>
                        <a:buClrTx/>
                        <a:buSzTx/>
                        <a:buFontTx/>
                        <a:buNone/>
                        <a:tabLst/>
                        <a:defRPr/>
                      </a:pPr>
                      <a:endParaRPr lang="en-US" sz="16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72010" marR="72010" marT="73136" marB="73136"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US" sz="1600" u="sng" strike="noStrike" cap="none" normalizeH="0" baseline="0" dirty="0">
                          <a:ln>
                            <a:noFill/>
                          </a:ln>
                          <a:effectLst/>
                        </a:rPr>
                        <a:t>Way forward/Remedial action</a:t>
                      </a:r>
                    </a:p>
                    <a:p>
                      <a:pPr marL="0" marR="0" lvl="0" indent="0" algn="l" defTabSz="914400" rtl="0" eaLnBrk="1" fontAlgn="auto" latinLnBrk="0" hangingPunct="1">
                        <a:lnSpc>
                          <a:spcPct val="100000"/>
                        </a:lnSpc>
                        <a:spcBef>
                          <a:spcPts val="0"/>
                        </a:spcBef>
                        <a:spcAft>
                          <a:spcPts val="0"/>
                        </a:spcAft>
                        <a:buClrTx/>
                        <a:buSzTx/>
                        <a:buFontTx/>
                        <a:buNone/>
                      </a:pPr>
                      <a:endParaRPr kumimoji="0" lang="en-US" sz="1600" u="sng" strike="noStrike" cap="none" normalizeH="0" baseline="0" dirty="0">
                        <a:ln>
                          <a:noFill/>
                        </a:ln>
                        <a:effectLst/>
                      </a:endParaRPr>
                    </a:p>
                    <a:p>
                      <a:pPr marL="0" marR="0" lvl="0" indent="0" algn="just" defTabSz="457200" rtl="0" eaLnBrk="1" fontAlgn="base" latinLnBrk="0" hangingPunct="1">
                        <a:lnSpc>
                          <a:spcPct val="100000"/>
                        </a:lnSpc>
                        <a:spcBef>
                          <a:spcPts val="0"/>
                        </a:spcBef>
                        <a:spcAft>
                          <a:spcPct val="0"/>
                        </a:spcAft>
                        <a:buClrTx/>
                        <a:buSzTx/>
                        <a:buFontTx/>
                        <a:buNone/>
                        <a:tabLst/>
                        <a:defRPr/>
                      </a:pPr>
                      <a:r>
                        <a:rPr lang="en-US" sz="1600" u="none" strike="noStrike" kern="1200" baseline="0" dirty="0"/>
                        <a:t>N/A</a:t>
                      </a:r>
                    </a:p>
                    <a:p>
                      <a:pPr marL="0" marR="0" lvl="0" indent="0" algn="l" defTabSz="914400" rtl="0" eaLnBrk="1" fontAlgn="auto" latinLnBrk="0" hangingPunct="1">
                        <a:lnSpc>
                          <a:spcPct val="100000"/>
                        </a:lnSpc>
                        <a:spcBef>
                          <a:spcPts val="0"/>
                        </a:spcBef>
                        <a:spcAft>
                          <a:spcPts val="0"/>
                        </a:spcAft>
                        <a:buClrTx/>
                        <a:buSzTx/>
                        <a:buFontTx/>
                        <a:buNone/>
                      </a:pPr>
                      <a:endParaRPr kumimoji="0" lang="en-US" sz="1600" b="1" i="0" u="sng"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72010" marR="72010" marT="73136" marB="73136" horzOverflow="overflow"/>
                </a:tc>
                <a:extLst>
                  <a:ext uri="{0D108BD9-81ED-4DB2-BD59-A6C34878D82A}">
                    <a16:rowId xmlns:a16="http://schemas.microsoft.com/office/drawing/2014/main" val="10003"/>
                  </a:ext>
                </a:extLst>
              </a:tr>
            </a:tbl>
          </a:graphicData>
        </a:graphic>
      </p:graphicFrame>
      <p:sp>
        <p:nvSpPr>
          <p:cNvPr id="7" name="TextBox 6"/>
          <p:cNvSpPr txBox="1"/>
          <p:nvPr/>
        </p:nvSpPr>
        <p:spPr>
          <a:xfrm>
            <a:off x="68541" y="20124"/>
            <a:ext cx="9000045" cy="646331"/>
          </a:xfrm>
          <a:prstGeom prst="rect">
            <a:avLst/>
          </a:prstGeom>
          <a:solidFill>
            <a:schemeClr val="accent3">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lnSpc>
                <a:spcPct val="150000"/>
              </a:lnSpc>
              <a:buClr>
                <a:schemeClr val="bg2"/>
              </a:buClr>
            </a:pPr>
            <a:r>
              <a:rPr lang="en-ZA" sz="2400" b="1" dirty="0">
                <a:solidFill>
                  <a:schemeClr val="bg1"/>
                </a:solidFill>
                <a:latin typeface="Arial" panose="020B0604020202020204" pitchFamily="34" charset="0"/>
                <a:ea typeface="Calibri" panose="020F0502020204030204" pitchFamily="34" charset="0"/>
                <a:cs typeface="Arial" panose="020B0604020202020204" pitchFamily="34" charset="0"/>
              </a:rPr>
              <a:t>PROGRAMME 1: ADMINISTRATION</a:t>
            </a:r>
          </a:p>
        </p:txBody>
      </p:sp>
    </p:spTree>
    <p:extLst>
      <p:ext uri="{BB962C8B-B14F-4D97-AF65-F5344CB8AC3E}">
        <p14:creationId xmlns:p14="http://schemas.microsoft.com/office/powerpoint/2010/main" val="2255367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US" altLang="en-US" sz="2800" b="1" dirty="0"/>
          </a:p>
        </p:txBody>
      </p:sp>
      <p:sp>
        <p:nvSpPr>
          <p:cNvPr id="8196" name="Slide Number Placeholder 3"/>
          <p:cNvSpPr>
            <a:spLocks noGrp="1"/>
          </p:cNvSpPr>
          <p:nvPr>
            <p:ph type="sldNum" sz="quarter" idx="12"/>
          </p:nvPr>
        </p:nvSpPr>
        <p:spPr bwMode="auto">
          <a:xfrm>
            <a:off x="4424513" y="6237147"/>
            <a:ext cx="663302" cy="750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indent="0" algn="l">
              <a:buNone/>
            </a:pPr>
            <a:r>
              <a:rPr lang="en-US" altLang="en-US" sz="1800" b="1" dirty="0"/>
              <a:t>21</a:t>
            </a:r>
            <a:endParaRPr lang="en-ZA" altLang="en-US" sz="1800" b="1" dirty="0"/>
          </a:p>
        </p:txBody>
      </p:sp>
      <p:sp>
        <p:nvSpPr>
          <p:cNvPr id="8197"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graphicFrame>
        <p:nvGraphicFramePr>
          <p:cNvPr id="6" name="Table 1"/>
          <p:cNvGraphicFramePr>
            <a:graphicFrameLocks/>
          </p:cNvGraphicFramePr>
          <p:nvPr>
            <p:extLst>
              <p:ext uri="{D42A27DB-BD31-4B8C-83A1-F6EECF244321}">
                <p14:modId xmlns:p14="http://schemas.microsoft.com/office/powerpoint/2010/main" val="3935375126"/>
              </p:ext>
            </p:extLst>
          </p:nvPr>
        </p:nvGraphicFramePr>
        <p:xfrm>
          <a:off x="68540" y="666457"/>
          <a:ext cx="9000045" cy="5300711"/>
        </p:xfrm>
        <a:graphic>
          <a:graphicData uri="http://schemas.openxmlformats.org/drawingml/2006/table">
            <a:tbl>
              <a:tblPr firstRow="1" bandRow="1">
                <a:tableStyleId>{F2DE63D5-997A-4646-A377-4702673A728D}</a:tableStyleId>
              </a:tblPr>
              <a:tblGrid>
                <a:gridCol w="4644862">
                  <a:extLst>
                    <a:ext uri="{9D8B030D-6E8A-4147-A177-3AD203B41FA5}">
                      <a16:colId xmlns:a16="http://schemas.microsoft.com/office/drawing/2014/main" val="20000"/>
                    </a:ext>
                  </a:extLst>
                </a:gridCol>
                <a:gridCol w="4355183">
                  <a:extLst>
                    <a:ext uri="{9D8B030D-6E8A-4147-A177-3AD203B41FA5}">
                      <a16:colId xmlns:a16="http://schemas.microsoft.com/office/drawing/2014/main" val="20001"/>
                    </a:ext>
                  </a:extLst>
                </a:gridCol>
              </a:tblGrid>
              <a:tr h="500865">
                <a:tc gridSpan="2">
                  <a:txBody>
                    <a:bodyPr/>
                    <a:lstStyle/>
                    <a:p>
                      <a:r>
                        <a:rPr kumimoji="0" lang="en-US" sz="1600" u="none" strike="noStrike" kern="1200" cap="none" normalizeH="0" baseline="0" dirty="0">
                          <a:ln>
                            <a:noFill/>
                          </a:ln>
                          <a:effectLst/>
                        </a:rPr>
                        <a:t>Outcome: </a:t>
                      </a:r>
                      <a:r>
                        <a:rPr lang="en-US" sz="1800" u="none" strike="noStrike" kern="1200" baseline="0" dirty="0"/>
                        <a:t>DHA positioned to contribute positively to a capable and developmental state</a:t>
                      </a:r>
                      <a:endParaRPr kumimoji="0" lang="en-US" sz="16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1989" marR="71989" marT="71989" marB="71989" horzOverflow="overflow"/>
                </a:tc>
                <a:tc hMerge="1">
                  <a:txBody>
                    <a:bodyPr/>
                    <a:lstStyle/>
                    <a:p>
                      <a:endParaRPr lang="en-US"/>
                    </a:p>
                  </a:txBody>
                  <a:tcPr/>
                </a:tc>
                <a:extLst>
                  <a:ext uri="{0D108BD9-81ED-4DB2-BD59-A6C34878D82A}">
                    <a16:rowId xmlns:a16="http://schemas.microsoft.com/office/drawing/2014/main" val="10000"/>
                  </a:ext>
                </a:extLst>
              </a:tr>
              <a:tr h="426528">
                <a:tc>
                  <a:txBody>
                    <a:bodyPr/>
                    <a:lstStyle/>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pPr>
                      <a:r>
                        <a:rPr kumimoji="0" lang="en-ZA" sz="1600" u="none" strike="noStrike" kern="1200" cap="none" normalizeH="0" baseline="0" dirty="0">
                          <a:ln>
                            <a:noFill/>
                          </a:ln>
                          <a:effectLst/>
                        </a:rPr>
                        <a:t>ANNUAL TARGET</a:t>
                      </a:r>
                      <a:endParaRPr kumimoji="0" lang="en-US" sz="16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02" marR="72002" marT="71957" marB="71957"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ZA" sz="1600" u="none" strike="noStrike" kern="1200" cap="none" normalizeH="0" baseline="0" dirty="0">
                          <a:ln>
                            <a:noFill/>
                          </a:ln>
                          <a:effectLst/>
                        </a:rPr>
                        <a:t>ANNUAL PERFORMANCE</a:t>
                      </a:r>
                      <a:endParaRPr kumimoji="0" lang="en-US" sz="16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02" marR="72002" marT="71957" marB="71957" horzOverflow="overflow"/>
                </a:tc>
                <a:extLst>
                  <a:ext uri="{0D108BD9-81ED-4DB2-BD59-A6C34878D82A}">
                    <a16:rowId xmlns:a16="http://schemas.microsoft.com/office/drawing/2014/main" val="10001"/>
                  </a:ext>
                </a:extLst>
              </a:tr>
              <a:tr h="2584117">
                <a:tc>
                  <a:txBody>
                    <a:bodyPr/>
                    <a:lstStyle/>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US" sz="1600" kern="1200" dirty="0"/>
                        <a:t>1 (</a:t>
                      </a:r>
                      <a:r>
                        <a:rPr lang="en-ZA" sz="1600" kern="1200" dirty="0"/>
                        <a:t>One consolidated report on process evaluation to focus on the 6 identified areas)</a:t>
                      </a:r>
                      <a:endParaRPr lang="en-ZA" sz="1600" kern="1200" dirty="0">
                        <a:solidFill>
                          <a:schemeClr val="tx1"/>
                        </a:solidFill>
                        <a:latin typeface="Arial" panose="020B0604020202020204" pitchFamily="34" charset="0"/>
                        <a:ea typeface="+mn-ea"/>
                        <a:cs typeface="Arial" panose="020B0604020202020204" pitchFamily="34" charset="0"/>
                      </a:endParaRPr>
                    </a:p>
                  </a:txBody>
                  <a:tcPr marL="45716" marR="45716" marT="45716" marB="45716"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ZA" sz="1500" b="1" kern="1200" dirty="0">
                          <a:solidFill>
                            <a:srgbClr val="00B050"/>
                          </a:solidFill>
                          <a:effectLst/>
                        </a:rPr>
                        <a:t>ACHIEVED</a:t>
                      </a:r>
                    </a:p>
                    <a:p>
                      <a:pPr marL="87313" marR="0" lvl="0" indent="0" algn="just" defTabSz="914400" rtl="0" eaLnBrk="1" fontAlgn="base" latinLnBrk="0" hangingPunct="1">
                        <a:lnSpc>
                          <a:spcPct val="100000"/>
                        </a:lnSpc>
                        <a:spcBef>
                          <a:spcPts val="0"/>
                        </a:spcBef>
                        <a:spcAft>
                          <a:spcPct val="0"/>
                        </a:spcAft>
                        <a:buClr>
                          <a:srgbClr val="EEECE1"/>
                        </a:buClr>
                        <a:buSzTx/>
                        <a:buFont typeface="Wingdings" pitchFamily="2" charset="2"/>
                        <a:buNone/>
                        <a:tabLst/>
                        <a:defRPr/>
                      </a:pPr>
                      <a:r>
                        <a:rPr kumimoji="0" lang="en-US" sz="1600" u="none" strike="noStrike" kern="1200" cap="none" spc="0" normalizeH="0" baseline="0" noProof="0" dirty="0">
                          <a:ln>
                            <a:noFill/>
                          </a:ln>
                          <a:effectLst/>
                          <a:uLnTx/>
                          <a:uFillTx/>
                        </a:rPr>
                        <a:t>1 report that has incorporated all the findings and recommendations from Q1 to Q4 to be shared with the relevant stakeholders (POE and BMA).</a:t>
                      </a:r>
                    </a:p>
                    <a:p>
                      <a:pPr algn="just"/>
                      <a:endParaRPr lang="en-US" sz="1500" kern="1200" dirty="0">
                        <a:solidFill>
                          <a:schemeClr val="tx1"/>
                        </a:solidFill>
                        <a:effectLst/>
                        <a:latin typeface="Arial" panose="020B0604020202020204" pitchFamily="34" charset="0"/>
                        <a:ea typeface="+mn-ea"/>
                        <a:cs typeface="Arial" panose="020B0604020202020204" pitchFamily="34" charset="0"/>
                      </a:endParaRPr>
                    </a:p>
                  </a:txBody>
                  <a:tcPr marL="71989" marR="71989" marT="71989" marB="71989" horzOverflow="overflow"/>
                </a:tc>
                <a:extLst>
                  <a:ext uri="{0D108BD9-81ED-4DB2-BD59-A6C34878D82A}">
                    <a16:rowId xmlns:a16="http://schemas.microsoft.com/office/drawing/2014/main" val="10002"/>
                  </a:ext>
                </a:extLst>
              </a:tr>
              <a:tr h="1789201">
                <a:tc>
                  <a:txBody>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US" sz="1600" u="sng" strike="noStrike" cap="none" normalizeH="0" baseline="0" dirty="0">
                          <a:ln>
                            <a:noFill/>
                          </a:ln>
                          <a:effectLst/>
                        </a:rPr>
                        <a:t>Reasons for under/ over achievement</a:t>
                      </a:r>
                    </a:p>
                    <a:p>
                      <a:pPr marL="0" marR="0" lvl="0" indent="0" algn="just" defTabSz="457200" rtl="0" eaLnBrk="1" fontAlgn="base" latinLnBrk="0" hangingPunct="1">
                        <a:lnSpc>
                          <a:spcPct val="100000"/>
                        </a:lnSpc>
                        <a:spcBef>
                          <a:spcPts val="0"/>
                        </a:spcBef>
                        <a:spcAft>
                          <a:spcPct val="0"/>
                        </a:spcAft>
                        <a:buClrTx/>
                        <a:buSzTx/>
                        <a:buFontTx/>
                        <a:buNone/>
                        <a:tabLst/>
                        <a:defRPr/>
                      </a:pPr>
                      <a:endParaRPr lang="en-US" sz="1600" u="none" strike="noStrike" kern="1200" baseline="0" dirty="0"/>
                    </a:p>
                    <a:p>
                      <a:pPr marL="0" marR="0" lvl="0" indent="0" algn="just" defTabSz="457200" rtl="0" eaLnBrk="1" fontAlgn="base" latinLnBrk="0" hangingPunct="1">
                        <a:lnSpc>
                          <a:spcPct val="100000"/>
                        </a:lnSpc>
                        <a:spcBef>
                          <a:spcPts val="0"/>
                        </a:spcBef>
                        <a:spcAft>
                          <a:spcPct val="0"/>
                        </a:spcAft>
                        <a:buClrTx/>
                        <a:buSzTx/>
                        <a:buFontTx/>
                        <a:buNone/>
                        <a:tabLst/>
                        <a:defRPr/>
                      </a:pPr>
                      <a:r>
                        <a:rPr lang="en-US" sz="1600" u="none" strike="noStrike" kern="1200" baseline="0" dirty="0"/>
                        <a:t>N/A</a:t>
                      </a:r>
                    </a:p>
                    <a:p>
                      <a:pPr marL="0" marR="0" lvl="0" indent="0" algn="just" defTabSz="457200" rtl="0" eaLnBrk="1" fontAlgn="base" latinLnBrk="0" hangingPunct="1">
                        <a:lnSpc>
                          <a:spcPct val="100000"/>
                        </a:lnSpc>
                        <a:spcBef>
                          <a:spcPts val="0"/>
                        </a:spcBef>
                        <a:spcAft>
                          <a:spcPct val="0"/>
                        </a:spcAft>
                        <a:buClrTx/>
                        <a:buSzTx/>
                        <a:buFontTx/>
                        <a:buNone/>
                        <a:tabLst/>
                        <a:defRPr/>
                      </a:pPr>
                      <a:endParaRPr lang="en-US" sz="16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72010" marR="72010" marT="73136" marB="73136"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US" sz="1600" u="sng" strike="noStrike" cap="none" normalizeH="0" baseline="0" dirty="0">
                          <a:ln>
                            <a:noFill/>
                          </a:ln>
                          <a:effectLst/>
                        </a:rPr>
                        <a:t>Way forward/Remedial action</a:t>
                      </a:r>
                    </a:p>
                    <a:p>
                      <a:pPr marL="0" marR="0" lvl="0" indent="0" algn="l" defTabSz="914400" rtl="0" eaLnBrk="1" fontAlgn="auto" latinLnBrk="0" hangingPunct="1">
                        <a:lnSpc>
                          <a:spcPct val="100000"/>
                        </a:lnSpc>
                        <a:spcBef>
                          <a:spcPts val="0"/>
                        </a:spcBef>
                        <a:spcAft>
                          <a:spcPts val="0"/>
                        </a:spcAft>
                        <a:buClrTx/>
                        <a:buSzTx/>
                        <a:buFontTx/>
                        <a:buNone/>
                      </a:pPr>
                      <a:endParaRPr kumimoji="0" lang="en-US" sz="1600" u="sng" strike="noStrike" cap="none" normalizeH="0" baseline="0" dirty="0">
                        <a:ln>
                          <a:noFill/>
                        </a:ln>
                        <a:effectLst/>
                      </a:endParaRPr>
                    </a:p>
                    <a:p>
                      <a:pPr marL="0" marR="0" lvl="0" indent="0" algn="just" defTabSz="457200" rtl="0" eaLnBrk="1" fontAlgn="base" latinLnBrk="0" hangingPunct="1">
                        <a:lnSpc>
                          <a:spcPct val="100000"/>
                        </a:lnSpc>
                        <a:spcBef>
                          <a:spcPts val="0"/>
                        </a:spcBef>
                        <a:spcAft>
                          <a:spcPct val="0"/>
                        </a:spcAft>
                        <a:buClrTx/>
                        <a:buSzTx/>
                        <a:buFontTx/>
                        <a:buNone/>
                        <a:tabLst/>
                        <a:defRPr/>
                      </a:pPr>
                      <a:r>
                        <a:rPr lang="en-US" sz="1600" u="none" strike="noStrike" kern="1200" baseline="0" dirty="0"/>
                        <a:t>N/A</a:t>
                      </a:r>
                    </a:p>
                    <a:p>
                      <a:pPr marL="0" marR="0" lvl="0" indent="0" algn="l" defTabSz="914400" rtl="0" eaLnBrk="1" fontAlgn="auto" latinLnBrk="0" hangingPunct="1">
                        <a:lnSpc>
                          <a:spcPct val="100000"/>
                        </a:lnSpc>
                        <a:spcBef>
                          <a:spcPts val="0"/>
                        </a:spcBef>
                        <a:spcAft>
                          <a:spcPts val="0"/>
                        </a:spcAft>
                        <a:buClrTx/>
                        <a:buSzTx/>
                        <a:buFontTx/>
                        <a:buNone/>
                      </a:pPr>
                      <a:endParaRPr kumimoji="0" lang="en-US" sz="1600" b="1" i="0" u="sng"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72010" marR="72010" marT="73136" marB="73136" horzOverflow="overflow"/>
                </a:tc>
                <a:extLst>
                  <a:ext uri="{0D108BD9-81ED-4DB2-BD59-A6C34878D82A}">
                    <a16:rowId xmlns:a16="http://schemas.microsoft.com/office/drawing/2014/main" val="10003"/>
                  </a:ext>
                </a:extLst>
              </a:tr>
            </a:tbl>
          </a:graphicData>
        </a:graphic>
      </p:graphicFrame>
      <p:sp>
        <p:nvSpPr>
          <p:cNvPr id="7" name="TextBox 6"/>
          <p:cNvSpPr txBox="1"/>
          <p:nvPr/>
        </p:nvSpPr>
        <p:spPr>
          <a:xfrm>
            <a:off x="68541" y="20124"/>
            <a:ext cx="9000045" cy="646331"/>
          </a:xfrm>
          <a:prstGeom prst="rect">
            <a:avLst/>
          </a:prstGeom>
          <a:solidFill>
            <a:schemeClr val="accent3">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lnSpc>
                <a:spcPct val="150000"/>
              </a:lnSpc>
              <a:buClr>
                <a:schemeClr val="bg2"/>
              </a:buClr>
            </a:pPr>
            <a:r>
              <a:rPr lang="en-ZA" sz="2400" b="1" dirty="0">
                <a:solidFill>
                  <a:schemeClr val="bg1"/>
                </a:solidFill>
                <a:latin typeface="Arial" panose="020B0604020202020204" pitchFamily="34" charset="0"/>
                <a:ea typeface="Calibri" panose="020F0502020204030204" pitchFamily="34" charset="0"/>
                <a:cs typeface="Arial" panose="020B0604020202020204" pitchFamily="34" charset="0"/>
              </a:rPr>
              <a:t>PROGRAMME 1: ADMINISTRATION</a:t>
            </a:r>
          </a:p>
        </p:txBody>
      </p:sp>
    </p:spTree>
    <p:extLst>
      <p:ext uri="{BB962C8B-B14F-4D97-AF65-F5344CB8AC3E}">
        <p14:creationId xmlns:p14="http://schemas.microsoft.com/office/powerpoint/2010/main" val="20136895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US" altLang="en-US" sz="2800" b="1" dirty="0"/>
          </a:p>
        </p:txBody>
      </p:sp>
      <p:sp>
        <p:nvSpPr>
          <p:cNvPr id="8196" name="Slide Number Placeholder 3"/>
          <p:cNvSpPr>
            <a:spLocks noGrp="1"/>
          </p:cNvSpPr>
          <p:nvPr>
            <p:ph type="sldNum" sz="quarter" idx="12"/>
          </p:nvPr>
        </p:nvSpPr>
        <p:spPr bwMode="auto">
          <a:xfrm>
            <a:off x="4424513" y="6237147"/>
            <a:ext cx="663302" cy="750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indent="0" algn="l">
              <a:buNone/>
            </a:pPr>
            <a:r>
              <a:rPr lang="en-US" altLang="en-US" sz="1800" b="1" dirty="0"/>
              <a:t>22</a:t>
            </a:r>
            <a:endParaRPr lang="en-ZA" altLang="en-US" sz="1800" b="1" dirty="0"/>
          </a:p>
        </p:txBody>
      </p:sp>
      <p:sp>
        <p:nvSpPr>
          <p:cNvPr id="8197"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graphicFrame>
        <p:nvGraphicFramePr>
          <p:cNvPr id="6" name="Table 1"/>
          <p:cNvGraphicFramePr>
            <a:graphicFrameLocks/>
          </p:cNvGraphicFramePr>
          <p:nvPr>
            <p:extLst>
              <p:ext uri="{D42A27DB-BD31-4B8C-83A1-F6EECF244321}">
                <p14:modId xmlns:p14="http://schemas.microsoft.com/office/powerpoint/2010/main" val="638440851"/>
              </p:ext>
            </p:extLst>
          </p:nvPr>
        </p:nvGraphicFramePr>
        <p:xfrm>
          <a:off x="68540" y="666457"/>
          <a:ext cx="9000045" cy="5328990"/>
        </p:xfrm>
        <a:graphic>
          <a:graphicData uri="http://schemas.openxmlformats.org/drawingml/2006/table">
            <a:tbl>
              <a:tblPr firstRow="1" bandRow="1">
                <a:tableStyleId>{F2DE63D5-997A-4646-A377-4702673A728D}</a:tableStyleId>
              </a:tblPr>
              <a:tblGrid>
                <a:gridCol w="4644862">
                  <a:extLst>
                    <a:ext uri="{9D8B030D-6E8A-4147-A177-3AD203B41FA5}">
                      <a16:colId xmlns:a16="http://schemas.microsoft.com/office/drawing/2014/main" val="20000"/>
                    </a:ext>
                  </a:extLst>
                </a:gridCol>
                <a:gridCol w="4355183">
                  <a:extLst>
                    <a:ext uri="{9D8B030D-6E8A-4147-A177-3AD203B41FA5}">
                      <a16:colId xmlns:a16="http://schemas.microsoft.com/office/drawing/2014/main" val="20001"/>
                    </a:ext>
                  </a:extLst>
                </a:gridCol>
              </a:tblGrid>
              <a:tr h="503537">
                <a:tc gridSpan="2">
                  <a:txBody>
                    <a:bodyPr/>
                    <a:lstStyle/>
                    <a:p>
                      <a:r>
                        <a:rPr kumimoji="0" lang="en-US" sz="1600" u="none" strike="noStrike" kern="1200" cap="none" normalizeH="0" baseline="0" dirty="0">
                          <a:ln>
                            <a:noFill/>
                          </a:ln>
                          <a:effectLst/>
                        </a:rPr>
                        <a:t>Outcome: </a:t>
                      </a:r>
                      <a:r>
                        <a:rPr lang="en-US" sz="1800" u="none" strike="noStrike" kern="1200" baseline="0" dirty="0"/>
                        <a:t>DHA positioned to contribute positively to a capable and developmental state</a:t>
                      </a:r>
                      <a:endParaRPr kumimoji="0" lang="en-US" sz="16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1989" marR="71989" marT="71989" marB="71989" horzOverflow="overflow"/>
                </a:tc>
                <a:tc hMerge="1">
                  <a:txBody>
                    <a:bodyPr/>
                    <a:lstStyle/>
                    <a:p>
                      <a:endParaRPr lang="en-US"/>
                    </a:p>
                  </a:txBody>
                  <a:tcPr/>
                </a:tc>
                <a:extLst>
                  <a:ext uri="{0D108BD9-81ED-4DB2-BD59-A6C34878D82A}">
                    <a16:rowId xmlns:a16="http://schemas.microsoft.com/office/drawing/2014/main" val="10000"/>
                  </a:ext>
                </a:extLst>
              </a:tr>
              <a:tr h="428804">
                <a:tc>
                  <a:txBody>
                    <a:bodyPr/>
                    <a:lstStyle/>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pPr>
                      <a:r>
                        <a:rPr kumimoji="0" lang="en-ZA" sz="1600" u="none" strike="noStrike" kern="1200" cap="none" normalizeH="0" baseline="0" dirty="0">
                          <a:ln>
                            <a:noFill/>
                          </a:ln>
                          <a:effectLst/>
                        </a:rPr>
                        <a:t>ANNUAL TARGET</a:t>
                      </a:r>
                      <a:endParaRPr kumimoji="0" lang="en-US" sz="16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02" marR="72002" marT="71957" marB="71957"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ZA" sz="1600" u="none" strike="noStrike" kern="1200" cap="none" normalizeH="0" baseline="0" dirty="0">
                          <a:ln>
                            <a:noFill/>
                          </a:ln>
                          <a:effectLst/>
                        </a:rPr>
                        <a:t>ANNUAL PERFORMANCE</a:t>
                      </a:r>
                      <a:endParaRPr kumimoji="0" lang="en-US" sz="16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02" marR="72002" marT="71957" marB="71957" horzOverflow="overflow"/>
                </a:tc>
                <a:extLst>
                  <a:ext uri="{0D108BD9-81ED-4DB2-BD59-A6C34878D82A}">
                    <a16:rowId xmlns:a16="http://schemas.microsoft.com/office/drawing/2014/main" val="10001"/>
                  </a:ext>
                </a:extLst>
              </a:tr>
              <a:tr h="2597903">
                <a:tc>
                  <a:txBody>
                    <a:bodyPr/>
                    <a:lstStyle/>
                    <a:p>
                      <a:pPr marL="87313" marR="0" lvl="0" indent="0" algn="just" defTabSz="914400" rtl="0" eaLnBrk="1" fontAlgn="base" latinLnBrk="0" hangingPunct="1">
                        <a:lnSpc>
                          <a:spcPct val="100000"/>
                        </a:lnSpc>
                        <a:spcBef>
                          <a:spcPts val="0"/>
                        </a:spcBef>
                        <a:spcAft>
                          <a:spcPct val="0"/>
                        </a:spcAft>
                        <a:buClr>
                          <a:srgbClr val="EEECE1"/>
                        </a:buClr>
                        <a:buSzTx/>
                        <a:buFont typeface="Wingdings" pitchFamily="2" charset="2"/>
                        <a:buNone/>
                        <a:tabLst/>
                        <a:defRPr/>
                      </a:pPr>
                      <a:r>
                        <a:rPr kumimoji="0" lang="en-US" sz="1600" u="none" strike="noStrike" kern="1200" cap="none" spc="0" normalizeH="0" baseline="0" noProof="0" dirty="0">
                          <a:ln>
                            <a:noFill/>
                          </a:ln>
                          <a:effectLst/>
                          <a:uLnTx/>
                          <a:uFillTx/>
                        </a:rPr>
                        <a:t>50% </a:t>
                      </a:r>
                      <a:r>
                        <a:rPr kumimoji="0" lang="en-ZA" sz="1600" u="none" strike="noStrike" kern="1200" cap="none" spc="0" normalizeH="0" baseline="0" noProof="0" dirty="0">
                          <a:ln>
                            <a:noFill/>
                          </a:ln>
                          <a:effectLst/>
                          <a:uLnTx/>
                          <a:uFillTx/>
                        </a:rPr>
                        <a:t>of reported cases on fraud and corruption finalised within 90 working days</a:t>
                      </a: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45716" marR="45716" marT="45716" marB="45716"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ZA" sz="1600" b="1" kern="1200" dirty="0">
                          <a:solidFill>
                            <a:srgbClr val="00B050"/>
                          </a:solidFill>
                          <a:effectLst/>
                        </a:rPr>
                        <a:t>ACHIEVED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effectLst/>
                          <a:uLnTx/>
                          <a:uFillTx/>
                        </a:rPr>
                        <a:t>6</a:t>
                      </a:r>
                      <a:r>
                        <a:rPr kumimoji="0" lang="en-GB" sz="1600" u="none" strike="noStrike" kern="1200" cap="none" spc="0" normalizeH="0" baseline="0" noProof="0" dirty="0">
                          <a:ln>
                            <a:noFill/>
                          </a:ln>
                          <a:effectLst/>
                          <a:uLnTx/>
                          <a:uFillTx/>
                        </a:rPr>
                        <a:t>2% </a:t>
                      </a:r>
                      <a:r>
                        <a:rPr kumimoji="0" lang="en-ZA" sz="1600" u="none" strike="noStrike" kern="1200" cap="none" spc="0" normalizeH="0" baseline="0" noProof="0" dirty="0">
                          <a:ln>
                            <a:noFill/>
                          </a:ln>
                          <a:effectLst/>
                          <a:uLnTx/>
                          <a:uFillTx/>
                        </a:rPr>
                        <a:t>of reported cases on fraud and corruption was  finalised within 90 working days</a:t>
                      </a:r>
                      <a:endParaRPr kumimoji="0" lang="en-GB" sz="1600" u="none" strike="noStrike" kern="1200" cap="none" spc="0" normalizeH="0" baseline="0" noProof="0" dirty="0">
                        <a:ln>
                          <a:noFill/>
                        </a:ln>
                        <a:effectLst/>
                        <a:uLnTx/>
                        <a:uFillTx/>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600" u="none" strike="noStrike" kern="1200" cap="none" spc="0" normalizeH="0" baseline="0" noProof="0" dirty="0">
                          <a:ln>
                            <a:noFill/>
                          </a:ln>
                          <a:effectLst/>
                          <a:uLnTx/>
                          <a:uFillTx/>
                        </a:rPr>
                        <a:t>Received  232</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ZA" sz="1600" u="none" strike="noStrike" kern="1200" cap="none" spc="0" normalizeH="0" baseline="0" noProof="0" dirty="0">
                          <a:ln>
                            <a:noFill/>
                          </a:ln>
                          <a:effectLst/>
                          <a:uLnTx/>
                          <a:uFillTx/>
                        </a:rPr>
                        <a:t>Finalised   143</a:t>
                      </a:r>
                      <a:endParaRPr kumimoji="0" lang="en-US" sz="1600" u="none" strike="sngStrike" kern="1200" cap="none" spc="0" normalizeH="0" baseline="0" noProof="0" dirty="0">
                        <a:ln>
                          <a:noFill/>
                        </a:ln>
                        <a:effectLst/>
                        <a:uLnTx/>
                        <a:uFillTx/>
                      </a:endParaRPr>
                    </a:p>
                    <a:p>
                      <a:pPr algn="just"/>
                      <a:endParaRPr lang="en-US" sz="1600" kern="1200" dirty="0">
                        <a:solidFill>
                          <a:schemeClr val="tx1"/>
                        </a:solidFill>
                        <a:effectLst/>
                        <a:latin typeface="Arial" panose="020B0604020202020204" pitchFamily="34" charset="0"/>
                        <a:ea typeface="+mn-ea"/>
                        <a:cs typeface="Arial" panose="020B0604020202020204" pitchFamily="34" charset="0"/>
                      </a:endParaRPr>
                    </a:p>
                  </a:txBody>
                  <a:tcPr marL="71989" marR="71989" marT="71989" marB="71989" horzOverflow="overflow"/>
                </a:tc>
                <a:extLst>
                  <a:ext uri="{0D108BD9-81ED-4DB2-BD59-A6C34878D82A}">
                    <a16:rowId xmlns:a16="http://schemas.microsoft.com/office/drawing/2014/main" val="10002"/>
                  </a:ext>
                </a:extLst>
              </a:tr>
              <a:tr h="1798746">
                <a:tc>
                  <a:txBody>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US" sz="1600" u="sng" strike="noStrike" cap="none" normalizeH="0" baseline="0" dirty="0">
                          <a:ln>
                            <a:noFill/>
                          </a:ln>
                          <a:effectLst/>
                        </a:rPr>
                        <a:t>Reasons for under/ over achievement</a:t>
                      </a:r>
                    </a:p>
                    <a:p>
                      <a:pPr marL="0" marR="0" lvl="0" indent="0" algn="just" defTabSz="457200" rtl="0" eaLnBrk="1" fontAlgn="base" latinLnBrk="0" hangingPunct="1">
                        <a:lnSpc>
                          <a:spcPct val="100000"/>
                        </a:lnSpc>
                        <a:spcBef>
                          <a:spcPts val="0"/>
                        </a:spcBef>
                        <a:spcAft>
                          <a:spcPct val="0"/>
                        </a:spcAft>
                        <a:buClrTx/>
                        <a:buSzTx/>
                        <a:buFontTx/>
                        <a:buNone/>
                        <a:tabLst/>
                        <a:defRPr/>
                      </a:pPr>
                      <a:endParaRPr lang="en-US" sz="1600" u="none" strike="noStrike" kern="1200" baseline="0" dirty="0"/>
                    </a:p>
                    <a:p>
                      <a:pPr marL="87313" marR="0" lvl="0" indent="0" algn="just" defTabSz="914400" rtl="0" eaLnBrk="1" fontAlgn="base" latinLnBrk="0" hangingPunct="1">
                        <a:lnSpc>
                          <a:spcPct val="100000"/>
                        </a:lnSpc>
                        <a:spcBef>
                          <a:spcPts val="0"/>
                        </a:spcBef>
                        <a:spcAft>
                          <a:spcPct val="0"/>
                        </a:spcAft>
                        <a:buClr>
                          <a:srgbClr val="EEECE1"/>
                        </a:buClr>
                        <a:buSzTx/>
                        <a:buFont typeface="Wingdings" pitchFamily="2" charset="2"/>
                        <a:buNone/>
                        <a:tabLst/>
                        <a:defRPr/>
                      </a:pPr>
                      <a:r>
                        <a:rPr kumimoji="0" lang="en-US" sz="1600" u="none" strike="noStrike" kern="1200" cap="none" spc="0" normalizeH="0" baseline="0" dirty="0">
                          <a:ln>
                            <a:noFill/>
                          </a:ln>
                          <a:effectLst/>
                          <a:uLnTx/>
                          <a:uFillTx/>
                        </a:rPr>
                        <a:t>Allocation of cases according to expertise. Sharing of best practice. Improvement of case management processes.</a:t>
                      </a:r>
                      <a:endParaRPr kumimoji="0" lang="en-US" sz="16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72010" marR="72010" marT="73136" marB="73136"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US" sz="1600" u="sng" strike="noStrike" cap="none" normalizeH="0" baseline="0" dirty="0">
                          <a:ln>
                            <a:noFill/>
                          </a:ln>
                          <a:effectLst/>
                        </a:rPr>
                        <a:t>Way forward/Remedial action</a:t>
                      </a:r>
                    </a:p>
                    <a:p>
                      <a:pPr marL="0" marR="0" lvl="0" indent="0" algn="l" defTabSz="914400" rtl="0" eaLnBrk="1" fontAlgn="auto" latinLnBrk="0" hangingPunct="1">
                        <a:lnSpc>
                          <a:spcPct val="100000"/>
                        </a:lnSpc>
                        <a:spcBef>
                          <a:spcPts val="0"/>
                        </a:spcBef>
                        <a:spcAft>
                          <a:spcPts val="0"/>
                        </a:spcAft>
                        <a:buClrTx/>
                        <a:buSzTx/>
                        <a:buFontTx/>
                        <a:buNone/>
                      </a:pPr>
                      <a:endParaRPr kumimoji="0" lang="en-US" sz="1600" u="sng" strike="noStrike" cap="none" normalizeH="0" baseline="0" dirty="0">
                        <a:ln>
                          <a:noFill/>
                        </a:ln>
                        <a:effectLst/>
                      </a:endParaRPr>
                    </a:p>
                    <a:p>
                      <a:pPr marL="0" marR="0" lvl="0" indent="0" algn="just" defTabSz="457200" rtl="0" eaLnBrk="1" fontAlgn="base" latinLnBrk="0" hangingPunct="1">
                        <a:lnSpc>
                          <a:spcPct val="100000"/>
                        </a:lnSpc>
                        <a:spcBef>
                          <a:spcPts val="0"/>
                        </a:spcBef>
                        <a:spcAft>
                          <a:spcPct val="0"/>
                        </a:spcAft>
                        <a:buClrTx/>
                        <a:buSzTx/>
                        <a:buFontTx/>
                        <a:buNone/>
                        <a:tabLst/>
                        <a:defRPr/>
                      </a:pPr>
                      <a:r>
                        <a:rPr lang="en-US" sz="1600" u="none" strike="noStrike" kern="1200" baseline="0" dirty="0"/>
                        <a:t>N/A</a:t>
                      </a:r>
                    </a:p>
                    <a:p>
                      <a:pPr marL="0" marR="0" lvl="0" indent="0" algn="l" defTabSz="914400" rtl="0" eaLnBrk="1" fontAlgn="auto" latinLnBrk="0" hangingPunct="1">
                        <a:lnSpc>
                          <a:spcPct val="100000"/>
                        </a:lnSpc>
                        <a:spcBef>
                          <a:spcPts val="0"/>
                        </a:spcBef>
                        <a:spcAft>
                          <a:spcPts val="0"/>
                        </a:spcAft>
                        <a:buClrTx/>
                        <a:buSzTx/>
                        <a:buFontTx/>
                        <a:buNone/>
                      </a:pPr>
                      <a:endParaRPr kumimoji="0" lang="en-US" sz="1600" b="1" i="0" u="sng"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72010" marR="72010" marT="73136" marB="73136" horzOverflow="overflow"/>
                </a:tc>
                <a:extLst>
                  <a:ext uri="{0D108BD9-81ED-4DB2-BD59-A6C34878D82A}">
                    <a16:rowId xmlns:a16="http://schemas.microsoft.com/office/drawing/2014/main" val="10003"/>
                  </a:ext>
                </a:extLst>
              </a:tr>
            </a:tbl>
          </a:graphicData>
        </a:graphic>
      </p:graphicFrame>
      <p:sp>
        <p:nvSpPr>
          <p:cNvPr id="7" name="TextBox 6"/>
          <p:cNvSpPr txBox="1"/>
          <p:nvPr/>
        </p:nvSpPr>
        <p:spPr>
          <a:xfrm>
            <a:off x="68541" y="20124"/>
            <a:ext cx="9000045" cy="646331"/>
          </a:xfrm>
          <a:prstGeom prst="rect">
            <a:avLst/>
          </a:prstGeom>
          <a:solidFill>
            <a:schemeClr val="accent3">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lnSpc>
                <a:spcPct val="150000"/>
              </a:lnSpc>
              <a:buClr>
                <a:schemeClr val="bg2"/>
              </a:buClr>
            </a:pPr>
            <a:r>
              <a:rPr lang="en-ZA" sz="2400" b="1" dirty="0">
                <a:solidFill>
                  <a:schemeClr val="bg1"/>
                </a:solidFill>
                <a:latin typeface="Arial" panose="020B0604020202020204" pitchFamily="34" charset="0"/>
                <a:ea typeface="Calibri" panose="020F0502020204030204" pitchFamily="34" charset="0"/>
                <a:cs typeface="Arial" panose="020B0604020202020204" pitchFamily="34" charset="0"/>
              </a:rPr>
              <a:t>PROGRAMME 1: ADMINISTRATION</a:t>
            </a:r>
          </a:p>
        </p:txBody>
      </p:sp>
    </p:spTree>
    <p:extLst>
      <p:ext uri="{BB962C8B-B14F-4D97-AF65-F5344CB8AC3E}">
        <p14:creationId xmlns:p14="http://schemas.microsoft.com/office/powerpoint/2010/main" val="1294032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US" altLang="en-US" sz="2800" b="1" dirty="0"/>
          </a:p>
        </p:txBody>
      </p:sp>
      <p:sp>
        <p:nvSpPr>
          <p:cNvPr id="8196" name="Slide Number Placeholder 3"/>
          <p:cNvSpPr>
            <a:spLocks noGrp="1"/>
          </p:cNvSpPr>
          <p:nvPr>
            <p:ph type="sldNum" sz="quarter" idx="12"/>
          </p:nvPr>
        </p:nvSpPr>
        <p:spPr bwMode="auto">
          <a:xfrm>
            <a:off x="4424513" y="6237147"/>
            <a:ext cx="663302" cy="750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indent="0" algn="l">
              <a:buNone/>
            </a:pPr>
            <a:r>
              <a:rPr lang="en-US" altLang="en-US" sz="1800" b="1" dirty="0"/>
              <a:t>23</a:t>
            </a:r>
            <a:endParaRPr lang="en-ZA" altLang="en-US" sz="1800" b="1" dirty="0"/>
          </a:p>
        </p:txBody>
      </p:sp>
      <p:sp>
        <p:nvSpPr>
          <p:cNvPr id="8197"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graphicFrame>
        <p:nvGraphicFramePr>
          <p:cNvPr id="6" name="Table 1"/>
          <p:cNvGraphicFramePr>
            <a:graphicFrameLocks/>
          </p:cNvGraphicFramePr>
          <p:nvPr>
            <p:extLst>
              <p:ext uri="{D42A27DB-BD31-4B8C-83A1-F6EECF244321}">
                <p14:modId xmlns:p14="http://schemas.microsoft.com/office/powerpoint/2010/main" val="2287632574"/>
              </p:ext>
            </p:extLst>
          </p:nvPr>
        </p:nvGraphicFramePr>
        <p:xfrm>
          <a:off x="68540" y="666457"/>
          <a:ext cx="9000045" cy="5272431"/>
        </p:xfrm>
        <a:graphic>
          <a:graphicData uri="http://schemas.openxmlformats.org/drawingml/2006/table">
            <a:tbl>
              <a:tblPr firstRow="1" bandRow="1">
                <a:tableStyleId>{F2DE63D5-997A-4646-A377-4702673A728D}</a:tableStyleId>
              </a:tblPr>
              <a:tblGrid>
                <a:gridCol w="4644862">
                  <a:extLst>
                    <a:ext uri="{9D8B030D-6E8A-4147-A177-3AD203B41FA5}">
                      <a16:colId xmlns:a16="http://schemas.microsoft.com/office/drawing/2014/main" val="20000"/>
                    </a:ext>
                  </a:extLst>
                </a:gridCol>
                <a:gridCol w="4355183">
                  <a:extLst>
                    <a:ext uri="{9D8B030D-6E8A-4147-A177-3AD203B41FA5}">
                      <a16:colId xmlns:a16="http://schemas.microsoft.com/office/drawing/2014/main" val="20001"/>
                    </a:ext>
                  </a:extLst>
                </a:gridCol>
              </a:tblGrid>
              <a:tr h="498193">
                <a:tc gridSpan="2">
                  <a:txBody>
                    <a:bodyPr/>
                    <a:lstStyle/>
                    <a:p>
                      <a:r>
                        <a:rPr kumimoji="0" lang="en-US" sz="1600" u="none" strike="noStrike" kern="1200" cap="none" normalizeH="0" baseline="0" dirty="0">
                          <a:ln>
                            <a:noFill/>
                          </a:ln>
                          <a:effectLst/>
                        </a:rPr>
                        <a:t>Outcome: </a:t>
                      </a:r>
                      <a:r>
                        <a:rPr lang="en-US" sz="1800" u="none" strike="noStrike" kern="1200" baseline="0" dirty="0"/>
                        <a:t>DHA positioned to contribute positively to a capable and developmental state</a:t>
                      </a:r>
                      <a:endParaRPr kumimoji="0" lang="en-US" sz="16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1989" marR="71989" marT="71989" marB="71989" horzOverflow="overflow"/>
                </a:tc>
                <a:tc hMerge="1">
                  <a:txBody>
                    <a:bodyPr/>
                    <a:lstStyle/>
                    <a:p>
                      <a:endParaRPr lang="en-US"/>
                    </a:p>
                  </a:txBody>
                  <a:tcPr/>
                </a:tc>
                <a:extLst>
                  <a:ext uri="{0D108BD9-81ED-4DB2-BD59-A6C34878D82A}">
                    <a16:rowId xmlns:a16="http://schemas.microsoft.com/office/drawing/2014/main" val="10000"/>
                  </a:ext>
                </a:extLst>
              </a:tr>
              <a:tr h="424253">
                <a:tc>
                  <a:txBody>
                    <a:bodyPr/>
                    <a:lstStyle/>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pPr>
                      <a:r>
                        <a:rPr kumimoji="0" lang="en-ZA" sz="1600" u="none" strike="noStrike" kern="1200" cap="none" normalizeH="0" baseline="0" dirty="0">
                          <a:ln>
                            <a:noFill/>
                          </a:ln>
                          <a:effectLst/>
                        </a:rPr>
                        <a:t>ANNUAL TARGET</a:t>
                      </a:r>
                      <a:endParaRPr kumimoji="0" lang="en-US" sz="16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02" marR="72002" marT="71957" marB="71957"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ZA" sz="1600" u="none" strike="noStrike" kern="1200" cap="none" normalizeH="0" baseline="0" dirty="0">
                          <a:ln>
                            <a:noFill/>
                          </a:ln>
                          <a:effectLst/>
                        </a:rPr>
                        <a:t>ANNUAL PERFORMANCE</a:t>
                      </a:r>
                      <a:endParaRPr kumimoji="0" lang="en-US" sz="16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02" marR="72002" marT="71957" marB="71957" horzOverflow="overflow"/>
                </a:tc>
                <a:extLst>
                  <a:ext uri="{0D108BD9-81ED-4DB2-BD59-A6C34878D82A}">
                    <a16:rowId xmlns:a16="http://schemas.microsoft.com/office/drawing/2014/main" val="10001"/>
                  </a:ext>
                </a:extLst>
              </a:tr>
              <a:tr h="2570330">
                <a:tc>
                  <a:txBody>
                    <a:bodyPr/>
                    <a:lstStyle/>
                    <a:p>
                      <a:pPr marL="87313" marR="0" lvl="0" indent="0" algn="just" defTabSz="914400" rtl="0" eaLnBrk="1" fontAlgn="base" latinLnBrk="0" hangingPunct="1">
                        <a:lnSpc>
                          <a:spcPct val="100000"/>
                        </a:lnSpc>
                        <a:spcBef>
                          <a:spcPts val="0"/>
                        </a:spcBef>
                        <a:spcAft>
                          <a:spcPct val="0"/>
                        </a:spcAft>
                        <a:buClr>
                          <a:srgbClr val="EEECE1"/>
                        </a:buClr>
                        <a:buSzTx/>
                        <a:buFont typeface="Wingdings" pitchFamily="2" charset="2"/>
                        <a:buNone/>
                        <a:tabLst/>
                        <a:defRPr/>
                      </a:pPr>
                      <a:r>
                        <a:rPr lang="en-US" sz="1600" kern="1200" dirty="0">
                          <a:effectLst/>
                        </a:rPr>
                        <a:t>40 </a:t>
                      </a:r>
                      <a:r>
                        <a:rPr lang="en-ZA" sz="1600" kern="1200" dirty="0">
                          <a:effectLst/>
                        </a:rPr>
                        <a:t>Threat and Risk Assessments (TRAs) conducted in accordance with the requirements of Minimum Information Security Standards (MISS) and / or Minimum Physical Security Standards (MPSS)</a:t>
                      </a:r>
                      <a:endParaRPr lang="en-ZA" sz="1600" b="0" kern="1200" dirty="0">
                        <a:solidFill>
                          <a:schemeClr val="tx1"/>
                        </a:solidFill>
                        <a:effectLst/>
                        <a:latin typeface="Arial" pitchFamily="34" charset="0"/>
                        <a:ea typeface="+mn-ea"/>
                        <a:cs typeface="Arial" pitchFamily="34" charset="0"/>
                      </a:endParaRPr>
                    </a:p>
                  </a:txBody>
                  <a:tcPr marL="45716" marR="45716" marT="45716" marB="45716"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ZA" sz="1500" b="1" kern="1200" dirty="0">
                          <a:solidFill>
                            <a:srgbClr val="00B050"/>
                          </a:solidFill>
                          <a:effectLst/>
                        </a:rPr>
                        <a:t>ACHIEVED</a:t>
                      </a:r>
                    </a:p>
                    <a:p>
                      <a:pPr marL="87313" marR="0" lvl="0" indent="0" algn="just" defTabSz="914400" rtl="0" eaLnBrk="1" fontAlgn="base" latinLnBrk="0" hangingPunct="1">
                        <a:lnSpc>
                          <a:spcPct val="100000"/>
                        </a:lnSpc>
                        <a:spcBef>
                          <a:spcPts val="0"/>
                        </a:spcBef>
                        <a:spcAft>
                          <a:spcPct val="0"/>
                        </a:spcAft>
                        <a:buClr>
                          <a:srgbClr val="EEECE1"/>
                        </a:buClr>
                        <a:buSzTx/>
                        <a:buFont typeface="Wingdings" pitchFamily="2" charset="2"/>
                        <a:buNone/>
                        <a:tabLst/>
                        <a:defRPr/>
                      </a:pPr>
                      <a:r>
                        <a:rPr kumimoji="0" lang="en-US" sz="1600" u="none" strike="noStrike" kern="1200" cap="none" spc="0" normalizeH="0" baseline="0" noProof="0" dirty="0">
                          <a:ln>
                            <a:noFill/>
                          </a:ln>
                          <a:effectLst/>
                          <a:uLnTx/>
                          <a:uFillTx/>
                        </a:rPr>
                        <a:t>42 Threat and Risk Assessments (TRAs) conducted in accordance with the requirements of Minimum Information Security Standards (MISS) and/ or Minimum Physical Security Standards( MPSS)</a:t>
                      </a:r>
                    </a:p>
                    <a:p>
                      <a:pPr algn="just"/>
                      <a:endParaRPr lang="en-US" sz="1500" kern="1200" dirty="0">
                        <a:solidFill>
                          <a:schemeClr val="tx1"/>
                        </a:solidFill>
                        <a:effectLst/>
                        <a:latin typeface="Arial" panose="020B0604020202020204" pitchFamily="34" charset="0"/>
                        <a:ea typeface="+mn-ea"/>
                        <a:cs typeface="Arial" panose="020B0604020202020204" pitchFamily="34" charset="0"/>
                      </a:endParaRPr>
                    </a:p>
                  </a:txBody>
                  <a:tcPr marL="71989" marR="71989" marT="71989" marB="71989" horzOverflow="overflow"/>
                </a:tc>
                <a:extLst>
                  <a:ext uri="{0D108BD9-81ED-4DB2-BD59-A6C34878D82A}">
                    <a16:rowId xmlns:a16="http://schemas.microsoft.com/office/drawing/2014/main" val="10002"/>
                  </a:ext>
                </a:extLst>
              </a:tr>
              <a:tr h="1779655">
                <a:tc>
                  <a:txBody>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US" sz="1600" u="sng" strike="noStrike" cap="none" normalizeH="0" baseline="0" dirty="0">
                          <a:ln>
                            <a:noFill/>
                          </a:ln>
                          <a:effectLst/>
                        </a:rPr>
                        <a:t>Reasons for  over achievement</a:t>
                      </a:r>
                    </a:p>
                    <a:p>
                      <a:pPr marL="0" marR="0" lvl="0" indent="0" algn="just" defTabSz="457200" rtl="0" eaLnBrk="1" fontAlgn="base" latinLnBrk="0" hangingPunct="1">
                        <a:lnSpc>
                          <a:spcPct val="100000"/>
                        </a:lnSpc>
                        <a:spcBef>
                          <a:spcPts val="0"/>
                        </a:spcBef>
                        <a:spcAft>
                          <a:spcPct val="0"/>
                        </a:spcAft>
                        <a:buClrTx/>
                        <a:buSzTx/>
                        <a:buFontTx/>
                        <a:buNone/>
                        <a:tabLst/>
                        <a:defRPr/>
                      </a:pPr>
                      <a:endParaRPr lang="en-US" sz="1600" u="none" strike="noStrike" kern="1200" baseline="0" dirty="0"/>
                    </a:p>
                    <a:p>
                      <a:pPr marL="0" marR="0" lvl="0" indent="0" algn="just" defTabSz="457200" rtl="0" eaLnBrk="1" fontAlgn="base" latinLnBrk="0" hangingPunct="1">
                        <a:lnSpc>
                          <a:spcPct val="100000"/>
                        </a:lnSpc>
                        <a:spcBef>
                          <a:spcPct val="20000"/>
                        </a:spcBef>
                        <a:spcAft>
                          <a:spcPct val="0"/>
                        </a:spcAft>
                        <a:buClrTx/>
                        <a:buSzTx/>
                        <a:buFontTx/>
                        <a:buNone/>
                        <a:tabLst/>
                        <a:defRPr/>
                      </a:pPr>
                      <a:r>
                        <a:rPr lang="en-US" sz="1600" u="none" strike="noStrike" kern="1200" baseline="0" dirty="0"/>
                        <a:t>N/A</a:t>
                      </a:r>
                    </a:p>
                    <a:p>
                      <a:pPr marL="0" marR="0" lvl="0" indent="0" algn="just" defTabSz="457200" rtl="0" eaLnBrk="1" fontAlgn="base" latinLnBrk="0" hangingPunct="1">
                        <a:lnSpc>
                          <a:spcPct val="100000"/>
                        </a:lnSpc>
                        <a:spcBef>
                          <a:spcPts val="0"/>
                        </a:spcBef>
                        <a:spcAft>
                          <a:spcPct val="0"/>
                        </a:spcAft>
                        <a:buClrTx/>
                        <a:buSzTx/>
                        <a:buFontTx/>
                        <a:buNone/>
                        <a:tabLst/>
                        <a:defRPr/>
                      </a:pPr>
                      <a:endParaRPr lang="en-US" sz="16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72010" marR="72010" marT="73136" marB="73136"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US" sz="1600" u="sng" strike="noStrike" cap="none" normalizeH="0" baseline="0" dirty="0">
                          <a:ln>
                            <a:noFill/>
                          </a:ln>
                          <a:effectLst/>
                        </a:rPr>
                        <a:t>Way forward/Remedial action</a:t>
                      </a:r>
                    </a:p>
                    <a:p>
                      <a:pPr marL="0" marR="0" lvl="0" indent="0" algn="l" defTabSz="914400" rtl="0" eaLnBrk="1" fontAlgn="auto" latinLnBrk="0" hangingPunct="1">
                        <a:lnSpc>
                          <a:spcPct val="100000"/>
                        </a:lnSpc>
                        <a:spcBef>
                          <a:spcPts val="0"/>
                        </a:spcBef>
                        <a:spcAft>
                          <a:spcPts val="0"/>
                        </a:spcAft>
                        <a:buClrTx/>
                        <a:buSzTx/>
                        <a:buFontTx/>
                        <a:buNone/>
                      </a:pPr>
                      <a:endParaRPr kumimoji="0" lang="en-US" sz="1600" u="sng" strike="noStrike" cap="none" normalizeH="0" baseline="0" dirty="0">
                        <a:ln>
                          <a:noFill/>
                        </a:ln>
                        <a:effectLst/>
                      </a:endParaRPr>
                    </a:p>
                    <a:p>
                      <a:pPr marL="0" marR="0" lvl="0" indent="0" algn="just" defTabSz="457200" rtl="0" eaLnBrk="1" fontAlgn="base" latinLnBrk="0" hangingPunct="1">
                        <a:lnSpc>
                          <a:spcPct val="100000"/>
                        </a:lnSpc>
                        <a:spcBef>
                          <a:spcPts val="0"/>
                        </a:spcBef>
                        <a:spcAft>
                          <a:spcPct val="0"/>
                        </a:spcAft>
                        <a:buClrTx/>
                        <a:buSzTx/>
                        <a:buFontTx/>
                        <a:buNone/>
                        <a:tabLst/>
                        <a:defRPr/>
                      </a:pPr>
                      <a:r>
                        <a:rPr lang="en-US" sz="1600" u="none" strike="noStrike" kern="1200" baseline="0" dirty="0"/>
                        <a:t>N/A</a:t>
                      </a:r>
                    </a:p>
                    <a:p>
                      <a:pPr marL="0" marR="0" lvl="0" indent="0" algn="l" defTabSz="914400" rtl="0" eaLnBrk="1" fontAlgn="auto" latinLnBrk="0" hangingPunct="1">
                        <a:lnSpc>
                          <a:spcPct val="100000"/>
                        </a:lnSpc>
                        <a:spcBef>
                          <a:spcPts val="0"/>
                        </a:spcBef>
                        <a:spcAft>
                          <a:spcPts val="0"/>
                        </a:spcAft>
                        <a:buClrTx/>
                        <a:buSzTx/>
                        <a:buFontTx/>
                        <a:buNone/>
                      </a:pPr>
                      <a:endParaRPr kumimoji="0" lang="en-US" sz="1600" b="1" i="0" u="sng"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72010" marR="72010" marT="73136" marB="73136" horzOverflow="overflow"/>
                </a:tc>
                <a:extLst>
                  <a:ext uri="{0D108BD9-81ED-4DB2-BD59-A6C34878D82A}">
                    <a16:rowId xmlns:a16="http://schemas.microsoft.com/office/drawing/2014/main" val="10003"/>
                  </a:ext>
                </a:extLst>
              </a:tr>
            </a:tbl>
          </a:graphicData>
        </a:graphic>
      </p:graphicFrame>
      <p:sp>
        <p:nvSpPr>
          <p:cNvPr id="7" name="TextBox 6"/>
          <p:cNvSpPr txBox="1"/>
          <p:nvPr/>
        </p:nvSpPr>
        <p:spPr>
          <a:xfrm>
            <a:off x="68541" y="20124"/>
            <a:ext cx="9000045" cy="646331"/>
          </a:xfrm>
          <a:prstGeom prst="rect">
            <a:avLst/>
          </a:prstGeom>
          <a:solidFill>
            <a:schemeClr val="accent3">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lnSpc>
                <a:spcPct val="150000"/>
              </a:lnSpc>
              <a:buClr>
                <a:schemeClr val="bg2"/>
              </a:buClr>
            </a:pPr>
            <a:r>
              <a:rPr lang="en-ZA" sz="2400" b="1" dirty="0">
                <a:solidFill>
                  <a:schemeClr val="bg1"/>
                </a:solidFill>
                <a:latin typeface="Arial" panose="020B0604020202020204" pitchFamily="34" charset="0"/>
                <a:ea typeface="Calibri" panose="020F0502020204030204" pitchFamily="34" charset="0"/>
                <a:cs typeface="Arial" panose="020B0604020202020204" pitchFamily="34" charset="0"/>
              </a:rPr>
              <a:t>PROGRAMME 1: ADMINISTRATION</a:t>
            </a:r>
          </a:p>
        </p:txBody>
      </p:sp>
    </p:spTree>
    <p:extLst>
      <p:ext uri="{BB962C8B-B14F-4D97-AF65-F5344CB8AC3E}">
        <p14:creationId xmlns:p14="http://schemas.microsoft.com/office/powerpoint/2010/main" val="40008749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US" altLang="en-US" sz="2800" b="1" dirty="0"/>
          </a:p>
        </p:txBody>
      </p:sp>
      <p:sp>
        <p:nvSpPr>
          <p:cNvPr id="8196" name="Slide Number Placeholder 3"/>
          <p:cNvSpPr>
            <a:spLocks noGrp="1"/>
          </p:cNvSpPr>
          <p:nvPr>
            <p:ph type="sldNum" sz="quarter" idx="12"/>
          </p:nvPr>
        </p:nvSpPr>
        <p:spPr bwMode="auto">
          <a:xfrm>
            <a:off x="4424513" y="6237147"/>
            <a:ext cx="663302" cy="750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indent="0" algn="l">
              <a:buNone/>
            </a:pPr>
            <a:r>
              <a:rPr lang="en-US" altLang="en-US" sz="1800" b="1" dirty="0"/>
              <a:t>24</a:t>
            </a:r>
            <a:endParaRPr lang="en-ZA" altLang="en-US" sz="1800" b="1" dirty="0"/>
          </a:p>
        </p:txBody>
      </p:sp>
      <p:sp>
        <p:nvSpPr>
          <p:cNvPr id="8197"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graphicFrame>
        <p:nvGraphicFramePr>
          <p:cNvPr id="6" name="Table 1"/>
          <p:cNvGraphicFramePr>
            <a:graphicFrameLocks/>
          </p:cNvGraphicFramePr>
          <p:nvPr>
            <p:extLst>
              <p:ext uri="{D42A27DB-BD31-4B8C-83A1-F6EECF244321}">
                <p14:modId xmlns:p14="http://schemas.microsoft.com/office/powerpoint/2010/main" val="2004532695"/>
              </p:ext>
            </p:extLst>
          </p:nvPr>
        </p:nvGraphicFramePr>
        <p:xfrm>
          <a:off x="68540" y="650128"/>
          <a:ext cx="9000045" cy="5400939"/>
        </p:xfrm>
        <a:graphic>
          <a:graphicData uri="http://schemas.openxmlformats.org/drawingml/2006/table">
            <a:tbl>
              <a:tblPr firstRow="1" bandRow="1">
                <a:tableStyleId>{F2DE63D5-997A-4646-A377-4702673A728D}</a:tableStyleId>
              </a:tblPr>
              <a:tblGrid>
                <a:gridCol w="4644862">
                  <a:extLst>
                    <a:ext uri="{9D8B030D-6E8A-4147-A177-3AD203B41FA5}">
                      <a16:colId xmlns:a16="http://schemas.microsoft.com/office/drawing/2014/main" val="20000"/>
                    </a:ext>
                  </a:extLst>
                </a:gridCol>
                <a:gridCol w="4355183">
                  <a:extLst>
                    <a:ext uri="{9D8B030D-6E8A-4147-A177-3AD203B41FA5}">
                      <a16:colId xmlns:a16="http://schemas.microsoft.com/office/drawing/2014/main" val="20001"/>
                    </a:ext>
                  </a:extLst>
                </a:gridCol>
              </a:tblGrid>
              <a:tr h="499083">
                <a:tc gridSpan="2">
                  <a:txBody>
                    <a:bodyPr/>
                    <a:lstStyle/>
                    <a:p>
                      <a:r>
                        <a:rPr kumimoji="0" lang="en-US" sz="1600" u="none" strike="noStrike" kern="1200" cap="none" normalizeH="0" baseline="0" dirty="0">
                          <a:ln>
                            <a:noFill/>
                          </a:ln>
                          <a:effectLst/>
                        </a:rPr>
                        <a:t>Outcome: </a:t>
                      </a:r>
                      <a:r>
                        <a:rPr lang="en-US" sz="1800" u="none" strike="noStrike" kern="1200" baseline="0" dirty="0"/>
                        <a:t>DHA positioned to contribute positively to a capable and developmental state</a:t>
                      </a:r>
                      <a:endParaRPr kumimoji="0" lang="en-US" sz="16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1989" marR="71989" marT="71989" marB="71989" horzOverflow="overflow"/>
                </a:tc>
                <a:tc hMerge="1">
                  <a:txBody>
                    <a:bodyPr/>
                    <a:lstStyle/>
                    <a:p>
                      <a:endParaRPr lang="en-US"/>
                    </a:p>
                  </a:txBody>
                  <a:tcPr/>
                </a:tc>
                <a:extLst>
                  <a:ext uri="{0D108BD9-81ED-4DB2-BD59-A6C34878D82A}">
                    <a16:rowId xmlns:a16="http://schemas.microsoft.com/office/drawing/2014/main" val="10000"/>
                  </a:ext>
                </a:extLst>
              </a:tr>
              <a:tr h="425011">
                <a:tc>
                  <a:txBody>
                    <a:bodyPr/>
                    <a:lstStyle/>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pPr>
                      <a:r>
                        <a:rPr kumimoji="0" lang="en-ZA" sz="1600" u="none" strike="noStrike" kern="1200" cap="none" normalizeH="0" baseline="0" dirty="0">
                          <a:ln>
                            <a:noFill/>
                          </a:ln>
                          <a:effectLst/>
                        </a:rPr>
                        <a:t>ANNUAL TARGET</a:t>
                      </a:r>
                      <a:endParaRPr kumimoji="0" lang="en-US" sz="16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02" marR="72002" marT="71957" marB="71957"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ZA" sz="1600" u="none" strike="noStrike" kern="1200" cap="none" normalizeH="0" baseline="0" dirty="0">
                          <a:ln>
                            <a:noFill/>
                          </a:ln>
                          <a:effectLst/>
                        </a:rPr>
                        <a:t>ANNUAL PERFORMANCE</a:t>
                      </a:r>
                      <a:endParaRPr kumimoji="0" lang="en-US" sz="16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02" marR="72002" marT="71957" marB="71957" horzOverflow="overflow"/>
                </a:tc>
                <a:extLst>
                  <a:ext uri="{0D108BD9-81ED-4DB2-BD59-A6C34878D82A}">
                    <a16:rowId xmlns:a16="http://schemas.microsoft.com/office/drawing/2014/main" val="10001"/>
                  </a:ext>
                </a:extLst>
              </a:tr>
              <a:tr h="2574925">
                <a:tc>
                  <a:txBody>
                    <a:bodyPr/>
                    <a:lstStyle/>
                    <a:p>
                      <a:pPr marL="87313" marR="0" lvl="0" indent="0" algn="just" defTabSz="914400" rtl="0" eaLnBrk="1" fontAlgn="base" latinLnBrk="0" hangingPunct="1">
                        <a:lnSpc>
                          <a:spcPct val="100000"/>
                        </a:lnSpc>
                        <a:spcBef>
                          <a:spcPts val="0"/>
                        </a:spcBef>
                        <a:spcAft>
                          <a:spcPct val="0"/>
                        </a:spcAft>
                        <a:buClr>
                          <a:srgbClr val="EEECE1"/>
                        </a:buClr>
                        <a:buSzTx/>
                        <a:buFont typeface="Wingdings" pitchFamily="2" charset="2"/>
                        <a:buNone/>
                        <a:tabLst/>
                        <a:defRPr/>
                      </a:pPr>
                      <a:r>
                        <a:rPr kumimoji="0" lang="en-ZA" sz="1600" u="none" strike="noStrike" kern="1200" cap="none" spc="0" normalizeH="0" baseline="0" dirty="0">
                          <a:ln>
                            <a:noFill/>
                          </a:ln>
                          <a:effectLst/>
                          <a:uLnTx/>
                          <a:uFillTx/>
                        </a:rPr>
                        <a:t>300 vetting files referred to State Security Agency (SSA) for evaluation.</a:t>
                      </a:r>
                      <a:endParaRPr kumimoji="0" lang="en-ZA"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txBody>
                  <a:tcPr marL="45716" marR="45716" marT="45716" marB="45716"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ZA" sz="1600" b="1" kern="1200" dirty="0">
                          <a:solidFill>
                            <a:srgbClr val="00B050"/>
                          </a:solidFill>
                          <a:effectLst/>
                        </a:rPr>
                        <a:t>ACHIEVED</a:t>
                      </a:r>
                    </a:p>
                    <a:p>
                      <a:pPr marL="87313" marR="0" lvl="0" indent="0" algn="just" defTabSz="914400" rtl="0" eaLnBrk="1" fontAlgn="base" latinLnBrk="0" hangingPunct="1">
                        <a:lnSpc>
                          <a:spcPct val="100000"/>
                        </a:lnSpc>
                        <a:spcBef>
                          <a:spcPts val="0"/>
                        </a:spcBef>
                        <a:spcAft>
                          <a:spcPct val="0"/>
                        </a:spcAft>
                        <a:buClr>
                          <a:srgbClr val="EEECE1"/>
                        </a:buClr>
                        <a:buSzTx/>
                        <a:buFont typeface="Wingdings" pitchFamily="2" charset="2"/>
                        <a:buNone/>
                        <a:tabLst/>
                        <a:defRPr/>
                      </a:pPr>
                      <a:r>
                        <a:rPr kumimoji="0" lang="en-ZA" sz="1600" u="none" strike="noStrike" kern="1200" cap="none" spc="0" normalizeH="0" baseline="0" noProof="0" dirty="0">
                          <a:ln>
                            <a:noFill/>
                          </a:ln>
                          <a:effectLst/>
                          <a:uLnTx/>
                          <a:uFillTx/>
                        </a:rPr>
                        <a:t>369 vetting files referred to State Security Agency (SSA) for evaluation.</a:t>
                      </a:r>
                    </a:p>
                    <a:p>
                      <a:pPr algn="just"/>
                      <a:endParaRPr lang="en-US" sz="1600" kern="1200" dirty="0">
                        <a:solidFill>
                          <a:schemeClr val="tx1"/>
                        </a:solidFill>
                        <a:effectLst/>
                        <a:latin typeface="Arial" panose="020B0604020202020204" pitchFamily="34" charset="0"/>
                        <a:ea typeface="+mn-ea"/>
                        <a:cs typeface="Arial" panose="020B0604020202020204" pitchFamily="34" charset="0"/>
                      </a:endParaRPr>
                    </a:p>
                  </a:txBody>
                  <a:tcPr marL="71989" marR="71989" marT="71989" marB="71989" horzOverflow="overflow"/>
                </a:tc>
                <a:extLst>
                  <a:ext uri="{0D108BD9-81ED-4DB2-BD59-A6C34878D82A}">
                    <a16:rowId xmlns:a16="http://schemas.microsoft.com/office/drawing/2014/main" val="10002"/>
                  </a:ext>
                </a:extLst>
              </a:tr>
              <a:tr h="1782837">
                <a:tc>
                  <a:txBody>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US" sz="1600" u="sng" strike="noStrike" cap="none" normalizeH="0" baseline="0" dirty="0">
                          <a:ln>
                            <a:noFill/>
                          </a:ln>
                          <a:effectLst/>
                        </a:rPr>
                        <a:t>Reasons for  over achievement</a:t>
                      </a:r>
                    </a:p>
                    <a:p>
                      <a:pPr marL="0" marR="0" lvl="0" indent="0" algn="just" defTabSz="457200" rtl="0" eaLnBrk="1" fontAlgn="base" latinLnBrk="0" hangingPunct="1">
                        <a:lnSpc>
                          <a:spcPct val="100000"/>
                        </a:lnSpc>
                        <a:spcBef>
                          <a:spcPts val="0"/>
                        </a:spcBef>
                        <a:spcAft>
                          <a:spcPct val="0"/>
                        </a:spcAft>
                        <a:buClrTx/>
                        <a:buSzTx/>
                        <a:buFontTx/>
                        <a:buNone/>
                        <a:tabLst/>
                        <a:defRPr/>
                      </a:pPr>
                      <a:endParaRPr lang="en-US" sz="1600" u="none" strike="noStrike" kern="1200" baseline="0" dirty="0"/>
                    </a:p>
                    <a:p>
                      <a:pPr marL="0" marR="0" lvl="0" indent="0" algn="just" defTabSz="457200" rtl="0" eaLnBrk="1" fontAlgn="base" latinLnBrk="0" hangingPunct="1">
                        <a:lnSpc>
                          <a:spcPct val="100000"/>
                        </a:lnSpc>
                        <a:spcBef>
                          <a:spcPts val="0"/>
                        </a:spcBef>
                        <a:spcAft>
                          <a:spcPct val="0"/>
                        </a:spcAft>
                        <a:buClrTx/>
                        <a:buSzTx/>
                        <a:buFontTx/>
                        <a:buNone/>
                        <a:tabLst/>
                        <a:defRPr/>
                      </a:pPr>
                      <a:r>
                        <a:rPr lang="en-US" sz="1600" u="none" strike="noStrike" kern="1200" baseline="0" dirty="0"/>
                        <a:t>The Branch Counter Corruption and Security Services sent additional officials to provinces to complete vetting files and conduct interviews.</a:t>
                      </a:r>
                    </a:p>
                    <a:p>
                      <a:pPr marL="0" marR="0" lvl="0" indent="0" algn="just" defTabSz="457200" rtl="0" eaLnBrk="1" fontAlgn="base" latinLnBrk="0" hangingPunct="1">
                        <a:lnSpc>
                          <a:spcPct val="100000"/>
                        </a:lnSpc>
                        <a:spcBef>
                          <a:spcPct val="20000"/>
                        </a:spcBef>
                        <a:spcAft>
                          <a:spcPct val="0"/>
                        </a:spcAft>
                        <a:buClrTx/>
                        <a:buSzTx/>
                        <a:buFontTx/>
                        <a:buNone/>
                        <a:tabLst/>
                        <a:defRPr/>
                      </a:pPr>
                      <a:endParaRPr lang="en-US" sz="1600" u="none" strike="noStrike" kern="1200" baseline="0" dirty="0">
                        <a:highlight>
                          <a:srgbClr val="FF0000"/>
                        </a:highlight>
                      </a:endParaRPr>
                    </a:p>
                    <a:p>
                      <a:pPr marL="0" marR="0" lvl="0" indent="0" algn="just" defTabSz="457200" rtl="0" eaLnBrk="1" fontAlgn="base" latinLnBrk="0" hangingPunct="1">
                        <a:lnSpc>
                          <a:spcPct val="100000"/>
                        </a:lnSpc>
                        <a:spcBef>
                          <a:spcPts val="0"/>
                        </a:spcBef>
                        <a:spcAft>
                          <a:spcPct val="0"/>
                        </a:spcAft>
                        <a:buClrTx/>
                        <a:buSzTx/>
                        <a:buFontTx/>
                        <a:buNone/>
                        <a:tabLst/>
                        <a:defRPr/>
                      </a:pPr>
                      <a:endParaRPr lang="en-US" sz="16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72010" marR="72010" marT="73136" marB="73136"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US" sz="1600" u="sng" strike="noStrike" cap="none" normalizeH="0" baseline="0" dirty="0">
                          <a:ln>
                            <a:noFill/>
                          </a:ln>
                          <a:effectLst/>
                        </a:rPr>
                        <a:t>Way forward/Remedial action</a:t>
                      </a:r>
                    </a:p>
                    <a:p>
                      <a:pPr marL="0" marR="0" lvl="0" indent="0" algn="l" defTabSz="914400" rtl="0" eaLnBrk="1" fontAlgn="auto" latinLnBrk="0" hangingPunct="1">
                        <a:lnSpc>
                          <a:spcPct val="100000"/>
                        </a:lnSpc>
                        <a:spcBef>
                          <a:spcPts val="0"/>
                        </a:spcBef>
                        <a:spcAft>
                          <a:spcPts val="0"/>
                        </a:spcAft>
                        <a:buClrTx/>
                        <a:buSzTx/>
                        <a:buFontTx/>
                        <a:buNone/>
                      </a:pPr>
                      <a:endParaRPr kumimoji="0" lang="en-US" sz="1600" u="sng" strike="noStrike" cap="none" normalizeH="0" baseline="0" dirty="0">
                        <a:ln>
                          <a:noFill/>
                        </a:ln>
                        <a:effectLst/>
                      </a:endParaRPr>
                    </a:p>
                    <a:p>
                      <a:pPr marL="0" marR="0" lvl="0" indent="0" algn="just" defTabSz="457200" rtl="0" eaLnBrk="1" fontAlgn="base" latinLnBrk="0" hangingPunct="1">
                        <a:lnSpc>
                          <a:spcPct val="100000"/>
                        </a:lnSpc>
                        <a:spcBef>
                          <a:spcPts val="0"/>
                        </a:spcBef>
                        <a:spcAft>
                          <a:spcPct val="0"/>
                        </a:spcAft>
                        <a:buClrTx/>
                        <a:buSzTx/>
                        <a:buFontTx/>
                        <a:buNone/>
                        <a:tabLst/>
                        <a:defRPr/>
                      </a:pPr>
                      <a:r>
                        <a:rPr lang="en-US" sz="1600" u="none" strike="noStrike" kern="1200" baseline="0" dirty="0"/>
                        <a:t>N/A</a:t>
                      </a:r>
                    </a:p>
                    <a:p>
                      <a:pPr marL="0" marR="0" lvl="0" indent="0" algn="l" defTabSz="914400" rtl="0" eaLnBrk="1" fontAlgn="auto" latinLnBrk="0" hangingPunct="1">
                        <a:lnSpc>
                          <a:spcPct val="100000"/>
                        </a:lnSpc>
                        <a:spcBef>
                          <a:spcPts val="0"/>
                        </a:spcBef>
                        <a:spcAft>
                          <a:spcPts val="0"/>
                        </a:spcAft>
                        <a:buClrTx/>
                        <a:buSzTx/>
                        <a:buFontTx/>
                        <a:buNone/>
                      </a:pPr>
                      <a:endParaRPr kumimoji="0" lang="en-US" sz="1600" b="1" i="0" u="sng"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72010" marR="72010" marT="73136" marB="73136" horzOverflow="overflow"/>
                </a:tc>
                <a:extLst>
                  <a:ext uri="{0D108BD9-81ED-4DB2-BD59-A6C34878D82A}">
                    <a16:rowId xmlns:a16="http://schemas.microsoft.com/office/drawing/2014/main" val="10003"/>
                  </a:ext>
                </a:extLst>
              </a:tr>
            </a:tbl>
          </a:graphicData>
        </a:graphic>
      </p:graphicFrame>
      <p:sp>
        <p:nvSpPr>
          <p:cNvPr id="7" name="TextBox 6"/>
          <p:cNvSpPr txBox="1"/>
          <p:nvPr/>
        </p:nvSpPr>
        <p:spPr>
          <a:xfrm>
            <a:off x="68541" y="20124"/>
            <a:ext cx="9000045" cy="646331"/>
          </a:xfrm>
          <a:prstGeom prst="rect">
            <a:avLst/>
          </a:prstGeom>
          <a:solidFill>
            <a:schemeClr val="accent3">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lnSpc>
                <a:spcPct val="150000"/>
              </a:lnSpc>
              <a:buClr>
                <a:schemeClr val="bg2"/>
              </a:buClr>
            </a:pPr>
            <a:r>
              <a:rPr lang="en-ZA" sz="2400" b="1" dirty="0">
                <a:solidFill>
                  <a:schemeClr val="bg1"/>
                </a:solidFill>
                <a:latin typeface="Arial" panose="020B0604020202020204" pitchFamily="34" charset="0"/>
                <a:ea typeface="Calibri" panose="020F0502020204030204" pitchFamily="34" charset="0"/>
                <a:cs typeface="Arial" panose="020B0604020202020204" pitchFamily="34" charset="0"/>
              </a:rPr>
              <a:t>PROGRAMME 1: ADMINISTRATION</a:t>
            </a:r>
          </a:p>
        </p:txBody>
      </p:sp>
    </p:spTree>
    <p:extLst>
      <p:ext uri="{BB962C8B-B14F-4D97-AF65-F5344CB8AC3E}">
        <p14:creationId xmlns:p14="http://schemas.microsoft.com/office/powerpoint/2010/main" val="14733143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ltLang="en-US" sz="2800" b="1" dirty="0"/>
          </a:p>
        </p:txBody>
      </p:sp>
      <p:sp>
        <p:nvSpPr>
          <p:cNvPr id="8198"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sp>
        <p:nvSpPr>
          <p:cNvPr id="2" name="Content Placeholder 1"/>
          <p:cNvSpPr>
            <a:spLocks noGrp="1"/>
          </p:cNvSpPr>
          <p:nvPr>
            <p:ph idx="1"/>
          </p:nvPr>
        </p:nvSpPr>
        <p:spPr/>
        <p:txBody>
          <a:bodyPr/>
          <a:lstStyle/>
          <a:p>
            <a:endParaRPr lang="en-ZA" dirty="0"/>
          </a:p>
        </p:txBody>
      </p:sp>
      <p:pic>
        <p:nvPicPr>
          <p:cNvPr id="7" name="Picture 6" descr="DHA_APP_2021_web_small-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0" y="3639008"/>
            <a:ext cx="5729141" cy="1263192"/>
          </a:xfrm>
          <a:prstGeom prst="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PROGRAMME 2 :</a:t>
            </a:r>
          </a:p>
          <a:p>
            <a:pPr algn="ctr"/>
            <a:r>
              <a:rPr lang="en-US" sz="2400" b="1" dirty="0">
                <a:latin typeface="Arial" panose="020B0604020202020204" pitchFamily="34" charset="0"/>
                <a:cs typeface="Arial" panose="020B0604020202020204" pitchFamily="34" charset="0"/>
              </a:rPr>
              <a:t>CITIZEN AFFAIRS</a:t>
            </a:r>
            <a:endParaRPr lang="en-ZA" sz="24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a:stretch>
            <a:fillRect/>
          </a:stretch>
        </p:blipFill>
        <p:spPr>
          <a:xfrm>
            <a:off x="0" y="0"/>
            <a:ext cx="3902697" cy="3054285"/>
          </a:xfrm>
          <a:prstGeom prst="rect">
            <a:avLst/>
          </a:prstGeom>
        </p:spPr>
      </p:pic>
    </p:spTree>
    <p:extLst>
      <p:ext uri="{BB962C8B-B14F-4D97-AF65-F5344CB8AC3E}">
        <p14:creationId xmlns:p14="http://schemas.microsoft.com/office/powerpoint/2010/main" val="959901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US" altLang="en-US" sz="2800" b="1" dirty="0"/>
          </a:p>
        </p:txBody>
      </p:sp>
      <p:sp>
        <p:nvSpPr>
          <p:cNvPr id="8196" name="Slide Number Placeholder 3"/>
          <p:cNvSpPr>
            <a:spLocks noGrp="1"/>
          </p:cNvSpPr>
          <p:nvPr>
            <p:ph type="sldNum" sz="quarter" idx="12"/>
          </p:nvPr>
        </p:nvSpPr>
        <p:spPr bwMode="auto">
          <a:xfrm>
            <a:off x="4424513" y="6237147"/>
            <a:ext cx="663302" cy="750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indent="0" algn="l">
              <a:buNone/>
            </a:pPr>
            <a:r>
              <a:rPr lang="en-US" altLang="en-US" sz="1800" b="1" dirty="0"/>
              <a:t>26</a:t>
            </a:r>
            <a:endParaRPr lang="en-ZA" altLang="en-US" sz="1800" b="1" dirty="0"/>
          </a:p>
        </p:txBody>
      </p:sp>
      <p:sp>
        <p:nvSpPr>
          <p:cNvPr id="8197"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graphicFrame>
        <p:nvGraphicFramePr>
          <p:cNvPr id="6" name="Table 1"/>
          <p:cNvGraphicFramePr>
            <a:graphicFrameLocks/>
          </p:cNvGraphicFramePr>
          <p:nvPr>
            <p:extLst>
              <p:ext uri="{D42A27DB-BD31-4B8C-83A1-F6EECF244321}">
                <p14:modId xmlns:p14="http://schemas.microsoft.com/office/powerpoint/2010/main" val="1311960395"/>
              </p:ext>
            </p:extLst>
          </p:nvPr>
        </p:nvGraphicFramePr>
        <p:xfrm>
          <a:off x="1" y="481789"/>
          <a:ext cx="9144000" cy="5485377"/>
        </p:xfrm>
        <a:graphic>
          <a:graphicData uri="http://schemas.openxmlformats.org/drawingml/2006/table">
            <a:tbl>
              <a:tblPr firstRow="1" bandRow="1">
                <a:tableStyleId>{F2DE63D5-997A-4646-A377-4702673A728D}</a:tableStyleId>
              </a:tblPr>
              <a:tblGrid>
                <a:gridCol w="4719156">
                  <a:extLst>
                    <a:ext uri="{9D8B030D-6E8A-4147-A177-3AD203B41FA5}">
                      <a16:colId xmlns:a16="http://schemas.microsoft.com/office/drawing/2014/main" val="20000"/>
                    </a:ext>
                  </a:extLst>
                </a:gridCol>
                <a:gridCol w="4424844">
                  <a:extLst>
                    <a:ext uri="{9D8B030D-6E8A-4147-A177-3AD203B41FA5}">
                      <a16:colId xmlns:a16="http://schemas.microsoft.com/office/drawing/2014/main" val="20001"/>
                    </a:ext>
                  </a:extLst>
                </a:gridCol>
              </a:tblGrid>
              <a:tr h="652728">
                <a:tc gridSpan="2">
                  <a:txBody>
                    <a:bodyPr/>
                    <a:lstStyle/>
                    <a:p>
                      <a:r>
                        <a:rPr kumimoji="0" lang="en-US" sz="1600" u="none" strike="noStrike" kern="1200" cap="none" normalizeH="0" baseline="0" dirty="0">
                          <a:ln>
                            <a:noFill/>
                          </a:ln>
                          <a:effectLst/>
                        </a:rPr>
                        <a:t>Outcome: </a:t>
                      </a:r>
                      <a:r>
                        <a:rPr lang="en-US" sz="1600" u="none" strike="noStrike" kern="1200" baseline="0" dirty="0"/>
                        <a:t>Secure and efficient management of citizenship and civil registration to fulfil constitutional and international obligations</a:t>
                      </a:r>
                      <a:endParaRPr kumimoji="0" lang="en-US" sz="16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1989" marR="71989" marT="71989" marB="71989" horzOverflow="overflow"/>
                </a:tc>
                <a:tc hMerge="1">
                  <a:txBody>
                    <a:bodyPr/>
                    <a:lstStyle/>
                    <a:p>
                      <a:endParaRPr lang="en-US"/>
                    </a:p>
                  </a:txBody>
                  <a:tcPr/>
                </a:tc>
                <a:extLst>
                  <a:ext uri="{0D108BD9-81ED-4DB2-BD59-A6C34878D82A}">
                    <a16:rowId xmlns:a16="http://schemas.microsoft.com/office/drawing/2014/main" val="10000"/>
                  </a:ext>
                </a:extLst>
              </a:tr>
              <a:tr h="400688">
                <a:tc>
                  <a:txBody>
                    <a:bodyPr/>
                    <a:lstStyle/>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pPr>
                      <a:r>
                        <a:rPr kumimoji="0" lang="en-ZA" sz="1600" u="none" strike="noStrike" kern="1200" cap="none" normalizeH="0" baseline="0" dirty="0">
                          <a:ln>
                            <a:noFill/>
                          </a:ln>
                          <a:effectLst/>
                        </a:rPr>
                        <a:t>ANNUAL TARGET</a:t>
                      </a:r>
                      <a:endParaRPr kumimoji="0" lang="en-US" sz="16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02" marR="72002" marT="71957" marB="71957"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ZA" sz="1600" u="none" strike="noStrike" kern="1200" cap="none" normalizeH="0" baseline="0" dirty="0">
                          <a:ln>
                            <a:noFill/>
                          </a:ln>
                          <a:effectLst/>
                        </a:rPr>
                        <a:t>ANNUAL PERFORMANCE</a:t>
                      </a:r>
                      <a:endParaRPr kumimoji="0" lang="en-US" sz="16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02" marR="72002" marT="71957" marB="71957" horzOverflow="overflow"/>
                </a:tc>
                <a:extLst>
                  <a:ext uri="{0D108BD9-81ED-4DB2-BD59-A6C34878D82A}">
                    <a16:rowId xmlns:a16="http://schemas.microsoft.com/office/drawing/2014/main" val="10001"/>
                  </a:ext>
                </a:extLst>
              </a:tr>
              <a:tr h="2148068">
                <a:tc>
                  <a:txBody>
                    <a:bodyPr/>
                    <a:lstStyle/>
                    <a:p>
                      <a:pPr marL="0" indent="0" algn="l" defTabSz="457200" rtl="0" eaLnBrk="1" latinLnBrk="0" hangingPunct="1">
                        <a:lnSpc>
                          <a:spcPct val="105000"/>
                        </a:lnSpc>
                        <a:spcBef>
                          <a:spcPts val="0"/>
                        </a:spcBef>
                        <a:spcAft>
                          <a:spcPts val="0"/>
                        </a:spcAft>
                        <a:buFont typeface="Arial" panose="020B0604020202020204" pitchFamily="34" charset="0"/>
                        <a:buNone/>
                      </a:pPr>
                      <a:r>
                        <a:rPr lang="en-US" sz="1600" kern="1200" dirty="0">
                          <a:effectLst/>
                        </a:rPr>
                        <a:t>Revised</a:t>
                      </a:r>
                      <a:r>
                        <a:rPr lang="en-US" sz="1600" kern="1200" baseline="0" dirty="0">
                          <a:effectLst/>
                        </a:rPr>
                        <a:t> Annual Target:</a:t>
                      </a:r>
                    </a:p>
                    <a:p>
                      <a:pPr marL="0" indent="0" algn="l" defTabSz="457200" rtl="0" eaLnBrk="1" latinLnBrk="0" hangingPunct="1">
                        <a:lnSpc>
                          <a:spcPct val="105000"/>
                        </a:lnSpc>
                        <a:spcBef>
                          <a:spcPts val="0"/>
                        </a:spcBef>
                        <a:spcAft>
                          <a:spcPts val="0"/>
                        </a:spcAft>
                        <a:buFont typeface="Arial" panose="020B0604020202020204" pitchFamily="34" charset="0"/>
                        <a:buNone/>
                      </a:pPr>
                      <a:r>
                        <a:rPr kumimoji="0" lang="en-US" sz="1600" u="none" strike="noStrike" kern="1200" cap="none" spc="0" normalizeH="0" baseline="0" dirty="0">
                          <a:ln>
                            <a:noFill/>
                          </a:ln>
                          <a:effectLst/>
                          <a:uLnTx/>
                          <a:uFillTx/>
                        </a:rPr>
                        <a:t>602 635 of births registered within 30 calendar days</a:t>
                      </a:r>
                      <a:endParaRPr lang="en-ZA" sz="1600" kern="1200" dirty="0">
                        <a:effectLst/>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ZA" sz="1600" u="none" strike="noStrike" kern="1200" cap="none" spc="0" normalizeH="0" baseline="0" dirty="0">
                          <a:ln>
                            <a:noFill/>
                          </a:ln>
                          <a:effectLst/>
                          <a:uLnTx/>
                          <a:uFillTx/>
                        </a:rPr>
                        <a:t>100% fully functional front offices: 487 368</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ZA" sz="1600" u="none" strike="noStrike" kern="1200" cap="none" spc="0" normalizeH="0" baseline="0" dirty="0">
                          <a:ln>
                            <a:noFill/>
                          </a:ln>
                          <a:effectLst/>
                          <a:uLnTx/>
                          <a:uFillTx/>
                        </a:rPr>
                        <a:t>75% fully functional front offices – 26 856</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ZA" sz="1600" u="none" strike="noStrike" kern="1200" cap="none" spc="0" normalizeH="0" baseline="0" dirty="0">
                          <a:ln>
                            <a:noFill/>
                          </a:ln>
                          <a:effectLst/>
                          <a:uLnTx/>
                          <a:uFillTx/>
                        </a:rPr>
                        <a:t>50% functional front offices – 88 411</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600" u="none" strike="noStrike" kern="1200" cap="none" spc="0" normalizeH="0" baseline="0" dirty="0">
                          <a:ln>
                            <a:noFill/>
                          </a:ln>
                          <a:effectLst/>
                          <a:uLnTx/>
                          <a:uFillTx/>
                        </a:rPr>
                        <a:t>Level 2 -5: No service to </a:t>
                      </a:r>
                      <a:r>
                        <a:rPr kumimoji="0" lang="en-ZA" sz="1600" u="none" strike="noStrike" kern="1200" cap="none" spc="0" normalizeH="0" baseline="0" dirty="0">
                          <a:ln>
                            <a:noFill/>
                          </a:ln>
                          <a:effectLst/>
                          <a:uLnTx/>
                          <a:uFillTx/>
                        </a:rPr>
                        <a:t>be rendered</a:t>
                      </a:r>
                      <a:endParaRPr kumimoji="0" lang="en-US" sz="1600" b="0" i="0" u="none" strike="noStrike" kern="1200" cap="none" spc="0" normalizeH="0" baseline="0" dirty="0">
                        <a:ln>
                          <a:noFill/>
                        </a:ln>
                        <a:solidFill>
                          <a:prstClr val="black"/>
                        </a:solidFill>
                        <a:effectLst/>
                        <a:uLnTx/>
                        <a:uFillTx/>
                        <a:latin typeface="Arial" charset="0"/>
                        <a:ea typeface="+mn-ea"/>
                        <a:cs typeface="+mn-cs"/>
                      </a:endParaRPr>
                    </a:p>
                  </a:txBody>
                  <a:tcPr marL="45716" marR="45716" marT="45716" marB="45716"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ZA" sz="1600" b="1" kern="1200" dirty="0">
                          <a:solidFill>
                            <a:srgbClr val="00B050"/>
                          </a:solidFill>
                          <a:effectLst/>
                        </a:rPr>
                        <a:t>ACHIEVED</a:t>
                      </a:r>
                    </a:p>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kumimoji="0" lang="en-US" sz="1600" u="none" strike="noStrike" kern="1200" cap="none" spc="0" normalizeH="0" baseline="0" dirty="0">
                          <a:ln>
                            <a:noFill/>
                          </a:ln>
                          <a:effectLst/>
                          <a:uLnTx/>
                          <a:uFillTx/>
                        </a:rPr>
                        <a:t>798 025 Births registered within 30 days</a:t>
                      </a:r>
                    </a:p>
                    <a:p>
                      <a:pPr algn="just"/>
                      <a:endParaRPr lang="en-US" sz="1600" kern="1200" dirty="0">
                        <a:solidFill>
                          <a:schemeClr val="tx1"/>
                        </a:solidFill>
                        <a:effectLst/>
                        <a:latin typeface="Arial" panose="020B0604020202020204" pitchFamily="34" charset="0"/>
                        <a:ea typeface="+mn-ea"/>
                        <a:cs typeface="Arial" panose="020B0604020202020204" pitchFamily="34" charset="0"/>
                      </a:endParaRPr>
                    </a:p>
                  </a:txBody>
                  <a:tcPr marL="71989" marR="71989" marT="71989" marB="71989" horzOverflow="overflow"/>
                </a:tc>
                <a:extLst>
                  <a:ext uri="{0D108BD9-81ED-4DB2-BD59-A6C34878D82A}">
                    <a16:rowId xmlns:a16="http://schemas.microsoft.com/office/drawing/2014/main" val="10002"/>
                  </a:ext>
                </a:extLst>
              </a:tr>
              <a:tr h="2283893">
                <a:tc>
                  <a:txBody>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US" sz="1600" u="sng" strike="noStrike" cap="none" normalizeH="0" baseline="0" dirty="0">
                          <a:ln>
                            <a:noFill/>
                          </a:ln>
                          <a:effectLst/>
                        </a:rPr>
                        <a:t>Reasons for  over achievement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kern="1200" dirty="0">
                          <a:effectLst/>
                        </a:rPr>
                        <a:t>Weekly reports monitoring and evaluating birth performance keeps provincial management aware of operational progress. The weekly reports assist the department in identifying areas of underperformance for purposes of implementing interventions. </a:t>
                      </a:r>
                      <a:endParaRPr lang="en-US" sz="1600" kern="1200" dirty="0">
                        <a:solidFill>
                          <a:schemeClr val="tx1"/>
                        </a:solidFill>
                        <a:effectLst/>
                        <a:latin typeface="Arial" panose="020B0604020202020204" pitchFamily="34" charset="0"/>
                        <a:ea typeface="+mn-ea"/>
                        <a:cs typeface="Arial" panose="020B0604020202020204" pitchFamily="34" charset="0"/>
                      </a:endParaRPr>
                    </a:p>
                  </a:txBody>
                  <a:tcPr marL="72010" marR="72010" marT="73136" marB="73136"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US" sz="1600" u="sng" strike="noStrike" cap="none" normalizeH="0" baseline="0" dirty="0">
                          <a:ln>
                            <a:noFill/>
                          </a:ln>
                          <a:effectLst/>
                        </a:rPr>
                        <a:t>Way forward/Remedial action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kern="1200" dirty="0">
                          <a:effectLst/>
                        </a:rPr>
                        <a:t>Continue to monitor birth performance weekly and monthly and making interventions where necessary</a:t>
                      </a:r>
                    </a:p>
                    <a:p>
                      <a:pPr marL="0" marR="0" lvl="0" indent="0" algn="l" defTabSz="914400" rtl="0" eaLnBrk="1" fontAlgn="auto" latinLnBrk="0" hangingPunct="1">
                        <a:lnSpc>
                          <a:spcPct val="100000"/>
                        </a:lnSpc>
                        <a:spcBef>
                          <a:spcPts val="0"/>
                        </a:spcBef>
                        <a:spcAft>
                          <a:spcPts val="0"/>
                        </a:spcAft>
                        <a:buClrTx/>
                        <a:buSzTx/>
                        <a:buFontTx/>
                        <a:buNone/>
                      </a:pPr>
                      <a:endParaRPr kumimoji="0" lang="en-US" sz="1600" b="1" i="0" u="sng"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72010" marR="72010" marT="73136" marB="73136" horzOverflow="overflow"/>
                </a:tc>
                <a:extLst>
                  <a:ext uri="{0D108BD9-81ED-4DB2-BD59-A6C34878D82A}">
                    <a16:rowId xmlns:a16="http://schemas.microsoft.com/office/drawing/2014/main" val="10003"/>
                  </a:ext>
                </a:extLst>
              </a:tr>
            </a:tbl>
          </a:graphicData>
        </a:graphic>
      </p:graphicFrame>
      <p:sp>
        <p:nvSpPr>
          <p:cNvPr id="8" name="TextBox 7"/>
          <p:cNvSpPr txBox="1"/>
          <p:nvPr/>
        </p:nvSpPr>
        <p:spPr>
          <a:xfrm>
            <a:off x="2" y="20124"/>
            <a:ext cx="9144252" cy="461665"/>
          </a:xfrm>
          <a:prstGeom prst="rect">
            <a:avLst/>
          </a:prstGeom>
          <a:solidFill>
            <a:schemeClr val="accent3">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400" b="1" dirty="0">
                <a:solidFill>
                  <a:schemeClr val="bg1"/>
                </a:solidFill>
                <a:latin typeface="Arial" panose="020B0604020202020204" pitchFamily="34" charset="0"/>
                <a:cs typeface="Arial" panose="020B0604020202020204" pitchFamily="34" charset="0"/>
              </a:rPr>
              <a:t>PROGRAMME 2 :CITIZEN AFFAIRS</a:t>
            </a:r>
            <a:endParaRPr lang="en-ZA"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00973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US" altLang="en-US" sz="2800" b="1" dirty="0"/>
          </a:p>
        </p:txBody>
      </p:sp>
      <p:sp>
        <p:nvSpPr>
          <p:cNvPr id="8196" name="Slide Number Placeholder 3"/>
          <p:cNvSpPr>
            <a:spLocks noGrp="1"/>
          </p:cNvSpPr>
          <p:nvPr>
            <p:ph type="sldNum" sz="quarter" idx="12"/>
          </p:nvPr>
        </p:nvSpPr>
        <p:spPr bwMode="auto">
          <a:xfrm>
            <a:off x="4424513" y="6237147"/>
            <a:ext cx="663302" cy="750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indent="0" algn="l">
              <a:buNone/>
            </a:pPr>
            <a:r>
              <a:rPr lang="en-US" altLang="en-US" sz="1800" b="1" dirty="0"/>
              <a:t>27</a:t>
            </a:r>
            <a:endParaRPr lang="en-ZA" altLang="en-US" sz="1800" b="1" dirty="0"/>
          </a:p>
        </p:txBody>
      </p:sp>
      <p:sp>
        <p:nvSpPr>
          <p:cNvPr id="8197"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graphicFrame>
        <p:nvGraphicFramePr>
          <p:cNvPr id="6" name="Table 1"/>
          <p:cNvGraphicFramePr>
            <a:graphicFrameLocks/>
          </p:cNvGraphicFramePr>
          <p:nvPr>
            <p:extLst>
              <p:ext uri="{D42A27DB-BD31-4B8C-83A1-F6EECF244321}">
                <p14:modId xmlns:p14="http://schemas.microsoft.com/office/powerpoint/2010/main" val="1320386409"/>
              </p:ext>
            </p:extLst>
          </p:nvPr>
        </p:nvGraphicFramePr>
        <p:xfrm>
          <a:off x="0" y="481787"/>
          <a:ext cx="9144253" cy="5382990"/>
        </p:xfrm>
        <a:graphic>
          <a:graphicData uri="http://schemas.openxmlformats.org/drawingml/2006/table">
            <a:tbl>
              <a:tblPr firstRow="1" bandRow="1">
                <a:tableStyleId>{F2DE63D5-997A-4646-A377-4702673A728D}</a:tableStyleId>
              </a:tblPr>
              <a:tblGrid>
                <a:gridCol w="5226655">
                  <a:extLst>
                    <a:ext uri="{9D8B030D-6E8A-4147-A177-3AD203B41FA5}">
                      <a16:colId xmlns:a16="http://schemas.microsoft.com/office/drawing/2014/main" val="20000"/>
                    </a:ext>
                  </a:extLst>
                </a:gridCol>
                <a:gridCol w="3917598">
                  <a:extLst>
                    <a:ext uri="{9D8B030D-6E8A-4147-A177-3AD203B41FA5}">
                      <a16:colId xmlns:a16="http://schemas.microsoft.com/office/drawing/2014/main" val="20001"/>
                    </a:ext>
                  </a:extLst>
                </a:gridCol>
              </a:tblGrid>
              <a:tr h="650900">
                <a:tc gridSpan="2">
                  <a:txBody>
                    <a:bodyPr/>
                    <a:lstStyle/>
                    <a:p>
                      <a:r>
                        <a:rPr kumimoji="0" lang="en-US" sz="1600" u="none" strike="noStrike" kern="1200" cap="none" normalizeH="0" baseline="0" dirty="0">
                          <a:ln>
                            <a:noFill/>
                          </a:ln>
                          <a:effectLst/>
                        </a:rPr>
                        <a:t>Outcome: </a:t>
                      </a:r>
                      <a:r>
                        <a:rPr lang="en-US" sz="1600" u="none" strike="noStrike" kern="1200" baseline="0" dirty="0"/>
                        <a:t>Secure and efficient management of citizenship and civil registration to fulfil constitutional and international obligations</a:t>
                      </a:r>
                      <a:endParaRPr kumimoji="0" lang="en-US" sz="16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1989" marR="71989" marT="71989" marB="71989" horzOverflow="overflow"/>
                </a:tc>
                <a:tc hMerge="1">
                  <a:txBody>
                    <a:bodyPr/>
                    <a:lstStyle/>
                    <a:p>
                      <a:endParaRPr lang="en-US"/>
                    </a:p>
                  </a:txBody>
                  <a:tcPr/>
                </a:tc>
                <a:extLst>
                  <a:ext uri="{0D108BD9-81ED-4DB2-BD59-A6C34878D82A}">
                    <a16:rowId xmlns:a16="http://schemas.microsoft.com/office/drawing/2014/main" val="10000"/>
                  </a:ext>
                </a:extLst>
              </a:tr>
              <a:tr h="399566">
                <a:tc>
                  <a:txBody>
                    <a:bodyPr/>
                    <a:lstStyle/>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pPr>
                      <a:r>
                        <a:rPr kumimoji="0" lang="en-ZA" sz="1600" u="none" strike="noStrike" kern="1200" cap="none" normalizeH="0" baseline="0" dirty="0">
                          <a:ln>
                            <a:noFill/>
                          </a:ln>
                          <a:effectLst/>
                        </a:rPr>
                        <a:t>ANNUAL TARGET</a:t>
                      </a:r>
                      <a:endParaRPr kumimoji="0" lang="en-US" sz="16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02" marR="72002" marT="71957" marB="71957"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ZA" sz="1600" u="none" strike="noStrike" kern="1200" cap="none" normalizeH="0" baseline="0" dirty="0">
                          <a:ln>
                            <a:noFill/>
                          </a:ln>
                          <a:effectLst/>
                        </a:rPr>
                        <a:t>ANNUAL PERFORMANCE</a:t>
                      </a:r>
                      <a:endParaRPr kumimoji="0" lang="en-US" sz="16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02" marR="72002" marT="71957" marB="71957" horzOverflow="overflow"/>
                </a:tc>
                <a:extLst>
                  <a:ext uri="{0D108BD9-81ED-4DB2-BD59-A6C34878D82A}">
                    <a16:rowId xmlns:a16="http://schemas.microsoft.com/office/drawing/2014/main" val="10001"/>
                  </a:ext>
                </a:extLst>
              </a:tr>
              <a:tr h="2191335">
                <a:tc>
                  <a:txBody>
                    <a:bodyPr/>
                    <a:lstStyle/>
                    <a:p>
                      <a:pPr marL="0" indent="0" algn="just" defTabSz="457200" rtl="0" eaLnBrk="1" latinLnBrk="0" hangingPunct="1">
                        <a:lnSpc>
                          <a:spcPct val="105000"/>
                        </a:lnSpc>
                        <a:spcBef>
                          <a:spcPts val="0"/>
                        </a:spcBef>
                        <a:spcAft>
                          <a:spcPts val="0"/>
                        </a:spcAft>
                        <a:buFont typeface="Arial" panose="020B0604020202020204" pitchFamily="34" charset="0"/>
                        <a:buNone/>
                      </a:pPr>
                      <a:r>
                        <a:rPr lang="en-US" sz="1500" kern="1200" dirty="0">
                          <a:effectLst/>
                        </a:rPr>
                        <a:t>Revised Annual Target:</a:t>
                      </a:r>
                    </a:p>
                    <a:p>
                      <a:pPr marL="0" indent="0" algn="just" defTabSz="457200" rtl="0" eaLnBrk="1" latinLnBrk="0" hangingPunct="1">
                        <a:lnSpc>
                          <a:spcPct val="105000"/>
                        </a:lnSpc>
                        <a:spcBef>
                          <a:spcPts val="0"/>
                        </a:spcBef>
                        <a:spcAft>
                          <a:spcPts val="0"/>
                        </a:spcAft>
                        <a:buFont typeface="Arial" panose="020B0604020202020204" pitchFamily="34" charset="0"/>
                        <a:buNone/>
                      </a:pPr>
                      <a:r>
                        <a:rPr lang="en-US" sz="1500" kern="1200" dirty="0">
                          <a:effectLst/>
                        </a:rPr>
                        <a:t>1 374 124 </a:t>
                      </a:r>
                      <a:r>
                        <a:rPr lang="en-ZA" sz="1500" kern="1200" dirty="0">
                          <a:effectLst/>
                        </a:rPr>
                        <a:t>smart ID cards issued to citizens (including naturalised and holders of permanent residence permits) </a:t>
                      </a:r>
                      <a:r>
                        <a:rPr lang="en-US" sz="1500" kern="1200" dirty="0">
                          <a:effectLst/>
                        </a:rPr>
                        <a:t>16 years of age and above</a:t>
                      </a:r>
                    </a:p>
                    <a:p>
                      <a:pPr marL="285750" indent="-285750" algn="just" defTabSz="457200" rtl="0" eaLnBrk="1" latinLnBrk="0" hangingPunct="1">
                        <a:lnSpc>
                          <a:spcPct val="105000"/>
                        </a:lnSpc>
                        <a:spcBef>
                          <a:spcPts val="0"/>
                        </a:spcBef>
                        <a:spcAft>
                          <a:spcPts val="0"/>
                        </a:spcAft>
                        <a:buFont typeface="Wingdings" panose="05000000000000000000" pitchFamily="2" charset="2"/>
                        <a:buChar char="q"/>
                      </a:pPr>
                      <a:r>
                        <a:rPr lang="en-ZA" sz="1500" kern="1200" dirty="0">
                          <a:effectLst/>
                        </a:rPr>
                        <a:t>100% fully functional</a:t>
                      </a:r>
                      <a:r>
                        <a:rPr lang="en-ZA" sz="1500" kern="1200" baseline="0" dirty="0">
                          <a:effectLst/>
                        </a:rPr>
                        <a:t> </a:t>
                      </a:r>
                      <a:r>
                        <a:rPr lang="en-ZA" sz="1500" kern="1200" dirty="0">
                          <a:effectLst/>
                        </a:rPr>
                        <a:t>front offices –1</a:t>
                      </a:r>
                      <a:r>
                        <a:rPr lang="en-ZA" sz="1500" kern="1200" baseline="0" dirty="0">
                          <a:effectLst/>
                        </a:rPr>
                        <a:t> 108 439</a:t>
                      </a:r>
                    </a:p>
                    <a:p>
                      <a:pPr marL="285750" indent="-285750" algn="just" defTabSz="457200" rtl="0" eaLnBrk="1" latinLnBrk="0" hangingPunct="1">
                        <a:lnSpc>
                          <a:spcPct val="105000"/>
                        </a:lnSpc>
                        <a:spcBef>
                          <a:spcPts val="0"/>
                        </a:spcBef>
                        <a:spcAft>
                          <a:spcPts val="0"/>
                        </a:spcAft>
                        <a:buFont typeface="Wingdings" panose="05000000000000000000" pitchFamily="2" charset="2"/>
                        <a:buChar char="q"/>
                      </a:pPr>
                      <a:r>
                        <a:rPr lang="en-ZA" sz="1500" kern="1200" dirty="0">
                          <a:effectLst/>
                        </a:rPr>
                        <a:t>75% functional front</a:t>
                      </a:r>
                      <a:r>
                        <a:rPr lang="en-ZA" sz="1500" kern="1200" baseline="0" dirty="0">
                          <a:effectLst/>
                        </a:rPr>
                        <a:t> </a:t>
                      </a:r>
                      <a:r>
                        <a:rPr lang="en-ZA" sz="1500" kern="1200" dirty="0">
                          <a:effectLst/>
                        </a:rPr>
                        <a:t>offices – 59</a:t>
                      </a:r>
                      <a:r>
                        <a:rPr lang="en-ZA" sz="1500" kern="1200" baseline="0" dirty="0">
                          <a:effectLst/>
                        </a:rPr>
                        <a:t> 712</a:t>
                      </a:r>
                      <a:endParaRPr lang="en-ZA" sz="1500" kern="1200" dirty="0">
                        <a:effectLst/>
                      </a:endParaRPr>
                    </a:p>
                    <a:p>
                      <a:pPr marL="285750" indent="-285750" algn="just" defTabSz="457200" rtl="0" eaLnBrk="1" latinLnBrk="0" hangingPunct="1">
                        <a:lnSpc>
                          <a:spcPct val="105000"/>
                        </a:lnSpc>
                        <a:spcBef>
                          <a:spcPts val="0"/>
                        </a:spcBef>
                        <a:spcAft>
                          <a:spcPts val="0"/>
                        </a:spcAft>
                        <a:buFont typeface="Wingdings" panose="05000000000000000000" pitchFamily="2" charset="2"/>
                        <a:buChar char="q"/>
                      </a:pPr>
                      <a:r>
                        <a:rPr lang="en-ZA" sz="1500" kern="1200" dirty="0">
                          <a:effectLst/>
                        </a:rPr>
                        <a:t>50% functional front</a:t>
                      </a:r>
                      <a:r>
                        <a:rPr lang="en-ZA" sz="1500" kern="1200" baseline="0" dirty="0">
                          <a:effectLst/>
                        </a:rPr>
                        <a:t> </a:t>
                      </a:r>
                      <a:r>
                        <a:rPr lang="en-ZA" sz="1500" kern="1200" dirty="0">
                          <a:effectLst/>
                        </a:rPr>
                        <a:t>offices – 205</a:t>
                      </a:r>
                      <a:r>
                        <a:rPr lang="en-ZA" sz="1500" kern="1200" baseline="0" dirty="0">
                          <a:effectLst/>
                        </a:rPr>
                        <a:t> 973</a:t>
                      </a:r>
                      <a:endParaRPr lang="en-ZA" sz="1500" kern="1200" dirty="0">
                        <a:effectLst/>
                      </a:endParaRPr>
                    </a:p>
                    <a:p>
                      <a:pPr marL="285750" indent="-285750" algn="just" defTabSz="457200" rtl="0" eaLnBrk="1" latinLnBrk="0" hangingPunct="1">
                        <a:lnSpc>
                          <a:spcPct val="105000"/>
                        </a:lnSpc>
                        <a:spcBef>
                          <a:spcPts val="0"/>
                        </a:spcBef>
                        <a:spcAft>
                          <a:spcPts val="0"/>
                        </a:spcAft>
                        <a:buFont typeface="Wingdings" panose="05000000000000000000" pitchFamily="2" charset="2"/>
                        <a:buChar char="q"/>
                      </a:pPr>
                      <a:r>
                        <a:rPr lang="en-US" sz="1500" kern="1200" dirty="0">
                          <a:effectLst/>
                        </a:rPr>
                        <a:t>Level 2 -5: No service to</a:t>
                      </a:r>
                      <a:r>
                        <a:rPr lang="en-US" sz="1500" kern="1200" baseline="0" dirty="0">
                          <a:effectLst/>
                        </a:rPr>
                        <a:t> </a:t>
                      </a:r>
                      <a:r>
                        <a:rPr lang="en-ZA" sz="1500" kern="1200" dirty="0">
                          <a:effectLst/>
                        </a:rPr>
                        <a:t>be rendered</a:t>
                      </a:r>
                      <a:endParaRPr lang="en-US" sz="1500" b="0" kern="1200" dirty="0">
                        <a:solidFill>
                          <a:schemeClr val="tx1"/>
                        </a:solidFill>
                        <a:effectLst/>
                        <a:latin typeface="Arial" pitchFamily="34" charset="0"/>
                        <a:ea typeface="+mn-ea"/>
                        <a:cs typeface="Arial" pitchFamily="34" charset="0"/>
                      </a:endParaRPr>
                    </a:p>
                  </a:txBody>
                  <a:tcPr marL="45716" marR="45716" marT="45716" marB="45716"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ZA" sz="1500" b="1" kern="1200" dirty="0">
                          <a:solidFill>
                            <a:srgbClr val="00B050"/>
                          </a:solidFill>
                          <a:effectLst/>
                        </a:rPr>
                        <a:t>ACHIEVED</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500" u="none" strike="noStrike" kern="1200" cap="none" spc="0" normalizeH="0" baseline="0" noProof="0" dirty="0">
                          <a:ln>
                            <a:noFill/>
                          </a:ln>
                          <a:effectLst/>
                          <a:uLnTx/>
                          <a:uFillTx/>
                        </a:rPr>
                        <a:t>The branch issued a total of 2 369 245</a:t>
                      </a:r>
                      <a:endParaRPr lang="en-US" sz="1500" kern="1200" dirty="0">
                        <a:solidFill>
                          <a:schemeClr val="tx1"/>
                        </a:solidFill>
                        <a:effectLst/>
                        <a:latin typeface="Arial" panose="020B0604020202020204" pitchFamily="34" charset="0"/>
                        <a:ea typeface="+mn-ea"/>
                        <a:cs typeface="Arial" panose="020B0604020202020204" pitchFamily="34" charset="0"/>
                      </a:endParaRPr>
                    </a:p>
                  </a:txBody>
                  <a:tcPr marL="71989" marR="71989" marT="71989" marB="71989" horzOverflow="overflow"/>
                </a:tc>
                <a:extLst>
                  <a:ext uri="{0D108BD9-81ED-4DB2-BD59-A6C34878D82A}">
                    <a16:rowId xmlns:a16="http://schemas.microsoft.com/office/drawing/2014/main" val="10002"/>
                  </a:ext>
                </a:extLst>
              </a:tr>
              <a:tr h="2141189">
                <a:tc>
                  <a:txBody>
                    <a:bodyPr/>
                    <a:lstStyle/>
                    <a:p>
                      <a:pPr marL="0" marR="0" lvl="0" indent="0" algn="just" defTabSz="914400" rtl="0" eaLnBrk="1" fontAlgn="auto" latinLnBrk="0" hangingPunct="1">
                        <a:lnSpc>
                          <a:spcPct val="100000"/>
                        </a:lnSpc>
                        <a:spcBef>
                          <a:spcPts val="0"/>
                        </a:spcBef>
                        <a:spcAft>
                          <a:spcPts val="0"/>
                        </a:spcAft>
                        <a:buClrTx/>
                        <a:buSzTx/>
                        <a:buFontTx/>
                        <a:buNone/>
                      </a:pPr>
                      <a:r>
                        <a:rPr kumimoji="0" lang="en-US" sz="1600" u="sng" strike="noStrike" cap="none" normalizeH="0" baseline="0" dirty="0">
                          <a:ln>
                            <a:noFill/>
                          </a:ln>
                          <a:effectLst/>
                        </a:rPr>
                        <a:t>Reasons for over achievement</a:t>
                      </a:r>
                    </a:p>
                    <a:p>
                      <a:pPr marL="0" marR="0" lvl="0" indent="0" algn="just" defTabSz="457200" rtl="0" eaLnBrk="1" fontAlgn="base" latinLnBrk="0" hangingPunct="1">
                        <a:lnSpc>
                          <a:spcPct val="100000"/>
                        </a:lnSpc>
                        <a:spcBef>
                          <a:spcPts val="0"/>
                        </a:spcBef>
                        <a:spcAft>
                          <a:spcPct val="0"/>
                        </a:spcAft>
                        <a:buClrTx/>
                        <a:buSzTx/>
                        <a:buFontTx/>
                        <a:buNone/>
                        <a:tabLst/>
                        <a:defRPr/>
                      </a:pPr>
                      <a:r>
                        <a:rPr lang="en-US" sz="1500" kern="1200" dirty="0">
                          <a:effectLst/>
                        </a:rPr>
                        <a:t>The business unit has enhanced its performance at the back office by maintaining the exercise of granting weekly approval for the service provider to implement the augmented change request, where applications for first time applicant who are linking parents on function 192 and the parents are verifying green, such applications are processed in bulk for printing, thereby reducing head office intervention</a:t>
                      </a:r>
                      <a:r>
                        <a:rPr lang="en-ZA" sz="1600" kern="1200" dirty="0">
                          <a:effectLst/>
                        </a:rPr>
                        <a:t>.</a:t>
                      </a:r>
                      <a:endParaRPr lang="en-ZA" sz="1600" kern="1200" dirty="0">
                        <a:solidFill>
                          <a:schemeClr val="tx1"/>
                        </a:solidFill>
                        <a:effectLst/>
                        <a:latin typeface="+mn-lt"/>
                        <a:ea typeface="+mn-ea"/>
                        <a:cs typeface="+mn-cs"/>
                      </a:endParaRPr>
                    </a:p>
                  </a:txBody>
                  <a:tcPr marL="72010" marR="72010" marT="73136" marB="73136" horzOverflow="overflow"/>
                </a:tc>
                <a:tc>
                  <a:txBody>
                    <a:bodyPr/>
                    <a:lstStyle/>
                    <a:p>
                      <a:pPr marL="0" marR="0" lvl="0" indent="0" algn="just" defTabSz="914400" rtl="0" eaLnBrk="1" fontAlgn="auto" latinLnBrk="0" hangingPunct="1">
                        <a:lnSpc>
                          <a:spcPct val="100000"/>
                        </a:lnSpc>
                        <a:spcBef>
                          <a:spcPts val="0"/>
                        </a:spcBef>
                        <a:spcAft>
                          <a:spcPts val="0"/>
                        </a:spcAft>
                        <a:buClrTx/>
                        <a:buSzTx/>
                        <a:buFontTx/>
                        <a:buNone/>
                      </a:pPr>
                      <a:r>
                        <a:rPr kumimoji="0" lang="en-US" sz="1600" u="sng" strike="noStrike" cap="none" normalizeH="0" baseline="0" dirty="0">
                          <a:ln>
                            <a:noFill/>
                          </a:ln>
                          <a:effectLst/>
                        </a:rPr>
                        <a:t>Way forward/Remedial action</a:t>
                      </a:r>
                    </a:p>
                    <a:p>
                      <a:pPr marL="0" marR="0" lvl="0" indent="0" algn="just" defTabSz="914400" rtl="0" eaLnBrk="1" fontAlgn="auto" latinLnBrk="0" hangingPunct="1">
                        <a:lnSpc>
                          <a:spcPct val="100000"/>
                        </a:lnSpc>
                        <a:spcBef>
                          <a:spcPts val="0"/>
                        </a:spcBef>
                        <a:spcAft>
                          <a:spcPts val="0"/>
                        </a:spcAft>
                        <a:buClrTx/>
                        <a:buSzTx/>
                        <a:buFontTx/>
                        <a:buNone/>
                      </a:pPr>
                      <a:r>
                        <a:rPr lang="en-US" sz="1500" kern="1200" dirty="0">
                          <a:effectLst/>
                        </a:rPr>
                        <a:t>The branch will continue applying the weekly work around solution while waiting for IS to implement the function 192 change request. </a:t>
                      </a:r>
                    </a:p>
                    <a:p>
                      <a:pPr marL="0" marR="0" lvl="0" indent="0" algn="just" defTabSz="914400" rtl="0" eaLnBrk="1" fontAlgn="auto" latinLnBrk="0" hangingPunct="1">
                        <a:lnSpc>
                          <a:spcPct val="100000"/>
                        </a:lnSpc>
                        <a:spcBef>
                          <a:spcPts val="0"/>
                        </a:spcBef>
                        <a:spcAft>
                          <a:spcPts val="0"/>
                        </a:spcAft>
                        <a:buClrTx/>
                        <a:buSzTx/>
                        <a:buFontTx/>
                        <a:buNone/>
                      </a:pPr>
                      <a:endParaRPr kumimoji="0" lang="en-US" sz="1600" b="1" i="0" u="sng"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72010" marR="72010" marT="73136" marB="73136" horzOverflow="overflow"/>
                </a:tc>
                <a:extLst>
                  <a:ext uri="{0D108BD9-81ED-4DB2-BD59-A6C34878D82A}">
                    <a16:rowId xmlns:a16="http://schemas.microsoft.com/office/drawing/2014/main" val="10003"/>
                  </a:ext>
                </a:extLst>
              </a:tr>
            </a:tbl>
          </a:graphicData>
        </a:graphic>
      </p:graphicFrame>
      <p:sp>
        <p:nvSpPr>
          <p:cNvPr id="8" name="TextBox 7"/>
          <p:cNvSpPr txBox="1"/>
          <p:nvPr/>
        </p:nvSpPr>
        <p:spPr>
          <a:xfrm>
            <a:off x="1" y="20124"/>
            <a:ext cx="9144000" cy="461665"/>
          </a:xfrm>
          <a:prstGeom prst="rect">
            <a:avLst/>
          </a:prstGeom>
          <a:solidFill>
            <a:schemeClr val="accent3">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400" b="1" dirty="0">
                <a:solidFill>
                  <a:schemeClr val="bg1"/>
                </a:solidFill>
                <a:latin typeface="Arial" panose="020B0604020202020204" pitchFamily="34" charset="0"/>
                <a:cs typeface="Arial" panose="020B0604020202020204" pitchFamily="34" charset="0"/>
              </a:rPr>
              <a:t>PROGRAMME 2 :CITIZEN AFFAIRS</a:t>
            </a:r>
            <a:endParaRPr lang="en-ZA"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03646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US" altLang="en-US" sz="2800" b="1" dirty="0"/>
          </a:p>
        </p:txBody>
      </p:sp>
      <p:sp>
        <p:nvSpPr>
          <p:cNvPr id="8196" name="Slide Number Placeholder 3"/>
          <p:cNvSpPr>
            <a:spLocks noGrp="1"/>
          </p:cNvSpPr>
          <p:nvPr>
            <p:ph type="sldNum" sz="quarter" idx="12"/>
          </p:nvPr>
        </p:nvSpPr>
        <p:spPr bwMode="auto">
          <a:xfrm>
            <a:off x="4424513" y="6237147"/>
            <a:ext cx="663302" cy="750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indent="0" algn="l">
              <a:buNone/>
            </a:pPr>
            <a:r>
              <a:rPr lang="en-US" altLang="en-US" sz="1800" b="1" dirty="0"/>
              <a:t>28</a:t>
            </a:r>
            <a:endParaRPr lang="en-ZA" altLang="en-US" sz="1800" b="1" dirty="0"/>
          </a:p>
        </p:txBody>
      </p:sp>
      <p:sp>
        <p:nvSpPr>
          <p:cNvPr id="8197"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graphicFrame>
        <p:nvGraphicFramePr>
          <p:cNvPr id="6" name="Table 1"/>
          <p:cNvGraphicFramePr>
            <a:graphicFrameLocks/>
          </p:cNvGraphicFramePr>
          <p:nvPr>
            <p:extLst>
              <p:ext uri="{D42A27DB-BD31-4B8C-83A1-F6EECF244321}">
                <p14:modId xmlns:p14="http://schemas.microsoft.com/office/powerpoint/2010/main" val="1676150292"/>
              </p:ext>
            </p:extLst>
          </p:nvPr>
        </p:nvGraphicFramePr>
        <p:xfrm>
          <a:off x="1" y="481789"/>
          <a:ext cx="9144000" cy="5457665"/>
        </p:xfrm>
        <a:graphic>
          <a:graphicData uri="http://schemas.openxmlformats.org/drawingml/2006/table">
            <a:tbl>
              <a:tblPr firstRow="1" bandRow="1">
                <a:tableStyleId>{F2DE63D5-997A-4646-A377-4702673A728D}</a:tableStyleId>
              </a:tblPr>
              <a:tblGrid>
                <a:gridCol w="5016061">
                  <a:extLst>
                    <a:ext uri="{9D8B030D-6E8A-4147-A177-3AD203B41FA5}">
                      <a16:colId xmlns:a16="http://schemas.microsoft.com/office/drawing/2014/main" val="20000"/>
                    </a:ext>
                  </a:extLst>
                </a:gridCol>
                <a:gridCol w="4127939">
                  <a:extLst>
                    <a:ext uri="{9D8B030D-6E8A-4147-A177-3AD203B41FA5}">
                      <a16:colId xmlns:a16="http://schemas.microsoft.com/office/drawing/2014/main" val="20001"/>
                    </a:ext>
                  </a:extLst>
                </a:gridCol>
              </a:tblGrid>
              <a:tr h="606517">
                <a:tc gridSpan="2">
                  <a:txBody>
                    <a:bodyPr/>
                    <a:lstStyle/>
                    <a:p>
                      <a:r>
                        <a:rPr kumimoji="0" lang="en-US" sz="1600" u="none" strike="noStrike" kern="1200" cap="none" normalizeH="0" baseline="0" dirty="0">
                          <a:ln>
                            <a:noFill/>
                          </a:ln>
                          <a:effectLst/>
                        </a:rPr>
                        <a:t>Outcome: </a:t>
                      </a:r>
                      <a:r>
                        <a:rPr lang="en-US" sz="1600" u="none" strike="noStrike" kern="1200" baseline="0" dirty="0"/>
                        <a:t>Secure and efficient management of citizenship and civil registration to fulfil constitutional and international obligations</a:t>
                      </a:r>
                      <a:endParaRPr kumimoji="0" lang="en-US" sz="16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1989" marR="71989" marT="71989" marB="71989" horzOverflow="overflow"/>
                </a:tc>
                <a:tc hMerge="1">
                  <a:txBody>
                    <a:bodyPr/>
                    <a:lstStyle/>
                    <a:p>
                      <a:endParaRPr lang="en-US"/>
                    </a:p>
                  </a:txBody>
                  <a:tcPr/>
                </a:tc>
                <a:extLst>
                  <a:ext uri="{0D108BD9-81ED-4DB2-BD59-A6C34878D82A}">
                    <a16:rowId xmlns:a16="http://schemas.microsoft.com/office/drawing/2014/main" val="10000"/>
                  </a:ext>
                </a:extLst>
              </a:tr>
              <a:tr h="372321">
                <a:tc>
                  <a:txBody>
                    <a:bodyPr/>
                    <a:lstStyle/>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pPr>
                      <a:r>
                        <a:rPr kumimoji="0" lang="en-ZA" sz="1600" u="none" strike="noStrike" kern="1200" cap="none" normalizeH="0" baseline="0" dirty="0">
                          <a:ln>
                            <a:noFill/>
                          </a:ln>
                          <a:effectLst/>
                        </a:rPr>
                        <a:t>ANNUAL TARGET</a:t>
                      </a:r>
                      <a:endParaRPr kumimoji="0" lang="en-US" sz="16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02" marR="72002" marT="71957" marB="71957"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ZA" sz="1600" u="none" strike="noStrike" kern="1200" cap="none" normalizeH="0" baseline="0" dirty="0">
                          <a:ln>
                            <a:noFill/>
                          </a:ln>
                          <a:effectLst/>
                        </a:rPr>
                        <a:t>ANNUAL PERFORMANCE</a:t>
                      </a:r>
                      <a:endParaRPr kumimoji="0" lang="en-US" sz="16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02" marR="72002" marT="71957" marB="71957" horzOverflow="overflow"/>
                </a:tc>
                <a:extLst>
                  <a:ext uri="{0D108BD9-81ED-4DB2-BD59-A6C34878D82A}">
                    <a16:rowId xmlns:a16="http://schemas.microsoft.com/office/drawing/2014/main" val="10001"/>
                  </a:ext>
                </a:extLst>
              </a:tr>
              <a:tr h="2443066">
                <a:tc>
                  <a:txBody>
                    <a:bodyPr/>
                    <a:lstStyle/>
                    <a:p>
                      <a:r>
                        <a:rPr lang="en-US" sz="1400" kern="1200" dirty="0">
                          <a:effectLst/>
                        </a:rPr>
                        <a:t>90% o</a:t>
                      </a:r>
                      <a:r>
                        <a:rPr lang="en-ZA" sz="1400" kern="1200" dirty="0">
                          <a:effectLst/>
                        </a:rPr>
                        <a:t>f machine readable adult passports</a:t>
                      </a:r>
                      <a:r>
                        <a:rPr lang="en-ZA" sz="1400" kern="1200" baseline="0" dirty="0">
                          <a:effectLst/>
                        </a:rPr>
                        <a:t> </a:t>
                      </a:r>
                      <a:r>
                        <a:rPr lang="en-US" sz="1400" kern="1200" dirty="0">
                          <a:effectLst/>
                        </a:rPr>
                        <a:t>(new live capture system) issued within 13 working</a:t>
                      </a:r>
                      <a:r>
                        <a:rPr lang="en-US" sz="1400" kern="1200" baseline="0" dirty="0">
                          <a:effectLst/>
                        </a:rPr>
                        <a:t> </a:t>
                      </a:r>
                      <a:r>
                        <a:rPr lang="en-US" sz="1400" kern="1200" dirty="0">
                          <a:effectLst/>
                        </a:rPr>
                        <a:t>days for applications collected and processed within</a:t>
                      </a:r>
                      <a:r>
                        <a:rPr lang="en-US" sz="1400" kern="1200" baseline="0" dirty="0">
                          <a:effectLst/>
                        </a:rPr>
                        <a:t> </a:t>
                      </a:r>
                      <a:r>
                        <a:rPr lang="en-US" sz="1400" kern="1200" dirty="0">
                          <a:effectLst/>
                        </a:rPr>
                        <a:t>the RSA (from date of receipt of application until</a:t>
                      </a:r>
                    </a:p>
                    <a:p>
                      <a:pPr marL="285750" indent="-285750">
                        <a:spcBef>
                          <a:spcPts val="0"/>
                        </a:spcBef>
                        <a:spcAft>
                          <a:spcPts val="0"/>
                        </a:spcAft>
                        <a:buFont typeface="Wingdings" panose="05000000000000000000" pitchFamily="2" charset="2"/>
                        <a:buChar char="q"/>
                      </a:pPr>
                      <a:r>
                        <a:rPr lang="en-US" sz="1400" u="none" strike="noStrike" kern="1200" baseline="0" dirty="0"/>
                        <a:t>Level 5 &amp; 4 No service</a:t>
                      </a:r>
                      <a:endParaRPr lang="en-ZA" sz="1400" u="none" strike="noStrike" kern="1200" baseline="0" dirty="0"/>
                    </a:p>
                    <a:p>
                      <a:pPr marL="285750" indent="-285750">
                        <a:spcBef>
                          <a:spcPts val="0"/>
                        </a:spcBef>
                        <a:spcAft>
                          <a:spcPts val="0"/>
                        </a:spcAft>
                        <a:buFont typeface="Wingdings" panose="05000000000000000000" pitchFamily="2" charset="2"/>
                        <a:buChar char="q"/>
                      </a:pPr>
                      <a:r>
                        <a:rPr lang="en-ZA" sz="1400" u="none" strike="noStrike" kern="1200" baseline="0" dirty="0"/>
                        <a:t>Level 3:90% of machine readable adult passports issued within 42 working Days</a:t>
                      </a:r>
                      <a:endParaRPr lang="en-US" sz="1400" u="none" strike="noStrike" kern="1200" baseline="0" dirty="0"/>
                    </a:p>
                    <a:p>
                      <a:pPr marL="285750" marR="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ZA" sz="1400" u="none" strike="noStrike" kern="1200" baseline="0" dirty="0"/>
                        <a:t>Level 2 :90% of machine readable adult passports issued within 32 working Days</a:t>
                      </a:r>
                    </a:p>
                    <a:p>
                      <a:pPr marL="285750" marR="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ZA" sz="1400" u="none" strike="noStrike" kern="1200" baseline="0" dirty="0"/>
                        <a:t>Level 1:90% of machine readable adult passports issued within 13 working Days</a:t>
                      </a:r>
                      <a:endParaRPr lang="en-ZA" sz="14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45716" marR="45716" marT="45716" marB="45716"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ZA" sz="1400" b="1" kern="1200" dirty="0">
                          <a:solidFill>
                            <a:srgbClr val="00B050"/>
                          </a:solidFill>
                          <a:effectLst/>
                        </a:rPr>
                        <a:t>ACHIEVED</a:t>
                      </a:r>
                    </a:p>
                    <a:p>
                      <a:r>
                        <a:rPr lang="en-US" sz="1400" dirty="0"/>
                        <a:t>Level 3:99,22% issued in 42 working days</a:t>
                      </a:r>
                    </a:p>
                    <a:p>
                      <a:r>
                        <a:rPr lang="en-US" sz="1400" dirty="0"/>
                        <a:t>Level 2: 98,66% issued within 32 working days</a:t>
                      </a:r>
                    </a:p>
                    <a:p>
                      <a:r>
                        <a:rPr lang="en-US" sz="1400" dirty="0"/>
                        <a:t>Level 1: 88,22% issued within 13 working days</a:t>
                      </a:r>
                      <a:endParaRPr lang="en-ZA" sz="1400" dirty="0">
                        <a:latin typeface="Arial" panose="020B0604020202020204" pitchFamily="34" charset="0"/>
                        <a:cs typeface="Arial" panose="020B0604020202020204" pitchFamily="34" charset="0"/>
                      </a:endParaRPr>
                    </a:p>
                  </a:txBody>
                  <a:tcPr marL="71989" marR="71989" marT="71989" marB="71989" horzOverflow="overflow"/>
                </a:tc>
                <a:extLst>
                  <a:ext uri="{0D108BD9-81ED-4DB2-BD59-A6C34878D82A}">
                    <a16:rowId xmlns:a16="http://schemas.microsoft.com/office/drawing/2014/main" val="10002"/>
                  </a:ext>
                </a:extLst>
              </a:tr>
              <a:tr h="1995187">
                <a:tc>
                  <a:txBody>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US" sz="1600" u="sng" strike="noStrike" cap="none" normalizeH="0" baseline="0" dirty="0">
                          <a:ln>
                            <a:noFill/>
                          </a:ln>
                          <a:effectLst/>
                        </a:rPr>
                        <a:t>Reasons for under/ over achievement</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u="none" strike="noStrike" kern="1200" baseline="0" dirty="0"/>
                        <a:t>This target was overachieved due to  regular daily engagements between the branch and the service providers BBD, Finance (CFO), Interfile, GPW, IT and Civic Services. </a:t>
                      </a:r>
                    </a:p>
                    <a:p>
                      <a:pPr marL="285750" marR="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u="none" strike="noStrike" kern="1200" baseline="0" dirty="0"/>
                        <a:t>Use of DHA drivers to deliver passports to local offices around Johannesburg and Tshwane metros to reduce the turn-around time.</a:t>
                      </a:r>
                      <a:endParaRPr lang="en-ZA" sz="1400" u="none" strike="noStrike" kern="1200" baseline="0" dirty="0"/>
                    </a:p>
                    <a:p>
                      <a:pPr marL="285750" marR="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u="none" strike="noStrike" kern="1200" baseline="0" dirty="0"/>
                        <a:t>Daily monitoring on all performance gates</a:t>
                      </a:r>
                      <a:endParaRPr lang="en-ZA" sz="14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72010" marR="72010" marT="73136" marB="73136"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US" sz="1600" u="sng" strike="noStrike" cap="none" normalizeH="0" baseline="0" dirty="0">
                          <a:ln>
                            <a:noFill/>
                          </a:ln>
                          <a:effectLst/>
                        </a:rPr>
                        <a:t>Way forward/Remedial action</a:t>
                      </a:r>
                    </a:p>
                    <a:p>
                      <a:pPr marL="0" marR="0" lvl="0" indent="0" algn="l" defTabSz="914400" rtl="0" eaLnBrk="1" fontAlgn="auto" latinLnBrk="0" hangingPunct="1">
                        <a:lnSpc>
                          <a:spcPct val="100000"/>
                        </a:lnSpc>
                        <a:spcBef>
                          <a:spcPts val="0"/>
                        </a:spcBef>
                        <a:spcAft>
                          <a:spcPts val="0"/>
                        </a:spcAft>
                        <a:buClrTx/>
                        <a:buSzTx/>
                        <a:buFontTx/>
                        <a:buNone/>
                      </a:pPr>
                      <a:r>
                        <a:rPr lang="en-US" sz="1500" kern="1200" dirty="0">
                          <a:effectLst/>
                        </a:rPr>
                        <a:t>. </a:t>
                      </a:r>
                    </a:p>
                    <a:p>
                      <a:pPr marL="0" marR="0" lvl="0" indent="0" algn="l" defTabSz="914400" rtl="0" eaLnBrk="1" fontAlgn="auto" latinLnBrk="0" hangingPunct="1">
                        <a:lnSpc>
                          <a:spcPct val="100000"/>
                        </a:lnSpc>
                        <a:spcBef>
                          <a:spcPts val="0"/>
                        </a:spcBef>
                        <a:spcAft>
                          <a:spcPts val="0"/>
                        </a:spcAft>
                        <a:buClrTx/>
                        <a:buSzTx/>
                        <a:buFontTx/>
                        <a:buNone/>
                      </a:pPr>
                      <a:r>
                        <a:rPr kumimoji="0" lang="en-US" sz="1600" u="none" strike="noStrike" cap="none" normalizeH="0" baseline="0" dirty="0">
                          <a:ln>
                            <a:noFill/>
                          </a:ln>
                          <a:effectLst/>
                        </a:rPr>
                        <a:t>N/A</a:t>
                      </a:r>
                      <a:endParaRPr kumimoji="0" 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72010" marR="72010" marT="73136" marB="73136" horzOverflow="overflow"/>
                </a:tc>
                <a:extLst>
                  <a:ext uri="{0D108BD9-81ED-4DB2-BD59-A6C34878D82A}">
                    <a16:rowId xmlns:a16="http://schemas.microsoft.com/office/drawing/2014/main" val="10003"/>
                  </a:ext>
                </a:extLst>
              </a:tr>
            </a:tbl>
          </a:graphicData>
        </a:graphic>
      </p:graphicFrame>
      <p:sp>
        <p:nvSpPr>
          <p:cNvPr id="8" name="TextBox 7"/>
          <p:cNvSpPr txBox="1"/>
          <p:nvPr/>
        </p:nvSpPr>
        <p:spPr>
          <a:xfrm>
            <a:off x="0" y="20124"/>
            <a:ext cx="9144253" cy="461665"/>
          </a:xfrm>
          <a:prstGeom prst="rect">
            <a:avLst/>
          </a:prstGeom>
          <a:solidFill>
            <a:schemeClr val="accent3">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400" b="1" dirty="0">
                <a:solidFill>
                  <a:schemeClr val="bg1"/>
                </a:solidFill>
                <a:latin typeface="Arial" panose="020B0604020202020204" pitchFamily="34" charset="0"/>
                <a:cs typeface="Arial" panose="020B0604020202020204" pitchFamily="34" charset="0"/>
              </a:rPr>
              <a:t>PROGRAMME 2 :CITIZEN AFFAIRS</a:t>
            </a:r>
            <a:endParaRPr lang="en-ZA"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61356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US" altLang="en-US" sz="2800" b="1" dirty="0"/>
          </a:p>
        </p:txBody>
      </p:sp>
      <p:sp>
        <p:nvSpPr>
          <p:cNvPr id="8196" name="Slide Number Placeholder 3"/>
          <p:cNvSpPr>
            <a:spLocks noGrp="1"/>
          </p:cNvSpPr>
          <p:nvPr>
            <p:ph type="sldNum" sz="quarter" idx="12"/>
          </p:nvPr>
        </p:nvSpPr>
        <p:spPr bwMode="auto">
          <a:xfrm>
            <a:off x="4424513" y="6237147"/>
            <a:ext cx="663302" cy="750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indent="0" algn="l">
              <a:buNone/>
            </a:pPr>
            <a:r>
              <a:rPr lang="en-US" altLang="en-US" sz="1800" b="1" dirty="0"/>
              <a:t>29</a:t>
            </a:r>
            <a:endParaRPr lang="en-ZA" altLang="en-US" sz="1800" b="1" dirty="0"/>
          </a:p>
        </p:txBody>
      </p:sp>
      <p:sp>
        <p:nvSpPr>
          <p:cNvPr id="8197"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graphicFrame>
        <p:nvGraphicFramePr>
          <p:cNvPr id="6" name="Table 1"/>
          <p:cNvGraphicFramePr>
            <a:graphicFrameLocks/>
          </p:cNvGraphicFramePr>
          <p:nvPr>
            <p:extLst>
              <p:ext uri="{D42A27DB-BD31-4B8C-83A1-F6EECF244321}">
                <p14:modId xmlns:p14="http://schemas.microsoft.com/office/powerpoint/2010/main" val="2059381982"/>
              </p:ext>
            </p:extLst>
          </p:nvPr>
        </p:nvGraphicFramePr>
        <p:xfrm>
          <a:off x="68540" y="481789"/>
          <a:ext cx="9000045" cy="5457665"/>
        </p:xfrm>
        <a:graphic>
          <a:graphicData uri="http://schemas.openxmlformats.org/drawingml/2006/table">
            <a:tbl>
              <a:tblPr firstRow="1" bandRow="1">
                <a:tableStyleId>{F2DE63D5-997A-4646-A377-4702673A728D}</a:tableStyleId>
              </a:tblPr>
              <a:tblGrid>
                <a:gridCol w="4937093">
                  <a:extLst>
                    <a:ext uri="{9D8B030D-6E8A-4147-A177-3AD203B41FA5}">
                      <a16:colId xmlns:a16="http://schemas.microsoft.com/office/drawing/2014/main" val="20000"/>
                    </a:ext>
                  </a:extLst>
                </a:gridCol>
                <a:gridCol w="4062952">
                  <a:extLst>
                    <a:ext uri="{9D8B030D-6E8A-4147-A177-3AD203B41FA5}">
                      <a16:colId xmlns:a16="http://schemas.microsoft.com/office/drawing/2014/main" val="20001"/>
                    </a:ext>
                  </a:extLst>
                </a:gridCol>
              </a:tblGrid>
              <a:tr h="606517">
                <a:tc gridSpan="2">
                  <a:txBody>
                    <a:bodyPr/>
                    <a:lstStyle/>
                    <a:p>
                      <a:r>
                        <a:rPr kumimoji="0" lang="en-US" sz="1600" u="none" strike="noStrike" kern="1200" cap="none" normalizeH="0" baseline="0" dirty="0">
                          <a:ln>
                            <a:noFill/>
                          </a:ln>
                          <a:effectLst/>
                        </a:rPr>
                        <a:t>Outcome: </a:t>
                      </a:r>
                      <a:r>
                        <a:rPr lang="en-US" sz="1600" u="none" strike="noStrike" kern="1200" baseline="0" dirty="0"/>
                        <a:t>Secure and efficient management of citizenship and civil registration to fulfil constitutional and international obligations</a:t>
                      </a:r>
                      <a:endParaRPr kumimoji="0" lang="en-US" sz="16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1989" marR="71989" marT="71989" marB="71989" horzOverflow="overflow"/>
                </a:tc>
                <a:tc hMerge="1">
                  <a:txBody>
                    <a:bodyPr/>
                    <a:lstStyle/>
                    <a:p>
                      <a:endParaRPr lang="en-US"/>
                    </a:p>
                  </a:txBody>
                  <a:tcPr/>
                </a:tc>
                <a:extLst>
                  <a:ext uri="{0D108BD9-81ED-4DB2-BD59-A6C34878D82A}">
                    <a16:rowId xmlns:a16="http://schemas.microsoft.com/office/drawing/2014/main" val="10000"/>
                  </a:ext>
                </a:extLst>
              </a:tr>
              <a:tr h="372321">
                <a:tc>
                  <a:txBody>
                    <a:bodyPr/>
                    <a:lstStyle/>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pPr>
                      <a:r>
                        <a:rPr kumimoji="0" lang="en-ZA" sz="1600" u="none" strike="noStrike" kern="1200" cap="none" normalizeH="0" baseline="0" dirty="0">
                          <a:ln>
                            <a:noFill/>
                          </a:ln>
                          <a:effectLst/>
                        </a:rPr>
                        <a:t>ANNUAL TARGET</a:t>
                      </a:r>
                      <a:endParaRPr kumimoji="0" lang="en-US" sz="16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02" marR="72002" marT="71957" marB="71957"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ZA" sz="1600" u="none" strike="noStrike" kern="1200" cap="none" normalizeH="0" baseline="0" dirty="0">
                          <a:ln>
                            <a:noFill/>
                          </a:ln>
                          <a:effectLst/>
                        </a:rPr>
                        <a:t>ANNUAL PERFORMANCE</a:t>
                      </a:r>
                      <a:endParaRPr kumimoji="0" lang="en-US" sz="16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02" marR="72002" marT="71957" marB="71957" horzOverflow="overflow"/>
                </a:tc>
                <a:extLst>
                  <a:ext uri="{0D108BD9-81ED-4DB2-BD59-A6C34878D82A}">
                    <a16:rowId xmlns:a16="http://schemas.microsoft.com/office/drawing/2014/main" val="10001"/>
                  </a:ext>
                </a:extLst>
              </a:tr>
              <a:tr h="2443066">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600" kern="1200" dirty="0">
                          <a:effectLst/>
                        </a:rPr>
                        <a:t>Marriage Policy submitted to Cabinet for approval</a:t>
                      </a:r>
                      <a:endParaRPr lang="en-ZA" sz="1600" b="0" kern="1200" dirty="0">
                        <a:solidFill>
                          <a:schemeClr val="tx1"/>
                        </a:solidFill>
                        <a:effectLst/>
                        <a:latin typeface="Arial" pitchFamily="34" charset="0"/>
                        <a:ea typeface="+mn-ea"/>
                        <a:cs typeface="Arial" pitchFamily="34" charset="0"/>
                      </a:endParaRPr>
                    </a:p>
                  </a:txBody>
                  <a:tcPr marL="45716" marR="45716" marT="45716" marB="45716" horzOverflow="overflow"/>
                </a:tc>
                <a:tc>
                  <a:txBody>
                    <a:bodyPr/>
                    <a:lstStyle/>
                    <a:p>
                      <a:pPr marL="0" marR="0" lvl="0" indent="0" algn="just" defTabSz="914400" rtl="0" eaLnBrk="1" fontAlgn="auto" latinLnBrk="0" hangingPunct="1">
                        <a:lnSpc>
                          <a:spcPct val="100000"/>
                        </a:lnSpc>
                        <a:spcBef>
                          <a:spcPts val="0"/>
                        </a:spcBef>
                        <a:spcAft>
                          <a:spcPts val="0"/>
                        </a:spcAft>
                        <a:buClrTx/>
                        <a:buSzTx/>
                        <a:buFontTx/>
                        <a:buNone/>
                      </a:pPr>
                      <a:r>
                        <a:rPr lang="en-ZA" sz="1600" b="1" kern="1200" dirty="0">
                          <a:solidFill>
                            <a:srgbClr val="00B050"/>
                          </a:solidFill>
                          <a:effectLst/>
                        </a:rPr>
                        <a:t>ACHIEVED</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dirty="0">
                          <a:ln>
                            <a:noFill/>
                          </a:ln>
                          <a:effectLst/>
                          <a:uLnTx/>
                          <a:uFillTx/>
                        </a:rPr>
                        <a:t>The  Marriage Policy cabinet memorandum and presentation were submitted to the Cabinet secretariat during the review period and was approved by Cabinet.</a:t>
                      </a:r>
                      <a:endParaRPr kumimoji="0" lang="en-US" sz="1600" b="0" i="0" u="none" strike="noStrike" kern="120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71989" marR="71989" marT="71989" marB="71989" horzOverflow="overflow"/>
                </a:tc>
                <a:extLst>
                  <a:ext uri="{0D108BD9-81ED-4DB2-BD59-A6C34878D82A}">
                    <a16:rowId xmlns:a16="http://schemas.microsoft.com/office/drawing/2014/main" val="10002"/>
                  </a:ext>
                </a:extLst>
              </a:tr>
              <a:tr h="1995187">
                <a:tc>
                  <a:txBody>
                    <a:bodyPr/>
                    <a:lstStyle/>
                    <a:p>
                      <a:pPr marL="0" marR="0" lvl="0" indent="0" algn="just" defTabSz="914400" rtl="0" eaLnBrk="1" fontAlgn="auto" latinLnBrk="0" hangingPunct="1">
                        <a:lnSpc>
                          <a:spcPct val="100000"/>
                        </a:lnSpc>
                        <a:spcBef>
                          <a:spcPts val="0"/>
                        </a:spcBef>
                        <a:spcAft>
                          <a:spcPts val="0"/>
                        </a:spcAft>
                        <a:buClrTx/>
                        <a:buSzTx/>
                        <a:buFontTx/>
                        <a:buNone/>
                      </a:pPr>
                      <a:r>
                        <a:rPr kumimoji="0" lang="en-US" sz="1600" u="sng" strike="noStrike" cap="none" normalizeH="0" baseline="0" dirty="0">
                          <a:ln>
                            <a:noFill/>
                          </a:ln>
                          <a:effectLst/>
                          <a:latin typeface="+mn-lt"/>
                        </a:rPr>
                        <a:t>Reasons for under/ over achievement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u="none" strike="noStrike" cap="none" normalizeH="0" baseline="0" dirty="0">
                        <a:ln>
                          <a:noFill/>
                        </a:ln>
                        <a:effectLst/>
                        <a:latin typeface="+mn-l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u="none" strike="noStrike" cap="none" normalizeH="0" baseline="0" dirty="0">
                          <a:ln>
                            <a:noFill/>
                          </a:ln>
                          <a:effectLst/>
                          <a:latin typeface="+mn-lt"/>
                        </a:rPr>
                        <a:t>N/A</a:t>
                      </a:r>
                      <a:endParaRPr kumimoji="0" lang="en-US" sz="1400" b="0" i="0" u="none" strike="noStrike" cap="none" normalizeH="0" baseline="0" dirty="0">
                        <a:ln>
                          <a:noFill/>
                        </a:ln>
                        <a:solidFill>
                          <a:schemeClr val="tx1"/>
                        </a:solidFill>
                        <a:effectLst/>
                        <a:latin typeface="+mn-lt"/>
                        <a:cs typeface="Arial" charset="0"/>
                      </a:endParaRPr>
                    </a:p>
                  </a:txBody>
                  <a:tcPr marL="72010" marR="72010" marT="73136" marB="73136" horzOverflow="overflow"/>
                </a:tc>
                <a:tc>
                  <a:txBody>
                    <a:bodyPr/>
                    <a:lstStyle/>
                    <a:p>
                      <a:pPr marL="0" marR="0" lvl="0" indent="0" algn="just" defTabSz="914400" rtl="0" eaLnBrk="1" fontAlgn="auto" latinLnBrk="0" hangingPunct="1">
                        <a:lnSpc>
                          <a:spcPct val="100000"/>
                        </a:lnSpc>
                        <a:spcBef>
                          <a:spcPts val="0"/>
                        </a:spcBef>
                        <a:spcAft>
                          <a:spcPts val="0"/>
                        </a:spcAft>
                        <a:buClrTx/>
                        <a:buSzTx/>
                        <a:buFontTx/>
                        <a:buNone/>
                      </a:pPr>
                      <a:r>
                        <a:rPr kumimoji="0" lang="en-US" sz="1600" u="sng" strike="noStrike" cap="none" normalizeH="0" baseline="0" dirty="0">
                          <a:ln>
                            <a:noFill/>
                          </a:ln>
                          <a:effectLst/>
                          <a:latin typeface="+mn-lt"/>
                        </a:rPr>
                        <a:t>Way forward/Remedial action</a:t>
                      </a:r>
                    </a:p>
                    <a:p>
                      <a:pPr marL="0" marR="0" lvl="0" indent="0" algn="just" defTabSz="914400" rtl="0" eaLnBrk="1" fontAlgn="auto" latinLnBrk="0" hangingPunct="1">
                        <a:lnSpc>
                          <a:spcPct val="100000"/>
                        </a:lnSpc>
                        <a:spcBef>
                          <a:spcPts val="0"/>
                        </a:spcBef>
                        <a:spcAft>
                          <a:spcPts val="0"/>
                        </a:spcAft>
                        <a:buClrTx/>
                        <a:buSzTx/>
                        <a:buFontTx/>
                        <a:buNone/>
                      </a:pPr>
                      <a:endParaRPr lang="en-US" sz="1500" kern="1200" dirty="0">
                        <a:effectLst/>
                        <a:latin typeface="+mn-lt"/>
                      </a:endParaRPr>
                    </a:p>
                    <a:p>
                      <a:pPr marL="0" marR="0" lvl="0" indent="0" algn="just" defTabSz="914400" rtl="0" eaLnBrk="1" fontAlgn="auto" latinLnBrk="0" hangingPunct="1">
                        <a:lnSpc>
                          <a:spcPct val="100000"/>
                        </a:lnSpc>
                        <a:spcBef>
                          <a:spcPts val="0"/>
                        </a:spcBef>
                        <a:spcAft>
                          <a:spcPts val="0"/>
                        </a:spcAft>
                        <a:buClrTx/>
                        <a:buSzTx/>
                        <a:buFontTx/>
                        <a:buNone/>
                      </a:pPr>
                      <a:r>
                        <a:rPr kumimoji="0" lang="en-US" sz="1400" b="0" i="0" u="none" strike="noStrike" cap="none" normalizeH="0" baseline="0" dirty="0">
                          <a:ln>
                            <a:noFill/>
                          </a:ln>
                          <a:solidFill>
                            <a:schemeClr val="tx1"/>
                          </a:solidFill>
                          <a:effectLst/>
                          <a:latin typeface="+mn-lt"/>
                          <a:cs typeface="Arial" panose="020B0604020202020204" pitchFamily="34" charset="0"/>
                        </a:rPr>
                        <a:t>N/A</a:t>
                      </a:r>
                    </a:p>
                  </a:txBody>
                  <a:tcPr marL="72010" marR="72010" marT="73136" marB="73136" horzOverflow="overflow"/>
                </a:tc>
                <a:extLst>
                  <a:ext uri="{0D108BD9-81ED-4DB2-BD59-A6C34878D82A}">
                    <a16:rowId xmlns:a16="http://schemas.microsoft.com/office/drawing/2014/main" val="10003"/>
                  </a:ext>
                </a:extLst>
              </a:tr>
            </a:tbl>
          </a:graphicData>
        </a:graphic>
      </p:graphicFrame>
      <p:sp>
        <p:nvSpPr>
          <p:cNvPr id="7" name="TextBox 6"/>
          <p:cNvSpPr txBox="1"/>
          <p:nvPr/>
        </p:nvSpPr>
        <p:spPr>
          <a:xfrm>
            <a:off x="68539" y="-61237"/>
            <a:ext cx="9000045" cy="461665"/>
          </a:xfrm>
          <a:prstGeom prst="rect">
            <a:avLst/>
          </a:prstGeom>
          <a:solidFill>
            <a:schemeClr val="accent3">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400" b="1" dirty="0">
                <a:solidFill>
                  <a:schemeClr val="bg1"/>
                </a:solidFill>
                <a:latin typeface="Arial" panose="020B0604020202020204" pitchFamily="34" charset="0"/>
                <a:cs typeface="Arial" panose="020B0604020202020204" pitchFamily="34" charset="0"/>
              </a:rPr>
              <a:t>PROGRAMME 2 :CITIZEN AFFAIRS</a:t>
            </a:r>
            <a:endParaRPr lang="en-ZA"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5838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ltLang="en-US" sz="2800" b="1" dirty="0"/>
          </a:p>
        </p:txBody>
      </p:sp>
      <p:sp>
        <p:nvSpPr>
          <p:cNvPr id="5126" name="Rectangle 1"/>
          <p:cNvSpPr>
            <a:spLocks noChangeArrowheads="1"/>
          </p:cNvSpPr>
          <p:nvPr/>
        </p:nvSpPr>
        <p:spPr bwMode="auto">
          <a:xfrm>
            <a:off x="469900" y="596416"/>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sp>
        <p:nvSpPr>
          <p:cNvPr id="6" name="TextBox 5"/>
          <p:cNvSpPr txBox="1"/>
          <p:nvPr/>
        </p:nvSpPr>
        <p:spPr>
          <a:xfrm>
            <a:off x="41049" y="36031"/>
            <a:ext cx="9075459" cy="458780"/>
          </a:xfrm>
          <a:prstGeom prst="rect">
            <a:avLst/>
          </a:prstGeom>
          <a:solidFill>
            <a:schemeClr val="accent3">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lnSpc>
                <a:spcPct val="107000"/>
              </a:lnSpc>
              <a:spcBef>
                <a:spcPts val="1800"/>
              </a:spcBef>
              <a:spcAft>
                <a:spcPts val="600"/>
              </a:spcAft>
              <a:buClr>
                <a:srgbClr val="7D0900"/>
              </a:buClr>
            </a:pP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DHA VISION, MISSION AND MANDATE STATEMENTS</a:t>
            </a:r>
            <a:endParaRPr lang="en-ZA" sz="2400" b="1"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3" name="Horizontal Scroll 2"/>
          <p:cNvSpPr/>
          <p:nvPr/>
        </p:nvSpPr>
        <p:spPr>
          <a:xfrm>
            <a:off x="41049" y="518438"/>
            <a:ext cx="1436310" cy="1208770"/>
          </a:xfrm>
          <a:prstGeom prst="horizontalScroll">
            <a:avLst/>
          </a:prstGeom>
          <a:solidFill>
            <a:schemeClr val="accent3">
              <a:lumMod val="75000"/>
            </a:schemeClr>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00000"/>
              </a:lnSpc>
              <a:spcBef>
                <a:spcPts val="0"/>
              </a:spcBef>
              <a:spcAft>
                <a:spcPts val="0"/>
              </a:spcAft>
            </a:pPr>
            <a:r>
              <a:rPr lang="en-ZA" b="1" dirty="0">
                <a:solidFill>
                  <a:schemeClr val="bg1"/>
                </a:solidFill>
                <a:latin typeface="Arial" panose="020B0604020202020204" pitchFamily="34" charset="0"/>
                <a:cs typeface="Arial" panose="020B0604020202020204" pitchFamily="34" charset="0"/>
              </a:rPr>
              <a:t>Vision</a:t>
            </a:r>
          </a:p>
        </p:txBody>
      </p:sp>
      <p:sp>
        <p:nvSpPr>
          <p:cNvPr id="7" name="Horizontal Scroll 6"/>
          <p:cNvSpPr/>
          <p:nvPr/>
        </p:nvSpPr>
        <p:spPr>
          <a:xfrm>
            <a:off x="41049" y="1581150"/>
            <a:ext cx="1436310" cy="2467951"/>
          </a:xfrm>
          <a:prstGeom prst="horizontalScroll">
            <a:avLst/>
          </a:prstGeom>
          <a:solidFill>
            <a:schemeClr val="accent3">
              <a:lumMod val="75000"/>
            </a:schemeClr>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00000"/>
              </a:lnSpc>
              <a:spcBef>
                <a:spcPts val="0"/>
              </a:spcBef>
              <a:spcAft>
                <a:spcPts val="0"/>
              </a:spcAft>
            </a:pPr>
            <a:r>
              <a:rPr lang="en-ZA" b="1" dirty="0">
                <a:solidFill>
                  <a:schemeClr val="bg1"/>
                </a:solidFill>
                <a:latin typeface="Arial" panose="020B0604020202020204" pitchFamily="34" charset="0"/>
                <a:cs typeface="Arial" panose="020B0604020202020204" pitchFamily="34" charset="0"/>
              </a:rPr>
              <a:t>Mission</a:t>
            </a:r>
          </a:p>
        </p:txBody>
      </p:sp>
      <p:sp>
        <p:nvSpPr>
          <p:cNvPr id="8" name="Horizontal Scroll 7"/>
          <p:cNvSpPr/>
          <p:nvPr/>
        </p:nvSpPr>
        <p:spPr>
          <a:xfrm>
            <a:off x="34270" y="3912124"/>
            <a:ext cx="1436311" cy="2045616"/>
          </a:xfrm>
          <a:prstGeom prst="horizontalScroll">
            <a:avLst/>
          </a:prstGeom>
          <a:solidFill>
            <a:schemeClr val="accent3">
              <a:lumMod val="75000"/>
            </a:schemeClr>
          </a:solidFill>
          <a:ln w="31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00000"/>
              </a:lnSpc>
              <a:spcBef>
                <a:spcPts val="0"/>
              </a:spcBef>
              <a:spcAft>
                <a:spcPts val="0"/>
              </a:spcAft>
            </a:pPr>
            <a:r>
              <a:rPr lang="en-ZA" b="1" dirty="0">
                <a:solidFill>
                  <a:schemeClr val="bg1"/>
                </a:solidFill>
                <a:latin typeface="Arial" panose="020B0604020202020204" pitchFamily="34" charset="0"/>
                <a:cs typeface="Arial" panose="020B0604020202020204" pitchFamily="34" charset="0"/>
              </a:rPr>
              <a:t>Mandate</a:t>
            </a:r>
          </a:p>
        </p:txBody>
      </p:sp>
      <p:sp>
        <p:nvSpPr>
          <p:cNvPr id="4" name="Rectangle 3"/>
          <p:cNvSpPr/>
          <p:nvPr/>
        </p:nvSpPr>
        <p:spPr>
          <a:xfrm>
            <a:off x="1470581" y="749182"/>
            <a:ext cx="7639148" cy="1343958"/>
          </a:xfrm>
          <a:prstGeom prst="rect">
            <a:avLst/>
          </a:prstGeom>
        </p:spPr>
        <p:txBody>
          <a:bodyPr wrap="square">
            <a:spAutoFit/>
          </a:bodyPr>
          <a:lstStyle/>
          <a:p>
            <a:pPr algn="just">
              <a:spcBef>
                <a:spcPts val="800"/>
              </a:spcBef>
              <a:defRPr/>
            </a:pPr>
            <a:r>
              <a:rPr lang="en-ZA" sz="1600" dirty="0">
                <a:latin typeface="Arial" panose="020B0604020202020204" pitchFamily="34" charset="0"/>
                <a:cs typeface="Arial" panose="020B0604020202020204" pitchFamily="34" charset="0"/>
              </a:rPr>
              <a:t>A South Africa where identity, status and citizenship are key enablers of citizen empowerment and inclusivity, economic development and national security</a:t>
            </a:r>
          </a:p>
          <a:p>
            <a:pPr algn="just">
              <a:spcBef>
                <a:spcPts val="800"/>
              </a:spcBef>
              <a:defRPr/>
            </a:pPr>
            <a:endParaRPr lang="en-US" dirty="0">
              <a:latin typeface="Arial" panose="020B0604020202020204" pitchFamily="34" charset="0"/>
              <a:cs typeface="Arial" panose="020B0604020202020204" pitchFamily="34" charset="0"/>
            </a:endParaRPr>
          </a:p>
          <a:p>
            <a:pPr algn="just">
              <a:spcBef>
                <a:spcPts val="800"/>
              </a:spcBef>
              <a:defRPr/>
            </a:pPr>
            <a:endParaRPr lang="en-ZA" dirty="0">
              <a:latin typeface="Arial" panose="020B0604020202020204" pitchFamily="34" charset="0"/>
              <a:cs typeface="Arial" panose="020B0604020202020204" pitchFamily="34" charset="0"/>
            </a:endParaRPr>
          </a:p>
        </p:txBody>
      </p:sp>
      <p:sp>
        <p:nvSpPr>
          <p:cNvPr id="5" name="Rectangle 4"/>
          <p:cNvSpPr/>
          <p:nvPr/>
        </p:nvSpPr>
        <p:spPr>
          <a:xfrm>
            <a:off x="1494149" y="1708103"/>
            <a:ext cx="7615580" cy="2226250"/>
          </a:xfrm>
          <a:prstGeom prst="rect">
            <a:avLst/>
          </a:prstGeom>
        </p:spPr>
        <p:txBody>
          <a:bodyPr wrap="square">
            <a:spAutoFit/>
          </a:bodyPr>
          <a:lstStyle/>
          <a:p>
            <a:pPr algn="just">
              <a:lnSpc>
                <a:spcPct val="100000"/>
              </a:lnSpc>
              <a:spcBef>
                <a:spcPts val="800"/>
              </a:spcBef>
              <a:spcAft>
                <a:spcPts val="0"/>
              </a:spcAft>
            </a:pPr>
            <a:r>
              <a:rPr lang="en-US" sz="1600" dirty="0">
                <a:latin typeface="Arial" panose="020B0604020202020204" pitchFamily="34" charset="0"/>
                <a:cs typeface="Arial" panose="020B0604020202020204" pitchFamily="34" charset="0"/>
              </a:rPr>
              <a:t>The DHA carries out its mission in line with its commitment to citizen empowerment and inclusivity, economic development and national security, by:</a:t>
            </a:r>
          </a:p>
          <a:p>
            <a:pPr marL="285750" indent="-285750" algn="just">
              <a:spcBef>
                <a:spcPts val="800"/>
              </a:spcBef>
              <a:buFont typeface="Wingdings" panose="05000000000000000000" pitchFamily="2" charset="2"/>
              <a:buChar char="q"/>
            </a:pPr>
            <a:r>
              <a:rPr lang="en-US" sz="1600" dirty="0">
                <a:latin typeface="Arial" panose="020B0604020202020204" pitchFamily="34" charset="0"/>
                <a:cs typeface="Arial" panose="020B0604020202020204" pitchFamily="34" charset="0"/>
              </a:rPr>
              <a:t>Being an efficient and secure custodian of citizenship and civil registration</a:t>
            </a:r>
            <a:endParaRPr lang="en-ZA" sz="1600" dirty="0">
              <a:latin typeface="Arial" panose="020B0604020202020204" pitchFamily="34" charset="0"/>
              <a:cs typeface="Arial" panose="020B0604020202020204" pitchFamily="34" charset="0"/>
            </a:endParaRPr>
          </a:p>
          <a:p>
            <a:pPr marL="285750" lvl="0" indent="-285750" algn="just">
              <a:lnSpc>
                <a:spcPct val="100000"/>
              </a:lnSpc>
              <a:spcBef>
                <a:spcPts val="800"/>
              </a:spcBef>
              <a:spcAft>
                <a:spcPts val="0"/>
              </a:spcAft>
              <a:buFont typeface="Wingdings" panose="05000000000000000000" pitchFamily="2" charset="2"/>
              <a:buChar char="q"/>
            </a:pPr>
            <a:r>
              <a:rPr lang="en-US" sz="1600" dirty="0">
                <a:latin typeface="Arial" panose="020B0604020202020204" pitchFamily="34" charset="0"/>
                <a:cs typeface="Arial" panose="020B0604020202020204" pitchFamily="34" charset="0"/>
              </a:rPr>
              <a:t>Securely and strategically managing international migration</a:t>
            </a:r>
            <a:endParaRPr lang="en-ZA" sz="1600" dirty="0">
              <a:latin typeface="Arial" panose="020B0604020202020204" pitchFamily="34" charset="0"/>
              <a:cs typeface="Arial" panose="020B0604020202020204" pitchFamily="34" charset="0"/>
            </a:endParaRPr>
          </a:p>
          <a:p>
            <a:pPr marL="285750" lvl="0" indent="-285750" algn="just">
              <a:lnSpc>
                <a:spcPct val="100000"/>
              </a:lnSpc>
              <a:spcBef>
                <a:spcPts val="800"/>
              </a:spcBef>
              <a:spcAft>
                <a:spcPts val="0"/>
              </a:spcAft>
              <a:buFont typeface="Wingdings" panose="05000000000000000000" pitchFamily="2" charset="2"/>
              <a:buChar char="q"/>
            </a:pPr>
            <a:r>
              <a:rPr lang="en-US" sz="1600" dirty="0">
                <a:latin typeface="Arial" panose="020B0604020202020204" pitchFamily="34" charset="0"/>
                <a:cs typeface="Arial" panose="020B0604020202020204" pitchFamily="34" charset="0"/>
              </a:rPr>
              <a:t>Efficiently managing asylum seekers and refugees</a:t>
            </a:r>
            <a:endParaRPr lang="en-ZA" sz="1600" dirty="0">
              <a:latin typeface="Arial" panose="020B0604020202020204" pitchFamily="34" charset="0"/>
              <a:cs typeface="Arial" panose="020B0604020202020204" pitchFamily="34" charset="0"/>
            </a:endParaRPr>
          </a:p>
          <a:p>
            <a:pPr marL="285750" lvl="0" indent="-285750" algn="just">
              <a:lnSpc>
                <a:spcPct val="100000"/>
              </a:lnSpc>
              <a:spcBef>
                <a:spcPts val="800"/>
              </a:spcBef>
              <a:spcAft>
                <a:spcPts val="0"/>
              </a:spcAft>
              <a:buFont typeface="Wingdings" panose="05000000000000000000" pitchFamily="2" charset="2"/>
              <a:buChar char="q"/>
            </a:pPr>
            <a:r>
              <a:rPr lang="en-US" sz="1600" dirty="0">
                <a:latin typeface="Arial" panose="020B0604020202020204" pitchFamily="34" charset="0"/>
                <a:cs typeface="Arial" panose="020B0604020202020204" pitchFamily="34" charset="0"/>
              </a:rPr>
              <a:t>Efficiently determining and safeguarding the official identity and status of persons</a:t>
            </a:r>
          </a:p>
        </p:txBody>
      </p:sp>
      <p:sp>
        <p:nvSpPr>
          <p:cNvPr id="9" name="Rectangle 8"/>
          <p:cNvSpPr/>
          <p:nvPr/>
        </p:nvSpPr>
        <p:spPr>
          <a:xfrm>
            <a:off x="1575556" y="3635098"/>
            <a:ext cx="7568444" cy="1980029"/>
          </a:xfrm>
          <a:prstGeom prst="rect">
            <a:avLst/>
          </a:prstGeom>
        </p:spPr>
        <p:txBody>
          <a:bodyPr wrap="square">
            <a:spAutoFit/>
          </a:bodyPr>
          <a:lstStyle/>
          <a:p>
            <a:pPr algn="just">
              <a:spcBef>
                <a:spcPts val="800"/>
              </a:spcBef>
              <a:defRPr/>
            </a:pPr>
            <a:endParaRPr lang="en-US" sz="1600" dirty="0">
              <a:latin typeface="Arial" panose="020B0604020202020204" pitchFamily="34" charset="0"/>
              <a:cs typeface="Arial" panose="020B0604020202020204" pitchFamily="34" charset="0"/>
            </a:endParaRPr>
          </a:p>
          <a:p>
            <a:pPr algn="just">
              <a:spcBef>
                <a:spcPts val="800"/>
              </a:spcBef>
              <a:defRPr/>
            </a:pPr>
            <a:r>
              <a:rPr lang="en-US" sz="1600" dirty="0">
                <a:latin typeface="Arial" panose="020B0604020202020204" pitchFamily="34" charset="0"/>
                <a:cs typeface="Arial" panose="020B0604020202020204" pitchFamily="34" charset="0"/>
              </a:rPr>
              <a:t>The DHA’s services are divided into two broad categories: civic services and immigration services.</a:t>
            </a:r>
          </a:p>
          <a:p>
            <a:pPr algn="just">
              <a:spcBef>
                <a:spcPts val="800"/>
              </a:spcBef>
              <a:spcAft>
                <a:spcPts val="0"/>
              </a:spcAft>
            </a:pPr>
            <a:r>
              <a:rPr lang="en-ZA" sz="1600" dirty="0">
                <a:solidFill>
                  <a:schemeClr val="dk1"/>
                </a:solidFill>
                <a:latin typeface="Arial" panose="020B0604020202020204" pitchFamily="34" charset="0"/>
                <a:cs typeface="Arial" panose="020B0604020202020204" pitchFamily="34" charset="0"/>
              </a:rPr>
              <a:t>Mandate 1:   Management of citizenship and civil registration</a:t>
            </a:r>
          </a:p>
          <a:p>
            <a:pPr algn="just">
              <a:spcBef>
                <a:spcPts val="800"/>
              </a:spcBef>
              <a:spcAft>
                <a:spcPts val="0"/>
              </a:spcAft>
            </a:pPr>
            <a:r>
              <a:rPr lang="en-ZA" sz="1600" dirty="0">
                <a:solidFill>
                  <a:schemeClr val="dk1"/>
                </a:solidFill>
                <a:latin typeface="Arial" panose="020B0604020202020204" pitchFamily="34" charset="0"/>
                <a:cs typeface="Arial" panose="020B0604020202020204" pitchFamily="34" charset="0"/>
              </a:rPr>
              <a:t>Mandate 2:   Management of international migration</a:t>
            </a:r>
          </a:p>
          <a:p>
            <a:pPr algn="just">
              <a:spcBef>
                <a:spcPts val="800"/>
              </a:spcBef>
              <a:spcAft>
                <a:spcPts val="0"/>
              </a:spcAft>
            </a:pPr>
            <a:r>
              <a:rPr lang="en-ZA" sz="1600" dirty="0">
                <a:solidFill>
                  <a:schemeClr val="dk1"/>
                </a:solidFill>
                <a:latin typeface="Arial" panose="020B0604020202020204" pitchFamily="34" charset="0"/>
                <a:cs typeface="Arial" panose="020B0604020202020204" pitchFamily="34" charset="0"/>
              </a:rPr>
              <a:t>Mandate 3:   Management of refugee protection</a:t>
            </a:r>
          </a:p>
        </p:txBody>
      </p:sp>
      <p:sp>
        <p:nvSpPr>
          <p:cNvPr id="11" name="Slide Number Placeholder 3"/>
          <p:cNvSpPr>
            <a:spLocks noGrp="1"/>
          </p:cNvSpPr>
          <p:nvPr>
            <p:ph type="sldNum" sz="quarter" idx="12"/>
          </p:nvPr>
        </p:nvSpPr>
        <p:spPr bwMode="auto">
          <a:xfrm>
            <a:off x="4424513" y="6237147"/>
            <a:ext cx="663302" cy="750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indent="0" algn="l">
              <a:buNone/>
            </a:pPr>
            <a:r>
              <a:rPr lang="en-US" altLang="en-US" sz="1800" b="1" dirty="0"/>
              <a:t>3</a:t>
            </a:r>
            <a:endParaRPr lang="en-ZA" altLang="en-US" sz="1800" b="1" dirty="0"/>
          </a:p>
        </p:txBody>
      </p:sp>
    </p:spTree>
    <p:extLst>
      <p:ext uri="{BB962C8B-B14F-4D97-AF65-F5344CB8AC3E}">
        <p14:creationId xmlns:p14="http://schemas.microsoft.com/office/powerpoint/2010/main" val="1336691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ltLang="en-US" sz="2800" b="1" dirty="0"/>
          </a:p>
        </p:txBody>
      </p:sp>
      <p:sp>
        <p:nvSpPr>
          <p:cNvPr id="8198"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sp>
        <p:nvSpPr>
          <p:cNvPr id="2" name="Content Placeholder 1"/>
          <p:cNvSpPr>
            <a:spLocks noGrp="1"/>
          </p:cNvSpPr>
          <p:nvPr>
            <p:ph idx="1"/>
          </p:nvPr>
        </p:nvSpPr>
        <p:spPr/>
        <p:txBody>
          <a:bodyPr/>
          <a:lstStyle/>
          <a:p>
            <a:endParaRPr lang="en-ZA" dirty="0"/>
          </a:p>
        </p:txBody>
      </p:sp>
      <p:pic>
        <p:nvPicPr>
          <p:cNvPr id="7" name="Picture 6" descr="DHA_APP_2021_web_small-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0" y="3639008"/>
            <a:ext cx="5729141" cy="1263192"/>
          </a:xfrm>
          <a:prstGeom prst="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PROGRAMME 3 :</a:t>
            </a:r>
          </a:p>
          <a:p>
            <a:pPr algn="ctr"/>
            <a:r>
              <a:rPr lang="en-US" sz="2400" b="1" dirty="0">
                <a:latin typeface="Arial" panose="020B0604020202020204" pitchFamily="34" charset="0"/>
                <a:cs typeface="Arial" panose="020B0604020202020204" pitchFamily="34" charset="0"/>
              </a:rPr>
              <a:t>IMMIGRATION AFFAIRS</a:t>
            </a:r>
            <a:endParaRPr lang="en-ZA" sz="2400" b="1"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a:stretch>
            <a:fillRect/>
          </a:stretch>
        </p:blipFill>
        <p:spPr>
          <a:xfrm>
            <a:off x="0" y="0"/>
            <a:ext cx="4119512" cy="3091992"/>
          </a:xfrm>
          <a:prstGeom prst="rect">
            <a:avLst/>
          </a:prstGeom>
        </p:spPr>
      </p:pic>
    </p:spTree>
    <p:extLst>
      <p:ext uri="{BB962C8B-B14F-4D97-AF65-F5344CB8AC3E}">
        <p14:creationId xmlns:p14="http://schemas.microsoft.com/office/powerpoint/2010/main" val="41026304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US" altLang="en-US" sz="2800" b="1" dirty="0"/>
          </a:p>
        </p:txBody>
      </p:sp>
      <p:sp>
        <p:nvSpPr>
          <p:cNvPr id="8196" name="Slide Number Placeholder 3"/>
          <p:cNvSpPr>
            <a:spLocks noGrp="1"/>
          </p:cNvSpPr>
          <p:nvPr>
            <p:ph type="sldNum" sz="quarter" idx="12"/>
          </p:nvPr>
        </p:nvSpPr>
        <p:spPr bwMode="auto">
          <a:xfrm>
            <a:off x="4424513" y="6237147"/>
            <a:ext cx="663302" cy="750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indent="0" algn="l">
              <a:buNone/>
            </a:pPr>
            <a:r>
              <a:rPr lang="en-US" altLang="en-US" sz="1800" b="1" dirty="0"/>
              <a:t>31</a:t>
            </a:r>
            <a:endParaRPr lang="en-ZA" altLang="en-US" sz="1800" b="1" dirty="0"/>
          </a:p>
        </p:txBody>
      </p:sp>
      <p:sp>
        <p:nvSpPr>
          <p:cNvPr id="8197"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graphicFrame>
        <p:nvGraphicFramePr>
          <p:cNvPr id="6" name="Table 1"/>
          <p:cNvGraphicFramePr>
            <a:graphicFrameLocks/>
          </p:cNvGraphicFramePr>
          <p:nvPr>
            <p:extLst>
              <p:ext uri="{D42A27DB-BD31-4B8C-83A1-F6EECF244321}">
                <p14:modId xmlns:p14="http://schemas.microsoft.com/office/powerpoint/2010/main" val="3729892260"/>
              </p:ext>
            </p:extLst>
          </p:nvPr>
        </p:nvGraphicFramePr>
        <p:xfrm>
          <a:off x="68540" y="471341"/>
          <a:ext cx="9000045" cy="5486399"/>
        </p:xfrm>
        <a:graphic>
          <a:graphicData uri="http://schemas.openxmlformats.org/drawingml/2006/table">
            <a:tbl>
              <a:tblPr firstRow="1" bandRow="1">
                <a:tableStyleId>{F2DE63D5-997A-4646-A377-4702673A728D}</a:tableStyleId>
              </a:tblPr>
              <a:tblGrid>
                <a:gridCol w="4418619">
                  <a:extLst>
                    <a:ext uri="{9D8B030D-6E8A-4147-A177-3AD203B41FA5}">
                      <a16:colId xmlns:a16="http://schemas.microsoft.com/office/drawing/2014/main" val="20000"/>
                    </a:ext>
                  </a:extLst>
                </a:gridCol>
                <a:gridCol w="4581426">
                  <a:extLst>
                    <a:ext uri="{9D8B030D-6E8A-4147-A177-3AD203B41FA5}">
                      <a16:colId xmlns:a16="http://schemas.microsoft.com/office/drawing/2014/main" val="20001"/>
                    </a:ext>
                  </a:extLst>
                </a:gridCol>
              </a:tblGrid>
              <a:tr h="932614">
                <a:tc gridSpan="2">
                  <a:txBody>
                    <a:bodyPr/>
                    <a:lstStyle/>
                    <a:p>
                      <a:r>
                        <a:rPr kumimoji="0" lang="en-US" sz="1600" u="none" strike="noStrike" kern="1200" cap="none" normalizeH="0" baseline="0" dirty="0">
                          <a:ln>
                            <a:noFill/>
                          </a:ln>
                          <a:effectLst/>
                        </a:rPr>
                        <a:t>Outcome: </a:t>
                      </a:r>
                      <a:r>
                        <a:rPr lang="en-US" sz="1600" kern="1200" dirty="0">
                          <a:effectLst/>
                        </a:rPr>
                        <a:t>Secure management of international migration resulting in South Africa’s interests being served and fulfilling international commitments</a:t>
                      </a:r>
                      <a:endParaRPr lang="en-US" sz="1600" b="0" kern="1200" dirty="0">
                        <a:solidFill>
                          <a:schemeClr val="tx1"/>
                        </a:solidFill>
                        <a:effectLst/>
                        <a:latin typeface="Arial" pitchFamily="34" charset="0"/>
                        <a:ea typeface="+mn-ea"/>
                        <a:cs typeface="Arial" pitchFamily="34" charset="0"/>
                      </a:endParaRPr>
                    </a:p>
                  </a:txBody>
                  <a:tcPr marL="71989" marR="71989" marT="71989" marB="71989" horzOverflow="overflow"/>
                </a:tc>
                <a:tc hMerge="1">
                  <a:txBody>
                    <a:bodyPr/>
                    <a:lstStyle/>
                    <a:p>
                      <a:endParaRPr lang="en-US"/>
                    </a:p>
                  </a:txBody>
                  <a:tcPr/>
                </a:tc>
                <a:extLst>
                  <a:ext uri="{0D108BD9-81ED-4DB2-BD59-A6C34878D82A}">
                    <a16:rowId xmlns:a16="http://schemas.microsoft.com/office/drawing/2014/main" val="10000"/>
                  </a:ext>
                </a:extLst>
              </a:tr>
              <a:tr h="452722">
                <a:tc>
                  <a:txBody>
                    <a:bodyPr/>
                    <a:lstStyle/>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pPr>
                      <a:r>
                        <a:rPr kumimoji="0" lang="en-ZA" sz="1600" u="none" strike="noStrike" kern="1200" cap="none" normalizeH="0" baseline="0" dirty="0">
                          <a:ln>
                            <a:noFill/>
                          </a:ln>
                          <a:effectLst/>
                        </a:rPr>
                        <a:t>ANNUAL TARGET</a:t>
                      </a:r>
                      <a:endParaRPr kumimoji="0" lang="en-US" sz="16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02" marR="72002" marT="71957" marB="71957"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ZA" sz="1600" u="none" strike="noStrike" kern="1200" cap="none" normalizeH="0" baseline="0" dirty="0">
                          <a:ln>
                            <a:noFill/>
                          </a:ln>
                          <a:effectLst/>
                        </a:rPr>
                        <a:t>ANNUAL PERFORMANCE</a:t>
                      </a:r>
                      <a:endParaRPr kumimoji="0" lang="en-US" sz="16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02" marR="72002" marT="71957" marB="71957" horzOverflow="overflow"/>
                </a:tc>
                <a:extLst>
                  <a:ext uri="{0D108BD9-81ED-4DB2-BD59-A6C34878D82A}">
                    <a16:rowId xmlns:a16="http://schemas.microsoft.com/office/drawing/2014/main" val="10001"/>
                  </a:ext>
                </a:extLst>
              </a:tr>
              <a:tr h="165272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lang="en-ZA" sz="1600" kern="1200" dirty="0">
                          <a:effectLst/>
                        </a:rPr>
                        <a:t>220  law enforcement operations/ inspections conducted to ensure compliance with immigration legislation.</a:t>
                      </a:r>
                      <a:endParaRPr lang="en-ZA" sz="1600" b="1" kern="1200" dirty="0">
                        <a:solidFill>
                          <a:schemeClr val="tx1"/>
                        </a:solidFill>
                        <a:effectLst/>
                        <a:latin typeface="Arial" panose="020B0604020202020204" pitchFamily="34" charset="0"/>
                        <a:ea typeface="+mn-ea"/>
                        <a:cs typeface="Arial" panose="020B0604020202020204" pitchFamily="34" charset="0"/>
                      </a:endParaRPr>
                    </a:p>
                  </a:txBody>
                  <a:tcPr marL="45716" marR="45716" marT="45716" marB="45716" horzOverflow="overflow"/>
                </a:tc>
                <a:tc>
                  <a:txBody>
                    <a:bodyPr/>
                    <a:lstStyle/>
                    <a:p>
                      <a:pPr marL="0" marR="0" lvl="0" indent="0" algn="just" defTabSz="914400" rtl="0" eaLnBrk="1" fontAlgn="auto" latinLnBrk="0" hangingPunct="1">
                        <a:lnSpc>
                          <a:spcPct val="100000"/>
                        </a:lnSpc>
                        <a:spcBef>
                          <a:spcPts val="0"/>
                        </a:spcBef>
                        <a:spcAft>
                          <a:spcPts val="0"/>
                        </a:spcAft>
                        <a:buClrTx/>
                        <a:buSzTx/>
                        <a:buFontTx/>
                        <a:buNone/>
                      </a:pPr>
                      <a:r>
                        <a:rPr lang="en-ZA" sz="1600" b="1" kern="1200" dirty="0">
                          <a:solidFill>
                            <a:srgbClr val="00B050"/>
                          </a:solidFill>
                          <a:effectLst/>
                        </a:rPr>
                        <a:t>ACHIEVED</a:t>
                      </a:r>
                    </a:p>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ZA" sz="1600" kern="1200" dirty="0">
                          <a:effectLst/>
                        </a:rPr>
                        <a:t>294  law enforcement operations/ inspections conducted to ensure compliance with immigration legislation.</a:t>
                      </a:r>
                      <a:endParaRPr lang="en-ZA" sz="1600" b="1" kern="1200" dirty="0">
                        <a:solidFill>
                          <a:schemeClr val="tx1"/>
                        </a:solidFill>
                        <a:effectLst/>
                        <a:latin typeface="Arial" panose="020B0604020202020204" pitchFamily="34" charset="0"/>
                        <a:ea typeface="+mn-ea"/>
                        <a:cs typeface="Arial" panose="020B0604020202020204" pitchFamily="34" charset="0"/>
                      </a:endParaRPr>
                    </a:p>
                  </a:txBody>
                  <a:tcPr marL="71989" marR="71989" marT="71989" marB="71989" horzOverflow="overflow"/>
                </a:tc>
                <a:extLst>
                  <a:ext uri="{0D108BD9-81ED-4DB2-BD59-A6C34878D82A}">
                    <a16:rowId xmlns:a16="http://schemas.microsoft.com/office/drawing/2014/main" val="10002"/>
                  </a:ext>
                </a:extLst>
              </a:tr>
              <a:tr h="2448343">
                <a:tc>
                  <a:txBody>
                    <a:bodyPr/>
                    <a:lstStyle/>
                    <a:p>
                      <a:pPr marL="0" marR="0" lvl="0" indent="0" algn="just" defTabSz="914400" rtl="0" eaLnBrk="1" fontAlgn="auto" latinLnBrk="0" hangingPunct="1">
                        <a:lnSpc>
                          <a:spcPct val="100000"/>
                        </a:lnSpc>
                        <a:spcBef>
                          <a:spcPts val="0"/>
                        </a:spcBef>
                        <a:spcAft>
                          <a:spcPts val="0"/>
                        </a:spcAft>
                        <a:buClrTx/>
                        <a:buSzTx/>
                        <a:buFontTx/>
                        <a:buNone/>
                      </a:pPr>
                      <a:r>
                        <a:rPr kumimoji="0" lang="en-US" sz="1600" u="sng" strike="noStrike" cap="none" normalizeH="0" baseline="0" dirty="0">
                          <a:ln>
                            <a:noFill/>
                          </a:ln>
                          <a:effectLst/>
                        </a:rPr>
                        <a:t>Reasons for over achievement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u="none" strike="noStrike" cap="none" normalizeH="0" baseline="0" dirty="0">
                        <a:ln>
                          <a:noFill/>
                        </a:ln>
                        <a:effectLs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Sectors with high prevalence of foreign nationals were identified for inspections to determined compliance with the laws. The department also participate in joints operations led by other law enforcement agencies like SAPS, Department of Employment and Labour etc. </a:t>
                      </a:r>
                    </a:p>
                  </a:txBody>
                  <a:tcPr marL="72010" marR="72010" marT="73136" marB="73136" horzOverflow="overflow"/>
                </a:tc>
                <a:tc>
                  <a:txBody>
                    <a:bodyPr/>
                    <a:lstStyle/>
                    <a:p>
                      <a:pPr marL="0" marR="0" lvl="0" indent="0" algn="just" defTabSz="914400" rtl="0" eaLnBrk="1" fontAlgn="auto" latinLnBrk="0" hangingPunct="1">
                        <a:lnSpc>
                          <a:spcPct val="100000"/>
                        </a:lnSpc>
                        <a:spcBef>
                          <a:spcPts val="0"/>
                        </a:spcBef>
                        <a:spcAft>
                          <a:spcPts val="0"/>
                        </a:spcAft>
                        <a:buClrTx/>
                        <a:buSzTx/>
                        <a:buFontTx/>
                        <a:buNone/>
                      </a:pPr>
                      <a:r>
                        <a:rPr kumimoji="0" lang="en-US" sz="1600" u="sng" strike="noStrike" cap="none" normalizeH="0" baseline="0" dirty="0">
                          <a:ln>
                            <a:noFill/>
                          </a:ln>
                          <a:effectLst/>
                        </a:rPr>
                        <a:t>Way forward/Remedial action</a:t>
                      </a:r>
                    </a:p>
                    <a:p>
                      <a:pPr marL="0" marR="0" lvl="0" indent="0" algn="just" defTabSz="914400" rtl="0" eaLnBrk="1" fontAlgn="auto" latinLnBrk="0" hangingPunct="1">
                        <a:lnSpc>
                          <a:spcPct val="100000"/>
                        </a:lnSpc>
                        <a:spcBef>
                          <a:spcPts val="0"/>
                        </a:spcBef>
                        <a:spcAft>
                          <a:spcPts val="0"/>
                        </a:spcAft>
                        <a:buClrTx/>
                        <a:buSzTx/>
                        <a:buFontTx/>
                        <a:buNone/>
                      </a:pPr>
                      <a:r>
                        <a:rPr lang="en-US" sz="1600" kern="1200" dirty="0">
                          <a:effectLst/>
                        </a:rPr>
                        <a:t>. </a:t>
                      </a:r>
                    </a:p>
                    <a:p>
                      <a:pPr marL="0" marR="0" lvl="0" indent="0" algn="just" defTabSz="914400" rtl="0" eaLnBrk="1" fontAlgn="auto" latinLnBrk="0" hangingPunct="1">
                        <a:lnSpc>
                          <a:spcPct val="100000"/>
                        </a:lnSpc>
                        <a:spcBef>
                          <a:spcPts val="0"/>
                        </a:spcBef>
                        <a:spcAft>
                          <a:spcPts val="0"/>
                        </a:spcAft>
                        <a:buClrTx/>
                        <a:buSzTx/>
                        <a:buFontTx/>
                        <a:buNone/>
                      </a:pPr>
                      <a:r>
                        <a:rPr kumimoji="0" lang="en-US" sz="1600" b="0" i="0" u="none" strike="noStrike" cap="none" normalizeH="0" baseline="0" dirty="0">
                          <a:ln>
                            <a:noFill/>
                          </a:ln>
                          <a:solidFill>
                            <a:schemeClr val="tx1"/>
                          </a:solidFill>
                          <a:effectLst/>
                          <a:latin typeface="+mn-lt"/>
                          <a:cs typeface="Arial" panose="020B0604020202020204" pitchFamily="34" charset="0"/>
                        </a:rPr>
                        <a:t>N/A</a:t>
                      </a:r>
                    </a:p>
                  </a:txBody>
                  <a:tcPr marL="72010" marR="72010" marT="73136" marB="73136" horzOverflow="overflow"/>
                </a:tc>
                <a:extLst>
                  <a:ext uri="{0D108BD9-81ED-4DB2-BD59-A6C34878D82A}">
                    <a16:rowId xmlns:a16="http://schemas.microsoft.com/office/drawing/2014/main" val="10003"/>
                  </a:ext>
                </a:extLst>
              </a:tr>
            </a:tbl>
          </a:graphicData>
        </a:graphic>
      </p:graphicFrame>
      <p:sp>
        <p:nvSpPr>
          <p:cNvPr id="8" name="TextBox 7"/>
          <p:cNvSpPr txBox="1"/>
          <p:nvPr/>
        </p:nvSpPr>
        <p:spPr>
          <a:xfrm>
            <a:off x="68541" y="74144"/>
            <a:ext cx="9000045" cy="400110"/>
          </a:xfrm>
          <a:prstGeom prst="rect">
            <a:avLst/>
          </a:prstGeom>
          <a:solidFill>
            <a:schemeClr val="accent3">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PROGRAMME 3 : IMMIGRATION AFFAIRS</a:t>
            </a:r>
            <a:endParaRPr lang="en-ZA"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312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US" altLang="en-US" sz="2800" b="1" dirty="0"/>
          </a:p>
        </p:txBody>
      </p:sp>
      <p:sp>
        <p:nvSpPr>
          <p:cNvPr id="8196" name="Slide Number Placeholder 3"/>
          <p:cNvSpPr>
            <a:spLocks noGrp="1"/>
          </p:cNvSpPr>
          <p:nvPr>
            <p:ph type="sldNum" sz="quarter" idx="12"/>
          </p:nvPr>
        </p:nvSpPr>
        <p:spPr bwMode="auto">
          <a:xfrm>
            <a:off x="4424513" y="6237147"/>
            <a:ext cx="663302" cy="750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indent="0" algn="l">
              <a:buNone/>
            </a:pPr>
            <a:r>
              <a:rPr lang="en-US" altLang="en-US" sz="1800" b="1" dirty="0"/>
              <a:t>32</a:t>
            </a:r>
            <a:endParaRPr lang="en-ZA" altLang="en-US" sz="1800" b="1" dirty="0"/>
          </a:p>
        </p:txBody>
      </p:sp>
      <p:sp>
        <p:nvSpPr>
          <p:cNvPr id="8197"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graphicFrame>
        <p:nvGraphicFramePr>
          <p:cNvPr id="6" name="Table 1"/>
          <p:cNvGraphicFramePr>
            <a:graphicFrameLocks/>
          </p:cNvGraphicFramePr>
          <p:nvPr>
            <p:extLst>
              <p:ext uri="{D42A27DB-BD31-4B8C-83A1-F6EECF244321}">
                <p14:modId xmlns:p14="http://schemas.microsoft.com/office/powerpoint/2010/main" val="2147224784"/>
              </p:ext>
            </p:extLst>
          </p:nvPr>
        </p:nvGraphicFramePr>
        <p:xfrm>
          <a:off x="68540" y="499300"/>
          <a:ext cx="9000045" cy="5477293"/>
        </p:xfrm>
        <a:graphic>
          <a:graphicData uri="http://schemas.openxmlformats.org/drawingml/2006/table">
            <a:tbl>
              <a:tblPr firstRow="1" bandRow="1">
                <a:tableStyleId>{F2DE63D5-997A-4646-A377-4702673A728D}</a:tableStyleId>
              </a:tblPr>
              <a:tblGrid>
                <a:gridCol w="4418619">
                  <a:extLst>
                    <a:ext uri="{9D8B030D-6E8A-4147-A177-3AD203B41FA5}">
                      <a16:colId xmlns:a16="http://schemas.microsoft.com/office/drawing/2014/main" val="20000"/>
                    </a:ext>
                  </a:extLst>
                </a:gridCol>
                <a:gridCol w="4581426">
                  <a:extLst>
                    <a:ext uri="{9D8B030D-6E8A-4147-A177-3AD203B41FA5}">
                      <a16:colId xmlns:a16="http://schemas.microsoft.com/office/drawing/2014/main" val="20001"/>
                    </a:ext>
                  </a:extLst>
                </a:gridCol>
              </a:tblGrid>
              <a:tr h="677048">
                <a:tc gridSpan="2">
                  <a:txBody>
                    <a:bodyPr/>
                    <a:lstStyle/>
                    <a:p>
                      <a:r>
                        <a:rPr kumimoji="0" lang="en-US" sz="1600" u="none" strike="noStrike" kern="1200" cap="none" normalizeH="0" baseline="0" dirty="0">
                          <a:ln>
                            <a:noFill/>
                          </a:ln>
                          <a:effectLst/>
                        </a:rPr>
                        <a:t>Outcome: </a:t>
                      </a:r>
                      <a:r>
                        <a:rPr lang="en-US" sz="1600" kern="1200" dirty="0">
                          <a:effectLst/>
                        </a:rPr>
                        <a:t>Secure management of international migration resulting in South Africa’s interests being served and fulfilling international commitments</a:t>
                      </a:r>
                      <a:endParaRPr lang="en-US" sz="1600" b="0" kern="1200" dirty="0">
                        <a:solidFill>
                          <a:schemeClr val="tx1"/>
                        </a:solidFill>
                        <a:effectLst/>
                        <a:latin typeface="Arial" pitchFamily="34" charset="0"/>
                        <a:ea typeface="+mn-ea"/>
                        <a:cs typeface="Arial" pitchFamily="34" charset="0"/>
                      </a:endParaRPr>
                    </a:p>
                  </a:txBody>
                  <a:tcPr marL="71989" marR="71989" marT="71989" marB="71989" horzOverflow="overflow"/>
                </a:tc>
                <a:tc hMerge="1">
                  <a:txBody>
                    <a:bodyPr/>
                    <a:lstStyle/>
                    <a:p>
                      <a:endParaRPr lang="en-US"/>
                    </a:p>
                  </a:txBody>
                  <a:tcPr/>
                </a:tc>
                <a:extLst>
                  <a:ext uri="{0D108BD9-81ED-4DB2-BD59-A6C34878D82A}">
                    <a16:rowId xmlns:a16="http://schemas.microsoft.com/office/drawing/2014/main" val="10000"/>
                  </a:ext>
                </a:extLst>
              </a:tr>
              <a:tr h="415617">
                <a:tc>
                  <a:txBody>
                    <a:bodyPr/>
                    <a:lstStyle/>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pPr>
                      <a:r>
                        <a:rPr kumimoji="0" lang="en-ZA" sz="1600" u="none" strike="noStrike" kern="1200" cap="none" normalizeH="0" baseline="0" dirty="0">
                          <a:ln>
                            <a:noFill/>
                          </a:ln>
                          <a:effectLst/>
                        </a:rPr>
                        <a:t>ANNUAL TARGET</a:t>
                      </a:r>
                      <a:endParaRPr kumimoji="0" lang="en-US" sz="16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02" marR="72002" marT="71957" marB="71957"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ZA" sz="1600" u="none" strike="noStrike" kern="1200" cap="none" normalizeH="0" baseline="0" dirty="0">
                          <a:ln>
                            <a:noFill/>
                          </a:ln>
                          <a:effectLst/>
                        </a:rPr>
                        <a:t>ANNUAL PERFORMANCE</a:t>
                      </a:r>
                      <a:endParaRPr kumimoji="0" lang="en-US" sz="16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02" marR="72002" marT="71957" marB="71957" horzOverflow="overflow"/>
                </a:tc>
                <a:extLst>
                  <a:ext uri="{0D108BD9-81ED-4DB2-BD59-A6C34878D82A}">
                    <a16:rowId xmlns:a16="http://schemas.microsoft.com/office/drawing/2014/main" val="10001"/>
                  </a:ext>
                </a:extLst>
              </a:tr>
              <a:tr h="213694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u="none" strike="noStrike" kern="1200" baseline="0" noProof="0" dirty="0"/>
                        <a:t>85% of permanent residence applications adjudicated within 8 months for applications collected within the RSA (from date of receipt of application until outcome is in scan at VFS Centre – office of application) (Above applications refer to: critical skills (s27(b), general work (s26(a) and business (s27(c)) only</a:t>
                      </a:r>
                      <a:endParaRPr lang="en-US" sz="1600" b="0" i="0" u="none" strike="noStrike" kern="1200" baseline="0" noProof="0" dirty="0">
                        <a:solidFill>
                          <a:schemeClr val="tx1"/>
                        </a:solidFill>
                        <a:latin typeface="Arial" panose="020B0604020202020204" pitchFamily="34" charset="0"/>
                        <a:ea typeface="+mn-ea"/>
                        <a:cs typeface="Arial" panose="020B0604020202020204" pitchFamily="34" charset="0"/>
                      </a:endParaRPr>
                    </a:p>
                  </a:txBody>
                  <a:tcPr marL="45716" marR="45716" marT="45716" marB="45716"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ZA" sz="1600" b="1" kern="1200" dirty="0">
                          <a:solidFill>
                            <a:srgbClr val="00B050"/>
                          </a:solidFill>
                          <a:effectLst/>
                        </a:rPr>
                        <a:t>ACHIEVED</a:t>
                      </a:r>
                    </a:p>
                    <a:p>
                      <a:pPr algn="l"/>
                      <a:r>
                        <a:rPr kumimoji="0" lang="en-US" sz="1600" u="none" strike="noStrike" kern="1200" cap="none" spc="0" normalizeH="0" baseline="0" noProof="0" dirty="0">
                          <a:ln>
                            <a:noFill/>
                          </a:ln>
                          <a:effectLst/>
                          <a:uLnTx/>
                          <a:uFillTx/>
                        </a:rPr>
                        <a:t>85.6% </a:t>
                      </a:r>
                      <a:r>
                        <a:rPr kumimoji="0" lang="en-US" sz="1600" u="none" strike="noStrike" kern="1200" cap="none" spc="0" normalizeH="0" baseline="0" dirty="0">
                          <a:ln>
                            <a:noFill/>
                          </a:ln>
                          <a:effectLst/>
                          <a:uLnTx/>
                          <a:uFillTx/>
                        </a:rPr>
                        <a:t>(351 out of 410) </a:t>
                      </a:r>
                      <a:r>
                        <a:rPr lang="en-US" sz="1600" u="none" strike="noStrike" kern="1200" baseline="0" noProof="0" dirty="0"/>
                        <a:t>of permanent residence applications adjudicated within 8 months for applications collected within the RSA (from date of receipt of application until outcome is in scan at VFS Centre – office of application) (Above applications refer to: critical skills (s27(b), general work (s26(a) and business (s27(c)) only.</a:t>
                      </a:r>
                      <a:endParaRPr kumimoji="0" 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71989" marR="71989" marT="71989" marB="71989" horzOverflow="overflow"/>
                </a:tc>
                <a:extLst>
                  <a:ext uri="{0D108BD9-81ED-4DB2-BD59-A6C34878D82A}">
                    <a16:rowId xmlns:a16="http://schemas.microsoft.com/office/drawing/2014/main" val="10002"/>
                  </a:ext>
                </a:extLst>
              </a:tr>
              <a:tr h="2247680">
                <a:tc>
                  <a:txBody>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US" sz="1600" u="sng" strike="noStrike" cap="none" normalizeH="0" baseline="0" dirty="0">
                          <a:ln>
                            <a:noFill/>
                          </a:ln>
                          <a:effectLst/>
                        </a:rPr>
                        <a:t>Reasons for over achievement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u="none" strike="noStrike" cap="none" normalizeH="0" baseline="0" dirty="0">
                        <a:ln>
                          <a:noFill/>
                        </a:ln>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N/A</a:t>
                      </a:r>
                    </a:p>
                  </a:txBody>
                  <a:tcPr marL="72010" marR="72010" marT="73136" marB="73136"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US" sz="1600" u="sng" strike="noStrike" cap="none" normalizeH="0" baseline="0" dirty="0">
                          <a:ln>
                            <a:noFill/>
                          </a:ln>
                          <a:effectLst/>
                        </a:rPr>
                        <a:t>Way forward/Remedial action</a:t>
                      </a:r>
                    </a:p>
                    <a:p>
                      <a:pPr marL="0" marR="0" lvl="0" indent="0" algn="l" defTabSz="914400" rtl="0" eaLnBrk="1" fontAlgn="auto" latinLnBrk="0" hangingPunct="1">
                        <a:lnSpc>
                          <a:spcPct val="100000"/>
                        </a:lnSpc>
                        <a:spcBef>
                          <a:spcPts val="0"/>
                        </a:spcBef>
                        <a:spcAft>
                          <a:spcPts val="0"/>
                        </a:spcAft>
                        <a:buClrTx/>
                        <a:buSzTx/>
                        <a:buFontTx/>
                        <a:buNone/>
                      </a:pPr>
                      <a:endParaRPr kumimoji="0" lang="en-US" sz="1600" b="1" i="0" u="sng"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pPr>
                      <a:r>
                        <a:rPr kumimoji="0" 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N/A</a:t>
                      </a:r>
                    </a:p>
                  </a:txBody>
                  <a:tcPr marL="72010" marR="72010" marT="73136" marB="73136" horzOverflow="overflow"/>
                </a:tc>
                <a:extLst>
                  <a:ext uri="{0D108BD9-81ED-4DB2-BD59-A6C34878D82A}">
                    <a16:rowId xmlns:a16="http://schemas.microsoft.com/office/drawing/2014/main" val="10003"/>
                  </a:ext>
                </a:extLst>
              </a:tr>
            </a:tbl>
          </a:graphicData>
        </a:graphic>
      </p:graphicFrame>
      <p:sp>
        <p:nvSpPr>
          <p:cNvPr id="8" name="TextBox 7"/>
          <p:cNvSpPr txBox="1"/>
          <p:nvPr/>
        </p:nvSpPr>
        <p:spPr>
          <a:xfrm>
            <a:off x="68541" y="74144"/>
            <a:ext cx="9000045" cy="400110"/>
          </a:xfrm>
          <a:prstGeom prst="rect">
            <a:avLst/>
          </a:prstGeom>
          <a:solidFill>
            <a:schemeClr val="accent3">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PROGRAMME 3 : IMMIGRATION AFFAIRS</a:t>
            </a:r>
            <a:endParaRPr lang="en-ZA"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29364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US" altLang="en-US" sz="2800" b="1" dirty="0"/>
          </a:p>
        </p:txBody>
      </p:sp>
      <p:sp>
        <p:nvSpPr>
          <p:cNvPr id="8196" name="Slide Number Placeholder 3"/>
          <p:cNvSpPr>
            <a:spLocks noGrp="1"/>
          </p:cNvSpPr>
          <p:nvPr>
            <p:ph type="sldNum" sz="quarter" idx="12"/>
          </p:nvPr>
        </p:nvSpPr>
        <p:spPr bwMode="auto">
          <a:xfrm>
            <a:off x="4424513" y="6237147"/>
            <a:ext cx="663302" cy="750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indent="0" algn="l">
              <a:buNone/>
            </a:pPr>
            <a:r>
              <a:rPr lang="en-US" altLang="en-US" sz="1800" b="1" dirty="0"/>
              <a:t>33</a:t>
            </a:r>
            <a:endParaRPr lang="en-ZA" altLang="en-US" sz="1800" b="1" dirty="0"/>
          </a:p>
        </p:txBody>
      </p:sp>
      <p:sp>
        <p:nvSpPr>
          <p:cNvPr id="8197"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graphicFrame>
        <p:nvGraphicFramePr>
          <p:cNvPr id="6" name="Table 1"/>
          <p:cNvGraphicFramePr>
            <a:graphicFrameLocks/>
          </p:cNvGraphicFramePr>
          <p:nvPr>
            <p:extLst>
              <p:ext uri="{D42A27DB-BD31-4B8C-83A1-F6EECF244321}">
                <p14:modId xmlns:p14="http://schemas.microsoft.com/office/powerpoint/2010/main" val="3157014883"/>
              </p:ext>
            </p:extLst>
          </p:nvPr>
        </p:nvGraphicFramePr>
        <p:xfrm>
          <a:off x="68541" y="474253"/>
          <a:ext cx="9000045" cy="8716405"/>
        </p:xfrm>
        <a:graphic>
          <a:graphicData uri="http://schemas.openxmlformats.org/drawingml/2006/table">
            <a:tbl>
              <a:tblPr firstRow="1" bandRow="1">
                <a:tableStyleId>{F2DE63D5-997A-4646-A377-4702673A728D}</a:tableStyleId>
              </a:tblPr>
              <a:tblGrid>
                <a:gridCol w="4937093">
                  <a:extLst>
                    <a:ext uri="{9D8B030D-6E8A-4147-A177-3AD203B41FA5}">
                      <a16:colId xmlns:a16="http://schemas.microsoft.com/office/drawing/2014/main" val="20000"/>
                    </a:ext>
                  </a:extLst>
                </a:gridCol>
                <a:gridCol w="4062952">
                  <a:extLst>
                    <a:ext uri="{9D8B030D-6E8A-4147-A177-3AD203B41FA5}">
                      <a16:colId xmlns:a16="http://schemas.microsoft.com/office/drawing/2014/main" val="20001"/>
                    </a:ext>
                  </a:extLst>
                </a:gridCol>
              </a:tblGrid>
              <a:tr h="647341">
                <a:tc gridSpan="2">
                  <a:txBody>
                    <a:bodyPr/>
                    <a:lstStyle/>
                    <a:p>
                      <a:r>
                        <a:rPr kumimoji="0" lang="en-US" sz="1600" u="none" strike="noStrike" kern="1200" cap="none" normalizeH="0" baseline="0" dirty="0">
                          <a:ln>
                            <a:noFill/>
                          </a:ln>
                          <a:effectLst/>
                        </a:rPr>
                        <a:t>Outcome: </a:t>
                      </a:r>
                      <a:r>
                        <a:rPr lang="en-US" sz="1600" kern="1200" dirty="0">
                          <a:effectLst/>
                        </a:rPr>
                        <a:t>Secure management of international migration resulting in South Africa’s interests being served and fulfilling international commitments</a:t>
                      </a:r>
                      <a:endParaRPr lang="en-US" sz="1600" b="0" kern="1200" dirty="0">
                        <a:solidFill>
                          <a:schemeClr val="tx1"/>
                        </a:solidFill>
                        <a:effectLst/>
                        <a:latin typeface="Arial" pitchFamily="34" charset="0"/>
                        <a:ea typeface="+mn-ea"/>
                        <a:cs typeface="Arial" pitchFamily="34" charset="0"/>
                      </a:endParaRPr>
                    </a:p>
                  </a:txBody>
                  <a:tcPr marL="71989" marR="71989" marT="71989" marB="71989" horzOverflow="overflow"/>
                </a:tc>
                <a:tc hMerge="1">
                  <a:txBody>
                    <a:bodyPr/>
                    <a:lstStyle/>
                    <a:p>
                      <a:endParaRPr lang="en-US"/>
                    </a:p>
                  </a:txBody>
                  <a:tcPr/>
                </a:tc>
                <a:extLst>
                  <a:ext uri="{0D108BD9-81ED-4DB2-BD59-A6C34878D82A}">
                    <a16:rowId xmlns:a16="http://schemas.microsoft.com/office/drawing/2014/main" val="10000"/>
                  </a:ext>
                </a:extLst>
              </a:tr>
              <a:tr h="397382">
                <a:tc>
                  <a:txBody>
                    <a:bodyPr/>
                    <a:lstStyle/>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pPr>
                      <a:r>
                        <a:rPr kumimoji="0" lang="en-ZA" sz="1600" u="none" strike="noStrike" kern="1200" cap="none" normalizeH="0" baseline="0" dirty="0">
                          <a:ln>
                            <a:noFill/>
                          </a:ln>
                          <a:effectLst/>
                        </a:rPr>
                        <a:t>ANNUAL TARGET</a:t>
                      </a:r>
                      <a:endParaRPr kumimoji="0" lang="en-US" sz="16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02" marR="72002" marT="71957" marB="71957"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ZA" sz="1600" u="none" strike="noStrike" kern="1200" cap="none" normalizeH="0" baseline="0" dirty="0">
                          <a:ln>
                            <a:noFill/>
                          </a:ln>
                          <a:effectLst/>
                        </a:rPr>
                        <a:t>ANNUAL PERFORMANCE</a:t>
                      </a:r>
                      <a:endParaRPr kumimoji="0" lang="en-US" sz="16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02" marR="72002" marT="71957" marB="71957" horzOverflow="overflow"/>
                </a:tc>
                <a:extLst>
                  <a:ext uri="{0D108BD9-81ED-4DB2-BD59-A6C34878D82A}">
                    <a16:rowId xmlns:a16="http://schemas.microsoft.com/office/drawing/2014/main" val="10001"/>
                  </a:ext>
                </a:extLst>
              </a:tr>
              <a:tr h="118699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u="none" strike="noStrike" kern="1200" baseline="0" dirty="0"/>
                        <a:t>85% of  critical skills visas adjudicated within 4 weeks for applications processed within the RSA  (from date of receipt of application until outcome is in scan at VFS Centre -office of application)</a:t>
                      </a:r>
                      <a:endParaRPr lang="en-US" sz="1600" b="0" i="0" u="none" strike="noStrike" kern="1200" baseline="0" noProof="0" dirty="0">
                        <a:solidFill>
                          <a:schemeClr val="tx1"/>
                        </a:solidFill>
                        <a:latin typeface="Arial" panose="020B0604020202020204" pitchFamily="34" charset="0"/>
                        <a:ea typeface="+mn-ea"/>
                        <a:cs typeface="Arial" panose="020B0604020202020204" pitchFamily="34" charset="0"/>
                      </a:endParaRPr>
                    </a:p>
                  </a:txBody>
                  <a:tcPr marL="45716" marR="45716" marT="45716" marB="45716"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ZA" sz="1600" b="1" kern="1200" dirty="0">
                          <a:solidFill>
                            <a:srgbClr val="FF0000"/>
                          </a:solidFill>
                          <a:effectLst/>
                        </a:rPr>
                        <a:t>NOT</a:t>
                      </a:r>
                      <a:r>
                        <a:rPr lang="en-ZA" sz="1600" b="1" kern="1200" baseline="0" dirty="0">
                          <a:solidFill>
                            <a:srgbClr val="FF0000"/>
                          </a:solidFill>
                          <a:effectLst/>
                        </a:rPr>
                        <a:t> A</a:t>
                      </a:r>
                      <a:r>
                        <a:rPr lang="en-ZA" sz="1600" b="1" kern="1200" dirty="0">
                          <a:solidFill>
                            <a:srgbClr val="FF0000"/>
                          </a:solidFill>
                          <a:effectLst/>
                        </a:rPr>
                        <a:t>CHIEVED</a:t>
                      </a:r>
                    </a:p>
                    <a:p>
                      <a:pPr algn="l"/>
                      <a:r>
                        <a:rPr lang="en-US" sz="1600" u="none" strike="noStrike" kern="1200" baseline="0" dirty="0"/>
                        <a:t>57.2% (2 790 out of 4 876) of  critical </a:t>
                      </a:r>
                      <a:r>
                        <a:rPr kumimoji="0" lang="en-US" sz="1600" u="none" strike="noStrike" kern="1200" cap="none" spc="0" normalizeH="0" baseline="0" dirty="0">
                          <a:ln>
                            <a:noFill/>
                          </a:ln>
                          <a:effectLst/>
                          <a:uLnTx/>
                          <a:uFillTx/>
                        </a:rPr>
                        <a:t>skills visas adjudicated within 4 weeks for applications processed within the RSA </a:t>
                      </a:r>
                      <a:endParaRPr lang="en-US" sz="1600" b="0" i="0" u="none" strike="noStrike" kern="1200" baseline="0" noProof="0" dirty="0">
                        <a:solidFill>
                          <a:schemeClr val="tx1"/>
                        </a:solidFill>
                        <a:latin typeface="Arial" panose="020B0604020202020204" pitchFamily="34" charset="0"/>
                        <a:ea typeface="+mn-ea"/>
                        <a:cs typeface="+mn-cs"/>
                      </a:endParaRPr>
                    </a:p>
                  </a:txBody>
                  <a:tcPr marL="71989" marR="71989" marT="71989" marB="71989" horzOverflow="overflow"/>
                </a:tc>
                <a:extLst>
                  <a:ext uri="{0D108BD9-81ED-4DB2-BD59-A6C34878D82A}">
                    <a16:rowId xmlns:a16="http://schemas.microsoft.com/office/drawing/2014/main" val="10002"/>
                  </a:ext>
                </a:extLst>
              </a:tr>
              <a:tr h="3242346">
                <a:tc>
                  <a:txBody>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US" sz="1600" u="sng" strike="noStrike" cap="none" normalizeH="0" baseline="0" dirty="0">
                          <a:ln>
                            <a:noFill/>
                          </a:ln>
                          <a:effectLst/>
                        </a:rPr>
                        <a:t>Reasons for under achievement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The officials in the adjudication section </a:t>
                      </a:r>
                      <a:r>
                        <a:rPr kumimoji="0" lang="en-US" sz="1600" b="0" i="0" u="none" strike="noStrike" kern="1200" cap="none" normalizeH="0" baseline="0" dirty="0">
                          <a:ln>
                            <a:noFill/>
                          </a:ln>
                          <a:solidFill>
                            <a:srgbClr val="FF0000"/>
                          </a:solidFill>
                          <a:effectLst/>
                          <a:latin typeface="Arial" panose="020B0604020202020204" pitchFamily="34" charset="0"/>
                          <a:cs typeface="Arial" panose="020B0604020202020204" pitchFamily="34" charset="0"/>
                        </a:rPr>
                        <a:t>had</a:t>
                      </a:r>
                      <a:r>
                        <a:rPr kumimoji="0" lang="en-US" sz="1600" b="0" i="0" u="none" strike="noStrike" kern="1200" cap="none" normalizeH="0" baseline="0" dirty="0">
                          <a:ln>
                            <a:noFill/>
                          </a:ln>
                          <a:solidFill>
                            <a:schemeClr val="tx1"/>
                          </a:solidFill>
                          <a:effectLst/>
                          <a:latin typeface="Arial" panose="020B0604020202020204" pitchFamily="34" charset="0"/>
                          <a:cs typeface="Arial" panose="020B0604020202020204" pitchFamily="34" charset="0"/>
                        </a:rPr>
                        <a:t> to operate on a rotational basis to adhere to Covid-19 regulations and that led to the accumulation of a backlog during the year under review. </a:t>
                      </a:r>
                      <a:endParaRPr lang="en-US" sz="1600" u="none" strike="noStrike" kern="1200" baseline="0" dirty="0"/>
                    </a:p>
                  </a:txBody>
                  <a:tcPr marL="72010" marR="72010" marT="73136" marB="73136"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US" sz="1600" u="sng" strike="noStrike" cap="none" normalizeH="0" baseline="0" dirty="0">
                          <a:ln>
                            <a:noFill/>
                          </a:ln>
                          <a:effectLst/>
                        </a:rPr>
                        <a:t>Way forward/Remedial action</a:t>
                      </a:r>
                    </a:p>
                    <a:p>
                      <a:pPr marL="0" marR="0" lvl="0" indent="0" algn="l" defTabSz="914400" rtl="0" eaLnBrk="1" fontAlgn="auto" latinLnBrk="0" hangingPunct="1">
                        <a:lnSpc>
                          <a:spcPct val="100000"/>
                        </a:lnSpc>
                        <a:spcBef>
                          <a:spcPts val="0"/>
                        </a:spcBef>
                        <a:spcAft>
                          <a:spcPts val="0"/>
                        </a:spcAft>
                        <a:buClrTx/>
                        <a:buSzTx/>
                        <a:buFontTx/>
                        <a:buNone/>
                      </a:pPr>
                      <a:endParaRPr kumimoji="0" lang="en-US" sz="1600" u="sng" strike="noStrike" cap="none" normalizeH="0" baseline="0" dirty="0">
                        <a:ln>
                          <a:noFill/>
                        </a:ln>
                        <a:effectLst/>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pPr>
                      <a:r>
                        <a:rPr kumimoji="0" lang="en-US" sz="1600" u="none" strike="noStrike" cap="none" normalizeH="0" baseline="0" dirty="0">
                          <a:ln>
                            <a:noFill/>
                          </a:ln>
                          <a:effectLst/>
                        </a:rPr>
                        <a:t>Department has increased capacity of adjudicators. </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pPr>
                      <a:r>
                        <a:rPr kumimoji="0" lang="en-US" sz="1600" u="none" strike="noStrike" cap="none" normalizeH="0" baseline="0" dirty="0">
                          <a:ln>
                            <a:noFill/>
                          </a:ln>
                          <a:effectLst/>
                        </a:rPr>
                        <a:t>Dedicated task team has been established between DHA and DTIC to track and finalize critical skills, business and works visas.</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600" u="none" strike="noStrike" cap="none" normalizeH="0" baseline="0" dirty="0">
                          <a:ln>
                            <a:noFill/>
                          </a:ln>
                          <a:effectLst/>
                        </a:rPr>
                        <a:t>Missions abroad are adjudicating all visas Retirement and PRP.</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pPr>
                      <a:endParaRPr kumimoji="0" lang="en-US" sz="1600" u="none" strike="noStrike" cap="none" normalizeH="0" baseline="0" dirty="0">
                        <a:ln>
                          <a:noFill/>
                        </a:ln>
                        <a:effectLst/>
                      </a:endParaRPr>
                    </a:p>
                  </a:txBody>
                  <a:tcPr marL="72010" marR="72010" marT="73136" marB="73136" horzOverflow="overflow"/>
                </a:tc>
                <a:extLst>
                  <a:ext uri="{0D108BD9-81ED-4DB2-BD59-A6C34878D82A}">
                    <a16:rowId xmlns:a16="http://schemas.microsoft.com/office/drawing/2014/main" val="10003"/>
                  </a:ext>
                </a:extLst>
              </a:tr>
              <a:tr h="3242346">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600" u="none" strike="noStrike" kern="1200" baseline="0" dirty="0"/>
                    </a:p>
                  </a:txBody>
                  <a:tcPr marL="72010" marR="72010" marT="73136" marB="73136"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sz="1600" u="none" strike="noStrike" cap="none" normalizeH="0" baseline="0" dirty="0">
                        <a:ln>
                          <a:noFill/>
                        </a:ln>
                        <a:effectLst/>
                      </a:endParaRPr>
                    </a:p>
                  </a:txBody>
                  <a:tcPr marL="72010" marR="72010" marT="73136" marB="73136" horzOverflow="overflow"/>
                </a:tc>
                <a:extLst>
                  <a:ext uri="{0D108BD9-81ED-4DB2-BD59-A6C34878D82A}">
                    <a16:rowId xmlns:a16="http://schemas.microsoft.com/office/drawing/2014/main" val="4142273976"/>
                  </a:ext>
                </a:extLst>
              </a:tr>
            </a:tbl>
          </a:graphicData>
        </a:graphic>
      </p:graphicFrame>
      <p:sp>
        <p:nvSpPr>
          <p:cNvPr id="8" name="TextBox 7"/>
          <p:cNvSpPr txBox="1"/>
          <p:nvPr/>
        </p:nvSpPr>
        <p:spPr>
          <a:xfrm>
            <a:off x="68541" y="74144"/>
            <a:ext cx="9000045" cy="400110"/>
          </a:xfrm>
          <a:prstGeom prst="rect">
            <a:avLst/>
          </a:prstGeom>
          <a:solidFill>
            <a:schemeClr val="accent3">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PROGRAMME 3 : IMMIGRATION AFFAIRS</a:t>
            </a:r>
            <a:endParaRPr lang="en-ZA"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42645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US" altLang="en-US" sz="2800" b="1" dirty="0"/>
          </a:p>
        </p:txBody>
      </p:sp>
      <p:sp>
        <p:nvSpPr>
          <p:cNvPr id="8196" name="Slide Number Placeholder 3"/>
          <p:cNvSpPr>
            <a:spLocks noGrp="1"/>
          </p:cNvSpPr>
          <p:nvPr>
            <p:ph type="sldNum" sz="quarter" idx="12"/>
          </p:nvPr>
        </p:nvSpPr>
        <p:spPr bwMode="auto">
          <a:xfrm>
            <a:off x="4424513" y="6237147"/>
            <a:ext cx="663302" cy="750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indent="0" algn="l">
              <a:buNone/>
            </a:pPr>
            <a:r>
              <a:rPr lang="en-US" altLang="en-US" sz="1800" b="1" dirty="0"/>
              <a:t>34</a:t>
            </a:r>
            <a:endParaRPr lang="en-ZA" altLang="en-US" sz="1800" b="1" dirty="0"/>
          </a:p>
        </p:txBody>
      </p:sp>
      <p:sp>
        <p:nvSpPr>
          <p:cNvPr id="8197"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graphicFrame>
        <p:nvGraphicFramePr>
          <p:cNvPr id="6" name="Table 1"/>
          <p:cNvGraphicFramePr>
            <a:graphicFrameLocks/>
          </p:cNvGraphicFramePr>
          <p:nvPr>
            <p:extLst>
              <p:ext uri="{D42A27DB-BD31-4B8C-83A1-F6EECF244321}">
                <p14:modId xmlns:p14="http://schemas.microsoft.com/office/powerpoint/2010/main" val="787280458"/>
              </p:ext>
            </p:extLst>
          </p:nvPr>
        </p:nvGraphicFramePr>
        <p:xfrm>
          <a:off x="68541" y="436744"/>
          <a:ext cx="9000045" cy="5587895"/>
        </p:xfrm>
        <a:graphic>
          <a:graphicData uri="http://schemas.openxmlformats.org/drawingml/2006/table">
            <a:tbl>
              <a:tblPr firstRow="1" bandRow="1">
                <a:tableStyleId>{F2DE63D5-997A-4646-A377-4702673A728D}</a:tableStyleId>
              </a:tblPr>
              <a:tblGrid>
                <a:gridCol w="6030601">
                  <a:extLst>
                    <a:ext uri="{9D8B030D-6E8A-4147-A177-3AD203B41FA5}">
                      <a16:colId xmlns:a16="http://schemas.microsoft.com/office/drawing/2014/main" val="20000"/>
                    </a:ext>
                  </a:extLst>
                </a:gridCol>
                <a:gridCol w="2969444">
                  <a:extLst>
                    <a:ext uri="{9D8B030D-6E8A-4147-A177-3AD203B41FA5}">
                      <a16:colId xmlns:a16="http://schemas.microsoft.com/office/drawing/2014/main" val="20001"/>
                    </a:ext>
                  </a:extLst>
                </a:gridCol>
              </a:tblGrid>
              <a:tr h="624582">
                <a:tc gridSpan="2">
                  <a:txBody>
                    <a:bodyPr/>
                    <a:lstStyle/>
                    <a:p>
                      <a:r>
                        <a:rPr kumimoji="0" lang="en-US" sz="1600" u="none" strike="noStrike" kern="1200" cap="none" normalizeH="0" baseline="0" dirty="0">
                          <a:ln>
                            <a:noFill/>
                          </a:ln>
                          <a:effectLst/>
                        </a:rPr>
                        <a:t>Outcome: </a:t>
                      </a:r>
                      <a:r>
                        <a:rPr lang="en-US" sz="1600" kern="1200" dirty="0">
                          <a:effectLst/>
                        </a:rPr>
                        <a:t>Secure management of international migration resulting in South Africa’s interests being served and fulfilling international commitments</a:t>
                      </a:r>
                      <a:endParaRPr lang="en-US" sz="1600" b="0" kern="1200" dirty="0">
                        <a:solidFill>
                          <a:schemeClr val="tx1"/>
                        </a:solidFill>
                        <a:effectLst/>
                        <a:latin typeface="Arial" pitchFamily="34" charset="0"/>
                        <a:ea typeface="+mn-ea"/>
                        <a:cs typeface="Arial" pitchFamily="34" charset="0"/>
                      </a:endParaRPr>
                    </a:p>
                  </a:txBody>
                  <a:tcPr marL="71989" marR="71989" marT="71989" marB="71989" horzOverflow="overflow"/>
                </a:tc>
                <a:tc hMerge="1">
                  <a:txBody>
                    <a:bodyPr/>
                    <a:lstStyle/>
                    <a:p>
                      <a:endParaRPr lang="en-US"/>
                    </a:p>
                  </a:txBody>
                  <a:tcPr/>
                </a:tc>
                <a:extLst>
                  <a:ext uri="{0D108BD9-81ED-4DB2-BD59-A6C34878D82A}">
                    <a16:rowId xmlns:a16="http://schemas.microsoft.com/office/drawing/2014/main" val="10000"/>
                  </a:ext>
                </a:extLst>
              </a:tr>
              <a:tr h="353272">
                <a:tc>
                  <a:txBody>
                    <a:bodyPr/>
                    <a:lstStyle/>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pPr>
                      <a:r>
                        <a:rPr kumimoji="0" lang="en-ZA" sz="1400" u="none" strike="noStrike" kern="1200" cap="none" normalizeH="0" baseline="0" dirty="0">
                          <a:ln>
                            <a:noFill/>
                          </a:ln>
                          <a:effectLst/>
                        </a:rPr>
                        <a:t>ANNUAL TARGET</a:t>
                      </a:r>
                      <a:endParaRPr kumimoji="0" lang="en-US"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02" marR="72002" marT="71957" marB="71957"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ZA" sz="1400" u="none" strike="noStrike" kern="1200" cap="none" normalizeH="0" baseline="0" dirty="0">
                          <a:ln>
                            <a:noFill/>
                          </a:ln>
                          <a:effectLst/>
                        </a:rPr>
                        <a:t>ANNUAL PERFORMANCE</a:t>
                      </a:r>
                      <a:endParaRPr kumimoji="0" lang="en-US"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02" marR="72002" marT="71957" marB="71957" horzOverflow="overflow"/>
                </a:tc>
                <a:extLst>
                  <a:ext uri="{0D108BD9-81ED-4DB2-BD59-A6C34878D82A}">
                    <a16:rowId xmlns:a16="http://schemas.microsoft.com/office/drawing/2014/main" val="10001"/>
                  </a:ext>
                </a:extLst>
              </a:tr>
              <a:tr h="1619155">
                <a:tc>
                  <a:txBody>
                    <a:bodyPr/>
                    <a:lstStyle/>
                    <a:p>
                      <a:pPr marL="87313" marR="0" lvl="0" indent="0" algn="l" defTabSz="914400" rtl="0" eaLnBrk="1" fontAlgn="base" latinLnBrk="0" hangingPunct="1">
                        <a:lnSpc>
                          <a:spcPct val="100000"/>
                        </a:lnSpc>
                        <a:spcBef>
                          <a:spcPts val="0"/>
                        </a:spcBef>
                        <a:spcAft>
                          <a:spcPct val="0"/>
                        </a:spcAft>
                        <a:buClr>
                          <a:srgbClr val="EEECE1"/>
                        </a:buClr>
                        <a:buSzTx/>
                        <a:buFont typeface="Wingdings" pitchFamily="2" charset="2"/>
                        <a:buNone/>
                        <a:tabLst/>
                        <a:defRPr/>
                      </a:pPr>
                      <a:r>
                        <a:rPr kumimoji="0" lang="en-ZA" sz="1400" u="none" strike="noStrike" kern="1200" cap="none" spc="0" normalizeH="0" baseline="0" noProof="0" dirty="0">
                          <a:ln>
                            <a:noFill/>
                          </a:ln>
                          <a:effectLst/>
                          <a:uLnTx/>
                          <a:uFillTx/>
                        </a:rPr>
                        <a:t>90% of  business and general work visas adjudicated within 8 weeks for applications processed within the RSA</a:t>
                      </a:r>
                      <a:r>
                        <a:rPr kumimoji="0" lang="en-US" sz="1400" u="none" strike="noStrike" kern="1200" cap="none" spc="0" normalizeH="0" baseline="0" noProof="0" dirty="0">
                          <a:ln>
                            <a:noFill/>
                          </a:ln>
                          <a:effectLst/>
                          <a:uLnTx/>
                          <a:uFillTx/>
                        </a:rPr>
                        <a:t>  (from date of receipt of application until outcome is in scan at VFS Centre)</a:t>
                      </a:r>
                      <a:endPar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45716" marR="45716" marT="45716" marB="45716"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ZA" sz="1400" b="1" kern="1200" dirty="0">
                          <a:solidFill>
                            <a:srgbClr val="FF0000"/>
                          </a:solidFill>
                          <a:effectLst/>
                        </a:rPr>
                        <a:t>NOT</a:t>
                      </a:r>
                      <a:r>
                        <a:rPr lang="en-ZA" sz="1400" b="1" kern="1200" baseline="0" dirty="0">
                          <a:solidFill>
                            <a:srgbClr val="FF0000"/>
                          </a:solidFill>
                          <a:effectLst/>
                        </a:rPr>
                        <a:t> A</a:t>
                      </a:r>
                      <a:r>
                        <a:rPr lang="en-ZA" sz="1400" b="1" kern="1200" dirty="0">
                          <a:solidFill>
                            <a:srgbClr val="FF0000"/>
                          </a:solidFill>
                          <a:effectLst/>
                        </a:rPr>
                        <a:t>CHIEVED</a:t>
                      </a:r>
                    </a:p>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US" sz="1400" u="none" strike="noStrike" kern="1200" baseline="0" dirty="0"/>
                        <a:t>89.2% (812 out of 910) of  business and general work visas adjudicated within 8 weeks for applications processed within the RSA  (from date of receipt of application until outcome is in scan at VFS Centre) </a:t>
                      </a:r>
                      <a:endParaRPr lang="en-US" sz="14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71989" marR="71989" marT="71989" marB="71989" horzOverflow="overflow"/>
                </a:tc>
                <a:extLst>
                  <a:ext uri="{0D108BD9-81ED-4DB2-BD59-A6C34878D82A}">
                    <a16:rowId xmlns:a16="http://schemas.microsoft.com/office/drawing/2014/main" val="10002"/>
                  </a:ext>
                </a:extLst>
              </a:tr>
              <a:tr h="2961465">
                <a:tc>
                  <a:txBody>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US" sz="1600" u="sng" strike="noStrike" cap="none" normalizeH="0" baseline="0" dirty="0">
                          <a:ln>
                            <a:noFill/>
                          </a:ln>
                          <a:effectLst/>
                        </a:rPr>
                        <a:t>Reasons for under achievement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normalizeH="0" baseline="0" dirty="0">
                        <a:ln>
                          <a:noFill/>
                        </a:ln>
                        <a:solidFill>
                          <a:schemeClr val="tx1"/>
                        </a:solidFill>
                        <a:effectLst/>
                        <a:latin typeface="+mn-lt"/>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normalizeH="0" baseline="0" dirty="0">
                          <a:ln>
                            <a:noFill/>
                          </a:ln>
                          <a:solidFill>
                            <a:schemeClr val="tx1"/>
                          </a:solidFill>
                          <a:effectLst/>
                          <a:latin typeface="+mn-lt"/>
                          <a:cs typeface="Arial" panose="020B0604020202020204" pitchFamily="34" charset="0"/>
                        </a:rPr>
                        <a:t>The officials in the adjudication section has to operate on a rotational basis to adhere to Covid-19 regulations and that led to the accumulation of a backlog during the year under review</a:t>
                      </a:r>
                      <a:endParaRPr kumimoji="0" lang="en-US" sz="1400" b="0" i="0" u="none" strike="noStrike" kern="1200" cap="none" normalizeH="0" baseline="0" dirty="0">
                        <a:ln>
                          <a:noFill/>
                        </a:ln>
                        <a:solidFill>
                          <a:schemeClr val="bg2"/>
                        </a:solidFill>
                        <a:effectLst/>
                        <a:highlight>
                          <a:srgbClr val="FF0000"/>
                        </a:highlight>
                        <a:latin typeface="+mn-lt"/>
                        <a:ea typeface="+mn-ea"/>
                        <a:cs typeface="Arial" panose="020B0604020202020204" pitchFamily="34" charset="0"/>
                      </a:endParaRPr>
                    </a:p>
                  </a:txBody>
                  <a:tcPr marL="72010" marR="72010" marT="73136" marB="73136"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US" sz="1600" u="sng" strike="noStrike" cap="none" normalizeH="0" baseline="0" dirty="0">
                          <a:ln>
                            <a:noFill/>
                          </a:ln>
                          <a:effectLst/>
                        </a:rPr>
                        <a:t>Way forward/Remedial action</a:t>
                      </a:r>
                    </a:p>
                    <a:p>
                      <a:pPr marL="0" marR="0" lvl="0" indent="0" algn="l" defTabSz="914400" rtl="0" eaLnBrk="1" fontAlgn="auto" latinLnBrk="0" hangingPunct="1">
                        <a:lnSpc>
                          <a:spcPct val="100000"/>
                        </a:lnSpc>
                        <a:spcBef>
                          <a:spcPts val="0"/>
                        </a:spcBef>
                        <a:spcAft>
                          <a:spcPts val="0"/>
                        </a:spcAft>
                        <a:buClrTx/>
                        <a:buSzTx/>
                        <a:buFontTx/>
                        <a:buNone/>
                      </a:pPr>
                      <a:endParaRPr lang="en-US" sz="1600" u="none" strike="noStrike" kern="1200" baseline="0" dirty="0">
                        <a:effectLst/>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pPr>
                      <a:r>
                        <a:rPr kumimoji="0" lang="en-US" sz="1400" u="none" strike="noStrike" cap="none" normalizeH="0" baseline="0" dirty="0">
                          <a:ln>
                            <a:noFill/>
                          </a:ln>
                          <a:effectLst/>
                        </a:rPr>
                        <a:t>Department has increased capacity of adjudicators. </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pPr>
                      <a:r>
                        <a:rPr kumimoji="0" lang="en-US" sz="1400" u="none" strike="noStrike" cap="none" normalizeH="0" baseline="0" dirty="0">
                          <a:ln>
                            <a:noFill/>
                          </a:ln>
                          <a:effectLst/>
                        </a:rPr>
                        <a:t>Dedicated task team has been established between DHA and DTIC to track and finalize critical skills, business and works visas.</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pPr>
                      <a:r>
                        <a:rPr kumimoji="0" lang="en-US" sz="1400" u="none" strike="noStrike" cap="none" normalizeH="0" baseline="0" dirty="0">
                          <a:ln>
                            <a:noFill/>
                          </a:ln>
                          <a:effectLst/>
                        </a:rPr>
                        <a:t>Missions abroad are adjudicating all visas retirement and PRP.</a:t>
                      </a:r>
                    </a:p>
                    <a:p>
                      <a:pPr marL="0" marR="0" lvl="0" indent="0" algn="l" defTabSz="914400" rtl="0" eaLnBrk="1" fontAlgn="auto" latinLnBrk="0" hangingPunct="1">
                        <a:lnSpc>
                          <a:spcPct val="100000"/>
                        </a:lnSpc>
                        <a:spcBef>
                          <a:spcPts val="0"/>
                        </a:spcBef>
                        <a:spcAft>
                          <a:spcPts val="0"/>
                        </a:spcAft>
                        <a:buClrTx/>
                        <a:buSzTx/>
                        <a:buFontTx/>
                        <a:buNone/>
                      </a:pPr>
                      <a:endParaRPr kumimoji="0" lang="en-US" sz="1600" b="1" i="0" u="sng"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72010" marR="72010" marT="73136" marB="73136" horzOverflow="overflow"/>
                </a:tc>
                <a:extLst>
                  <a:ext uri="{0D108BD9-81ED-4DB2-BD59-A6C34878D82A}">
                    <a16:rowId xmlns:a16="http://schemas.microsoft.com/office/drawing/2014/main" val="10003"/>
                  </a:ext>
                </a:extLst>
              </a:tr>
            </a:tbl>
          </a:graphicData>
        </a:graphic>
      </p:graphicFrame>
      <p:sp>
        <p:nvSpPr>
          <p:cNvPr id="7" name="TextBox 6"/>
          <p:cNvSpPr txBox="1"/>
          <p:nvPr/>
        </p:nvSpPr>
        <p:spPr>
          <a:xfrm>
            <a:off x="68541" y="36634"/>
            <a:ext cx="9000045" cy="400110"/>
          </a:xfrm>
          <a:prstGeom prst="rect">
            <a:avLst/>
          </a:prstGeom>
          <a:solidFill>
            <a:schemeClr val="accent3">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PROGRAMME 3 : IMMIGRATION AFFAIRS</a:t>
            </a:r>
            <a:endParaRPr lang="en-ZA"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57409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ltLang="en-US" sz="2800" b="1" dirty="0"/>
          </a:p>
        </p:txBody>
      </p:sp>
      <p:sp>
        <p:nvSpPr>
          <p:cNvPr id="8198"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sp>
        <p:nvSpPr>
          <p:cNvPr id="2" name="Content Placeholder 1"/>
          <p:cNvSpPr>
            <a:spLocks noGrp="1"/>
          </p:cNvSpPr>
          <p:nvPr>
            <p:ph idx="1"/>
          </p:nvPr>
        </p:nvSpPr>
        <p:spPr/>
        <p:txBody>
          <a:bodyPr/>
          <a:lstStyle/>
          <a:p>
            <a:endParaRPr lang="en-ZA" dirty="0"/>
          </a:p>
        </p:txBody>
      </p:sp>
      <p:pic>
        <p:nvPicPr>
          <p:cNvPr id="7" name="Picture 6" descr="DHA_APP_2021_web_small-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0" y="3639008"/>
            <a:ext cx="5729141" cy="1263192"/>
          </a:xfrm>
          <a:prstGeom prst="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2000" b="1" dirty="0">
                <a:latin typeface="Arial" panose="020B0604020202020204" pitchFamily="34" charset="0"/>
                <a:cs typeface="Arial" panose="020B0604020202020204" pitchFamily="34" charset="0"/>
              </a:rPr>
              <a:t>PROGRAMME 4:</a:t>
            </a:r>
          </a:p>
          <a:p>
            <a:pPr algn="ctr"/>
            <a:r>
              <a:rPr lang="en-ZA" sz="2000" b="1" dirty="0">
                <a:latin typeface="Arial" panose="020B0604020202020204" pitchFamily="34" charset="0"/>
                <a:cs typeface="Arial" panose="020B0604020202020204" pitchFamily="34" charset="0"/>
              </a:rPr>
              <a:t> INSTITUTIONAL SUPPORT AND TRANSFERS</a:t>
            </a:r>
          </a:p>
        </p:txBody>
      </p:sp>
      <p:pic>
        <p:nvPicPr>
          <p:cNvPr id="8" name="Picture 7"/>
          <p:cNvPicPr>
            <a:picLocks noChangeAspect="1"/>
          </p:cNvPicPr>
          <p:nvPr/>
        </p:nvPicPr>
        <p:blipFill>
          <a:blip r:embed="rId4"/>
          <a:stretch>
            <a:fillRect/>
          </a:stretch>
        </p:blipFill>
        <p:spPr>
          <a:xfrm>
            <a:off x="0" y="0"/>
            <a:ext cx="4119512" cy="3091992"/>
          </a:xfrm>
          <a:prstGeom prst="rect">
            <a:avLst/>
          </a:prstGeom>
        </p:spPr>
      </p:pic>
    </p:spTree>
    <p:extLst>
      <p:ext uri="{BB962C8B-B14F-4D97-AF65-F5344CB8AC3E}">
        <p14:creationId xmlns:p14="http://schemas.microsoft.com/office/powerpoint/2010/main" val="21664017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US" altLang="en-US" sz="2800" b="1" dirty="0"/>
          </a:p>
        </p:txBody>
      </p:sp>
      <p:sp>
        <p:nvSpPr>
          <p:cNvPr id="8196" name="Slide Number Placeholder 3"/>
          <p:cNvSpPr>
            <a:spLocks noGrp="1"/>
          </p:cNvSpPr>
          <p:nvPr>
            <p:ph type="sldNum" sz="quarter" idx="12"/>
          </p:nvPr>
        </p:nvSpPr>
        <p:spPr bwMode="auto">
          <a:xfrm>
            <a:off x="4424513" y="6237147"/>
            <a:ext cx="663302" cy="750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indent="0" algn="l">
              <a:buNone/>
            </a:pPr>
            <a:r>
              <a:rPr lang="en-US" altLang="en-US" sz="1800" b="1" dirty="0"/>
              <a:t>36</a:t>
            </a:r>
            <a:endParaRPr lang="en-ZA" altLang="en-US" sz="1800" b="1" dirty="0"/>
          </a:p>
        </p:txBody>
      </p:sp>
      <p:sp>
        <p:nvSpPr>
          <p:cNvPr id="8197"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graphicFrame>
        <p:nvGraphicFramePr>
          <p:cNvPr id="6" name="Table 1"/>
          <p:cNvGraphicFramePr>
            <a:graphicFrameLocks/>
          </p:cNvGraphicFramePr>
          <p:nvPr>
            <p:extLst>
              <p:ext uri="{D42A27DB-BD31-4B8C-83A1-F6EECF244321}">
                <p14:modId xmlns:p14="http://schemas.microsoft.com/office/powerpoint/2010/main" val="1606317430"/>
              </p:ext>
            </p:extLst>
          </p:nvPr>
        </p:nvGraphicFramePr>
        <p:xfrm>
          <a:off x="68541" y="386033"/>
          <a:ext cx="9000046" cy="5833557"/>
        </p:xfrm>
        <a:graphic>
          <a:graphicData uri="http://schemas.openxmlformats.org/drawingml/2006/table">
            <a:tbl>
              <a:tblPr firstRow="1" bandRow="1">
                <a:tableStyleId>{F2DE63D5-997A-4646-A377-4702673A728D}</a:tableStyleId>
              </a:tblPr>
              <a:tblGrid>
                <a:gridCol w="4635434">
                  <a:extLst>
                    <a:ext uri="{9D8B030D-6E8A-4147-A177-3AD203B41FA5}">
                      <a16:colId xmlns:a16="http://schemas.microsoft.com/office/drawing/2014/main" val="20000"/>
                    </a:ext>
                  </a:extLst>
                </a:gridCol>
                <a:gridCol w="4364612">
                  <a:extLst>
                    <a:ext uri="{9D8B030D-6E8A-4147-A177-3AD203B41FA5}">
                      <a16:colId xmlns:a16="http://schemas.microsoft.com/office/drawing/2014/main" val="20001"/>
                    </a:ext>
                  </a:extLst>
                </a:gridCol>
              </a:tblGrid>
              <a:tr h="622981">
                <a:tc gridSpan="2">
                  <a:txBody>
                    <a:bodyPr/>
                    <a:lstStyle/>
                    <a:p>
                      <a:r>
                        <a:rPr kumimoji="0" lang="en-US" sz="1600" u="none" strike="noStrike" kern="1200" cap="none" normalizeH="0" baseline="0" dirty="0">
                          <a:ln>
                            <a:noFill/>
                          </a:ln>
                          <a:effectLst/>
                        </a:rPr>
                        <a:t>Outcome: </a:t>
                      </a:r>
                      <a:r>
                        <a:rPr lang="en-US" sz="1600" kern="1200" dirty="0">
                          <a:effectLst/>
                        </a:rPr>
                        <a:t>Secure management of international migration resulting in South Africa’s interests being served and fulfilling international commitments</a:t>
                      </a:r>
                      <a:endParaRPr lang="en-US" sz="1600" b="0" kern="1200" dirty="0">
                        <a:solidFill>
                          <a:schemeClr val="tx1"/>
                        </a:solidFill>
                        <a:effectLst/>
                        <a:latin typeface="Arial" pitchFamily="34" charset="0"/>
                        <a:ea typeface="+mn-ea"/>
                        <a:cs typeface="Arial" pitchFamily="34" charset="0"/>
                      </a:endParaRPr>
                    </a:p>
                  </a:txBody>
                  <a:tcPr marL="71989" marR="71989" marT="71989" marB="71989" horzOverflow="overflow"/>
                </a:tc>
                <a:tc hMerge="1">
                  <a:txBody>
                    <a:bodyPr/>
                    <a:lstStyle/>
                    <a:p>
                      <a:endParaRPr lang="en-US"/>
                    </a:p>
                  </a:txBody>
                  <a:tcPr/>
                </a:tc>
                <a:extLst>
                  <a:ext uri="{0D108BD9-81ED-4DB2-BD59-A6C34878D82A}">
                    <a16:rowId xmlns:a16="http://schemas.microsoft.com/office/drawing/2014/main" val="10000"/>
                  </a:ext>
                </a:extLst>
              </a:tr>
              <a:tr h="382428">
                <a:tc>
                  <a:txBody>
                    <a:bodyPr/>
                    <a:lstStyle/>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pPr>
                      <a:r>
                        <a:rPr kumimoji="0" lang="en-ZA" sz="1600" u="none" strike="noStrike" kern="1200" cap="none" normalizeH="0" baseline="0" dirty="0">
                          <a:ln>
                            <a:noFill/>
                          </a:ln>
                          <a:effectLst/>
                        </a:rPr>
                        <a:t>ANNUAL TARGET</a:t>
                      </a:r>
                      <a:endParaRPr kumimoji="0" lang="en-US" sz="16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02" marR="72002" marT="71957" marB="71957"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ZA" sz="1600" u="none" strike="noStrike" kern="1200" cap="none" normalizeH="0" baseline="0" dirty="0">
                          <a:ln>
                            <a:noFill/>
                          </a:ln>
                          <a:effectLst/>
                        </a:rPr>
                        <a:t>ANNUAL PERFORMANCE</a:t>
                      </a:r>
                      <a:endParaRPr kumimoji="0" lang="en-US" sz="16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02" marR="72002" marT="71957" marB="71957" horzOverflow="overflow"/>
                </a:tc>
                <a:extLst>
                  <a:ext uri="{0D108BD9-81ED-4DB2-BD59-A6C34878D82A}">
                    <a16:rowId xmlns:a16="http://schemas.microsoft.com/office/drawing/2014/main" val="10001"/>
                  </a:ext>
                </a:extLst>
              </a:tr>
              <a:tr h="2035863">
                <a:tc>
                  <a:txBody>
                    <a:bodyPr/>
                    <a:lstStyle/>
                    <a:p>
                      <a:pPr marL="87313" marR="0" lvl="0" indent="0" algn="l" defTabSz="914400" rtl="0" eaLnBrk="1" fontAlgn="base" latinLnBrk="0" hangingPunct="1">
                        <a:lnSpc>
                          <a:spcPct val="100000"/>
                        </a:lnSpc>
                        <a:spcBef>
                          <a:spcPts val="0"/>
                        </a:spcBef>
                        <a:spcAft>
                          <a:spcPct val="0"/>
                        </a:spcAft>
                        <a:buClrTx/>
                        <a:buSzTx/>
                        <a:buFont typeface="+mj-lt"/>
                        <a:buNone/>
                        <a:tabLst/>
                        <a:defRPr/>
                      </a:pPr>
                      <a:r>
                        <a:rPr lang="en-ZA" sz="1400" kern="1200" baseline="0" dirty="0"/>
                        <a:t>BMA incrementally established</a:t>
                      </a:r>
                      <a:endParaRPr lang="en-ZA" sz="1400" b="0" kern="1200" baseline="0" noProof="0" dirty="0">
                        <a:solidFill>
                          <a:schemeClr val="tx1"/>
                        </a:solidFill>
                        <a:latin typeface="Arial" panose="020B0604020202020204" pitchFamily="34" charset="0"/>
                        <a:ea typeface="+mn-ea"/>
                        <a:cs typeface="Arial" panose="020B0604020202020204" pitchFamily="34" charset="0"/>
                      </a:endParaRPr>
                    </a:p>
                  </a:txBody>
                  <a:tcPr marL="45716" marR="45716" marT="45716" marB="45716"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ZA" sz="1400" b="1" kern="1200" dirty="0">
                          <a:solidFill>
                            <a:srgbClr val="FF0000"/>
                          </a:solidFill>
                          <a:effectLst/>
                        </a:rPr>
                        <a:t>NOT</a:t>
                      </a:r>
                      <a:r>
                        <a:rPr lang="en-ZA" sz="1400" b="1" kern="1200" baseline="0" dirty="0">
                          <a:solidFill>
                            <a:srgbClr val="FF0000"/>
                          </a:solidFill>
                          <a:effectLst/>
                        </a:rPr>
                        <a:t> A</a:t>
                      </a:r>
                      <a:r>
                        <a:rPr lang="en-ZA" sz="1400" b="1" kern="1200" dirty="0">
                          <a:solidFill>
                            <a:srgbClr val="FF0000"/>
                          </a:solidFill>
                          <a:effectLst/>
                        </a:rPr>
                        <a:t>CHIEVED</a:t>
                      </a:r>
                    </a:p>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US" sz="1400" kern="1200" dirty="0"/>
                        <a:t>The Implementation Protocols</a:t>
                      </a:r>
                      <a:r>
                        <a:rPr lang="en-US" sz="1400" kern="1200" baseline="0" dirty="0"/>
                        <a:t> with SAPS and </a:t>
                      </a:r>
                      <a:r>
                        <a:rPr kumimoji="0" lang="en-US" sz="1400" u="none" strike="noStrike" kern="1200" cap="none" normalizeH="0" baseline="0" dirty="0">
                          <a:ln>
                            <a:noFill/>
                          </a:ln>
                          <a:effectLst/>
                        </a:rPr>
                        <a:t>SANDF had not been concluded and the Section 97 Proclamation pertaining to the transfer of functions was also not finalized at the end of the financial year.</a:t>
                      </a:r>
                    </a:p>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endParaRPr kumimoji="0" lang="en-US" sz="1400" u="none" strike="noStrike" kern="1200" cap="none" normalizeH="0" baseline="0" dirty="0">
                        <a:ln>
                          <a:noFill/>
                        </a:ln>
                        <a:effectLst/>
                      </a:endParaRPr>
                    </a:p>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kumimoji="0" lang="en-US" sz="1400" u="none" strike="noStrike" kern="1200" cap="none" normalizeH="0" baseline="0" dirty="0">
                          <a:ln>
                            <a:noFill/>
                          </a:ln>
                          <a:effectLst/>
                        </a:rPr>
                        <a:t>In the period under review only the BMA-SARS Implementation Protocol had been  signed and the 10 Port Coordinators have been appointed.</a:t>
                      </a:r>
                      <a:endParaRPr kumimoji="0" lang="en-US" sz="1400" b="0" i="0" u="none" strike="noStrike" kern="1200" cap="none" normalizeH="0" baseline="0" dirty="0">
                        <a:ln>
                          <a:noFill/>
                        </a:ln>
                        <a:solidFill>
                          <a:schemeClr val="tx1"/>
                        </a:solidFill>
                        <a:effectLst/>
                        <a:latin typeface="Arial" charset="0"/>
                        <a:ea typeface="+mn-ea"/>
                        <a:cs typeface="Arial" charset="0"/>
                      </a:endParaRPr>
                    </a:p>
                  </a:txBody>
                  <a:tcPr marL="71989" marR="71989" marT="71989" marB="71989" horzOverflow="overflow"/>
                </a:tc>
                <a:extLst>
                  <a:ext uri="{0D108BD9-81ED-4DB2-BD59-A6C34878D82A}">
                    <a16:rowId xmlns:a16="http://schemas.microsoft.com/office/drawing/2014/main" val="10002"/>
                  </a:ext>
                </a:extLst>
              </a:tr>
              <a:tr h="2749927">
                <a:tc>
                  <a:txBody>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US" sz="1600" u="sng" strike="noStrike" cap="none" normalizeH="0" baseline="0" dirty="0">
                          <a:ln>
                            <a:noFill/>
                          </a:ln>
                          <a:effectLst/>
                        </a:rPr>
                        <a:t>Reasons for under achievement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u="none" strike="noStrike" kern="1200" cap="none" normalizeH="0" baseline="0" dirty="0">
                          <a:ln>
                            <a:noFill/>
                          </a:ln>
                          <a:effectLst/>
                        </a:rPr>
                        <a:t>SAPS and SANDF Implementation Protocol were still not concluded at the end of the financial year.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1400" u="none" strike="noStrike" kern="1200" cap="none" normalizeH="0" baseline="0" dirty="0">
                        <a:ln>
                          <a:noFill/>
                        </a:ln>
                        <a:effectLst/>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u="none" strike="noStrike" kern="1200" cap="none" normalizeH="0" baseline="0" dirty="0">
                          <a:ln>
                            <a:noFill/>
                          </a:ln>
                          <a:effectLst/>
                        </a:rPr>
                        <a:t>The Section 97 Proclamation pertaining to the transfer of functions had not been finalized as concurrence on the functions to be transferred were awaited from the Minister of Health.</a:t>
                      </a:r>
                      <a:endParaRPr kumimoji="0" lang="en-US" sz="1400" b="0" i="0" u="none" strike="noStrike" kern="1200" cap="none" normalizeH="0" baseline="0" dirty="0">
                        <a:ln>
                          <a:noFill/>
                        </a:ln>
                        <a:solidFill>
                          <a:schemeClr val="tx1"/>
                        </a:solidFill>
                        <a:effectLst/>
                        <a:latin typeface="Arial" charset="0"/>
                        <a:ea typeface="+mn-ea"/>
                        <a:cs typeface="Arial" charset="0"/>
                      </a:endParaRPr>
                    </a:p>
                  </a:txBody>
                  <a:tcPr marL="72010" marR="72010" marT="73136" marB="73136"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US" sz="1600" u="sng" strike="noStrike" cap="none" normalizeH="0" baseline="0" dirty="0">
                          <a:ln>
                            <a:noFill/>
                          </a:ln>
                          <a:effectLst/>
                        </a:rPr>
                        <a:t>Way forward/Remedial action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u="none" strike="noStrike" kern="1200" cap="none" normalizeH="0" baseline="0" dirty="0">
                          <a:ln>
                            <a:noFill/>
                          </a:ln>
                          <a:effectLst/>
                        </a:rPr>
                        <a:t>SAPS Implementation Protocol has been finalized and signed.</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1400" u="none" strike="noStrike" kern="1200" cap="none" normalizeH="0" baseline="0" dirty="0">
                        <a:ln>
                          <a:noFill/>
                        </a:ln>
                        <a:effectLst/>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u="none" strike="noStrike" kern="1200" cap="none" normalizeH="0" baseline="0" dirty="0">
                          <a:ln>
                            <a:noFill/>
                          </a:ln>
                          <a:effectLst/>
                        </a:rPr>
                        <a:t>The SANDF Implementation Protocol has been finalized and signed. </a:t>
                      </a:r>
                      <a:endParaRPr kumimoji="0" lang="en-US" sz="1400" b="0" i="0" u="none" strike="noStrike" kern="1200" cap="none" normalizeH="0" baseline="0" dirty="0">
                        <a:ln>
                          <a:noFill/>
                        </a:ln>
                        <a:solidFill>
                          <a:schemeClr val="tx1"/>
                        </a:solidFill>
                        <a:effectLst/>
                        <a:latin typeface="Arial" charset="0"/>
                        <a:ea typeface="+mn-ea"/>
                        <a:cs typeface="Arial" charset="0"/>
                      </a:endParaRPr>
                    </a:p>
                  </a:txBody>
                  <a:tcPr marL="72010" marR="72010" marT="73136" marB="73136" horzOverflow="overflow"/>
                </a:tc>
                <a:extLst>
                  <a:ext uri="{0D108BD9-81ED-4DB2-BD59-A6C34878D82A}">
                    <a16:rowId xmlns:a16="http://schemas.microsoft.com/office/drawing/2014/main" val="10003"/>
                  </a:ext>
                </a:extLst>
              </a:tr>
            </a:tbl>
          </a:graphicData>
        </a:graphic>
      </p:graphicFrame>
      <p:sp>
        <p:nvSpPr>
          <p:cNvPr id="8" name="TextBox 7"/>
          <p:cNvSpPr txBox="1"/>
          <p:nvPr/>
        </p:nvSpPr>
        <p:spPr>
          <a:xfrm>
            <a:off x="68541" y="0"/>
            <a:ext cx="9000045" cy="400110"/>
          </a:xfrm>
          <a:prstGeom prst="rect">
            <a:avLst/>
          </a:prstGeom>
          <a:solidFill>
            <a:schemeClr val="accent3">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ZA" sz="2000" b="1" dirty="0">
                <a:solidFill>
                  <a:schemeClr val="bg1"/>
                </a:solidFill>
                <a:latin typeface="Arial" panose="020B0604020202020204" pitchFamily="34" charset="0"/>
                <a:cs typeface="Arial" panose="020B0604020202020204" pitchFamily="34" charset="0"/>
              </a:rPr>
              <a:t>PROGRAMME 4:INSTITUTIONAL SUPPORT AND TRANSFERS</a:t>
            </a:r>
          </a:p>
        </p:txBody>
      </p:sp>
    </p:spTree>
    <p:extLst>
      <p:ext uri="{BB962C8B-B14F-4D97-AF65-F5344CB8AC3E}">
        <p14:creationId xmlns:p14="http://schemas.microsoft.com/office/powerpoint/2010/main" val="37971971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US" altLang="en-US" sz="2800" b="1" dirty="0"/>
          </a:p>
        </p:txBody>
      </p:sp>
      <p:sp>
        <p:nvSpPr>
          <p:cNvPr id="8196" name="Slide Number Placeholder 3"/>
          <p:cNvSpPr>
            <a:spLocks noGrp="1"/>
          </p:cNvSpPr>
          <p:nvPr>
            <p:ph type="sldNum" sz="quarter" idx="12"/>
          </p:nvPr>
        </p:nvSpPr>
        <p:spPr bwMode="auto">
          <a:xfrm>
            <a:off x="4424513" y="6339714"/>
            <a:ext cx="663302" cy="750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indent="0" algn="l">
              <a:buNone/>
            </a:pPr>
            <a:r>
              <a:rPr lang="en-US" altLang="en-US" sz="1800" b="1" dirty="0"/>
              <a:t>37</a:t>
            </a:r>
            <a:endParaRPr lang="en-ZA" altLang="en-US" sz="1800" b="1" dirty="0"/>
          </a:p>
        </p:txBody>
      </p:sp>
      <p:sp>
        <p:nvSpPr>
          <p:cNvPr id="8197"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graphicFrame>
        <p:nvGraphicFramePr>
          <p:cNvPr id="6" name="Table 1"/>
          <p:cNvGraphicFramePr>
            <a:graphicFrameLocks/>
          </p:cNvGraphicFramePr>
          <p:nvPr>
            <p:extLst>
              <p:ext uri="{D42A27DB-BD31-4B8C-83A1-F6EECF244321}">
                <p14:modId xmlns:p14="http://schemas.microsoft.com/office/powerpoint/2010/main" val="2566565537"/>
              </p:ext>
            </p:extLst>
          </p:nvPr>
        </p:nvGraphicFramePr>
        <p:xfrm>
          <a:off x="68541" y="438412"/>
          <a:ext cx="9000046" cy="5763787"/>
        </p:xfrm>
        <a:graphic>
          <a:graphicData uri="http://schemas.openxmlformats.org/drawingml/2006/table">
            <a:tbl>
              <a:tblPr firstRow="1" bandRow="1">
                <a:tableStyleId>{F2DE63D5-997A-4646-A377-4702673A728D}</a:tableStyleId>
              </a:tblPr>
              <a:tblGrid>
                <a:gridCol w="4635434">
                  <a:extLst>
                    <a:ext uri="{9D8B030D-6E8A-4147-A177-3AD203B41FA5}">
                      <a16:colId xmlns:a16="http://schemas.microsoft.com/office/drawing/2014/main" val="20000"/>
                    </a:ext>
                  </a:extLst>
                </a:gridCol>
                <a:gridCol w="4364612">
                  <a:extLst>
                    <a:ext uri="{9D8B030D-6E8A-4147-A177-3AD203B41FA5}">
                      <a16:colId xmlns:a16="http://schemas.microsoft.com/office/drawing/2014/main" val="20001"/>
                    </a:ext>
                  </a:extLst>
                </a:gridCol>
              </a:tblGrid>
              <a:tr h="617413">
                <a:tc gridSpan="2">
                  <a:txBody>
                    <a:bodyPr/>
                    <a:lstStyle/>
                    <a:p>
                      <a:r>
                        <a:rPr kumimoji="0" lang="en-US" sz="1600" u="none" strike="noStrike" kern="1200" cap="none" normalizeH="0" baseline="0" dirty="0">
                          <a:ln>
                            <a:noFill/>
                          </a:ln>
                          <a:effectLst/>
                        </a:rPr>
                        <a:t>Outcome: </a:t>
                      </a:r>
                      <a:r>
                        <a:rPr lang="en-US" sz="1600" kern="1200" dirty="0">
                          <a:effectLst/>
                        </a:rPr>
                        <a:t>Secure management of international migration resulting in South Africa’s interests being served and fulfilling international commitments</a:t>
                      </a:r>
                      <a:endParaRPr lang="en-US" sz="1600" b="0" kern="1200" dirty="0">
                        <a:solidFill>
                          <a:schemeClr val="tx1"/>
                        </a:solidFill>
                        <a:effectLst/>
                        <a:latin typeface="Arial" pitchFamily="34" charset="0"/>
                        <a:ea typeface="+mn-ea"/>
                        <a:cs typeface="Arial" pitchFamily="34" charset="0"/>
                      </a:endParaRPr>
                    </a:p>
                  </a:txBody>
                  <a:tcPr marL="71989" marR="71989" marT="71989" marB="71989" horzOverflow="overflow"/>
                </a:tc>
                <a:tc hMerge="1">
                  <a:txBody>
                    <a:bodyPr/>
                    <a:lstStyle/>
                    <a:p>
                      <a:endParaRPr lang="en-US"/>
                    </a:p>
                  </a:txBody>
                  <a:tcPr/>
                </a:tc>
                <a:extLst>
                  <a:ext uri="{0D108BD9-81ED-4DB2-BD59-A6C34878D82A}">
                    <a16:rowId xmlns:a16="http://schemas.microsoft.com/office/drawing/2014/main" val="10000"/>
                  </a:ext>
                </a:extLst>
              </a:tr>
              <a:tr h="379009">
                <a:tc>
                  <a:txBody>
                    <a:bodyPr/>
                    <a:lstStyle/>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pPr>
                      <a:r>
                        <a:rPr kumimoji="0" lang="en-ZA" sz="1600" u="none" strike="noStrike" kern="1200" cap="none" normalizeH="0" baseline="0" dirty="0">
                          <a:ln>
                            <a:noFill/>
                          </a:ln>
                          <a:effectLst/>
                        </a:rPr>
                        <a:t>ANNUAL TARGET</a:t>
                      </a:r>
                      <a:endParaRPr kumimoji="0" lang="en-US" sz="16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02" marR="72002" marT="71957" marB="71957"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ZA" sz="1600" u="none" strike="noStrike" kern="1200" cap="none" normalizeH="0" baseline="0" dirty="0">
                          <a:ln>
                            <a:noFill/>
                          </a:ln>
                          <a:effectLst/>
                        </a:rPr>
                        <a:t>ANNUAL PERFORMANCE</a:t>
                      </a:r>
                      <a:endParaRPr kumimoji="0" lang="en-US" sz="16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02" marR="72002" marT="71957" marB="71957" horzOverflow="overflow"/>
                </a:tc>
                <a:extLst>
                  <a:ext uri="{0D108BD9-81ED-4DB2-BD59-A6C34878D82A}">
                    <a16:rowId xmlns:a16="http://schemas.microsoft.com/office/drawing/2014/main" val="10001"/>
                  </a:ext>
                </a:extLst>
              </a:tr>
              <a:tr h="2226214">
                <a:tc>
                  <a:txBody>
                    <a:bodyPr/>
                    <a:lstStyle/>
                    <a:p>
                      <a:pPr marL="87313" marR="0" lvl="0" indent="0" algn="l"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ZA" sz="1400" kern="1200" dirty="0">
                          <a:effectLst/>
                        </a:rPr>
                        <a:t>BMA incrementally rolled out at 11 ports of entry by  incorporating frontline immigration, port health, border facility management and agriculture functions into the BMA</a:t>
                      </a:r>
                      <a:endParaRPr lang="en-ZA" sz="1400" b="0" kern="1200" dirty="0">
                        <a:solidFill>
                          <a:schemeClr val="tx1"/>
                        </a:solidFill>
                        <a:effectLst/>
                        <a:latin typeface="Arial" pitchFamily="34" charset="0"/>
                        <a:ea typeface="+mn-ea"/>
                        <a:cs typeface="Arial" pitchFamily="34" charset="0"/>
                      </a:endParaRPr>
                    </a:p>
                  </a:txBody>
                  <a:tcPr marL="45716" marR="45716" marT="45716" marB="45716"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ZA" sz="1400" b="1" kern="1200" dirty="0">
                          <a:solidFill>
                            <a:srgbClr val="FF0000"/>
                          </a:solidFill>
                          <a:effectLst/>
                        </a:rPr>
                        <a:t>NOT</a:t>
                      </a:r>
                      <a:r>
                        <a:rPr lang="en-ZA" sz="1400" b="1" kern="1200" baseline="0" dirty="0">
                          <a:solidFill>
                            <a:srgbClr val="FF0000"/>
                          </a:solidFill>
                          <a:effectLst/>
                        </a:rPr>
                        <a:t> A</a:t>
                      </a:r>
                      <a:r>
                        <a:rPr lang="en-ZA" sz="1400" b="1" kern="1200" dirty="0">
                          <a:solidFill>
                            <a:srgbClr val="FF0000"/>
                          </a:solidFill>
                          <a:effectLst/>
                        </a:rPr>
                        <a:t>CHIEVED</a:t>
                      </a:r>
                    </a:p>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US" sz="1400" kern="1200" baseline="0" dirty="0"/>
                        <a:t>The BMA could not be rolled-out to 11 Ports of Entry as the Section 97 Proclamation, through which frontline functions would have been incorporated into the BMA, was not finalized.</a:t>
                      </a:r>
                    </a:p>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endParaRPr lang="en-US" sz="1400" kern="1200" baseline="0" dirty="0"/>
                    </a:p>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US" sz="1400" kern="1200" baseline="0" dirty="0"/>
                        <a:t>Concurrence on the functions to be transferred to the Minister of Home Affairs has only been received from the Minister of Agriculture, Land Reform and Rural Development.</a:t>
                      </a:r>
                      <a:endParaRPr lang="en-US" sz="1400" b="0" kern="1200" dirty="0">
                        <a:solidFill>
                          <a:schemeClr val="tx1"/>
                        </a:solidFill>
                        <a:latin typeface="Arial" panose="020B0604020202020204" pitchFamily="34" charset="0"/>
                        <a:ea typeface="+mn-ea"/>
                        <a:cs typeface="Arial" panose="020B0604020202020204" pitchFamily="34" charset="0"/>
                      </a:endParaRPr>
                    </a:p>
                  </a:txBody>
                  <a:tcPr marL="71989" marR="71989" marT="71989" marB="71989" horzOverflow="overflow"/>
                </a:tc>
                <a:extLst>
                  <a:ext uri="{0D108BD9-81ED-4DB2-BD59-A6C34878D82A}">
                    <a16:rowId xmlns:a16="http://schemas.microsoft.com/office/drawing/2014/main" val="10002"/>
                  </a:ext>
                </a:extLst>
              </a:tr>
              <a:tr h="2466797">
                <a:tc>
                  <a:txBody>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US" sz="1600" u="sng" strike="noStrike" cap="none" normalizeH="0" baseline="0" dirty="0">
                          <a:ln>
                            <a:noFill/>
                          </a:ln>
                          <a:effectLst/>
                        </a:rPr>
                        <a:t>Reasons for under achievement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u="none" strike="noStrike" cap="none" normalizeH="0" baseline="0" dirty="0">
                          <a:ln>
                            <a:noFill/>
                          </a:ln>
                          <a:effectLst/>
                        </a:rPr>
                        <a:t>The Section 97 Proclamation pertaining to the transfer of functions has not been finalized as concurrence on the functions to be transferred has not been received from the Minister of Health.</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1400" u="none" strike="noStrike" cap="none" normalizeH="0" baseline="0" dirty="0">
                        <a:ln>
                          <a:noFill/>
                        </a:ln>
                        <a:effectLst/>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u="none" strike="noStrike" cap="none" normalizeH="0" baseline="0" dirty="0">
                          <a:ln>
                            <a:noFill/>
                          </a:ln>
                          <a:effectLst/>
                        </a:rPr>
                        <a:t>The Minister of Public Works and Infrastructure has assigned interim custodial powers, duties and responsibilities to the Minister of Home Affairs for Oshoek, Lebombo, Ficksburg and Maseru Bridge. </a:t>
                      </a:r>
                      <a:endParaRPr kumimoji="0" lang="en-US" sz="1400" b="0" i="0" u="none" strike="noStrike" cap="none" normalizeH="0" baseline="0" dirty="0">
                        <a:ln>
                          <a:noFill/>
                        </a:ln>
                        <a:solidFill>
                          <a:schemeClr val="tx1"/>
                        </a:solidFill>
                        <a:effectLst/>
                        <a:latin typeface="Arial" charset="0"/>
                        <a:cs typeface="Arial" charset="0"/>
                      </a:endParaRPr>
                    </a:p>
                  </a:txBody>
                  <a:tcPr marL="72010" marR="72010" marT="73136" marB="73136"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US" sz="1600" u="sng" strike="noStrike" cap="none" normalizeH="0" baseline="0" dirty="0">
                          <a:ln>
                            <a:noFill/>
                          </a:ln>
                          <a:effectLst/>
                        </a:rPr>
                        <a:t>Way forward/Remedial action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u="none" strike="noStrike" cap="none" normalizeH="0" baseline="0" dirty="0">
                          <a:ln>
                            <a:noFill/>
                          </a:ln>
                          <a:effectLst/>
                        </a:rPr>
                        <a:t>The Section 97 Proclamation will be submitted to the Presidency for gazetting once concurrence has been received from the Minister of Health.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u="none" strike="noStrike" cap="none" normalizeH="0" baseline="0" dirty="0">
                          <a:ln>
                            <a:noFill/>
                          </a:ln>
                          <a:effectLst/>
                        </a:rPr>
                        <a:t>Engagements will continue with SAPS to finalize the access control related functions to be transferred to the BMA.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u="none" strike="noStrike" cap="none" normalizeH="0" baseline="0" dirty="0">
                          <a:ln>
                            <a:noFill/>
                          </a:ln>
                          <a:effectLst/>
                        </a:rPr>
                        <a:t>Concurrence from the Department of Agriculture, Land Reform and Rural Development has been received.</a:t>
                      </a:r>
                      <a:endParaRPr kumimoji="0" lang="en-US" sz="1400" b="0" i="0" u="none" strike="noStrike" kern="1200" cap="none" normalizeH="0" baseline="0" dirty="0">
                        <a:ln>
                          <a:noFill/>
                        </a:ln>
                        <a:solidFill>
                          <a:schemeClr val="tx1"/>
                        </a:solidFill>
                        <a:effectLst/>
                        <a:latin typeface="Arial" charset="0"/>
                        <a:ea typeface="+mn-ea"/>
                        <a:cs typeface="Arial" charset="0"/>
                      </a:endParaRPr>
                    </a:p>
                  </a:txBody>
                  <a:tcPr marL="72010" marR="72010" marT="73136" marB="73136" horzOverflow="overflow"/>
                </a:tc>
                <a:extLst>
                  <a:ext uri="{0D108BD9-81ED-4DB2-BD59-A6C34878D82A}">
                    <a16:rowId xmlns:a16="http://schemas.microsoft.com/office/drawing/2014/main" val="10003"/>
                  </a:ext>
                </a:extLst>
              </a:tr>
            </a:tbl>
          </a:graphicData>
        </a:graphic>
      </p:graphicFrame>
      <p:sp>
        <p:nvSpPr>
          <p:cNvPr id="8" name="TextBox 7"/>
          <p:cNvSpPr txBox="1"/>
          <p:nvPr/>
        </p:nvSpPr>
        <p:spPr>
          <a:xfrm>
            <a:off x="68541" y="0"/>
            <a:ext cx="9000045" cy="400110"/>
          </a:xfrm>
          <a:prstGeom prst="rect">
            <a:avLst/>
          </a:prstGeom>
          <a:solidFill>
            <a:schemeClr val="accent3">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ZA" sz="2000" b="1" dirty="0">
                <a:solidFill>
                  <a:schemeClr val="bg1"/>
                </a:solidFill>
                <a:latin typeface="Arial" panose="020B0604020202020204" pitchFamily="34" charset="0"/>
                <a:cs typeface="Arial" panose="020B0604020202020204" pitchFamily="34" charset="0"/>
              </a:rPr>
              <a:t>PROGRAMME 4:INSTITUTIONAL SUPPORT AND TRANSFERS</a:t>
            </a:r>
          </a:p>
        </p:txBody>
      </p:sp>
    </p:spTree>
    <p:extLst>
      <p:ext uri="{BB962C8B-B14F-4D97-AF65-F5344CB8AC3E}">
        <p14:creationId xmlns:p14="http://schemas.microsoft.com/office/powerpoint/2010/main" val="20594587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US" altLang="en-US" sz="2800" b="1" dirty="0"/>
          </a:p>
        </p:txBody>
      </p:sp>
      <p:sp>
        <p:nvSpPr>
          <p:cNvPr id="8196" name="Slide Number Placeholder 3"/>
          <p:cNvSpPr>
            <a:spLocks noGrp="1"/>
          </p:cNvSpPr>
          <p:nvPr>
            <p:ph type="sldNum" sz="quarter" idx="12"/>
          </p:nvPr>
        </p:nvSpPr>
        <p:spPr bwMode="auto">
          <a:xfrm>
            <a:off x="4424513" y="6339714"/>
            <a:ext cx="663302" cy="750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indent="0" algn="l">
              <a:buNone/>
            </a:pPr>
            <a:r>
              <a:rPr lang="en-US" altLang="en-US" sz="1800" b="1" dirty="0"/>
              <a:t>38</a:t>
            </a:r>
            <a:endParaRPr lang="en-ZA" altLang="en-US" sz="1800" b="1" dirty="0"/>
          </a:p>
        </p:txBody>
      </p:sp>
      <p:sp>
        <p:nvSpPr>
          <p:cNvPr id="8197"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graphicFrame>
        <p:nvGraphicFramePr>
          <p:cNvPr id="6" name="Table 1"/>
          <p:cNvGraphicFramePr>
            <a:graphicFrameLocks/>
          </p:cNvGraphicFramePr>
          <p:nvPr>
            <p:extLst>
              <p:ext uri="{D42A27DB-BD31-4B8C-83A1-F6EECF244321}">
                <p14:modId xmlns:p14="http://schemas.microsoft.com/office/powerpoint/2010/main" val="2734983655"/>
              </p:ext>
            </p:extLst>
          </p:nvPr>
        </p:nvGraphicFramePr>
        <p:xfrm>
          <a:off x="0" y="438411"/>
          <a:ext cx="9144000" cy="5780700"/>
        </p:xfrm>
        <a:graphic>
          <a:graphicData uri="http://schemas.openxmlformats.org/drawingml/2006/table">
            <a:tbl>
              <a:tblPr firstRow="1" bandRow="1">
                <a:tableStyleId>{F2DE63D5-997A-4646-A377-4702673A728D}</a:tableStyleId>
              </a:tblPr>
              <a:tblGrid>
                <a:gridCol w="4709577">
                  <a:extLst>
                    <a:ext uri="{9D8B030D-6E8A-4147-A177-3AD203B41FA5}">
                      <a16:colId xmlns:a16="http://schemas.microsoft.com/office/drawing/2014/main" val="20000"/>
                    </a:ext>
                  </a:extLst>
                </a:gridCol>
                <a:gridCol w="4434423">
                  <a:extLst>
                    <a:ext uri="{9D8B030D-6E8A-4147-A177-3AD203B41FA5}">
                      <a16:colId xmlns:a16="http://schemas.microsoft.com/office/drawing/2014/main" val="20001"/>
                    </a:ext>
                  </a:extLst>
                </a:gridCol>
              </a:tblGrid>
              <a:tr h="598210">
                <a:tc gridSpan="2">
                  <a:txBody>
                    <a:bodyPr/>
                    <a:lstStyle/>
                    <a:p>
                      <a:r>
                        <a:rPr kumimoji="0" lang="en-US" sz="1600" u="none" strike="noStrike" kern="1200" cap="none" normalizeH="0" baseline="0" dirty="0">
                          <a:ln>
                            <a:noFill/>
                          </a:ln>
                          <a:effectLst/>
                        </a:rPr>
                        <a:t>Outcome: </a:t>
                      </a:r>
                      <a:r>
                        <a:rPr lang="en-US" sz="1600" kern="1200" dirty="0">
                          <a:effectLst/>
                        </a:rPr>
                        <a:t>Secure management of international migration resulting in South Africa’s interests being served and fulfilling international commitments</a:t>
                      </a:r>
                      <a:endParaRPr lang="en-US" sz="1600" b="0" kern="1200" dirty="0">
                        <a:solidFill>
                          <a:schemeClr val="tx1"/>
                        </a:solidFill>
                        <a:effectLst/>
                        <a:latin typeface="Arial" pitchFamily="34" charset="0"/>
                        <a:ea typeface="+mn-ea"/>
                        <a:cs typeface="Arial" pitchFamily="34" charset="0"/>
                      </a:endParaRPr>
                    </a:p>
                  </a:txBody>
                  <a:tcPr marL="71989" marR="71989" marT="71989" marB="71989" horzOverflow="overflow"/>
                </a:tc>
                <a:tc hMerge="1">
                  <a:txBody>
                    <a:bodyPr/>
                    <a:lstStyle/>
                    <a:p>
                      <a:endParaRPr lang="en-US"/>
                    </a:p>
                  </a:txBody>
                  <a:tcPr/>
                </a:tc>
                <a:extLst>
                  <a:ext uri="{0D108BD9-81ED-4DB2-BD59-A6C34878D82A}">
                    <a16:rowId xmlns:a16="http://schemas.microsoft.com/office/drawing/2014/main" val="10000"/>
                  </a:ext>
                </a:extLst>
              </a:tr>
              <a:tr h="367222">
                <a:tc>
                  <a:txBody>
                    <a:bodyPr/>
                    <a:lstStyle/>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pPr>
                      <a:r>
                        <a:rPr kumimoji="0" lang="en-ZA" sz="1600" u="none" strike="noStrike" kern="1200" cap="none" normalizeH="0" baseline="0" dirty="0">
                          <a:ln>
                            <a:noFill/>
                          </a:ln>
                          <a:effectLst/>
                        </a:rPr>
                        <a:t>ANNUAL TARGET</a:t>
                      </a:r>
                      <a:endParaRPr kumimoji="0" lang="en-US" sz="16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02" marR="72002" marT="71957" marB="71957"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ZA" sz="1600" u="none" strike="noStrike" kern="1200" cap="none" normalizeH="0" baseline="0" dirty="0">
                          <a:ln>
                            <a:noFill/>
                          </a:ln>
                          <a:effectLst/>
                        </a:rPr>
                        <a:t>ANNUAL PERFORMANCE</a:t>
                      </a:r>
                      <a:endParaRPr kumimoji="0" lang="en-US" sz="16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02" marR="72002" marT="71957" marB="71957" horzOverflow="overflow"/>
                </a:tc>
                <a:extLst>
                  <a:ext uri="{0D108BD9-81ED-4DB2-BD59-A6C34878D82A}">
                    <a16:rowId xmlns:a16="http://schemas.microsoft.com/office/drawing/2014/main" val="10001"/>
                  </a:ext>
                </a:extLst>
              </a:tr>
              <a:tr h="2156975">
                <a:tc>
                  <a:txBody>
                    <a:bodyPr/>
                    <a:lstStyle/>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ZA" sz="1600" kern="1200" dirty="0"/>
                        <a:t>BMA incrementally rolled </a:t>
                      </a:r>
                      <a:r>
                        <a:rPr lang="en-US" sz="1600" kern="1200" dirty="0"/>
                        <a:t>out in phases along 5 </a:t>
                      </a:r>
                      <a:r>
                        <a:rPr lang="en-ZA" sz="1600" kern="1200" dirty="0"/>
                        <a:t>segments of the land border law enforcement area (RSA/Zimbabwe; eManguzi; Skukuza; KZN/eSwatini; and Mpumalanga/eSwatini</a:t>
                      </a:r>
                      <a:r>
                        <a:rPr lang="en-ZA" sz="1400" kern="1200" dirty="0"/>
                        <a:t>)</a:t>
                      </a:r>
                      <a:endParaRPr lang="en-ZA" sz="1400" kern="1200" dirty="0">
                        <a:solidFill>
                          <a:schemeClr val="tx1"/>
                        </a:solidFill>
                        <a:latin typeface="Arial" panose="020B0604020202020204" pitchFamily="34" charset="0"/>
                        <a:ea typeface="+mn-ea"/>
                        <a:cs typeface="Arial" panose="020B0604020202020204" pitchFamily="34" charset="0"/>
                      </a:endParaRPr>
                    </a:p>
                  </a:txBody>
                  <a:tcPr marL="45716" marR="45716" marT="45716" marB="45716"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ZA" sz="1400" b="1" kern="1200" dirty="0">
                          <a:solidFill>
                            <a:srgbClr val="00B050"/>
                          </a:solidFill>
                          <a:effectLst/>
                        </a:rPr>
                        <a:t>ACHIEVED</a:t>
                      </a:r>
                    </a:p>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US" sz="1600" kern="1200" dirty="0"/>
                        <a:t>The BMA was rolled-out along five segments of the land border law enforcement area.</a:t>
                      </a:r>
                      <a:endParaRPr lang="en-US" sz="1600" kern="1200" dirty="0">
                        <a:solidFill>
                          <a:schemeClr val="tx1"/>
                        </a:solidFill>
                        <a:latin typeface="Arial" panose="020B0604020202020204" pitchFamily="34" charset="0"/>
                        <a:ea typeface="+mn-ea"/>
                        <a:cs typeface="Arial" panose="020B0604020202020204" pitchFamily="34" charset="0"/>
                      </a:endParaRPr>
                    </a:p>
                  </a:txBody>
                  <a:tcPr marL="71989" marR="71989" marT="71989" marB="71989" horzOverflow="overflow"/>
                </a:tc>
                <a:extLst>
                  <a:ext uri="{0D108BD9-81ED-4DB2-BD59-A6C34878D82A}">
                    <a16:rowId xmlns:a16="http://schemas.microsoft.com/office/drawing/2014/main" val="10002"/>
                  </a:ext>
                </a:extLst>
              </a:tr>
              <a:tr h="2604313">
                <a:tc>
                  <a:txBody>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US" sz="1600" u="sng" strike="noStrike" cap="none" normalizeH="0" baseline="0" dirty="0">
                          <a:ln>
                            <a:noFill/>
                          </a:ln>
                          <a:effectLst/>
                        </a:rPr>
                        <a:t>Reasons for under/ over achievement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u="none" strike="noStrike" cap="none" normalizeH="0" baseline="0" dirty="0">
                          <a:ln>
                            <a:noFill/>
                          </a:ln>
                          <a:effectLst/>
                        </a:rPr>
                        <a:t>N/A</a:t>
                      </a:r>
                      <a:endParaRPr kumimoji="0" lang="en-US" sz="1400" b="0" i="0" u="none" strike="noStrike" cap="none" normalizeH="0" baseline="0" dirty="0">
                        <a:ln>
                          <a:noFill/>
                        </a:ln>
                        <a:solidFill>
                          <a:schemeClr val="tx1"/>
                        </a:solidFill>
                        <a:effectLst/>
                        <a:latin typeface="Arial" charset="0"/>
                        <a:cs typeface="Arial" charset="0"/>
                      </a:endParaRPr>
                    </a:p>
                  </a:txBody>
                  <a:tcPr marL="72010" marR="72010" marT="73136" marB="73136"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US" sz="1600" u="sng" strike="noStrike" cap="none" normalizeH="0" baseline="0" dirty="0">
                          <a:ln>
                            <a:noFill/>
                          </a:ln>
                          <a:effectLst/>
                        </a:rPr>
                        <a:t>Way forward/Remedial 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u="none" strike="noStrike" cap="none" normalizeH="0" baseline="0" dirty="0">
                          <a:ln>
                            <a:noFill/>
                          </a:ln>
                          <a:effectLst/>
                        </a:rPr>
                        <a:t>N/A</a:t>
                      </a:r>
                      <a:endParaRPr kumimoji="0" lang="en-US" sz="1400" b="0" i="0" u="none" strike="noStrike" cap="none" normalizeH="0" baseline="0" dirty="0">
                        <a:ln>
                          <a:noFill/>
                        </a:ln>
                        <a:solidFill>
                          <a:schemeClr val="tx1"/>
                        </a:solidFill>
                        <a:effectLst/>
                        <a:latin typeface="Arial" charset="0"/>
                        <a:cs typeface="Arial" charset="0"/>
                      </a:endParaRPr>
                    </a:p>
                  </a:txBody>
                  <a:tcPr marL="72010" marR="72010" marT="73136" marB="73136" horzOverflow="overflow"/>
                </a:tc>
                <a:extLst>
                  <a:ext uri="{0D108BD9-81ED-4DB2-BD59-A6C34878D82A}">
                    <a16:rowId xmlns:a16="http://schemas.microsoft.com/office/drawing/2014/main" val="10003"/>
                  </a:ext>
                </a:extLst>
              </a:tr>
            </a:tbl>
          </a:graphicData>
        </a:graphic>
      </p:graphicFrame>
      <p:sp>
        <p:nvSpPr>
          <p:cNvPr id="8" name="TextBox 7"/>
          <p:cNvSpPr txBox="1"/>
          <p:nvPr/>
        </p:nvSpPr>
        <p:spPr>
          <a:xfrm>
            <a:off x="68541" y="0"/>
            <a:ext cx="9000045" cy="400110"/>
          </a:xfrm>
          <a:prstGeom prst="rect">
            <a:avLst/>
          </a:prstGeom>
          <a:solidFill>
            <a:schemeClr val="accent3">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ZA" sz="2000" b="1" dirty="0">
                <a:solidFill>
                  <a:schemeClr val="bg1"/>
                </a:solidFill>
                <a:latin typeface="Arial" panose="020B0604020202020204" pitchFamily="34" charset="0"/>
                <a:cs typeface="Arial" panose="020B0604020202020204" pitchFamily="34" charset="0"/>
              </a:rPr>
              <a:t>PROGRAMME 4:INSTITUTIONAL SUPPORT AND TRANSFERS</a:t>
            </a:r>
          </a:p>
        </p:txBody>
      </p:sp>
    </p:spTree>
    <p:extLst>
      <p:ext uri="{BB962C8B-B14F-4D97-AF65-F5344CB8AC3E}">
        <p14:creationId xmlns:p14="http://schemas.microsoft.com/office/powerpoint/2010/main" val="21580515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US" altLang="en-US" sz="2800" b="1" dirty="0"/>
          </a:p>
        </p:txBody>
      </p:sp>
      <p:sp>
        <p:nvSpPr>
          <p:cNvPr id="8196" name="Slide Number Placeholder 3"/>
          <p:cNvSpPr>
            <a:spLocks noGrp="1"/>
          </p:cNvSpPr>
          <p:nvPr>
            <p:ph type="sldNum" sz="quarter" idx="12"/>
          </p:nvPr>
        </p:nvSpPr>
        <p:spPr bwMode="auto">
          <a:xfrm>
            <a:off x="4424513" y="6339714"/>
            <a:ext cx="663302" cy="750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indent="0" algn="l">
              <a:buNone/>
            </a:pPr>
            <a:r>
              <a:rPr lang="en-US" altLang="en-US" sz="1800" b="1" dirty="0"/>
              <a:t>39</a:t>
            </a:r>
            <a:endParaRPr lang="en-ZA" altLang="en-US" sz="1800" b="1" dirty="0"/>
          </a:p>
        </p:txBody>
      </p:sp>
      <p:sp>
        <p:nvSpPr>
          <p:cNvPr id="8197"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graphicFrame>
        <p:nvGraphicFramePr>
          <p:cNvPr id="6" name="Table 1"/>
          <p:cNvGraphicFramePr>
            <a:graphicFrameLocks/>
          </p:cNvGraphicFramePr>
          <p:nvPr>
            <p:extLst>
              <p:ext uri="{D42A27DB-BD31-4B8C-83A1-F6EECF244321}">
                <p14:modId xmlns:p14="http://schemas.microsoft.com/office/powerpoint/2010/main" val="1745791150"/>
              </p:ext>
            </p:extLst>
          </p:nvPr>
        </p:nvGraphicFramePr>
        <p:xfrm>
          <a:off x="68541" y="438411"/>
          <a:ext cx="9000046" cy="5780700"/>
        </p:xfrm>
        <a:graphic>
          <a:graphicData uri="http://schemas.openxmlformats.org/drawingml/2006/table">
            <a:tbl>
              <a:tblPr firstRow="1" bandRow="1">
                <a:tableStyleId>{F2DE63D5-997A-4646-A377-4702673A728D}</a:tableStyleId>
              </a:tblPr>
              <a:tblGrid>
                <a:gridCol w="4635434">
                  <a:extLst>
                    <a:ext uri="{9D8B030D-6E8A-4147-A177-3AD203B41FA5}">
                      <a16:colId xmlns:a16="http://schemas.microsoft.com/office/drawing/2014/main" val="20000"/>
                    </a:ext>
                  </a:extLst>
                </a:gridCol>
                <a:gridCol w="4364612">
                  <a:extLst>
                    <a:ext uri="{9D8B030D-6E8A-4147-A177-3AD203B41FA5}">
                      <a16:colId xmlns:a16="http://schemas.microsoft.com/office/drawing/2014/main" val="20001"/>
                    </a:ext>
                  </a:extLst>
                </a:gridCol>
              </a:tblGrid>
              <a:tr h="598210">
                <a:tc gridSpan="2">
                  <a:txBody>
                    <a:bodyPr/>
                    <a:lstStyle/>
                    <a:p>
                      <a:r>
                        <a:rPr kumimoji="0" lang="en-US" sz="1600" u="none" strike="noStrike" kern="1200" cap="none" normalizeH="0" baseline="0" dirty="0">
                          <a:ln>
                            <a:noFill/>
                          </a:ln>
                          <a:effectLst/>
                        </a:rPr>
                        <a:t>Outcome: </a:t>
                      </a:r>
                      <a:r>
                        <a:rPr lang="en-US" sz="1600" kern="1200" dirty="0">
                          <a:effectLst/>
                        </a:rPr>
                        <a:t>Secure management of international migration resulting in South Africa’s interests being served and fulfilling international commitments</a:t>
                      </a:r>
                      <a:endParaRPr lang="en-US" sz="1600" b="0" kern="1200" dirty="0">
                        <a:solidFill>
                          <a:schemeClr val="tx1"/>
                        </a:solidFill>
                        <a:effectLst/>
                        <a:latin typeface="Arial" pitchFamily="34" charset="0"/>
                        <a:ea typeface="+mn-ea"/>
                        <a:cs typeface="Arial" pitchFamily="34" charset="0"/>
                      </a:endParaRPr>
                    </a:p>
                  </a:txBody>
                  <a:tcPr marL="71989" marR="71989" marT="71989" marB="71989" horzOverflow="overflow"/>
                </a:tc>
                <a:tc hMerge="1">
                  <a:txBody>
                    <a:bodyPr/>
                    <a:lstStyle/>
                    <a:p>
                      <a:endParaRPr lang="en-US"/>
                    </a:p>
                  </a:txBody>
                  <a:tcPr/>
                </a:tc>
                <a:extLst>
                  <a:ext uri="{0D108BD9-81ED-4DB2-BD59-A6C34878D82A}">
                    <a16:rowId xmlns:a16="http://schemas.microsoft.com/office/drawing/2014/main" val="10000"/>
                  </a:ext>
                </a:extLst>
              </a:tr>
              <a:tr h="367222">
                <a:tc>
                  <a:txBody>
                    <a:bodyPr/>
                    <a:lstStyle/>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pPr>
                      <a:r>
                        <a:rPr kumimoji="0" lang="en-ZA" sz="1600" u="none" strike="noStrike" kern="1200" cap="none" normalizeH="0" baseline="0" dirty="0">
                          <a:ln>
                            <a:noFill/>
                          </a:ln>
                          <a:effectLst/>
                        </a:rPr>
                        <a:t>ANNUAL TARGET</a:t>
                      </a:r>
                      <a:endParaRPr kumimoji="0" lang="en-US" sz="16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02" marR="72002" marT="71957" marB="71957"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ZA" sz="1600" u="none" strike="noStrike" kern="1200" cap="none" normalizeH="0" baseline="0" dirty="0">
                          <a:ln>
                            <a:noFill/>
                          </a:ln>
                          <a:effectLst/>
                        </a:rPr>
                        <a:t>ANNUAL PERFORMANCE</a:t>
                      </a:r>
                      <a:endParaRPr kumimoji="0" lang="en-US" sz="16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02" marR="72002" marT="71957" marB="71957" horzOverflow="overflow"/>
                </a:tc>
                <a:extLst>
                  <a:ext uri="{0D108BD9-81ED-4DB2-BD59-A6C34878D82A}">
                    <a16:rowId xmlns:a16="http://schemas.microsoft.com/office/drawing/2014/main" val="10001"/>
                  </a:ext>
                </a:extLst>
              </a:tr>
              <a:tr h="2156975">
                <a:tc>
                  <a:txBody>
                    <a:bodyPr/>
                    <a:lstStyle/>
                    <a:p>
                      <a:pPr marL="87313" marR="0" lvl="0" indent="0" algn="l"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US" sz="1600" kern="1200" dirty="0">
                          <a:effectLst/>
                        </a:rPr>
                        <a:t>BMA rolled out to 1</a:t>
                      </a:r>
                      <a:r>
                        <a:rPr lang="en-US" sz="1600" kern="1200" baseline="0" dirty="0">
                          <a:effectLst/>
                        </a:rPr>
                        <a:t> </a:t>
                      </a:r>
                      <a:r>
                        <a:rPr lang="en-ZA" sz="1600" kern="1200" dirty="0">
                          <a:effectLst/>
                        </a:rPr>
                        <a:t>community crossing</a:t>
                      </a:r>
                      <a:r>
                        <a:rPr lang="en-ZA" sz="1600" kern="1200" baseline="0" dirty="0">
                          <a:effectLst/>
                        </a:rPr>
                        <a:t> </a:t>
                      </a:r>
                      <a:r>
                        <a:rPr lang="en-ZA" sz="1600" kern="1200" dirty="0">
                          <a:effectLst/>
                        </a:rPr>
                        <a:t>point</a:t>
                      </a:r>
                      <a:endParaRPr lang="en-ZA" sz="1600" b="0" kern="1200" noProof="0" dirty="0">
                        <a:solidFill>
                          <a:schemeClr val="tx1"/>
                        </a:solidFill>
                        <a:effectLst/>
                        <a:latin typeface="Arial" pitchFamily="34" charset="0"/>
                        <a:ea typeface="+mn-ea"/>
                        <a:cs typeface="Arial" pitchFamily="34" charset="0"/>
                      </a:endParaRPr>
                    </a:p>
                  </a:txBody>
                  <a:tcPr marL="45716" marR="45716" marT="45716" marB="45716"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ZA" sz="1600" b="1" kern="1200" dirty="0">
                          <a:solidFill>
                            <a:srgbClr val="00B050"/>
                          </a:solidFill>
                          <a:effectLst/>
                        </a:rPr>
                        <a:t>ACHIEVED</a:t>
                      </a:r>
                    </a:p>
                    <a:p>
                      <a:pPr marL="87313" marR="0" lvl="0" indent="0" algn="l"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US" sz="1600" kern="1200" dirty="0">
                          <a:effectLst/>
                        </a:rPr>
                        <a:t>The BMA was rolled-out to one community crossing point, i.e. Tshidilamolomo.</a:t>
                      </a:r>
                      <a:endParaRPr lang="en-US" sz="1600" b="0" kern="1200" dirty="0">
                        <a:solidFill>
                          <a:schemeClr val="tx1"/>
                        </a:solidFill>
                        <a:effectLst/>
                        <a:latin typeface="Arial" pitchFamily="34" charset="0"/>
                        <a:ea typeface="+mn-ea"/>
                        <a:cs typeface="Arial" pitchFamily="34" charset="0"/>
                      </a:endParaRPr>
                    </a:p>
                  </a:txBody>
                  <a:tcPr marL="71989" marR="71989" marT="71989" marB="71989" horzOverflow="overflow"/>
                </a:tc>
                <a:extLst>
                  <a:ext uri="{0D108BD9-81ED-4DB2-BD59-A6C34878D82A}">
                    <a16:rowId xmlns:a16="http://schemas.microsoft.com/office/drawing/2014/main" val="10002"/>
                  </a:ext>
                </a:extLst>
              </a:tr>
              <a:tr h="2604313">
                <a:tc>
                  <a:txBody>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US" sz="1600" u="sng" strike="noStrike" cap="none" normalizeH="0" baseline="0" dirty="0">
                          <a:ln>
                            <a:noFill/>
                          </a:ln>
                          <a:effectLst/>
                        </a:rPr>
                        <a:t>Reasons for under/ over achievement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a:ln>
                            <a:noFill/>
                          </a:ln>
                          <a:effectLst/>
                        </a:rPr>
                        <a:t>N/A</a:t>
                      </a:r>
                      <a:endParaRPr kumimoji="0" lang="en-US" sz="1600" b="0" i="0" u="none" strike="noStrike" cap="none" normalizeH="0" baseline="0" dirty="0">
                        <a:ln>
                          <a:noFill/>
                        </a:ln>
                        <a:solidFill>
                          <a:schemeClr val="tx1"/>
                        </a:solidFill>
                        <a:effectLst/>
                        <a:latin typeface="Arial" charset="0"/>
                        <a:cs typeface="Arial" charset="0"/>
                      </a:endParaRPr>
                    </a:p>
                  </a:txBody>
                  <a:tcPr marL="72010" marR="72010" marT="73136" marB="73136"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US" sz="1600" u="sng" strike="noStrike" cap="none" normalizeH="0" baseline="0" dirty="0">
                          <a:ln>
                            <a:noFill/>
                          </a:ln>
                          <a:effectLst/>
                        </a:rPr>
                        <a:t>Way forward/Remedial 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a:ln>
                            <a:noFill/>
                          </a:ln>
                          <a:effectLst/>
                        </a:rPr>
                        <a:t>N/A</a:t>
                      </a:r>
                      <a:endParaRPr kumimoji="0" lang="en-US" sz="1600" b="0" i="0" u="none" strike="noStrike" cap="none" normalizeH="0" baseline="0" dirty="0">
                        <a:ln>
                          <a:noFill/>
                        </a:ln>
                        <a:solidFill>
                          <a:schemeClr val="tx1"/>
                        </a:solidFill>
                        <a:effectLst/>
                        <a:latin typeface="Arial" charset="0"/>
                        <a:cs typeface="Arial" charset="0"/>
                      </a:endParaRPr>
                    </a:p>
                  </a:txBody>
                  <a:tcPr marL="72010" marR="72010" marT="73136" marB="73136" horzOverflow="overflow"/>
                </a:tc>
                <a:extLst>
                  <a:ext uri="{0D108BD9-81ED-4DB2-BD59-A6C34878D82A}">
                    <a16:rowId xmlns:a16="http://schemas.microsoft.com/office/drawing/2014/main" val="10003"/>
                  </a:ext>
                </a:extLst>
              </a:tr>
            </a:tbl>
          </a:graphicData>
        </a:graphic>
      </p:graphicFrame>
      <p:sp>
        <p:nvSpPr>
          <p:cNvPr id="8" name="TextBox 7"/>
          <p:cNvSpPr txBox="1"/>
          <p:nvPr/>
        </p:nvSpPr>
        <p:spPr>
          <a:xfrm>
            <a:off x="68541" y="0"/>
            <a:ext cx="9000045" cy="400110"/>
          </a:xfrm>
          <a:prstGeom prst="rect">
            <a:avLst/>
          </a:prstGeom>
          <a:solidFill>
            <a:schemeClr val="accent3">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ZA" sz="2000" b="1" dirty="0">
                <a:solidFill>
                  <a:schemeClr val="bg1"/>
                </a:solidFill>
                <a:latin typeface="Arial" panose="020B0604020202020204" pitchFamily="34" charset="0"/>
                <a:cs typeface="Arial" panose="020B0604020202020204" pitchFamily="34" charset="0"/>
              </a:rPr>
              <a:t>PROGRAMME 4:INSTITUTIONAL SUPPORT AND TRANSFERS</a:t>
            </a:r>
          </a:p>
        </p:txBody>
      </p:sp>
    </p:spTree>
    <p:extLst>
      <p:ext uri="{BB962C8B-B14F-4D97-AF65-F5344CB8AC3E}">
        <p14:creationId xmlns:p14="http://schemas.microsoft.com/office/powerpoint/2010/main" val="2602625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ltLang="en-US" sz="2800" b="1" dirty="0"/>
          </a:p>
        </p:txBody>
      </p:sp>
      <p:sp>
        <p:nvSpPr>
          <p:cNvPr id="8198"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sp>
        <p:nvSpPr>
          <p:cNvPr id="6" name="TextBox 5"/>
          <p:cNvSpPr txBox="1"/>
          <p:nvPr/>
        </p:nvSpPr>
        <p:spPr>
          <a:xfrm>
            <a:off x="34270" y="0"/>
            <a:ext cx="9075459" cy="458780"/>
          </a:xfrm>
          <a:prstGeom prst="rect">
            <a:avLst/>
          </a:prstGeom>
          <a:solidFill>
            <a:schemeClr val="accent3">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lnSpc>
                <a:spcPct val="107000"/>
              </a:lnSpc>
              <a:spcBef>
                <a:spcPts val="1800"/>
              </a:spcBef>
              <a:spcAft>
                <a:spcPts val="600"/>
              </a:spcAft>
              <a:buClr>
                <a:srgbClr val="7D0900"/>
              </a:buClr>
            </a:pPr>
            <a:r>
              <a:rPr lang="en-ZA" sz="2400" b="1" dirty="0">
                <a:solidFill>
                  <a:schemeClr val="bg1"/>
                </a:solidFill>
                <a:latin typeface="Arial" panose="020B0604020202020204" pitchFamily="34" charset="0"/>
                <a:ea typeface="Calibri" panose="020F0502020204030204" pitchFamily="34" charset="0"/>
                <a:cs typeface="Arial" panose="020B0604020202020204" pitchFamily="34" charset="0"/>
              </a:rPr>
              <a:t>DHA OUTCOMES</a:t>
            </a:r>
          </a:p>
        </p:txBody>
      </p:sp>
      <p:sp>
        <p:nvSpPr>
          <p:cNvPr id="7" name="Rectangle 6"/>
          <p:cNvSpPr/>
          <p:nvPr/>
        </p:nvSpPr>
        <p:spPr>
          <a:xfrm>
            <a:off x="-1" y="568617"/>
            <a:ext cx="9143999" cy="4632037"/>
          </a:xfrm>
          <a:prstGeom prst="rect">
            <a:avLst/>
          </a:prstGeom>
        </p:spPr>
        <p:txBody>
          <a:bodyPr wrap="square" lIns="108000" rIns="108000">
            <a:spAutoFit/>
          </a:bodyPr>
          <a:lstStyle/>
          <a:p>
            <a:pPr algn="just">
              <a:spcBef>
                <a:spcPts val="1200"/>
              </a:spcBef>
              <a:spcAft>
                <a:spcPts val="600"/>
              </a:spcAft>
            </a:pPr>
            <a:r>
              <a:rPr lang="en-US" sz="2000" dirty="0">
                <a:latin typeface="Arial" panose="020B0604020202020204" pitchFamily="34" charset="0"/>
                <a:cs typeface="Arial" panose="020B0604020202020204" pitchFamily="34" charset="0"/>
              </a:rPr>
              <a:t>The department has adopted the following outcomes:</a:t>
            </a:r>
          </a:p>
          <a:p>
            <a:pPr marL="342900" indent="-342900" algn="just">
              <a:spcBef>
                <a:spcPts val="1200"/>
              </a:spcBef>
              <a:spcAft>
                <a:spcPts val="600"/>
              </a:spcAft>
              <a:buFont typeface="Wingdings" panose="05000000000000000000" pitchFamily="2" charset="2"/>
              <a:buChar char="q"/>
            </a:pPr>
            <a:r>
              <a:rPr lang="en-US" sz="2000" dirty="0">
                <a:latin typeface="Arial" panose="020B0604020202020204" pitchFamily="34" charset="0"/>
                <a:cs typeface="Arial" panose="020B0604020202020204" pitchFamily="34" charset="0"/>
              </a:rPr>
              <a:t>Secure management of international migration resulting in South Africa’s interests being served and fulfilling international commitments </a:t>
            </a:r>
          </a:p>
          <a:p>
            <a:pPr marL="342900" indent="-342900" algn="just">
              <a:spcBef>
                <a:spcPts val="1200"/>
              </a:spcBef>
              <a:spcAft>
                <a:spcPts val="600"/>
              </a:spcAft>
              <a:buFont typeface="Wingdings" panose="05000000000000000000" pitchFamily="2" charset="2"/>
              <a:buChar char="q"/>
            </a:pPr>
            <a:r>
              <a:rPr lang="en-US" sz="2000" dirty="0">
                <a:latin typeface="Arial" panose="020B0604020202020204" pitchFamily="34" charset="0"/>
                <a:cs typeface="Arial" panose="020B0604020202020204" pitchFamily="34" charset="0"/>
              </a:rPr>
              <a:t> Secure and efficient management of citizenship and civil registration to fulfil constitutional and international obligations </a:t>
            </a:r>
          </a:p>
          <a:p>
            <a:pPr marL="342900" indent="-342900" algn="just">
              <a:spcBef>
                <a:spcPts val="1200"/>
              </a:spcBef>
              <a:spcAft>
                <a:spcPts val="600"/>
              </a:spcAft>
              <a:buFont typeface="Wingdings" panose="05000000000000000000" pitchFamily="2" charset="2"/>
              <a:buChar char="q"/>
            </a:pPr>
            <a:r>
              <a:rPr lang="en-US" sz="2000" dirty="0">
                <a:latin typeface="Arial" panose="020B0604020202020204" pitchFamily="34" charset="0"/>
                <a:cs typeface="Arial" panose="020B0604020202020204" pitchFamily="34" charset="0"/>
              </a:rPr>
              <a:t>Efficient asylum seeker and refugee system in compliance with domestic and international obligations </a:t>
            </a:r>
          </a:p>
          <a:p>
            <a:pPr marL="342900" indent="-342900" algn="just">
              <a:spcBef>
                <a:spcPts val="1200"/>
              </a:spcBef>
              <a:spcAft>
                <a:spcPts val="600"/>
              </a:spcAft>
              <a:buFont typeface="Wingdings" panose="05000000000000000000" pitchFamily="2" charset="2"/>
              <a:buChar char="q"/>
            </a:pPr>
            <a:r>
              <a:rPr lang="en-US" sz="2000" dirty="0">
                <a:latin typeface="Arial" panose="020B0604020202020204" pitchFamily="34" charset="0"/>
                <a:cs typeface="Arial" panose="020B0604020202020204" pitchFamily="34" charset="0"/>
              </a:rPr>
              <a:t>Secure population register to empower citizens, enable inclusivity, economic development and national security </a:t>
            </a:r>
          </a:p>
          <a:p>
            <a:pPr marL="342900" indent="-342900" algn="just">
              <a:spcBef>
                <a:spcPts val="1200"/>
              </a:spcBef>
              <a:spcAft>
                <a:spcPts val="600"/>
              </a:spcAft>
              <a:buFont typeface="Wingdings" panose="05000000000000000000" pitchFamily="2" charset="2"/>
              <a:buChar char="q"/>
            </a:pPr>
            <a:r>
              <a:rPr lang="en-US" sz="2000" dirty="0">
                <a:latin typeface="Arial" panose="020B0604020202020204" pitchFamily="34" charset="0"/>
                <a:cs typeface="Arial" panose="020B0604020202020204" pitchFamily="34" charset="0"/>
              </a:rPr>
              <a:t> DHA positioned to contribute positively to a capable and developmental state</a:t>
            </a:r>
            <a:endParaRPr lang="en-ZA" sz="2000" dirty="0">
              <a:latin typeface="Arial" panose="020B0604020202020204" pitchFamily="34" charset="0"/>
              <a:cs typeface="Arial" panose="020B0604020202020204" pitchFamily="34" charset="0"/>
            </a:endParaRPr>
          </a:p>
        </p:txBody>
      </p:sp>
      <p:sp>
        <p:nvSpPr>
          <p:cNvPr id="9" name="Slide Number Placeholder 3"/>
          <p:cNvSpPr>
            <a:spLocks noGrp="1"/>
          </p:cNvSpPr>
          <p:nvPr>
            <p:ph type="sldNum" sz="quarter" idx="12"/>
          </p:nvPr>
        </p:nvSpPr>
        <p:spPr bwMode="auto">
          <a:xfrm>
            <a:off x="4424513" y="6237147"/>
            <a:ext cx="663302" cy="750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indent="0" algn="l">
              <a:buNone/>
            </a:pPr>
            <a:r>
              <a:rPr lang="en-US" altLang="en-US" sz="1800" b="1" dirty="0"/>
              <a:t>4</a:t>
            </a:r>
            <a:endParaRPr lang="en-ZA" altLang="en-US" sz="1800" b="1" dirty="0"/>
          </a:p>
        </p:txBody>
      </p:sp>
    </p:spTree>
    <p:extLst>
      <p:ext uri="{BB962C8B-B14F-4D97-AF65-F5344CB8AC3E}">
        <p14:creationId xmlns:p14="http://schemas.microsoft.com/office/powerpoint/2010/main" val="9631883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US" altLang="en-US" sz="2800" b="1" dirty="0"/>
          </a:p>
        </p:txBody>
      </p:sp>
      <p:sp>
        <p:nvSpPr>
          <p:cNvPr id="8196" name="Slide Number Placeholder 3"/>
          <p:cNvSpPr>
            <a:spLocks noGrp="1"/>
          </p:cNvSpPr>
          <p:nvPr>
            <p:ph type="sldNum" sz="quarter" idx="12"/>
          </p:nvPr>
        </p:nvSpPr>
        <p:spPr bwMode="auto">
          <a:xfrm>
            <a:off x="4424513" y="6339714"/>
            <a:ext cx="663302" cy="750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indent="0" algn="l">
              <a:buNone/>
            </a:pPr>
            <a:r>
              <a:rPr lang="en-US" altLang="en-US" sz="1800" b="1" dirty="0"/>
              <a:t>40</a:t>
            </a:r>
            <a:endParaRPr lang="en-ZA" altLang="en-US" sz="1800" b="1" dirty="0"/>
          </a:p>
        </p:txBody>
      </p:sp>
      <p:sp>
        <p:nvSpPr>
          <p:cNvPr id="8197"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graphicFrame>
        <p:nvGraphicFramePr>
          <p:cNvPr id="6" name="Table 1"/>
          <p:cNvGraphicFramePr>
            <a:graphicFrameLocks/>
          </p:cNvGraphicFramePr>
          <p:nvPr>
            <p:extLst>
              <p:ext uri="{D42A27DB-BD31-4B8C-83A1-F6EECF244321}">
                <p14:modId xmlns:p14="http://schemas.microsoft.com/office/powerpoint/2010/main" val="4017696218"/>
              </p:ext>
            </p:extLst>
          </p:nvPr>
        </p:nvGraphicFramePr>
        <p:xfrm>
          <a:off x="68540" y="438412"/>
          <a:ext cx="9075459" cy="5519328"/>
        </p:xfrm>
        <a:graphic>
          <a:graphicData uri="http://schemas.openxmlformats.org/drawingml/2006/table">
            <a:tbl>
              <a:tblPr firstRow="1" bandRow="1">
                <a:tableStyleId>{F2DE63D5-997A-4646-A377-4702673A728D}</a:tableStyleId>
              </a:tblPr>
              <a:tblGrid>
                <a:gridCol w="4674275">
                  <a:extLst>
                    <a:ext uri="{9D8B030D-6E8A-4147-A177-3AD203B41FA5}">
                      <a16:colId xmlns:a16="http://schemas.microsoft.com/office/drawing/2014/main" val="20000"/>
                    </a:ext>
                  </a:extLst>
                </a:gridCol>
                <a:gridCol w="4401184">
                  <a:extLst>
                    <a:ext uri="{9D8B030D-6E8A-4147-A177-3AD203B41FA5}">
                      <a16:colId xmlns:a16="http://schemas.microsoft.com/office/drawing/2014/main" val="20001"/>
                    </a:ext>
                  </a:extLst>
                </a:gridCol>
              </a:tblGrid>
              <a:tr h="641048">
                <a:tc gridSpan="2">
                  <a:txBody>
                    <a:bodyPr/>
                    <a:lstStyle/>
                    <a:p>
                      <a:r>
                        <a:rPr kumimoji="0" lang="en-US" sz="1600" u="none" strike="noStrike" kern="1200" cap="none" normalizeH="0" baseline="0" dirty="0">
                          <a:ln>
                            <a:noFill/>
                          </a:ln>
                          <a:effectLst/>
                        </a:rPr>
                        <a:t>Outcome: </a:t>
                      </a:r>
                      <a:r>
                        <a:rPr lang="en-US" sz="1600" kern="1200" dirty="0">
                          <a:effectLst/>
                        </a:rPr>
                        <a:t>Secure management of international migration resulting in South Africa’s interests being served and fulfilling international commitments</a:t>
                      </a:r>
                      <a:endParaRPr lang="en-US" sz="1600" b="0" kern="1200" dirty="0">
                        <a:solidFill>
                          <a:schemeClr val="tx1"/>
                        </a:solidFill>
                        <a:effectLst/>
                        <a:latin typeface="Arial" pitchFamily="34" charset="0"/>
                        <a:ea typeface="+mn-ea"/>
                        <a:cs typeface="Arial" pitchFamily="34" charset="0"/>
                      </a:endParaRPr>
                    </a:p>
                  </a:txBody>
                  <a:tcPr marL="71989" marR="71989" marT="71989" marB="71989" horzOverflow="overflow"/>
                </a:tc>
                <a:tc hMerge="1">
                  <a:txBody>
                    <a:bodyPr/>
                    <a:lstStyle/>
                    <a:p>
                      <a:endParaRPr lang="en-US"/>
                    </a:p>
                  </a:txBody>
                  <a:tcPr/>
                </a:tc>
                <a:extLst>
                  <a:ext uri="{0D108BD9-81ED-4DB2-BD59-A6C34878D82A}">
                    <a16:rowId xmlns:a16="http://schemas.microsoft.com/office/drawing/2014/main" val="10000"/>
                  </a:ext>
                </a:extLst>
              </a:tr>
              <a:tr h="393518">
                <a:tc>
                  <a:txBody>
                    <a:bodyPr/>
                    <a:lstStyle/>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pPr>
                      <a:r>
                        <a:rPr kumimoji="0" lang="en-ZA" sz="1600" u="none" strike="noStrike" kern="1200" cap="none" normalizeH="0" baseline="0" dirty="0">
                          <a:ln>
                            <a:noFill/>
                          </a:ln>
                          <a:effectLst/>
                        </a:rPr>
                        <a:t>ANNUAL TARGET</a:t>
                      </a:r>
                      <a:endParaRPr kumimoji="0" lang="en-US" sz="16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02" marR="72002" marT="71957" marB="71957"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ZA" sz="1600" u="none" strike="noStrike" kern="1200" cap="none" normalizeH="0" baseline="0" dirty="0">
                          <a:ln>
                            <a:noFill/>
                          </a:ln>
                          <a:effectLst/>
                        </a:rPr>
                        <a:t>ANNUAL PERFORMANCE</a:t>
                      </a:r>
                      <a:endParaRPr kumimoji="0" lang="en-US" sz="16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02" marR="72002" marT="71957" marB="71957" horzOverflow="overflow"/>
                </a:tc>
                <a:extLst>
                  <a:ext uri="{0D108BD9-81ED-4DB2-BD59-A6C34878D82A}">
                    <a16:rowId xmlns:a16="http://schemas.microsoft.com/office/drawing/2014/main" val="10001"/>
                  </a:ext>
                </a:extLst>
              </a:tr>
              <a:tr h="3084764">
                <a:tc>
                  <a:txBody>
                    <a:bodyPr/>
                    <a:lstStyle/>
                    <a:p>
                      <a:pPr marL="87313" marR="0" lvl="0" indent="0" algn="l" defTabSz="914400" rtl="0" eaLnBrk="1" fontAlgn="base" latinLnBrk="0" hangingPunct="1">
                        <a:lnSpc>
                          <a:spcPct val="100000"/>
                        </a:lnSpc>
                        <a:spcBef>
                          <a:spcPts val="0"/>
                        </a:spcBef>
                        <a:spcAft>
                          <a:spcPct val="0"/>
                        </a:spcAft>
                        <a:buClr>
                          <a:srgbClr val="EEECE1"/>
                        </a:buClr>
                        <a:buSzTx/>
                        <a:buFont typeface="Wingdings" pitchFamily="2" charset="2"/>
                        <a:buNone/>
                        <a:tabLst/>
                        <a:defRPr/>
                      </a:pPr>
                      <a:r>
                        <a:rPr lang="en-ZA" sz="1600" kern="1200" dirty="0">
                          <a:effectLst/>
                        </a:rPr>
                        <a:t>NTC incrementally established  commencing with the establishment of an interim NTC</a:t>
                      </a: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45716" marR="45716" marT="45716" marB="45716"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lang="en-ZA" sz="1400" b="1" kern="1200" dirty="0">
                          <a:solidFill>
                            <a:srgbClr val="00B050"/>
                          </a:solidFill>
                          <a:effectLst/>
                        </a:rPr>
                        <a:t>ACHIEVED</a:t>
                      </a:r>
                    </a:p>
                    <a:p>
                      <a:pPr marL="373063" marR="0" lvl="0" indent="-285750" algn="l" defTabSz="914400" rtl="0" eaLnBrk="1" fontAlgn="base" latinLnBrk="0" hangingPunct="1">
                        <a:lnSpc>
                          <a:spcPct val="100000"/>
                        </a:lnSpc>
                        <a:spcBef>
                          <a:spcPts val="0"/>
                        </a:spcBef>
                        <a:spcAft>
                          <a:spcPct val="0"/>
                        </a:spcAft>
                        <a:buClrTx/>
                        <a:buSzTx/>
                        <a:buFont typeface="Wingdings" panose="05000000000000000000" pitchFamily="2" charset="2"/>
                        <a:buChar char="q"/>
                        <a:tabLst/>
                        <a:defRPr/>
                      </a:pPr>
                      <a:r>
                        <a:rPr lang="en-US" sz="1600" kern="1200" dirty="0">
                          <a:effectLst/>
                        </a:rPr>
                        <a:t>The Implementation Protocols with SANDF and SAPS have been negotiated. </a:t>
                      </a:r>
                    </a:p>
                    <a:p>
                      <a:pPr marL="373063" marR="0" lvl="0" indent="-285750" algn="l" defTabSz="914400" rtl="0" eaLnBrk="1" fontAlgn="base" latinLnBrk="0" hangingPunct="1">
                        <a:lnSpc>
                          <a:spcPct val="100000"/>
                        </a:lnSpc>
                        <a:spcBef>
                          <a:spcPts val="0"/>
                        </a:spcBef>
                        <a:spcAft>
                          <a:spcPct val="0"/>
                        </a:spcAft>
                        <a:buClrTx/>
                        <a:buSzTx/>
                        <a:buFont typeface="Wingdings" panose="05000000000000000000" pitchFamily="2" charset="2"/>
                        <a:buChar char="q"/>
                        <a:tabLst/>
                        <a:defRPr/>
                      </a:pPr>
                      <a:r>
                        <a:rPr lang="en-US" sz="1600" kern="1200" dirty="0">
                          <a:effectLst/>
                        </a:rPr>
                        <a:t>The Protocol with SARS has been signed. </a:t>
                      </a:r>
                    </a:p>
                    <a:p>
                      <a:pPr marL="373063" marR="0" lvl="0" indent="-285750" algn="l" defTabSz="914400" rtl="0" eaLnBrk="1" fontAlgn="base" latinLnBrk="0" hangingPunct="1">
                        <a:lnSpc>
                          <a:spcPct val="100000"/>
                        </a:lnSpc>
                        <a:spcBef>
                          <a:spcPts val="0"/>
                        </a:spcBef>
                        <a:spcAft>
                          <a:spcPct val="0"/>
                        </a:spcAft>
                        <a:buClrTx/>
                        <a:buSzTx/>
                        <a:buFont typeface="Wingdings" panose="05000000000000000000" pitchFamily="2" charset="2"/>
                        <a:buChar char="q"/>
                        <a:tabLst/>
                        <a:defRPr/>
                      </a:pPr>
                      <a:r>
                        <a:rPr lang="en-US" sz="1600" kern="1200" dirty="0">
                          <a:effectLst/>
                        </a:rPr>
                        <a:t>The NTC Management Structure, Operating Model and Targeting Priorities were submitted to EXCO for approval. </a:t>
                      </a:r>
                    </a:p>
                    <a:p>
                      <a:pPr marL="373063" marR="0" lvl="0" indent="-285750" algn="l" defTabSz="914400" rtl="0" eaLnBrk="1" fontAlgn="base" latinLnBrk="0" hangingPunct="1">
                        <a:lnSpc>
                          <a:spcPct val="100000"/>
                        </a:lnSpc>
                        <a:spcBef>
                          <a:spcPts val="0"/>
                        </a:spcBef>
                        <a:spcAft>
                          <a:spcPct val="0"/>
                        </a:spcAft>
                        <a:buClrTx/>
                        <a:buSzTx/>
                        <a:buFont typeface="Wingdings" panose="05000000000000000000" pitchFamily="2" charset="2"/>
                        <a:buChar char="q"/>
                        <a:tabLst/>
                        <a:defRPr/>
                      </a:pPr>
                      <a:r>
                        <a:rPr lang="en-US" sz="1600" kern="1200" dirty="0">
                          <a:effectLst/>
                        </a:rPr>
                        <a:t>The Terms of Reference for the preparation of a NTC Blue Print and Road Map has been approved by the BMA Commissioner.</a:t>
                      </a:r>
                    </a:p>
                    <a:p>
                      <a:pPr marL="373063" marR="0" lvl="0" indent="-285750" algn="l" defTabSz="914400" rtl="0" eaLnBrk="1" fontAlgn="base" latinLnBrk="0" hangingPunct="1">
                        <a:lnSpc>
                          <a:spcPct val="100000"/>
                        </a:lnSpc>
                        <a:spcBef>
                          <a:spcPts val="0"/>
                        </a:spcBef>
                        <a:spcAft>
                          <a:spcPct val="0"/>
                        </a:spcAft>
                        <a:buClrTx/>
                        <a:buSzTx/>
                        <a:buFont typeface="Wingdings" panose="05000000000000000000" pitchFamily="2" charset="2"/>
                        <a:buChar char="q"/>
                        <a:tabLst/>
                        <a:defRPr/>
                      </a:pPr>
                      <a:r>
                        <a:rPr lang="en-US" sz="1600" kern="1200" dirty="0">
                          <a:effectLst/>
                        </a:rPr>
                        <a:t>The NTC Steering Committee has been established. </a:t>
                      </a:r>
                      <a:endParaRPr lang="en-US" sz="1600" kern="1200" dirty="0">
                        <a:solidFill>
                          <a:schemeClr val="tx1"/>
                        </a:solidFill>
                        <a:effectLst/>
                        <a:latin typeface="Arial" panose="020B0604020202020204" pitchFamily="34" charset="0"/>
                        <a:ea typeface="+mn-ea"/>
                        <a:cs typeface="Arial" panose="020B0604020202020204" pitchFamily="34" charset="0"/>
                      </a:endParaRPr>
                    </a:p>
                  </a:txBody>
                  <a:tcPr marL="71989" marR="71989" marT="71989" marB="71989" horzOverflow="overflow"/>
                </a:tc>
                <a:extLst>
                  <a:ext uri="{0D108BD9-81ED-4DB2-BD59-A6C34878D82A}">
                    <a16:rowId xmlns:a16="http://schemas.microsoft.com/office/drawing/2014/main" val="10002"/>
                  </a:ext>
                </a:extLst>
              </a:tr>
              <a:tr h="1399998">
                <a:tc>
                  <a:txBody>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US" sz="1600" u="sng" strike="noStrike" cap="none" normalizeH="0" baseline="0" dirty="0">
                          <a:ln>
                            <a:noFill/>
                          </a:ln>
                          <a:effectLst/>
                        </a:rPr>
                        <a:t>Reasons for under/ over achievement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u="none" strike="noStrike" cap="none" normalizeH="0" baseline="0" dirty="0">
                          <a:ln>
                            <a:noFill/>
                          </a:ln>
                          <a:effectLst/>
                        </a:rPr>
                        <a:t>N/A</a:t>
                      </a:r>
                      <a:endParaRPr kumimoji="0" lang="en-US" sz="1400" b="0" i="0" u="none" strike="noStrike" cap="none" normalizeH="0" baseline="0" dirty="0">
                        <a:ln>
                          <a:noFill/>
                        </a:ln>
                        <a:solidFill>
                          <a:schemeClr val="tx1"/>
                        </a:solidFill>
                        <a:effectLst/>
                        <a:latin typeface="Arial" charset="0"/>
                        <a:cs typeface="Arial" charset="0"/>
                      </a:endParaRPr>
                    </a:p>
                  </a:txBody>
                  <a:tcPr marL="72010" marR="72010" marT="73136" marB="73136"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US" sz="1600" u="sng" strike="noStrike" cap="none" normalizeH="0" baseline="0" dirty="0">
                          <a:ln>
                            <a:noFill/>
                          </a:ln>
                          <a:effectLst/>
                        </a:rPr>
                        <a:t>Way forward/Remedial 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u="none" strike="noStrike" cap="none" normalizeH="0" baseline="0" dirty="0">
                          <a:ln>
                            <a:noFill/>
                          </a:ln>
                          <a:effectLst/>
                        </a:rPr>
                        <a:t>N/A</a:t>
                      </a:r>
                      <a:endParaRPr kumimoji="0" lang="en-US" sz="1400" b="0" i="0" u="none" strike="noStrike" cap="none" normalizeH="0" baseline="0" dirty="0">
                        <a:ln>
                          <a:noFill/>
                        </a:ln>
                        <a:solidFill>
                          <a:schemeClr val="tx1"/>
                        </a:solidFill>
                        <a:effectLst/>
                        <a:latin typeface="Arial" charset="0"/>
                        <a:cs typeface="Arial" charset="0"/>
                      </a:endParaRPr>
                    </a:p>
                  </a:txBody>
                  <a:tcPr marL="72010" marR="72010" marT="73136" marB="73136" horzOverflow="overflow"/>
                </a:tc>
                <a:extLst>
                  <a:ext uri="{0D108BD9-81ED-4DB2-BD59-A6C34878D82A}">
                    <a16:rowId xmlns:a16="http://schemas.microsoft.com/office/drawing/2014/main" val="10003"/>
                  </a:ext>
                </a:extLst>
              </a:tr>
            </a:tbl>
          </a:graphicData>
        </a:graphic>
      </p:graphicFrame>
      <p:sp>
        <p:nvSpPr>
          <p:cNvPr id="8" name="TextBox 7"/>
          <p:cNvSpPr txBox="1"/>
          <p:nvPr/>
        </p:nvSpPr>
        <p:spPr>
          <a:xfrm>
            <a:off x="68541" y="0"/>
            <a:ext cx="9000045" cy="400110"/>
          </a:xfrm>
          <a:prstGeom prst="rect">
            <a:avLst/>
          </a:prstGeom>
          <a:solidFill>
            <a:schemeClr val="accent3">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ZA" sz="2000" b="1" dirty="0">
                <a:solidFill>
                  <a:schemeClr val="bg1"/>
                </a:solidFill>
                <a:latin typeface="Arial" panose="020B0604020202020204" pitchFamily="34" charset="0"/>
                <a:cs typeface="Arial" panose="020B0604020202020204" pitchFamily="34" charset="0"/>
              </a:rPr>
              <a:t>PROGRAMME 4:INSTITUTIONAL SUPPORT AND TRANSFERS</a:t>
            </a:r>
          </a:p>
        </p:txBody>
      </p:sp>
    </p:spTree>
    <p:extLst>
      <p:ext uri="{BB962C8B-B14F-4D97-AF65-F5344CB8AC3E}">
        <p14:creationId xmlns:p14="http://schemas.microsoft.com/office/powerpoint/2010/main" val="2859866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US" altLang="en-US" sz="2800" b="1" dirty="0"/>
          </a:p>
        </p:txBody>
      </p:sp>
      <p:sp>
        <p:nvSpPr>
          <p:cNvPr id="8196" name="Slide Number Placeholder 3"/>
          <p:cNvSpPr>
            <a:spLocks noGrp="1"/>
          </p:cNvSpPr>
          <p:nvPr>
            <p:ph type="sldNum" sz="quarter" idx="12"/>
          </p:nvPr>
        </p:nvSpPr>
        <p:spPr bwMode="auto">
          <a:xfrm>
            <a:off x="4424513" y="6339714"/>
            <a:ext cx="663302" cy="750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indent="0" algn="l">
              <a:buNone/>
            </a:pPr>
            <a:r>
              <a:rPr lang="en-US" altLang="en-US" sz="1800" b="1" dirty="0"/>
              <a:t>41</a:t>
            </a:r>
            <a:endParaRPr lang="en-ZA" altLang="en-US" sz="1800" b="1" dirty="0"/>
          </a:p>
        </p:txBody>
      </p:sp>
      <p:sp>
        <p:nvSpPr>
          <p:cNvPr id="8197"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graphicFrame>
        <p:nvGraphicFramePr>
          <p:cNvPr id="6" name="Table 1"/>
          <p:cNvGraphicFramePr>
            <a:graphicFrameLocks/>
          </p:cNvGraphicFramePr>
          <p:nvPr>
            <p:extLst>
              <p:ext uri="{D42A27DB-BD31-4B8C-83A1-F6EECF244321}">
                <p14:modId xmlns:p14="http://schemas.microsoft.com/office/powerpoint/2010/main" val="2091033066"/>
              </p:ext>
            </p:extLst>
          </p:nvPr>
        </p:nvGraphicFramePr>
        <p:xfrm>
          <a:off x="0" y="438411"/>
          <a:ext cx="9144000" cy="5557036"/>
        </p:xfrm>
        <a:graphic>
          <a:graphicData uri="http://schemas.openxmlformats.org/drawingml/2006/table">
            <a:tbl>
              <a:tblPr firstRow="1" bandRow="1">
                <a:tableStyleId>{F2DE63D5-997A-4646-A377-4702673A728D}</a:tableStyleId>
              </a:tblPr>
              <a:tblGrid>
                <a:gridCol w="4383464">
                  <a:extLst>
                    <a:ext uri="{9D8B030D-6E8A-4147-A177-3AD203B41FA5}">
                      <a16:colId xmlns:a16="http://schemas.microsoft.com/office/drawing/2014/main" val="20000"/>
                    </a:ext>
                  </a:extLst>
                </a:gridCol>
                <a:gridCol w="4760536">
                  <a:extLst>
                    <a:ext uri="{9D8B030D-6E8A-4147-A177-3AD203B41FA5}">
                      <a16:colId xmlns:a16="http://schemas.microsoft.com/office/drawing/2014/main" val="20001"/>
                    </a:ext>
                  </a:extLst>
                </a:gridCol>
              </a:tblGrid>
              <a:tr h="783400">
                <a:tc gridSpan="2">
                  <a:txBody>
                    <a:bodyPr/>
                    <a:lstStyle/>
                    <a:p>
                      <a:r>
                        <a:rPr kumimoji="0" lang="en-US" sz="1600" u="none" strike="noStrike" kern="1200" cap="none" normalizeH="0" baseline="0" dirty="0">
                          <a:ln>
                            <a:noFill/>
                          </a:ln>
                          <a:effectLst/>
                        </a:rPr>
                        <a:t>Outcome: </a:t>
                      </a:r>
                      <a:r>
                        <a:rPr lang="en-US" sz="1600" kern="1200" dirty="0">
                          <a:effectLst/>
                        </a:rPr>
                        <a:t>Secure management of international migration resulting in South Africa’s interests being served and fulfilling international commitments</a:t>
                      </a:r>
                      <a:endParaRPr lang="en-US" sz="1600" b="0" kern="1200" dirty="0">
                        <a:solidFill>
                          <a:schemeClr val="tx1"/>
                        </a:solidFill>
                        <a:effectLst/>
                        <a:latin typeface="Arial" pitchFamily="34" charset="0"/>
                        <a:ea typeface="+mn-ea"/>
                        <a:cs typeface="Arial" pitchFamily="34" charset="0"/>
                      </a:endParaRPr>
                    </a:p>
                  </a:txBody>
                  <a:tcPr marL="71989" marR="71989" marT="71989" marB="71989" horzOverflow="overflow"/>
                </a:tc>
                <a:tc hMerge="1">
                  <a:txBody>
                    <a:bodyPr/>
                    <a:lstStyle/>
                    <a:p>
                      <a:endParaRPr lang="en-US"/>
                    </a:p>
                  </a:txBody>
                  <a:tcPr/>
                </a:tc>
                <a:extLst>
                  <a:ext uri="{0D108BD9-81ED-4DB2-BD59-A6C34878D82A}">
                    <a16:rowId xmlns:a16="http://schemas.microsoft.com/office/drawing/2014/main" val="10000"/>
                  </a:ext>
                </a:extLst>
              </a:tr>
              <a:tr h="480904">
                <a:tc>
                  <a:txBody>
                    <a:bodyPr/>
                    <a:lstStyle/>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pPr>
                      <a:r>
                        <a:rPr kumimoji="0" lang="en-ZA" sz="1600" u="none" strike="noStrike" kern="1200" cap="none" normalizeH="0" baseline="0" dirty="0">
                          <a:ln>
                            <a:noFill/>
                          </a:ln>
                          <a:effectLst/>
                        </a:rPr>
                        <a:t>ANNUAL TARGET</a:t>
                      </a:r>
                      <a:endParaRPr kumimoji="0" lang="en-US" sz="16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02" marR="72002" marT="71957" marB="71957"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ZA" sz="1600" u="none" strike="noStrike" kern="1200" cap="none" normalizeH="0" baseline="0" dirty="0">
                          <a:ln>
                            <a:noFill/>
                          </a:ln>
                          <a:effectLst/>
                        </a:rPr>
                        <a:t>ANNUAL PERFORMANCE</a:t>
                      </a:r>
                      <a:endParaRPr kumimoji="0" lang="en-US" sz="16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02" marR="72002" marT="71957" marB="71957" horzOverflow="overflow"/>
                </a:tc>
                <a:extLst>
                  <a:ext uri="{0D108BD9-81ED-4DB2-BD59-A6C34878D82A}">
                    <a16:rowId xmlns:a16="http://schemas.microsoft.com/office/drawing/2014/main" val="10001"/>
                  </a:ext>
                </a:extLst>
              </a:tr>
              <a:tr h="2028463">
                <a:tc>
                  <a:txBody>
                    <a:bodyPr/>
                    <a:lstStyle/>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ZA" sz="1500" kern="1200" dirty="0">
                          <a:effectLst/>
                        </a:rPr>
                        <a:t>Financial and contractual</a:t>
                      </a:r>
                      <a:r>
                        <a:rPr lang="en-ZA" sz="1500" kern="1200" baseline="0" dirty="0">
                          <a:effectLst/>
                        </a:rPr>
                        <a:t> </a:t>
                      </a:r>
                      <a:r>
                        <a:rPr lang="en-ZA" sz="1500" kern="1200" dirty="0">
                          <a:effectLst/>
                        </a:rPr>
                        <a:t>closure reached with</a:t>
                      </a:r>
                    </a:p>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ZA" sz="1500" kern="1200" dirty="0">
                          <a:effectLst/>
                        </a:rPr>
                        <a:t>the </a:t>
                      </a:r>
                      <a:r>
                        <a:rPr lang="en-ZA" sz="1600" kern="1200" dirty="0">
                          <a:effectLst/>
                        </a:rPr>
                        <a:t>appointed</a:t>
                      </a:r>
                      <a:r>
                        <a:rPr lang="en-ZA" sz="1500" kern="1200" dirty="0">
                          <a:effectLst/>
                        </a:rPr>
                        <a:t> bidders</a:t>
                      </a:r>
                      <a:r>
                        <a:rPr lang="en-ZA" sz="1500" kern="1200" baseline="0" dirty="0">
                          <a:effectLst/>
                        </a:rPr>
                        <a:t> </a:t>
                      </a:r>
                      <a:r>
                        <a:rPr lang="en-ZA" sz="1500" kern="1200" dirty="0">
                          <a:effectLst/>
                        </a:rPr>
                        <a:t>in respect of the</a:t>
                      </a:r>
                    </a:p>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ZA" sz="1500" kern="1200" dirty="0">
                          <a:effectLst/>
                        </a:rPr>
                        <a:t>redevelopment of six</a:t>
                      </a:r>
                      <a:r>
                        <a:rPr lang="en-ZA" sz="1500" kern="1200" baseline="0" dirty="0">
                          <a:effectLst/>
                        </a:rPr>
                        <a:t> </a:t>
                      </a:r>
                      <a:r>
                        <a:rPr lang="en-ZA" sz="1500" kern="1200" dirty="0">
                          <a:effectLst/>
                        </a:rPr>
                        <a:t>priority land ports of</a:t>
                      </a:r>
                      <a:r>
                        <a:rPr lang="en-ZA" sz="1500" kern="1200" baseline="0" dirty="0">
                          <a:effectLst/>
                        </a:rPr>
                        <a:t> </a:t>
                      </a:r>
                      <a:r>
                        <a:rPr lang="en-ZA" sz="1500" kern="1200" dirty="0">
                          <a:effectLst/>
                        </a:rPr>
                        <a:t>entry</a:t>
                      </a:r>
                      <a:endParaRPr lang="en-ZA" sz="1500" b="0" kern="1200" noProof="0" dirty="0">
                        <a:solidFill>
                          <a:schemeClr val="tx1"/>
                        </a:solidFill>
                        <a:effectLst/>
                        <a:latin typeface="Arial" pitchFamily="34" charset="0"/>
                        <a:ea typeface="+mn-ea"/>
                        <a:cs typeface="Arial" pitchFamily="34" charset="0"/>
                      </a:endParaRPr>
                    </a:p>
                  </a:txBody>
                  <a:tcPr marL="45716" marR="45716" marT="45716" marB="45716" horzOverflow="overflow"/>
                </a:tc>
                <a:tc>
                  <a:txBody>
                    <a:bodyPr/>
                    <a:lstStyle/>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US" sz="1500" b="1" kern="1200" dirty="0">
                          <a:solidFill>
                            <a:srgbClr val="FF0000"/>
                          </a:solidFill>
                        </a:rPr>
                        <a:t>NOT ACHIEVED </a:t>
                      </a:r>
                    </a:p>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US" sz="1500" kern="1200" dirty="0"/>
                        <a:t>Financial and contractual closure could not be reached as the private parties have not been appointed. </a:t>
                      </a:r>
                    </a:p>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endParaRPr lang="en-US" sz="1500" kern="1200" dirty="0"/>
                    </a:p>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US" sz="1500" kern="1200" dirty="0"/>
                        <a:t>The Request for Proposal (RfP) document which will be issued to the market for bid responses is currently being considered for approval by National Treasury. </a:t>
                      </a:r>
                      <a:endParaRPr lang="en-US" sz="1500" kern="1200" dirty="0">
                        <a:solidFill>
                          <a:schemeClr val="tx1"/>
                        </a:solidFill>
                        <a:latin typeface="Arial" panose="020B0604020202020204" pitchFamily="34" charset="0"/>
                        <a:ea typeface="+mn-ea"/>
                        <a:cs typeface="Arial" panose="020B0604020202020204" pitchFamily="34" charset="0"/>
                      </a:endParaRPr>
                    </a:p>
                  </a:txBody>
                  <a:tcPr marL="71989" marR="71989" marT="71989" marB="71989" horzOverflow="overflow"/>
                </a:tc>
                <a:extLst>
                  <a:ext uri="{0D108BD9-81ED-4DB2-BD59-A6C34878D82A}">
                    <a16:rowId xmlns:a16="http://schemas.microsoft.com/office/drawing/2014/main" val="10002"/>
                  </a:ext>
                </a:extLst>
              </a:tr>
              <a:tr h="2264269">
                <a:tc>
                  <a:txBody>
                    <a:bodyPr/>
                    <a:lstStyle/>
                    <a:p>
                      <a:pPr marL="0" marR="0" lvl="0" indent="0" algn="just" defTabSz="914400" rtl="0" eaLnBrk="1" fontAlgn="auto" latinLnBrk="0" hangingPunct="1">
                        <a:lnSpc>
                          <a:spcPct val="100000"/>
                        </a:lnSpc>
                        <a:spcBef>
                          <a:spcPts val="0"/>
                        </a:spcBef>
                        <a:spcAft>
                          <a:spcPts val="0"/>
                        </a:spcAft>
                        <a:buClrTx/>
                        <a:buSzTx/>
                        <a:buFontTx/>
                        <a:buNone/>
                      </a:pPr>
                      <a:r>
                        <a:rPr kumimoji="0" lang="en-US" sz="1500" u="sng" strike="noStrike" cap="none" normalizeH="0" baseline="0" dirty="0">
                          <a:ln>
                            <a:noFill/>
                          </a:ln>
                          <a:effectLst/>
                        </a:rPr>
                        <a:t>Reasons for under achievement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dirty="0"/>
                        <a:t>Further consultation were required between the BMA, SARS, DPWI and NT on the finalization of the RfP which led to the delay.</a:t>
                      </a:r>
                    </a:p>
                  </a:txBody>
                  <a:tcPr marL="72010" marR="72010" marT="73136" marB="73136" horzOverflow="overflow"/>
                </a:tc>
                <a:tc>
                  <a:txBody>
                    <a:bodyPr/>
                    <a:lstStyle/>
                    <a:p>
                      <a:pPr marL="0" marR="0" lvl="0" indent="0" algn="just" defTabSz="914400" rtl="0" eaLnBrk="1" fontAlgn="auto" latinLnBrk="0" hangingPunct="1">
                        <a:lnSpc>
                          <a:spcPct val="100000"/>
                        </a:lnSpc>
                        <a:spcBef>
                          <a:spcPts val="0"/>
                        </a:spcBef>
                        <a:spcAft>
                          <a:spcPts val="0"/>
                        </a:spcAft>
                        <a:buClrTx/>
                        <a:buSzTx/>
                        <a:buFontTx/>
                        <a:buNone/>
                      </a:pPr>
                      <a:r>
                        <a:rPr kumimoji="0" lang="en-US" sz="1500" u="sng" strike="noStrike" cap="none" normalizeH="0" baseline="0" dirty="0">
                          <a:ln>
                            <a:noFill/>
                          </a:ln>
                          <a:effectLst/>
                        </a:rPr>
                        <a:t>Way forward/Remedial action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u="none" strike="noStrike" cap="none" normalizeH="0" baseline="0" dirty="0">
                          <a:ln>
                            <a:noFill/>
                          </a:ln>
                          <a:effectLst/>
                        </a:rPr>
                        <a:t>The RFP has been completed and submitted to the National Treasury for the regulatory approval. </a:t>
                      </a:r>
                      <a:r>
                        <a:rPr lang="en-US" sz="1600" dirty="0"/>
                        <a:t>The delay in the completion of the RFP implies that the target will be achieved only in Q4 2022/23.  </a:t>
                      </a:r>
                    </a:p>
                  </a:txBody>
                  <a:tcPr marL="72010" marR="72010" marT="73136" marB="73136" horzOverflow="overflow"/>
                </a:tc>
                <a:extLst>
                  <a:ext uri="{0D108BD9-81ED-4DB2-BD59-A6C34878D82A}">
                    <a16:rowId xmlns:a16="http://schemas.microsoft.com/office/drawing/2014/main" val="10003"/>
                  </a:ext>
                </a:extLst>
              </a:tr>
            </a:tbl>
          </a:graphicData>
        </a:graphic>
      </p:graphicFrame>
      <p:sp>
        <p:nvSpPr>
          <p:cNvPr id="8" name="TextBox 7"/>
          <p:cNvSpPr txBox="1"/>
          <p:nvPr/>
        </p:nvSpPr>
        <p:spPr>
          <a:xfrm>
            <a:off x="68541" y="0"/>
            <a:ext cx="9000045" cy="400110"/>
          </a:xfrm>
          <a:prstGeom prst="rect">
            <a:avLst/>
          </a:prstGeom>
          <a:solidFill>
            <a:schemeClr val="accent3">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ZA" sz="2000" b="1" dirty="0">
                <a:solidFill>
                  <a:schemeClr val="bg1"/>
                </a:solidFill>
                <a:latin typeface="Arial" panose="020B0604020202020204" pitchFamily="34" charset="0"/>
                <a:cs typeface="Arial" panose="020B0604020202020204" pitchFamily="34" charset="0"/>
              </a:rPr>
              <a:t>PROGRAMME 4:INSTITUTIONAL SUPPORT AND TRANSFERS</a:t>
            </a:r>
          </a:p>
        </p:txBody>
      </p:sp>
    </p:spTree>
    <p:extLst>
      <p:ext uri="{BB962C8B-B14F-4D97-AF65-F5344CB8AC3E}">
        <p14:creationId xmlns:p14="http://schemas.microsoft.com/office/powerpoint/2010/main" val="17918664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US" altLang="en-US" sz="2800" b="1" dirty="0"/>
          </a:p>
        </p:txBody>
      </p:sp>
      <p:sp>
        <p:nvSpPr>
          <p:cNvPr id="8196" name="Slide Number Placeholder 3"/>
          <p:cNvSpPr>
            <a:spLocks noGrp="1"/>
          </p:cNvSpPr>
          <p:nvPr>
            <p:ph type="sldNum" sz="quarter" idx="12"/>
          </p:nvPr>
        </p:nvSpPr>
        <p:spPr bwMode="auto">
          <a:xfrm>
            <a:off x="4424513" y="6339714"/>
            <a:ext cx="663302" cy="750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indent="0" algn="l">
              <a:buNone/>
            </a:pPr>
            <a:r>
              <a:rPr lang="en-US" altLang="en-US" sz="1800" b="1" dirty="0"/>
              <a:t>42</a:t>
            </a:r>
            <a:endParaRPr lang="en-ZA" altLang="en-US" sz="1800" b="1" dirty="0"/>
          </a:p>
        </p:txBody>
      </p:sp>
      <p:sp>
        <p:nvSpPr>
          <p:cNvPr id="8197"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graphicFrame>
        <p:nvGraphicFramePr>
          <p:cNvPr id="6" name="Table 1"/>
          <p:cNvGraphicFramePr>
            <a:graphicFrameLocks/>
          </p:cNvGraphicFramePr>
          <p:nvPr>
            <p:extLst>
              <p:ext uri="{D42A27DB-BD31-4B8C-83A1-F6EECF244321}">
                <p14:modId xmlns:p14="http://schemas.microsoft.com/office/powerpoint/2010/main" val="4089130361"/>
              </p:ext>
            </p:extLst>
          </p:nvPr>
        </p:nvGraphicFramePr>
        <p:xfrm>
          <a:off x="0" y="438411"/>
          <a:ext cx="9144000" cy="5472194"/>
        </p:xfrm>
        <a:graphic>
          <a:graphicData uri="http://schemas.openxmlformats.org/drawingml/2006/table">
            <a:tbl>
              <a:tblPr firstRow="1" bandRow="1">
                <a:tableStyleId>{F2DE63D5-997A-4646-A377-4702673A728D}</a:tableStyleId>
              </a:tblPr>
              <a:tblGrid>
                <a:gridCol w="4709577">
                  <a:extLst>
                    <a:ext uri="{9D8B030D-6E8A-4147-A177-3AD203B41FA5}">
                      <a16:colId xmlns:a16="http://schemas.microsoft.com/office/drawing/2014/main" val="20000"/>
                    </a:ext>
                  </a:extLst>
                </a:gridCol>
                <a:gridCol w="4434423">
                  <a:extLst>
                    <a:ext uri="{9D8B030D-6E8A-4147-A177-3AD203B41FA5}">
                      <a16:colId xmlns:a16="http://schemas.microsoft.com/office/drawing/2014/main" val="20001"/>
                    </a:ext>
                  </a:extLst>
                </a:gridCol>
              </a:tblGrid>
              <a:tr h="640114">
                <a:tc gridSpan="2">
                  <a:txBody>
                    <a:bodyPr/>
                    <a:lstStyle/>
                    <a:p>
                      <a:r>
                        <a:rPr kumimoji="0" lang="en-US" sz="1600" u="none" strike="noStrike" kern="1200" cap="none" normalizeH="0" baseline="0" dirty="0">
                          <a:ln>
                            <a:noFill/>
                          </a:ln>
                          <a:effectLst/>
                        </a:rPr>
                        <a:t>Outcome: </a:t>
                      </a:r>
                      <a:r>
                        <a:rPr lang="en-US" sz="1600" kern="1200" dirty="0">
                          <a:effectLst/>
                        </a:rPr>
                        <a:t>Secure management of international migration resulting in South Africa’s interests being served and fulfilling international commitments</a:t>
                      </a:r>
                      <a:endParaRPr lang="en-US" sz="1600" b="0" kern="1200" dirty="0">
                        <a:solidFill>
                          <a:schemeClr val="tx1"/>
                        </a:solidFill>
                        <a:effectLst/>
                        <a:latin typeface="Arial" pitchFamily="34" charset="0"/>
                        <a:ea typeface="+mn-ea"/>
                        <a:cs typeface="Arial" pitchFamily="34" charset="0"/>
                      </a:endParaRPr>
                    </a:p>
                  </a:txBody>
                  <a:tcPr marL="71989" marR="71989" marT="71989" marB="71989" horzOverflow="overflow"/>
                </a:tc>
                <a:tc hMerge="1">
                  <a:txBody>
                    <a:bodyPr/>
                    <a:lstStyle/>
                    <a:p>
                      <a:endParaRPr lang="en-US"/>
                    </a:p>
                  </a:txBody>
                  <a:tcPr/>
                </a:tc>
                <a:extLst>
                  <a:ext uri="{0D108BD9-81ED-4DB2-BD59-A6C34878D82A}">
                    <a16:rowId xmlns:a16="http://schemas.microsoft.com/office/drawing/2014/main" val="10000"/>
                  </a:ext>
                </a:extLst>
              </a:tr>
              <a:tr h="392945">
                <a:tc>
                  <a:txBody>
                    <a:bodyPr/>
                    <a:lstStyle/>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pPr>
                      <a:r>
                        <a:rPr kumimoji="0" lang="en-ZA" sz="1600" u="none" strike="noStrike" kern="1200" cap="none" normalizeH="0" baseline="0" dirty="0">
                          <a:ln>
                            <a:noFill/>
                          </a:ln>
                          <a:effectLst/>
                        </a:rPr>
                        <a:t>ANNUAL TARGET</a:t>
                      </a:r>
                      <a:endParaRPr kumimoji="0" lang="en-US" sz="16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02" marR="72002" marT="71957" marB="71957"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ZA" sz="1600" u="none" strike="noStrike" kern="1200" cap="none" normalizeH="0" baseline="0" dirty="0">
                          <a:ln>
                            <a:noFill/>
                          </a:ln>
                          <a:effectLst/>
                        </a:rPr>
                        <a:t>ANNUAL PERFORMANCE</a:t>
                      </a:r>
                      <a:endParaRPr kumimoji="0" lang="en-US" sz="16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02" marR="72002" marT="71957" marB="71957" horzOverflow="overflow"/>
                </a:tc>
                <a:extLst>
                  <a:ext uri="{0D108BD9-81ED-4DB2-BD59-A6C34878D82A}">
                    <a16:rowId xmlns:a16="http://schemas.microsoft.com/office/drawing/2014/main" val="10001"/>
                  </a:ext>
                </a:extLst>
              </a:tr>
              <a:tr h="2740502">
                <a:tc>
                  <a:txBody>
                    <a:bodyPr/>
                    <a:lstStyle/>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US" sz="1600" u="none" strike="noStrike" kern="1200" baseline="0" dirty="0"/>
                        <a:t>OSBP Policy submitted to Cabinet for approval</a:t>
                      </a:r>
                      <a:endParaRPr lang="en-ZA" sz="1600" b="0" i="0" u="none" strike="noStrike" kern="1200" baseline="0" noProof="0" dirty="0">
                        <a:solidFill>
                          <a:schemeClr val="tx1"/>
                        </a:solidFill>
                        <a:latin typeface="Arial" panose="020B0604020202020204" pitchFamily="34" charset="0"/>
                        <a:ea typeface="+mn-ea"/>
                        <a:cs typeface="Arial" panose="020B0604020202020204" pitchFamily="34" charset="0"/>
                      </a:endParaRPr>
                    </a:p>
                  </a:txBody>
                  <a:tcPr marL="45716" marR="45716" marT="45716" marB="45716" horzOverflow="overflow"/>
                </a:tc>
                <a:tc>
                  <a:txBody>
                    <a:bodyPr/>
                    <a:lstStyle/>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US" sz="1600" b="1" kern="1200" dirty="0">
                          <a:solidFill>
                            <a:srgbClr val="00B050"/>
                          </a:solidFill>
                        </a:rPr>
                        <a:t>ACHIEVED</a:t>
                      </a:r>
                    </a:p>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US" sz="1600" kern="1200" dirty="0"/>
                        <a:t>The OSBP Policy was approved by Cabinet in March 2022 </a:t>
                      </a:r>
                      <a:endParaRPr lang="en-US" sz="1600" b="0" kern="1200" dirty="0">
                        <a:solidFill>
                          <a:schemeClr val="tx1"/>
                        </a:solidFill>
                        <a:latin typeface="Arial" panose="020B0604020202020204" pitchFamily="34" charset="0"/>
                        <a:ea typeface="+mn-ea"/>
                        <a:cs typeface="Arial" panose="020B0604020202020204" pitchFamily="34" charset="0"/>
                      </a:endParaRPr>
                    </a:p>
                  </a:txBody>
                  <a:tcPr marL="71989" marR="71989" marT="71989" marB="71989" horzOverflow="overflow"/>
                </a:tc>
                <a:extLst>
                  <a:ext uri="{0D108BD9-81ED-4DB2-BD59-A6C34878D82A}">
                    <a16:rowId xmlns:a16="http://schemas.microsoft.com/office/drawing/2014/main" val="10002"/>
                  </a:ext>
                </a:extLst>
              </a:tr>
              <a:tr h="1698633">
                <a:tc>
                  <a:txBody>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US" sz="1600" u="sng" strike="noStrike" cap="none" normalizeH="0" baseline="0" dirty="0">
                          <a:ln>
                            <a:noFill/>
                          </a:ln>
                          <a:effectLst/>
                        </a:rPr>
                        <a:t>Reasons for under/ over achievement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a:ln>
                            <a:noFill/>
                          </a:ln>
                          <a:effectLst/>
                        </a:rPr>
                        <a:t>N/A</a:t>
                      </a:r>
                      <a:endParaRPr kumimoji="0" lang="en-US" sz="1600" b="0" i="0" u="none" strike="noStrike" cap="none" normalizeH="0" baseline="0" dirty="0">
                        <a:ln>
                          <a:noFill/>
                        </a:ln>
                        <a:solidFill>
                          <a:schemeClr val="tx1"/>
                        </a:solidFill>
                        <a:effectLst/>
                        <a:latin typeface="Arial" charset="0"/>
                        <a:cs typeface="Arial" charset="0"/>
                      </a:endParaRPr>
                    </a:p>
                  </a:txBody>
                  <a:tcPr marL="72010" marR="72010" marT="73136" marB="73136"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US" sz="1600" u="sng" strike="noStrike" cap="none" normalizeH="0" baseline="0" dirty="0">
                          <a:ln>
                            <a:noFill/>
                          </a:ln>
                          <a:effectLst/>
                        </a:rPr>
                        <a:t>Way forward/Remedial 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a:ln>
                            <a:noFill/>
                          </a:ln>
                          <a:effectLst/>
                        </a:rPr>
                        <a:t>N/A</a:t>
                      </a:r>
                      <a:endParaRPr kumimoji="0" lang="en-US" sz="1600" b="0" i="0" u="none" strike="noStrike" cap="none" normalizeH="0" baseline="0" dirty="0">
                        <a:ln>
                          <a:noFill/>
                        </a:ln>
                        <a:solidFill>
                          <a:schemeClr val="tx1"/>
                        </a:solidFill>
                        <a:effectLst/>
                        <a:latin typeface="Arial" charset="0"/>
                        <a:cs typeface="Arial" charset="0"/>
                      </a:endParaRPr>
                    </a:p>
                  </a:txBody>
                  <a:tcPr marL="72010" marR="72010" marT="73136" marB="73136" horzOverflow="overflow"/>
                </a:tc>
                <a:extLst>
                  <a:ext uri="{0D108BD9-81ED-4DB2-BD59-A6C34878D82A}">
                    <a16:rowId xmlns:a16="http://schemas.microsoft.com/office/drawing/2014/main" val="10003"/>
                  </a:ext>
                </a:extLst>
              </a:tr>
            </a:tbl>
          </a:graphicData>
        </a:graphic>
      </p:graphicFrame>
      <p:sp>
        <p:nvSpPr>
          <p:cNvPr id="8" name="TextBox 7"/>
          <p:cNvSpPr txBox="1"/>
          <p:nvPr/>
        </p:nvSpPr>
        <p:spPr>
          <a:xfrm>
            <a:off x="68541" y="0"/>
            <a:ext cx="9000045" cy="400110"/>
          </a:xfrm>
          <a:prstGeom prst="rect">
            <a:avLst/>
          </a:prstGeom>
          <a:solidFill>
            <a:schemeClr val="accent3">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ZA" sz="2000" b="1" dirty="0">
                <a:solidFill>
                  <a:schemeClr val="bg1"/>
                </a:solidFill>
                <a:latin typeface="Arial" panose="020B0604020202020204" pitchFamily="34" charset="0"/>
                <a:cs typeface="Arial" panose="020B0604020202020204" pitchFamily="34" charset="0"/>
              </a:rPr>
              <a:t>PROGRAMME 4:INSTITUTIONAL SUPPORT AND TRANSFERS</a:t>
            </a:r>
          </a:p>
        </p:txBody>
      </p:sp>
    </p:spTree>
    <p:extLst>
      <p:ext uri="{BB962C8B-B14F-4D97-AF65-F5344CB8AC3E}">
        <p14:creationId xmlns:p14="http://schemas.microsoft.com/office/powerpoint/2010/main" val="42151712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US" altLang="en-US" sz="2800" b="1" dirty="0"/>
          </a:p>
        </p:txBody>
      </p:sp>
      <p:sp>
        <p:nvSpPr>
          <p:cNvPr id="8196" name="Slide Number Placeholder 3"/>
          <p:cNvSpPr>
            <a:spLocks noGrp="1"/>
          </p:cNvSpPr>
          <p:nvPr>
            <p:ph type="sldNum" sz="quarter" idx="12"/>
          </p:nvPr>
        </p:nvSpPr>
        <p:spPr bwMode="auto">
          <a:xfrm>
            <a:off x="4424513" y="6339714"/>
            <a:ext cx="663302" cy="750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indent="0" algn="l">
              <a:buNone/>
            </a:pPr>
            <a:r>
              <a:rPr lang="en-US" altLang="en-US" sz="1800" b="1" dirty="0"/>
              <a:t>43</a:t>
            </a:r>
            <a:endParaRPr lang="en-ZA" altLang="en-US" sz="1800" b="1" dirty="0"/>
          </a:p>
        </p:txBody>
      </p:sp>
      <p:sp>
        <p:nvSpPr>
          <p:cNvPr id="8197"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graphicFrame>
        <p:nvGraphicFramePr>
          <p:cNvPr id="6" name="Table 1"/>
          <p:cNvGraphicFramePr>
            <a:graphicFrameLocks/>
          </p:cNvGraphicFramePr>
          <p:nvPr>
            <p:extLst>
              <p:ext uri="{D42A27DB-BD31-4B8C-83A1-F6EECF244321}">
                <p14:modId xmlns:p14="http://schemas.microsoft.com/office/powerpoint/2010/main" val="327726559"/>
              </p:ext>
            </p:extLst>
          </p:nvPr>
        </p:nvGraphicFramePr>
        <p:xfrm>
          <a:off x="0" y="438411"/>
          <a:ext cx="9068587" cy="5521714"/>
        </p:xfrm>
        <a:graphic>
          <a:graphicData uri="http://schemas.openxmlformats.org/drawingml/2006/table">
            <a:tbl>
              <a:tblPr firstRow="1" bandRow="1">
                <a:tableStyleId>{F2DE63D5-997A-4646-A377-4702673A728D}</a:tableStyleId>
              </a:tblPr>
              <a:tblGrid>
                <a:gridCol w="3082901">
                  <a:extLst>
                    <a:ext uri="{9D8B030D-6E8A-4147-A177-3AD203B41FA5}">
                      <a16:colId xmlns:a16="http://schemas.microsoft.com/office/drawing/2014/main" val="20000"/>
                    </a:ext>
                  </a:extLst>
                </a:gridCol>
                <a:gridCol w="3372983">
                  <a:extLst>
                    <a:ext uri="{9D8B030D-6E8A-4147-A177-3AD203B41FA5}">
                      <a16:colId xmlns:a16="http://schemas.microsoft.com/office/drawing/2014/main" val="139916489"/>
                    </a:ext>
                  </a:extLst>
                </a:gridCol>
                <a:gridCol w="2612703">
                  <a:extLst>
                    <a:ext uri="{9D8B030D-6E8A-4147-A177-3AD203B41FA5}">
                      <a16:colId xmlns:a16="http://schemas.microsoft.com/office/drawing/2014/main" val="20001"/>
                    </a:ext>
                  </a:extLst>
                </a:gridCol>
              </a:tblGrid>
              <a:tr h="606234">
                <a:tc>
                  <a:txBody>
                    <a:bodyPr/>
                    <a:lstStyle/>
                    <a:p>
                      <a:pPr marL="0" marR="0" lvl="0" indent="0" algn="just" defTabSz="914400" rtl="0" eaLnBrk="0" fontAlgn="base" latinLnBrk="0" hangingPunct="0">
                        <a:lnSpc>
                          <a:spcPct val="90000"/>
                        </a:lnSpc>
                        <a:spcBef>
                          <a:spcPct val="90000"/>
                        </a:spcBef>
                        <a:spcAft>
                          <a:spcPct val="0"/>
                        </a:spcAft>
                        <a:buClr>
                          <a:schemeClr val="bg2"/>
                        </a:buClr>
                        <a:buSzTx/>
                        <a:buFont typeface="Wingdings" pitchFamily="2" charset="2"/>
                        <a:buNone/>
                      </a:pPr>
                      <a:r>
                        <a:rPr kumimoji="0" lang="en-ZA" sz="1400" u="none" strike="noStrike" kern="1200" cap="none" normalizeH="0" baseline="0" dirty="0">
                          <a:ln>
                            <a:noFill/>
                          </a:ln>
                          <a:effectLst/>
                        </a:rPr>
                        <a:t>ANNUAL TARGET</a:t>
                      </a:r>
                      <a:endParaRPr kumimoji="0" lang="en-US"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02" marR="72002" marT="71957" marB="71957" horzOverflow="overflow"/>
                </a:tc>
                <a:tc>
                  <a:txBody>
                    <a:bodyPr/>
                    <a:lstStyle/>
                    <a:p>
                      <a:pPr marL="0" marR="0" lvl="0" indent="0" algn="just" defTabSz="914400" rtl="0" eaLnBrk="0" fontAlgn="base" latinLnBrk="0" hangingPunct="0">
                        <a:lnSpc>
                          <a:spcPct val="90000"/>
                        </a:lnSpc>
                        <a:spcBef>
                          <a:spcPct val="90000"/>
                        </a:spcBef>
                        <a:spcAft>
                          <a:spcPct val="0"/>
                        </a:spcAft>
                        <a:buClr>
                          <a:schemeClr val="bg2"/>
                        </a:buClr>
                        <a:buSzTx/>
                        <a:buFont typeface="Wingdings" pitchFamily="2" charset="2"/>
                        <a:buNone/>
                      </a:pPr>
                      <a:r>
                        <a:rPr kumimoji="0" lang="en-US" sz="1400" u="none" strike="noStrike" kern="1200" cap="none" normalizeH="0" baseline="0" dirty="0">
                          <a:ln>
                            <a:noFill/>
                          </a:ln>
                          <a:effectLst/>
                        </a:rPr>
                        <a:t>PROGRESS</a:t>
                      </a:r>
                      <a:endParaRPr kumimoji="0" lang="en-US"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02" marR="72002" marT="71957" marB="71957" horzOverflow="overflow"/>
                </a:tc>
                <a:tc>
                  <a:txBody>
                    <a:bodyPr/>
                    <a:lstStyle/>
                    <a:p>
                      <a:pPr marL="0" marR="0" lvl="0" indent="0" algn="just" defTabSz="914400" rtl="0" eaLnBrk="1" fontAlgn="auto" latinLnBrk="0" hangingPunct="1">
                        <a:lnSpc>
                          <a:spcPct val="100000"/>
                        </a:lnSpc>
                        <a:spcBef>
                          <a:spcPts val="0"/>
                        </a:spcBef>
                        <a:spcAft>
                          <a:spcPts val="0"/>
                        </a:spcAft>
                        <a:buClrTx/>
                        <a:buSzTx/>
                        <a:buFontTx/>
                        <a:buNone/>
                      </a:pPr>
                      <a:r>
                        <a:rPr kumimoji="0" lang="en-US" sz="1400" u="none" strike="noStrike" kern="1200" cap="none" normalizeH="0" baseline="0" dirty="0">
                          <a:ln>
                            <a:noFill/>
                          </a:ln>
                          <a:effectLst/>
                        </a:rPr>
                        <a:t>WAY FORWARD/REMEDIAL ACTION</a:t>
                      </a:r>
                      <a:endParaRPr kumimoji="0" lang="en-US"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02" marR="72002" marT="71957" marB="71957" horzOverflow="overflow"/>
                </a:tc>
                <a:extLst>
                  <a:ext uri="{0D108BD9-81ED-4DB2-BD59-A6C34878D82A}">
                    <a16:rowId xmlns:a16="http://schemas.microsoft.com/office/drawing/2014/main" val="10001"/>
                  </a:ext>
                </a:extLst>
              </a:tr>
              <a:tr h="2169557">
                <a:tc>
                  <a:txBody>
                    <a:bodyPr/>
                    <a:lstStyle/>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US" sz="1600" u="none" strike="noStrike" kern="1200" baseline="0" dirty="0"/>
                        <a:t>23 selected ports of </a:t>
                      </a:r>
                      <a:r>
                        <a:rPr lang="en-ZA" sz="1600" u="none" strike="noStrike" kern="1200" baseline="0" dirty="0"/>
                        <a:t>entry with Biometric Movement Control System (BMCS) implemented as per approved specifications</a:t>
                      </a:r>
                      <a:endParaRPr lang="en-ZA" sz="16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45716" marR="45716" marT="45716" marB="45716" horzOverflow="overflow"/>
                </a:tc>
                <a:tc>
                  <a:txBody>
                    <a:bodyPr/>
                    <a:lstStyle/>
                    <a:p>
                      <a:pPr marL="182563" marR="0" lvl="0" indent="0" algn="just" defTabSz="457200" rtl="0" eaLnBrk="1" fontAlgn="auto" latinLnBrk="0" hangingPunct="1">
                        <a:lnSpc>
                          <a:spcPct val="100000"/>
                        </a:lnSpc>
                        <a:spcBef>
                          <a:spcPts val="0"/>
                        </a:spcBef>
                        <a:spcAft>
                          <a:spcPts val="0"/>
                        </a:spcAft>
                        <a:buClrTx/>
                        <a:buSzTx/>
                        <a:buFontTx/>
                        <a:buNone/>
                        <a:tabLst/>
                        <a:defRPr/>
                      </a:pPr>
                      <a:r>
                        <a:rPr lang="en-US" sz="1600" u="none" strike="noStrike" kern="1200" baseline="0" dirty="0"/>
                        <a:t>Procurement of IT equipment completed.  The following equipment were received: </a:t>
                      </a:r>
                      <a:endParaRPr lang="en-ZA" sz="1600" u="none" strike="noStrike" kern="1200" baseline="0" dirty="0"/>
                    </a:p>
                    <a:p>
                      <a:pPr marL="411163" marR="0" lvl="0" indent="-228600" algn="just" defTabSz="457200" rtl="0" eaLnBrk="1" fontAlgn="auto" latinLnBrk="0" hangingPunct="1">
                        <a:lnSpc>
                          <a:spcPct val="100000"/>
                        </a:lnSpc>
                        <a:spcBef>
                          <a:spcPts val="0"/>
                        </a:spcBef>
                        <a:spcAft>
                          <a:spcPts val="0"/>
                        </a:spcAft>
                        <a:buClrTx/>
                        <a:buSzTx/>
                        <a:buFont typeface="+mj-lt"/>
                        <a:buAutoNum type="arabicPeriod"/>
                        <a:tabLst/>
                        <a:defRPr/>
                      </a:pPr>
                      <a:r>
                        <a:rPr lang="en-US" sz="1600" u="none" strike="noStrike" kern="1200" baseline="0" dirty="0"/>
                        <a:t>Webcams, </a:t>
                      </a:r>
                    </a:p>
                    <a:p>
                      <a:pPr marL="411163" marR="0" lvl="0" indent="-228600" algn="just" defTabSz="457200" rtl="0" eaLnBrk="1" fontAlgn="auto" latinLnBrk="0" hangingPunct="1">
                        <a:lnSpc>
                          <a:spcPct val="100000"/>
                        </a:lnSpc>
                        <a:spcBef>
                          <a:spcPts val="0"/>
                        </a:spcBef>
                        <a:spcAft>
                          <a:spcPts val="0"/>
                        </a:spcAft>
                        <a:buClrTx/>
                        <a:buSzTx/>
                        <a:buFont typeface="+mj-lt"/>
                        <a:buAutoNum type="arabicPeriod"/>
                        <a:tabLst/>
                        <a:defRPr/>
                      </a:pPr>
                      <a:r>
                        <a:rPr lang="en-US" sz="1600" u="none" strike="noStrike" kern="1200" baseline="0" dirty="0"/>
                        <a:t>Fingerprint scanners, </a:t>
                      </a:r>
                    </a:p>
                    <a:p>
                      <a:pPr marL="411163" marR="0" lvl="0" indent="-228600" algn="just" defTabSz="457200" rtl="0" eaLnBrk="1" fontAlgn="auto" latinLnBrk="0" hangingPunct="1">
                        <a:lnSpc>
                          <a:spcPct val="100000"/>
                        </a:lnSpc>
                        <a:spcBef>
                          <a:spcPts val="0"/>
                        </a:spcBef>
                        <a:spcAft>
                          <a:spcPts val="0"/>
                        </a:spcAft>
                        <a:buClrTx/>
                        <a:buSzTx/>
                        <a:buFont typeface="+mj-lt"/>
                        <a:buAutoNum type="arabicPeriod"/>
                        <a:tabLst/>
                        <a:defRPr/>
                      </a:pPr>
                      <a:r>
                        <a:rPr lang="en-US" sz="1600" u="none" strike="noStrike" kern="1200" baseline="0" dirty="0"/>
                        <a:t>Passport scanners,</a:t>
                      </a:r>
                    </a:p>
                    <a:p>
                      <a:pPr marL="411163" marR="0" lvl="0" indent="-228600" algn="just" defTabSz="457200" rtl="0" eaLnBrk="1" fontAlgn="auto" latinLnBrk="0" hangingPunct="1">
                        <a:lnSpc>
                          <a:spcPct val="100000"/>
                        </a:lnSpc>
                        <a:spcBef>
                          <a:spcPts val="0"/>
                        </a:spcBef>
                        <a:spcAft>
                          <a:spcPts val="0"/>
                        </a:spcAft>
                        <a:buClrTx/>
                        <a:buSzTx/>
                        <a:buFont typeface="+mj-lt"/>
                        <a:buAutoNum type="arabicPeriod"/>
                        <a:tabLst/>
                        <a:defRPr/>
                      </a:pPr>
                      <a:r>
                        <a:rPr lang="en-US" sz="1600" u="none" strike="noStrike" kern="1200" baseline="0" dirty="0"/>
                        <a:t>Servers </a:t>
                      </a:r>
                    </a:p>
                    <a:p>
                      <a:pPr marL="0" marR="0" indent="0" algn="just" defTabSz="457200" rtl="0" eaLnBrk="1" fontAlgn="auto" latinLnBrk="0" hangingPunct="1">
                        <a:lnSpc>
                          <a:spcPct val="100000"/>
                        </a:lnSpc>
                        <a:spcBef>
                          <a:spcPts val="0"/>
                        </a:spcBef>
                        <a:spcAft>
                          <a:spcPts val="0"/>
                        </a:spcAft>
                        <a:buClrTx/>
                        <a:buSzTx/>
                        <a:buFontTx/>
                        <a:buNone/>
                        <a:tabLst/>
                        <a:defRPr/>
                      </a:pPr>
                      <a:endParaRPr lang="en-ZA" sz="1600" b="0" i="0" u="none" strike="noStrike" kern="1200" baseline="0" noProof="0" dirty="0">
                        <a:solidFill>
                          <a:schemeClr val="tx1"/>
                        </a:solidFill>
                        <a:latin typeface="Arial" panose="020B0604020202020204" pitchFamily="34" charset="0"/>
                        <a:ea typeface="+mn-ea"/>
                        <a:cs typeface="Arial" panose="020B0604020202020204" pitchFamily="34" charset="0"/>
                      </a:endParaRPr>
                    </a:p>
                  </a:txBody>
                  <a:tcPr marL="45716" marR="45716" marT="45716" marB="45716" horzOverflow="overflow"/>
                </a:tc>
                <a:tc>
                  <a:txBody>
                    <a:bodyPr/>
                    <a:lstStyle/>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US" sz="1600" kern="1200" dirty="0">
                          <a:effectLst/>
                        </a:rPr>
                        <a:t>The annual target has</a:t>
                      </a:r>
                      <a:r>
                        <a:rPr lang="en-US" sz="1600" kern="1200" baseline="0" dirty="0">
                          <a:effectLst/>
                        </a:rPr>
                        <a:t> been</a:t>
                      </a:r>
                      <a:r>
                        <a:rPr lang="en-US" sz="1600" kern="1200" dirty="0">
                          <a:effectLst/>
                        </a:rPr>
                        <a:t> rolled over to the 2022/23 FY.</a:t>
                      </a:r>
                      <a:endParaRPr lang="en-ZA" sz="1600" kern="1200" dirty="0">
                        <a:effectLst/>
                      </a:endParaRPr>
                    </a:p>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endParaRPr lang="en-US" sz="1600" b="0" kern="1200" dirty="0">
                        <a:solidFill>
                          <a:schemeClr val="tx1"/>
                        </a:solidFill>
                        <a:latin typeface="Arial" panose="020B0604020202020204" pitchFamily="34" charset="0"/>
                        <a:ea typeface="+mn-ea"/>
                        <a:cs typeface="Arial" panose="020B0604020202020204" pitchFamily="34" charset="0"/>
                      </a:endParaRPr>
                    </a:p>
                  </a:txBody>
                  <a:tcPr marL="71989" marR="71989" marT="71989" marB="71989" horzOverflow="overflow"/>
                </a:tc>
                <a:extLst>
                  <a:ext uri="{0D108BD9-81ED-4DB2-BD59-A6C34878D82A}">
                    <a16:rowId xmlns:a16="http://schemas.microsoft.com/office/drawing/2014/main" val="10002"/>
                  </a:ext>
                </a:extLst>
              </a:tr>
              <a:tr h="2745923">
                <a:tc>
                  <a:txBody>
                    <a:bodyPr/>
                    <a:lstStyle/>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ZA" sz="1600" kern="1200" dirty="0">
                          <a:effectLst/>
                        </a:rPr>
                        <a:t>Asylum Seeker and Refugee system development onto live capture - Prototype</a:t>
                      </a:r>
                    </a:p>
                    <a:p>
                      <a:pPr marL="0" marR="0" lvl="0" indent="0" algn="just" defTabSz="914400" rtl="0" eaLnBrk="1" fontAlgn="auto" latinLnBrk="0" hangingPunct="1">
                        <a:lnSpc>
                          <a:spcPct val="100000"/>
                        </a:lnSpc>
                        <a:spcBef>
                          <a:spcPts val="0"/>
                        </a:spcBef>
                        <a:spcAft>
                          <a:spcPts val="0"/>
                        </a:spcAft>
                        <a:buClrTx/>
                        <a:buSzTx/>
                        <a:buFontTx/>
                        <a:buNone/>
                      </a:pPr>
                      <a:endParaRPr kumimoji="0" lang="en-US" sz="1600" b="0" i="0" u="none" strike="noStrike" cap="none" normalizeH="0" baseline="0" dirty="0">
                        <a:ln>
                          <a:noFill/>
                        </a:ln>
                        <a:solidFill>
                          <a:schemeClr val="tx1"/>
                        </a:solidFill>
                        <a:effectLst/>
                        <a:latin typeface="Arial" charset="0"/>
                        <a:cs typeface="Arial" charset="0"/>
                      </a:endParaRPr>
                    </a:p>
                  </a:txBody>
                  <a:tcPr marL="72010" marR="72010" marT="73136" marB="73136" horzOverflow="overflow"/>
                </a:tc>
                <a:tc>
                  <a:txBody>
                    <a:bodyPr/>
                    <a:lstStyle/>
                    <a:p>
                      <a:pPr marL="373063" marR="0" lvl="0" indent="-285750" algn="just" defTabSz="914400" rtl="0" eaLnBrk="1" fontAlgn="base" latinLnBrk="0" hangingPunct="1">
                        <a:lnSpc>
                          <a:spcPct val="100000"/>
                        </a:lnSpc>
                        <a:spcBef>
                          <a:spcPts val="0"/>
                        </a:spcBef>
                        <a:spcAft>
                          <a:spcPct val="0"/>
                        </a:spcAft>
                        <a:buClrTx/>
                        <a:buSzTx/>
                        <a:buFont typeface="Wingdings" panose="05000000000000000000" pitchFamily="2" charset="2"/>
                        <a:buChar char="q"/>
                        <a:tabLst/>
                        <a:defRPr/>
                      </a:pPr>
                      <a:r>
                        <a:rPr lang="en-US" sz="1600" kern="1200" dirty="0">
                          <a:effectLst/>
                        </a:rPr>
                        <a:t>User requirements were developed and approved by DDG: IMS.  </a:t>
                      </a:r>
                    </a:p>
                    <a:p>
                      <a:pPr marL="373063" marR="0" lvl="0" indent="-285750" algn="just" defTabSz="914400" rtl="0" eaLnBrk="1" fontAlgn="base" latinLnBrk="0" hangingPunct="1">
                        <a:lnSpc>
                          <a:spcPct val="100000"/>
                        </a:lnSpc>
                        <a:spcBef>
                          <a:spcPts val="0"/>
                        </a:spcBef>
                        <a:spcAft>
                          <a:spcPct val="0"/>
                        </a:spcAft>
                        <a:buClrTx/>
                        <a:buSzTx/>
                        <a:buFont typeface="Wingdings" panose="05000000000000000000" pitchFamily="2" charset="2"/>
                        <a:buChar char="q"/>
                        <a:tabLst/>
                        <a:defRPr/>
                      </a:pPr>
                      <a:r>
                        <a:rPr lang="en-US" sz="1600" kern="1200" dirty="0">
                          <a:effectLst/>
                        </a:rPr>
                        <a:t>Technical specifications were developed and approved by DDG: IS.  </a:t>
                      </a:r>
                    </a:p>
                    <a:p>
                      <a:pPr marL="0" marR="0" lvl="0" indent="0" algn="just" defTabSz="914400" rtl="0" eaLnBrk="1" fontAlgn="auto" latinLnBrk="0" hangingPunct="1">
                        <a:lnSpc>
                          <a:spcPct val="100000"/>
                        </a:lnSpc>
                        <a:spcBef>
                          <a:spcPts val="0"/>
                        </a:spcBef>
                        <a:spcAft>
                          <a:spcPts val="0"/>
                        </a:spcAft>
                        <a:buClrTx/>
                        <a:buSzTx/>
                        <a:buFontTx/>
                        <a:buNone/>
                      </a:pPr>
                      <a:endParaRPr kumimoji="0" lang="en-US" sz="1600" b="0" i="0" u="none" strike="noStrike" cap="none" normalizeH="0" baseline="0" dirty="0">
                        <a:ln>
                          <a:noFill/>
                        </a:ln>
                        <a:solidFill>
                          <a:schemeClr val="tx1"/>
                        </a:solidFill>
                        <a:effectLst/>
                        <a:latin typeface="Arial" charset="0"/>
                        <a:cs typeface="Arial" charset="0"/>
                      </a:endParaRPr>
                    </a:p>
                  </a:txBody>
                  <a:tcPr marL="72010" marR="72010" marT="73136" marB="73136" horzOverflow="overflow"/>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1600" kern="1200" dirty="0">
                          <a:effectLst/>
                        </a:rPr>
                        <a:t>The annual target has</a:t>
                      </a:r>
                      <a:r>
                        <a:rPr lang="en-US" sz="1600" kern="1200" baseline="0" dirty="0">
                          <a:effectLst/>
                        </a:rPr>
                        <a:t> been</a:t>
                      </a:r>
                      <a:r>
                        <a:rPr lang="en-US" sz="1600" kern="1200" dirty="0">
                          <a:effectLst/>
                        </a:rPr>
                        <a:t> rolled over to the 2022/23 FY.</a:t>
                      </a:r>
                      <a:endParaRPr lang="en-ZA" sz="1600" kern="1200" dirty="0">
                        <a:effectLst/>
                      </a:endParaRPr>
                    </a:p>
                    <a:p>
                      <a:pPr algn="just"/>
                      <a:endParaRPr lang="en-ZA" sz="1600" kern="1200" dirty="0">
                        <a:solidFill>
                          <a:schemeClr val="tx1"/>
                        </a:solidFill>
                        <a:effectLst/>
                        <a:latin typeface="Arial" panose="020B0604020202020204" pitchFamily="34" charset="0"/>
                        <a:ea typeface="+mn-ea"/>
                        <a:cs typeface="Arial" panose="020B0604020202020204" pitchFamily="34" charset="0"/>
                      </a:endParaRPr>
                    </a:p>
                  </a:txBody>
                  <a:tcPr marL="72010" marR="72010" marT="73136" marB="73136" horzOverflow="overflow"/>
                </a:tc>
                <a:extLst>
                  <a:ext uri="{0D108BD9-81ED-4DB2-BD59-A6C34878D82A}">
                    <a16:rowId xmlns:a16="http://schemas.microsoft.com/office/drawing/2014/main" val="10003"/>
                  </a:ext>
                </a:extLst>
              </a:tr>
            </a:tbl>
          </a:graphicData>
        </a:graphic>
      </p:graphicFrame>
      <p:sp>
        <p:nvSpPr>
          <p:cNvPr id="8" name="TextBox 7"/>
          <p:cNvSpPr txBox="1"/>
          <p:nvPr/>
        </p:nvSpPr>
        <p:spPr>
          <a:xfrm>
            <a:off x="68541" y="0"/>
            <a:ext cx="9000045" cy="400110"/>
          </a:xfrm>
          <a:prstGeom prst="rect">
            <a:avLst/>
          </a:prstGeom>
          <a:solidFill>
            <a:schemeClr val="accent3">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ZA" sz="2000" b="1" dirty="0">
                <a:solidFill>
                  <a:schemeClr val="bg1"/>
                </a:solidFill>
                <a:latin typeface="Arial" panose="020B0604020202020204" pitchFamily="34" charset="0"/>
                <a:cs typeface="Arial" panose="020B0604020202020204" pitchFamily="34" charset="0"/>
              </a:rPr>
              <a:t>LIST TARGETS NOT ACHIEVED</a:t>
            </a:r>
          </a:p>
        </p:txBody>
      </p:sp>
    </p:spTree>
    <p:extLst>
      <p:ext uri="{BB962C8B-B14F-4D97-AF65-F5344CB8AC3E}">
        <p14:creationId xmlns:p14="http://schemas.microsoft.com/office/powerpoint/2010/main" val="1637857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US" altLang="en-US" sz="2800" b="1" dirty="0"/>
          </a:p>
        </p:txBody>
      </p:sp>
      <p:sp>
        <p:nvSpPr>
          <p:cNvPr id="8196" name="Slide Number Placeholder 3"/>
          <p:cNvSpPr>
            <a:spLocks noGrp="1"/>
          </p:cNvSpPr>
          <p:nvPr>
            <p:ph type="sldNum" sz="quarter" idx="12"/>
          </p:nvPr>
        </p:nvSpPr>
        <p:spPr bwMode="auto">
          <a:xfrm>
            <a:off x="4424513" y="6339714"/>
            <a:ext cx="663302" cy="750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indent="0" algn="l">
              <a:buNone/>
            </a:pPr>
            <a:r>
              <a:rPr lang="en-US" altLang="en-US" sz="1800" b="1" dirty="0"/>
              <a:t>44</a:t>
            </a:r>
            <a:endParaRPr lang="en-ZA" altLang="en-US" sz="1800" b="1" dirty="0"/>
          </a:p>
        </p:txBody>
      </p:sp>
      <p:sp>
        <p:nvSpPr>
          <p:cNvPr id="8197"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graphicFrame>
        <p:nvGraphicFramePr>
          <p:cNvPr id="6" name="Table 1"/>
          <p:cNvGraphicFramePr>
            <a:graphicFrameLocks/>
          </p:cNvGraphicFramePr>
          <p:nvPr>
            <p:extLst>
              <p:ext uri="{D42A27DB-BD31-4B8C-83A1-F6EECF244321}">
                <p14:modId xmlns:p14="http://schemas.microsoft.com/office/powerpoint/2010/main" val="3126601426"/>
              </p:ext>
            </p:extLst>
          </p:nvPr>
        </p:nvGraphicFramePr>
        <p:xfrm>
          <a:off x="0" y="438410"/>
          <a:ext cx="9068587" cy="5543569"/>
        </p:xfrm>
        <a:graphic>
          <a:graphicData uri="http://schemas.openxmlformats.org/drawingml/2006/table">
            <a:tbl>
              <a:tblPr firstRow="1" bandRow="1">
                <a:tableStyleId>{F2DE63D5-997A-4646-A377-4702673A728D}</a:tableStyleId>
              </a:tblPr>
              <a:tblGrid>
                <a:gridCol w="3082901">
                  <a:extLst>
                    <a:ext uri="{9D8B030D-6E8A-4147-A177-3AD203B41FA5}">
                      <a16:colId xmlns:a16="http://schemas.microsoft.com/office/drawing/2014/main" val="20000"/>
                    </a:ext>
                  </a:extLst>
                </a:gridCol>
                <a:gridCol w="3372983">
                  <a:extLst>
                    <a:ext uri="{9D8B030D-6E8A-4147-A177-3AD203B41FA5}">
                      <a16:colId xmlns:a16="http://schemas.microsoft.com/office/drawing/2014/main" val="139916489"/>
                    </a:ext>
                  </a:extLst>
                </a:gridCol>
                <a:gridCol w="2612703">
                  <a:extLst>
                    <a:ext uri="{9D8B030D-6E8A-4147-A177-3AD203B41FA5}">
                      <a16:colId xmlns:a16="http://schemas.microsoft.com/office/drawing/2014/main" val="20001"/>
                    </a:ext>
                  </a:extLst>
                </a:gridCol>
              </a:tblGrid>
              <a:tr h="711457">
                <a:tc>
                  <a:txBody>
                    <a:bodyPr/>
                    <a:lstStyle/>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pPr>
                      <a:r>
                        <a:rPr kumimoji="0" lang="en-ZA" sz="1400" u="none" strike="noStrike" kern="1200" cap="none" normalizeH="0" baseline="0" dirty="0">
                          <a:ln>
                            <a:noFill/>
                          </a:ln>
                          <a:effectLst/>
                        </a:rPr>
                        <a:t>ANNUAL TARGET</a:t>
                      </a:r>
                      <a:endParaRPr kumimoji="0" lang="en-US"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02" marR="72002" marT="71957" marB="71957" horzOverflow="overflow"/>
                </a:tc>
                <a:tc>
                  <a:txBody>
                    <a:bodyPr/>
                    <a:lstStyle/>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pPr>
                      <a:r>
                        <a:rPr kumimoji="0" lang="en-US" sz="1400" u="none" strike="noStrike" kern="1200" cap="none" normalizeH="0" baseline="0" dirty="0">
                          <a:ln>
                            <a:noFill/>
                          </a:ln>
                          <a:effectLst/>
                        </a:rPr>
                        <a:t>PROGRESS</a:t>
                      </a:r>
                      <a:endParaRPr kumimoji="0" lang="en-US"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02" marR="72002" marT="71957" marB="71957"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US" sz="1400" u="none" strike="noStrike" kern="1200" cap="none" normalizeH="0" baseline="0" dirty="0">
                          <a:ln>
                            <a:noFill/>
                          </a:ln>
                          <a:effectLst/>
                        </a:rPr>
                        <a:t>WAY FORWARD/REMEDIAL ACTION</a:t>
                      </a:r>
                      <a:endParaRPr kumimoji="0" lang="en-US"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02" marR="72002" marT="71957" marB="71957" horzOverflow="overflow"/>
                </a:tc>
                <a:extLst>
                  <a:ext uri="{0D108BD9-81ED-4DB2-BD59-A6C34878D82A}">
                    <a16:rowId xmlns:a16="http://schemas.microsoft.com/office/drawing/2014/main" val="10001"/>
                  </a:ext>
                </a:extLst>
              </a:tr>
              <a:tr h="2546120">
                <a:tc>
                  <a:txBody>
                    <a:bodyPr/>
                    <a:lstStyle/>
                    <a:p>
                      <a:pPr marL="87313" marR="0" lvl="0" indent="0" algn="just" defTabSz="914400" rtl="0" eaLnBrk="1" fontAlgn="base" latinLnBrk="0" hangingPunct="1">
                        <a:lnSpc>
                          <a:spcPct val="100000"/>
                        </a:lnSpc>
                        <a:spcBef>
                          <a:spcPts val="0"/>
                        </a:spcBef>
                        <a:spcAft>
                          <a:spcPct val="0"/>
                        </a:spcAft>
                        <a:buClr>
                          <a:srgbClr val="EEECE1"/>
                        </a:buClr>
                        <a:buSzTx/>
                        <a:buFont typeface="Wingdings" pitchFamily="2" charset="2"/>
                        <a:buNone/>
                        <a:tabLst/>
                        <a:defRPr/>
                      </a:pPr>
                      <a:r>
                        <a:rPr lang="en-ZA" sz="1600" kern="1200" dirty="0">
                          <a:effectLst/>
                        </a:rPr>
                        <a:t>DHA Bill submitted to Cabinet for approval</a:t>
                      </a:r>
                      <a:endParaRPr lang="en-ZA" sz="1600" kern="1200" noProof="0" dirty="0">
                        <a:effectLst/>
                      </a:endParaRPr>
                    </a:p>
                    <a:p>
                      <a:pPr marL="0" marR="0" indent="0" algn="just" defTabSz="457200" rtl="0" eaLnBrk="1" fontAlgn="auto" latinLnBrk="0" hangingPunct="1">
                        <a:lnSpc>
                          <a:spcPct val="100000"/>
                        </a:lnSpc>
                        <a:spcBef>
                          <a:spcPts val="0"/>
                        </a:spcBef>
                        <a:spcAft>
                          <a:spcPts val="0"/>
                        </a:spcAft>
                        <a:buClrTx/>
                        <a:buSzTx/>
                        <a:buFontTx/>
                        <a:buNone/>
                        <a:tabLst/>
                        <a:defRPr/>
                      </a:pPr>
                      <a:endParaRPr lang="en-ZA" sz="1600" b="0" i="0" u="none" strike="noStrike" kern="1200" baseline="0" noProof="0" dirty="0">
                        <a:solidFill>
                          <a:schemeClr val="tx1"/>
                        </a:solidFill>
                        <a:latin typeface="Arial" panose="020B0604020202020204" pitchFamily="34" charset="0"/>
                        <a:ea typeface="+mn-ea"/>
                        <a:cs typeface="Arial" panose="020B0604020202020204" pitchFamily="34" charset="0"/>
                      </a:endParaRPr>
                    </a:p>
                  </a:txBody>
                  <a:tcPr marL="45716" marR="45716" marT="45716" marB="45716" horzOverflow="overflow"/>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600" kern="1200" dirty="0">
                          <a:effectLst/>
                        </a:rPr>
                        <a:t>The Bill was presented to MMM on 17 February 2022. MMM resolved that the Bill must be handed over to an independent legislative drafter to re-draft the Bill. MMM further resolved that SCM processes be followed to appoint the independent legislative drafter</a:t>
                      </a:r>
                      <a:endParaRPr lang="en-ZA" sz="1600" b="0" i="0" u="none" strike="noStrike" kern="1200" baseline="0" noProof="0" dirty="0">
                        <a:solidFill>
                          <a:schemeClr val="tx1"/>
                        </a:solidFill>
                        <a:latin typeface="Arial" panose="020B0604020202020204" pitchFamily="34" charset="0"/>
                        <a:ea typeface="+mn-ea"/>
                        <a:cs typeface="Arial" panose="020B0604020202020204" pitchFamily="34" charset="0"/>
                      </a:endParaRPr>
                    </a:p>
                  </a:txBody>
                  <a:tcPr marL="45716" marR="45716" marT="45716" marB="45716" horzOverflow="overflow"/>
                </a:tc>
                <a:tc>
                  <a:txBody>
                    <a:bodyPr/>
                    <a:lstStyle/>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kumimoji="0" lang="en-US" sz="1600" u="none" strike="noStrike" cap="none" normalizeH="0" baseline="0" dirty="0">
                          <a:ln>
                            <a:noFill/>
                          </a:ln>
                          <a:effectLst/>
                        </a:rPr>
                        <a:t>The target to submit to Cabinet has been rolled over t0 the 2022/23 FY</a:t>
                      </a:r>
                    </a:p>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endParaRPr lang="en-US" sz="1600" b="0" kern="1200" dirty="0">
                        <a:solidFill>
                          <a:schemeClr val="tx1"/>
                        </a:solidFill>
                        <a:latin typeface="Arial" panose="020B0604020202020204" pitchFamily="34" charset="0"/>
                        <a:ea typeface="+mn-ea"/>
                        <a:cs typeface="Arial" panose="020B0604020202020204" pitchFamily="34" charset="0"/>
                      </a:endParaRPr>
                    </a:p>
                  </a:txBody>
                  <a:tcPr marL="71989" marR="71989" marT="71989" marB="71989" horzOverflow="overflow"/>
                </a:tc>
                <a:extLst>
                  <a:ext uri="{0D108BD9-81ED-4DB2-BD59-A6C34878D82A}">
                    <a16:rowId xmlns:a16="http://schemas.microsoft.com/office/drawing/2014/main" val="10002"/>
                  </a:ext>
                </a:extLst>
              </a:tr>
              <a:tr h="2242104">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600" kern="1200" dirty="0"/>
                        <a:t>Green Paper on the Management of Citizenship, International Migration and Refugee Protection submitted to Cabinet to request approval for public consultation</a:t>
                      </a:r>
                      <a:endParaRPr lang="en-ZA" sz="1600" kern="1200" dirty="0">
                        <a:solidFill>
                          <a:schemeClr val="tx1"/>
                        </a:solidFill>
                        <a:latin typeface="Arial" panose="020B0604020202020204" pitchFamily="34" charset="0"/>
                        <a:ea typeface="+mn-ea"/>
                        <a:cs typeface="Arial" panose="020B0604020202020204" pitchFamily="34" charset="0"/>
                      </a:endParaRPr>
                    </a:p>
                  </a:txBody>
                  <a:tcPr marL="45716" marR="45716" marT="45716" marB="45716" horzOverflow="overflow"/>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1600" u="none" strike="noStrike" kern="1200" baseline="0" dirty="0"/>
                        <a:t>The Green Paper was approved by the Clusters for submission to Cabinet however due to developments in the country on migration issues a decision was reached to take it for further consultation with experts and stakeholders before submission to Cabinet for approval for public consultation. </a:t>
                      </a:r>
                      <a:endParaRPr lang="en-US" sz="16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45716" marR="45716" marT="45716" marB="45716" horzOverflow="overflow"/>
                </a:tc>
                <a:tc>
                  <a:txBody>
                    <a:bodyPr/>
                    <a:lstStyle/>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kumimoji="0" lang="en-US" sz="1600" u="none" strike="noStrike" cap="none" normalizeH="0" baseline="0" dirty="0">
                          <a:ln>
                            <a:noFill/>
                          </a:ln>
                          <a:effectLst/>
                        </a:rPr>
                        <a:t>The target to submit to Cabinet has been rolled over to the 2022/23 FY</a:t>
                      </a:r>
                      <a:endParaRPr kumimoji="0" lang="en-US" sz="1600" b="0" i="0" u="none" strike="noStrike" cap="none" normalizeH="0" baseline="0" dirty="0">
                        <a:ln>
                          <a:noFill/>
                        </a:ln>
                        <a:solidFill>
                          <a:schemeClr val="tx1"/>
                        </a:solidFill>
                        <a:effectLst/>
                        <a:latin typeface="Arial" charset="0"/>
                        <a:cs typeface="Arial" charset="0"/>
                      </a:endParaRPr>
                    </a:p>
                  </a:txBody>
                  <a:tcPr marL="71989" marR="71989" marT="71989" marB="71989" horzOverflow="overflow"/>
                </a:tc>
                <a:extLst>
                  <a:ext uri="{0D108BD9-81ED-4DB2-BD59-A6C34878D82A}">
                    <a16:rowId xmlns:a16="http://schemas.microsoft.com/office/drawing/2014/main" val="10003"/>
                  </a:ext>
                </a:extLst>
              </a:tr>
            </a:tbl>
          </a:graphicData>
        </a:graphic>
      </p:graphicFrame>
      <p:sp>
        <p:nvSpPr>
          <p:cNvPr id="8" name="TextBox 7"/>
          <p:cNvSpPr txBox="1"/>
          <p:nvPr/>
        </p:nvSpPr>
        <p:spPr>
          <a:xfrm>
            <a:off x="68541" y="0"/>
            <a:ext cx="9000045" cy="400110"/>
          </a:xfrm>
          <a:prstGeom prst="rect">
            <a:avLst/>
          </a:prstGeom>
          <a:solidFill>
            <a:schemeClr val="accent3">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ZA" sz="2000" b="1" dirty="0">
                <a:solidFill>
                  <a:schemeClr val="bg1"/>
                </a:solidFill>
                <a:latin typeface="Arial" panose="020B0604020202020204" pitchFamily="34" charset="0"/>
                <a:cs typeface="Arial" panose="020B0604020202020204" pitchFamily="34" charset="0"/>
              </a:rPr>
              <a:t>LIST TARGETS NOT ACHIEVED</a:t>
            </a:r>
          </a:p>
        </p:txBody>
      </p:sp>
    </p:spTree>
    <p:extLst>
      <p:ext uri="{BB962C8B-B14F-4D97-AF65-F5344CB8AC3E}">
        <p14:creationId xmlns:p14="http://schemas.microsoft.com/office/powerpoint/2010/main" val="22669082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US" altLang="en-US" sz="2800" b="1" dirty="0"/>
          </a:p>
        </p:txBody>
      </p:sp>
      <p:sp>
        <p:nvSpPr>
          <p:cNvPr id="8196" name="Slide Number Placeholder 3"/>
          <p:cNvSpPr>
            <a:spLocks noGrp="1"/>
          </p:cNvSpPr>
          <p:nvPr>
            <p:ph type="sldNum" sz="quarter" idx="12"/>
          </p:nvPr>
        </p:nvSpPr>
        <p:spPr bwMode="auto">
          <a:xfrm>
            <a:off x="4424513" y="6339714"/>
            <a:ext cx="663302" cy="750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indent="0" algn="l">
              <a:buNone/>
            </a:pPr>
            <a:r>
              <a:rPr lang="en-US" altLang="en-US" sz="1800" b="1" dirty="0"/>
              <a:t>45</a:t>
            </a:r>
            <a:endParaRPr lang="en-ZA" altLang="en-US" sz="1800" b="1" dirty="0"/>
          </a:p>
        </p:txBody>
      </p:sp>
      <p:sp>
        <p:nvSpPr>
          <p:cNvPr id="8197"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graphicFrame>
        <p:nvGraphicFramePr>
          <p:cNvPr id="6" name="Table 1"/>
          <p:cNvGraphicFramePr>
            <a:graphicFrameLocks/>
          </p:cNvGraphicFramePr>
          <p:nvPr>
            <p:extLst>
              <p:ext uri="{D42A27DB-BD31-4B8C-83A1-F6EECF244321}">
                <p14:modId xmlns:p14="http://schemas.microsoft.com/office/powerpoint/2010/main" val="1902004308"/>
              </p:ext>
            </p:extLst>
          </p:nvPr>
        </p:nvGraphicFramePr>
        <p:xfrm>
          <a:off x="0" y="438411"/>
          <a:ext cx="9144000" cy="5278709"/>
        </p:xfrm>
        <a:graphic>
          <a:graphicData uri="http://schemas.openxmlformats.org/drawingml/2006/table">
            <a:tbl>
              <a:tblPr firstRow="1" bandRow="1">
                <a:tableStyleId>{F2DE63D5-997A-4646-A377-4702673A728D}</a:tableStyleId>
              </a:tblPr>
              <a:tblGrid>
                <a:gridCol w="3108538">
                  <a:extLst>
                    <a:ext uri="{9D8B030D-6E8A-4147-A177-3AD203B41FA5}">
                      <a16:colId xmlns:a16="http://schemas.microsoft.com/office/drawing/2014/main" val="20000"/>
                    </a:ext>
                  </a:extLst>
                </a:gridCol>
                <a:gridCol w="3401032">
                  <a:extLst>
                    <a:ext uri="{9D8B030D-6E8A-4147-A177-3AD203B41FA5}">
                      <a16:colId xmlns:a16="http://schemas.microsoft.com/office/drawing/2014/main" val="139916489"/>
                    </a:ext>
                  </a:extLst>
                </a:gridCol>
                <a:gridCol w="2634430">
                  <a:extLst>
                    <a:ext uri="{9D8B030D-6E8A-4147-A177-3AD203B41FA5}">
                      <a16:colId xmlns:a16="http://schemas.microsoft.com/office/drawing/2014/main" val="20001"/>
                    </a:ext>
                  </a:extLst>
                </a:gridCol>
              </a:tblGrid>
              <a:tr h="398871">
                <a:tc>
                  <a:txBody>
                    <a:bodyPr/>
                    <a:lstStyle/>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pPr>
                      <a:r>
                        <a:rPr kumimoji="0" lang="en-ZA" sz="1400" u="none" strike="noStrike" kern="1200" cap="none" normalizeH="0" baseline="0" dirty="0">
                          <a:ln>
                            <a:noFill/>
                          </a:ln>
                          <a:effectLst/>
                        </a:rPr>
                        <a:t>ANNUAL TARGET</a:t>
                      </a:r>
                      <a:endParaRPr kumimoji="0" lang="en-US"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02" marR="72002" marT="71957" marB="71957" horzOverflow="overflow"/>
                </a:tc>
                <a:tc>
                  <a:txBody>
                    <a:bodyPr/>
                    <a:lstStyle/>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pPr>
                      <a:r>
                        <a:rPr kumimoji="0" lang="en-US" sz="1400" u="none" strike="noStrike" kern="1200" cap="none" normalizeH="0" baseline="0" dirty="0">
                          <a:ln>
                            <a:noFill/>
                          </a:ln>
                          <a:effectLst/>
                        </a:rPr>
                        <a:t>PROGRESS</a:t>
                      </a:r>
                      <a:endParaRPr kumimoji="0" lang="en-US"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02" marR="72002" marT="71957" marB="71957"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US" sz="1400" u="none" strike="noStrike" kern="1200" cap="none" normalizeH="0" baseline="0" dirty="0">
                          <a:ln>
                            <a:noFill/>
                          </a:ln>
                          <a:effectLst/>
                        </a:rPr>
                        <a:t>WAY FORWARD/REMEDIAL ACTION</a:t>
                      </a:r>
                      <a:endParaRPr kumimoji="0" lang="en-US"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02" marR="72002" marT="71957" marB="71957" horzOverflow="overflow"/>
                </a:tc>
                <a:extLst>
                  <a:ext uri="{0D108BD9-81ED-4DB2-BD59-A6C34878D82A}">
                    <a16:rowId xmlns:a16="http://schemas.microsoft.com/office/drawing/2014/main" val="10001"/>
                  </a:ext>
                </a:extLst>
              </a:tr>
              <a:tr h="1161278">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1600" u="none" strike="noStrike" kern="1200" baseline="0" dirty="0"/>
                        <a:t>85% of  critical skills visas adjudicated within 4 weeks for applications processed within the RSA  </a:t>
                      </a:r>
                      <a:endParaRPr lang="en-US" sz="1600" b="0" i="0" u="none" strike="noStrike" kern="1200" baseline="0" noProof="0" dirty="0">
                        <a:solidFill>
                          <a:schemeClr val="tx1"/>
                        </a:solidFill>
                        <a:latin typeface="Arial" panose="020B0604020202020204" pitchFamily="34" charset="0"/>
                        <a:ea typeface="+mn-ea"/>
                        <a:cs typeface="Arial" panose="020B0604020202020204" pitchFamily="34" charset="0"/>
                      </a:endParaRPr>
                    </a:p>
                  </a:txBody>
                  <a:tcPr marL="45716" marR="45716" marT="45716" marB="45716" horzOverflow="overflow"/>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600" u="none" strike="noStrike" kern="1200" baseline="0" dirty="0"/>
                        <a:t>57.2% (2 790 out of 4 876) of  critical </a:t>
                      </a:r>
                      <a:r>
                        <a:rPr kumimoji="0" lang="en-US" sz="1600" u="none" strike="noStrike" kern="1200" cap="none" spc="0" normalizeH="0" baseline="0" dirty="0">
                          <a:ln>
                            <a:noFill/>
                          </a:ln>
                          <a:effectLst/>
                          <a:uLnTx/>
                          <a:uFillTx/>
                        </a:rPr>
                        <a:t>skills visas adjudicated within 4 weeks for applications processed within the RSA </a:t>
                      </a:r>
                      <a:endParaRPr lang="en-US" sz="1600" b="0" i="0" u="none" strike="noStrike" kern="1200" baseline="0" noProof="0" dirty="0">
                        <a:solidFill>
                          <a:schemeClr val="tx1"/>
                        </a:solidFill>
                        <a:latin typeface="Arial" panose="020B0604020202020204" pitchFamily="34" charset="0"/>
                        <a:ea typeface="+mn-ea"/>
                        <a:cs typeface="+mn-cs"/>
                      </a:endParaRPr>
                    </a:p>
                  </a:txBody>
                  <a:tcPr marL="45716" marR="45716" marT="45716" marB="45716" horzOverflow="overflow"/>
                </a:tc>
                <a:tc>
                  <a:txBody>
                    <a:bodyPr/>
                    <a:lstStyle/>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US" sz="1600" kern="1200" dirty="0">
                          <a:effectLst/>
                        </a:rPr>
                        <a:t>The annual target has</a:t>
                      </a:r>
                      <a:r>
                        <a:rPr lang="en-US" sz="1600" kern="1200" baseline="0" dirty="0">
                          <a:effectLst/>
                        </a:rPr>
                        <a:t> been</a:t>
                      </a:r>
                      <a:r>
                        <a:rPr lang="en-US" sz="1600" kern="1200" dirty="0">
                          <a:effectLst/>
                        </a:rPr>
                        <a:t> rolled over to the 2022/23 FY</a:t>
                      </a:r>
                      <a:endParaRPr lang="en-US" sz="1600" b="0" kern="1200" dirty="0">
                        <a:solidFill>
                          <a:schemeClr val="tx1"/>
                        </a:solidFill>
                        <a:latin typeface="Arial" panose="020B0604020202020204" pitchFamily="34" charset="0"/>
                        <a:ea typeface="+mn-ea"/>
                        <a:cs typeface="Arial" panose="020B0604020202020204" pitchFamily="34" charset="0"/>
                      </a:endParaRPr>
                    </a:p>
                  </a:txBody>
                  <a:tcPr marL="71989" marR="71989" marT="71989" marB="71989" horzOverflow="overflow"/>
                </a:tc>
                <a:extLst>
                  <a:ext uri="{0D108BD9-81ED-4DB2-BD59-A6C34878D82A}">
                    <a16:rowId xmlns:a16="http://schemas.microsoft.com/office/drawing/2014/main" val="10002"/>
                  </a:ext>
                </a:extLst>
              </a:tr>
              <a:tr h="1260805">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600" u="none" strike="noStrike" kern="1200" cap="none" spc="0" normalizeH="0" baseline="0" noProof="0" dirty="0">
                          <a:ln>
                            <a:noFill/>
                          </a:ln>
                          <a:effectLst/>
                          <a:uLnTx/>
                          <a:uFillTx/>
                        </a:rPr>
                        <a:t>90% of  business and general work visas adjudicated within 8 weeks for applications processed within the RSA</a:t>
                      </a:r>
                      <a:endParaRPr kumimoji="0" lang="en-US" sz="1600" b="0" i="0" u="none" strike="noStrike" cap="none" normalizeH="0" baseline="0" dirty="0">
                        <a:ln>
                          <a:noFill/>
                        </a:ln>
                        <a:solidFill>
                          <a:schemeClr val="tx1"/>
                        </a:solidFill>
                        <a:effectLst/>
                        <a:latin typeface="Arial" charset="0"/>
                        <a:cs typeface="Arial" charset="0"/>
                      </a:endParaRPr>
                    </a:p>
                  </a:txBody>
                  <a:tcPr marL="72010" marR="72010" marT="73136" marB="73136" horzOverflow="overflow"/>
                </a:tc>
                <a:tc>
                  <a:txBody>
                    <a:bodyPr/>
                    <a:lstStyle/>
                    <a:p>
                      <a:pPr marL="0" marR="0" lvl="0" indent="0" algn="just" defTabSz="914400" rtl="0" eaLnBrk="1" fontAlgn="auto" latinLnBrk="0" hangingPunct="1">
                        <a:lnSpc>
                          <a:spcPct val="100000"/>
                        </a:lnSpc>
                        <a:spcBef>
                          <a:spcPts val="0"/>
                        </a:spcBef>
                        <a:spcAft>
                          <a:spcPts val="0"/>
                        </a:spcAft>
                        <a:buClrTx/>
                        <a:buSzTx/>
                        <a:buFontTx/>
                        <a:buNone/>
                      </a:pPr>
                      <a:r>
                        <a:rPr lang="en-US" sz="1600" u="none" strike="noStrike" kern="1200" baseline="0" dirty="0"/>
                        <a:t>89.2% (812 out of 910) of  business and general work visas adjudicated within 8 weeks </a:t>
                      </a:r>
                      <a:endParaRPr kumimoji="0" lang="en-US" sz="1600" b="0" i="0" u="none" strike="noStrike" cap="none" normalizeH="0" baseline="0" dirty="0">
                        <a:ln>
                          <a:noFill/>
                        </a:ln>
                        <a:solidFill>
                          <a:schemeClr val="tx1"/>
                        </a:solidFill>
                        <a:effectLst/>
                        <a:latin typeface="Arial" charset="0"/>
                        <a:cs typeface="Arial" charset="0"/>
                      </a:endParaRPr>
                    </a:p>
                  </a:txBody>
                  <a:tcPr marL="72010" marR="72010" marT="73136" marB="73136" horzOverflow="overflow"/>
                </a:tc>
                <a:tc>
                  <a:txBody>
                    <a:bodyPr/>
                    <a:lstStyle/>
                    <a:p>
                      <a:pPr algn="just"/>
                      <a:r>
                        <a:rPr lang="en-US" sz="1600" kern="1200" dirty="0">
                          <a:effectLst/>
                        </a:rPr>
                        <a:t>The annual target has</a:t>
                      </a:r>
                      <a:r>
                        <a:rPr lang="en-US" sz="1600" kern="1200" baseline="0" dirty="0">
                          <a:effectLst/>
                        </a:rPr>
                        <a:t> been</a:t>
                      </a:r>
                      <a:r>
                        <a:rPr lang="en-US" sz="1600" kern="1200" dirty="0">
                          <a:effectLst/>
                        </a:rPr>
                        <a:t> rolled over to the 2022/23 FY.</a:t>
                      </a:r>
                      <a:endParaRPr lang="en-ZA" sz="1600" kern="1200" dirty="0">
                        <a:solidFill>
                          <a:schemeClr val="tx1"/>
                        </a:solidFill>
                        <a:effectLst/>
                        <a:latin typeface="Arial" panose="020B0604020202020204" pitchFamily="34" charset="0"/>
                        <a:ea typeface="+mn-ea"/>
                        <a:cs typeface="Arial" panose="020B0604020202020204" pitchFamily="34" charset="0"/>
                      </a:endParaRPr>
                    </a:p>
                  </a:txBody>
                  <a:tcPr marL="72010" marR="72010" marT="73136" marB="73136" horzOverflow="overflow"/>
                </a:tc>
                <a:extLst>
                  <a:ext uri="{0D108BD9-81ED-4DB2-BD59-A6C34878D82A}">
                    <a16:rowId xmlns:a16="http://schemas.microsoft.com/office/drawing/2014/main" val="10003"/>
                  </a:ext>
                </a:extLst>
              </a:tr>
              <a:tr h="1698633">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600" kern="1200" baseline="0" dirty="0"/>
                        <a:t>BMA incrementally established</a:t>
                      </a:r>
                      <a:endParaRPr lang="en-ZA" sz="1600" b="0" kern="1200" baseline="0" noProof="0" dirty="0">
                        <a:solidFill>
                          <a:schemeClr val="tx1"/>
                        </a:solidFill>
                        <a:latin typeface="Arial" panose="020B0604020202020204" pitchFamily="34" charset="0"/>
                        <a:ea typeface="+mn-ea"/>
                        <a:cs typeface="Arial" panose="020B0604020202020204" pitchFamily="34" charset="0"/>
                      </a:endParaRPr>
                    </a:p>
                  </a:txBody>
                  <a:tcPr marL="45716" marR="45716" marT="45716" marB="45716" horzOverflow="overflow"/>
                </a:tc>
                <a:tc>
                  <a:txBody>
                    <a:bodyPr/>
                    <a:lstStyle/>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US" sz="1600" kern="1200" dirty="0"/>
                        <a:t>The Implementation Protocols</a:t>
                      </a:r>
                      <a:r>
                        <a:rPr lang="en-US" sz="1600" kern="1200" baseline="0" dirty="0"/>
                        <a:t> with SAPS and </a:t>
                      </a:r>
                      <a:r>
                        <a:rPr kumimoji="0" lang="en-US" sz="1600" u="none" strike="noStrike" kern="1200" cap="none" normalizeH="0" baseline="0" dirty="0">
                          <a:ln>
                            <a:noFill/>
                          </a:ln>
                          <a:effectLst/>
                        </a:rPr>
                        <a:t>SANDF have not been concluded and the Section 97 Proclamation pertaining to the transfer of functions has not been finalized.</a:t>
                      </a:r>
                    </a:p>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kumimoji="0" lang="en-US" sz="1600" u="none" strike="noStrike" kern="1200" cap="none" normalizeH="0" baseline="0" dirty="0">
                          <a:ln>
                            <a:noFill/>
                          </a:ln>
                          <a:effectLst/>
                        </a:rPr>
                        <a:t>The BMA-SARS Implementation Protocol has been signed  and the 10 Port Coordinators have been appointed.</a:t>
                      </a:r>
                      <a:endParaRPr kumimoji="0" lang="en-US" sz="1600" b="0" i="0" u="none" strike="noStrike" kern="1200" cap="none" normalizeH="0" baseline="0" dirty="0">
                        <a:ln>
                          <a:noFill/>
                        </a:ln>
                        <a:solidFill>
                          <a:schemeClr val="tx1"/>
                        </a:solidFill>
                        <a:effectLst/>
                        <a:latin typeface="Arial" charset="0"/>
                        <a:ea typeface="+mn-ea"/>
                        <a:cs typeface="Arial" charset="0"/>
                      </a:endParaRPr>
                    </a:p>
                  </a:txBody>
                  <a:tcPr marL="45716" marR="45716" marT="45716" marB="45716" horzOverflow="overflow"/>
                </a:tc>
                <a:tc>
                  <a:txBody>
                    <a:bodyPr/>
                    <a:lstStyle/>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kumimoji="0" lang="en-US" sz="1600" u="none" strike="noStrike" cap="none" normalizeH="0" baseline="0" dirty="0">
                          <a:ln>
                            <a:noFill/>
                          </a:ln>
                          <a:effectLst/>
                        </a:rPr>
                        <a:t>The target to submit to Cabinet has been rolled over to the 2022/23 FY</a:t>
                      </a:r>
                      <a:endParaRPr kumimoji="0" lang="en-US" sz="1600" b="0" i="0" u="none" strike="noStrike" cap="none" normalizeH="0" baseline="0" dirty="0">
                        <a:ln>
                          <a:noFill/>
                        </a:ln>
                        <a:solidFill>
                          <a:schemeClr val="tx1"/>
                        </a:solidFill>
                        <a:effectLst/>
                        <a:latin typeface="Arial" charset="0"/>
                        <a:cs typeface="Arial" charset="0"/>
                      </a:endParaRPr>
                    </a:p>
                  </a:txBody>
                  <a:tcPr marL="71989" marR="71989" marT="71989" marB="71989" horzOverflow="overflow"/>
                </a:tc>
                <a:extLst>
                  <a:ext uri="{0D108BD9-81ED-4DB2-BD59-A6C34878D82A}">
                    <a16:rowId xmlns:a16="http://schemas.microsoft.com/office/drawing/2014/main" val="1184472869"/>
                  </a:ext>
                </a:extLst>
              </a:tr>
            </a:tbl>
          </a:graphicData>
        </a:graphic>
      </p:graphicFrame>
      <p:sp>
        <p:nvSpPr>
          <p:cNvPr id="8" name="TextBox 7"/>
          <p:cNvSpPr txBox="1"/>
          <p:nvPr/>
        </p:nvSpPr>
        <p:spPr>
          <a:xfrm>
            <a:off x="1" y="0"/>
            <a:ext cx="9144000" cy="400110"/>
          </a:xfrm>
          <a:prstGeom prst="rect">
            <a:avLst/>
          </a:prstGeom>
          <a:solidFill>
            <a:schemeClr val="accent3">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ZA" sz="2000" b="1" dirty="0">
                <a:solidFill>
                  <a:schemeClr val="bg1"/>
                </a:solidFill>
                <a:latin typeface="Arial" panose="020B0604020202020204" pitchFamily="34" charset="0"/>
                <a:cs typeface="Arial" panose="020B0604020202020204" pitchFamily="34" charset="0"/>
              </a:rPr>
              <a:t>LIST TARGETS NOT ACHIEVED</a:t>
            </a:r>
          </a:p>
        </p:txBody>
      </p:sp>
    </p:spTree>
    <p:extLst>
      <p:ext uri="{BB962C8B-B14F-4D97-AF65-F5344CB8AC3E}">
        <p14:creationId xmlns:p14="http://schemas.microsoft.com/office/powerpoint/2010/main" val="19492347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US" altLang="en-US" sz="2800" b="1" dirty="0"/>
          </a:p>
        </p:txBody>
      </p:sp>
      <p:sp>
        <p:nvSpPr>
          <p:cNvPr id="8196" name="Slide Number Placeholder 3"/>
          <p:cNvSpPr>
            <a:spLocks noGrp="1"/>
          </p:cNvSpPr>
          <p:nvPr>
            <p:ph type="sldNum" sz="quarter" idx="12"/>
          </p:nvPr>
        </p:nvSpPr>
        <p:spPr bwMode="auto">
          <a:xfrm>
            <a:off x="4424513" y="6339714"/>
            <a:ext cx="663302" cy="750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indent="0" algn="l">
              <a:buNone/>
            </a:pPr>
            <a:r>
              <a:rPr lang="en-US" altLang="en-US" sz="1800" b="1" dirty="0"/>
              <a:t>46</a:t>
            </a:r>
            <a:endParaRPr lang="en-ZA" altLang="en-US" sz="1800" b="1" dirty="0"/>
          </a:p>
        </p:txBody>
      </p:sp>
      <p:sp>
        <p:nvSpPr>
          <p:cNvPr id="8197"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graphicFrame>
        <p:nvGraphicFramePr>
          <p:cNvPr id="6" name="Table 1"/>
          <p:cNvGraphicFramePr>
            <a:graphicFrameLocks/>
          </p:cNvGraphicFramePr>
          <p:nvPr>
            <p:extLst>
              <p:ext uri="{D42A27DB-BD31-4B8C-83A1-F6EECF244321}">
                <p14:modId xmlns:p14="http://schemas.microsoft.com/office/powerpoint/2010/main" val="2594001281"/>
              </p:ext>
            </p:extLst>
          </p:nvPr>
        </p:nvGraphicFramePr>
        <p:xfrm>
          <a:off x="0" y="438411"/>
          <a:ext cx="9068587" cy="5045051"/>
        </p:xfrm>
        <a:graphic>
          <a:graphicData uri="http://schemas.openxmlformats.org/drawingml/2006/table">
            <a:tbl>
              <a:tblPr firstRow="1" bandRow="1">
                <a:tableStyleId>{F2DE63D5-997A-4646-A377-4702673A728D}</a:tableStyleId>
              </a:tblPr>
              <a:tblGrid>
                <a:gridCol w="2754217">
                  <a:extLst>
                    <a:ext uri="{9D8B030D-6E8A-4147-A177-3AD203B41FA5}">
                      <a16:colId xmlns:a16="http://schemas.microsoft.com/office/drawing/2014/main" val="20000"/>
                    </a:ext>
                  </a:extLst>
                </a:gridCol>
                <a:gridCol w="4186410">
                  <a:extLst>
                    <a:ext uri="{9D8B030D-6E8A-4147-A177-3AD203B41FA5}">
                      <a16:colId xmlns:a16="http://schemas.microsoft.com/office/drawing/2014/main" val="139916489"/>
                    </a:ext>
                  </a:extLst>
                </a:gridCol>
                <a:gridCol w="2127960">
                  <a:extLst>
                    <a:ext uri="{9D8B030D-6E8A-4147-A177-3AD203B41FA5}">
                      <a16:colId xmlns:a16="http://schemas.microsoft.com/office/drawing/2014/main" val="20001"/>
                    </a:ext>
                  </a:extLst>
                </a:gridCol>
              </a:tblGrid>
              <a:tr h="398871">
                <a:tc>
                  <a:txBody>
                    <a:bodyPr/>
                    <a:lstStyle/>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pPr>
                      <a:r>
                        <a:rPr kumimoji="0" lang="en-ZA" sz="1400" u="none" strike="noStrike" kern="1200" cap="none" normalizeH="0" baseline="0" dirty="0">
                          <a:ln>
                            <a:noFill/>
                          </a:ln>
                          <a:effectLst/>
                        </a:rPr>
                        <a:t>ANNUAL TARGET</a:t>
                      </a:r>
                      <a:endParaRPr kumimoji="0" lang="en-US"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02" marR="72002" marT="71957" marB="71957" horzOverflow="overflow"/>
                </a:tc>
                <a:tc>
                  <a:txBody>
                    <a:bodyPr/>
                    <a:lstStyle/>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pPr>
                      <a:r>
                        <a:rPr kumimoji="0" lang="en-US" sz="1400" u="none" strike="noStrike" kern="1200" cap="none" normalizeH="0" baseline="0" dirty="0">
                          <a:ln>
                            <a:noFill/>
                          </a:ln>
                          <a:effectLst/>
                        </a:rPr>
                        <a:t>PROGRESS</a:t>
                      </a:r>
                      <a:endParaRPr kumimoji="0" lang="en-US"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02" marR="72002" marT="71957" marB="71957"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pPr>
                      <a:r>
                        <a:rPr kumimoji="0" lang="en-US" sz="1400" u="none" strike="noStrike" kern="1200" cap="none" normalizeH="0" baseline="0" dirty="0">
                          <a:ln>
                            <a:noFill/>
                          </a:ln>
                          <a:effectLst/>
                        </a:rPr>
                        <a:t>WAY FORWARD/REMEDIAL ACTION</a:t>
                      </a:r>
                      <a:endParaRPr kumimoji="0" lang="en-US" sz="14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72002" marR="72002" marT="71957" marB="71957" horzOverflow="overflow"/>
                </a:tc>
                <a:extLst>
                  <a:ext uri="{0D108BD9-81ED-4DB2-BD59-A6C34878D82A}">
                    <a16:rowId xmlns:a16="http://schemas.microsoft.com/office/drawing/2014/main" val="10001"/>
                  </a:ext>
                </a:extLst>
              </a:tr>
              <a:tr h="192144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600" kern="1200" dirty="0">
                          <a:effectLst/>
                        </a:rPr>
                        <a:t>BMA incrementally rolled out at 11 ports of entry by  incorporating frontline immigration, port health, border facility management and agriculture functions into the BMA</a:t>
                      </a:r>
                      <a:endParaRPr lang="en-ZA" sz="1600" b="0" kern="1200" dirty="0">
                        <a:solidFill>
                          <a:schemeClr val="tx1"/>
                        </a:solidFill>
                        <a:effectLst/>
                        <a:latin typeface="Arial" pitchFamily="34" charset="0"/>
                        <a:ea typeface="+mn-ea"/>
                        <a:cs typeface="Arial" pitchFamily="34" charset="0"/>
                      </a:endParaRPr>
                    </a:p>
                  </a:txBody>
                  <a:tcPr marL="72010" marR="72010" marT="73136" marB="73136" horzOverflow="overflow"/>
                </a:tc>
                <a:tc>
                  <a:txBody>
                    <a:bodyPr/>
                    <a:lstStyle/>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US" sz="1600" kern="1200" baseline="0" dirty="0"/>
                        <a:t>The BMA could not be rolled-out to 11 Ports of Entry as the Section 97 Proclamation, through which frontline functions would have been incorporated into the BMA, was not finalized.</a:t>
                      </a:r>
                    </a:p>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US" sz="1600" kern="1200" baseline="0" dirty="0"/>
                        <a:t>Concurrence on the functions to be transferred to the Minister of Home Affairs has only been received from the Minister of Agriculture, Land Reform and Rural Development.</a:t>
                      </a:r>
                      <a:endParaRPr lang="en-US" sz="1600" b="0" kern="1200" dirty="0">
                        <a:solidFill>
                          <a:schemeClr val="tx1"/>
                        </a:solidFill>
                        <a:latin typeface="Arial" panose="020B0604020202020204" pitchFamily="34" charset="0"/>
                        <a:ea typeface="+mn-ea"/>
                        <a:cs typeface="Arial" panose="020B0604020202020204" pitchFamily="34" charset="0"/>
                      </a:endParaRPr>
                    </a:p>
                  </a:txBody>
                  <a:tcPr marL="72010" marR="72010" marT="73136" marB="73136" horzOverflow="overflow"/>
                </a:tc>
                <a:tc>
                  <a:txBody>
                    <a:bodyPr/>
                    <a:lstStyle/>
                    <a:p>
                      <a:pPr algn="just"/>
                      <a:r>
                        <a:rPr lang="en-US" sz="1600" kern="1200" dirty="0">
                          <a:effectLst/>
                        </a:rPr>
                        <a:t>The annual target has</a:t>
                      </a:r>
                      <a:r>
                        <a:rPr lang="en-US" sz="1600" kern="1200" baseline="0" dirty="0">
                          <a:effectLst/>
                        </a:rPr>
                        <a:t> been</a:t>
                      </a:r>
                      <a:r>
                        <a:rPr lang="en-US" sz="1600" kern="1200" dirty="0">
                          <a:effectLst/>
                        </a:rPr>
                        <a:t> rolled over to the 2022/23 FY.</a:t>
                      </a:r>
                      <a:endParaRPr lang="en-ZA" sz="1600" kern="1200" dirty="0">
                        <a:solidFill>
                          <a:schemeClr val="tx1"/>
                        </a:solidFill>
                        <a:effectLst/>
                        <a:latin typeface="Arial" panose="020B0604020202020204" pitchFamily="34" charset="0"/>
                        <a:ea typeface="+mn-ea"/>
                        <a:cs typeface="Arial" panose="020B0604020202020204" pitchFamily="34" charset="0"/>
                      </a:endParaRPr>
                    </a:p>
                  </a:txBody>
                  <a:tcPr marL="72010" marR="72010" marT="73136" marB="73136" horzOverflow="overflow"/>
                </a:tc>
                <a:extLst>
                  <a:ext uri="{0D108BD9-81ED-4DB2-BD59-A6C34878D82A}">
                    <a16:rowId xmlns:a16="http://schemas.microsoft.com/office/drawing/2014/main" val="10002"/>
                  </a:ext>
                </a:extLst>
              </a:tr>
              <a:tr h="2164065">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600" kern="1200" dirty="0">
                          <a:effectLst/>
                        </a:rPr>
                        <a:t>Financial and contractual closure reached with</a:t>
                      </a:r>
                      <a:r>
                        <a:rPr lang="en-ZA" sz="1600" kern="1200" baseline="0" dirty="0">
                          <a:effectLst/>
                        </a:rPr>
                        <a:t> </a:t>
                      </a:r>
                      <a:r>
                        <a:rPr lang="en-ZA" sz="1600" kern="1200" dirty="0">
                          <a:effectLst/>
                        </a:rPr>
                        <a:t>the appointed bidders in respect of the</a:t>
                      </a:r>
                      <a:r>
                        <a:rPr lang="en-ZA" sz="1600" kern="1200" baseline="0" dirty="0">
                          <a:effectLst/>
                        </a:rPr>
                        <a:t> </a:t>
                      </a:r>
                      <a:r>
                        <a:rPr lang="en-ZA" sz="1600" kern="1200" dirty="0">
                          <a:effectLst/>
                        </a:rPr>
                        <a:t>redevelopment of six priority land ports of entry</a:t>
                      </a:r>
                      <a:endParaRPr lang="en-ZA" sz="1600" kern="1200" noProof="0" dirty="0">
                        <a:effectLst/>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600" b="0" kern="1200" dirty="0">
                        <a:solidFill>
                          <a:schemeClr val="tx1"/>
                        </a:solidFill>
                        <a:effectLst/>
                        <a:latin typeface="Arial" pitchFamily="34" charset="0"/>
                        <a:ea typeface="+mn-ea"/>
                        <a:cs typeface="Arial" pitchFamily="34" charset="0"/>
                      </a:endParaRPr>
                    </a:p>
                  </a:txBody>
                  <a:tcPr marL="72010" marR="72010" marT="73136" marB="73136" horzOverflow="overflow"/>
                </a:tc>
                <a:tc>
                  <a:txBody>
                    <a:bodyPr/>
                    <a:lstStyle/>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US" sz="1600" kern="1200" dirty="0"/>
                        <a:t>Financial and contractual closure could not be reached as the private parties have not been appointed. </a:t>
                      </a:r>
                    </a:p>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endParaRPr lang="en-US" sz="1600" kern="1200" dirty="0"/>
                    </a:p>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US" sz="1600" kern="1200" dirty="0"/>
                        <a:t>The Request for Proposal (RfP) document which will be issued to the market for bid responses is currently being considered for approval by National Treasury. </a:t>
                      </a:r>
                      <a:endParaRPr lang="en-US" sz="1600" kern="1200" dirty="0">
                        <a:solidFill>
                          <a:schemeClr val="tx1"/>
                        </a:solidFill>
                        <a:latin typeface="Arial" panose="020B0604020202020204" pitchFamily="34" charset="0"/>
                        <a:ea typeface="+mn-ea"/>
                        <a:cs typeface="Arial" panose="020B0604020202020204" pitchFamily="34" charset="0"/>
                      </a:endParaRPr>
                    </a:p>
                  </a:txBody>
                  <a:tcPr marL="72010" marR="72010" marT="73136" marB="73136" horzOverflow="overflow"/>
                </a:tc>
                <a:tc>
                  <a:txBody>
                    <a:bodyPr/>
                    <a:lstStyle/>
                    <a:p>
                      <a:pPr algn="just"/>
                      <a:r>
                        <a:rPr lang="en-US" sz="1600" kern="1200" dirty="0">
                          <a:effectLst/>
                        </a:rPr>
                        <a:t>The annual target has</a:t>
                      </a:r>
                      <a:r>
                        <a:rPr lang="en-US" sz="1600" kern="1200" baseline="0" dirty="0">
                          <a:effectLst/>
                        </a:rPr>
                        <a:t> been</a:t>
                      </a:r>
                      <a:r>
                        <a:rPr lang="en-US" sz="1600" kern="1200" dirty="0">
                          <a:effectLst/>
                        </a:rPr>
                        <a:t> rolled over to the 2022/23 FY.</a:t>
                      </a:r>
                      <a:endParaRPr lang="en-ZA" sz="1600" kern="1200" dirty="0">
                        <a:solidFill>
                          <a:schemeClr val="tx1"/>
                        </a:solidFill>
                        <a:effectLst/>
                        <a:latin typeface="Arial" panose="020B0604020202020204" pitchFamily="34" charset="0"/>
                        <a:ea typeface="+mn-ea"/>
                        <a:cs typeface="Arial" panose="020B0604020202020204" pitchFamily="34" charset="0"/>
                      </a:endParaRPr>
                    </a:p>
                  </a:txBody>
                  <a:tcPr marL="72010" marR="72010" marT="73136" marB="73136" horzOverflow="overflow"/>
                </a:tc>
                <a:extLst>
                  <a:ext uri="{0D108BD9-81ED-4DB2-BD59-A6C34878D82A}">
                    <a16:rowId xmlns:a16="http://schemas.microsoft.com/office/drawing/2014/main" val="10003"/>
                  </a:ext>
                </a:extLst>
              </a:tr>
            </a:tbl>
          </a:graphicData>
        </a:graphic>
      </p:graphicFrame>
      <p:sp>
        <p:nvSpPr>
          <p:cNvPr id="8" name="TextBox 7"/>
          <p:cNvSpPr txBox="1"/>
          <p:nvPr/>
        </p:nvSpPr>
        <p:spPr>
          <a:xfrm>
            <a:off x="0" y="0"/>
            <a:ext cx="9143999" cy="400110"/>
          </a:xfrm>
          <a:prstGeom prst="rect">
            <a:avLst/>
          </a:prstGeom>
          <a:solidFill>
            <a:schemeClr val="accent3">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ZA" sz="2000" b="1" dirty="0">
                <a:solidFill>
                  <a:schemeClr val="bg1"/>
                </a:solidFill>
                <a:latin typeface="Arial" panose="020B0604020202020204" pitchFamily="34" charset="0"/>
                <a:cs typeface="Arial" panose="020B0604020202020204" pitchFamily="34" charset="0"/>
              </a:rPr>
              <a:t>LIST TARGETS NOT ACHIEVED</a:t>
            </a:r>
          </a:p>
        </p:txBody>
      </p:sp>
    </p:spTree>
    <p:extLst>
      <p:ext uri="{BB962C8B-B14F-4D97-AF65-F5344CB8AC3E}">
        <p14:creationId xmlns:p14="http://schemas.microsoft.com/office/powerpoint/2010/main" val="28599293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8"/>
          <p:cNvSpPr>
            <a:spLocks noChangeArrowheads="1"/>
          </p:cNvSpPr>
          <p:nvPr/>
        </p:nvSpPr>
        <p:spPr bwMode="auto">
          <a:xfrm>
            <a:off x="134778" y="1020139"/>
            <a:ext cx="8900365"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marL="373063" indent="-285750" algn="just" defTabSz="914400" fontAlgn="base">
              <a:spcAft>
                <a:spcPct val="0"/>
              </a:spcAft>
              <a:buFont typeface="Wingdings" panose="05000000000000000000" pitchFamily="2" charset="2"/>
              <a:buChar char="q"/>
              <a:defRPr/>
            </a:pPr>
            <a:endParaRPr lang="en-ZA" dirty="0">
              <a:latin typeface="Arial" pitchFamily="34" charset="0"/>
              <a:cs typeface="Arial" pitchFamily="34" charset="0"/>
            </a:endParaRPr>
          </a:p>
          <a:p>
            <a:pPr marL="373063" lvl="0" indent="-285750" algn="just" defTabSz="914400" fontAlgn="base">
              <a:spcAft>
                <a:spcPct val="0"/>
              </a:spcAft>
              <a:buFont typeface="Wingdings" panose="05000000000000000000" pitchFamily="2" charset="2"/>
              <a:buChar char="q"/>
              <a:defRPr/>
            </a:pPr>
            <a:endParaRPr lang="en-ZA" dirty="0">
              <a:latin typeface="Arial" pitchFamily="34" charset="0"/>
              <a:cs typeface="Arial" pitchFamily="34" charset="0"/>
            </a:endParaRPr>
          </a:p>
          <a:p>
            <a:pPr marL="87313" lvl="0" algn="just" defTabSz="914400" fontAlgn="base">
              <a:spcAft>
                <a:spcPct val="0"/>
              </a:spcAft>
              <a:defRPr/>
            </a:pPr>
            <a:endParaRPr lang="en-ZA" dirty="0">
              <a:solidFill>
                <a:prstClr val="black"/>
              </a:solidFill>
              <a:latin typeface="Arial" panose="020B0604020202020204" pitchFamily="34" charset="0"/>
              <a:cs typeface="Arial" panose="020B0604020202020204" pitchFamily="34" charset="0"/>
            </a:endParaRPr>
          </a:p>
          <a:p>
            <a:pPr marL="373063" indent="-285750" algn="just" defTabSz="914400" fontAlgn="base">
              <a:spcAft>
                <a:spcPct val="0"/>
              </a:spcAft>
              <a:buFont typeface="Wingdings" panose="05000000000000000000" pitchFamily="2" charset="2"/>
              <a:buChar char="q"/>
              <a:defRPr/>
            </a:pPr>
            <a:endParaRPr lang="en-ZA" sz="1400" b="1" i="1" dirty="0">
              <a:latin typeface="Arial" panose="020B0604020202020204" pitchFamily="34" charset="0"/>
              <a:cs typeface="Arial" panose="020B0604020202020204" pitchFamily="34" charset="0"/>
            </a:endParaRPr>
          </a:p>
          <a:p>
            <a:pPr marL="87313" lvl="0" algn="just" defTabSz="914400" fontAlgn="base">
              <a:spcAft>
                <a:spcPct val="0"/>
              </a:spcAft>
              <a:defRPr/>
            </a:pPr>
            <a:endParaRPr lang="en-ZA" dirty="0">
              <a:solidFill>
                <a:prstClr val="black"/>
              </a:solidFill>
              <a:latin typeface="Arial" panose="020B0604020202020204" pitchFamily="34" charset="0"/>
              <a:cs typeface="Arial" panose="020B0604020202020204" pitchFamily="34" charset="0"/>
            </a:endParaRPr>
          </a:p>
          <a:p>
            <a:pPr marL="87313" lvl="0" algn="just" defTabSz="914400" fontAlgn="base">
              <a:spcAft>
                <a:spcPct val="0"/>
              </a:spcAft>
              <a:defRPr/>
            </a:pPr>
            <a:endParaRPr lang="en-ZA" sz="2800" dirty="0">
              <a:solidFill>
                <a:prstClr val="black"/>
              </a:solidFill>
              <a:latin typeface="Arial" panose="020B0604020202020204" pitchFamily="34" charset="0"/>
              <a:cs typeface="Arial" panose="020B0604020202020204" pitchFamily="34" charset="0"/>
            </a:endParaRPr>
          </a:p>
        </p:txBody>
      </p:sp>
      <p:sp>
        <p:nvSpPr>
          <p:cNvPr id="5127" name="Rectangle 2"/>
          <p:cNvSpPr>
            <a:spLocks noChangeArrowheads="1"/>
          </p:cNvSpPr>
          <p:nvPr/>
        </p:nvSpPr>
        <p:spPr bwMode="auto">
          <a:xfrm>
            <a:off x="-99151" y="797412"/>
            <a:ext cx="9035143"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73063" indent="-285750" algn="just" defTabSz="914400" fontAlgn="base">
              <a:spcBef>
                <a:spcPts val="600"/>
              </a:spcBef>
              <a:spcAft>
                <a:spcPts val="600"/>
              </a:spcAft>
              <a:buFont typeface="Wingdings" panose="05000000000000000000" pitchFamily="2" charset="2"/>
              <a:buChar char="q"/>
              <a:defRPr/>
            </a:pPr>
            <a:r>
              <a:rPr lang="en-ZA" dirty="0">
                <a:latin typeface="Arial" pitchFamily="34" charset="0"/>
                <a:cs typeface="Arial" pitchFamily="34" charset="0"/>
              </a:rPr>
              <a:t>To address the capacity challenges experienced by the department, a capacitation business case was developed, with a focus on core business. The business case was submitted to National Treasury on 18 October 2021. Treasury considered the business case favourably and allocated the following additional funding on 28 January 2022 </a:t>
            </a:r>
          </a:p>
          <a:p>
            <a:pPr marL="373063" indent="-285750" algn="just" defTabSz="914400" fontAlgn="base">
              <a:spcBef>
                <a:spcPts val="600"/>
              </a:spcBef>
              <a:spcAft>
                <a:spcPts val="600"/>
              </a:spcAft>
              <a:buFont typeface="Wingdings" panose="05000000000000000000" pitchFamily="2" charset="2"/>
              <a:buChar char="q"/>
              <a:defRPr/>
            </a:pPr>
            <a:r>
              <a:rPr lang="en-ZA" dirty="0">
                <a:latin typeface="Arial" pitchFamily="34" charset="0"/>
                <a:cs typeface="Arial" pitchFamily="34" charset="0"/>
              </a:rPr>
              <a:t>The funding provided by Treasury will bring relief as it allows for the funding of more than750 posts, with preference being given to lower level staff at front line offices in the Civic Services branch. These posts will be filled in the new financial year. The funded business case capacitation will move the department from 41. 6% to 45.4% staff complement</a:t>
            </a:r>
            <a:endParaRPr lang="en-US" dirty="0">
              <a:latin typeface="Arial" pitchFamily="34" charset="0"/>
              <a:cs typeface="Arial" pitchFamily="34" charset="0"/>
            </a:endParaRPr>
          </a:p>
        </p:txBody>
      </p:sp>
      <p:sp>
        <p:nvSpPr>
          <p:cNvPr id="6" name="TextBox 5"/>
          <p:cNvSpPr txBox="1"/>
          <p:nvPr/>
        </p:nvSpPr>
        <p:spPr>
          <a:xfrm>
            <a:off x="134938" y="65988"/>
            <a:ext cx="8923057" cy="458780"/>
          </a:xfrm>
          <a:prstGeom prst="rect">
            <a:avLst/>
          </a:prstGeom>
          <a:solidFill>
            <a:schemeClr val="accent3">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lnSpc>
                <a:spcPct val="107000"/>
              </a:lnSpc>
              <a:spcAft>
                <a:spcPts val="0"/>
              </a:spcAft>
            </a:pP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Way Forward  …Cont</a:t>
            </a:r>
            <a:endParaRPr lang="en-ZA" sz="2400" b="1"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pic>
        <p:nvPicPr>
          <p:cNvPr id="7" name="Picture 6"/>
          <p:cNvPicPr>
            <a:picLocks noChangeAspect="1"/>
          </p:cNvPicPr>
          <p:nvPr/>
        </p:nvPicPr>
        <p:blipFill>
          <a:blip r:embed="rId3"/>
          <a:stretch>
            <a:fillRect/>
          </a:stretch>
        </p:blipFill>
        <p:spPr>
          <a:xfrm>
            <a:off x="-3175" y="0"/>
            <a:ext cx="9147175" cy="5959929"/>
          </a:xfrm>
          <a:prstGeom prst="rect">
            <a:avLst/>
          </a:prstGeom>
        </p:spPr>
      </p:pic>
    </p:spTree>
    <p:extLst>
      <p:ext uri="{BB962C8B-B14F-4D97-AF65-F5344CB8AC3E}">
        <p14:creationId xmlns:p14="http://schemas.microsoft.com/office/powerpoint/2010/main" val="20155060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8"/>
          <p:cNvSpPr>
            <a:spLocks noChangeArrowheads="1"/>
          </p:cNvSpPr>
          <p:nvPr/>
        </p:nvSpPr>
        <p:spPr bwMode="auto">
          <a:xfrm>
            <a:off x="134778" y="1020139"/>
            <a:ext cx="8900365"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marL="373063" indent="-285750" algn="just" defTabSz="914400" fontAlgn="base">
              <a:spcAft>
                <a:spcPct val="0"/>
              </a:spcAft>
              <a:buFont typeface="Wingdings" panose="05000000000000000000" pitchFamily="2" charset="2"/>
              <a:buChar char="q"/>
              <a:defRPr/>
            </a:pPr>
            <a:endParaRPr lang="en-ZA" dirty="0">
              <a:latin typeface="Arial" pitchFamily="34" charset="0"/>
              <a:cs typeface="Arial" pitchFamily="34" charset="0"/>
            </a:endParaRPr>
          </a:p>
          <a:p>
            <a:pPr marL="373063" lvl="0" indent="-285750" algn="just" defTabSz="914400" fontAlgn="base">
              <a:spcAft>
                <a:spcPct val="0"/>
              </a:spcAft>
              <a:buFont typeface="Wingdings" panose="05000000000000000000" pitchFamily="2" charset="2"/>
              <a:buChar char="q"/>
              <a:defRPr/>
            </a:pPr>
            <a:endParaRPr lang="en-ZA" dirty="0">
              <a:latin typeface="Arial" pitchFamily="34" charset="0"/>
              <a:cs typeface="Arial" pitchFamily="34" charset="0"/>
            </a:endParaRPr>
          </a:p>
          <a:p>
            <a:pPr marL="87313" lvl="0" algn="just" defTabSz="914400" fontAlgn="base">
              <a:spcAft>
                <a:spcPct val="0"/>
              </a:spcAft>
              <a:defRPr/>
            </a:pPr>
            <a:endParaRPr lang="en-ZA" dirty="0">
              <a:solidFill>
                <a:prstClr val="black"/>
              </a:solidFill>
              <a:latin typeface="Arial" panose="020B0604020202020204" pitchFamily="34" charset="0"/>
              <a:cs typeface="Arial" panose="020B0604020202020204" pitchFamily="34" charset="0"/>
            </a:endParaRPr>
          </a:p>
          <a:p>
            <a:pPr marL="373063" indent="-285750" algn="just" defTabSz="914400" fontAlgn="base">
              <a:spcAft>
                <a:spcPct val="0"/>
              </a:spcAft>
              <a:buFont typeface="Wingdings" panose="05000000000000000000" pitchFamily="2" charset="2"/>
              <a:buChar char="q"/>
              <a:defRPr/>
            </a:pPr>
            <a:endParaRPr lang="en-ZA" sz="1400" b="1" i="1" dirty="0">
              <a:latin typeface="Arial" panose="020B0604020202020204" pitchFamily="34" charset="0"/>
              <a:cs typeface="Arial" panose="020B0604020202020204" pitchFamily="34" charset="0"/>
            </a:endParaRPr>
          </a:p>
          <a:p>
            <a:pPr marL="87313" lvl="0" algn="just" defTabSz="914400" fontAlgn="base">
              <a:spcAft>
                <a:spcPct val="0"/>
              </a:spcAft>
              <a:defRPr/>
            </a:pPr>
            <a:endParaRPr lang="en-ZA" dirty="0">
              <a:solidFill>
                <a:prstClr val="black"/>
              </a:solidFill>
              <a:latin typeface="Arial" panose="020B0604020202020204" pitchFamily="34" charset="0"/>
              <a:cs typeface="Arial" panose="020B0604020202020204" pitchFamily="34" charset="0"/>
            </a:endParaRPr>
          </a:p>
          <a:p>
            <a:pPr marL="87313" lvl="0" algn="just" defTabSz="914400" fontAlgn="base">
              <a:spcAft>
                <a:spcPct val="0"/>
              </a:spcAft>
              <a:defRPr/>
            </a:pPr>
            <a:endParaRPr lang="en-ZA" sz="2800" dirty="0">
              <a:solidFill>
                <a:prstClr val="black"/>
              </a:solidFill>
              <a:latin typeface="Arial" panose="020B0604020202020204" pitchFamily="34" charset="0"/>
              <a:cs typeface="Arial" panose="020B0604020202020204" pitchFamily="34" charset="0"/>
            </a:endParaRPr>
          </a:p>
        </p:txBody>
      </p:sp>
      <p:sp>
        <p:nvSpPr>
          <p:cNvPr id="5125" name="Slide Number Placeholder 3"/>
          <p:cNvSpPr>
            <a:spLocks noGrp="1"/>
          </p:cNvSpPr>
          <p:nvPr>
            <p:ph type="sldNum" sz="quarter" idx="12"/>
          </p:nvPr>
        </p:nvSpPr>
        <p:spPr bwMode="auto">
          <a:xfrm>
            <a:off x="3960200" y="6304077"/>
            <a:ext cx="1249520" cy="3602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6pPr>
            <a:lvl7pPr marL="29718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7pPr>
            <a:lvl8pPr marL="34290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8pPr>
            <a:lvl9pPr marL="38862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9pPr>
          </a:lstStyle>
          <a:p>
            <a:pPr marL="0" indent="0" algn="ctr" eaLnBrk="1" hangingPunct="1">
              <a:buNone/>
            </a:pPr>
            <a:r>
              <a:rPr lang="en-US" altLang="en-US" sz="1800" b="1" dirty="0"/>
              <a:t>48</a:t>
            </a:r>
            <a:endParaRPr lang="en-ZA" altLang="en-US" sz="1800" b="1" dirty="0"/>
          </a:p>
        </p:txBody>
      </p:sp>
      <p:sp>
        <p:nvSpPr>
          <p:cNvPr id="5127" name="Rectangle 2"/>
          <p:cNvSpPr>
            <a:spLocks noChangeArrowheads="1"/>
          </p:cNvSpPr>
          <p:nvPr/>
        </p:nvSpPr>
        <p:spPr bwMode="auto">
          <a:xfrm>
            <a:off x="22852" y="812626"/>
            <a:ext cx="90351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87313" algn="just" defTabSz="914400" fontAlgn="base">
              <a:spcBef>
                <a:spcPts val="600"/>
              </a:spcBef>
              <a:spcAft>
                <a:spcPts val="600"/>
              </a:spcAft>
              <a:defRPr/>
            </a:pPr>
            <a:endParaRPr lang="en-US" dirty="0">
              <a:latin typeface="Arial" pitchFamily="34" charset="0"/>
              <a:cs typeface="Arial" pitchFamily="34" charset="0"/>
            </a:endParaRPr>
          </a:p>
        </p:txBody>
      </p:sp>
      <p:sp>
        <p:nvSpPr>
          <p:cNvPr id="6" name="TextBox 5"/>
          <p:cNvSpPr txBox="1"/>
          <p:nvPr/>
        </p:nvSpPr>
        <p:spPr>
          <a:xfrm>
            <a:off x="134938" y="65988"/>
            <a:ext cx="8923057" cy="461665"/>
          </a:xfrm>
          <a:prstGeom prst="rect">
            <a:avLst/>
          </a:prstGeom>
          <a:solidFill>
            <a:schemeClr val="accent3">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spcBef>
                <a:spcPts val="600"/>
              </a:spcBef>
              <a:spcAft>
                <a:spcPts val="600"/>
              </a:spcAft>
            </a:pPr>
            <a:r>
              <a:rPr lang="en-US" sz="2400" b="1" dirty="0">
                <a:solidFill>
                  <a:schemeClr val="bg1"/>
                </a:solidFill>
                <a:latin typeface="Arial" panose="020B0604020202020204" pitchFamily="34" charset="0"/>
                <a:cs typeface="Arial" panose="020B0604020202020204" pitchFamily="34" charset="0"/>
              </a:rPr>
              <a:t>2021/22 BUDGET VERSUS EXPENDITURE OUTCOME</a:t>
            </a:r>
            <a:endParaRPr lang="en-ZA" sz="2400" b="1" dirty="0">
              <a:solidFill>
                <a:schemeClr val="bg1"/>
              </a:solidFill>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051068943"/>
              </p:ext>
            </p:extLst>
          </p:nvPr>
        </p:nvGraphicFramePr>
        <p:xfrm>
          <a:off x="134938" y="605930"/>
          <a:ext cx="8900204" cy="5255043"/>
        </p:xfrm>
        <a:graphic>
          <a:graphicData uri="http://schemas.openxmlformats.org/drawingml/2006/table">
            <a:tbl>
              <a:tblPr firstRow="1" bandRow="1">
                <a:tableStyleId>{F5AB1C69-6EDB-4FF4-983F-18BD219EF322}</a:tableStyleId>
              </a:tblPr>
              <a:tblGrid>
                <a:gridCol w="2867737">
                  <a:extLst>
                    <a:ext uri="{9D8B030D-6E8A-4147-A177-3AD203B41FA5}">
                      <a16:colId xmlns:a16="http://schemas.microsoft.com/office/drawing/2014/main" val="20000"/>
                    </a:ext>
                  </a:extLst>
                </a:gridCol>
                <a:gridCol w="1456272">
                  <a:extLst>
                    <a:ext uri="{9D8B030D-6E8A-4147-A177-3AD203B41FA5}">
                      <a16:colId xmlns:a16="http://schemas.microsoft.com/office/drawing/2014/main" val="20001"/>
                    </a:ext>
                  </a:extLst>
                </a:gridCol>
                <a:gridCol w="1702718">
                  <a:extLst>
                    <a:ext uri="{9D8B030D-6E8A-4147-A177-3AD203B41FA5}">
                      <a16:colId xmlns:a16="http://schemas.microsoft.com/office/drawing/2014/main" val="20002"/>
                    </a:ext>
                  </a:extLst>
                </a:gridCol>
                <a:gridCol w="1265837">
                  <a:extLst>
                    <a:ext uri="{9D8B030D-6E8A-4147-A177-3AD203B41FA5}">
                      <a16:colId xmlns:a16="http://schemas.microsoft.com/office/drawing/2014/main" val="20003"/>
                    </a:ext>
                  </a:extLst>
                </a:gridCol>
                <a:gridCol w="1607640">
                  <a:extLst>
                    <a:ext uri="{9D8B030D-6E8A-4147-A177-3AD203B41FA5}">
                      <a16:colId xmlns:a16="http://schemas.microsoft.com/office/drawing/2014/main" val="20004"/>
                    </a:ext>
                  </a:extLst>
                </a:gridCol>
              </a:tblGrid>
              <a:tr h="1460179">
                <a:tc>
                  <a:txBody>
                    <a:bodyPr/>
                    <a:lstStyle/>
                    <a:p>
                      <a:r>
                        <a:rPr lang="en-US" sz="1600" dirty="0"/>
                        <a:t>Economic</a:t>
                      </a:r>
                      <a:r>
                        <a:rPr lang="en-US" sz="1600" baseline="0" dirty="0"/>
                        <a:t> classification</a:t>
                      </a:r>
                      <a:endParaRPr lang="en-US" sz="1600" dirty="0">
                        <a:latin typeface="Arial" panose="020B0604020202020204" pitchFamily="34" charset="0"/>
                        <a:cs typeface="Arial" panose="020B0604020202020204" pitchFamily="34" charset="0"/>
                      </a:endParaRPr>
                    </a:p>
                  </a:txBody>
                  <a:tcPr/>
                </a:tc>
                <a:tc>
                  <a:txBody>
                    <a:bodyPr/>
                    <a:lstStyle/>
                    <a:p>
                      <a:r>
                        <a:rPr lang="en-US" sz="1600" dirty="0"/>
                        <a:t>Final</a:t>
                      </a:r>
                      <a:r>
                        <a:rPr lang="en-US" sz="1600" baseline="0" dirty="0"/>
                        <a:t> appropriation</a:t>
                      </a:r>
                    </a:p>
                    <a:p>
                      <a:r>
                        <a:rPr lang="en-US" sz="1600" baseline="0" dirty="0"/>
                        <a:t>R’000</a:t>
                      </a:r>
                      <a:endParaRPr lang="en-US" sz="1600" dirty="0">
                        <a:latin typeface="Arial" panose="020B0604020202020204" pitchFamily="34" charset="0"/>
                        <a:cs typeface="Arial" panose="020B0604020202020204" pitchFamily="34" charset="0"/>
                      </a:endParaRPr>
                    </a:p>
                  </a:txBody>
                  <a:tcPr/>
                </a:tc>
                <a:tc>
                  <a:txBody>
                    <a:bodyPr/>
                    <a:lstStyle/>
                    <a:p>
                      <a:r>
                        <a:rPr lang="en-US" sz="1600" dirty="0"/>
                        <a:t>Actual</a:t>
                      </a:r>
                      <a:r>
                        <a:rPr lang="en-US" sz="1600" baseline="0" dirty="0"/>
                        <a:t> expenditure</a:t>
                      </a:r>
                    </a:p>
                    <a:p>
                      <a:r>
                        <a:rPr lang="en-US" sz="1600" baseline="0" dirty="0"/>
                        <a:t>R’000</a:t>
                      </a:r>
                      <a:endParaRPr lang="en-US" sz="1600" dirty="0">
                        <a:latin typeface="Arial" panose="020B0604020202020204" pitchFamily="34" charset="0"/>
                        <a:cs typeface="Arial" panose="020B0604020202020204" pitchFamily="34" charset="0"/>
                      </a:endParaRPr>
                    </a:p>
                  </a:txBody>
                  <a:tcPr/>
                </a:tc>
                <a:tc>
                  <a:txBody>
                    <a:bodyPr/>
                    <a:lstStyle/>
                    <a:p>
                      <a:r>
                        <a:rPr lang="en-US" sz="1600" dirty="0"/>
                        <a:t>Variance</a:t>
                      </a:r>
                    </a:p>
                    <a:p>
                      <a:endParaRPr lang="en-US" sz="1600" dirty="0"/>
                    </a:p>
                    <a:p>
                      <a:r>
                        <a:rPr lang="en-US" sz="1600" dirty="0"/>
                        <a:t>R’000</a:t>
                      </a:r>
                      <a:endParaRPr lang="en-US" sz="1600" dirty="0">
                        <a:latin typeface="Arial" panose="020B0604020202020204" pitchFamily="34" charset="0"/>
                        <a:cs typeface="Arial" panose="020B0604020202020204" pitchFamily="34" charset="0"/>
                      </a:endParaRPr>
                    </a:p>
                  </a:txBody>
                  <a:tcPr/>
                </a:tc>
                <a:tc>
                  <a:txBody>
                    <a:bodyPr/>
                    <a:lstStyle/>
                    <a:p>
                      <a:r>
                        <a:rPr lang="en-US" sz="1600" dirty="0"/>
                        <a:t>Expenditure as % of final appropriation</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868364">
                <a:tc>
                  <a:txBody>
                    <a:bodyPr/>
                    <a:lstStyle/>
                    <a:p>
                      <a:r>
                        <a:rPr lang="en-US" sz="1600" dirty="0"/>
                        <a:t>Compensation</a:t>
                      </a:r>
                      <a:r>
                        <a:rPr lang="en-US" sz="1600" baseline="0" dirty="0"/>
                        <a:t> of employees</a:t>
                      </a:r>
                      <a:endParaRPr lang="en-US" sz="1600" dirty="0">
                        <a:latin typeface="Arial" panose="020B0604020202020204" pitchFamily="34" charset="0"/>
                        <a:cs typeface="Arial" panose="020B0604020202020204" pitchFamily="34" charset="0"/>
                      </a:endParaRPr>
                    </a:p>
                  </a:txBody>
                  <a:tcPr anchor="b"/>
                </a:tc>
                <a:tc>
                  <a:txBody>
                    <a:bodyPr/>
                    <a:lstStyle/>
                    <a:p>
                      <a:pPr algn="r"/>
                      <a:r>
                        <a:rPr lang="en-US" sz="1600" dirty="0"/>
                        <a:t>3 680</a:t>
                      </a:r>
                      <a:r>
                        <a:rPr lang="en-US" sz="1600" baseline="0" dirty="0"/>
                        <a:t> 819</a:t>
                      </a:r>
                      <a:endParaRPr lang="en-US" sz="1600" dirty="0">
                        <a:latin typeface="Arial" panose="020B0604020202020204" pitchFamily="34" charset="0"/>
                        <a:cs typeface="Arial" panose="020B0604020202020204" pitchFamily="34" charset="0"/>
                      </a:endParaRPr>
                    </a:p>
                  </a:txBody>
                  <a:tcPr anchor="b"/>
                </a:tc>
                <a:tc>
                  <a:txBody>
                    <a:bodyPr/>
                    <a:lstStyle/>
                    <a:p>
                      <a:pPr algn="r"/>
                      <a:r>
                        <a:rPr lang="en-US" sz="1600" dirty="0"/>
                        <a:t>3 667</a:t>
                      </a:r>
                      <a:r>
                        <a:rPr lang="en-US" sz="1600" baseline="0" dirty="0"/>
                        <a:t> 486</a:t>
                      </a:r>
                      <a:endParaRPr lang="en-US" sz="1600" dirty="0">
                        <a:latin typeface="Arial" panose="020B0604020202020204" pitchFamily="34" charset="0"/>
                        <a:cs typeface="Arial" panose="020B0604020202020204" pitchFamily="34" charset="0"/>
                      </a:endParaRPr>
                    </a:p>
                  </a:txBody>
                  <a:tcPr anchor="b"/>
                </a:tc>
                <a:tc>
                  <a:txBody>
                    <a:bodyPr/>
                    <a:lstStyle/>
                    <a:p>
                      <a:pPr algn="r"/>
                      <a:r>
                        <a:rPr lang="en-US" sz="1600" dirty="0"/>
                        <a:t>13</a:t>
                      </a:r>
                      <a:r>
                        <a:rPr lang="en-US" sz="1600" baseline="0" dirty="0"/>
                        <a:t> 333</a:t>
                      </a:r>
                      <a:endParaRPr lang="en-US" sz="1600" dirty="0">
                        <a:latin typeface="Arial" panose="020B0604020202020204" pitchFamily="34" charset="0"/>
                        <a:cs typeface="Arial" panose="020B0604020202020204" pitchFamily="34" charset="0"/>
                      </a:endParaRPr>
                    </a:p>
                  </a:txBody>
                  <a:tcPr anchor="b"/>
                </a:tc>
                <a:tc>
                  <a:txBody>
                    <a:bodyPr/>
                    <a:lstStyle/>
                    <a:p>
                      <a:pPr algn="r"/>
                      <a:r>
                        <a:rPr lang="en-US" sz="1600" dirty="0"/>
                        <a:t>99.6%</a:t>
                      </a:r>
                      <a:endParaRPr lang="en-US" sz="1600"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1"/>
                  </a:ext>
                </a:extLst>
              </a:tr>
              <a:tr h="594886">
                <a:tc>
                  <a:txBody>
                    <a:bodyPr/>
                    <a:lstStyle/>
                    <a:p>
                      <a:r>
                        <a:rPr lang="en-US" sz="1600" dirty="0"/>
                        <a:t>Goods &amp; Services</a:t>
                      </a:r>
                      <a:endParaRPr lang="en-US" sz="1600" dirty="0">
                        <a:latin typeface="Arial" panose="020B0604020202020204" pitchFamily="34" charset="0"/>
                        <a:cs typeface="Arial" panose="020B0604020202020204" pitchFamily="34" charset="0"/>
                      </a:endParaRPr>
                    </a:p>
                  </a:txBody>
                  <a:tcPr anchor="b"/>
                </a:tc>
                <a:tc>
                  <a:txBody>
                    <a:bodyPr/>
                    <a:lstStyle/>
                    <a:p>
                      <a:pPr algn="r"/>
                      <a:r>
                        <a:rPr lang="en-US" sz="1600" dirty="0"/>
                        <a:t>2 988</a:t>
                      </a:r>
                      <a:r>
                        <a:rPr lang="en-US" sz="1600" baseline="0" dirty="0"/>
                        <a:t> 341</a:t>
                      </a:r>
                      <a:endParaRPr lang="en-US" sz="1600" dirty="0">
                        <a:latin typeface="Arial" panose="020B0604020202020204" pitchFamily="34" charset="0"/>
                        <a:cs typeface="Arial" panose="020B0604020202020204" pitchFamily="34" charset="0"/>
                      </a:endParaRPr>
                    </a:p>
                  </a:txBody>
                  <a:tcPr anchor="b"/>
                </a:tc>
                <a:tc>
                  <a:txBody>
                    <a:bodyPr/>
                    <a:lstStyle/>
                    <a:p>
                      <a:pPr algn="r"/>
                      <a:r>
                        <a:rPr lang="en-US" sz="1600" dirty="0"/>
                        <a:t>2 980</a:t>
                      </a:r>
                      <a:r>
                        <a:rPr lang="en-US" sz="1600" baseline="0" dirty="0"/>
                        <a:t> 392</a:t>
                      </a:r>
                      <a:endParaRPr lang="en-US" sz="1600" dirty="0">
                        <a:latin typeface="Arial" panose="020B0604020202020204" pitchFamily="34" charset="0"/>
                        <a:cs typeface="Arial" panose="020B0604020202020204" pitchFamily="34" charset="0"/>
                      </a:endParaRPr>
                    </a:p>
                  </a:txBody>
                  <a:tcPr anchor="b"/>
                </a:tc>
                <a:tc>
                  <a:txBody>
                    <a:bodyPr/>
                    <a:lstStyle/>
                    <a:p>
                      <a:pPr algn="r"/>
                      <a:r>
                        <a:rPr lang="en-US" sz="1600" dirty="0"/>
                        <a:t>7</a:t>
                      </a:r>
                      <a:r>
                        <a:rPr lang="en-US" sz="1600" baseline="0" dirty="0"/>
                        <a:t> 949</a:t>
                      </a:r>
                      <a:endParaRPr lang="en-US" sz="1600" dirty="0">
                        <a:latin typeface="Arial" panose="020B0604020202020204" pitchFamily="34" charset="0"/>
                        <a:cs typeface="Arial" panose="020B0604020202020204" pitchFamily="34" charset="0"/>
                      </a:endParaRPr>
                    </a:p>
                  </a:txBody>
                  <a:tcPr anchor="b"/>
                </a:tc>
                <a:tc>
                  <a:txBody>
                    <a:bodyPr/>
                    <a:lstStyle/>
                    <a:p>
                      <a:pPr algn="r"/>
                      <a:r>
                        <a:rPr lang="en-US" sz="1600" dirty="0"/>
                        <a:t>99.7%</a:t>
                      </a:r>
                      <a:endParaRPr lang="en-US" sz="1600"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2"/>
                  </a:ext>
                </a:extLst>
              </a:tr>
              <a:tr h="868364">
                <a:tc>
                  <a:txBody>
                    <a:bodyPr/>
                    <a:lstStyle/>
                    <a:p>
                      <a:r>
                        <a:rPr lang="en-US" sz="1600" dirty="0"/>
                        <a:t>Transfers</a:t>
                      </a:r>
                      <a:r>
                        <a:rPr lang="en-US" sz="1600" baseline="0" dirty="0"/>
                        <a:t> &amp; subsidies</a:t>
                      </a:r>
                      <a:endParaRPr lang="en-US" sz="1600" dirty="0">
                        <a:latin typeface="Arial" panose="020B0604020202020204" pitchFamily="34" charset="0"/>
                        <a:cs typeface="Arial" panose="020B0604020202020204" pitchFamily="34" charset="0"/>
                      </a:endParaRPr>
                    </a:p>
                  </a:txBody>
                  <a:tcPr anchor="b"/>
                </a:tc>
                <a:tc>
                  <a:txBody>
                    <a:bodyPr/>
                    <a:lstStyle/>
                    <a:p>
                      <a:pPr algn="r"/>
                      <a:r>
                        <a:rPr lang="en-US" sz="1600" dirty="0"/>
                        <a:t>2</a:t>
                      </a:r>
                      <a:r>
                        <a:rPr lang="en-US" sz="1600" baseline="0" dirty="0"/>
                        <a:t> 430 381</a:t>
                      </a:r>
                      <a:endParaRPr lang="en-US" sz="1600" dirty="0">
                        <a:latin typeface="Arial" panose="020B0604020202020204" pitchFamily="34" charset="0"/>
                        <a:cs typeface="Arial" panose="020B0604020202020204" pitchFamily="34" charset="0"/>
                      </a:endParaRPr>
                    </a:p>
                  </a:txBody>
                  <a:tcPr anchor="b"/>
                </a:tc>
                <a:tc>
                  <a:txBody>
                    <a:bodyPr/>
                    <a:lstStyle/>
                    <a:p>
                      <a:pPr algn="r"/>
                      <a:r>
                        <a:rPr lang="en-US" sz="1600" dirty="0"/>
                        <a:t>2 443</a:t>
                      </a:r>
                      <a:r>
                        <a:rPr lang="en-US" sz="1600" baseline="0" dirty="0"/>
                        <a:t> 714</a:t>
                      </a:r>
                      <a:endParaRPr lang="en-US" sz="1600" dirty="0">
                        <a:latin typeface="Arial" panose="020B0604020202020204" pitchFamily="34" charset="0"/>
                        <a:cs typeface="Arial" panose="020B0604020202020204" pitchFamily="34" charset="0"/>
                      </a:endParaRPr>
                    </a:p>
                  </a:txBody>
                  <a:tcPr anchor="b"/>
                </a:tc>
                <a:tc>
                  <a:txBody>
                    <a:bodyPr/>
                    <a:lstStyle/>
                    <a:p>
                      <a:pPr algn="r"/>
                      <a:r>
                        <a:rPr lang="en-US" sz="1600" dirty="0"/>
                        <a:t>(13 333)</a:t>
                      </a:r>
                      <a:endParaRPr lang="en-US" sz="1600" dirty="0">
                        <a:latin typeface="Arial" panose="020B0604020202020204" pitchFamily="34" charset="0"/>
                        <a:cs typeface="Arial" panose="020B0604020202020204" pitchFamily="34" charset="0"/>
                      </a:endParaRPr>
                    </a:p>
                  </a:txBody>
                  <a:tcPr anchor="b"/>
                </a:tc>
                <a:tc>
                  <a:txBody>
                    <a:bodyPr/>
                    <a:lstStyle/>
                    <a:p>
                      <a:pPr algn="r"/>
                      <a:r>
                        <a:rPr lang="en-US" sz="1600" dirty="0"/>
                        <a:t>100.5%</a:t>
                      </a:r>
                      <a:endParaRPr lang="en-US" sz="1600"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3"/>
                  </a:ext>
                </a:extLst>
              </a:tr>
              <a:tr h="868364">
                <a:tc>
                  <a:txBody>
                    <a:bodyPr/>
                    <a:lstStyle/>
                    <a:p>
                      <a:r>
                        <a:rPr lang="en-US" sz="1600" dirty="0"/>
                        <a:t>Payment for capital</a:t>
                      </a:r>
                      <a:r>
                        <a:rPr lang="en-US" sz="1600" baseline="0" dirty="0"/>
                        <a:t> assets</a:t>
                      </a:r>
                      <a:endParaRPr lang="en-US" sz="1600" dirty="0">
                        <a:latin typeface="Arial" panose="020B0604020202020204" pitchFamily="34" charset="0"/>
                        <a:cs typeface="Arial" panose="020B0604020202020204" pitchFamily="34" charset="0"/>
                      </a:endParaRPr>
                    </a:p>
                  </a:txBody>
                  <a:tcPr anchor="b"/>
                </a:tc>
                <a:tc>
                  <a:txBody>
                    <a:bodyPr/>
                    <a:lstStyle/>
                    <a:p>
                      <a:pPr algn="r"/>
                      <a:r>
                        <a:rPr lang="en-US" sz="1600" dirty="0"/>
                        <a:t>331</a:t>
                      </a:r>
                      <a:r>
                        <a:rPr lang="en-US" sz="1600" baseline="0" dirty="0"/>
                        <a:t> 895</a:t>
                      </a:r>
                      <a:endParaRPr lang="en-US" sz="1600" dirty="0">
                        <a:latin typeface="Arial" panose="020B0604020202020204" pitchFamily="34" charset="0"/>
                        <a:cs typeface="Arial" panose="020B0604020202020204" pitchFamily="34" charset="0"/>
                      </a:endParaRPr>
                    </a:p>
                  </a:txBody>
                  <a:tcPr anchor="b"/>
                </a:tc>
                <a:tc>
                  <a:txBody>
                    <a:bodyPr/>
                    <a:lstStyle/>
                    <a:p>
                      <a:pPr algn="r"/>
                      <a:r>
                        <a:rPr lang="en-US" sz="1600" dirty="0"/>
                        <a:t>331</a:t>
                      </a:r>
                      <a:r>
                        <a:rPr lang="en-US" sz="1600" baseline="0" dirty="0"/>
                        <a:t> 879</a:t>
                      </a:r>
                      <a:endParaRPr lang="en-US" sz="1600" dirty="0">
                        <a:latin typeface="Arial" panose="020B0604020202020204" pitchFamily="34" charset="0"/>
                        <a:cs typeface="Arial" panose="020B0604020202020204" pitchFamily="34" charset="0"/>
                      </a:endParaRPr>
                    </a:p>
                  </a:txBody>
                  <a:tcPr anchor="b"/>
                </a:tc>
                <a:tc>
                  <a:txBody>
                    <a:bodyPr/>
                    <a:lstStyle/>
                    <a:p>
                      <a:pPr algn="r"/>
                      <a:r>
                        <a:rPr lang="en-US" sz="1600" dirty="0"/>
                        <a:t>16</a:t>
                      </a:r>
                      <a:endParaRPr lang="en-US" sz="1600" dirty="0">
                        <a:latin typeface="Arial" panose="020B0604020202020204" pitchFamily="34" charset="0"/>
                        <a:cs typeface="Arial" panose="020B0604020202020204" pitchFamily="34" charset="0"/>
                      </a:endParaRPr>
                    </a:p>
                  </a:txBody>
                  <a:tcPr anchor="b"/>
                </a:tc>
                <a:tc>
                  <a:txBody>
                    <a:bodyPr/>
                    <a:lstStyle/>
                    <a:p>
                      <a:pPr algn="r"/>
                      <a:r>
                        <a:rPr lang="en-US" sz="1600" dirty="0"/>
                        <a:t>100%</a:t>
                      </a:r>
                      <a:endParaRPr lang="en-US" sz="1600"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4"/>
                  </a:ext>
                </a:extLst>
              </a:tr>
              <a:tr h="594886">
                <a:tc>
                  <a:txBody>
                    <a:bodyPr/>
                    <a:lstStyle/>
                    <a:p>
                      <a:r>
                        <a:rPr lang="en-US" sz="1600" dirty="0"/>
                        <a:t>Total</a:t>
                      </a:r>
                      <a:endParaRPr lang="en-US" sz="1600" b="1" dirty="0">
                        <a:latin typeface="Arial" panose="020B0604020202020204" pitchFamily="34" charset="0"/>
                        <a:cs typeface="Arial" panose="020B0604020202020204" pitchFamily="34" charset="0"/>
                      </a:endParaRPr>
                    </a:p>
                  </a:txBody>
                  <a:tcPr anchor="b"/>
                </a:tc>
                <a:tc>
                  <a:txBody>
                    <a:bodyPr/>
                    <a:lstStyle/>
                    <a:p>
                      <a:pPr algn="r"/>
                      <a:r>
                        <a:rPr lang="en-US" sz="1600" dirty="0"/>
                        <a:t>9</a:t>
                      </a:r>
                      <a:r>
                        <a:rPr lang="en-US" sz="1600" baseline="0" dirty="0"/>
                        <a:t> 431 436</a:t>
                      </a:r>
                      <a:endParaRPr lang="en-US" sz="1600" b="1" dirty="0">
                        <a:latin typeface="Arial" panose="020B0604020202020204" pitchFamily="34" charset="0"/>
                        <a:cs typeface="Arial" panose="020B0604020202020204" pitchFamily="34" charset="0"/>
                      </a:endParaRPr>
                    </a:p>
                  </a:txBody>
                  <a:tcPr anchor="b"/>
                </a:tc>
                <a:tc>
                  <a:txBody>
                    <a:bodyPr/>
                    <a:lstStyle/>
                    <a:p>
                      <a:pPr algn="r"/>
                      <a:r>
                        <a:rPr lang="en-US" sz="1600" dirty="0"/>
                        <a:t>9</a:t>
                      </a:r>
                      <a:r>
                        <a:rPr lang="en-US" sz="1600" baseline="0" dirty="0"/>
                        <a:t> 431 436</a:t>
                      </a:r>
                      <a:endParaRPr lang="en-US" sz="1600" b="1" dirty="0">
                        <a:latin typeface="Arial" panose="020B0604020202020204" pitchFamily="34" charset="0"/>
                        <a:cs typeface="Arial" panose="020B0604020202020204" pitchFamily="34" charset="0"/>
                      </a:endParaRPr>
                    </a:p>
                  </a:txBody>
                  <a:tcPr anchor="b"/>
                </a:tc>
                <a:tc>
                  <a:txBody>
                    <a:bodyPr/>
                    <a:lstStyle/>
                    <a:p>
                      <a:pPr algn="r"/>
                      <a:r>
                        <a:rPr lang="en-US" sz="1600" dirty="0"/>
                        <a:t>-</a:t>
                      </a:r>
                      <a:endParaRPr lang="en-US" sz="1600" b="1" dirty="0">
                        <a:latin typeface="Arial" panose="020B0604020202020204" pitchFamily="34" charset="0"/>
                        <a:cs typeface="Arial" panose="020B0604020202020204" pitchFamily="34" charset="0"/>
                      </a:endParaRPr>
                    </a:p>
                  </a:txBody>
                  <a:tcPr anchor="b"/>
                </a:tc>
                <a:tc>
                  <a:txBody>
                    <a:bodyPr/>
                    <a:lstStyle/>
                    <a:p>
                      <a:pPr algn="r"/>
                      <a:r>
                        <a:rPr lang="en-US" sz="1600" dirty="0"/>
                        <a:t>100%</a:t>
                      </a:r>
                      <a:endParaRPr lang="en-US" sz="1600" b="1"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3184585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8"/>
          <p:cNvSpPr>
            <a:spLocks noChangeArrowheads="1"/>
          </p:cNvSpPr>
          <p:nvPr/>
        </p:nvSpPr>
        <p:spPr bwMode="auto">
          <a:xfrm>
            <a:off x="134778" y="1020139"/>
            <a:ext cx="8900365"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marL="373063" indent="-285750" algn="just" defTabSz="914400" fontAlgn="base">
              <a:spcAft>
                <a:spcPct val="0"/>
              </a:spcAft>
              <a:buFont typeface="Wingdings" panose="05000000000000000000" pitchFamily="2" charset="2"/>
              <a:buChar char="q"/>
              <a:defRPr/>
            </a:pPr>
            <a:endParaRPr lang="en-ZA" dirty="0">
              <a:latin typeface="Arial" pitchFamily="34" charset="0"/>
              <a:cs typeface="Arial" pitchFamily="34" charset="0"/>
            </a:endParaRPr>
          </a:p>
          <a:p>
            <a:pPr marL="373063" lvl="0" indent="-285750" algn="just" defTabSz="914400" fontAlgn="base">
              <a:spcAft>
                <a:spcPct val="0"/>
              </a:spcAft>
              <a:buFont typeface="Wingdings" panose="05000000000000000000" pitchFamily="2" charset="2"/>
              <a:buChar char="q"/>
              <a:defRPr/>
            </a:pPr>
            <a:endParaRPr lang="en-ZA" dirty="0">
              <a:latin typeface="Arial" pitchFamily="34" charset="0"/>
              <a:cs typeface="Arial" pitchFamily="34" charset="0"/>
            </a:endParaRPr>
          </a:p>
          <a:p>
            <a:pPr marL="87313" lvl="0" algn="just" defTabSz="914400" fontAlgn="base">
              <a:spcAft>
                <a:spcPct val="0"/>
              </a:spcAft>
              <a:defRPr/>
            </a:pPr>
            <a:endParaRPr lang="en-ZA" dirty="0">
              <a:solidFill>
                <a:prstClr val="black"/>
              </a:solidFill>
              <a:latin typeface="Arial" panose="020B0604020202020204" pitchFamily="34" charset="0"/>
              <a:cs typeface="Arial" panose="020B0604020202020204" pitchFamily="34" charset="0"/>
            </a:endParaRPr>
          </a:p>
          <a:p>
            <a:pPr marL="373063" indent="-285750" algn="just" defTabSz="914400" fontAlgn="base">
              <a:spcAft>
                <a:spcPct val="0"/>
              </a:spcAft>
              <a:buFont typeface="Wingdings" panose="05000000000000000000" pitchFamily="2" charset="2"/>
              <a:buChar char="q"/>
              <a:defRPr/>
            </a:pPr>
            <a:endParaRPr lang="en-ZA" sz="1400" b="1" i="1" dirty="0">
              <a:latin typeface="Arial" panose="020B0604020202020204" pitchFamily="34" charset="0"/>
              <a:cs typeface="Arial" panose="020B0604020202020204" pitchFamily="34" charset="0"/>
            </a:endParaRPr>
          </a:p>
          <a:p>
            <a:pPr marL="87313" lvl="0" algn="just" defTabSz="914400" fontAlgn="base">
              <a:spcAft>
                <a:spcPct val="0"/>
              </a:spcAft>
              <a:defRPr/>
            </a:pPr>
            <a:endParaRPr lang="en-ZA" dirty="0">
              <a:solidFill>
                <a:prstClr val="black"/>
              </a:solidFill>
              <a:latin typeface="Arial" panose="020B0604020202020204" pitchFamily="34" charset="0"/>
              <a:cs typeface="Arial" panose="020B0604020202020204" pitchFamily="34" charset="0"/>
            </a:endParaRPr>
          </a:p>
          <a:p>
            <a:pPr marL="87313" lvl="0" algn="just" defTabSz="914400" fontAlgn="base">
              <a:spcAft>
                <a:spcPct val="0"/>
              </a:spcAft>
              <a:defRPr/>
            </a:pPr>
            <a:endParaRPr lang="en-ZA" sz="2800" dirty="0">
              <a:solidFill>
                <a:prstClr val="black"/>
              </a:solidFill>
              <a:latin typeface="Arial" panose="020B0604020202020204" pitchFamily="34" charset="0"/>
              <a:cs typeface="Arial" panose="020B0604020202020204" pitchFamily="34" charset="0"/>
            </a:endParaRPr>
          </a:p>
        </p:txBody>
      </p:sp>
      <p:sp>
        <p:nvSpPr>
          <p:cNvPr id="5125" name="Slide Number Placeholder 3"/>
          <p:cNvSpPr>
            <a:spLocks noGrp="1"/>
          </p:cNvSpPr>
          <p:nvPr>
            <p:ph type="sldNum" sz="quarter" idx="12"/>
          </p:nvPr>
        </p:nvSpPr>
        <p:spPr bwMode="auto">
          <a:xfrm>
            <a:off x="3960200" y="6304077"/>
            <a:ext cx="1249520" cy="3602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6pPr>
            <a:lvl7pPr marL="29718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7pPr>
            <a:lvl8pPr marL="34290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8pPr>
            <a:lvl9pPr marL="38862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9pPr>
          </a:lstStyle>
          <a:p>
            <a:pPr marL="0" indent="0" algn="ctr" eaLnBrk="1" hangingPunct="1">
              <a:buNone/>
            </a:pPr>
            <a:r>
              <a:rPr lang="en-US" altLang="en-US" sz="1800" b="1" dirty="0"/>
              <a:t>49</a:t>
            </a:r>
            <a:endParaRPr lang="en-ZA" altLang="en-US" sz="1800" b="1" dirty="0"/>
          </a:p>
        </p:txBody>
      </p:sp>
      <p:sp>
        <p:nvSpPr>
          <p:cNvPr id="5127" name="Rectangle 2"/>
          <p:cNvSpPr>
            <a:spLocks noChangeArrowheads="1"/>
          </p:cNvSpPr>
          <p:nvPr/>
        </p:nvSpPr>
        <p:spPr bwMode="auto">
          <a:xfrm>
            <a:off x="22852" y="812626"/>
            <a:ext cx="9035143" cy="5370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lgn="just">
              <a:buFont typeface="Arial" charset="0"/>
              <a:buChar char="•"/>
            </a:pPr>
            <a:r>
              <a:rPr lang="en-US" sz="2000" dirty="0">
                <a:latin typeface="Arial" panose="020B0604020202020204" pitchFamily="34" charset="0"/>
                <a:cs typeface="Arial" panose="020B0604020202020204" pitchFamily="34" charset="0"/>
              </a:rPr>
              <a:t>The AGSA finalized the audit on 31 July 2022. </a:t>
            </a:r>
          </a:p>
          <a:p>
            <a:pPr marL="285750" indent="-285750" algn="just">
              <a:buFont typeface="Arial" charset="0"/>
              <a:buChar char="•"/>
            </a:pPr>
            <a:endParaRPr lang="en-US" sz="2000" dirty="0">
              <a:latin typeface="Arial" panose="020B0604020202020204" pitchFamily="34" charset="0"/>
              <a:cs typeface="Arial" panose="020B0604020202020204" pitchFamily="34" charset="0"/>
            </a:endParaRPr>
          </a:p>
          <a:p>
            <a:pPr marL="285750" indent="-285750" algn="just">
              <a:buFont typeface="Arial" charset="0"/>
              <a:buChar char="•"/>
            </a:pPr>
            <a:r>
              <a:rPr lang="en-US" sz="2000" dirty="0">
                <a:latin typeface="Arial" panose="020B0604020202020204" pitchFamily="34" charset="0"/>
                <a:cs typeface="Arial" panose="020B0604020202020204" pitchFamily="34" charset="0"/>
              </a:rPr>
              <a:t>The audit outcome is an unqualified audit with findings.</a:t>
            </a:r>
          </a:p>
          <a:p>
            <a:pPr marL="285750" indent="-285750" algn="just">
              <a:buFont typeface="Arial" charset="0"/>
              <a:buChar char="•"/>
            </a:pPr>
            <a:endParaRPr lang="en-US" sz="2000" dirty="0">
              <a:latin typeface="Arial" panose="020B0604020202020204" pitchFamily="34" charset="0"/>
              <a:cs typeface="Arial" panose="020B0604020202020204" pitchFamily="34" charset="0"/>
            </a:endParaRPr>
          </a:p>
          <a:p>
            <a:pPr marL="285750" indent="-285750" algn="just">
              <a:buFont typeface="Arial" charset="0"/>
              <a:buChar char="•"/>
            </a:pPr>
            <a:r>
              <a:rPr lang="en-US" sz="2000" dirty="0">
                <a:latin typeface="Arial" panose="020B0604020202020204" pitchFamily="34" charset="0"/>
                <a:cs typeface="Arial" panose="020B0604020202020204" pitchFamily="34" charset="0"/>
              </a:rPr>
              <a:t>It is the 6</a:t>
            </a:r>
            <a:r>
              <a:rPr lang="en-US" sz="2000" baseline="30000" dirty="0">
                <a:latin typeface="Arial" panose="020B0604020202020204" pitchFamily="34" charset="0"/>
                <a:cs typeface="Arial" panose="020B0604020202020204" pitchFamily="34" charset="0"/>
              </a:rPr>
              <a:t>th</a:t>
            </a:r>
            <a:r>
              <a:rPr lang="en-US" sz="2000" dirty="0">
                <a:latin typeface="Arial" panose="020B0604020202020204" pitchFamily="34" charset="0"/>
                <a:cs typeface="Arial" panose="020B0604020202020204" pitchFamily="34" charset="0"/>
              </a:rPr>
              <a:t> unqualified audit opinion in a row for the Department.</a:t>
            </a:r>
          </a:p>
          <a:p>
            <a:pPr marL="285750" indent="-285750" algn="just">
              <a:buFont typeface="Arial" charset="0"/>
              <a:buChar char="•"/>
            </a:pPr>
            <a:endParaRPr lang="en-US" sz="2000" dirty="0">
              <a:latin typeface="Arial" panose="020B0604020202020204" pitchFamily="34" charset="0"/>
              <a:cs typeface="Arial" panose="020B0604020202020204" pitchFamily="34" charset="0"/>
            </a:endParaRPr>
          </a:p>
          <a:p>
            <a:pPr marL="285750" indent="-285750" algn="just">
              <a:buFont typeface="Arial" charset="0"/>
              <a:buChar char="•"/>
            </a:pPr>
            <a:r>
              <a:rPr lang="en-US" sz="2000" dirty="0">
                <a:latin typeface="Arial" panose="020B0604020202020204" pitchFamily="34" charset="0"/>
                <a:cs typeface="Arial" panose="020B0604020202020204" pitchFamily="34" charset="0"/>
              </a:rPr>
              <a:t>Material findings:</a:t>
            </a:r>
          </a:p>
          <a:p>
            <a:pPr marL="742950" lvl="1" indent="-285750" algn="just">
              <a:buFont typeface="Arial" charset="0"/>
              <a:buChar char="•"/>
            </a:pPr>
            <a:r>
              <a:rPr lang="en-US" dirty="0">
                <a:latin typeface="Arial" panose="020B0604020202020204" pitchFamily="34" charset="0"/>
                <a:cs typeface="Arial" panose="020B0604020202020204" pitchFamily="34" charset="0"/>
              </a:rPr>
              <a:t>Material misstatements in the annual financial statements subsequently corrected by management;</a:t>
            </a:r>
          </a:p>
          <a:p>
            <a:pPr marL="742950" lvl="1" indent="-285750" algn="just">
              <a:buFont typeface="Arial" charset="0"/>
              <a:buChar char="•"/>
            </a:pPr>
            <a:r>
              <a:rPr lang="en-US" dirty="0">
                <a:latin typeface="Arial" panose="020B0604020202020204" pitchFamily="34" charset="0"/>
                <a:cs typeface="Arial" panose="020B0604020202020204" pitchFamily="34" charset="0"/>
              </a:rPr>
              <a:t>Material misstatements in the annual performance report subsequently corrected by management;</a:t>
            </a:r>
          </a:p>
          <a:p>
            <a:pPr marL="742950" lvl="1" indent="-285750" algn="just">
              <a:buFont typeface="Arial" charset="0"/>
              <a:buChar char="•"/>
            </a:pPr>
            <a:r>
              <a:rPr lang="en-US" dirty="0">
                <a:latin typeface="Arial" panose="020B0604020202020204" pitchFamily="34" charset="0"/>
                <a:cs typeface="Arial" panose="020B0604020202020204" pitchFamily="34" charset="0"/>
              </a:rPr>
              <a:t>Non-compliance with legislation</a:t>
            </a:r>
          </a:p>
          <a:p>
            <a:pPr marL="1200150" lvl="2" indent="-285750" algn="just">
              <a:buFont typeface="Arial" charset="0"/>
              <a:buChar char="•"/>
            </a:pPr>
            <a:r>
              <a:rPr lang="en-US" dirty="0">
                <a:latin typeface="Arial" panose="020B0604020202020204" pitchFamily="34" charset="0"/>
                <a:cs typeface="Arial" panose="020B0604020202020204" pitchFamily="34" charset="0"/>
              </a:rPr>
              <a:t>Material restatements in the annual financial statements</a:t>
            </a:r>
          </a:p>
          <a:p>
            <a:pPr marL="1200150" lvl="2" indent="-285750" algn="just">
              <a:buFont typeface="Arial" charset="0"/>
              <a:buChar char="•"/>
            </a:pPr>
            <a:r>
              <a:rPr lang="en-US" dirty="0">
                <a:latin typeface="Arial" panose="020B0604020202020204" pitchFamily="34" charset="0"/>
                <a:cs typeface="Arial" panose="020B0604020202020204" pitchFamily="34" charset="0"/>
              </a:rPr>
              <a:t>Revenue management </a:t>
            </a:r>
            <a:r>
              <a:rPr lang="mr-IN"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not collected all money due for accrued departmental revenue</a:t>
            </a:r>
          </a:p>
          <a:p>
            <a:pPr marL="1200150" lvl="2" indent="-285750" algn="just">
              <a:buFont typeface="Arial" charset="0"/>
              <a:buChar char="•"/>
            </a:pPr>
            <a:r>
              <a:rPr lang="en-US" dirty="0">
                <a:latin typeface="Arial" panose="020B0604020202020204" pitchFamily="34" charset="0"/>
                <a:cs typeface="Arial" panose="020B0604020202020204" pitchFamily="34" charset="0"/>
              </a:rPr>
              <a:t>IT firewalls were not procured through SITA</a:t>
            </a:r>
          </a:p>
          <a:p>
            <a:pPr marL="742950" lvl="1" indent="-285750" algn="just">
              <a:buFont typeface="Arial" charset="0"/>
              <a:buChar char="•"/>
            </a:pPr>
            <a:r>
              <a:rPr lang="en-US" dirty="0">
                <a:latin typeface="Arial" panose="020B0604020202020204" pitchFamily="34" charset="0"/>
                <a:cs typeface="Arial" panose="020B0604020202020204" pitchFamily="34" charset="0"/>
              </a:rPr>
              <a:t>Status of IT environment requires intervention</a:t>
            </a:r>
          </a:p>
          <a:p>
            <a:pPr marL="87313" algn="just" defTabSz="914400" fontAlgn="base">
              <a:spcBef>
                <a:spcPts val="600"/>
              </a:spcBef>
              <a:spcAft>
                <a:spcPts val="600"/>
              </a:spcAft>
              <a:defRPr/>
            </a:pPr>
            <a:endParaRPr lang="en-US" dirty="0">
              <a:latin typeface="Arial" panose="020B0604020202020204" pitchFamily="34" charset="0"/>
              <a:cs typeface="Arial" panose="020B0604020202020204" pitchFamily="34" charset="0"/>
            </a:endParaRPr>
          </a:p>
        </p:txBody>
      </p:sp>
      <p:sp>
        <p:nvSpPr>
          <p:cNvPr id="6" name="TextBox 5"/>
          <p:cNvSpPr txBox="1"/>
          <p:nvPr/>
        </p:nvSpPr>
        <p:spPr>
          <a:xfrm>
            <a:off x="134938" y="65988"/>
            <a:ext cx="8923057" cy="461665"/>
          </a:xfrm>
          <a:prstGeom prst="rect">
            <a:avLst/>
          </a:prstGeom>
          <a:solidFill>
            <a:schemeClr val="accent3">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spcBef>
                <a:spcPts val="600"/>
              </a:spcBef>
              <a:spcAft>
                <a:spcPts val="600"/>
              </a:spcAft>
            </a:pPr>
            <a:r>
              <a:rPr lang="en-US" sz="2400" b="1" dirty="0">
                <a:solidFill>
                  <a:schemeClr val="bg1"/>
                </a:solidFill>
                <a:latin typeface="Arial" panose="020B0604020202020204" pitchFamily="34" charset="0"/>
                <a:cs typeface="Arial" panose="020B0604020202020204" pitchFamily="34" charset="0"/>
              </a:rPr>
              <a:t>2021/22 AUDIT OUTCOME</a:t>
            </a:r>
            <a:endParaRPr lang="en-ZA"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8707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ltLang="en-US" sz="2800" b="1" dirty="0"/>
          </a:p>
        </p:txBody>
      </p:sp>
      <p:sp>
        <p:nvSpPr>
          <p:cNvPr id="8198"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sp>
        <p:nvSpPr>
          <p:cNvPr id="6" name="TextBox 5"/>
          <p:cNvSpPr txBox="1"/>
          <p:nvPr/>
        </p:nvSpPr>
        <p:spPr>
          <a:xfrm>
            <a:off x="34270" y="0"/>
            <a:ext cx="9075459" cy="458780"/>
          </a:xfrm>
          <a:prstGeom prst="rect">
            <a:avLst/>
          </a:prstGeom>
          <a:solidFill>
            <a:schemeClr val="accent3">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lnSpc>
                <a:spcPct val="107000"/>
              </a:lnSpc>
              <a:spcBef>
                <a:spcPts val="1800"/>
              </a:spcBef>
              <a:spcAft>
                <a:spcPts val="600"/>
              </a:spcAft>
              <a:buClr>
                <a:srgbClr val="7D0900"/>
              </a:buClr>
            </a:pPr>
            <a:r>
              <a:rPr lang="en-ZA" sz="2400" b="1" dirty="0">
                <a:solidFill>
                  <a:schemeClr val="bg1"/>
                </a:solidFill>
                <a:latin typeface="Arial" panose="020B0604020202020204" pitchFamily="34" charset="0"/>
                <a:ea typeface="Calibri" panose="020F0502020204030204" pitchFamily="34" charset="0"/>
                <a:cs typeface="Arial" panose="020B0604020202020204" pitchFamily="34" charset="0"/>
              </a:rPr>
              <a:t>DHA</a:t>
            </a:r>
            <a:r>
              <a:rPr lang="en-ZA" sz="2400" b="1" dirty="0">
                <a:latin typeface="Arial" panose="020B0604020202020204" pitchFamily="34" charset="0"/>
                <a:ea typeface="Calibri" panose="020F0502020204030204" pitchFamily="34" charset="0"/>
                <a:cs typeface="Arial" panose="020B0604020202020204" pitchFamily="34" charset="0"/>
              </a:rPr>
              <a:t> </a:t>
            </a:r>
            <a:r>
              <a:rPr lang="en-ZA" sz="2400" b="1" dirty="0">
                <a:solidFill>
                  <a:schemeClr val="bg1"/>
                </a:solidFill>
                <a:latin typeface="Arial" panose="020B0604020202020204" pitchFamily="34" charset="0"/>
                <a:ea typeface="Calibri" panose="020F0502020204030204" pitchFamily="34" charset="0"/>
                <a:cs typeface="Arial" panose="020B0604020202020204" pitchFamily="34" charset="0"/>
              </a:rPr>
              <a:t>OUTCOMES</a:t>
            </a:r>
          </a:p>
        </p:txBody>
      </p:sp>
      <p:sp>
        <p:nvSpPr>
          <p:cNvPr id="8" name="Content Placeholder 2"/>
          <p:cNvSpPr>
            <a:spLocks noGrp="1"/>
          </p:cNvSpPr>
          <p:nvPr>
            <p:ph idx="1"/>
          </p:nvPr>
        </p:nvSpPr>
        <p:spPr>
          <a:xfrm>
            <a:off x="37513" y="458780"/>
            <a:ext cx="8940499" cy="5702331"/>
          </a:xfrm>
        </p:spPr>
        <p:txBody>
          <a:bodyPr>
            <a:noAutofit/>
          </a:bodyPr>
          <a:lstStyle/>
          <a:p>
            <a:pPr marL="0" indent="0" algn="just" defTabSz="459234">
              <a:lnSpc>
                <a:spcPct val="150000"/>
              </a:lnSpc>
              <a:buNone/>
              <a:tabLst>
                <a:tab pos="253992" algn="l"/>
              </a:tabLst>
              <a:defRPr/>
            </a:pPr>
            <a:r>
              <a:rPr lang="en-US" sz="1600" spc="-7" dirty="0">
                <a:solidFill>
                  <a:prstClr val="black"/>
                </a:solidFill>
                <a:latin typeface="Arial" panose="020B0604020202020204" pitchFamily="34" charset="0"/>
                <a:cs typeface="Arial" panose="020B0604020202020204" pitchFamily="34" charset="0"/>
              </a:rPr>
              <a:t>The DHA contributes directly to 2 of the 7 MTSF priorities; that is, priority 2 and 6. However, through our mandate, we contribute indirectly to all priorities. For instance, through the International Migration mandate, we contribute to priority 7: A better Africa and World: </a:t>
            </a:r>
          </a:p>
          <a:p>
            <a:pPr marL="417294" indent="-408222" defTabSz="459234">
              <a:lnSpc>
                <a:spcPct val="150000"/>
              </a:lnSpc>
              <a:buFont typeface="Wingdings" panose="05000000000000000000" pitchFamily="2" charset="2"/>
              <a:buChar char="q"/>
              <a:tabLst>
                <a:tab pos="1539827" algn="l"/>
              </a:tabLst>
              <a:defRPr/>
            </a:pPr>
            <a:r>
              <a:rPr lang="en-US" sz="1600" b="1" spc="-7" dirty="0">
                <a:solidFill>
                  <a:prstClr val="black"/>
                </a:solidFill>
                <a:latin typeface="Arial" panose="020B0604020202020204" pitchFamily="34" charset="0"/>
                <a:cs typeface="Arial" panose="020B0604020202020204" pitchFamily="34" charset="0"/>
              </a:rPr>
              <a:t>Priority 1: </a:t>
            </a:r>
            <a:r>
              <a:rPr lang="en-US" sz="1600" spc="-7" dirty="0">
                <a:solidFill>
                  <a:prstClr val="black"/>
                </a:solidFill>
                <a:latin typeface="Arial" panose="020B0604020202020204" pitchFamily="34" charset="0"/>
                <a:cs typeface="Arial" panose="020B0604020202020204" pitchFamily="34" charset="0"/>
              </a:rPr>
              <a:t>A Capable, Ethical and Developmental State</a:t>
            </a:r>
          </a:p>
          <a:p>
            <a:pPr marL="417294" indent="-408222" defTabSz="459234">
              <a:lnSpc>
                <a:spcPct val="150000"/>
              </a:lnSpc>
              <a:buFont typeface="Wingdings" panose="05000000000000000000" pitchFamily="2" charset="2"/>
              <a:buChar char="q"/>
              <a:tabLst>
                <a:tab pos="1539827" algn="l"/>
              </a:tabLst>
              <a:defRPr/>
            </a:pPr>
            <a:r>
              <a:rPr lang="en-US" sz="1600" b="1" spc="-7" dirty="0">
                <a:solidFill>
                  <a:prstClr val="black"/>
                </a:solidFill>
                <a:latin typeface="Arial" panose="020B0604020202020204" pitchFamily="34" charset="0"/>
                <a:cs typeface="Arial" panose="020B0604020202020204" pitchFamily="34" charset="0"/>
              </a:rPr>
              <a:t>Priority 2: Economic Transformation and Job Creation</a:t>
            </a:r>
            <a:endParaRPr lang="en-GB" sz="1600" b="1" spc="-7" dirty="0">
              <a:solidFill>
                <a:prstClr val="black"/>
              </a:solidFill>
              <a:latin typeface="Arial" panose="020B0604020202020204" pitchFamily="34" charset="0"/>
              <a:cs typeface="Arial" panose="020B0604020202020204" pitchFamily="34" charset="0"/>
            </a:endParaRPr>
          </a:p>
          <a:p>
            <a:pPr marL="417294" indent="-408222" defTabSz="459234">
              <a:lnSpc>
                <a:spcPct val="150000"/>
              </a:lnSpc>
              <a:buFont typeface="Wingdings" panose="05000000000000000000" pitchFamily="2" charset="2"/>
              <a:buChar char="q"/>
              <a:tabLst>
                <a:tab pos="1539827" algn="l"/>
              </a:tabLst>
              <a:defRPr/>
            </a:pPr>
            <a:r>
              <a:rPr lang="en-US" sz="1600" b="1" spc="-7" dirty="0">
                <a:solidFill>
                  <a:prstClr val="black"/>
                </a:solidFill>
                <a:latin typeface="Arial" panose="020B0604020202020204" pitchFamily="34" charset="0"/>
                <a:cs typeface="Arial" panose="020B0604020202020204" pitchFamily="34" charset="0"/>
              </a:rPr>
              <a:t>Priority 3: </a:t>
            </a:r>
            <a:r>
              <a:rPr lang="en-US" sz="1600" spc="-7" dirty="0">
                <a:solidFill>
                  <a:prstClr val="black"/>
                </a:solidFill>
                <a:latin typeface="Arial" panose="020B0604020202020204" pitchFamily="34" charset="0"/>
                <a:cs typeface="Arial" panose="020B0604020202020204" pitchFamily="34" charset="0"/>
              </a:rPr>
              <a:t>Education, Skills and Health </a:t>
            </a:r>
          </a:p>
          <a:p>
            <a:pPr marL="417294" indent="-408222" defTabSz="459234">
              <a:lnSpc>
                <a:spcPct val="150000"/>
              </a:lnSpc>
              <a:buFont typeface="Wingdings" panose="05000000000000000000" pitchFamily="2" charset="2"/>
              <a:buChar char="q"/>
              <a:tabLst>
                <a:tab pos="253992" algn="l"/>
              </a:tabLst>
              <a:defRPr/>
            </a:pPr>
            <a:r>
              <a:rPr lang="en-US" sz="1600" b="1" spc="-7" dirty="0">
                <a:solidFill>
                  <a:prstClr val="black"/>
                </a:solidFill>
                <a:latin typeface="Arial" panose="020B0604020202020204" pitchFamily="34" charset="0"/>
                <a:cs typeface="Arial" panose="020B0604020202020204" pitchFamily="34" charset="0"/>
              </a:rPr>
              <a:t>Priority 4: </a:t>
            </a:r>
            <a:r>
              <a:rPr lang="en-US" sz="1600" spc="-7" dirty="0">
                <a:solidFill>
                  <a:prstClr val="black"/>
                </a:solidFill>
                <a:latin typeface="Arial" panose="020B0604020202020204" pitchFamily="34" charset="0"/>
                <a:cs typeface="Arial" panose="020B0604020202020204" pitchFamily="34" charset="0"/>
              </a:rPr>
              <a:t>Consolidating</a:t>
            </a:r>
            <a:r>
              <a:rPr lang="en-US" sz="1600" b="1" spc="-7" dirty="0">
                <a:solidFill>
                  <a:prstClr val="black"/>
                </a:solidFill>
                <a:latin typeface="Arial" panose="020B0604020202020204" pitchFamily="34" charset="0"/>
                <a:cs typeface="Arial" panose="020B0604020202020204" pitchFamily="34" charset="0"/>
              </a:rPr>
              <a:t> </a:t>
            </a:r>
            <a:r>
              <a:rPr lang="en-US" sz="1600" spc="-7" dirty="0">
                <a:solidFill>
                  <a:prstClr val="black"/>
                </a:solidFill>
                <a:latin typeface="Arial" panose="020B0604020202020204" pitchFamily="34" charset="0"/>
                <a:cs typeface="Arial" panose="020B0604020202020204" pitchFamily="34" charset="0"/>
              </a:rPr>
              <a:t>the Social Wage through Reliable and Quality Basic Services</a:t>
            </a:r>
          </a:p>
          <a:p>
            <a:pPr marL="417294" indent="-408222" defTabSz="459234">
              <a:lnSpc>
                <a:spcPct val="150000"/>
              </a:lnSpc>
              <a:buFont typeface="Wingdings" panose="05000000000000000000" pitchFamily="2" charset="2"/>
              <a:buChar char="q"/>
              <a:tabLst>
                <a:tab pos="1539827" algn="l"/>
              </a:tabLst>
              <a:defRPr/>
            </a:pPr>
            <a:r>
              <a:rPr lang="en-US" sz="1600" b="1" spc="-7" dirty="0">
                <a:solidFill>
                  <a:prstClr val="black"/>
                </a:solidFill>
                <a:latin typeface="Arial" panose="020B0604020202020204" pitchFamily="34" charset="0"/>
                <a:cs typeface="Arial" panose="020B0604020202020204" pitchFamily="34" charset="0"/>
              </a:rPr>
              <a:t>Priority 5: </a:t>
            </a:r>
            <a:r>
              <a:rPr lang="en-ZA" sz="1600" spc="-7" dirty="0">
                <a:solidFill>
                  <a:prstClr val="black"/>
                </a:solidFill>
                <a:latin typeface="Arial" panose="020B0604020202020204" pitchFamily="34" charset="0"/>
                <a:cs typeface="Arial" panose="020B0604020202020204" pitchFamily="34" charset="0"/>
              </a:rPr>
              <a:t>Spatial Integration, Human Settlements and Local Government</a:t>
            </a:r>
          </a:p>
          <a:p>
            <a:pPr marL="417294" indent="-408222" defTabSz="459234">
              <a:lnSpc>
                <a:spcPct val="150000"/>
              </a:lnSpc>
              <a:buFont typeface="Wingdings" panose="05000000000000000000" pitchFamily="2" charset="2"/>
              <a:buChar char="q"/>
              <a:tabLst>
                <a:tab pos="253992" algn="l"/>
              </a:tabLst>
              <a:defRPr/>
            </a:pPr>
            <a:r>
              <a:rPr lang="en-US" sz="1600" b="1" spc="-7" dirty="0">
                <a:solidFill>
                  <a:prstClr val="black"/>
                </a:solidFill>
                <a:latin typeface="Arial" panose="020B0604020202020204" pitchFamily="34" charset="0"/>
                <a:cs typeface="Arial" panose="020B0604020202020204" pitchFamily="34" charset="0"/>
              </a:rPr>
              <a:t>Priority 6: Social Cohesion and Safe Communities</a:t>
            </a:r>
          </a:p>
          <a:p>
            <a:pPr marL="417294" indent="-408222" defTabSz="459234">
              <a:lnSpc>
                <a:spcPct val="150000"/>
              </a:lnSpc>
              <a:buFont typeface="Wingdings" panose="05000000000000000000" pitchFamily="2" charset="2"/>
              <a:buChar char="q"/>
              <a:tabLst>
                <a:tab pos="253992" algn="l"/>
              </a:tabLst>
              <a:defRPr/>
            </a:pPr>
            <a:r>
              <a:rPr lang="en-US" sz="1600" b="1" spc="-7" dirty="0">
                <a:solidFill>
                  <a:prstClr val="black"/>
                </a:solidFill>
                <a:latin typeface="Arial" panose="020B0604020202020204" pitchFamily="34" charset="0"/>
                <a:cs typeface="Arial" panose="020B0604020202020204" pitchFamily="34" charset="0"/>
              </a:rPr>
              <a:t>Priority 7: </a:t>
            </a:r>
            <a:r>
              <a:rPr lang="en-US" sz="1600" spc="-7" dirty="0">
                <a:solidFill>
                  <a:prstClr val="black"/>
                </a:solidFill>
                <a:latin typeface="Arial" panose="020B0604020202020204" pitchFamily="34" charset="0"/>
                <a:cs typeface="Arial" panose="020B0604020202020204" pitchFamily="34" charset="0"/>
              </a:rPr>
              <a:t>A better Africa and World</a:t>
            </a:r>
          </a:p>
          <a:p>
            <a:pPr marL="9072" indent="0" defTabSz="459234">
              <a:lnSpc>
                <a:spcPct val="150000"/>
              </a:lnSpc>
              <a:buNone/>
              <a:tabLst>
                <a:tab pos="253992" algn="l"/>
              </a:tabLst>
              <a:defRPr/>
            </a:pPr>
            <a:endParaRPr lang="en-US" sz="1600" spc="-7" dirty="0">
              <a:solidFill>
                <a:prstClr val="black"/>
              </a:solidFill>
              <a:latin typeface="Arial" panose="020B0604020202020204" pitchFamily="34" charset="0"/>
              <a:cs typeface="Arial" panose="020B0604020202020204" pitchFamily="34" charset="0"/>
            </a:endParaRPr>
          </a:p>
          <a:p>
            <a:pPr marL="0" indent="0" defTabSz="459234">
              <a:lnSpc>
                <a:spcPct val="150000"/>
              </a:lnSpc>
              <a:buNone/>
              <a:tabLst>
                <a:tab pos="253992" algn="l"/>
              </a:tabLst>
              <a:defRPr/>
            </a:pPr>
            <a:r>
              <a:rPr lang="en-US" sz="1600" b="1" spc="-7" dirty="0">
                <a:solidFill>
                  <a:prstClr val="black"/>
                </a:solidFill>
                <a:latin typeface="Arial" panose="020B0604020202020204" pitchFamily="34" charset="0"/>
                <a:cs typeface="Arial" panose="020B0604020202020204" pitchFamily="34" charset="0"/>
              </a:rPr>
              <a:t>Cross Cutting Focus</a:t>
            </a:r>
          </a:p>
          <a:p>
            <a:pPr marL="294822" indent="-285750" defTabSz="459234">
              <a:lnSpc>
                <a:spcPct val="150000"/>
              </a:lnSpc>
              <a:buFont typeface="Wingdings" panose="05000000000000000000" pitchFamily="2" charset="2"/>
              <a:buChar char="q"/>
              <a:tabLst>
                <a:tab pos="253992" algn="l"/>
              </a:tabLst>
              <a:defRPr/>
            </a:pPr>
            <a:r>
              <a:rPr lang="en-US" sz="1600" spc="-7" dirty="0">
                <a:solidFill>
                  <a:prstClr val="black"/>
                </a:solidFill>
                <a:latin typeface="Arial" panose="020B0604020202020204" pitchFamily="34" charset="0"/>
                <a:cs typeface="Arial" panose="020B0604020202020204" pitchFamily="34" charset="0"/>
              </a:rPr>
              <a:t>Women, Youth &amp; People with Disabilities</a:t>
            </a:r>
          </a:p>
          <a:p>
            <a:endParaRPr lang="en-ZA" sz="1600" dirty="0">
              <a:latin typeface="Arial" panose="020B0604020202020204" pitchFamily="34" charset="0"/>
              <a:cs typeface="Arial" panose="020B0604020202020204" pitchFamily="34" charset="0"/>
            </a:endParaRPr>
          </a:p>
        </p:txBody>
      </p:sp>
      <p:sp>
        <p:nvSpPr>
          <p:cNvPr id="7" name="Slide Number Placeholder 3"/>
          <p:cNvSpPr>
            <a:spLocks noGrp="1"/>
          </p:cNvSpPr>
          <p:nvPr>
            <p:ph type="sldNum" sz="quarter" idx="12"/>
          </p:nvPr>
        </p:nvSpPr>
        <p:spPr bwMode="auto">
          <a:xfrm>
            <a:off x="4424513" y="6237147"/>
            <a:ext cx="663302" cy="750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indent="0" algn="l">
              <a:buNone/>
            </a:pPr>
            <a:r>
              <a:rPr lang="en-US" altLang="en-US" sz="1800" b="1" dirty="0"/>
              <a:t>5</a:t>
            </a:r>
            <a:endParaRPr lang="en-ZA" altLang="en-US" sz="1800" b="1" dirty="0"/>
          </a:p>
        </p:txBody>
      </p:sp>
    </p:spTree>
    <p:extLst>
      <p:ext uri="{BB962C8B-B14F-4D97-AF65-F5344CB8AC3E}">
        <p14:creationId xmlns:p14="http://schemas.microsoft.com/office/powerpoint/2010/main" val="6448845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8"/>
          <p:cNvSpPr>
            <a:spLocks noChangeArrowheads="1"/>
          </p:cNvSpPr>
          <p:nvPr/>
        </p:nvSpPr>
        <p:spPr bwMode="auto">
          <a:xfrm>
            <a:off x="134778" y="1020139"/>
            <a:ext cx="8900365"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marL="373063" indent="-285750" algn="just" defTabSz="914400" fontAlgn="base">
              <a:spcAft>
                <a:spcPct val="0"/>
              </a:spcAft>
              <a:buFont typeface="Wingdings" panose="05000000000000000000" pitchFamily="2" charset="2"/>
              <a:buChar char="q"/>
              <a:defRPr/>
            </a:pPr>
            <a:endParaRPr lang="en-ZA" dirty="0">
              <a:latin typeface="Arial" pitchFamily="34" charset="0"/>
              <a:cs typeface="Arial" pitchFamily="34" charset="0"/>
            </a:endParaRPr>
          </a:p>
          <a:p>
            <a:pPr marL="373063" lvl="0" indent="-285750" algn="just" defTabSz="914400" fontAlgn="base">
              <a:spcAft>
                <a:spcPct val="0"/>
              </a:spcAft>
              <a:buFont typeface="Wingdings" panose="05000000000000000000" pitchFamily="2" charset="2"/>
              <a:buChar char="q"/>
              <a:defRPr/>
            </a:pPr>
            <a:endParaRPr lang="en-ZA" dirty="0">
              <a:latin typeface="Arial" pitchFamily="34" charset="0"/>
              <a:cs typeface="Arial" pitchFamily="34" charset="0"/>
            </a:endParaRPr>
          </a:p>
          <a:p>
            <a:pPr marL="87313" lvl="0" algn="just" defTabSz="914400" fontAlgn="base">
              <a:spcAft>
                <a:spcPct val="0"/>
              </a:spcAft>
              <a:defRPr/>
            </a:pPr>
            <a:endParaRPr lang="en-ZA" dirty="0">
              <a:solidFill>
                <a:prstClr val="black"/>
              </a:solidFill>
              <a:latin typeface="Arial" panose="020B0604020202020204" pitchFamily="34" charset="0"/>
              <a:cs typeface="Arial" panose="020B0604020202020204" pitchFamily="34" charset="0"/>
            </a:endParaRPr>
          </a:p>
          <a:p>
            <a:pPr marL="373063" indent="-285750" algn="just" defTabSz="914400" fontAlgn="base">
              <a:spcAft>
                <a:spcPct val="0"/>
              </a:spcAft>
              <a:buFont typeface="Wingdings" panose="05000000000000000000" pitchFamily="2" charset="2"/>
              <a:buChar char="q"/>
              <a:defRPr/>
            </a:pPr>
            <a:endParaRPr lang="en-ZA" sz="1400" b="1" i="1" dirty="0">
              <a:latin typeface="Arial" panose="020B0604020202020204" pitchFamily="34" charset="0"/>
              <a:cs typeface="Arial" panose="020B0604020202020204" pitchFamily="34" charset="0"/>
            </a:endParaRPr>
          </a:p>
          <a:p>
            <a:pPr marL="87313" lvl="0" algn="just" defTabSz="914400" fontAlgn="base">
              <a:spcAft>
                <a:spcPct val="0"/>
              </a:spcAft>
              <a:defRPr/>
            </a:pPr>
            <a:endParaRPr lang="en-ZA" dirty="0">
              <a:solidFill>
                <a:prstClr val="black"/>
              </a:solidFill>
              <a:latin typeface="Arial" panose="020B0604020202020204" pitchFamily="34" charset="0"/>
              <a:cs typeface="Arial" panose="020B0604020202020204" pitchFamily="34" charset="0"/>
            </a:endParaRPr>
          </a:p>
          <a:p>
            <a:pPr marL="87313" lvl="0" algn="just" defTabSz="914400" fontAlgn="base">
              <a:spcAft>
                <a:spcPct val="0"/>
              </a:spcAft>
              <a:defRPr/>
            </a:pPr>
            <a:endParaRPr lang="en-ZA" sz="2800" dirty="0">
              <a:solidFill>
                <a:prstClr val="black"/>
              </a:solidFill>
              <a:latin typeface="Arial" panose="020B0604020202020204" pitchFamily="34" charset="0"/>
              <a:cs typeface="Arial" panose="020B0604020202020204" pitchFamily="34" charset="0"/>
            </a:endParaRPr>
          </a:p>
        </p:txBody>
      </p:sp>
      <p:sp>
        <p:nvSpPr>
          <p:cNvPr id="5125" name="Slide Number Placeholder 3"/>
          <p:cNvSpPr>
            <a:spLocks noGrp="1"/>
          </p:cNvSpPr>
          <p:nvPr>
            <p:ph type="sldNum" sz="quarter" idx="12"/>
          </p:nvPr>
        </p:nvSpPr>
        <p:spPr bwMode="auto">
          <a:xfrm>
            <a:off x="3960200" y="6304077"/>
            <a:ext cx="1249520" cy="3602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6pPr>
            <a:lvl7pPr marL="29718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7pPr>
            <a:lvl8pPr marL="34290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8pPr>
            <a:lvl9pPr marL="38862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9pPr>
          </a:lstStyle>
          <a:p>
            <a:pPr marL="0" indent="0" algn="ctr" eaLnBrk="1" hangingPunct="1">
              <a:buNone/>
            </a:pPr>
            <a:r>
              <a:rPr lang="en-ZA" altLang="en-US" sz="1800" b="1" dirty="0"/>
              <a:t>50</a:t>
            </a:r>
          </a:p>
        </p:txBody>
      </p:sp>
      <p:sp>
        <p:nvSpPr>
          <p:cNvPr id="5127" name="Rectangle 2"/>
          <p:cNvSpPr>
            <a:spLocks noChangeArrowheads="1"/>
          </p:cNvSpPr>
          <p:nvPr/>
        </p:nvSpPr>
        <p:spPr bwMode="auto">
          <a:xfrm>
            <a:off x="22852" y="812626"/>
            <a:ext cx="9035143" cy="475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lgn="just">
              <a:buFont typeface="Arial" charset="0"/>
              <a:buChar char="•"/>
            </a:pPr>
            <a:r>
              <a:rPr lang="en-US" sz="2000" dirty="0">
                <a:latin typeface="Arial" panose="020B0604020202020204" pitchFamily="34" charset="0"/>
                <a:cs typeface="Arial" panose="020B0604020202020204" pitchFamily="34" charset="0"/>
              </a:rPr>
              <a:t>DHA is a going concern.</a:t>
            </a:r>
          </a:p>
          <a:p>
            <a:pPr marL="285750" indent="-285750" algn="just">
              <a:buFont typeface="Arial" charset="0"/>
              <a:buChar char="•"/>
            </a:pPr>
            <a:endParaRPr lang="en-US" sz="2000" dirty="0">
              <a:latin typeface="Arial" panose="020B0604020202020204" pitchFamily="34" charset="0"/>
              <a:cs typeface="Arial" panose="020B0604020202020204" pitchFamily="34" charset="0"/>
            </a:endParaRPr>
          </a:p>
          <a:p>
            <a:pPr marL="285750" indent="-285750" algn="just">
              <a:buFont typeface="Arial" charset="0"/>
              <a:buChar char="•"/>
            </a:pPr>
            <a:r>
              <a:rPr lang="en-US" sz="2000" dirty="0">
                <a:latin typeface="Arial" panose="020B0604020202020204" pitchFamily="34" charset="0"/>
                <a:cs typeface="Arial" panose="020B0604020202020204" pitchFamily="34" charset="0"/>
              </a:rPr>
              <a:t>Financial health </a:t>
            </a:r>
          </a:p>
          <a:p>
            <a:pPr marL="742950" lvl="1" indent="-285750" algn="just">
              <a:buFont typeface="Arial" charset="0"/>
              <a:buChar char="•"/>
            </a:pPr>
            <a:r>
              <a:rPr lang="en-US" sz="2000" dirty="0">
                <a:latin typeface="Arial" panose="020B0604020202020204" pitchFamily="34" charset="0"/>
                <a:cs typeface="Arial" panose="020B0604020202020204" pitchFamily="34" charset="0"/>
              </a:rPr>
              <a:t>Debtors provision is 87% of accrued departmental revenue</a:t>
            </a:r>
          </a:p>
          <a:p>
            <a:pPr marL="742950" lvl="1" indent="-285750" algn="just">
              <a:buFont typeface="Arial" charset="0"/>
              <a:buChar char="•"/>
            </a:pPr>
            <a:r>
              <a:rPr lang="en-US" sz="2000" dirty="0">
                <a:latin typeface="Arial" panose="020B0604020202020204" pitchFamily="34" charset="0"/>
                <a:cs typeface="Arial" panose="020B0604020202020204" pitchFamily="34" charset="0"/>
              </a:rPr>
              <a:t>Contingent liabilities = R2, 3 billion</a:t>
            </a:r>
          </a:p>
          <a:p>
            <a:pPr marL="742950" lvl="1" indent="-285750" algn="just">
              <a:buFont typeface="Arial" charset="0"/>
              <a:buChar char="•"/>
            </a:pPr>
            <a:endParaRPr lang="en-US" sz="2000" dirty="0">
              <a:latin typeface="Arial" panose="020B0604020202020204" pitchFamily="34" charset="0"/>
              <a:cs typeface="Arial" panose="020B0604020202020204" pitchFamily="34" charset="0"/>
            </a:endParaRPr>
          </a:p>
          <a:p>
            <a:pPr marL="285750" indent="-285750" algn="just">
              <a:buFont typeface="Arial" charset="0"/>
              <a:buChar char="•"/>
            </a:pPr>
            <a:r>
              <a:rPr lang="en-US" sz="2000" dirty="0">
                <a:latin typeface="Arial" panose="020B0604020202020204" pitchFamily="34" charset="0"/>
                <a:cs typeface="Arial" panose="020B0604020202020204" pitchFamily="34" charset="0"/>
              </a:rPr>
              <a:t>Fruitless and wasteful expenditure </a:t>
            </a:r>
            <a:r>
              <a:rPr lang="en-US" sz="2000" b="1" dirty="0">
                <a:latin typeface="Arial" panose="020B0604020202020204" pitchFamily="34" charset="0"/>
                <a:cs typeface="Arial" panose="020B0604020202020204" pitchFamily="34" charset="0"/>
              </a:rPr>
              <a:t>decreased </a:t>
            </a:r>
            <a:r>
              <a:rPr lang="en-US" sz="2000" dirty="0">
                <a:latin typeface="Arial" panose="020B0604020202020204" pitchFamily="34" charset="0"/>
                <a:cs typeface="Arial" panose="020B0604020202020204" pitchFamily="34" charset="0"/>
              </a:rPr>
              <a:t>from R640 000 to R153 000.</a:t>
            </a:r>
          </a:p>
          <a:p>
            <a:pPr marL="742950" lvl="1" indent="-285750" algn="just">
              <a:buFont typeface="Arial" charset="0"/>
              <a:buChar char="•"/>
            </a:pPr>
            <a:endParaRPr lang="en-US" sz="2000" dirty="0">
              <a:latin typeface="Arial" panose="020B0604020202020204" pitchFamily="34" charset="0"/>
              <a:cs typeface="Arial" panose="020B0604020202020204" pitchFamily="34" charset="0"/>
            </a:endParaRPr>
          </a:p>
          <a:p>
            <a:pPr marL="285750" indent="-285750" algn="just">
              <a:buFont typeface="Arial" charset="0"/>
              <a:buChar char="•"/>
            </a:pPr>
            <a:r>
              <a:rPr lang="en-US" sz="2000" dirty="0">
                <a:latin typeface="Arial" panose="020B0604020202020204" pitchFamily="34" charset="0"/>
                <a:cs typeface="Arial" panose="020B0604020202020204" pitchFamily="34" charset="0"/>
              </a:rPr>
              <a:t>Irregular expenditure </a:t>
            </a:r>
            <a:r>
              <a:rPr lang="en-US" sz="2000" b="1" dirty="0">
                <a:latin typeface="Arial" panose="020B0604020202020204" pitchFamily="34" charset="0"/>
                <a:cs typeface="Arial" panose="020B0604020202020204" pitchFamily="34" charset="0"/>
              </a:rPr>
              <a:t>increased </a:t>
            </a:r>
            <a:r>
              <a:rPr lang="en-US" sz="2000" dirty="0">
                <a:latin typeface="Arial" panose="020B0604020202020204" pitchFamily="34" charset="0"/>
                <a:cs typeface="Arial" panose="020B0604020202020204" pitchFamily="34" charset="0"/>
              </a:rPr>
              <a:t>from R507 million to R555 million.</a:t>
            </a:r>
          </a:p>
          <a:p>
            <a:pPr marL="742950" lvl="1" indent="-285750" algn="just">
              <a:buFont typeface="Arial" charset="0"/>
              <a:buChar char="•"/>
            </a:pPr>
            <a:endParaRPr lang="en-US" sz="2000" dirty="0">
              <a:latin typeface="Arial" panose="020B0604020202020204" pitchFamily="34" charset="0"/>
              <a:cs typeface="Arial" panose="020B0604020202020204" pitchFamily="34" charset="0"/>
            </a:endParaRPr>
          </a:p>
          <a:p>
            <a:pPr marL="285750" indent="-285750" algn="just">
              <a:buFont typeface="Arial" charset="0"/>
              <a:buChar char="•"/>
            </a:pPr>
            <a:r>
              <a:rPr lang="en-US" sz="2000" dirty="0">
                <a:latin typeface="Arial" panose="020B0604020202020204" pitchFamily="34" charset="0"/>
                <a:cs typeface="Arial" panose="020B0604020202020204" pitchFamily="34" charset="0"/>
              </a:rPr>
              <a:t>Current year irregular expenditure mainly IT Firewall case = R33 million (contract value = R119 million).</a:t>
            </a:r>
          </a:p>
          <a:p>
            <a:pPr marL="285750" indent="-285750" algn="just">
              <a:buFont typeface="Arial" charset="0"/>
              <a:buChar char="•"/>
            </a:pPr>
            <a:endParaRPr lang="en-US" sz="2000" dirty="0">
              <a:latin typeface="Arial" panose="020B0604020202020204" pitchFamily="34" charset="0"/>
              <a:cs typeface="Arial" panose="020B0604020202020204" pitchFamily="34" charset="0"/>
            </a:endParaRPr>
          </a:p>
          <a:p>
            <a:pPr marL="285750" indent="-285750" algn="just">
              <a:buFont typeface="Arial" charset="0"/>
              <a:buChar char="•"/>
            </a:pPr>
            <a:r>
              <a:rPr lang="en-US" sz="2000" dirty="0">
                <a:latin typeface="Arial" panose="020B0604020202020204" pitchFamily="34" charset="0"/>
                <a:cs typeface="Arial" panose="020B0604020202020204" pitchFamily="34" charset="0"/>
              </a:rPr>
              <a:t>No material irregularities identified to date.</a:t>
            </a:r>
          </a:p>
          <a:p>
            <a:pPr marL="87313" algn="just" defTabSz="914400" fontAlgn="base">
              <a:spcBef>
                <a:spcPts val="600"/>
              </a:spcBef>
              <a:spcAft>
                <a:spcPts val="600"/>
              </a:spcAft>
              <a:defRPr/>
            </a:pPr>
            <a:endParaRPr lang="en-US" dirty="0">
              <a:latin typeface="Arial" pitchFamily="34" charset="0"/>
              <a:cs typeface="Arial" pitchFamily="34" charset="0"/>
            </a:endParaRPr>
          </a:p>
        </p:txBody>
      </p:sp>
      <p:sp>
        <p:nvSpPr>
          <p:cNvPr id="6" name="TextBox 5"/>
          <p:cNvSpPr txBox="1"/>
          <p:nvPr/>
        </p:nvSpPr>
        <p:spPr>
          <a:xfrm>
            <a:off x="134938" y="65988"/>
            <a:ext cx="8923057" cy="461665"/>
          </a:xfrm>
          <a:prstGeom prst="rect">
            <a:avLst/>
          </a:prstGeom>
          <a:solidFill>
            <a:schemeClr val="accent3">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spcBef>
                <a:spcPts val="600"/>
              </a:spcBef>
              <a:spcAft>
                <a:spcPts val="600"/>
              </a:spcAft>
            </a:pPr>
            <a:r>
              <a:rPr lang="en-US" sz="2400" b="1" dirty="0">
                <a:solidFill>
                  <a:schemeClr val="bg1"/>
                </a:solidFill>
                <a:latin typeface="Arial" panose="020B0604020202020204" pitchFamily="34" charset="0"/>
                <a:cs typeface="Arial" panose="020B0604020202020204" pitchFamily="34" charset="0"/>
              </a:rPr>
              <a:t>2021/22 AUDIT OUTCOME</a:t>
            </a:r>
            <a:endParaRPr lang="en-ZA"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35793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8"/>
          <p:cNvSpPr>
            <a:spLocks noChangeArrowheads="1"/>
          </p:cNvSpPr>
          <p:nvPr/>
        </p:nvSpPr>
        <p:spPr bwMode="auto">
          <a:xfrm>
            <a:off x="134778" y="1020139"/>
            <a:ext cx="8900365"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marL="373063" indent="-285750" algn="just" defTabSz="914400" fontAlgn="base">
              <a:spcAft>
                <a:spcPct val="0"/>
              </a:spcAft>
              <a:buFont typeface="Wingdings" panose="05000000000000000000" pitchFamily="2" charset="2"/>
              <a:buChar char="q"/>
              <a:defRPr/>
            </a:pPr>
            <a:endParaRPr lang="en-ZA" dirty="0">
              <a:latin typeface="Arial" pitchFamily="34" charset="0"/>
              <a:cs typeface="Arial" pitchFamily="34" charset="0"/>
            </a:endParaRPr>
          </a:p>
          <a:p>
            <a:pPr marL="373063" lvl="0" indent="-285750" algn="just" defTabSz="914400" fontAlgn="base">
              <a:spcAft>
                <a:spcPct val="0"/>
              </a:spcAft>
              <a:buFont typeface="Wingdings" panose="05000000000000000000" pitchFamily="2" charset="2"/>
              <a:buChar char="q"/>
              <a:defRPr/>
            </a:pPr>
            <a:endParaRPr lang="en-ZA" dirty="0">
              <a:latin typeface="Arial" pitchFamily="34" charset="0"/>
              <a:cs typeface="Arial" pitchFamily="34" charset="0"/>
            </a:endParaRPr>
          </a:p>
          <a:p>
            <a:pPr marL="87313" lvl="0" algn="just" defTabSz="914400" fontAlgn="base">
              <a:spcAft>
                <a:spcPct val="0"/>
              </a:spcAft>
              <a:defRPr/>
            </a:pPr>
            <a:endParaRPr lang="en-ZA" dirty="0">
              <a:solidFill>
                <a:prstClr val="black"/>
              </a:solidFill>
              <a:latin typeface="Arial" panose="020B0604020202020204" pitchFamily="34" charset="0"/>
              <a:cs typeface="Arial" panose="020B0604020202020204" pitchFamily="34" charset="0"/>
            </a:endParaRPr>
          </a:p>
          <a:p>
            <a:pPr marL="373063" indent="-285750" algn="just" defTabSz="914400" fontAlgn="base">
              <a:spcAft>
                <a:spcPct val="0"/>
              </a:spcAft>
              <a:buFont typeface="Wingdings" panose="05000000000000000000" pitchFamily="2" charset="2"/>
              <a:buChar char="q"/>
              <a:defRPr/>
            </a:pPr>
            <a:endParaRPr lang="en-ZA" sz="1400" b="1" i="1" dirty="0">
              <a:latin typeface="Arial" panose="020B0604020202020204" pitchFamily="34" charset="0"/>
              <a:cs typeface="Arial" panose="020B0604020202020204" pitchFamily="34" charset="0"/>
            </a:endParaRPr>
          </a:p>
          <a:p>
            <a:pPr marL="87313" lvl="0" algn="just" defTabSz="914400" fontAlgn="base">
              <a:spcAft>
                <a:spcPct val="0"/>
              </a:spcAft>
              <a:defRPr/>
            </a:pPr>
            <a:endParaRPr lang="en-ZA" dirty="0">
              <a:solidFill>
                <a:prstClr val="black"/>
              </a:solidFill>
              <a:latin typeface="Arial" panose="020B0604020202020204" pitchFamily="34" charset="0"/>
              <a:cs typeface="Arial" panose="020B0604020202020204" pitchFamily="34" charset="0"/>
            </a:endParaRPr>
          </a:p>
          <a:p>
            <a:pPr marL="87313" lvl="0" algn="just" defTabSz="914400" fontAlgn="base">
              <a:spcAft>
                <a:spcPct val="0"/>
              </a:spcAft>
              <a:defRPr/>
            </a:pPr>
            <a:endParaRPr lang="en-ZA" sz="2800" dirty="0">
              <a:solidFill>
                <a:prstClr val="black"/>
              </a:solidFill>
              <a:latin typeface="Arial" panose="020B0604020202020204" pitchFamily="34" charset="0"/>
              <a:cs typeface="Arial" panose="020B0604020202020204" pitchFamily="34" charset="0"/>
            </a:endParaRPr>
          </a:p>
        </p:txBody>
      </p:sp>
      <p:sp>
        <p:nvSpPr>
          <p:cNvPr id="5125" name="Slide Number Placeholder 3"/>
          <p:cNvSpPr>
            <a:spLocks noGrp="1"/>
          </p:cNvSpPr>
          <p:nvPr>
            <p:ph type="sldNum" sz="quarter" idx="12"/>
          </p:nvPr>
        </p:nvSpPr>
        <p:spPr bwMode="auto">
          <a:xfrm>
            <a:off x="3960200" y="6304077"/>
            <a:ext cx="1249520" cy="3602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6pPr>
            <a:lvl7pPr marL="29718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7pPr>
            <a:lvl8pPr marL="34290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8pPr>
            <a:lvl9pPr marL="38862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9pPr>
          </a:lstStyle>
          <a:p>
            <a:pPr marL="0" indent="0" algn="ctr" eaLnBrk="1" hangingPunct="1">
              <a:buNone/>
            </a:pPr>
            <a:r>
              <a:rPr lang="en-US" altLang="en-US" sz="1800" b="1" dirty="0"/>
              <a:t>51</a:t>
            </a:r>
            <a:endParaRPr lang="en-ZA" altLang="en-US" sz="1800" b="1" dirty="0"/>
          </a:p>
        </p:txBody>
      </p:sp>
      <p:sp>
        <p:nvSpPr>
          <p:cNvPr id="5127" name="Rectangle 2"/>
          <p:cNvSpPr>
            <a:spLocks noChangeArrowheads="1"/>
          </p:cNvSpPr>
          <p:nvPr/>
        </p:nvSpPr>
        <p:spPr bwMode="auto">
          <a:xfrm>
            <a:off x="22852" y="812626"/>
            <a:ext cx="9035143" cy="543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lgn="just">
              <a:buFont typeface="Arial" charset="0"/>
              <a:buChar char="•"/>
            </a:pPr>
            <a:r>
              <a:rPr lang="en-US" dirty="0"/>
              <a:t>An audit action plan was prepared and was presented to EXCO for approval.</a:t>
            </a:r>
          </a:p>
          <a:p>
            <a:pPr marL="285750" indent="-285750" algn="just">
              <a:buFont typeface="Arial" charset="0"/>
              <a:buChar char="•"/>
            </a:pPr>
            <a:endParaRPr lang="en-US" dirty="0"/>
          </a:p>
          <a:p>
            <a:pPr marL="285750" indent="-285750" algn="just">
              <a:buFont typeface="Arial" charset="0"/>
              <a:buChar char="•"/>
            </a:pPr>
            <a:r>
              <a:rPr lang="en-US" dirty="0"/>
              <a:t>Prior to approval, the audit action plan was submitted to Internal Audit to validate that the actions proposed will address the audit findings.</a:t>
            </a:r>
          </a:p>
          <a:p>
            <a:pPr marL="285750" indent="-285750" algn="just">
              <a:buFont typeface="Arial" charset="0"/>
              <a:buChar char="•"/>
            </a:pPr>
            <a:endParaRPr lang="en-US" dirty="0"/>
          </a:p>
          <a:p>
            <a:pPr marL="285750" indent="-285750" algn="just">
              <a:buFont typeface="Arial" panose="020B0604020202020204" pitchFamily="34" charset="0"/>
              <a:buChar char="•"/>
            </a:pPr>
            <a:r>
              <a:rPr lang="en-US" dirty="0"/>
              <a:t>The action plan addresses findings from the AGSA and Internal Audit, which includes; 		</a:t>
            </a:r>
          </a:p>
          <a:p>
            <a:pPr marL="742950" lvl="1" indent="-285750" algn="just">
              <a:buFont typeface="Wingdings" pitchFamily="2" charset="2"/>
              <a:buChar char="ü"/>
            </a:pPr>
            <a:r>
              <a:rPr lang="en-US" dirty="0">
                <a:cs typeface="Arial" panose="020B0604020202020204" pitchFamily="34" charset="0"/>
              </a:rPr>
              <a:t>Material misstatements in the annual financial statements</a:t>
            </a:r>
          </a:p>
          <a:p>
            <a:pPr marL="742950" lvl="1" indent="-285750" algn="just">
              <a:buFont typeface="Wingdings" pitchFamily="2" charset="2"/>
              <a:buChar char="ü"/>
            </a:pPr>
            <a:r>
              <a:rPr lang="en-US" dirty="0">
                <a:cs typeface="Arial" panose="020B0604020202020204" pitchFamily="34" charset="0"/>
              </a:rPr>
              <a:t>Performance information</a:t>
            </a:r>
          </a:p>
          <a:p>
            <a:pPr marL="742950" lvl="1" indent="-285750" algn="just">
              <a:buFont typeface="Wingdings" pitchFamily="2" charset="2"/>
              <a:buChar char="ü"/>
            </a:pPr>
            <a:r>
              <a:rPr lang="en-US" dirty="0">
                <a:cs typeface="Arial" panose="020B0604020202020204" pitchFamily="34" charset="0"/>
              </a:rPr>
              <a:t>Revenue management </a:t>
            </a:r>
            <a:r>
              <a:rPr lang="mr-IN" dirty="0">
                <a:cs typeface="Arial" panose="020B0604020202020204" pitchFamily="34" charset="0"/>
              </a:rPr>
              <a:t>–</a:t>
            </a:r>
            <a:r>
              <a:rPr lang="en-US" dirty="0">
                <a:cs typeface="Arial" panose="020B0604020202020204" pitchFamily="34" charset="0"/>
              </a:rPr>
              <a:t> not collected all money due for accrued departmental revenue</a:t>
            </a:r>
          </a:p>
          <a:p>
            <a:pPr marL="742950" lvl="1" indent="-285750" algn="just">
              <a:buFont typeface="Wingdings" pitchFamily="2" charset="2"/>
              <a:buChar char="ü"/>
            </a:pPr>
            <a:r>
              <a:rPr lang="en-US" dirty="0">
                <a:cs typeface="Arial" panose="020B0604020202020204" pitchFamily="34" charset="0"/>
              </a:rPr>
              <a:t>IT firewalls were not procured through SITA</a:t>
            </a:r>
          </a:p>
          <a:p>
            <a:pPr algn="just"/>
            <a:endParaRPr lang="en-US" dirty="0"/>
          </a:p>
          <a:p>
            <a:pPr marL="285750" indent="-285750" algn="just">
              <a:buFont typeface="Arial" charset="0"/>
              <a:buChar char="•"/>
            </a:pPr>
            <a:r>
              <a:rPr lang="en-US" dirty="0"/>
              <a:t>Progress against the plan is monitored at Back-to-Basic meetings and reports presented to EXCO, DMC, MMM and the Audit Committee.</a:t>
            </a:r>
          </a:p>
          <a:p>
            <a:pPr marL="285750" indent="-285750" algn="just">
              <a:buFont typeface="Arial" charset="0"/>
              <a:buChar char="•"/>
            </a:pPr>
            <a:endParaRPr lang="en-US" dirty="0"/>
          </a:p>
          <a:p>
            <a:pPr marL="285750" indent="-285750" algn="just">
              <a:buFont typeface="Arial" charset="0"/>
              <a:buChar char="•"/>
            </a:pPr>
            <a:r>
              <a:rPr lang="en-US" dirty="0"/>
              <a:t>Failure to implement the actions or to provide progress reports result in consequence management</a:t>
            </a:r>
            <a:endParaRPr lang="en-US" sz="2000" dirty="0">
              <a:highlight>
                <a:srgbClr val="FF0000"/>
              </a:highlight>
              <a:cs typeface="Arial" panose="020B0604020202020204" pitchFamily="34" charset="0"/>
            </a:endParaRPr>
          </a:p>
          <a:p>
            <a:pPr marL="87313" algn="just" defTabSz="914400" fontAlgn="base">
              <a:spcBef>
                <a:spcPts val="600"/>
              </a:spcBef>
              <a:spcAft>
                <a:spcPts val="600"/>
              </a:spcAft>
              <a:defRPr/>
            </a:pPr>
            <a:endParaRPr lang="en-US" dirty="0">
              <a:latin typeface="Arial" pitchFamily="34" charset="0"/>
              <a:cs typeface="Arial" pitchFamily="34" charset="0"/>
            </a:endParaRPr>
          </a:p>
        </p:txBody>
      </p:sp>
      <p:sp>
        <p:nvSpPr>
          <p:cNvPr id="6" name="TextBox 5"/>
          <p:cNvSpPr txBox="1"/>
          <p:nvPr/>
        </p:nvSpPr>
        <p:spPr>
          <a:xfrm>
            <a:off x="134938" y="65988"/>
            <a:ext cx="8923057" cy="461665"/>
          </a:xfrm>
          <a:prstGeom prst="rect">
            <a:avLst/>
          </a:prstGeom>
          <a:solidFill>
            <a:schemeClr val="accent3">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spcBef>
                <a:spcPts val="600"/>
              </a:spcBef>
              <a:spcAft>
                <a:spcPts val="600"/>
              </a:spcAft>
            </a:pPr>
            <a:r>
              <a:rPr lang="en-US" sz="2400" b="1" dirty="0">
                <a:solidFill>
                  <a:schemeClr val="bg1"/>
                </a:solidFill>
                <a:latin typeface="Arial" panose="020B0604020202020204" pitchFamily="34" charset="0"/>
                <a:cs typeface="Arial" panose="020B0604020202020204" pitchFamily="34" charset="0"/>
              </a:rPr>
              <a:t>AUDIT ACTION PLAN</a:t>
            </a:r>
            <a:endParaRPr lang="en-ZA"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97334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8"/>
          <p:cNvSpPr>
            <a:spLocks noChangeArrowheads="1"/>
          </p:cNvSpPr>
          <p:nvPr/>
        </p:nvSpPr>
        <p:spPr bwMode="auto">
          <a:xfrm>
            <a:off x="134778" y="1020139"/>
            <a:ext cx="8900365"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marL="373063" indent="-285750" algn="just" defTabSz="914400" fontAlgn="base">
              <a:spcAft>
                <a:spcPct val="0"/>
              </a:spcAft>
              <a:buFont typeface="Wingdings" panose="05000000000000000000" pitchFamily="2" charset="2"/>
              <a:buChar char="q"/>
              <a:defRPr/>
            </a:pPr>
            <a:endParaRPr lang="en-ZA" dirty="0">
              <a:latin typeface="Arial" pitchFamily="34" charset="0"/>
              <a:cs typeface="Arial" pitchFamily="34" charset="0"/>
            </a:endParaRPr>
          </a:p>
          <a:p>
            <a:pPr marL="373063" lvl="0" indent="-285750" algn="just" defTabSz="914400" fontAlgn="base">
              <a:spcAft>
                <a:spcPct val="0"/>
              </a:spcAft>
              <a:buFont typeface="Wingdings" panose="05000000000000000000" pitchFamily="2" charset="2"/>
              <a:buChar char="q"/>
              <a:defRPr/>
            </a:pPr>
            <a:endParaRPr lang="en-ZA" dirty="0">
              <a:latin typeface="Arial" pitchFamily="34" charset="0"/>
              <a:cs typeface="Arial" pitchFamily="34" charset="0"/>
            </a:endParaRPr>
          </a:p>
          <a:p>
            <a:pPr marL="87313" lvl="0" algn="just" defTabSz="914400" fontAlgn="base">
              <a:spcAft>
                <a:spcPct val="0"/>
              </a:spcAft>
              <a:defRPr/>
            </a:pPr>
            <a:endParaRPr lang="en-ZA" dirty="0">
              <a:solidFill>
                <a:prstClr val="black"/>
              </a:solidFill>
              <a:latin typeface="Arial" panose="020B0604020202020204" pitchFamily="34" charset="0"/>
              <a:cs typeface="Arial" panose="020B0604020202020204" pitchFamily="34" charset="0"/>
            </a:endParaRPr>
          </a:p>
          <a:p>
            <a:pPr marL="373063" indent="-285750" algn="just" defTabSz="914400" fontAlgn="base">
              <a:spcAft>
                <a:spcPct val="0"/>
              </a:spcAft>
              <a:buFont typeface="Wingdings" panose="05000000000000000000" pitchFamily="2" charset="2"/>
              <a:buChar char="q"/>
              <a:defRPr/>
            </a:pPr>
            <a:endParaRPr lang="en-ZA" sz="1400" b="1" i="1" dirty="0">
              <a:latin typeface="Arial" panose="020B0604020202020204" pitchFamily="34" charset="0"/>
              <a:cs typeface="Arial" panose="020B0604020202020204" pitchFamily="34" charset="0"/>
            </a:endParaRPr>
          </a:p>
          <a:p>
            <a:pPr marL="87313" lvl="0" algn="just" defTabSz="914400" fontAlgn="base">
              <a:spcAft>
                <a:spcPct val="0"/>
              </a:spcAft>
              <a:defRPr/>
            </a:pPr>
            <a:endParaRPr lang="en-ZA" dirty="0">
              <a:solidFill>
                <a:prstClr val="black"/>
              </a:solidFill>
              <a:latin typeface="Arial" panose="020B0604020202020204" pitchFamily="34" charset="0"/>
              <a:cs typeface="Arial" panose="020B0604020202020204" pitchFamily="34" charset="0"/>
            </a:endParaRPr>
          </a:p>
          <a:p>
            <a:pPr marL="87313" lvl="0" algn="just" defTabSz="914400" fontAlgn="base">
              <a:spcAft>
                <a:spcPct val="0"/>
              </a:spcAft>
              <a:defRPr/>
            </a:pPr>
            <a:endParaRPr lang="en-ZA" sz="2800" dirty="0">
              <a:solidFill>
                <a:prstClr val="black"/>
              </a:solidFill>
              <a:latin typeface="Arial" panose="020B0604020202020204" pitchFamily="34" charset="0"/>
              <a:cs typeface="Arial" panose="020B0604020202020204" pitchFamily="34" charset="0"/>
            </a:endParaRPr>
          </a:p>
        </p:txBody>
      </p:sp>
      <p:sp>
        <p:nvSpPr>
          <p:cNvPr id="5125" name="Slide Number Placeholder 3"/>
          <p:cNvSpPr>
            <a:spLocks noGrp="1"/>
          </p:cNvSpPr>
          <p:nvPr>
            <p:ph type="sldNum" sz="quarter" idx="12"/>
          </p:nvPr>
        </p:nvSpPr>
        <p:spPr bwMode="auto">
          <a:xfrm>
            <a:off x="3960200" y="6304077"/>
            <a:ext cx="1249520" cy="3602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6pPr>
            <a:lvl7pPr marL="29718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7pPr>
            <a:lvl8pPr marL="34290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8pPr>
            <a:lvl9pPr marL="38862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9pPr>
          </a:lstStyle>
          <a:p>
            <a:pPr marL="0" indent="0">
              <a:buNone/>
            </a:pPr>
            <a:r>
              <a:rPr lang="en-US" altLang="en-US" sz="1800" b="1" dirty="0" smtClean="0"/>
              <a:t>52</a:t>
            </a:r>
            <a:endParaRPr lang="en-ZA" altLang="en-US" sz="1800" b="1" dirty="0"/>
          </a:p>
        </p:txBody>
      </p:sp>
      <p:sp>
        <p:nvSpPr>
          <p:cNvPr id="6" name="TextBox 5"/>
          <p:cNvSpPr txBox="1"/>
          <p:nvPr/>
        </p:nvSpPr>
        <p:spPr>
          <a:xfrm>
            <a:off x="134938" y="65988"/>
            <a:ext cx="8923057" cy="458780"/>
          </a:xfrm>
          <a:prstGeom prst="rect">
            <a:avLst/>
          </a:prstGeom>
          <a:solidFill>
            <a:schemeClr val="accent3">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lnSpc>
                <a:spcPct val="107000"/>
              </a:lnSpc>
              <a:spcAft>
                <a:spcPts val="0"/>
              </a:spcAft>
            </a:pPr>
            <a:r>
              <a:rPr lang="en-ZA" sz="2400" b="1" dirty="0">
                <a:solidFill>
                  <a:schemeClr val="bg1"/>
                </a:solidFill>
                <a:latin typeface="Arial" panose="020B0604020202020204" pitchFamily="34" charset="0"/>
                <a:ea typeface="Calibri" panose="020F0502020204030204" pitchFamily="34" charset="0"/>
                <a:cs typeface="Arial" panose="020B0604020202020204" pitchFamily="34" charset="0"/>
              </a:rPr>
              <a:t>CHALLENGES</a:t>
            </a:r>
          </a:p>
        </p:txBody>
      </p:sp>
      <p:sp>
        <p:nvSpPr>
          <p:cNvPr id="7" name="Rectangle 1"/>
          <p:cNvSpPr>
            <a:spLocks noChangeArrowheads="1"/>
          </p:cNvSpPr>
          <p:nvPr/>
        </p:nvSpPr>
        <p:spPr bwMode="auto">
          <a:xfrm>
            <a:off x="134938" y="620981"/>
            <a:ext cx="8859837" cy="3203377"/>
          </a:xfrm>
          <a:prstGeom prst="rect">
            <a:avLst/>
          </a:prstGeom>
          <a:noFill/>
          <a:ln>
            <a:noFill/>
          </a:ln>
        </p:spPr>
        <p:txBody>
          <a:bodyPr wrap="square">
            <a:spAutoFit/>
          </a:bodyPr>
          <a:lstStyle>
            <a:lvl1pPr>
              <a:defRPr sz="1400">
                <a:solidFill>
                  <a:schemeClr val="tx1"/>
                </a:solidFill>
                <a:latin typeface="Arial" panose="020B0604020202020204" pitchFamily="34" charset="0"/>
                <a:ea typeface="ＭＳ Ｐゴシック" panose="020B0600070205080204" pitchFamily="34" charset="-128"/>
              </a:defRPr>
            </a:lvl1pPr>
            <a:lvl2pPr>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lvl="0" eaLnBrk="0" fontAlgn="base">
              <a:lnSpc>
                <a:spcPts val="2200"/>
              </a:lnSpc>
              <a:spcBef>
                <a:spcPts val="1200"/>
              </a:spcBef>
              <a:spcAft>
                <a:spcPts val="600"/>
              </a:spcAft>
              <a:buClr>
                <a:srgbClr val="7D0900"/>
              </a:buClr>
            </a:pPr>
            <a:r>
              <a:rPr lang="en-US" altLang="en-US" sz="1800" dirty="0">
                <a:solidFill>
                  <a:srgbClr val="000000"/>
                </a:solidFill>
                <a:cs typeface="Arial" panose="020B0604020202020204" pitchFamily="34" charset="0"/>
              </a:rPr>
              <a:t>The following challenges continue to constrain the optimal performance of the DHA:</a:t>
            </a:r>
          </a:p>
          <a:p>
            <a:pPr marL="285750" lvl="0" indent="-285750" eaLnBrk="0" fontAlgn="base">
              <a:lnSpc>
                <a:spcPts val="2200"/>
              </a:lnSpc>
              <a:spcBef>
                <a:spcPts val="1200"/>
              </a:spcBef>
              <a:spcAft>
                <a:spcPts val="600"/>
              </a:spcAft>
              <a:buClr>
                <a:srgbClr val="7D0900"/>
              </a:buClr>
              <a:buFont typeface="Wingdings" pitchFamily="2" charset="2"/>
              <a:buChar char="q"/>
            </a:pPr>
            <a:r>
              <a:rPr lang="en-US" altLang="en-US" sz="1800" dirty="0">
                <a:solidFill>
                  <a:srgbClr val="000000"/>
                </a:solidFill>
                <a:cs typeface="Arial" panose="020B0604020202020204" pitchFamily="34" charset="0"/>
              </a:rPr>
              <a:t>Inadequate financial and human resources.</a:t>
            </a:r>
          </a:p>
          <a:p>
            <a:pPr marL="285750" lvl="0" indent="-285750" eaLnBrk="0" fontAlgn="base">
              <a:lnSpc>
                <a:spcPts val="2200"/>
              </a:lnSpc>
              <a:spcBef>
                <a:spcPts val="1200"/>
              </a:spcBef>
              <a:spcAft>
                <a:spcPts val="600"/>
              </a:spcAft>
              <a:buClr>
                <a:srgbClr val="7D0900"/>
              </a:buClr>
              <a:buFont typeface="Wingdings" pitchFamily="2" charset="2"/>
              <a:buChar char="q"/>
            </a:pPr>
            <a:r>
              <a:rPr lang="en-US" altLang="en-US" sz="1800" dirty="0">
                <a:solidFill>
                  <a:srgbClr val="000000"/>
                </a:solidFill>
                <a:cs typeface="Arial" panose="020B0604020202020204" pitchFamily="34" charset="0"/>
              </a:rPr>
              <a:t>Front office facilities management.</a:t>
            </a:r>
          </a:p>
          <a:p>
            <a:pPr marL="285750" lvl="0" indent="-285750" eaLnBrk="0" fontAlgn="base">
              <a:lnSpc>
                <a:spcPts val="2200"/>
              </a:lnSpc>
              <a:spcBef>
                <a:spcPts val="1200"/>
              </a:spcBef>
              <a:spcAft>
                <a:spcPts val="600"/>
              </a:spcAft>
              <a:buClr>
                <a:srgbClr val="7D0900"/>
              </a:buClr>
              <a:buFont typeface="Wingdings" pitchFamily="2" charset="2"/>
              <a:buChar char="q"/>
            </a:pPr>
            <a:r>
              <a:rPr lang="en-US" altLang="en-US" sz="1800" dirty="0">
                <a:solidFill>
                  <a:srgbClr val="000000"/>
                </a:solidFill>
                <a:cs typeface="Arial" panose="020B0604020202020204" pitchFamily="34" charset="0"/>
              </a:rPr>
              <a:t>IT Infrastructure vandalism which is beyond Telecommunications companies and SITA.</a:t>
            </a:r>
          </a:p>
          <a:p>
            <a:pPr marL="285750" lvl="0" indent="-285750" eaLnBrk="0" fontAlgn="base">
              <a:lnSpc>
                <a:spcPts val="2200"/>
              </a:lnSpc>
              <a:spcBef>
                <a:spcPts val="1200"/>
              </a:spcBef>
              <a:spcAft>
                <a:spcPts val="600"/>
              </a:spcAft>
              <a:buClr>
                <a:srgbClr val="7D0900"/>
              </a:buClr>
              <a:buFont typeface="Wingdings" pitchFamily="2" charset="2"/>
              <a:buChar char="q"/>
            </a:pPr>
            <a:r>
              <a:rPr lang="en-US" altLang="en-US" sz="1800" dirty="0">
                <a:solidFill>
                  <a:srgbClr val="000000"/>
                </a:solidFill>
                <a:cs typeface="Arial" panose="020B0604020202020204" pitchFamily="34" charset="0"/>
              </a:rPr>
              <a:t>Poor management of switching centres by SITA.</a:t>
            </a:r>
          </a:p>
          <a:p>
            <a:pPr marL="285750" lvl="0" indent="-285750" eaLnBrk="0" fontAlgn="base">
              <a:lnSpc>
                <a:spcPts val="2200"/>
              </a:lnSpc>
              <a:spcBef>
                <a:spcPts val="1200"/>
              </a:spcBef>
              <a:spcAft>
                <a:spcPts val="600"/>
              </a:spcAft>
              <a:buClr>
                <a:srgbClr val="7D0900"/>
              </a:buClr>
              <a:buFont typeface="Wingdings" pitchFamily="2" charset="2"/>
              <a:buChar char="q"/>
            </a:pPr>
            <a:endParaRPr lang="en-US" altLang="en-US" sz="1800" dirty="0">
              <a:solidFill>
                <a:srgbClr val="000000"/>
              </a:solidFill>
              <a:cs typeface="Arial" panose="020B0604020202020204" pitchFamily="34" charset="0"/>
            </a:endParaRPr>
          </a:p>
        </p:txBody>
      </p:sp>
    </p:spTree>
    <p:extLst>
      <p:ext uri="{BB962C8B-B14F-4D97-AF65-F5344CB8AC3E}">
        <p14:creationId xmlns:p14="http://schemas.microsoft.com/office/powerpoint/2010/main" val="5485741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8"/>
          <p:cNvSpPr>
            <a:spLocks noChangeArrowheads="1"/>
          </p:cNvSpPr>
          <p:nvPr/>
        </p:nvSpPr>
        <p:spPr bwMode="auto">
          <a:xfrm>
            <a:off x="134778" y="1020139"/>
            <a:ext cx="8900365"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marL="373063" indent="-285750" algn="just" defTabSz="914400" fontAlgn="base">
              <a:spcAft>
                <a:spcPct val="0"/>
              </a:spcAft>
              <a:buFont typeface="Wingdings" panose="05000000000000000000" pitchFamily="2" charset="2"/>
              <a:buChar char="q"/>
              <a:defRPr/>
            </a:pPr>
            <a:endParaRPr lang="en-ZA" dirty="0">
              <a:latin typeface="Arial" pitchFamily="34" charset="0"/>
              <a:cs typeface="Arial" pitchFamily="34" charset="0"/>
            </a:endParaRPr>
          </a:p>
          <a:p>
            <a:pPr marL="373063" lvl="0" indent="-285750" algn="just" defTabSz="914400" fontAlgn="base">
              <a:spcAft>
                <a:spcPct val="0"/>
              </a:spcAft>
              <a:buFont typeface="Wingdings" panose="05000000000000000000" pitchFamily="2" charset="2"/>
              <a:buChar char="q"/>
              <a:defRPr/>
            </a:pPr>
            <a:endParaRPr lang="en-ZA" dirty="0">
              <a:latin typeface="Arial" pitchFamily="34" charset="0"/>
              <a:cs typeface="Arial" pitchFamily="34" charset="0"/>
            </a:endParaRPr>
          </a:p>
          <a:p>
            <a:pPr marL="87313" lvl="0" algn="just" defTabSz="914400" fontAlgn="base">
              <a:spcAft>
                <a:spcPct val="0"/>
              </a:spcAft>
              <a:defRPr/>
            </a:pPr>
            <a:endParaRPr lang="en-ZA" dirty="0">
              <a:solidFill>
                <a:prstClr val="black"/>
              </a:solidFill>
              <a:latin typeface="Arial" panose="020B0604020202020204" pitchFamily="34" charset="0"/>
              <a:cs typeface="Arial" panose="020B0604020202020204" pitchFamily="34" charset="0"/>
            </a:endParaRPr>
          </a:p>
          <a:p>
            <a:pPr marL="373063" indent="-285750" algn="just" defTabSz="914400" fontAlgn="base">
              <a:spcAft>
                <a:spcPct val="0"/>
              </a:spcAft>
              <a:buFont typeface="Wingdings" panose="05000000000000000000" pitchFamily="2" charset="2"/>
              <a:buChar char="q"/>
              <a:defRPr/>
            </a:pPr>
            <a:endParaRPr lang="en-ZA" sz="1400" b="1" i="1" dirty="0">
              <a:latin typeface="Arial" panose="020B0604020202020204" pitchFamily="34" charset="0"/>
              <a:cs typeface="Arial" panose="020B0604020202020204" pitchFamily="34" charset="0"/>
            </a:endParaRPr>
          </a:p>
          <a:p>
            <a:pPr marL="87313" lvl="0" algn="just" defTabSz="914400" fontAlgn="base">
              <a:spcAft>
                <a:spcPct val="0"/>
              </a:spcAft>
              <a:defRPr/>
            </a:pPr>
            <a:endParaRPr lang="en-ZA" dirty="0">
              <a:solidFill>
                <a:prstClr val="black"/>
              </a:solidFill>
              <a:latin typeface="Arial" panose="020B0604020202020204" pitchFamily="34" charset="0"/>
              <a:cs typeface="Arial" panose="020B0604020202020204" pitchFamily="34" charset="0"/>
            </a:endParaRPr>
          </a:p>
          <a:p>
            <a:pPr marL="87313" lvl="0" algn="just" defTabSz="914400" fontAlgn="base">
              <a:spcAft>
                <a:spcPct val="0"/>
              </a:spcAft>
              <a:defRPr/>
            </a:pPr>
            <a:endParaRPr lang="en-ZA" sz="2800" dirty="0">
              <a:solidFill>
                <a:prstClr val="black"/>
              </a:solidFill>
              <a:latin typeface="Arial" panose="020B0604020202020204" pitchFamily="34" charset="0"/>
              <a:cs typeface="Arial" panose="020B0604020202020204" pitchFamily="34" charset="0"/>
            </a:endParaRPr>
          </a:p>
        </p:txBody>
      </p:sp>
      <p:sp>
        <p:nvSpPr>
          <p:cNvPr id="5125" name="Slide Number Placeholder 3"/>
          <p:cNvSpPr>
            <a:spLocks noGrp="1"/>
          </p:cNvSpPr>
          <p:nvPr>
            <p:ph type="sldNum" sz="quarter" idx="12"/>
          </p:nvPr>
        </p:nvSpPr>
        <p:spPr bwMode="auto">
          <a:xfrm>
            <a:off x="3960200" y="6304077"/>
            <a:ext cx="1249520" cy="3602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6pPr>
            <a:lvl7pPr marL="29718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7pPr>
            <a:lvl8pPr marL="34290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8pPr>
            <a:lvl9pPr marL="38862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9pPr>
          </a:lstStyle>
          <a:p>
            <a:pPr marL="0" indent="0" algn="ctr" eaLnBrk="1" hangingPunct="1">
              <a:buNone/>
            </a:pPr>
            <a:r>
              <a:rPr lang="en-US" altLang="en-US" sz="1800" b="1" dirty="0" smtClean="0"/>
              <a:t>53</a:t>
            </a:r>
            <a:endParaRPr lang="en-ZA" altLang="en-US" sz="1800" b="1" dirty="0"/>
          </a:p>
        </p:txBody>
      </p:sp>
      <p:sp>
        <p:nvSpPr>
          <p:cNvPr id="6" name="TextBox 5"/>
          <p:cNvSpPr txBox="1"/>
          <p:nvPr/>
        </p:nvSpPr>
        <p:spPr>
          <a:xfrm>
            <a:off x="134938" y="65988"/>
            <a:ext cx="8923057" cy="458780"/>
          </a:xfrm>
          <a:prstGeom prst="rect">
            <a:avLst/>
          </a:prstGeom>
          <a:solidFill>
            <a:schemeClr val="accent3">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lnSpc>
                <a:spcPct val="107000"/>
              </a:lnSpc>
              <a:spcAft>
                <a:spcPts val="0"/>
              </a:spcAft>
            </a:pP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WAY FORWARD</a:t>
            </a:r>
            <a:endParaRPr lang="en-ZA" sz="2400" b="1"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5003DC32-8635-3843-83BD-9FD8FF5C3275}"/>
              </a:ext>
            </a:extLst>
          </p:cNvPr>
          <p:cNvSpPr txBox="1"/>
          <p:nvPr/>
        </p:nvSpPr>
        <p:spPr>
          <a:xfrm>
            <a:off x="1" y="820270"/>
            <a:ext cx="8923058" cy="1492623"/>
          </a:xfrm>
          <a:prstGeom prst="rect">
            <a:avLst/>
          </a:prstGeom>
          <a:noFill/>
        </p:spPr>
        <p:txBody>
          <a:bodyPr wrap="square" rtlCol="0">
            <a:spAutoFit/>
          </a:bodyPr>
          <a:lstStyle/>
          <a:p>
            <a:pPr marL="285750" indent="-285750">
              <a:buFont typeface="Wingdings" pitchFamily="2" charset="2"/>
              <a:buChar char="§"/>
            </a:pPr>
            <a:r>
              <a:rPr lang="en-US" dirty="0"/>
              <a:t>The DHA has submitted a business case to National Treasury to increase capacity and was allocated an additional allocation on the CoE to fill 742 posts of which 90% has been filled as of 15 October 2022.</a:t>
            </a:r>
          </a:p>
          <a:p>
            <a:pPr marL="285750" indent="-285750">
              <a:buFont typeface="Wingdings" pitchFamily="2" charset="2"/>
              <a:buChar char="§"/>
            </a:pPr>
            <a:endParaRPr lang="en-US" dirty="0"/>
          </a:p>
          <a:p>
            <a:pPr marL="285750" indent="-285750">
              <a:buFont typeface="Wingdings" pitchFamily="2" charset="2"/>
              <a:buChar char="§"/>
            </a:pPr>
            <a:endParaRPr lang="en-US" dirty="0"/>
          </a:p>
        </p:txBody>
      </p:sp>
      <p:graphicFrame>
        <p:nvGraphicFramePr>
          <p:cNvPr id="3" name="Table 3">
            <a:extLst>
              <a:ext uri="{FF2B5EF4-FFF2-40B4-BE49-F238E27FC236}">
                <a16:creationId xmlns:a16="http://schemas.microsoft.com/office/drawing/2014/main" id="{E39C03C8-5709-0F45-A9E4-A248670AB618}"/>
              </a:ext>
            </a:extLst>
          </p:cNvPr>
          <p:cNvGraphicFramePr>
            <a:graphicFrameLocks noGrp="1"/>
          </p:cNvGraphicFramePr>
          <p:nvPr>
            <p:extLst>
              <p:ext uri="{D42A27DB-BD31-4B8C-83A1-F6EECF244321}">
                <p14:modId xmlns:p14="http://schemas.microsoft.com/office/powerpoint/2010/main" val="2864629434"/>
              </p:ext>
            </p:extLst>
          </p:nvPr>
        </p:nvGraphicFramePr>
        <p:xfrm>
          <a:off x="363380" y="1764254"/>
          <a:ext cx="8525128" cy="1463040"/>
        </p:xfrm>
        <a:graphic>
          <a:graphicData uri="http://schemas.openxmlformats.org/drawingml/2006/table">
            <a:tbl>
              <a:tblPr firstRow="1" bandRow="1">
                <a:tableStyleId>{F5AB1C69-6EDB-4FF4-983F-18BD219EF322}</a:tableStyleId>
              </a:tblPr>
              <a:tblGrid>
                <a:gridCol w="4262564">
                  <a:extLst>
                    <a:ext uri="{9D8B030D-6E8A-4147-A177-3AD203B41FA5}">
                      <a16:colId xmlns:a16="http://schemas.microsoft.com/office/drawing/2014/main" val="1866905493"/>
                    </a:ext>
                  </a:extLst>
                </a:gridCol>
                <a:gridCol w="4262564">
                  <a:extLst>
                    <a:ext uri="{9D8B030D-6E8A-4147-A177-3AD203B41FA5}">
                      <a16:colId xmlns:a16="http://schemas.microsoft.com/office/drawing/2014/main" val="202491386"/>
                    </a:ext>
                  </a:extLst>
                </a:gridCol>
              </a:tblGrid>
              <a:tr h="342900">
                <a:tc>
                  <a:txBody>
                    <a:bodyPr/>
                    <a:lstStyle/>
                    <a:p>
                      <a:r>
                        <a:rPr lang="en-US" dirty="0"/>
                        <a:t>FINANCIAL YEAR </a:t>
                      </a:r>
                    </a:p>
                  </a:txBody>
                  <a:tcPr/>
                </a:tc>
                <a:tc>
                  <a:txBody>
                    <a:bodyPr/>
                    <a:lstStyle/>
                    <a:p>
                      <a:r>
                        <a:rPr lang="en-US" dirty="0"/>
                        <a:t>ALLOCATION</a:t>
                      </a:r>
                    </a:p>
                  </a:txBody>
                  <a:tcPr/>
                </a:tc>
                <a:extLst>
                  <a:ext uri="{0D108BD9-81ED-4DB2-BD59-A6C34878D82A}">
                    <a16:rowId xmlns:a16="http://schemas.microsoft.com/office/drawing/2014/main" val="3141411415"/>
                  </a:ext>
                </a:extLst>
              </a:tr>
              <a:tr h="342900">
                <a:tc>
                  <a:txBody>
                    <a:bodyPr/>
                    <a:lstStyle/>
                    <a:p>
                      <a:r>
                        <a:rPr lang="en-US" dirty="0"/>
                        <a:t>2022/23</a:t>
                      </a:r>
                    </a:p>
                  </a:txBody>
                  <a:tcPr/>
                </a:tc>
                <a:tc>
                  <a:txBody>
                    <a:bodyPr/>
                    <a:lstStyle/>
                    <a:p>
                      <a:r>
                        <a:rPr lang="en-US" dirty="0"/>
                        <a:t>R266 953 million</a:t>
                      </a:r>
                    </a:p>
                  </a:txBody>
                  <a:tcPr/>
                </a:tc>
                <a:extLst>
                  <a:ext uri="{0D108BD9-81ED-4DB2-BD59-A6C34878D82A}">
                    <a16:rowId xmlns:a16="http://schemas.microsoft.com/office/drawing/2014/main" val="4037821371"/>
                  </a:ext>
                </a:extLst>
              </a:tr>
              <a:tr h="342900">
                <a:tc>
                  <a:txBody>
                    <a:bodyPr/>
                    <a:lstStyle/>
                    <a:p>
                      <a:r>
                        <a:rPr lang="en-US" dirty="0"/>
                        <a:t>2023/24</a:t>
                      </a:r>
                    </a:p>
                  </a:txBody>
                  <a:tcPr/>
                </a:tc>
                <a:tc>
                  <a:txBody>
                    <a:bodyPr/>
                    <a:lstStyle/>
                    <a:p>
                      <a:r>
                        <a:rPr lang="en-US" dirty="0"/>
                        <a:t>R278 832 million</a:t>
                      </a:r>
                    </a:p>
                  </a:txBody>
                  <a:tcPr/>
                </a:tc>
                <a:extLst>
                  <a:ext uri="{0D108BD9-81ED-4DB2-BD59-A6C34878D82A}">
                    <a16:rowId xmlns:a16="http://schemas.microsoft.com/office/drawing/2014/main" val="2060015254"/>
                  </a:ext>
                </a:extLst>
              </a:tr>
              <a:tr h="342900">
                <a:tc>
                  <a:txBody>
                    <a:bodyPr/>
                    <a:lstStyle/>
                    <a:p>
                      <a:r>
                        <a:rPr lang="en-US" dirty="0"/>
                        <a:t>2024/25</a:t>
                      </a:r>
                    </a:p>
                  </a:txBody>
                  <a:tcPr/>
                </a:tc>
                <a:tc>
                  <a:txBody>
                    <a:bodyPr/>
                    <a:lstStyle/>
                    <a:p>
                      <a:r>
                        <a:rPr lang="en-US" dirty="0"/>
                        <a:t>R291 352 million</a:t>
                      </a:r>
                    </a:p>
                  </a:txBody>
                  <a:tcPr/>
                </a:tc>
                <a:extLst>
                  <a:ext uri="{0D108BD9-81ED-4DB2-BD59-A6C34878D82A}">
                    <a16:rowId xmlns:a16="http://schemas.microsoft.com/office/drawing/2014/main" val="3274148179"/>
                  </a:ext>
                </a:extLst>
              </a:tr>
            </a:tbl>
          </a:graphicData>
        </a:graphic>
      </p:graphicFrame>
      <p:sp>
        <p:nvSpPr>
          <p:cNvPr id="4" name="TextBox 3">
            <a:extLst>
              <a:ext uri="{FF2B5EF4-FFF2-40B4-BE49-F238E27FC236}">
                <a16:creationId xmlns:a16="http://schemas.microsoft.com/office/drawing/2014/main" id="{017E8FFA-E2F2-694D-A0A6-AE0F25D123A9}"/>
              </a:ext>
            </a:extLst>
          </p:cNvPr>
          <p:cNvSpPr txBox="1"/>
          <p:nvPr/>
        </p:nvSpPr>
        <p:spPr>
          <a:xfrm>
            <a:off x="134778" y="3429000"/>
            <a:ext cx="8900365" cy="2308324"/>
          </a:xfrm>
          <a:prstGeom prst="rect">
            <a:avLst/>
          </a:prstGeom>
          <a:noFill/>
        </p:spPr>
        <p:txBody>
          <a:bodyPr wrap="square" rtlCol="0">
            <a:spAutoFit/>
          </a:bodyPr>
          <a:lstStyle/>
          <a:p>
            <a:pPr marL="285750" indent="-285750">
              <a:buFont typeface="Wingdings" pitchFamily="2" charset="2"/>
              <a:buChar char="§"/>
            </a:pPr>
            <a:r>
              <a:rPr lang="en-US" dirty="0"/>
              <a:t>The DHA has further submitted another business case to National Treasury to increase capacity at both civics, immigration and other critical areas such as IT.</a:t>
            </a:r>
          </a:p>
          <a:p>
            <a:pPr marL="285750" indent="-285750">
              <a:buFont typeface="Wingdings" pitchFamily="2" charset="2"/>
              <a:buChar char="§"/>
            </a:pPr>
            <a:r>
              <a:rPr lang="en-US" dirty="0"/>
              <a:t>The DHA has also submitted the strategic accommodation needs to DPWI and NT.</a:t>
            </a:r>
          </a:p>
          <a:p>
            <a:pPr marL="285750" indent="-285750">
              <a:buFont typeface="Wingdings" pitchFamily="2" charset="2"/>
              <a:buChar char="§"/>
            </a:pPr>
            <a:r>
              <a:rPr lang="en-US" dirty="0"/>
              <a:t>Further, the DHA has procured additional 20 mobiles for the 2022/23 financial year to increase its mobile footprint to 130 units.</a:t>
            </a:r>
          </a:p>
          <a:p>
            <a:pPr marL="285750" indent="-285750">
              <a:buFont typeface="Wingdings" pitchFamily="2" charset="2"/>
              <a:buChar char="§"/>
            </a:pPr>
            <a:r>
              <a:rPr lang="en-US" dirty="0"/>
              <a:t>The implementation of the Branch Appointment Booking System (BABS) has contributed to reduced long queues and improved client satisfaction. To date it’s been rolled out to 130 offices countrywide and are currently the developing collection option. </a:t>
            </a:r>
          </a:p>
        </p:txBody>
      </p:sp>
    </p:spTree>
    <p:extLst>
      <p:ext uri="{BB962C8B-B14F-4D97-AF65-F5344CB8AC3E}">
        <p14:creationId xmlns:p14="http://schemas.microsoft.com/office/powerpoint/2010/main" val="3787006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ltLang="en-US" sz="2800" b="1" dirty="0"/>
          </a:p>
        </p:txBody>
      </p:sp>
      <p:sp>
        <p:nvSpPr>
          <p:cNvPr id="13317" name="Rectangle 1"/>
          <p:cNvSpPr>
            <a:spLocks noChangeArrowheads="1"/>
          </p:cNvSpPr>
          <p:nvPr/>
        </p:nvSpPr>
        <p:spPr bwMode="auto">
          <a:xfrm>
            <a:off x="469900" y="193317"/>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sp>
        <p:nvSpPr>
          <p:cNvPr id="3" name="Rectangle 2"/>
          <p:cNvSpPr/>
          <p:nvPr/>
        </p:nvSpPr>
        <p:spPr>
          <a:xfrm>
            <a:off x="5796136" y="4869160"/>
            <a:ext cx="2232248" cy="584775"/>
          </a:xfrm>
          <a:prstGeom prst="rect">
            <a:avLst/>
          </a:prstGeom>
        </p:spPr>
        <p:txBody>
          <a:bodyPr wrap="square">
            <a:spAutoFit/>
          </a:bodyPr>
          <a:lstStyle/>
          <a:p>
            <a:endParaRPr lang="en-ZA" sz="3200" dirty="0"/>
          </a:p>
        </p:txBody>
      </p:sp>
      <p:sp>
        <p:nvSpPr>
          <p:cNvPr id="4" name="Rectangle 3"/>
          <p:cNvSpPr/>
          <p:nvPr/>
        </p:nvSpPr>
        <p:spPr>
          <a:xfrm>
            <a:off x="3542230" y="5102979"/>
            <a:ext cx="2600264" cy="646331"/>
          </a:xfrm>
          <a:prstGeom prst="rect">
            <a:avLst/>
          </a:prstGeom>
        </p:spPr>
        <p:txBody>
          <a:bodyPr wrap="none">
            <a:spAutoFit/>
          </a:bodyPr>
          <a:lstStyle/>
          <a:p>
            <a:r>
              <a:rPr lang="en-ZA" sz="3600" b="1" dirty="0">
                <a:solidFill>
                  <a:schemeClr val="bg2">
                    <a:lumMod val="50000"/>
                  </a:schemeClr>
                </a:solidFill>
              </a:rPr>
              <a:t>Ndo livhuwa</a:t>
            </a:r>
            <a:endParaRPr lang="en-ZA" sz="3600" dirty="0">
              <a:solidFill>
                <a:schemeClr val="bg2">
                  <a:lumMod val="50000"/>
                </a:schemeClr>
              </a:solidFill>
            </a:endParaRPr>
          </a:p>
        </p:txBody>
      </p:sp>
      <p:sp>
        <p:nvSpPr>
          <p:cNvPr id="5" name="Rectangle 4"/>
          <p:cNvSpPr/>
          <p:nvPr/>
        </p:nvSpPr>
        <p:spPr>
          <a:xfrm>
            <a:off x="506810" y="2893863"/>
            <a:ext cx="1800198" cy="646331"/>
          </a:xfrm>
          <a:prstGeom prst="rect">
            <a:avLst/>
          </a:prstGeom>
        </p:spPr>
        <p:txBody>
          <a:bodyPr wrap="square">
            <a:spAutoFit/>
          </a:bodyPr>
          <a:lstStyle/>
          <a:p>
            <a:r>
              <a:rPr lang="en-ZA" sz="3600" b="1" dirty="0"/>
              <a:t>Dankie</a:t>
            </a:r>
            <a:endParaRPr lang="en-ZA" sz="3600" dirty="0"/>
          </a:p>
        </p:txBody>
      </p:sp>
      <p:sp>
        <p:nvSpPr>
          <p:cNvPr id="7" name="Rectangle 6"/>
          <p:cNvSpPr/>
          <p:nvPr/>
        </p:nvSpPr>
        <p:spPr>
          <a:xfrm>
            <a:off x="3089564" y="624378"/>
            <a:ext cx="3099109" cy="646331"/>
          </a:xfrm>
          <a:prstGeom prst="rect">
            <a:avLst/>
          </a:prstGeom>
        </p:spPr>
        <p:txBody>
          <a:bodyPr wrap="square">
            <a:spAutoFit/>
          </a:bodyPr>
          <a:lstStyle/>
          <a:p>
            <a:r>
              <a:rPr lang="en-ZA" sz="3600" b="1" dirty="0">
                <a:solidFill>
                  <a:srgbClr val="7030A0"/>
                </a:solidFill>
              </a:rPr>
              <a:t>Ke a leboga </a:t>
            </a:r>
            <a:endParaRPr lang="en-ZA" sz="3600" dirty="0">
              <a:solidFill>
                <a:srgbClr val="7030A0"/>
              </a:solidFill>
            </a:endParaRPr>
          </a:p>
        </p:txBody>
      </p:sp>
      <p:sp>
        <p:nvSpPr>
          <p:cNvPr id="8" name="Rectangle 7"/>
          <p:cNvSpPr/>
          <p:nvPr/>
        </p:nvSpPr>
        <p:spPr>
          <a:xfrm>
            <a:off x="6492397" y="4328633"/>
            <a:ext cx="2474780" cy="646331"/>
          </a:xfrm>
          <a:prstGeom prst="rect">
            <a:avLst/>
          </a:prstGeom>
        </p:spPr>
        <p:txBody>
          <a:bodyPr wrap="none">
            <a:spAutoFit/>
          </a:bodyPr>
          <a:lstStyle/>
          <a:p>
            <a:r>
              <a:rPr lang="en-ZA" sz="3600" b="1" dirty="0">
                <a:solidFill>
                  <a:srgbClr val="FFC000"/>
                </a:solidFill>
              </a:rPr>
              <a:t>Ndiyabulela</a:t>
            </a:r>
            <a:endParaRPr lang="en-ZA" sz="3600" dirty="0"/>
          </a:p>
        </p:txBody>
      </p:sp>
      <p:sp>
        <p:nvSpPr>
          <p:cNvPr id="9" name="Rectangle 8"/>
          <p:cNvSpPr/>
          <p:nvPr/>
        </p:nvSpPr>
        <p:spPr>
          <a:xfrm>
            <a:off x="469900" y="4356333"/>
            <a:ext cx="2446054" cy="646331"/>
          </a:xfrm>
          <a:prstGeom prst="rect">
            <a:avLst/>
          </a:prstGeom>
        </p:spPr>
        <p:txBody>
          <a:bodyPr wrap="none">
            <a:spAutoFit/>
          </a:bodyPr>
          <a:lstStyle/>
          <a:p>
            <a:r>
              <a:rPr lang="en-ZA" sz="3600" b="1" dirty="0">
                <a:solidFill>
                  <a:srgbClr val="70A913"/>
                </a:solidFill>
              </a:rPr>
              <a:t>Ngiyabonga</a:t>
            </a:r>
            <a:endParaRPr lang="en-ZA" sz="3600" dirty="0">
              <a:solidFill>
                <a:srgbClr val="70A913"/>
              </a:solidFill>
            </a:endParaRPr>
          </a:p>
        </p:txBody>
      </p:sp>
      <p:sp>
        <p:nvSpPr>
          <p:cNvPr id="12" name="Rectangle 11"/>
          <p:cNvSpPr/>
          <p:nvPr/>
        </p:nvSpPr>
        <p:spPr>
          <a:xfrm>
            <a:off x="6804660" y="2890060"/>
            <a:ext cx="2278060" cy="646331"/>
          </a:xfrm>
          <a:prstGeom prst="rect">
            <a:avLst/>
          </a:prstGeom>
        </p:spPr>
        <p:txBody>
          <a:bodyPr wrap="none">
            <a:spAutoFit/>
          </a:bodyPr>
          <a:lstStyle/>
          <a:p>
            <a:r>
              <a:rPr lang="en-ZA" sz="3600" b="1" dirty="0">
                <a:solidFill>
                  <a:srgbClr val="FF0000"/>
                </a:solidFill>
              </a:rPr>
              <a:t>Thank you </a:t>
            </a:r>
            <a:endParaRPr lang="en-ZA" sz="3600" dirty="0">
              <a:solidFill>
                <a:srgbClr val="FF0000"/>
              </a:solidFill>
            </a:endParaRPr>
          </a:p>
        </p:txBody>
      </p:sp>
      <p:sp>
        <p:nvSpPr>
          <p:cNvPr id="13" name="Rectangle 12"/>
          <p:cNvSpPr/>
          <p:nvPr/>
        </p:nvSpPr>
        <p:spPr>
          <a:xfrm>
            <a:off x="7181833" y="1253050"/>
            <a:ext cx="1636730" cy="646331"/>
          </a:xfrm>
          <a:prstGeom prst="rect">
            <a:avLst/>
          </a:prstGeom>
        </p:spPr>
        <p:txBody>
          <a:bodyPr wrap="none">
            <a:spAutoFit/>
          </a:bodyPr>
          <a:lstStyle/>
          <a:p>
            <a:r>
              <a:rPr lang="en-ZA" sz="3600" b="1" dirty="0">
                <a:solidFill>
                  <a:srgbClr val="00B050"/>
                </a:solidFill>
              </a:rPr>
              <a:t>Inkomu</a:t>
            </a:r>
            <a:endParaRPr lang="en-ZA" sz="3600" dirty="0"/>
          </a:p>
        </p:txBody>
      </p:sp>
      <p:sp>
        <p:nvSpPr>
          <p:cNvPr id="14" name="Rectangle 13"/>
          <p:cNvSpPr/>
          <p:nvPr/>
        </p:nvSpPr>
        <p:spPr>
          <a:xfrm>
            <a:off x="376931" y="1194588"/>
            <a:ext cx="4572000" cy="923330"/>
          </a:xfrm>
          <a:prstGeom prst="rect">
            <a:avLst/>
          </a:prstGeom>
        </p:spPr>
        <p:txBody>
          <a:bodyPr>
            <a:spAutoFit/>
          </a:bodyPr>
          <a:lstStyle/>
          <a:p>
            <a:endParaRPr lang="en-ZA" dirty="0">
              <a:solidFill>
                <a:srgbClr val="00B0F0"/>
              </a:solidFill>
            </a:endParaRPr>
          </a:p>
          <a:p>
            <a:r>
              <a:rPr lang="en-ZA" sz="3600" b="1" dirty="0">
                <a:solidFill>
                  <a:srgbClr val="00B0F0"/>
                </a:solidFill>
              </a:rPr>
              <a:t>Ke a leboha </a:t>
            </a:r>
            <a:endParaRPr lang="en-ZA" sz="3600" dirty="0">
              <a:solidFill>
                <a:srgbClr val="00B0F0"/>
              </a:solidFill>
            </a:endParaRPr>
          </a:p>
        </p:txBody>
      </p:sp>
      <p:pic>
        <p:nvPicPr>
          <p:cNvPr id="19" name="Picture 4" descr="Related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2977" y="1844824"/>
            <a:ext cx="3808033" cy="2511509"/>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2758181" y="6133723"/>
            <a:ext cx="2190750" cy="365125"/>
          </a:xfrm>
        </p:spPr>
        <p:txBody>
          <a:bodyPr/>
          <a:lstStyle/>
          <a:p>
            <a:pPr marL="0" indent="0">
              <a:buFont typeface="+mj-lt"/>
              <a:buNone/>
            </a:pPr>
            <a:fld id="{2538E8B7-8BD9-9F48-9FB6-4E0DFEDB8449}" type="slidenum">
              <a:rPr lang="en-US" b="1" smtClean="0"/>
              <a:pPr marL="0" indent="0">
                <a:buFont typeface="+mj-lt"/>
                <a:buNone/>
              </a:pPr>
              <a:t>54</a:t>
            </a:fld>
            <a:endParaRPr lang="en-US" b="1" dirty="0"/>
          </a:p>
        </p:txBody>
      </p:sp>
      <p:sp>
        <p:nvSpPr>
          <p:cNvPr id="6" name="TextBox 5">
            <a:extLst>
              <a:ext uri="{FF2B5EF4-FFF2-40B4-BE49-F238E27FC236}">
                <a16:creationId xmlns:a16="http://schemas.microsoft.com/office/drawing/2014/main" id="{0B2CF64A-E327-CC40-80E3-F703735867B2}"/>
              </a:ext>
            </a:extLst>
          </p:cNvPr>
          <p:cNvSpPr txBox="1"/>
          <p:nvPr/>
        </p:nvSpPr>
        <p:spPr>
          <a:xfrm>
            <a:off x="2330824" y="87854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729022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ltLang="en-US" sz="2800" b="1" dirty="0"/>
          </a:p>
        </p:txBody>
      </p:sp>
      <p:sp>
        <p:nvSpPr>
          <p:cNvPr id="8198"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sp>
        <p:nvSpPr>
          <p:cNvPr id="5" name="TextBox 4"/>
          <p:cNvSpPr txBox="1"/>
          <p:nvPr/>
        </p:nvSpPr>
        <p:spPr>
          <a:xfrm>
            <a:off x="68541" y="2593181"/>
            <a:ext cx="9075459" cy="577850"/>
          </a:xfrm>
          <a:prstGeom prst="rect">
            <a:avLst/>
          </a:prstGeom>
          <a:solidFill>
            <a:schemeClr val="accent3">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lnSpc>
                <a:spcPct val="150000"/>
              </a:lnSpc>
              <a:buClr>
                <a:schemeClr val="bg2"/>
              </a:buClr>
            </a:pPr>
            <a:r>
              <a:rPr lang="en-US" sz="2400" b="1" dirty="0">
                <a:solidFill>
                  <a:schemeClr val="bg1"/>
                </a:solidFill>
                <a:latin typeface="Arial" panose="020B0604020202020204" pitchFamily="34" charset="0"/>
                <a:cs typeface="Arial" panose="020B0604020202020204" pitchFamily="34" charset="0"/>
              </a:rPr>
              <a:t>OVERVIEW OF DHA ORGANISATIONAL PERFORMANCE </a:t>
            </a:r>
          </a:p>
        </p:txBody>
      </p:sp>
      <p:sp>
        <p:nvSpPr>
          <p:cNvPr id="6" name="Slide Number Placeholder 3"/>
          <p:cNvSpPr>
            <a:spLocks noGrp="1"/>
          </p:cNvSpPr>
          <p:nvPr>
            <p:ph type="sldNum" sz="quarter" idx="12"/>
          </p:nvPr>
        </p:nvSpPr>
        <p:spPr bwMode="auto">
          <a:xfrm>
            <a:off x="4274619" y="6237147"/>
            <a:ext cx="663302" cy="750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indent="0" algn="l">
              <a:buNone/>
            </a:pPr>
            <a:r>
              <a:rPr lang="en-US" altLang="en-US" sz="1800" b="1" dirty="0"/>
              <a:t>6</a:t>
            </a:r>
            <a:endParaRPr lang="en-ZA" altLang="en-US" sz="1800" b="1" dirty="0"/>
          </a:p>
        </p:txBody>
      </p:sp>
    </p:spTree>
    <p:extLst>
      <p:ext uri="{BB962C8B-B14F-4D97-AF65-F5344CB8AC3E}">
        <p14:creationId xmlns:p14="http://schemas.microsoft.com/office/powerpoint/2010/main" val="2335151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ltLang="en-US" sz="2800" b="1" dirty="0"/>
          </a:p>
        </p:txBody>
      </p:sp>
      <p:sp>
        <p:nvSpPr>
          <p:cNvPr id="8198"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sp>
        <p:nvSpPr>
          <p:cNvPr id="5" name="TextBox 4"/>
          <p:cNvSpPr txBox="1"/>
          <p:nvPr/>
        </p:nvSpPr>
        <p:spPr>
          <a:xfrm>
            <a:off x="120357" y="55804"/>
            <a:ext cx="9002946" cy="458780"/>
          </a:xfrm>
          <a:prstGeom prst="rect">
            <a:avLst/>
          </a:prstGeom>
          <a:solidFill>
            <a:schemeClr val="accent3">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lnSpc>
                <a:spcPct val="107000"/>
              </a:lnSpc>
            </a:pPr>
            <a:r>
              <a:rPr lang="en-ZA" sz="2400" b="1" dirty="0">
                <a:solidFill>
                  <a:schemeClr val="bg1"/>
                </a:solidFill>
                <a:latin typeface="Arial" panose="020B0604020202020204" pitchFamily="34" charset="0"/>
                <a:ea typeface="Calibri" panose="020F0502020204030204" pitchFamily="34" charset="0"/>
                <a:cs typeface="Arial" panose="020B0604020202020204" pitchFamily="34" charset="0"/>
              </a:rPr>
              <a:t>DHA PERFORMANCE OVER 9 FIN YEARS </a:t>
            </a:r>
          </a:p>
        </p:txBody>
      </p:sp>
      <p:graphicFrame>
        <p:nvGraphicFramePr>
          <p:cNvPr id="6" name="Content Placeholder 8"/>
          <p:cNvGraphicFramePr>
            <a:graphicFrameLocks noGrp="1"/>
          </p:cNvGraphicFramePr>
          <p:nvPr>
            <p:ph idx="1"/>
            <p:extLst>
              <p:ext uri="{D42A27DB-BD31-4B8C-83A1-F6EECF244321}">
                <p14:modId xmlns:p14="http://schemas.microsoft.com/office/powerpoint/2010/main" val="2811595721"/>
              </p:ext>
            </p:extLst>
          </p:nvPr>
        </p:nvGraphicFramePr>
        <p:xfrm>
          <a:off x="120357" y="697584"/>
          <a:ext cx="9343132" cy="5352338"/>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3"/>
          <p:cNvSpPr>
            <a:spLocks noGrp="1"/>
          </p:cNvSpPr>
          <p:nvPr>
            <p:ph type="sldNum" sz="quarter" idx="12"/>
          </p:nvPr>
        </p:nvSpPr>
        <p:spPr bwMode="auto">
          <a:xfrm>
            <a:off x="4424513" y="6237147"/>
            <a:ext cx="663302" cy="750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indent="0" algn="l">
              <a:buNone/>
            </a:pPr>
            <a:r>
              <a:rPr lang="en-US" altLang="en-US" sz="1800" b="1" dirty="0"/>
              <a:t>7</a:t>
            </a:r>
            <a:endParaRPr lang="en-ZA" altLang="en-US" sz="1800" b="1" dirty="0"/>
          </a:p>
        </p:txBody>
      </p:sp>
    </p:spTree>
    <p:extLst>
      <p:ext uri="{BB962C8B-B14F-4D97-AF65-F5344CB8AC3E}">
        <p14:creationId xmlns:p14="http://schemas.microsoft.com/office/powerpoint/2010/main" val="965862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ltLang="en-US" sz="2800" b="1" dirty="0"/>
          </a:p>
        </p:txBody>
      </p:sp>
      <p:sp>
        <p:nvSpPr>
          <p:cNvPr id="8198"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sp>
        <p:nvSpPr>
          <p:cNvPr id="5" name="TextBox 4"/>
          <p:cNvSpPr txBox="1"/>
          <p:nvPr/>
        </p:nvSpPr>
        <p:spPr>
          <a:xfrm>
            <a:off x="68541" y="76224"/>
            <a:ext cx="9075459" cy="577850"/>
          </a:xfrm>
          <a:prstGeom prst="rect">
            <a:avLst/>
          </a:prstGeom>
          <a:solidFill>
            <a:schemeClr val="accent3">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lnSpc>
                <a:spcPct val="150000"/>
              </a:lnSpc>
              <a:buClr>
                <a:schemeClr val="bg2"/>
              </a:buClr>
            </a:pPr>
            <a:r>
              <a:rPr lang="en-US" sz="2400" b="1" dirty="0">
                <a:solidFill>
                  <a:schemeClr val="bg1"/>
                </a:solidFill>
                <a:latin typeface="Arial" panose="020B0604020202020204" pitchFamily="34" charset="0"/>
                <a:cs typeface="Arial" panose="020B0604020202020204" pitchFamily="34" charset="0"/>
              </a:rPr>
              <a:t>OVERVIEW OF DHA ORGANISATIONAL PERFORMANCE </a:t>
            </a:r>
          </a:p>
        </p:txBody>
      </p:sp>
      <p:sp>
        <p:nvSpPr>
          <p:cNvPr id="2" name="Rectangle 1"/>
          <p:cNvSpPr/>
          <p:nvPr/>
        </p:nvSpPr>
        <p:spPr>
          <a:xfrm>
            <a:off x="72230" y="775036"/>
            <a:ext cx="8614569" cy="923330"/>
          </a:xfrm>
          <a:prstGeom prst="rect">
            <a:avLst/>
          </a:prstGeom>
        </p:spPr>
        <p:txBody>
          <a:bodyPr wrap="square">
            <a:spAutoFit/>
          </a:bodyPr>
          <a:lstStyle/>
          <a:p>
            <a:pPr algn="just"/>
            <a:r>
              <a:rPr lang="en-US" altLang="en-US" dirty="0">
                <a:latin typeface="Arial" panose="020B0604020202020204" pitchFamily="34" charset="0"/>
                <a:cs typeface="Arial" panose="020B0604020202020204" pitchFamily="34" charset="0"/>
              </a:rPr>
              <a:t>The department had 29 APP targets planned for 2021/222 of which 20</a:t>
            </a:r>
            <a:r>
              <a:rPr lang="en-US" altLang="en-US" b="1" dirty="0">
                <a:latin typeface="Arial" panose="020B0604020202020204" pitchFamily="34" charset="0"/>
                <a:cs typeface="Arial" panose="020B0604020202020204" pitchFamily="34" charset="0"/>
              </a:rPr>
              <a:t> (69%) </a:t>
            </a:r>
            <a:r>
              <a:rPr lang="en-US" altLang="en-US" dirty="0">
                <a:latin typeface="Arial" panose="020B0604020202020204" pitchFamily="34" charset="0"/>
                <a:cs typeface="Arial" panose="020B0604020202020204" pitchFamily="34" charset="0"/>
              </a:rPr>
              <a:t>were achieved and 9 </a:t>
            </a:r>
            <a:r>
              <a:rPr lang="en-US" altLang="en-US" b="1" dirty="0">
                <a:latin typeface="Arial" panose="020B0604020202020204" pitchFamily="34" charset="0"/>
                <a:cs typeface="Arial" panose="020B0604020202020204" pitchFamily="34" charset="0"/>
              </a:rPr>
              <a:t>(31%) </a:t>
            </a:r>
            <a:r>
              <a:rPr lang="en-US" altLang="en-US" dirty="0">
                <a:latin typeface="Arial" panose="020B0604020202020204" pitchFamily="34" charset="0"/>
                <a:cs typeface="Arial" panose="020B0604020202020204" pitchFamily="34" charset="0"/>
              </a:rPr>
              <a:t>were not achieved</a:t>
            </a:r>
            <a:endParaRPr lang="en-ZA" b="1" u="sng" dirty="0">
              <a:latin typeface="Arial" panose="020B0604020202020204" pitchFamily="34" charset="0"/>
              <a:cs typeface="Arial" panose="020B0604020202020204" pitchFamily="34" charset="0"/>
            </a:endParaRPr>
          </a:p>
          <a:p>
            <a:pPr algn="just"/>
            <a:r>
              <a:rPr lang="en-ZA" altLang="en-US" dirty="0">
                <a:latin typeface="Arial" panose="020B0604020202020204" pitchFamily="34" charset="0"/>
                <a:cs typeface="Arial" panose="020B0604020202020204" pitchFamily="34" charset="0"/>
              </a:rPr>
              <a:t>.</a:t>
            </a:r>
            <a:endParaRPr lang="en-ZA" b="1" u="sng" dirty="0">
              <a:latin typeface="Arial" panose="020B0604020202020204" pitchFamily="34" charset="0"/>
              <a:cs typeface="Arial" panose="020B0604020202020204" pitchFamily="34" charset="0"/>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11114942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3"/>
          <p:cNvSpPr>
            <a:spLocks noGrp="1"/>
          </p:cNvSpPr>
          <p:nvPr>
            <p:ph type="sldNum" sz="quarter" idx="12"/>
          </p:nvPr>
        </p:nvSpPr>
        <p:spPr bwMode="auto">
          <a:xfrm>
            <a:off x="4424513" y="6237147"/>
            <a:ext cx="663302" cy="750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indent="0" algn="l">
              <a:buNone/>
            </a:pPr>
            <a:r>
              <a:rPr lang="en-US" altLang="en-US" sz="1800" b="1" dirty="0"/>
              <a:t>8</a:t>
            </a:r>
            <a:endParaRPr lang="en-ZA" altLang="en-US" sz="1800" b="1" dirty="0"/>
          </a:p>
        </p:txBody>
      </p:sp>
    </p:spTree>
    <p:extLst>
      <p:ext uri="{BB962C8B-B14F-4D97-AF65-F5344CB8AC3E}">
        <p14:creationId xmlns:p14="http://schemas.microsoft.com/office/powerpoint/2010/main" val="593502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ltLang="en-US" sz="2800" b="1" dirty="0"/>
          </a:p>
        </p:txBody>
      </p:sp>
      <p:sp>
        <p:nvSpPr>
          <p:cNvPr id="8198"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a:p>
            <a:endParaRPr lang="en-GB" altLang="en-US" b="1" dirty="0">
              <a:solidFill>
                <a:schemeClr val="tx2"/>
              </a:solidFill>
            </a:endParaRPr>
          </a:p>
        </p:txBody>
      </p:sp>
      <p:sp>
        <p:nvSpPr>
          <p:cNvPr id="5" name="TextBox 4"/>
          <p:cNvSpPr txBox="1"/>
          <p:nvPr/>
        </p:nvSpPr>
        <p:spPr>
          <a:xfrm>
            <a:off x="68542" y="76224"/>
            <a:ext cx="9002946" cy="882678"/>
          </a:xfrm>
          <a:prstGeom prst="rect">
            <a:avLst/>
          </a:prstGeom>
          <a:solidFill>
            <a:schemeClr val="accent3">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lnSpc>
                <a:spcPct val="107000"/>
              </a:lnSpc>
            </a:pPr>
            <a:r>
              <a:rPr lang="en-ZA" sz="2400" b="1" dirty="0">
                <a:solidFill>
                  <a:schemeClr val="bg1"/>
                </a:solidFill>
                <a:latin typeface="Arial" panose="020B0604020202020204" pitchFamily="34" charset="0"/>
                <a:ea typeface="Calibri" panose="020F0502020204030204" pitchFamily="34" charset="0"/>
                <a:cs typeface="Arial" panose="020B0604020202020204" pitchFamily="34" charset="0"/>
              </a:rPr>
              <a:t>PERFORMANCE PER PROGRAMME</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AS AT 31</a:t>
            </a:r>
            <a:r>
              <a:rPr lang="en-US" alt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March 2022</a:t>
            </a:r>
            <a:endParaRPr lang="en-ZA" altLang="en-US" sz="24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0"/>
              </a:spcAft>
            </a:pPr>
            <a:r>
              <a:rPr lang="en-ZA"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p>
        </p:txBody>
      </p:sp>
      <p:graphicFrame>
        <p:nvGraphicFramePr>
          <p:cNvPr id="8" name="Table 7"/>
          <p:cNvGraphicFramePr>
            <a:graphicFrameLocks noGrp="1"/>
          </p:cNvGraphicFramePr>
          <p:nvPr>
            <p:extLst>
              <p:ext uri="{D42A27DB-BD31-4B8C-83A1-F6EECF244321}">
                <p14:modId xmlns:p14="http://schemas.microsoft.com/office/powerpoint/2010/main" val="1195270096"/>
              </p:ext>
            </p:extLst>
          </p:nvPr>
        </p:nvGraphicFramePr>
        <p:xfrm>
          <a:off x="80523" y="1065212"/>
          <a:ext cx="8963538" cy="4707290"/>
        </p:xfrm>
        <a:graphic>
          <a:graphicData uri="http://schemas.openxmlformats.org/drawingml/2006/table">
            <a:tbl>
              <a:tblPr firstRow="1" bandRow="1">
                <a:tableStyleId>{F5AB1C69-6EDB-4FF4-983F-18BD219EF322}</a:tableStyleId>
              </a:tblPr>
              <a:tblGrid>
                <a:gridCol w="2898942">
                  <a:extLst>
                    <a:ext uri="{9D8B030D-6E8A-4147-A177-3AD203B41FA5}">
                      <a16:colId xmlns:a16="http://schemas.microsoft.com/office/drawing/2014/main" val="1581639107"/>
                    </a:ext>
                  </a:extLst>
                </a:gridCol>
                <a:gridCol w="1201153">
                  <a:extLst>
                    <a:ext uri="{9D8B030D-6E8A-4147-A177-3AD203B41FA5}">
                      <a16:colId xmlns:a16="http://schemas.microsoft.com/office/drawing/2014/main" val="2764638897"/>
                    </a:ext>
                  </a:extLst>
                </a:gridCol>
                <a:gridCol w="1429185">
                  <a:extLst>
                    <a:ext uri="{9D8B030D-6E8A-4147-A177-3AD203B41FA5}">
                      <a16:colId xmlns:a16="http://schemas.microsoft.com/office/drawing/2014/main" val="272506744"/>
                    </a:ext>
                  </a:extLst>
                </a:gridCol>
                <a:gridCol w="1065229">
                  <a:extLst>
                    <a:ext uri="{9D8B030D-6E8A-4147-A177-3AD203B41FA5}">
                      <a16:colId xmlns:a16="http://schemas.microsoft.com/office/drawing/2014/main" val="3121380101"/>
                    </a:ext>
                  </a:extLst>
                </a:gridCol>
                <a:gridCol w="1704111">
                  <a:extLst>
                    <a:ext uri="{9D8B030D-6E8A-4147-A177-3AD203B41FA5}">
                      <a16:colId xmlns:a16="http://schemas.microsoft.com/office/drawing/2014/main" val="1644382378"/>
                    </a:ext>
                  </a:extLst>
                </a:gridCol>
                <a:gridCol w="664918">
                  <a:extLst>
                    <a:ext uri="{9D8B030D-6E8A-4147-A177-3AD203B41FA5}">
                      <a16:colId xmlns:a16="http://schemas.microsoft.com/office/drawing/2014/main" val="4035877574"/>
                    </a:ext>
                  </a:extLst>
                </a:gridCol>
              </a:tblGrid>
              <a:tr h="809076">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algn="ctr"/>
                      <a:r>
                        <a:rPr lang="en-US" sz="1800" kern="1200" dirty="0"/>
                        <a:t>Programme</a:t>
                      </a:r>
                      <a:endParaRPr lang="en-US" sz="1800" b="1"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algn="ctr" rtl="0" fontAlgn="b"/>
                      <a:r>
                        <a:rPr lang="en-ZA" sz="1800" kern="1200" dirty="0"/>
                        <a:t>Planned targets </a:t>
                      </a:r>
                      <a:endParaRPr lang="en-ZA" sz="1800" b="1" kern="1200" dirty="0">
                        <a:solidFill>
                          <a:schemeClr val="tx1"/>
                        </a:solidFill>
                        <a:latin typeface="Arial" panose="020B0604020202020204" pitchFamily="34" charset="0"/>
                        <a:ea typeface="+mn-ea"/>
                        <a:cs typeface="Arial" panose="020B0604020202020204" pitchFamily="34" charset="0"/>
                      </a:endParaRPr>
                    </a:p>
                  </a:txBody>
                  <a:tcPr marL="7093" marR="7093" marT="7092" marB="0" anchor="b"/>
                </a:tc>
                <a:tc>
                  <a:txBody>
                    <a:bodyPr/>
                    <a:lstStyle/>
                    <a:p>
                      <a:pPr algn="ctr"/>
                      <a:r>
                        <a:rPr lang="en-US" sz="1800" kern="1200" dirty="0"/>
                        <a:t>Achieved </a:t>
                      </a:r>
                      <a:endParaRPr lang="en-US" sz="1800" b="1" kern="1200" dirty="0">
                        <a:solidFill>
                          <a:schemeClr val="tx1"/>
                        </a:solidFill>
                        <a:latin typeface="Arial" panose="020B0604020202020204" pitchFamily="34" charset="0"/>
                        <a:ea typeface="+mn-ea"/>
                        <a:cs typeface="Arial" panose="020B0604020202020204" pitchFamily="34" charset="0"/>
                      </a:endParaRPr>
                    </a:p>
                  </a:txBody>
                  <a:tcPr marL="7093" marR="7093" marT="7092" marB="0"/>
                </a:tc>
                <a:tc>
                  <a:txBody>
                    <a:bodyPr/>
                    <a:lstStyle/>
                    <a:p>
                      <a:pPr algn="ctr" rtl="0" fontAlgn="b"/>
                      <a:r>
                        <a:rPr lang="en-US" sz="1800" kern="1200" dirty="0"/>
                        <a:t>%</a:t>
                      </a:r>
                      <a:endParaRPr lang="en-ZA" sz="1800" b="1" kern="1200" dirty="0">
                        <a:solidFill>
                          <a:schemeClr val="tx1"/>
                        </a:solidFill>
                        <a:latin typeface="Arial" panose="020B0604020202020204" pitchFamily="34" charset="0"/>
                        <a:ea typeface="+mn-ea"/>
                        <a:cs typeface="Arial" panose="020B0604020202020204" pitchFamily="34" charset="0"/>
                      </a:endParaRPr>
                    </a:p>
                  </a:txBody>
                  <a:tcPr marL="7093" marR="7093" marT="7092"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a:t>Not achieved </a:t>
                      </a:r>
                      <a:endParaRPr lang="en-US" sz="1800" b="1"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a:t>%</a:t>
                      </a:r>
                      <a:endParaRPr lang="en-US" sz="1800" b="1" kern="120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530744133"/>
                  </a:ext>
                </a:extLst>
              </a:tr>
              <a:tr h="821778">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sz="1600" kern="1200" dirty="0"/>
                        <a:t>1. Administration</a:t>
                      </a:r>
                      <a:endParaRPr lang="en-US" sz="1600" b="1" kern="1200" dirty="0">
                        <a:solidFill>
                          <a:schemeClr val="dk1"/>
                        </a:solidFill>
                        <a:latin typeface="Arial" panose="020B0604020202020204" pitchFamily="34" charset="0"/>
                        <a:ea typeface="+mn-ea"/>
                        <a:cs typeface="Arial" panose="020B0604020202020204" pitchFamily="34" charset="0"/>
                      </a:endParaRPr>
                    </a:p>
                  </a:txBody>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algn="ctr" defTabSz="914400" rtl="0" eaLnBrk="1" latinLnBrk="0" hangingPunct="1"/>
                      <a:r>
                        <a:rPr lang="en-US" sz="1600" kern="1200" dirty="0"/>
                        <a:t>14</a:t>
                      </a:r>
                      <a:endParaRPr lang="en-US" sz="1600" b="1" kern="1200" dirty="0">
                        <a:solidFill>
                          <a:schemeClr val="tx1"/>
                        </a:solidFill>
                        <a:latin typeface="Arial" panose="020B0604020202020204" pitchFamily="34" charset="0"/>
                        <a:ea typeface="+mn-ea"/>
                        <a:cs typeface="Arial" panose="020B0604020202020204" pitchFamily="34" charset="0"/>
                      </a:endParaRPr>
                    </a:p>
                  </a:txBody>
                  <a:tcPr anchor="ct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algn="ctr" defTabSz="914400" rtl="0" eaLnBrk="1" latinLnBrk="0" hangingPunct="1"/>
                      <a:r>
                        <a:rPr lang="en-US" sz="1600" kern="1200" dirty="0"/>
                        <a:t>10</a:t>
                      </a:r>
                      <a:endParaRPr lang="en-US" sz="1600" b="1" kern="120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latinLnBrk="0" hangingPunct="1"/>
                      <a:r>
                        <a:rPr lang="en-US" sz="1600" kern="1200" dirty="0"/>
                        <a:t>71%</a:t>
                      </a:r>
                      <a:endParaRPr lang="en-US" sz="1600" b="1" kern="1200" dirty="0">
                        <a:solidFill>
                          <a:srgbClr val="00B050"/>
                        </a:solidFill>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latinLnBrk="0" hangingPunct="1"/>
                      <a:r>
                        <a:rPr lang="en-US" sz="1600" kern="1200" dirty="0"/>
                        <a:t>4</a:t>
                      </a:r>
                      <a:endParaRPr lang="en-US" sz="1600" b="1" kern="120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fontAlgn="b" latinLnBrk="0" hangingPunct="1"/>
                      <a:r>
                        <a:rPr lang="en-ZA" sz="1600" kern="1200" dirty="0"/>
                        <a:t>29%</a:t>
                      </a:r>
                      <a:endParaRPr lang="en-ZA" sz="1600" b="1" kern="1200" dirty="0">
                        <a:solidFill>
                          <a:srgbClr val="FF0000"/>
                        </a:solidFill>
                        <a:latin typeface="Arial" panose="020B0604020202020204" pitchFamily="34" charset="0"/>
                        <a:ea typeface="+mn-ea"/>
                        <a:cs typeface="Arial" panose="020B0604020202020204" pitchFamily="34" charset="0"/>
                      </a:endParaRPr>
                    </a:p>
                  </a:txBody>
                  <a:tcPr marL="7093" marR="7093" marT="7092" marB="0" anchor="ctr"/>
                </a:tc>
                <a:extLst>
                  <a:ext uri="{0D108BD9-81ED-4DB2-BD59-A6C34878D82A}">
                    <a16:rowId xmlns:a16="http://schemas.microsoft.com/office/drawing/2014/main" val="3982505404"/>
                  </a:ext>
                </a:extLst>
              </a:tr>
              <a:tr h="799429">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sz="1600" kern="1200" dirty="0"/>
                        <a:t>2. Citizen Affairs</a:t>
                      </a:r>
                      <a:endParaRPr lang="en-US" sz="1600" b="1"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algn="ctr" defTabSz="914400" rtl="0" eaLnBrk="1" latinLnBrk="0" hangingPunct="1"/>
                      <a:r>
                        <a:rPr lang="en-US" sz="1600" kern="1200" dirty="0"/>
                        <a:t>4</a:t>
                      </a:r>
                      <a:endParaRPr lang="en-US" sz="1600" b="1" kern="120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latinLnBrk="0" hangingPunct="1"/>
                      <a:r>
                        <a:rPr lang="en-US" sz="1600" kern="1200" dirty="0"/>
                        <a:t>4</a:t>
                      </a:r>
                      <a:endParaRPr lang="en-US" sz="1600" b="1" kern="120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latinLnBrk="0" hangingPunct="1"/>
                      <a:r>
                        <a:rPr lang="en-US" sz="1600" kern="1200" dirty="0"/>
                        <a:t>100%</a:t>
                      </a:r>
                      <a:endParaRPr lang="en-US" sz="1600" b="1" kern="1200" dirty="0">
                        <a:solidFill>
                          <a:srgbClr val="00B050"/>
                        </a:solidFill>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latinLnBrk="0" hangingPunct="1"/>
                      <a:r>
                        <a:rPr lang="en-US" sz="1600" kern="1200" dirty="0"/>
                        <a:t>0</a:t>
                      </a:r>
                      <a:endParaRPr lang="en-US" sz="1600" b="1" kern="120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fontAlgn="b" latinLnBrk="0" hangingPunct="1"/>
                      <a:r>
                        <a:rPr lang="en-ZA" sz="1600" kern="1200" dirty="0"/>
                        <a:t>0%</a:t>
                      </a:r>
                      <a:endParaRPr lang="en-ZA" sz="1600" b="1" kern="1200" dirty="0">
                        <a:solidFill>
                          <a:srgbClr val="FF0000"/>
                        </a:solidFill>
                        <a:latin typeface="Arial" panose="020B0604020202020204" pitchFamily="34" charset="0"/>
                        <a:ea typeface="+mn-ea"/>
                        <a:cs typeface="Arial" panose="020B0604020202020204" pitchFamily="34" charset="0"/>
                      </a:endParaRPr>
                    </a:p>
                  </a:txBody>
                  <a:tcPr marL="7093" marR="7093" marT="7092" marB="0" anchor="ctr"/>
                </a:tc>
                <a:extLst>
                  <a:ext uri="{0D108BD9-81ED-4DB2-BD59-A6C34878D82A}">
                    <a16:rowId xmlns:a16="http://schemas.microsoft.com/office/drawing/2014/main" val="2766381074"/>
                  </a:ext>
                </a:extLst>
              </a:tr>
              <a:tr h="880626">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sz="1600" kern="1200" dirty="0"/>
                        <a:t>3. Immigration Affairs</a:t>
                      </a:r>
                      <a:endParaRPr lang="en-US" sz="1600" b="1" kern="1200" dirty="0">
                        <a:solidFill>
                          <a:schemeClr val="dk1"/>
                        </a:solidFill>
                        <a:latin typeface="Arial" panose="020B0604020202020204" pitchFamily="34" charset="0"/>
                        <a:ea typeface="+mn-ea"/>
                        <a:cs typeface="Arial" panose="020B0604020202020204" pitchFamily="34" charset="0"/>
                      </a:endParaRPr>
                    </a:p>
                  </a:txBody>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algn="ctr" defTabSz="914400" rtl="0" eaLnBrk="1" latinLnBrk="0" hangingPunct="1"/>
                      <a:r>
                        <a:rPr lang="en-US" sz="1600" kern="1200" dirty="0"/>
                        <a:t>4</a:t>
                      </a:r>
                      <a:endParaRPr lang="en-US" sz="1600" b="1" kern="1200" dirty="0">
                        <a:solidFill>
                          <a:schemeClr val="tx1"/>
                        </a:solidFill>
                        <a:latin typeface="Arial" panose="020B0604020202020204" pitchFamily="34" charset="0"/>
                        <a:ea typeface="+mn-ea"/>
                        <a:cs typeface="Arial" panose="020B0604020202020204" pitchFamily="34" charset="0"/>
                      </a:endParaRPr>
                    </a:p>
                  </a:txBody>
                  <a:tcPr anchor="ct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algn="ctr" defTabSz="914400" rtl="0" eaLnBrk="1" latinLnBrk="0" hangingPunct="1"/>
                      <a:r>
                        <a:rPr lang="en-US" sz="1600" kern="1200" dirty="0"/>
                        <a:t>2</a:t>
                      </a:r>
                      <a:endParaRPr lang="en-US" sz="1600" b="1" kern="120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latinLnBrk="0" hangingPunct="1"/>
                      <a:r>
                        <a:rPr lang="en-US" sz="1600" kern="1200" dirty="0"/>
                        <a:t>50%</a:t>
                      </a:r>
                      <a:endParaRPr lang="en-US" sz="1600" b="1" kern="1200" dirty="0">
                        <a:solidFill>
                          <a:srgbClr val="00B050"/>
                        </a:solidFill>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latinLnBrk="0" hangingPunct="1"/>
                      <a:r>
                        <a:rPr lang="en-US" sz="1600" kern="1200" dirty="0"/>
                        <a:t>2</a:t>
                      </a:r>
                      <a:endParaRPr lang="en-US" sz="1600" b="1" kern="120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fontAlgn="b" latinLnBrk="0" hangingPunct="1"/>
                      <a:r>
                        <a:rPr lang="en-US" sz="1600" kern="1200" dirty="0"/>
                        <a:t>50%</a:t>
                      </a:r>
                      <a:endParaRPr lang="en-ZA" sz="1600" b="1" kern="1200" dirty="0">
                        <a:solidFill>
                          <a:srgbClr val="FF0000"/>
                        </a:solidFill>
                        <a:latin typeface="Arial" panose="020B0604020202020204" pitchFamily="34" charset="0"/>
                        <a:ea typeface="+mn-ea"/>
                        <a:cs typeface="Arial" panose="020B0604020202020204" pitchFamily="34" charset="0"/>
                      </a:endParaRPr>
                    </a:p>
                  </a:txBody>
                  <a:tcPr marL="7093" marR="7093" marT="7092" marB="0" anchor="ctr"/>
                </a:tc>
                <a:extLst>
                  <a:ext uri="{0D108BD9-81ED-4DB2-BD59-A6C34878D82A}">
                    <a16:rowId xmlns:a16="http://schemas.microsoft.com/office/drawing/2014/main" val="3041256680"/>
                  </a:ext>
                </a:extLst>
              </a:tr>
              <a:tr h="732021">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182563" marR="0" indent="-182563" algn="l" defTabSz="457200" rtl="0" eaLnBrk="1" fontAlgn="auto" latinLnBrk="0" hangingPunct="1">
                        <a:lnSpc>
                          <a:spcPct val="100000"/>
                        </a:lnSpc>
                        <a:spcBef>
                          <a:spcPts val="0"/>
                        </a:spcBef>
                        <a:spcAft>
                          <a:spcPts val="0"/>
                        </a:spcAft>
                        <a:buClrTx/>
                        <a:buSzTx/>
                        <a:buFontTx/>
                        <a:buNone/>
                        <a:tabLst>
                          <a:tab pos="536575" algn="l"/>
                        </a:tabLst>
                        <a:defRPr/>
                      </a:pPr>
                      <a:r>
                        <a:rPr lang="en-US" sz="1600" dirty="0"/>
                        <a:t>4.</a:t>
                      </a:r>
                      <a:r>
                        <a:rPr lang="en-US" sz="1600" baseline="0" dirty="0"/>
                        <a:t> </a:t>
                      </a:r>
                      <a:r>
                        <a:rPr lang="en-US" sz="1600" dirty="0"/>
                        <a:t>Institutional Support and Transfers</a:t>
                      </a:r>
                      <a:endParaRPr lang="en-US" sz="1600" b="1" dirty="0">
                        <a:latin typeface="Arial" panose="020B0604020202020204" pitchFamily="34" charset="0"/>
                        <a:cs typeface="Arial" panose="020B0604020202020204" pitchFamily="34" charset="0"/>
                      </a:endParaRPr>
                    </a:p>
                  </a:txBody>
                  <a:tcPr/>
                </a:tc>
                <a:tc>
                  <a:txBody>
                    <a:bodyPr/>
                    <a:lstStyle/>
                    <a:p>
                      <a:pPr algn="ctr" rtl="0" fontAlgn="b"/>
                      <a:r>
                        <a:rPr lang="en-US" sz="1600" u="none" strike="noStrike" dirty="0">
                          <a:effectLst/>
                        </a:rPr>
                        <a:t>7</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rtl="0" fontAlgn="b"/>
                      <a:r>
                        <a:rPr lang="en-US" sz="1600" u="none" strike="noStrike" dirty="0">
                          <a:effectLst/>
                        </a:rPr>
                        <a:t>4</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rtl="0" fontAlgn="b"/>
                      <a:r>
                        <a:rPr lang="en-ZA" sz="1600" u="none" strike="noStrike" dirty="0">
                          <a:effectLst/>
                        </a:rPr>
                        <a:t>57%</a:t>
                      </a:r>
                      <a:endParaRPr lang="en-ZA" sz="1600" b="1" i="0" u="none" strike="noStrike" dirty="0">
                        <a:solidFill>
                          <a:srgbClr val="00CC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rtl="0" fontAlgn="b"/>
                      <a:r>
                        <a:rPr lang="en-US" sz="1600" u="none" strike="noStrike" dirty="0">
                          <a:effectLst/>
                        </a:rPr>
                        <a:t>3</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rtl="0" fontAlgn="b"/>
                      <a:r>
                        <a:rPr lang="en-ZA" sz="1600" u="none" strike="noStrike" dirty="0">
                          <a:effectLst/>
                        </a:rPr>
                        <a:t>43%</a:t>
                      </a:r>
                      <a:endParaRPr lang="en-ZA" sz="1600" b="1" i="0" u="none" strike="noStrike" dirty="0">
                        <a:solidFill>
                          <a:srgbClr val="FF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2116406766"/>
                  </a:ext>
                </a:extLst>
              </a:tr>
              <a:tr h="664360">
                <a:tc>
                  <a:txBody>
                    <a:bodyPr/>
                    <a:lstStyle/>
                    <a:p>
                      <a:r>
                        <a:rPr lang="en-US" sz="1600" dirty="0"/>
                        <a:t>TOTAL</a:t>
                      </a:r>
                      <a:endParaRPr lang="en-US" sz="1600" b="1" dirty="0">
                        <a:latin typeface="Arial" panose="020B0604020202020204" pitchFamily="34" charset="0"/>
                        <a:cs typeface="Arial" panose="020B0604020202020204" pitchFamily="34" charset="0"/>
                      </a:endParaRPr>
                    </a:p>
                  </a:txBody>
                  <a:tcPr/>
                </a:tc>
                <a:tc>
                  <a:txBody>
                    <a:bodyPr/>
                    <a:lstStyle/>
                    <a:p>
                      <a:pPr algn="ctr" fontAlgn="b"/>
                      <a:r>
                        <a:rPr lang="en-ZA" sz="1800" u="none" strike="noStrike" dirty="0">
                          <a:effectLst/>
                        </a:rPr>
                        <a:t>29</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800" u="none" strike="noStrike" dirty="0">
                          <a:effectLst/>
                        </a:rPr>
                        <a:t>20</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ZA" sz="1800" u="none" strike="noStrike" dirty="0">
                          <a:effectLst/>
                        </a:rPr>
                        <a:t>69%</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US" sz="1800" u="none" strike="noStrike" dirty="0">
                          <a:effectLst/>
                        </a:rPr>
                        <a:t>9</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tc>
                <a:tc>
                  <a:txBody>
                    <a:bodyPr/>
                    <a:lstStyle/>
                    <a:p>
                      <a:pPr algn="ctr" fontAlgn="b"/>
                      <a:r>
                        <a:rPr lang="en-ZA" sz="1800" u="none" strike="noStrike" dirty="0">
                          <a:effectLst/>
                        </a:rPr>
                        <a:t>31%</a:t>
                      </a:r>
                      <a:endParaRPr lang="en-ZA" sz="1800" b="1" i="0" u="none" strike="noStrike" dirty="0">
                        <a:solidFill>
                          <a:srgbClr val="FF0000"/>
                        </a:solidFill>
                        <a:effectLst/>
                        <a:latin typeface="Arial" panose="020B0604020202020204" pitchFamily="34" charset="0"/>
                        <a:cs typeface="Arial" panose="020B0604020202020204" pitchFamily="34" charset="0"/>
                      </a:endParaRPr>
                    </a:p>
                  </a:txBody>
                  <a:tcPr marL="6350" marR="6350" marT="6350" marB="0" anchor="b"/>
                </a:tc>
                <a:extLst>
                  <a:ext uri="{0D108BD9-81ED-4DB2-BD59-A6C34878D82A}">
                    <a16:rowId xmlns:a16="http://schemas.microsoft.com/office/drawing/2014/main" val="1314988788"/>
                  </a:ext>
                </a:extLst>
              </a:tr>
            </a:tbl>
          </a:graphicData>
        </a:graphic>
      </p:graphicFrame>
      <p:sp>
        <p:nvSpPr>
          <p:cNvPr id="6" name="Slide Number Placeholder 3"/>
          <p:cNvSpPr>
            <a:spLocks noGrp="1"/>
          </p:cNvSpPr>
          <p:nvPr>
            <p:ph type="sldNum" sz="quarter" idx="12"/>
          </p:nvPr>
        </p:nvSpPr>
        <p:spPr bwMode="auto">
          <a:xfrm>
            <a:off x="4424513" y="6237147"/>
            <a:ext cx="663302" cy="750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indent="0" algn="l">
              <a:buNone/>
            </a:pPr>
            <a:r>
              <a:rPr lang="en-US" altLang="en-US" sz="1800" b="1" dirty="0"/>
              <a:t>9</a:t>
            </a:r>
            <a:endParaRPr lang="en-ZA" altLang="en-US" sz="1800" b="1" dirty="0"/>
          </a:p>
        </p:txBody>
      </p:sp>
    </p:spTree>
    <p:extLst>
      <p:ext uri="{BB962C8B-B14F-4D97-AF65-F5344CB8AC3E}">
        <p14:creationId xmlns:p14="http://schemas.microsoft.com/office/powerpoint/2010/main" val="36865715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7xKqHXCsmEqpYS9D3W9JO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41820</TotalTime>
  <Words>5478</Words>
  <Application>Microsoft Office PowerPoint</Application>
  <PresentationFormat>On-screen Show (4:3)</PresentationFormat>
  <Paragraphs>1089</Paragraphs>
  <Slides>54</Slides>
  <Notes>51</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0</vt:i4>
      </vt:variant>
      <vt:variant>
        <vt:lpstr>Slide Titles</vt:lpstr>
      </vt:variant>
      <vt:variant>
        <vt:i4>54</vt:i4>
      </vt:variant>
    </vt:vector>
  </HeadingPairs>
  <TitlesOfParts>
    <vt:vector size="61" baseType="lpstr">
      <vt:lpstr>ＭＳ Ｐゴシック</vt:lpstr>
      <vt:lpstr>Arial</vt:lpstr>
      <vt:lpstr>Calibri</vt:lpstr>
      <vt:lpstr>Wingdings</vt:lpstr>
      <vt:lpstr>Office Theme</vt:lpstr>
      <vt:lpstr>2_Office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Zimele Ngxongo</dc:creator>
  <cp:lastModifiedBy>Moosa, Riaz </cp:lastModifiedBy>
  <cp:revision>1119</cp:revision>
  <cp:lastPrinted>2022-04-14T13:58:03Z</cp:lastPrinted>
  <dcterms:created xsi:type="dcterms:W3CDTF">2017-04-09T15:34:02Z</dcterms:created>
  <dcterms:modified xsi:type="dcterms:W3CDTF">2022-10-13T08:26:40Z</dcterms:modified>
</cp:coreProperties>
</file>