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Lst>
  <p:notesMasterIdLst>
    <p:notesMasterId r:id="rId92"/>
  </p:notesMasterIdLst>
  <p:handoutMasterIdLst>
    <p:handoutMasterId r:id="rId93"/>
  </p:handoutMasterIdLst>
  <p:sldIdLst>
    <p:sldId id="380" r:id="rId4"/>
    <p:sldId id="2147376496" r:id="rId5"/>
    <p:sldId id="2147376491" r:id="rId6"/>
    <p:sldId id="2147376481" r:id="rId7"/>
    <p:sldId id="2147376486" r:id="rId8"/>
    <p:sldId id="261" r:id="rId9"/>
    <p:sldId id="2147376175" r:id="rId10"/>
    <p:sldId id="266" r:id="rId11"/>
    <p:sldId id="2147376492" r:id="rId12"/>
    <p:sldId id="2147376501" r:id="rId13"/>
    <p:sldId id="381" r:id="rId14"/>
    <p:sldId id="382" r:id="rId15"/>
    <p:sldId id="383" r:id="rId16"/>
    <p:sldId id="547" r:id="rId17"/>
    <p:sldId id="398" r:id="rId18"/>
    <p:sldId id="258" r:id="rId19"/>
    <p:sldId id="259" r:id="rId20"/>
    <p:sldId id="543" r:id="rId21"/>
    <p:sldId id="363" r:id="rId22"/>
    <p:sldId id="262" r:id="rId23"/>
    <p:sldId id="534" r:id="rId24"/>
    <p:sldId id="263" r:id="rId25"/>
    <p:sldId id="362" r:id="rId26"/>
    <p:sldId id="275" r:id="rId27"/>
    <p:sldId id="304" r:id="rId28"/>
    <p:sldId id="334" r:id="rId29"/>
    <p:sldId id="544" r:id="rId30"/>
    <p:sldId id="358" r:id="rId31"/>
    <p:sldId id="281" r:id="rId32"/>
    <p:sldId id="312" r:id="rId33"/>
    <p:sldId id="331" r:id="rId34"/>
    <p:sldId id="348" r:id="rId35"/>
    <p:sldId id="546" r:id="rId36"/>
    <p:sldId id="359" r:id="rId37"/>
    <p:sldId id="290" r:id="rId38"/>
    <p:sldId id="308" r:id="rId39"/>
    <p:sldId id="299" r:id="rId40"/>
    <p:sldId id="326" r:id="rId41"/>
    <p:sldId id="379" r:id="rId42"/>
    <p:sldId id="330" r:id="rId43"/>
    <p:sldId id="361" r:id="rId44"/>
    <p:sldId id="311" r:id="rId45"/>
    <p:sldId id="541" r:id="rId46"/>
    <p:sldId id="542" r:id="rId47"/>
    <p:sldId id="399" r:id="rId48"/>
    <p:sldId id="578" r:id="rId49"/>
    <p:sldId id="579" r:id="rId50"/>
    <p:sldId id="582" r:id="rId51"/>
    <p:sldId id="585" r:id="rId52"/>
    <p:sldId id="588" r:id="rId53"/>
    <p:sldId id="591" r:id="rId54"/>
    <p:sldId id="594" r:id="rId55"/>
    <p:sldId id="597" r:id="rId56"/>
    <p:sldId id="548" r:id="rId57"/>
    <p:sldId id="550" r:id="rId58"/>
    <p:sldId id="549" r:id="rId59"/>
    <p:sldId id="551" r:id="rId60"/>
    <p:sldId id="552" r:id="rId61"/>
    <p:sldId id="553" r:id="rId62"/>
    <p:sldId id="554" r:id="rId63"/>
    <p:sldId id="555" r:id="rId64"/>
    <p:sldId id="558" r:id="rId65"/>
    <p:sldId id="567" r:id="rId66"/>
    <p:sldId id="569" r:id="rId67"/>
    <p:sldId id="568" r:id="rId68"/>
    <p:sldId id="570" r:id="rId69"/>
    <p:sldId id="573" r:id="rId70"/>
    <p:sldId id="571" r:id="rId71"/>
    <p:sldId id="257" r:id="rId72"/>
    <p:sldId id="269" r:id="rId73"/>
    <p:sldId id="270" r:id="rId74"/>
    <p:sldId id="2147376497" r:id="rId75"/>
    <p:sldId id="2147376498" r:id="rId76"/>
    <p:sldId id="2147376499" r:id="rId77"/>
    <p:sldId id="2147376500" r:id="rId78"/>
    <p:sldId id="576" r:id="rId79"/>
    <p:sldId id="577" r:id="rId80"/>
    <p:sldId id="2147376502" r:id="rId81"/>
    <p:sldId id="557" r:id="rId82"/>
    <p:sldId id="556" r:id="rId83"/>
    <p:sldId id="559" r:id="rId84"/>
    <p:sldId id="560" r:id="rId85"/>
    <p:sldId id="561" r:id="rId86"/>
    <p:sldId id="562" r:id="rId87"/>
    <p:sldId id="563" r:id="rId88"/>
    <p:sldId id="564" r:id="rId89"/>
    <p:sldId id="565" r:id="rId90"/>
    <p:sldId id="566" r:id="rId9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335B3-89BA-422A-9188-11FE6CE33C5E}" v="7" dt="2022-10-14T08:35:04.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2" autoAdjust="0"/>
    <p:restoredTop sz="89375" autoAdjust="0"/>
  </p:normalViewPr>
  <p:slideViewPr>
    <p:cSldViewPr>
      <p:cViewPr varScale="1">
        <p:scale>
          <a:sx n="65" d="100"/>
          <a:sy n="65" d="100"/>
        </p:scale>
        <p:origin x="133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0" d="100"/>
          <a:sy n="50" d="100"/>
        </p:scale>
        <p:origin x="-253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handoutMaster" Target="handoutMasters/handoutMaster1.xml"/><Relationship Id="rId98"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4B5B3E96-510A-4CE8-A11B-31CBD2FA4C0D}" type="datetimeFigureOut">
              <a:rPr lang="en-US" smtClean="0"/>
              <a:pPr/>
              <a:t>10/14/2022</a:t>
            </a:fld>
            <a:endParaRPr lang="en-ZA"/>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2EB90656-425C-4BD6-8B59-937B71857D80}" type="datetimeFigureOut">
              <a:rPr lang="en-US" smtClean="0"/>
              <a:pPr/>
              <a:t>10/14/2022</a:t>
            </a:fld>
            <a:endParaRPr lang="en-Z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D59490-4DE6-49F2-A83A-61B8C2F243A1}"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10/14/2022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32</a:t>
            </a:fld>
            <a:endParaRPr lang="en-ZA"/>
          </a:p>
        </p:txBody>
      </p:sp>
    </p:spTree>
    <p:extLst>
      <p:ext uri="{BB962C8B-B14F-4D97-AF65-F5344CB8AC3E}">
        <p14:creationId xmlns:p14="http://schemas.microsoft.com/office/powerpoint/2010/main" val="124643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33</a:t>
            </a:fld>
            <a:endParaRPr lang="en-ZA"/>
          </a:p>
        </p:txBody>
      </p:sp>
    </p:spTree>
    <p:extLst>
      <p:ext uri="{BB962C8B-B14F-4D97-AF65-F5344CB8AC3E}">
        <p14:creationId xmlns:p14="http://schemas.microsoft.com/office/powerpoint/2010/main" val="162714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35</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37</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38</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39</a:t>
            </a:fld>
            <a:endParaRPr lang="en-ZA"/>
          </a:p>
        </p:txBody>
      </p:sp>
    </p:spTree>
    <p:extLst>
      <p:ext uri="{BB962C8B-B14F-4D97-AF65-F5344CB8AC3E}">
        <p14:creationId xmlns:p14="http://schemas.microsoft.com/office/powerpoint/2010/main" val="898658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40</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t>46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10/14/2022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38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10/14/2022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EC3D4-EC9E-4CF9-A419-672A1E2A981E}"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10/14/2022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353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t>48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10/14/2022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059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t>49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10/14/2022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051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t>50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10/14/2022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142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t>51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10/14/2022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478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t>52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10/14/2022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609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t>53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10/14/2022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975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55</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694127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56</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2059957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57</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70644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10/14/2022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827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58</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816929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59</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739920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60</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3868599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61</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1183091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62</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343828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63</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3686779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64</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3551435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67</a:t>
            </a:fld>
            <a:endParaRPr lang="en-ZA" dirty="0"/>
          </a:p>
        </p:txBody>
      </p:sp>
      <p:sp>
        <p:nvSpPr>
          <p:cNvPr id="5" name="Date Placeholder 4"/>
          <p:cNvSpPr>
            <a:spLocks noGrp="1"/>
          </p:cNvSpPr>
          <p:nvPr>
            <p:ph type="dt" idx="11"/>
          </p:nvPr>
        </p:nvSpPr>
        <p:spPr/>
        <p:txBody>
          <a:bodyPr/>
          <a:lstStyle/>
          <a:p>
            <a:fld id="{08E49B51-9308-4C60-8880-5514957E3B33}" type="datetime1">
              <a:rPr lang="en-US" smtClean="0"/>
              <a:pPr/>
              <a:t>10/14/2022</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3954552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68</a:t>
            </a:fld>
            <a:endParaRPr lang="en-ZA" dirty="0"/>
          </a:p>
        </p:txBody>
      </p:sp>
      <p:sp>
        <p:nvSpPr>
          <p:cNvPr id="5" name="Date Placeholder 4"/>
          <p:cNvSpPr>
            <a:spLocks noGrp="1"/>
          </p:cNvSpPr>
          <p:nvPr>
            <p:ph type="dt" idx="11"/>
          </p:nvPr>
        </p:nvSpPr>
        <p:spPr/>
        <p:txBody>
          <a:bodyPr/>
          <a:lstStyle/>
          <a:p>
            <a:fld id="{08E49B51-9308-4C60-8880-5514957E3B33}" type="datetime1">
              <a:rPr lang="en-US" smtClean="0"/>
              <a:pPr/>
              <a:t>10/14/2022</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954596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69</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10/14/2022</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10/14/2022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706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BA32ACD-AB93-4782-819F-D93B1991AC81}" type="datetime1">
              <a:rPr lang="en-US" smtClean="0"/>
              <a:t>10/14/2022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76</a:t>
            </a:fld>
            <a:endParaRPr lang="en-ZA"/>
          </a:p>
        </p:txBody>
      </p:sp>
    </p:spTree>
    <p:extLst>
      <p:ext uri="{BB962C8B-B14F-4D97-AF65-F5344CB8AC3E}">
        <p14:creationId xmlns:p14="http://schemas.microsoft.com/office/powerpoint/2010/main" val="828464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77</a:t>
            </a:fld>
            <a:endParaRPr lang="en-ZA" dirty="0"/>
          </a:p>
        </p:txBody>
      </p:sp>
    </p:spTree>
    <p:extLst>
      <p:ext uri="{BB962C8B-B14F-4D97-AF65-F5344CB8AC3E}">
        <p14:creationId xmlns:p14="http://schemas.microsoft.com/office/powerpoint/2010/main" val="1129440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79</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7020096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80</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25243110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81</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2688119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82</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3507488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83</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8310735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84</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2766927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85</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3565721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86</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266492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EA3F3-7F60-4372-AD96-0BFBCD79137E}"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3E255-4AEF-4C54-9967-59FBF84C76A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10/14/2022</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1174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87</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2719990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defTabSz="924641">
              <a:defRPr/>
            </a:pPr>
            <a:fld id="{BD4EA3F3-7F60-4372-AD96-0BFBCD79137E}" type="slidenum">
              <a:rPr lang="en-ZA">
                <a:solidFill>
                  <a:prstClr val="black"/>
                </a:solidFill>
                <a:latin typeface="Calibri"/>
              </a:rPr>
              <a:pPr defTabSz="924641">
                <a:defRPr/>
              </a:pPr>
              <a:t>88</a:t>
            </a:fld>
            <a:endParaRPr lang="en-ZA" dirty="0">
              <a:solidFill>
                <a:prstClr val="black"/>
              </a:solidFill>
              <a:latin typeface="Calibri"/>
            </a:endParaRPr>
          </a:p>
        </p:txBody>
      </p:sp>
      <p:sp>
        <p:nvSpPr>
          <p:cNvPr id="5" name="Date Placeholder 4"/>
          <p:cNvSpPr>
            <a:spLocks noGrp="1"/>
          </p:cNvSpPr>
          <p:nvPr>
            <p:ph type="dt" idx="11"/>
          </p:nvPr>
        </p:nvSpPr>
        <p:spPr/>
        <p:txBody>
          <a:bodyPr/>
          <a:lstStyle/>
          <a:p>
            <a:pPr defTabSz="924641">
              <a:defRPr/>
            </a:pPr>
            <a:fld id="{7503E255-4AEF-4C54-9967-59FBF84C76AC}" type="datetime1">
              <a:rPr lang="en-US">
                <a:solidFill>
                  <a:prstClr val="black"/>
                </a:solidFill>
                <a:latin typeface="Calibri"/>
              </a:rPr>
              <a:pPr defTabSz="924641">
                <a:defRPr/>
              </a:pPr>
              <a:t>10/14/2022</a:t>
            </a:fld>
            <a:endParaRPr lang="en-ZA" dirty="0">
              <a:solidFill>
                <a:prstClr val="black"/>
              </a:solidFill>
              <a:latin typeface="Calibri"/>
            </a:endParaRPr>
          </a:p>
        </p:txBody>
      </p:sp>
      <p:sp>
        <p:nvSpPr>
          <p:cNvPr id="6" name="Footer Placeholder 5"/>
          <p:cNvSpPr>
            <a:spLocks noGrp="1"/>
          </p:cNvSpPr>
          <p:nvPr>
            <p:ph type="ftr" sz="quarter" idx="12"/>
          </p:nvPr>
        </p:nvSpPr>
        <p:spPr/>
        <p:txBody>
          <a:bodyPr/>
          <a:lstStyle/>
          <a:p>
            <a:pPr defTabSz="924641">
              <a:defRPr/>
            </a:pPr>
            <a:endParaRPr lang="en-ZA" dirty="0">
              <a:solidFill>
                <a:prstClr val="black"/>
              </a:solidFill>
              <a:latin typeface="Calibri"/>
            </a:endParaRPr>
          </a:p>
        </p:txBody>
      </p:sp>
    </p:spTree>
    <p:extLst>
      <p:ext uri="{BB962C8B-B14F-4D97-AF65-F5344CB8AC3E}">
        <p14:creationId xmlns:p14="http://schemas.microsoft.com/office/powerpoint/2010/main" val="100528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734DB40E-29C1-418C-A8C1-E2DE9A304B24}" type="datetime1">
              <a:rPr lang="en-US" smtClean="0"/>
              <a:t>10/14/2022</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17</a:t>
            </a:fld>
            <a:endParaRPr lang="en-ZA"/>
          </a:p>
        </p:txBody>
      </p:sp>
    </p:spTree>
    <p:extLst>
      <p:ext uri="{BB962C8B-B14F-4D97-AF65-F5344CB8AC3E}">
        <p14:creationId xmlns:p14="http://schemas.microsoft.com/office/powerpoint/2010/main" val="3069979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0631FD9A-AAF5-4934-86BF-940A54D95756}"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22</a:t>
            </a:fld>
            <a:endParaRPr lang="en-ZA"/>
          </a:p>
        </p:txBody>
      </p:sp>
    </p:spTree>
    <p:extLst>
      <p:ext uri="{BB962C8B-B14F-4D97-AF65-F5344CB8AC3E}">
        <p14:creationId xmlns:p14="http://schemas.microsoft.com/office/powerpoint/2010/main" val="427732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24</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41A93F5B-15A5-4BDC-9F8B-9D634FA86DAE}" type="datetime1">
              <a:rPr lang="en-US" smtClean="0"/>
              <a:pPr/>
              <a:t>10/14/2022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29</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27CBE16-C524-4E85-84FB-DE985D9DE1E6}" type="slidenum">
              <a:rPr kumimoji="0" 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06674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6" name="think-cell Slide" r:id="rId5" imgW="395" imgH="394" progId="TCLayout.ActiveDocument.1">
                  <p:embed/>
                </p:oleObj>
              </mc:Choice>
              <mc:Fallback>
                <p:oleObj name="think-cell Slide" r:id="rId5" imgW="395" imgH="394" progId="TCLayout.ActiveDocument.1">
                  <p:embed/>
                  <p:pic>
                    <p:nvPicPr>
                      <p:cNvPr id="5" name="Object 4" hidden="1"/>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685800" rtl="0" eaLnBrk="1" fontAlgn="auto"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mn-cs"/>
              <a:sym typeface="Calibri" panose="020F0502020204030204" pitchFamily="34" charset="0"/>
            </a:endParaRPr>
          </a:p>
        </p:txBody>
      </p:sp>
      <p:sp>
        <p:nvSpPr>
          <p:cNvPr id="3" name="Title 1"/>
          <p:cNvSpPr>
            <a:spLocks noGrp="1"/>
          </p:cNvSpPr>
          <p:nvPr>
            <p:ph type="title"/>
          </p:nvPr>
        </p:nvSpPr>
        <p:spPr>
          <a:xfrm>
            <a:off x="258590" y="0"/>
            <a:ext cx="8555868" cy="1052736"/>
          </a:xfrm>
          <a:prstGeom prst="rect">
            <a:avLst/>
          </a:prstGeom>
        </p:spPr>
        <p:txBody>
          <a:bodyPr anchor="ctr"/>
          <a:lstStyle>
            <a:lvl1pPr algn="l">
              <a:defRPr sz="1800" b="1" u="sng">
                <a:solidFill>
                  <a:schemeClr val="bg1"/>
                </a:solidFill>
                <a:latin typeface="+mj-lt"/>
                <a:ea typeface="Verdana" panose="020B0604030504040204" pitchFamily="34" charset="0"/>
                <a:cs typeface="Verdana" panose="020B0604030504040204" pitchFamily="34" charset="0"/>
              </a:defRPr>
            </a:lvl1pPr>
          </a:lstStyle>
          <a:p>
            <a:r>
              <a:rPr lang="en-US"/>
              <a:t>Click to edit Master title style</a:t>
            </a:r>
            <a:endParaRPr lang="en-ZA" dirty="0"/>
          </a:p>
        </p:txBody>
      </p:sp>
      <p:sp>
        <p:nvSpPr>
          <p:cNvPr id="4" name="Text Placeholder 2"/>
          <p:cNvSpPr>
            <a:spLocks noGrp="1"/>
          </p:cNvSpPr>
          <p:nvPr>
            <p:ph type="body" sz="quarter" idx="10"/>
          </p:nvPr>
        </p:nvSpPr>
        <p:spPr>
          <a:xfrm>
            <a:off x="258292" y="1277840"/>
            <a:ext cx="8634487" cy="4672110"/>
          </a:xfrm>
          <a:prstGeom prst="rect">
            <a:avLst/>
          </a:prstGeom>
        </p:spPr>
        <p:txBody>
          <a:bodyPr/>
          <a:lstStyle>
            <a:lvl1pPr>
              <a:defRPr sz="900">
                <a:latin typeface="Verdana" panose="020B0604030504040204" pitchFamily="34" charset="0"/>
                <a:ea typeface="Verdana" panose="020B0604030504040204" pitchFamily="34" charset="0"/>
                <a:cs typeface="Verdana" panose="020B0604030504040204" pitchFamily="34" charset="0"/>
              </a:defRPr>
            </a:lvl1pPr>
            <a:lvl2pPr marL="557213" indent="-214313">
              <a:buFont typeface="Courier New" panose="02070309020205020404" pitchFamily="49" charset="0"/>
              <a:buChar char="o"/>
              <a:defRPr sz="900">
                <a:latin typeface="Verdana" panose="020B0604030504040204" pitchFamily="34" charset="0"/>
                <a:ea typeface="Verdana" panose="020B0604030504040204" pitchFamily="34" charset="0"/>
                <a:cs typeface="Verdana" panose="020B0604030504040204" pitchFamily="34" charset="0"/>
              </a:defRPr>
            </a:lvl2pPr>
            <a:lvl3pPr>
              <a:defRPr sz="900">
                <a:latin typeface="Verdana" panose="020B0604030504040204" pitchFamily="34" charset="0"/>
                <a:ea typeface="Verdana" panose="020B0604030504040204" pitchFamily="34" charset="0"/>
                <a:cs typeface="Verdana" panose="020B0604030504040204" pitchFamily="34" charset="0"/>
              </a:defRPr>
            </a:lvl3pPr>
            <a:lvl4pPr>
              <a:defRPr sz="900">
                <a:latin typeface="Verdana" panose="020B0604030504040204" pitchFamily="34" charset="0"/>
                <a:ea typeface="Verdana" panose="020B0604030504040204" pitchFamily="34" charset="0"/>
                <a:cs typeface="Verdana" panose="020B0604030504040204" pitchFamily="34" charset="0"/>
              </a:defRPr>
            </a:lvl4pPr>
            <a:lvl5pPr>
              <a:defRPr sz="90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13"/>
          <p:cNvSpPr>
            <a:spLocks noGrp="1"/>
          </p:cNvSpPr>
          <p:nvPr>
            <p:ph type="body" sz="quarter" idx="11"/>
          </p:nvPr>
        </p:nvSpPr>
        <p:spPr>
          <a:xfrm>
            <a:off x="1925241" y="6026664"/>
            <a:ext cx="6211155" cy="642424"/>
          </a:xfrm>
          <a:prstGeom prst="rect">
            <a:avLst/>
          </a:prstGeom>
        </p:spPr>
        <p:txBody>
          <a:bodyPr/>
          <a:lstStyle>
            <a:lvl1pPr marL="0" indent="0">
              <a:buNone/>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vl2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2pPr>
            <a:lvl3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3pPr>
            <a:lvl4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a:defRPr sz="60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7" name="Rectangle 26"/>
          <p:cNvSpPr txBox="1">
            <a:spLocks noChangeArrowheads="1"/>
          </p:cNvSpPr>
          <p:nvPr/>
        </p:nvSpPr>
        <p:spPr>
          <a:xfrm>
            <a:off x="8819964" y="6605736"/>
            <a:ext cx="324036" cy="252264"/>
          </a:xfrm>
          <a:prstGeom prst="rect">
            <a:avLst/>
          </a:prstGeom>
          <a:ln/>
        </p:spPr>
        <p:txBody>
          <a:bodyPr anchor="b"/>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2017EE79-33E5-4C4B-BAE3-E8DBEA3383C6}" type="slidenum">
              <a:rPr kumimoji="0" lang="en-ZA" sz="9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86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205300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extLst>
      <p:ext uri="{BB962C8B-B14F-4D97-AF65-F5344CB8AC3E}">
        <p14:creationId xmlns:p14="http://schemas.microsoft.com/office/powerpoint/2010/main" val="28315010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6"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4"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5"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852727444"/>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Worksheet.xlsx"/></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powerbi.com/groups/me/reports/f31bda4b-2754-475d-ad4b-e7ae4e213621/?pbi_source=PowerPoint"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44391" y="2043160"/>
            <a:ext cx="5791200"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rPr>
              <a:t>UPDATED</a:t>
            </a:r>
            <a:r>
              <a:rPr kumimoji="0" lang="en-GB"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ea typeface="+mn-ea"/>
              </a:rPr>
              <a:t> PRESENTATION TO THE PORTFOLIO COMMITTEE ON HEALTH</a:t>
            </a:r>
            <a:endParaRPr kumimoji="0" lang="en-US" sz="2000" b="1"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Arial Black" panose="020B0A04020102020204" pitchFamily="34" charset="0"/>
              <a:ea typeface="+mn-ea"/>
              <a:cs typeface="Arial" pitchFamily="34" charset="0"/>
            </a:endParaRPr>
          </a:p>
        </p:txBody>
      </p:sp>
      <p:sp>
        <p:nvSpPr>
          <p:cNvPr id="7" name="Rectangle 2"/>
          <p:cNvSpPr txBox="1">
            <a:spLocks noChangeArrowheads="1"/>
          </p:cNvSpPr>
          <p:nvPr/>
        </p:nvSpPr>
        <p:spPr>
          <a:xfrm>
            <a:off x="533400" y="142528"/>
            <a:ext cx="7315200" cy="838200"/>
          </a:xfrm>
          <a:prstGeom prst="rect">
            <a:avLst/>
          </a:prstGeom>
        </p:spPr>
        <p:txBody>
          <a:bodyPr tIns="45720" rIns="91440" bIns="4572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mn-cs"/>
              </a:rPr>
              <a:t>2021/22 ANNUAL REPORT </a:t>
            </a:r>
            <a:endParaRPr kumimoji="0" lang="en-ZA"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10" name="TextBox 9"/>
          <p:cNvSpPr txBox="1"/>
          <p:nvPr/>
        </p:nvSpPr>
        <p:spPr>
          <a:xfrm>
            <a:off x="2444391" y="5301208"/>
            <a:ext cx="5791200"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mn-ea"/>
                <a:cs typeface="+mn-cs"/>
              </a:rPr>
              <a:t>14 October 2022</a:t>
            </a:r>
          </a:p>
        </p:txBody>
      </p:sp>
      <p:sp>
        <p:nvSpPr>
          <p:cNvPr id="11" name="TextBox 10"/>
          <p:cNvSpPr txBox="1"/>
          <p:nvPr/>
        </p:nvSpPr>
        <p:spPr>
          <a:xfrm>
            <a:off x="2411760" y="3516225"/>
            <a:ext cx="5791200"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mn-ea"/>
                <a:cs typeface="+mn-cs"/>
              </a:rPr>
              <a:t>DR </a:t>
            </a:r>
            <a:r>
              <a:rPr lang="en-US" sz="2000" dirty="0">
                <a:solidFill>
                  <a:prstClr val="black"/>
                </a:solidFill>
                <a:effectLst>
                  <a:outerShdw blurRad="38100" dist="38100" dir="2700000" algn="tl">
                    <a:srgbClr val="000000">
                      <a:alpha val="43137"/>
                    </a:srgbClr>
                  </a:outerShdw>
                </a:effectLst>
                <a:latin typeface="Arial Black" pitchFamily="34" charset="0"/>
              </a:rPr>
              <a:t>SSS BUTHELEZI</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itchFamily="34" charset="0"/>
                <a:ea typeface="+mn-ea"/>
                <a:cs typeface="+mn-cs"/>
              </a:rPr>
              <a:t>DIRECTOR-GENERAL: HEALTH</a:t>
            </a:r>
            <a:endPar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6F2BB4A-05D9-6DFA-B394-7ABDC7500C68}"/>
              </a:ext>
            </a:extLst>
          </p:cNvPr>
          <p:cNvSpPr txBox="1">
            <a:spLocks noGrp="1" noChangeArrowheads="1"/>
          </p:cNvSpPr>
          <p:nvPr>
            <p:ph idx="4294967295"/>
          </p:nvPr>
        </p:nvSpPr>
        <p:spPr>
          <a:xfrm>
            <a:off x="539552" y="2852936"/>
            <a:ext cx="7886700" cy="1080120"/>
          </a:xfrm>
          <a:prstGeom prst="rect">
            <a:avLst/>
          </a:prstGeom>
        </p:spPr>
        <p:txBody>
          <a:bodyPr tIns="45720" rIns="91440" bIns="45720" anchor="b">
            <a:normAutofit fontScale="47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US" sz="2800" i="0" u="none" strike="noStrike" kern="1200" cap="none" spc="0" normalizeH="0" baseline="0" noProof="0" dirty="0">
              <a:ln>
                <a:noFill/>
              </a:ln>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800" dirty="0">
              <a:effectLst>
                <a:outerShdw blurRad="38100" dist="38100" dir="2700000" algn="tl">
                  <a:srgbClr val="000000">
                    <a:alpha val="43137"/>
                  </a:srgbClr>
                </a:outerShdw>
              </a:effectLst>
              <a:latin typeface="Arial Black" pitchFamily="34" charset="0"/>
              <a:cs typeface="Arial"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US" sz="2800" i="0" u="none" strike="noStrike" kern="1200" cap="none" spc="0" normalizeH="0" baseline="0" noProof="0" dirty="0">
              <a:ln>
                <a:noFill/>
              </a:ln>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US" sz="2800" i="0" u="none" strike="noStrike" kern="1200" cap="none" spc="0" normalizeH="0" baseline="0" noProof="0" dirty="0">
              <a:ln>
                <a:noFill/>
              </a:ln>
              <a:effectLst>
                <a:outerShdw blurRad="38100" dist="38100" dir="2700000" algn="tl">
                  <a:srgbClr val="000000">
                    <a:alpha val="43137"/>
                  </a:srgbClr>
                </a:outerShdw>
              </a:effectLst>
              <a:uLnTx/>
              <a:uFillTx/>
              <a:latin typeface="Arial Black" pitchFamily="34" charset="0"/>
              <a:ea typeface="+mn-ea"/>
              <a:cs typeface="Arial"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4400" i="0" u="none" strike="noStrike" kern="1200" cap="none" spc="0" normalizeH="0" baseline="0" noProof="0" dirty="0">
                <a:ln>
                  <a:noFill/>
                </a:ln>
                <a:effectLst>
                  <a:outerShdw blurRad="38100" dist="38100" dir="2700000" algn="tl">
                    <a:srgbClr val="000000">
                      <a:alpha val="43137"/>
                    </a:srgbClr>
                  </a:outerShdw>
                </a:effectLst>
                <a:uLnTx/>
                <a:uFillTx/>
                <a:latin typeface="Arial Black" pitchFamily="34" charset="0"/>
                <a:ea typeface="+mn-ea"/>
                <a:cs typeface="Arial" pitchFamily="34" charset="0"/>
              </a:rPr>
              <a:t>Annual Report 2021/22 Presentation</a:t>
            </a:r>
          </a:p>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4400" b="1" dirty="0">
              <a:effectLst>
                <a:outerShdw blurRad="38100" dist="38100" dir="2700000" algn="tl">
                  <a:srgbClr val="000000">
                    <a:alpha val="43137"/>
                  </a:srgbClr>
                </a:outerShdw>
              </a:effectLst>
              <a:latin typeface="Arial Black"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US" sz="2800" b="1" i="0" u="none" strike="noStrike" kern="1200" cap="none" spc="0" normalizeH="0" baseline="0" noProof="0" dirty="0">
              <a:ln>
                <a:noFill/>
              </a:ln>
              <a:effectLst>
                <a:outerShdw blurRad="38100" dist="38100" dir="2700000" algn="tl">
                  <a:srgbClr val="000000">
                    <a:alpha val="43137"/>
                  </a:srgbClr>
                </a:outerShdw>
              </a:effectLst>
              <a:uLnTx/>
              <a:uFillTx/>
              <a:latin typeface="Arial Black" pitchFamily="34" charset="0"/>
              <a:ea typeface="+mn-ea"/>
              <a:cs typeface="Arial" pitchFamily="34" charset="0"/>
            </a:endParaRPr>
          </a:p>
        </p:txBody>
      </p:sp>
    </p:spTree>
    <p:extLst>
      <p:ext uri="{BB962C8B-B14F-4D97-AF65-F5344CB8AC3E}">
        <p14:creationId xmlns:p14="http://schemas.microsoft.com/office/powerpoint/2010/main" val="114796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932074"/>
            <a:ext cx="8424936" cy="1631216"/>
          </a:xfrm>
          <a:prstGeom prst="rect">
            <a:avLst/>
          </a:prstGeom>
          <a:noFill/>
        </p:spPr>
        <p:txBody>
          <a:bodyPr wrap="square" rtlCol="0">
            <a:spAutoFit/>
          </a:bodyPr>
          <a:lstStyle/>
          <a:p>
            <a:pPr lvl="0">
              <a:defRPr/>
            </a:pPr>
            <a:r>
              <a:rPr lang="en-GB" sz="2000" b="1" dirty="0">
                <a:latin typeface="Arial Black" pitchFamily="34" charset="0"/>
                <a:cs typeface="Arial" pitchFamily="34" charset="0"/>
              </a:rPr>
              <a:t>Purpose: </a:t>
            </a:r>
          </a:p>
          <a:p>
            <a:pPr lvl="0">
              <a:defRPr/>
            </a:pPr>
            <a:endParaRPr kumimoji="0" lang="en-GB" sz="2000" b="1" i="0" u="none" strike="noStrike" kern="1200" cap="none" spc="0" normalizeH="0" baseline="0" noProof="0" dirty="0">
              <a:ln>
                <a:noFill/>
              </a:ln>
              <a:solidFill>
                <a:prstClr val="black"/>
              </a:solidFill>
              <a:effectLst/>
              <a:uLnTx/>
              <a:uFillTx/>
              <a:latin typeface="Arial Black" pitchFamily="34" charset="0"/>
              <a:ea typeface="+mn-ea"/>
              <a:cs typeface="Arial" pitchFamily="34" charset="0"/>
            </a:endParaRPr>
          </a:p>
          <a:p>
            <a:pPr lvl="0">
              <a:defRPr/>
            </a:pPr>
            <a:r>
              <a:rPr kumimoji="0" lang="en-US" sz="2000" b="0" i="0" u="none" strike="noStrike" kern="1200" cap="none" spc="0" normalizeH="0" baseline="0" noProof="0" dirty="0">
                <a:ln>
                  <a:noFill/>
                </a:ln>
                <a:solidFill>
                  <a:prstClr val="black"/>
                </a:solidFill>
                <a:effectLst/>
                <a:uLnTx/>
                <a:uFillTx/>
                <a:latin typeface="Arial Black" pitchFamily="34" charset="0"/>
                <a:ea typeface="+mn-ea"/>
                <a:cs typeface="Arial" charset="0"/>
              </a:rPr>
              <a:t>To reflect on achievements and highlights in the Annual Report of the National Department of Health (NDoH) for 2021/22 financial year</a:t>
            </a:r>
            <a:endParaRPr kumimoji="0" lang="en-US" sz="2000" b="0" i="0" u="none" strike="noStrike" kern="1200" cap="none" spc="0" normalizeH="0" baseline="0" noProof="0" dirty="0">
              <a:ln>
                <a:noFill/>
              </a:ln>
              <a:effectLst/>
              <a:uLnTx/>
              <a:uFillTx/>
              <a:latin typeface="Arial Black" pitchFamily="34" charset="0"/>
              <a:ea typeface="+mn-ea"/>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11</a:t>
            </a:fld>
            <a:r>
              <a:rPr lang="en-ZA"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268760"/>
            <a:ext cx="8640960"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Vision</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A long and healthy life for all South Africans.</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
            </a:r>
            <a:b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br>
            <a:r>
              <a:rPr kumimoji="0" lang="en-ZA" sz="1400" b="1"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Mission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To improve the health status </a:t>
            </a:r>
            <a:r>
              <a:rPr lang="en-ZA" sz="1400" dirty="0">
                <a:solidFill>
                  <a:prstClr val="black"/>
                </a:solidFill>
                <a:latin typeface="Arial Black" panose="020B0A04020102020204" pitchFamily="34" charset="0"/>
                <a:cs typeface="Arial" panose="020B0604020202020204" pitchFamily="34" charset="0"/>
              </a:rPr>
              <a:t>of South Africans </a:t>
            </a:r>
            <a: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through the prevention of illnesses and the promotion of healthy lifestyles and to consistently improve the health care delivery system by focusing on access, equity, efficiency, quality and sustainability.</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12</a:t>
            </a:fld>
            <a:r>
              <a:rPr lang="en-ZA" dirty="0"/>
              <a:t> </a:t>
            </a:r>
          </a:p>
        </p:txBody>
      </p:sp>
      <p:sp>
        <p:nvSpPr>
          <p:cNvPr id="9" name="Rectangle 2"/>
          <p:cNvSpPr txBox="1">
            <a:spLocks noChangeArrowheads="1"/>
          </p:cNvSpPr>
          <p:nvPr/>
        </p:nvSpPr>
        <p:spPr>
          <a:xfrm>
            <a:off x="251520" y="260648"/>
            <a:ext cx="6984776" cy="65849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itchFamily="34" charset="0"/>
                <a:ea typeface="+mn-ea"/>
                <a:cs typeface="Arial" pitchFamily="34" charset="0"/>
              </a:rPr>
              <a:t>Vision and Mission</a:t>
            </a:r>
            <a:endParaRPr kumimoji="0" lang="en-GB" sz="240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20017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221" y="1118845"/>
            <a:ext cx="8928992" cy="461395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The Health Sector derives its vision and mandate from NDP 2030.  </a:t>
            </a:r>
            <a:r>
              <a:rPr kumimoji="0" lang="en-GB" sz="1600" b="0" i="0" u="none" strike="noStrike" kern="1200" cap="none" spc="0" normalizeH="0" baseline="0" noProof="0" dirty="0">
                <a:ln>
                  <a:noFill/>
                </a:ln>
                <a:solidFill>
                  <a:prstClr val="black"/>
                </a:solidFill>
                <a:effectLst/>
                <a:uLnTx/>
                <a:uFillTx/>
                <a:latin typeface="Arial Black" pitchFamily="34" charset="0"/>
                <a:ea typeface="+mn-ea"/>
                <a:cs typeface="Arial" pitchFamily="34" charset="0"/>
              </a:rPr>
              <a:t>By 2030, South Africa should have: </a:t>
            </a: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Raised the life expectancy of South Africans to at least 70 years.</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Progressively improved TB prevention and cure.</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Reduced maternal, infant and child mortality.</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Significantly reduced prevalence of non-communicable diseases.</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Reduced injury, accidents and violence by 50 percent from 2010 levels.</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Completed health system reforms.</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Established primary healthcare teams to  provide care to families and communities.</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Implemented universal health coverage.</a:t>
            </a:r>
            <a:endParaRPr kumimoji="0" lang="en-ZA"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95338" marR="0" lvl="2" indent="-45085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Filled posts with skilled, committed and competent individuals.</a:t>
            </a:r>
          </a:p>
          <a:p>
            <a:pPr marL="344488" marR="0" lvl="2" algn="l" defTabSz="914400" rtl="0" eaLnBrk="1" fontAlgn="auto" latinLnBrk="0" hangingPunct="1">
              <a:lnSpc>
                <a:spcPct val="150000"/>
              </a:lnSpc>
              <a:spcBef>
                <a:spcPts val="0"/>
              </a:spcBef>
              <a:spcAft>
                <a:spcPts val="0"/>
              </a:spcAft>
              <a:buClrTx/>
              <a:buSzTx/>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lvl="1" indent="-285750">
              <a:lnSpc>
                <a:spcPct val="150000"/>
              </a:lnSpc>
              <a:buFont typeface="Wingdings" panose="05000000000000000000" pitchFamily="2" charset="2"/>
              <a:buChar char="q"/>
              <a:defRPr/>
            </a:pPr>
            <a:r>
              <a:rPr kumimoji="0" lang="en-US" sz="1400" b="1" i="0" u="none" strike="noStrike" kern="1200" cap="none" spc="0" normalizeH="0" baseline="0" noProof="0" dirty="0">
                <a:ln>
                  <a:noFill/>
                </a:ln>
                <a:effectLst/>
                <a:uLnTx/>
                <a:uFillTx/>
                <a:latin typeface="Arial Black" panose="020B0A04020102020204" pitchFamily="34" charset="0"/>
                <a:cs typeface="Arial" panose="020B0604020202020204" pitchFamily="34" charset="0"/>
              </a:rPr>
              <a:t>The annual APP planning process takes into consideration the alignment between the NDP, the Presidential Health Compact, NDOH Strategic Plan and Medium-Term Strategic Framework (MTSF) 2019-2024</a:t>
            </a: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13</a:t>
            </a:fld>
            <a:r>
              <a:rPr lang="en-ZA" dirty="0"/>
              <a:t> </a:t>
            </a:r>
          </a:p>
        </p:txBody>
      </p:sp>
      <p:sp>
        <p:nvSpPr>
          <p:cNvPr id="9" name="Rectangle 2"/>
          <p:cNvSpPr txBox="1">
            <a:spLocks noChangeArrowheads="1"/>
          </p:cNvSpPr>
          <p:nvPr/>
        </p:nvSpPr>
        <p:spPr>
          <a:xfrm>
            <a:off x="107504" y="-71462"/>
            <a:ext cx="7128792" cy="980182"/>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ZA"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cs typeface="+mn-cs"/>
              </a:rPr>
              <a:t>National Development Plan Vision 2030</a:t>
            </a:r>
            <a:r>
              <a:rPr kumimoji="0" lang="en-ZA"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itchFamily="34" charset="0"/>
                <a:ea typeface="+mn-ea"/>
              </a:rPr>
              <a:t> </a:t>
            </a:r>
            <a:endParaRPr kumimoji="0" lang="en-GB"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13986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838" y="2090172"/>
            <a:ext cx="8928992" cy="2677656"/>
          </a:xfrm>
          <a:prstGeom prst="rect">
            <a:avLst/>
          </a:prstGeom>
          <a:noFill/>
        </p:spPr>
        <p:txBody>
          <a:bodyPr wrap="square" rtlCol="0">
            <a:spAutoFit/>
          </a:bodyPr>
          <a:lstStyle/>
          <a:p>
            <a:pPr marL="87313" lvl="1">
              <a:defRPr/>
            </a:pPr>
            <a:r>
              <a:rPr lang="en-ZA" dirty="0">
                <a:latin typeface="Arial Black" pitchFamily="34" charset="0"/>
              </a:rPr>
              <a:t>The report is presented by the following programmes:</a:t>
            </a:r>
          </a:p>
          <a:p>
            <a:pPr>
              <a:defRPr/>
            </a:pPr>
            <a:endParaRPr lang="en-ZA" dirty="0">
              <a:latin typeface="Arial Black" pitchFamily="34" charset="0"/>
            </a:endParaRPr>
          </a:p>
          <a:p>
            <a:pPr marL="174625" lvl="1">
              <a:defRPr/>
            </a:pPr>
            <a:r>
              <a:rPr lang="en-ZA" dirty="0">
                <a:latin typeface="Arial Black" pitchFamily="34" charset="0"/>
              </a:rPr>
              <a:t>Programme 1: Administration</a:t>
            </a:r>
          </a:p>
          <a:p>
            <a:pPr marL="174625" lvl="1">
              <a:defRPr/>
            </a:pPr>
            <a:r>
              <a:rPr lang="en-ZA" dirty="0">
                <a:latin typeface="Arial Black" pitchFamily="34" charset="0"/>
              </a:rPr>
              <a:t>Programme 2: National Health Insurance</a:t>
            </a:r>
          </a:p>
          <a:p>
            <a:pPr marL="174625" lvl="1">
              <a:defRPr/>
            </a:pPr>
            <a:r>
              <a:rPr lang="en-ZA" dirty="0">
                <a:latin typeface="Arial Black" pitchFamily="34" charset="0"/>
              </a:rPr>
              <a:t>Programme 3: Communicable and Non-Communicable Diseases</a:t>
            </a:r>
          </a:p>
          <a:p>
            <a:pPr marL="174625" lvl="1">
              <a:defRPr/>
            </a:pPr>
            <a:r>
              <a:rPr lang="en-ZA" dirty="0">
                <a:latin typeface="Arial Black" pitchFamily="34" charset="0"/>
              </a:rPr>
              <a:t>Programme 4: Primary Health Care</a:t>
            </a:r>
          </a:p>
          <a:p>
            <a:pPr marL="174625" lvl="1">
              <a:defRPr/>
            </a:pPr>
            <a:r>
              <a:rPr lang="en-ZA" dirty="0">
                <a:latin typeface="Arial Black" pitchFamily="34" charset="0"/>
              </a:rPr>
              <a:t>Programme 5: Hospital Systems</a:t>
            </a:r>
          </a:p>
          <a:p>
            <a:pPr marL="174625" lvl="1">
              <a:defRPr/>
            </a:pPr>
            <a:r>
              <a:rPr lang="en-ZA" dirty="0">
                <a:latin typeface="Arial Black" pitchFamily="34" charset="0"/>
              </a:rPr>
              <a:t>Programme 6: Health System Governance and Human Resources</a:t>
            </a:r>
          </a:p>
          <a:p>
            <a:pPr marL="0" marR="0" lvl="0" indent="1905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14</a:t>
            </a:fld>
            <a:r>
              <a:rPr lang="en-ZA" dirty="0"/>
              <a:t> </a:t>
            </a:r>
          </a:p>
        </p:txBody>
      </p:sp>
      <p:sp>
        <p:nvSpPr>
          <p:cNvPr id="9" name="Rectangle 2"/>
          <p:cNvSpPr txBox="1">
            <a:spLocks noChangeArrowheads="1"/>
          </p:cNvSpPr>
          <p:nvPr/>
        </p:nvSpPr>
        <p:spPr>
          <a:xfrm>
            <a:off x="107504" y="149491"/>
            <a:ext cx="6593386" cy="658490"/>
          </a:xfrm>
          <a:prstGeom prst="rect">
            <a:avLst/>
          </a:prstGeom>
        </p:spPr>
        <p:txBody>
          <a:bodyPr tIns="45720" rIns="91440" bIns="45720" anchor="b">
            <a:normAutofit/>
          </a:bodyPr>
          <a:lstStyle/>
          <a:p>
            <a: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err="1">
                <a:solidFill>
                  <a:schemeClr val="bg1"/>
                </a:solidFill>
                <a:effectLst>
                  <a:outerShdw blurRad="38100" dist="38100" dir="2700000" algn="tl">
                    <a:srgbClr val="000000">
                      <a:alpha val="43137"/>
                    </a:srgbClr>
                  </a:outerShdw>
                </a:effectLst>
                <a:latin typeface="Arial Black" pitchFamily="34" charset="0"/>
                <a:cs typeface="Arial" pitchFamily="34" charset="0"/>
              </a:rPr>
              <a:t>NDoH</a:t>
            </a:r>
            <a:r>
              <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rPr>
              <a:t> Budget Programmes</a:t>
            </a:r>
          </a:p>
        </p:txBody>
      </p:sp>
    </p:spTree>
    <p:extLst>
      <p:ext uri="{BB962C8B-B14F-4D97-AF65-F5344CB8AC3E}">
        <p14:creationId xmlns:p14="http://schemas.microsoft.com/office/powerpoint/2010/main" val="285852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00795"/>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lang="en-US" sz="2400" b="1" dirty="0">
              <a:solidFill>
                <a:prstClr val="black"/>
              </a:solidFill>
              <a:latin typeface="Arial" charset="0"/>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US" sz="2400" b="1"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2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Black" panose="020B0A04020102020204" pitchFamily="34" charset="0"/>
                <a:cs typeface="Arial" charset="0"/>
              </a:rPr>
              <a:t>Performance Information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6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15</a:t>
            </a:fld>
            <a:r>
              <a:rPr kumimoji="0" lang="en-ZA"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312245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16</a:t>
            </a:fld>
            <a:r>
              <a:rPr lang="en-ZA" sz="1200" dirty="0">
                <a:latin typeface="Arial" pitchFamily="34" charset="0"/>
                <a:cs typeface="Arial" pitchFamily="34" charset="0"/>
              </a:rPr>
              <a:t> </a:t>
            </a:r>
          </a:p>
        </p:txBody>
      </p:sp>
      <p:sp>
        <p:nvSpPr>
          <p:cNvPr id="4" name="Rectangle 2"/>
          <p:cNvSpPr txBox="1">
            <a:spLocks noChangeArrowheads="1"/>
          </p:cNvSpPr>
          <p:nvPr/>
        </p:nvSpPr>
        <p:spPr>
          <a:xfrm>
            <a:off x="539552" y="188640"/>
            <a:ext cx="5562600" cy="639316"/>
          </a:xfrm>
          <a:prstGeom prst="rect">
            <a:avLst/>
          </a:prstGeom>
        </p:spPr>
        <p:txBody>
          <a:bodyPr tIns="45720" rIns="91440" bIns="45720" anchor="b">
            <a:normAutofit/>
          </a:bodyPr>
          <a:lstStyle/>
          <a:p>
            <a:pPr defTabSz="457200" fontAlgn="auto">
              <a:spcAft>
                <a:spcPts val="0"/>
              </a:spcAft>
              <a:tabLst>
                <a:tab pos="0" algn="l"/>
                <a:tab pos="914400" algn="l"/>
                <a:tab pos="1828800" algn="l"/>
                <a:tab pos="2693988"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rPr>
              <a:t>Performance Report </a:t>
            </a:r>
          </a:p>
        </p:txBody>
      </p:sp>
      <p:sp>
        <p:nvSpPr>
          <p:cNvPr id="6" name="TextBox 5">
            <a:extLst>
              <a:ext uri="{FF2B5EF4-FFF2-40B4-BE49-F238E27FC236}">
                <a16:creationId xmlns:a16="http://schemas.microsoft.com/office/drawing/2014/main" id="{539A03B8-B460-A789-C62C-89D5CEA5337C}"/>
              </a:ext>
            </a:extLst>
          </p:cNvPr>
          <p:cNvSpPr txBox="1"/>
          <p:nvPr/>
        </p:nvSpPr>
        <p:spPr>
          <a:xfrm>
            <a:off x="1475656" y="3140968"/>
            <a:ext cx="6192688" cy="461665"/>
          </a:xfrm>
          <a:prstGeom prst="rect">
            <a:avLst/>
          </a:prstGeom>
          <a:noFill/>
        </p:spPr>
        <p:txBody>
          <a:bodyPr wrap="square">
            <a:spAutoFit/>
          </a:bodyPr>
          <a:lstStyle/>
          <a:p>
            <a:pPr algn="ctr">
              <a:defRPr/>
            </a:pPr>
            <a:r>
              <a:rPr lang="en-ZA" sz="240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PROGRAMME 1 : ADMINISTRATION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17</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7504" y="188640"/>
            <a:ext cx="6197849" cy="648072"/>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rPr>
              <a:t>Programme 1: Administration</a:t>
            </a:r>
          </a:p>
        </p:txBody>
      </p:sp>
      <p:graphicFrame>
        <p:nvGraphicFramePr>
          <p:cNvPr id="6" name="Table 5"/>
          <p:cNvGraphicFramePr>
            <a:graphicFrameLocks noGrp="1"/>
          </p:cNvGraphicFramePr>
          <p:nvPr>
            <p:extLst>
              <p:ext uri="{D42A27DB-BD31-4B8C-83A1-F6EECF244321}">
                <p14:modId xmlns:p14="http://schemas.microsoft.com/office/powerpoint/2010/main" val="4126308568"/>
              </p:ext>
            </p:extLst>
          </p:nvPr>
        </p:nvGraphicFramePr>
        <p:xfrm>
          <a:off x="107505" y="1124744"/>
          <a:ext cx="8928993" cy="4536505"/>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val="20000"/>
                    </a:ext>
                  </a:extLst>
                </a:gridCol>
                <a:gridCol w="1268160">
                  <a:extLst>
                    <a:ext uri="{9D8B030D-6E8A-4147-A177-3AD203B41FA5}">
                      <a16:colId xmlns:a16="http://schemas.microsoft.com/office/drawing/2014/main" val="20001"/>
                    </a:ext>
                  </a:extLst>
                </a:gridCol>
                <a:gridCol w="1335983">
                  <a:extLst>
                    <a:ext uri="{9D8B030D-6E8A-4147-A177-3AD203B41FA5}">
                      <a16:colId xmlns:a16="http://schemas.microsoft.com/office/drawing/2014/main" val="20002"/>
                    </a:ext>
                  </a:extLst>
                </a:gridCol>
                <a:gridCol w="1406297">
                  <a:extLst>
                    <a:ext uri="{9D8B030D-6E8A-4147-A177-3AD203B41FA5}">
                      <a16:colId xmlns:a16="http://schemas.microsoft.com/office/drawing/2014/main" val="20003"/>
                    </a:ext>
                  </a:extLst>
                </a:gridCol>
                <a:gridCol w="1406297">
                  <a:extLst>
                    <a:ext uri="{9D8B030D-6E8A-4147-A177-3AD203B41FA5}">
                      <a16:colId xmlns:a16="http://schemas.microsoft.com/office/drawing/2014/main" val="20004"/>
                    </a:ext>
                  </a:extLst>
                </a:gridCol>
                <a:gridCol w="2144105">
                  <a:extLst>
                    <a:ext uri="{9D8B030D-6E8A-4147-A177-3AD203B41FA5}">
                      <a16:colId xmlns:a16="http://schemas.microsoft.com/office/drawing/2014/main" val="20005"/>
                    </a:ext>
                  </a:extLst>
                </a:gridCol>
              </a:tblGrid>
              <a:tr h="1119790">
                <a:tc>
                  <a:txBody>
                    <a:bodyPr/>
                    <a:lstStyle/>
                    <a:p>
                      <a:pPr algn="l"/>
                      <a:r>
                        <a:rPr lang="en-US" sz="1100" dirty="0">
                          <a:latin typeface="Arial Black" panose="020B0A04020102020204" pitchFamily="34" charset="0"/>
                          <a:cs typeface="Arial" panose="020B0604020202020204" pitchFamily="34" charset="0"/>
                        </a:rPr>
                        <a:t>Outcome</a:t>
                      </a:r>
                    </a:p>
                  </a:txBody>
                  <a:tcPr marL="91438" marR="91438" marT="45722" marB="45722"/>
                </a:tc>
                <a:tc>
                  <a:txBody>
                    <a:bodyPr/>
                    <a:lstStyle/>
                    <a:p>
                      <a:pPr algn="l"/>
                      <a:r>
                        <a:rPr lang="en-US" sz="1100" dirty="0">
                          <a:latin typeface="Arial Black" panose="020B0A04020102020204" pitchFamily="34" charset="0"/>
                          <a:cs typeface="Arial" panose="020B0604020202020204" pitchFamily="34" charset="0"/>
                        </a:rPr>
                        <a:t>Indicator</a:t>
                      </a:r>
                    </a:p>
                  </a:txBody>
                  <a:tcPr marL="91438" marR="91438" marT="45722" marB="45722"/>
                </a:tc>
                <a:tc>
                  <a:txBody>
                    <a:bodyPr/>
                    <a:lstStyle/>
                    <a:p>
                      <a:pPr algn="l"/>
                      <a:r>
                        <a:rPr lang="en-US" sz="1100" dirty="0">
                          <a:latin typeface="Arial Black" panose="020B0A04020102020204" pitchFamily="34" charset="0"/>
                          <a:cs typeface="Arial" panose="020B0604020202020204" pitchFamily="34" charset="0"/>
                        </a:rPr>
                        <a:t>Planned Target</a:t>
                      </a:r>
                      <a:r>
                        <a:rPr lang="en-US" sz="1100" baseline="0" dirty="0">
                          <a:latin typeface="Arial Black" panose="020B0A04020102020204" pitchFamily="34" charset="0"/>
                          <a:cs typeface="Arial" panose="020B0604020202020204" pitchFamily="34" charset="0"/>
                        </a:rPr>
                        <a:t> </a:t>
                      </a:r>
                      <a:r>
                        <a:rPr lang="en-US" sz="1100" dirty="0">
                          <a:latin typeface="Arial Black" panose="020B0A04020102020204" pitchFamily="34" charset="0"/>
                          <a:cs typeface="Arial" panose="020B0604020202020204"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Black" panose="020B0A04020102020204" pitchFamily="34" charset="0"/>
                          <a:cs typeface="Arial" panose="020B0604020202020204" pitchFamily="34" charset="0"/>
                        </a:rPr>
                        <a:t>Actual Achievement 2021/22</a:t>
                      </a:r>
                    </a:p>
                    <a:p>
                      <a:endParaRPr lang="en-US" sz="1100" dirty="0">
                        <a:latin typeface="Arial Black" panose="020B0A04020102020204" pitchFamily="34" charset="0"/>
                        <a:cs typeface="Arial" panose="020B0604020202020204" pitchFamily="34" charset="0"/>
                      </a:endParaRPr>
                    </a:p>
                  </a:txBody>
                  <a:tcPr marL="91438" marR="91438" marT="45722" marB="45722"/>
                </a:tc>
                <a:tc>
                  <a:txBody>
                    <a:bodyPr/>
                    <a:lstStyle/>
                    <a:p>
                      <a:r>
                        <a:rPr lang="en-GB" sz="1100" b="1" kern="1200" dirty="0">
                          <a:solidFill>
                            <a:schemeClr val="lt1"/>
                          </a:solidFill>
                          <a:effectLst/>
                          <a:latin typeface="Arial Black" panose="020B0A04020102020204" pitchFamily="34" charset="0"/>
                          <a:ea typeface="+mn-ea"/>
                          <a:cs typeface="Arial" panose="020B0604020202020204" pitchFamily="34" charset="0"/>
                        </a:rPr>
                        <a:t>Deviation from Planned Target to Actual Achievement 2021/22</a:t>
                      </a:r>
                      <a:endParaRPr lang="en-US" sz="1100" dirty="0">
                        <a:latin typeface="Arial Black" panose="020B0A04020102020204" pitchFamily="34" charset="0"/>
                        <a:cs typeface="Arial" panose="020B0604020202020204" pitchFamily="34" charset="0"/>
                      </a:endParaRPr>
                    </a:p>
                  </a:txBody>
                  <a:tcPr marL="91438" marR="91438" marT="45722" marB="45722"/>
                </a:tc>
                <a:tc>
                  <a:txBody>
                    <a:bodyPr/>
                    <a:lstStyle/>
                    <a:p>
                      <a:r>
                        <a:rPr lang="en-US" sz="1100" dirty="0">
                          <a:latin typeface="Arial Black" panose="020B0A04020102020204" pitchFamily="34" charset="0"/>
                          <a:cs typeface="Arial" panose="020B0604020202020204" pitchFamily="34" charset="0"/>
                        </a:rPr>
                        <a:t>Reasons for deviations</a:t>
                      </a:r>
                    </a:p>
                  </a:txBody>
                  <a:tcPr marL="91438" marR="91438" marT="45722" marB="45722"/>
                </a:tc>
                <a:extLst>
                  <a:ext uri="{0D108BD9-81ED-4DB2-BD59-A6C34878D82A}">
                    <a16:rowId xmlns:a16="http://schemas.microsoft.com/office/drawing/2014/main" val="10000"/>
                  </a:ext>
                </a:extLst>
              </a:tr>
              <a:tr h="91517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Black" panose="020B0A04020102020204" pitchFamily="34" charset="0"/>
                          <a:cs typeface="Arial" panose="020B0604020202020204" pitchFamily="34" charset="0"/>
                        </a:rPr>
                        <a:t>Financial</a:t>
                      </a:r>
                    </a:p>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Black" panose="020B0A04020102020204" pitchFamily="34" charset="0"/>
                          <a:cs typeface="Arial" panose="020B0604020202020204" pitchFamily="34" charset="0"/>
                        </a:rPr>
                        <a:t>Management</a:t>
                      </a:r>
                    </a:p>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latin typeface="Arial Black" panose="020B0A04020102020204" pitchFamily="34" charset="0"/>
                          <a:cs typeface="Arial" panose="020B0604020202020204" pitchFamily="34" charset="0"/>
                        </a:rPr>
                        <a:t>strengthened in the health sector</a:t>
                      </a:r>
                      <a:r>
                        <a:rPr lang="en-ZA" sz="1100" b="0" i="0" u="none" strike="noStrike" dirty="0">
                          <a:solidFill>
                            <a:srgbClr val="000000"/>
                          </a:solidFill>
                          <a:latin typeface="Arial Black" panose="020B0A04020102020204" pitchFamily="34" charset="0"/>
                          <a:cs typeface="Arial" panose="020B0604020202020204" pitchFamily="34" charset="0"/>
                        </a:rPr>
                        <a:t> </a:t>
                      </a:r>
                    </a:p>
                  </a:txBody>
                  <a:tcPr marL="0" marR="0" marT="0" marB="0"/>
                </a:tc>
                <a:tc>
                  <a:txBody>
                    <a:bodyPr/>
                    <a:lstStyle/>
                    <a:p>
                      <a:pPr algn="l" fontAlgn="b"/>
                      <a:r>
                        <a:rPr lang="en-US" sz="1100" b="0" i="0" u="none" strike="noStrike" dirty="0">
                          <a:solidFill>
                            <a:srgbClr val="000000"/>
                          </a:solidFill>
                          <a:latin typeface="Arial Black" panose="020B0A04020102020204" pitchFamily="34" charset="0"/>
                          <a:cs typeface="Arial" panose="020B0604020202020204" pitchFamily="34" charset="0"/>
                        </a:rPr>
                        <a:t>Audit outcome of National </a:t>
                      </a:r>
                      <a:r>
                        <a:rPr lang="en-US" sz="1100" b="0" i="0" u="none" strike="noStrike" dirty="0" err="1">
                          <a:solidFill>
                            <a:srgbClr val="000000"/>
                          </a:solidFill>
                          <a:latin typeface="Arial Black" panose="020B0A04020102020204" pitchFamily="34" charset="0"/>
                          <a:cs typeface="Arial" panose="020B0604020202020204" pitchFamily="34" charset="0"/>
                        </a:rPr>
                        <a:t>DoH</a:t>
                      </a:r>
                      <a:endParaRPr lang="en-ZA" sz="1100" b="0" i="0" u="none" strike="noStrike" dirty="0">
                        <a:solidFill>
                          <a:srgbClr val="000000"/>
                        </a:solidFill>
                        <a:latin typeface="Arial Black" panose="020B0A04020102020204" pitchFamily="34" charset="0"/>
                        <a:cs typeface="Arial" panose="020B0604020202020204" pitchFamily="34" charset="0"/>
                      </a:endParaRPr>
                    </a:p>
                  </a:txBody>
                  <a:tcPr marL="0" marR="0" marT="0" marB="0"/>
                </a:tc>
                <a:tc>
                  <a:txBody>
                    <a:bodyPr/>
                    <a:lstStyle/>
                    <a:p>
                      <a:pPr marL="0" algn="l" defTabSz="914400" rtl="0" eaLnBrk="1" fontAlgn="b" latinLnBrk="0" hangingPunct="1"/>
                      <a:r>
                        <a:rPr lang="en-US" sz="1100" b="0" i="0" u="none" strike="noStrike" kern="1200" dirty="0">
                          <a:solidFill>
                            <a:srgbClr val="000000"/>
                          </a:solidFill>
                          <a:latin typeface="Arial Black" panose="020B0A04020102020204" pitchFamily="34" charset="0"/>
                          <a:ea typeface="+mn-ea"/>
                          <a:cs typeface="Arial" panose="020B0604020202020204" pitchFamily="34" charset="0"/>
                        </a:rPr>
                        <a:t>Unqualified Audit opinion for 2020/21 FY received </a:t>
                      </a:r>
                    </a:p>
                    <a:p>
                      <a:pPr marL="0" algn="l" defTabSz="914400" rtl="0" eaLnBrk="1" fontAlgn="b" latinLnBrk="0" hangingPunct="1"/>
                      <a:endParaRPr lang="en-ZA" sz="1100" b="0" i="0" u="none" strike="noStrike" kern="1200" dirty="0">
                        <a:solidFill>
                          <a:srgbClr val="000000"/>
                        </a:solidFill>
                        <a:latin typeface="Arial Black" panose="020B0A04020102020204" pitchFamily="34" charset="0"/>
                        <a:ea typeface="+mn-ea"/>
                        <a:cs typeface="Arial" panose="020B0604020202020204" pitchFamily="34" charset="0"/>
                      </a:endParaRPr>
                    </a:p>
                  </a:txBody>
                  <a:tcPr marL="0" marR="0" marT="0" marB="0"/>
                </a:tc>
                <a:tc>
                  <a:txBody>
                    <a:bodyPr/>
                    <a:lstStyle/>
                    <a:p>
                      <a:pPr marL="0" algn="l" defTabSz="914400" rtl="0" eaLnBrk="1" fontAlgn="b" latinLnBrk="0" hangingPunct="1"/>
                      <a:r>
                        <a:rPr lang="en-US" sz="1100" b="0" i="0" u="none" strike="noStrike" kern="1200" dirty="0">
                          <a:solidFill>
                            <a:srgbClr val="000000"/>
                          </a:solidFill>
                          <a:latin typeface="Arial Black" panose="020B0A04020102020204" pitchFamily="34" charset="0"/>
                          <a:ea typeface="+mn-ea"/>
                          <a:cs typeface="Arial" panose="020B0604020202020204" pitchFamily="34" charset="0"/>
                        </a:rPr>
                        <a:t>Qualified Audit opinion for 2021/22 FY received </a:t>
                      </a:r>
                    </a:p>
                  </a:txBody>
                  <a:tcPr marL="68580" marR="68580" marT="0" marB="0"/>
                </a:tc>
                <a:tc>
                  <a:txBody>
                    <a:bodyPr/>
                    <a:lstStyle/>
                    <a:p>
                      <a:pPr marL="0" marR="0">
                        <a:lnSpc>
                          <a:spcPct val="115000"/>
                        </a:lnSpc>
                        <a:spcBef>
                          <a:spcPts val="1000"/>
                        </a:spcBef>
                        <a:spcAft>
                          <a:spcPts val="1000"/>
                        </a:spcAft>
                      </a:pPr>
                      <a:r>
                        <a:rPr lang="en-ZA" sz="1100" b="0" i="0" u="none" strike="noStrike" kern="1200" dirty="0">
                          <a:solidFill>
                            <a:schemeClr val="tx1"/>
                          </a:solidFill>
                          <a:latin typeface="Arial Black" panose="020B0A04020102020204" pitchFamily="34" charset="0"/>
                          <a:ea typeface="+mn-ea"/>
                          <a:cs typeface="Arial" panose="020B0604020202020204" pitchFamily="34" charset="0"/>
                        </a:rPr>
                        <a:t>None</a:t>
                      </a:r>
                      <a:endParaRPr lang="en-US" sz="1100" dirty="0">
                        <a:solidFill>
                          <a:schemeClr val="tx1"/>
                        </a:solidFill>
                        <a:latin typeface="Arial Black" panose="020B0A04020102020204" pitchFamily="34" charset="0"/>
                        <a:ea typeface="Times New Roman"/>
                        <a:cs typeface="Arial" panose="020B0604020202020204" pitchFamily="34" charset="0"/>
                      </a:endParaRPr>
                    </a:p>
                  </a:txBody>
                  <a:tcPr marL="68580" marR="68580" marT="0" marB="0"/>
                </a:tc>
                <a:tc>
                  <a:txBody>
                    <a:bodyPr/>
                    <a:lstStyle/>
                    <a:p>
                      <a:pPr marL="0" marR="0">
                        <a:lnSpc>
                          <a:spcPct val="115000"/>
                        </a:lnSpc>
                        <a:spcBef>
                          <a:spcPts val="1000"/>
                        </a:spcBef>
                        <a:spcAft>
                          <a:spcPts val="1000"/>
                        </a:spcAft>
                      </a:pPr>
                      <a:r>
                        <a:rPr lang="en-ZA" sz="1100" b="0" i="0" u="none" strike="noStrike" kern="1200" dirty="0">
                          <a:solidFill>
                            <a:srgbClr val="000000"/>
                          </a:solidFill>
                          <a:latin typeface="Arial Black" panose="020B0A04020102020204" pitchFamily="34" charset="0"/>
                          <a:ea typeface="+mn-ea"/>
                          <a:cs typeface="Arial" panose="020B0604020202020204" pitchFamily="34" charset="0"/>
                        </a:rPr>
                        <a:t>Not applicable</a:t>
                      </a:r>
                      <a:endParaRPr lang="en-ZA" sz="1100" b="0" i="0" u="none" strike="noStrike" kern="1200" baseline="0" dirty="0">
                        <a:solidFill>
                          <a:srgbClr val="000000"/>
                        </a:solidFill>
                        <a:latin typeface="Arial Black" panose="020B0A040201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val="10001"/>
                  </a:ext>
                </a:extLst>
              </a:tr>
              <a:tr h="2501537">
                <a:tc>
                  <a:txBody>
                    <a:bodyPr/>
                    <a:lstStyle/>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anose="020B0A04020102020204" pitchFamily="34" charset="0"/>
                          <a:ea typeface="+mn-ea"/>
                          <a:cs typeface="Arial" panose="020B0604020202020204" pitchFamily="34" charset="0"/>
                        </a:rPr>
                        <a:t>Management</a:t>
                      </a:r>
                    </a:p>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anose="020B0A04020102020204" pitchFamily="34" charset="0"/>
                          <a:ea typeface="+mn-ea"/>
                          <a:cs typeface="Arial" panose="020B0604020202020204" pitchFamily="34" charset="0"/>
                        </a:rPr>
                        <a:t>of Medico-legal</a:t>
                      </a:r>
                    </a:p>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anose="020B0A04020102020204" pitchFamily="34" charset="0"/>
                          <a:ea typeface="+mn-ea"/>
                          <a:cs typeface="Arial" panose="020B0604020202020204" pitchFamily="34" charset="0"/>
                        </a:rPr>
                        <a:t>cases in the health system</a:t>
                      </a:r>
                    </a:p>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anose="020B0A04020102020204" pitchFamily="34" charset="0"/>
                          <a:ea typeface="+mn-ea"/>
                          <a:cs typeface="Arial" panose="020B0604020202020204" pitchFamily="34" charset="0"/>
                        </a:rPr>
                        <a:t>strengthened</a:t>
                      </a:r>
                    </a:p>
                  </a:txBody>
                  <a:tcPr marL="68580" marR="68580" marT="0" marB="0"/>
                </a:tc>
                <a:tc>
                  <a:txBody>
                    <a:bodyPr/>
                    <a:lstStyle/>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anose="020B0A04020102020204" pitchFamily="34" charset="0"/>
                          <a:ea typeface="+mn-ea"/>
                          <a:cs typeface="Arial" panose="020B0604020202020204" pitchFamily="34" charset="0"/>
                        </a:rPr>
                        <a:t>A policy and legal framework to </a:t>
                      </a:r>
                      <a:r>
                        <a:rPr lang="en-US" sz="1100" b="0" i="0" u="none" strike="noStrike" kern="1200" dirty="0">
                          <a:solidFill>
                            <a:schemeClr val="tx1"/>
                          </a:solidFill>
                          <a:latin typeface="Arial Black" panose="020B0A04020102020204" pitchFamily="34" charset="0"/>
                          <a:ea typeface="+mn-ea"/>
                          <a:cs typeface="Arial" panose="020B0604020202020204" pitchFamily="34" charset="0"/>
                        </a:rPr>
                        <a:t>m</a:t>
                      </a:r>
                      <a:r>
                        <a:rPr lang="en-US" sz="1100" b="0" i="0" u="none" strike="noStrike" kern="1200" dirty="0">
                          <a:solidFill>
                            <a:srgbClr val="000000"/>
                          </a:solidFill>
                          <a:latin typeface="Arial Black" panose="020B0A04020102020204" pitchFamily="34" charset="0"/>
                          <a:ea typeface="+mn-ea"/>
                          <a:cs typeface="Arial" panose="020B0604020202020204" pitchFamily="34" charset="0"/>
                        </a:rPr>
                        <a:t>anage medico-legal claims in South Africa developed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Arial Black" panose="020B0A04020102020204" pitchFamily="34" charset="0"/>
                          <a:ea typeface="+mn-ea"/>
                          <a:cs typeface="Arial" panose="020B0604020202020204" pitchFamily="34" charset="0"/>
                        </a:rPr>
                        <a:t>A Policy and legal framework gazette to manage medico-legal claims in South Africa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dirty="0">
                        <a:solidFill>
                          <a:srgbClr val="000000"/>
                        </a:solidFill>
                        <a:latin typeface="Arial Black" panose="020B0A040201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dirty="0">
                        <a:solidFill>
                          <a:srgbClr val="000000"/>
                        </a:solidFill>
                        <a:latin typeface="Arial Black" panose="020B0A040201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100" b="0" i="0" u="none" strike="noStrike" kern="1200" dirty="0">
                        <a:solidFill>
                          <a:srgbClr val="000000"/>
                        </a:solidFill>
                        <a:latin typeface="Arial Black" panose="020B0A040201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dirty="0">
                        <a:solidFill>
                          <a:srgbClr val="000000"/>
                        </a:solidFill>
                        <a:latin typeface="Arial Black" panose="020B0A04020102020204" pitchFamily="34" charset="0"/>
                        <a:ea typeface="+mn-ea"/>
                        <a:cs typeface="Arial" panose="020B0604020202020204" pitchFamily="34" charset="0"/>
                      </a:endParaRPr>
                    </a:p>
                  </a:txBody>
                  <a:tcPr marL="68580" marR="68580" marT="0" marB="0"/>
                </a:tc>
                <a:tc>
                  <a:txBody>
                    <a:bodyPr/>
                    <a:lstStyle/>
                    <a:p>
                      <a:pPr marL="0" marR="0" algn="l" defTabSz="914400" rtl="0" eaLnBrk="1" fontAlgn="b" latinLnBrk="0" hangingPunct="1">
                        <a:spcBef>
                          <a:spcPts val="0"/>
                        </a:spcBef>
                        <a:spcAft>
                          <a:spcPts val="0"/>
                        </a:spcAft>
                      </a:pPr>
                      <a:r>
                        <a:rPr lang="en-US" sz="1100" b="0" i="0" u="none" strike="noStrike" kern="1200" baseline="0" dirty="0">
                          <a:solidFill>
                            <a:srgbClr val="000000"/>
                          </a:solidFill>
                          <a:latin typeface="Arial Black" panose="020B0A04020102020204" pitchFamily="34" charset="0"/>
                          <a:ea typeface="+mn-ea"/>
                          <a:cs typeface="Arial" panose="020B0604020202020204" pitchFamily="34" charset="0"/>
                        </a:rPr>
                        <a:t>Nil</a:t>
                      </a:r>
                    </a:p>
                    <a:p>
                      <a:pPr marL="0" marR="0" algn="l" defTabSz="914400" rtl="0" eaLnBrk="1" fontAlgn="b" latinLnBrk="0" hangingPunct="1">
                        <a:spcBef>
                          <a:spcPts val="0"/>
                        </a:spcBef>
                        <a:spcAft>
                          <a:spcPts val="0"/>
                        </a:spcAft>
                      </a:pPr>
                      <a:endParaRPr lang="en-US" sz="1100" b="0" i="0" u="none" strike="noStrike" kern="1200" baseline="0" dirty="0">
                        <a:solidFill>
                          <a:srgbClr val="000000"/>
                        </a:solidFill>
                        <a:latin typeface="Arial Black" panose="020B0A04020102020204" pitchFamily="34" charset="0"/>
                        <a:ea typeface="+mn-ea"/>
                        <a:cs typeface="Arial" panose="020B0604020202020204" pitchFamily="34" charset="0"/>
                      </a:endParaRPr>
                    </a:p>
                    <a:p>
                      <a:pPr marL="0" marR="0" algn="l" defTabSz="914400" rtl="0" eaLnBrk="1" fontAlgn="b" latinLnBrk="0" hangingPunct="1">
                        <a:spcBef>
                          <a:spcPts val="0"/>
                        </a:spcBef>
                        <a:spcAft>
                          <a:spcPts val="0"/>
                        </a:spcAft>
                      </a:pPr>
                      <a:endParaRPr lang="en-ZA" sz="1100" b="0" i="0" u="none" strike="noStrike" kern="1200" dirty="0">
                        <a:solidFill>
                          <a:srgbClr val="000000"/>
                        </a:solidFill>
                        <a:latin typeface="Arial Black" panose="020B0A04020102020204" pitchFamily="34" charset="0"/>
                        <a:ea typeface="+mn-ea"/>
                        <a:cs typeface="Arial" panose="020B0604020202020204" pitchFamily="34" charset="0"/>
                      </a:endParaRPr>
                    </a:p>
                  </a:txBody>
                  <a:tcPr marL="68580" marR="68580" marT="0" marB="0"/>
                </a:tc>
                <a:tc>
                  <a:txBody>
                    <a:bodyPr/>
                    <a:lstStyle/>
                    <a:p>
                      <a:pPr marL="0" marR="0">
                        <a:spcBef>
                          <a:spcPts val="0"/>
                        </a:spcBef>
                        <a:spcAft>
                          <a:spcPts val="0"/>
                        </a:spcAft>
                      </a:pPr>
                      <a:r>
                        <a:rPr lang="en-US" sz="1100" b="0" i="0" u="none" strike="noStrike" kern="1200" dirty="0">
                          <a:solidFill>
                            <a:schemeClr val="tx1"/>
                          </a:solidFill>
                          <a:latin typeface="Arial Black" panose="020B0A04020102020204" pitchFamily="34" charset="0"/>
                          <a:ea typeface="+mn-ea"/>
                          <a:cs typeface="Arial" panose="020B0604020202020204" pitchFamily="34" charset="0"/>
                        </a:rPr>
                        <a:t>A Policy and legal framework to manage medico-legal claims in South Africa not gazetted</a:t>
                      </a:r>
                    </a:p>
                  </a:txBody>
                  <a:tcPr marL="68580" marR="68580" marT="0" marB="0"/>
                </a:tc>
                <a:tc>
                  <a:txBody>
                    <a:bodyPr/>
                    <a:lstStyle/>
                    <a:p>
                      <a:pPr marL="0" marR="0">
                        <a:spcBef>
                          <a:spcPts val="0"/>
                        </a:spcBef>
                        <a:spcAft>
                          <a:spcPts val="0"/>
                        </a:spcAft>
                      </a:pPr>
                      <a:r>
                        <a:rPr lang="en-US" sz="1100" b="0" i="0" u="none" strike="noStrike" kern="1200" dirty="0">
                          <a:solidFill>
                            <a:srgbClr val="000000"/>
                          </a:solidFill>
                          <a:latin typeface="Arial Black" panose="020B0A04020102020204" pitchFamily="34" charset="0"/>
                          <a:ea typeface="+mn-ea"/>
                          <a:cs typeface="Arial" panose="020B0604020202020204" pitchFamily="34" charset="0"/>
                        </a:rPr>
                        <a:t>The South African Law Reform Commission (SALRC) published the Discussion paper on Medico-Legal Claims Project 141 to come up with the Legal Framework to manage Medico-Legal claims in South Africa. After consideration of public comments, the SALRC will finalise the Report with a proposed Bill.</a:t>
                      </a:r>
                    </a:p>
                  </a:txBody>
                  <a:tcPr marL="68580" marR="68580" marT="0" marB="0"/>
                </a:tc>
                <a:extLst>
                  <a:ext uri="{0D108BD9-81ED-4DB2-BD59-A6C34878D82A}">
                    <a16:rowId xmlns:a16="http://schemas.microsoft.com/office/drawing/2014/main" val="225459171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39189"/>
            <a:ext cx="6305354" cy="797523"/>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pitchFamily="34" charset="0"/>
              </a:rPr>
              <a:t>Programme 1: Administration</a:t>
            </a:r>
          </a:p>
        </p:txBody>
      </p:sp>
      <p:graphicFrame>
        <p:nvGraphicFramePr>
          <p:cNvPr id="5" name="Table 4"/>
          <p:cNvGraphicFramePr>
            <a:graphicFrameLocks noGrp="1"/>
          </p:cNvGraphicFramePr>
          <p:nvPr>
            <p:extLst>
              <p:ext uri="{D42A27DB-BD31-4B8C-83A1-F6EECF244321}">
                <p14:modId xmlns:p14="http://schemas.microsoft.com/office/powerpoint/2010/main" val="1131321050"/>
              </p:ext>
            </p:extLst>
          </p:nvPr>
        </p:nvGraphicFramePr>
        <p:xfrm>
          <a:off x="0" y="990993"/>
          <a:ext cx="9143999" cy="5095244"/>
        </p:xfrm>
        <a:graphic>
          <a:graphicData uri="http://schemas.openxmlformats.org/drawingml/2006/table">
            <a:tbl>
              <a:tblPr firstRow="1" bandRow="1">
                <a:tableStyleId>{5C22544A-7EE6-4342-B048-85BDC9FD1C3A}</a:tableStyleId>
              </a:tblPr>
              <a:tblGrid>
                <a:gridCol w="1115616">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561492327"/>
                    </a:ext>
                  </a:extLst>
                </a:gridCol>
                <a:gridCol w="158417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2123727">
                  <a:extLst>
                    <a:ext uri="{9D8B030D-6E8A-4147-A177-3AD203B41FA5}">
                      <a16:colId xmlns:a16="http://schemas.microsoft.com/office/drawing/2014/main" val="20004"/>
                    </a:ext>
                  </a:extLst>
                </a:gridCol>
              </a:tblGrid>
              <a:tr h="911471">
                <a:tc>
                  <a:txBody>
                    <a:bodyPr/>
                    <a:lstStyle/>
                    <a:p>
                      <a:pPr algn="l"/>
                      <a:r>
                        <a:rPr lang="en-US" sz="1100" dirty="0">
                          <a:latin typeface="Arial Black" pitchFamily="34" charset="0"/>
                        </a:rPr>
                        <a:t>Outcome</a:t>
                      </a:r>
                    </a:p>
                  </a:txBody>
                  <a:tcPr marL="91438" marR="91438" marT="45722" marB="45722"/>
                </a:tc>
                <a:tc>
                  <a:txBody>
                    <a:bodyPr/>
                    <a:lstStyle/>
                    <a:p>
                      <a:pPr algn="l"/>
                      <a:r>
                        <a:rPr lang="en-US" sz="1100" dirty="0">
                          <a:latin typeface="Arial Black" pitchFamily="34" charset="0"/>
                        </a:rPr>
                        <a:t>Indicator</a:t>
                      </a:r>
                    </a:p>
                  </a:txBody>
                  <a:tcPr marL="91438" marR="91438" marT="45722" marB="45722"/>
                </a:tc>
                <a:tc>
                  <a:txBody>
                    <a:bodyPr/>
                    <a:lstStyle/>
                    <a:p>
                      <a:pPr algn="l"/>
                      <a:r>
                        <a:rPr lang="en-US" sz="1100" dirty="0">
                          <a:latin typeface="Arial Black" pitchFamily="34" charset="0"/>
                        </a:rPr>
                        <a:t>Planned Target</a:t>
                      </a:r>
                      <a:r>
                        <a:rPr lang="en-US" sz="1100" baseline="0" dirty="0">
                          <a:latin typeface="Arial Black" pitchFamily="34" charset="0"/>
                        </a:rPr>
                        <a:t> </a:t>
                      </a:r>
                      <a:r>
                        <a:rPr lang="en-US" sz="110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Black" pitchFamily="34" charset="0"/>
                        </a:rPr>
                        <a:t>Actual Achievement 2021/22</a:t>
                      </a:r>
                    </a:p>
                  </a:txBody>
                  <a:tcPr marL="91438" marR="91438" marT="45722" marB="45722"/>
                </a:tc>
                <a:tc>
                  <a:txBody>
                    <a:bodyPr/>
                    <a:lstStyle/>
                    <a:p>
                      <a:r>
                        <a:rPr lang="en-GB" sz="1100" b="1" kern="1200" dirty="0">
                          <a:solidFill>
                            <a:schemeClr val="lt1"/>
                          </a:solidFill>
                          <a:effectLst/>
                          <a:latin typeface="Arial Black" panose="020B0A04020102020204" pitchFamily="34" charset="0"/>
                          <a:ea typeface="+mn-ea"/>
                          <a:cs typeface="+mn-cs"/>
                        </a:rPr>
                        <a:t>Deviation from Planned Target </a:t>
                      </a:r>
                    </a:p>
                    <a:p>
                      <a:r>
                        <a:rPr lang="en-GB" sz="1100" b="1" kern="1200" dirty="0">
                          <a:solidFill>
                            <a:schemeClr val="lt1"/>
                          </a:solidFill>
                          <a:effectLst/>
                          <a:latin typeface="Arial Black" panose="020B0A04020102020204" pitchFamily="34" charset="0"/>
                          <a:ea typeface="+mn-ea"/>
                          <a:cs typeface="+mn-cs"/>
                        </a:rPr>
                        <a:t>to Actual Achievement 2021/22</a:t>
                      </a:r>
                      <a:endParaRPr lang="en-US" sz="1100" dirty="0">
                        <a:latin typeface="Arial Black" pitchFamily="34" charset="0"/>
                      </a:endParaRPr>
                    </a:p>
                  </a:txBody>
                  <a:tcPr marL="91438" marR="91438" marT="45722" marB="45722"/>
                </a:tc>
                <a:tc>
                  <a:txBody>
                    <a:bodyPr/>
                    <a:lstStyle/>
                    <a:p>
                      <a:r>
                        <a:rPr lang="en-US" sz="110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1618726">
                <a:tc>
                  <a:txBody>
                    <a:bodyPr/>
                    <a:lstStyle/>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itchFamily="34" charset="0"/>
                          <a:ea typeface="+mn-ea"/>
                          <a:cs typeface="+mn-cs"/>
                        </a:rPr>
                        <a:t>Contingent</a:t>
                      </a:r>
                    </a:p>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itchFamily="34" charset="0"/>
                          <a:ea typeface="+mn-ea"/>
                          <a:cs typeface="+mn-cs"/>
                        </a:rPr>
                        <a:t>Liability reduced to under 60% of the backlog in Value</a:t>
                      </a:r>
                    </a:p>
                  </a:txBody>
                  <a:tcPr marL="68580" marR="68580" marT="0" marB="0"/>
                </a:tc>
                <a:tc>
                  <a:txBody>
                    <a:bodyPr/>
                    <a:lstStyle/>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itchFamily="34" charset="0"/>
                          <a:ea typeface="+mn-ea"/>
                          <a:cs typeface="+mn-cs"/>
                        </a:rPr>
                        <a:t>A secure case management system developed and  implemented to streamline case management</a:t>
                      </a:r>
                    </a:p>
                  </a:txBody>
                  <a:tcPr marL="68580" marR="68580" marT="0" marB="0"/>
                </a:tc>
                <a:tc>
                  <a:txBody>
                    <a:bodyPr/>
                    <a:lstStyle/>
                    <a:p>
                      <a:pPr marL="0" marR="0" algn="l" defTabSz="914400" rtl="0" eaLnBrk="1" fontAlgn="b" latinLnBrk="0" hangingPunct="1">
                        <a:spcBef>
                          <a:spcPts val="0"/>
                        </a:spcBef>
                        <a:spcAft>
                          <a:spcPts val="0"/>
                        </a:spcAft>
                      </a:pPr>
                      <a:r>
                        <a:rPr lang="en-ZA" sz="1100" b="0" i="0" u="none" strike="noStrike" kern="1200" dirty="0">
                          <a:solidFill>
                            <a:srgbClr val="000000"/>
                          </a:solidFill>
                          <a:latin typeface="Arial Black" pitchFamily="34" charset="0"/>
                          <a:ea typeface="+mn-ea"/>
                          <a:cs typeface="+mn-cs"/>
                        </a:rPr>
                        <a:t>Case </a:t>
                      </a:r>
                      <a:r>
                        <a:rPr lang="en-US" sz="1100" b="0" i="0" u="none" strike="noStrike" kern="1200" dirty="0">
                          <a:solidFill>
                            <a:srgbClr val="000000"/>
                          </a:solidFill>
                          <a:latin typeface="Arial Black" pitchFamily="34" charset="0"/>
                          <a:ea typeface="+mn-ea"/>
                          <a:cs typeface="+mn-cs"/>
                        </a:rPr>
                        <a:t>The case management system used to manage all new medico-legal claims in 7 provinces</a:t>
                      </a:r>
                    </a:p>
                  </a:txBody>
                  <a:tcPr marL="68580" marR="68580" marT="0" marB="0"/>
                </a:tc>
                <a:tc>
                  <a:txBody>
                    <a:bodyPr/>
                    <a:lstStyle/>
                    <a:p>
                      <a:pPr marL="0" marR="0" algn="l" defTabSz="914400" rtl="0" eaLnBrk="1" fontAlgn="b" latinLnBrk="0" hangingPunct="1">
                        <a:lnSpc>
                          <a:spcPts val="1300"/>
                        </a:lnSpc>
                        <a:spcBef>
                          <a:spcPts val="0"/>
                        </a:spcBef>
                        <a:spcAft>
                          <a:spcPts val="0"/>
                        </a:spcAft>
                      </a:pPr>
                      <a:r>
                        <a:rPr lang="en-GB" sz="1100" b="0" i="0" u="none" strike="noStrike" kern="1200" dirty="0">
                          <a:solidFill>
                            <a:srgbClr val="000000"/>
                          </a:solidFill>
                          <a:latin typeface="Arial Black" pitchFamily="34" charset="0"/>
                          <a:ea typeface="+mn-ea"/>
                          <a:cs typeface="+mn-cs"/>
                        </a:rPr>
                        <a:t>Case Management System used to manage new medico legal claims in 4 provinces (Free State, KwaZulu-Natal, Northern Cape &amp; North West)</a:t>
                      </a:r>
                      <a:endParaRPr lang="en-ZA" sz="1100" b="0" i="0" u="none" strike="noStrike" kern="1200" dirty="0">
                        <a:solidFill>
                          <a:srgbClr val="000000"/>
                        </a:solidFill>
                        <a:latin typeface="Arial Black" pitchFamily="34" charset="0"/>
                        <a:ea typeface="+mn-ea"/>
                        <a:cs typeface="+mn-cs"/>
                      </a:endParaRPr>
                    </a:p>
                  </a:txBody>
                  <a:tcPr marL="68580" marR="68580" marT="0" marB="0"/>
                </a:tc>
                <a:tc>
                  <a:txBody>
                    <a:bodyPr/>
                    <a:lstStyle/>
                    <a:p>
                      <a:pPr algn="just">
                        <a:lnSpc>
                          <a:spcPts val="13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-3 provinces</a:t>
                      </a:r>
                      <a:endParaRPr lang="en-ZA" sz="11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1100" dirty="0">
                          <a:solidFill>
                            <a:srgbClr val="FF0000"/>
                          </a:solidFill>
                          <a:effectLst/>
                          <a:latin typeface="Arial Black" panose="020B0A04020102020204" pitchFamily="34" charset="0"/>
                          <a:ea typeface="Times New Roman" panose="02020603050405020304" pitchFamily="18" charset="0"/>
                        </a:rPr>
                        <a:t> </a:t>
                      </a:r>
                      <a:endParaRPr lang="en-ZA" sz="1100" dirty="0">
                        <a:solidFill>
                          <a:srgbClr val="FF0000"/>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1100" dirty="0">
                          <a:solidFill>
                            <a:srgbClr val="FF0000"/>
                          </a:solidFill>
                          <a:effectLst/>
                          <a:latin typeface="Arial Black" panose="020B0A04020102020204" pitchFamily="34" charset="0"/>
                          <a:ea typeface="Times New Roman" panose="02020603050405020304" pitchFamily="18" charset="0"/>
                        </a:rPr>
                        <a:t> </a:t>
                      </a:r>
                      <a:endParaRPr lang="en-ZA" sz="1100" dirty="0">
                        <a:solidFill>
                          <a:srgbClr val="FF0000"/>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1100" dirty="0">
                          <a:solidFill>
                            <a:srgbClr val="FF0000"/>
                          </a:solidFill>
                          <a:effectLst/>
                          <a:latin typeface="Arial Black" panose="020B0A04020102020204" pitchFamily="34" charset="0"/>
                          <a:ea typeface="Times New Roman" panose="02020603050405020304" pitchFamily="18" charset="0"/>
                        </a:rPr>
                        <a:t> </a:t>
                      </a:r>
                      <a:endParaRPr lang="en-ZA" sz="1100" dirty="0">
                        <a:solidFill>
                          <a:srgbClr val="FF0000"/>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1100" dirty="0">
                          <a:solidFill>
                            <a:srgbClr val="FF0000"/>
                          </a:solidFill>
                          <a:effectLst/>
                          <a:latin typeface="Arial Black" panose="020B0A04020102020204" pitchFamily="34" charset="0"/>
                          <a:ea typeface="Times New Roman" panose="02020603050405020304" pitchFamily="18" charset="0"/>
                        </a:rPr>
                        <a:t> </a:t>
                      </a:r>
                      <a:endParaRPr lang="en-ZA" sz="1100" dirty="0">
                        <a:solidFill>
                          <a:srgbClr val="FF0000"/>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1100" dirty="0">
                          <a:solidFill>
                            <a:srgbClr val="FF0000"/>
                          </a:solidFill>
                          <a:effectLst/>
                          <a:latin typeface="Arial Black" panose="020B0A04020102020204" pitchFamily="34" charset="0"/>
                          <a:ea typeface="Times New Roman" panose="02020603050405020304" pitchFamily="18" charset="0"/>
                        </a:rPr>
                        <a:t> </a:t>
                      </a:r>
                      <a:endParaRPr lang="en-ZA" sz="1100" dirty="0">
                        <a:solidFill>
                          <a:srgbClr val="FF0000"/>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1100" dirty="0">
                          <a:solidFill>
                            <a:srgbClr val="FF0000"/>
                          </a:solidFill>
                          <a:effectLst/>
                          <a:latin typeface="Arial Black" panose="020B0A04020102020204" pitchFamily="34" charset="0"/>
                          <a:ea typeface="Times New Roman" panose="02020603050405020304" pitchFamily="18" charset="0"/>
                        </a:rPr>
                        <a:t> </a:t>
                      </a:r>
                      <a:endParaRPr lang="en-ZA" sz="1100" dirty="0">
                        <a:solidFill>
                          <a:srgbClr val="FF0000"/>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1100" dirty="0">
                          <a:solidFill>
                            <a:srgbClr val="FF0000"/>
                          </a:solidFill>
                          <a:effectLst/>
                          <a:latin typeface="Arial Black" panose="020B0A04020102020204" pitchFamily="34" charset="0"/>
                          <a:ea typeface="Times New Roman" panose="02020603050405020304" pitchFamily="18" charset="0"/>
                        </a:rPr>
                        <a:t> </a:t>
                      </a:r>
                      <a:endParaRPr lang="en-ZA" sz="1100" dirty="0">
                        <a:solidFill>
                          <a:srgbClr val="FF0000"/>
                        </a:solidFill>
                        <a:effectLst/>
                        <a:latin typeface="Arial Black" panose="020B0A04020102020204" pitchFamily="34" charset="0"/>
                        <a:ea typeface="Times New Roman" panose="02020603050405020304" pitchFamily="18" charset="0"/>
                      </a:endParaRPr>
                    </a:p>
                  </a:txBody>
                  <a:tcPr marL="68580" marR="68580" marT="0" marB="0"/>
                </a:tc>
                <a:tc>
                  <a:txBody>
                    <a:bodyPr/>
                    <a:lstStyle/>
                    <a:p>
                      <a:pPr marL="0" marR="0" algn="l" defTabSz="914400" rtl="0" eaLnBrk="1" fontAlgn="b" latinLnBrk="0" hangingPunct="1">
                        <a:lnSpc>
                          <a:spcPts val="1300"/>
                        </a:lnSpc>
                        <a:spcBef>
                          <a:spcPts val="0"/>
                        </a:spcBef>
                        <a:spcAft>
                          <a:spcPts val="0"/>
                        </a:spcAft>
                      </a:pPr>
                      <a:r>
                        <a:rPr lang="en-GB" sz="1100" b="0" i="0" u="none" strike="noStrike" kern="1200" dirty="0">
                          <a:solidFill>
                            <a:srgbClr val="000000"/>
                          </a:solidFill>
                          <a:latin typeface="Arial Black" pitchFamily="34" charset="0"/>
                          <a:ea typeface="+mn-ea"/>
                          <a:cs typeface="+mn-cs"/>
                        </a:rPr>
                        <a:t>Gauteng, Mpumalanga and Limpopo to further engage the Service Provider regarding the integration of their system with the Case Management System. </a:t>
                      </a:r>
                      <a:endParaRPr lang="en-ZA" sz="1100" b="0" i="0" u="none" strike="noStrike" kern="1200" dirty="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val="1830678578"/>
                  </a:ext>
                </a:extLst>
              </a:tr>
              <a:tr h="2428089">
                <a:tc>
                  <a:txBody>
                    <a:bodyPr/>
                    <a:lstStyle/>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itchFamily="34" charset="0"/>
                          <a:ea typeface="+mn-ea"/>
                          <a:cs typeface="+mn-cs"/>
                        </a:rPr>
                        <a:t>Premature</a:t>
                      </a:r>
                    </a:p>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itchFamily="34" charset="0"/>
                          <a:ea typeface="+mn-ea"/>
                          <a:cs typeface="+mn-cs"/>
                        </a:rPr>
                        <a:t>Mortality due to NCDs</a:t>
                      </a:r>
                    </a:p>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itchFamily="34" charset="0"/>
                          <a:ea typeface="+mn-ea"/>
                          <a:cs typeface="+mn-cs"/>
                        </a:rPr>
                        <a:t>reduced to</a:t>
                      </a:r>
                    </a:p>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itchFamily="34" charset="0"/>
                          <a:ea typeface="+mn-ea"/>
                          <a:cs typeface="+mn-cs"/>
                        </a:rPr>
                        <a:t>26% (10%</a:t>
                      </a:r>
                    </a:p>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itchFamily="34" charset="0"/>
                          <a:ea typeface="+mn-ea"/>
                          <a:cs typeface="+mn-cs"/>
                        </a:rPr>
                        <a:t>reduction)</a:t>
                      </a:r>
                    </a:p>
                  </a:txBody>
                  <a:tcPr marL="68580" marR="68580" marT="0" marB="0"/>
                </a:tc>
                <a:tc>
                  <a:txBody>
                    <a:bodyPr/>
                    <a:lstStyle/>
                    <a:p>
                      <a:pPr marL="0" marR="0" algn="l" defTabSz="914400" rtl="0" eaLnBrk="1" fontAlgn="b" latinLnBrk="0" hangingPunct="1">
                        <a:spcBef>
                          <a:spcPts val="0"/>
                        </a:spcBef>
                        <a:spcAft>
                          <a:spcPts val="0"/>
                        </a:spcAft>
                      </a:pPr>
                      <a:r>
                        <a:rPr lang="en-US" sz="1100" b="0" i="0" u="none" strike="noStrike" kern="1200" dirty="0">
                          <a:solidFill>
                            <a:srgbClr val="000000"/>
                          </a:solidFill>
                          <a:latin typeface="Arial Black" pitchFamily="34" charset="0"/>
                          <a:ea typeface="+mn-ea"/>
                          <a:cs typeface="+mn-cs"/>
                        </a:rPr>
                        <a:t>Number of Health promotion  messages broadcasted on Social Media to supplement other channels of communication	</a:t>
                      </a:r>
                    </a:p>
                  </a:txBody>
                  <a:tcPr marL="68580" marR="68580" marT="0" marB="0"/>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Arial Black" pitchFamily="34" charset="0"/>
                          <a:ea typeface="+mn-ea"/>
                          <a:cs typeface="+mn-cs"/>
                        </a:rPr>
                        <a:t>100 Health Promotion messages broadcasted on Social Media</a:t>
                      </a:r>
                    </a:p>
                    <a:p>
                      <a:pPr marL="0" marR="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kern="1200" dirty="0">
                        <a:solidFill>
                          <a:srgbClr val="000000"/>
                        </a:solidFill>
                        <a:latin typeface="Arial Black"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kern="1200" dirty="0">
                        <a:solidFill>
                          <a:srgbClr val="000000"/>
                        </a:solidFill>
                        <a:latin typeface="Arial Black"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kern="1200" dirty="0">
                        <a:solidFill>
                          <a:srgbClr val="000000"/>
                        </a:solidFill>
                        <a:latin typeface="Arial Black"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1100" b="0" i="0" u="none" strike="noStrike" kern="1200" dirty="0">
                        <a:solidFill>
                          <a:srgbClr val="000000"/>
                        </a:solidFill>
                        <a:latin typeface="Arial Black"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ZA" sz="1100" b="0" i="0" u="none" strike="noStrike" kern="1200" dirty="0">
                        <a:solidFill>
                          <a:srgbClr val="000000"/>
                        </a:solidFill>
                        <a:latin typeface="Arial Black" pitchFamily="34" charset="0"/>
                        <a:ea typeface="+mn-ea"/>
                        <a:cs typeface="+mn-cs"/>
                      </a:endParaRPr>
                    </a:p>
                  </a:txBody>
                  <a:tcPr marL="68580" marR="68580" marT="0" marB="0"/>
                </a:tc>
                <a:tc>
                  <a:txBody>
                    <a:bodyPr/>
                    <a:lstStyle/>
                    <a:p>
                      <a:pPr marL="0" marR="0" algn="l" defTabSz="914400" rtl="0" eaLnBrk="1" fontAlgn="b" latinLnBrk="0" hangingPunct="1">
                        <a:lnSpc>
                          <a:spcPts val="1300"/>
                        </a:lnSpc>
                        <a:spcBef>
                          <a:spcPts val="0"/>
                        </a:spcBef>
                        <a:spcAft>
                          <a:spcPts val="0"/>
                        </a:spcAft>
                      </a:pPr>
                      <a:r>
                        <a:rPr lang="en-GB" sz="1100" b="0" i="0" u="none" strike="noStrike" kern="1200" dirty="0">
                          <a:solidFill>
                            <a:srgbClr val="000000"/>
                          </a:solidFill>
                          <a:latin typeface="Arial Black" pitchFamily="34" charset="0"/>
                          <a:ea typeface="+mn-ea"/>
                          <a:cs typeface="+mn-cs"/>
                        </a:rPr>
                        <a:t>443 health promotion messages broadcasted on social media</a:t>
                      </a:r>
                      <a:endParaRPr lang="en-ZA" sz="1100" b="0" i="0" u="none" strike="noStrike" kern="1200" dirty="0">
                        <a:solidFill>
                          <a:srgbClr val="000000"/>
                        </a:solidFill>
                        <a:latin typeface="Arial Black" pitchFamily="34" charset="0"/>
                        <a:ea typeface="+mn-ea"/>
                        <a:cs typeface="+mn-cs"/>
                      </a:endParaRPr>
                    </a:p>
                  </a:txBody>
                  <a:tcPr marL="68580" marR="68580" marT="0" marB="0"/>
                </a:tc>
                <a:tc>
                  <a:txBody>
                    <a:bodyPr/>
                    <a:lstStyle/>
                    <a:p>
                      <a:pPr marL="0" marR="0" algn="l" defTabSz="914400" rtl="0" eaLnBrk="1" fontAlgn="b" latinLnBrk="0" hangingPunct="1">
                        <a:lnSpc>
                          <a:spcPts val="1300"/>
                        </a:lnSpc>
                        <a:spcBef>
                          <a:spcPts val="0"/>
                        </a:spcBef>
                        <a:spcAft>
                          <a:spcPts val="0"/>
                        </a:spcAft>
                      </a:pPr>
                      <a:r>
                        <a:rPr lang="en-GB" sz="1100" b="0" i="0" u="none" strike="noStrike" kern="1200" dirty="0">
                          <a:solidFill>
                            <a:srgbClr val="000000"/>
                          </a:solidFill>
                          <a:latin typeface="Arial Black" pitchFamily="34" charset="0"/>
                          <a:ea typeface="+mn-ea"/>
                          <a:cs typeface="+mn-cs"/>
                        </a:rPr>
                        <a:t>+343 health promotion messages broadcasted on social media</a:t>
                      </a:r>
                      <a:endParaRPr lang="en-ZA" sz="1100" b="0" i="0" u="none" strike="noStrike" kern="1200" dirty="0">
                        <a:solidFill>
                          <a:srgbClr val="000000"/>
                        </a:solidFill>
                        <a:latin typeface="Arial Black" pitchFamily="34" charset="0"/>
                        <a:ea typeface="+mn-ea"/>
                        <a:cs typeface="+mn-cs"/>
                      </a:endParaRPr>
                    </a:p>
                  </a:txBody>
                  <a:tcPr marL="68580" marR="68580" marT="0" marB="0"/>
                </a:tc>
                <a:tc>
                  <a:txBody>
                    <a:bodyPr/>
                    <a:lstStyle/>
                    <a:p>
                      <a:pPr marL="0" marR="0" algn="l" defTabSz="914400" rtl="0" eaLnBrk="1" fontAlgn="b" latinLnBrk="0" hangingPunct="1">
                        <a:lnSpc>
                          <a:spcPct val="100000"/>
                        </a:lnSpc>
                        <a:spcBef>
                          <a:spcPts val="0"/>
                        </a:spcBef>
                        <a:spcAft>
                          <a:spcPts val="0"/>
                        </a:spcAft>
                      </a:pPr>
                      <a:r>
                        <a:rPr lang="en-GB" sz="1100" b="0" i="0" u="none" strike="noStrike" kern="1200" dirty="0">
                          <a:solidFill>
                            <a:srgbClr val="000000"/>
                          </a:solidFill>
                          <a:latin typeface="Arial Black" pitchFamily="34" charset="0"/>
                          <a:ea typeface="+mn-ea"/>
                          <a:cs typeface="+mn-cs"/>
                        </a:rPr>
                        <a:t>Effective collaboration with partners. Invested in social media campaigns for all eligible groups for vaccinations and Safer Holidays during the Festive Season. Vooma vouchers, TB, Vaccine boost, Vaccine safety, Vaccine myths, KeReady, Reproductive Health, and Health Awareness days health promotional messages boosted the numbers.</a:t>
                      </a:r>
                      <a:endParaRPr lang="en-ZA" sz="1100" b="0" i="0" u="none" strike="noStrike" kern="1200" dirty="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val="3620180141"/>
                  </a:ext>
                </a:extLst>
              </a:tr>
            </a:tbl>
          </a:graphicData>
        </a:graphic>
      </p:graphicFrame>
    </p:spTree>
    <p:extLst>
      <p:ext uri="{BB962C8B-B14F-4D97-AF65-F5344CB8AC3E}">
        <p14:creationId xmlns:p14="http://schemas.microsoft.com/office/powerpoint/2010/main" val="1934506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19</a:t>
            </a:fld>
            <a:r>
              <a:rPr lang="en-ZA" sz="1200">
                <a:latin typeface="Arial" pitchFamily="34" charset="0"/>
                <a:cs typeface="Arial" pitchFamily="34" charset="0"/>
              </a:rPr>
              <a:t> </a:t>
            </a:r>
            <a:endParaRPr lang="en-ZA" sz="1200" dirty="0">
              <a:latin typeface="Arial" pitchFamily="34" charset="0"/>
              <a:cs typeface="Arial" pitchFamily="34" charset="0"/>
            </a:endParaRPr>
          </a:p>
        </p:txBody>
      </p:sp>
      <p:sp>
        <p:nvSpPr>
          <p:cNvPr id="5" name="Rectangle 4"/>
          <p:cNvSpPr/>
          <p:nvPr/>
        </p:nvSpPr>
        <p:spPr>
          <a:xfrm>
            <a:off x="251521" y="1196752"/>
            <a:ext cx="8712968" cy="2713563"/>
          </a:xfrm>
          <a:prstGeom prst="rect">
            <a:avLst/>
          </a:prstGeom>
        </p:spPr>
        <p:txBody>
          <a:bodyPr wrap="square">
            <a:spAutoFit/>
          </a:bodyPr>
          <a:lstStyle/>
          <a:p>
            <a:pPr algn="just">
              <a:spcBef>
                <a:spcPts val="1000"/>
              </a:spcBef>
              <a:spcAft>
                <a:spcPts val="1000"/>
              </a:spcAft>
            </a:pPr>
            <a:r>
              <a:rPr lang="en-US" sz="1400" b="1" i="1" dirty="0">
                <a:latin typeface="Arial Black" panose="020B0A04020102020204" pitchFamily="34" charset="0"/>
              </a:rPr>
              <a:t>Case Management System for managing medico legal claims </a:t>
            </a:r>
            <a:endParaRPr lang="en-US" sz="1400" b="1" i="1" dirty="0">
              <a:latin typeface="Arial Black" panose="020B0A04020102020204" pitchFamily="34" charset="0"/>
              <a:ea typeface="Times New Roman" panose="02020603050405020304" pitchFamily="18" charset="0"/>
              <a:cs typeface="Times New Roman" panose="02020603050405020304" pitchFamily="18" charset="0"/>
            </a:endParaRPr>
          </a:p>
          <a:p>
            <a:pPr algn="just">
              <a:spcBef>
                <a:spcPts val="1000"/>
              </a:spcBef>
              <a:spcAft>
                <a:spcPts val="1000"/>
              </a:spcAft>
            </a:pPr>
            <a:r>
              <a:rPr lang="en-US" sz="1400" dirty="0">
                <a:latin typeface="Arial Black" panose="020B0A04020102020204" pitchFamily="34" charset="0"/>
                <a:ea typeface="Times New Roman" panose="02020603050405020304" pitchFamily="18" charset="0"/>
                <a:cs typeface="Times New Roman" panose="02020603050405020304" pitchFamily="18" charset="0"/>
              </a:rPr>
              <a:t>The Department is engaging with the remaining Provinces &amp; Service Provider to fast-track integration of provincial systems and the National Case Management System.</a:t>
            </a:r>
          </a:p>
          <a:p>
            <a:pPr algn="just">
              <a:spcBef>
                <a:spcPts val="1000"/>
              </a:spcBef>
              <a:spcAft>
                <a:spcPts val="1000"/>
              </a:spcAft>
            </a:pPr>
            <a:r>
              <a:rPr lang="en-US" sz="1400" dirty="0">
                <a:latin typeface="Arial Black" panose="020B0A04020102020204" pitchFamily="34" charset="0"/>
                <a:ea typeface="Times New Roman" panose="02020603050405020304" pitchFamily="18" charset="0"/>
                <a:cs typeface="Times New Roman" panose="02020603050405020304" pitchFamily="18" charset="0"/>
              </a:rPr>
              <a:t>The service providers (- CAJV and Norton Rose Fulbright) continue to assist the Provinces in the handling of Medico-Legal cases.</a:t>
            </a:r>
          </a:p>
          <a:p>
            <a:pPr algn="just">
              <a:spcBef>
                <a:spcPts val="1000"/>
              </a:spcBef>
              <a:spcAft>
                <a:spcPts val="1000"/>
              </a:spcAft>
            </a:pPr>
            <a:r>
              <a:rPr lang="en-US" sz="1400" b="1" dirty="0">
                <a:latin typeface="Arial Black" panose="020B0A04020102020204" pitchFamily="34" charset="0"/>
                <a:ea typeface="Times New Roman" panose="02020603050405020304" pitchFamily="18" charset="0"/>
                <a:cs typeface="Times New Roman" panose="02020603050405020304" pitchFamily="18" charset="0"/>
              </a:rPr>
              <a:t>Policy and legal framework gazette to manage medico-legal claims</a:t>
            </a:r>
          </a:p>
          <a:p>
            <a:pPr algn="just"/>
            <a:r>
              <a:rPr lang="en-US" sz="1400" dirty="0">
                <a:latin typeface="Arial Black" panose="020B0A04020102020204" pitchFamily="34" charset="0"/>
                <a:ea typeface="Times New Roman" panose="02020603050405020304" pitchFamily="18" charset="0"/>
                <a:cs typeface="Times New Roman" panose="02020603050405020304" pitchFamily="18" charset="0"/>
              </a:rPr>
              <a:t>The legislative process to manage medico-legal claims will be initiated as soon as the SALRC has made their recommendations on the required reforms.</a:t>
            </a:r>
            <a:endParaRPr lang="en-ZA" sz="1400" dirty="0">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251521" y="260648"/>
            <a:ext cx="5384294" cy="491930"/>
          </a:xfrm>
          <a:prstGeom prst="rect">
            <a:avLst/>
          </a:prstGeom>
        </p:spPr>
        <p:txBody>
          <a:bodyPr wrap="none">
            <a:spAutoFit/>
          </a:bodyPr>
          <a:lstStyle/>
          <a:p>
            <a:pPr marR="3175" algn="just">
              <a:lnSpc>
                <a:spcPct val="115000"/>
              </a:lnSpc>
              <a:spcBef>
                <a:spcPts val="1000"/>
              </a:spcBef>
              <a:spcAft>
                <a:spcPts val="0"/>
              </a:spcAft>
            </a:pPr>
            <a:r>
              <a:rPr lang="en-US" sz="24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Actions to address challenges:</a:t>
            </a:r>
          </a:p>
        </p:txBody>
      </p:sp>
    </p:spTree>
    <p:extLst>
      <p:ext uri="{BB962C8B-B14F-4D97-AF65-F5344CB8AC3E}">
        <p14:creationId xmlns:p14="http://schemas.microsoft.com/office/powerpoint/2010/main" val="45272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117C-A56C-E193-B33B-5906EC0FD643}"/>
              </a:ext>
            </a:extLst>
          </p:cNvPr>
          <p:cNvSpPr>
            <a:spLocks noGrp="1"/>
          </p:cNvSpPr>
          <p:nvPr>
            <p:ph type="title"/>
          </p:nvPr>
        </p:nvSpPr>
        <p:spPr/>
        <p:txBody>
          <a:bodyPr/>
          <a:lstStyle/>
          <a:p>
            <a:endParaRPr lang="en-ZA" dirty="0"/>
          </a:p>
        </p:txBody>
      </p:sp>
      <p:sp>
        <p:nvSpPr>
          <p:cNvPr id="3" name="Content Placeholder 2">
            <a:extLst>
              <a:ext uri="{FF2B5EF4-FFF2-40B4-BE49-F238E27FC236}">
                <a16:creationId xmlns:a16="http://schemas.microsoft.com/office/drawing/2014/main" id="{FE753707-6225-CB92-1437-F50260785E30}"/>
              </a:ext>
            </a:extLst>
          </p:cNvPr>
          <p:cNvSpPr>
            <a:spLocks noGrp="1"/>
          </p:cNvSpPr>
          <p:nvPr>
            <p:ph idx="1"/>
          </p:nvPr>
        </p:nvSpPr>
        <p:spPr>
          <a:xfrm>
            <a:off x="755576" y="2852937"/>
            <a:ext cx="7886700" cy="792088"/>
          </a:xfrm>
        </p:spPr>
        <p:txBody>
          <a:bodyPr/>
          <a:lstStyle/>
          <a:p>
            <a:pPr marL="0" indent="0">
              <a:buNone/>
            </a:pPr>
            <a:r>
              <a:rPr lang="en-ZA" dirty="0">
                <a:latin typeface="Arial Black" panose="020B0A04020102020204" pitchFamily="34" charset="0"/>
              </a:rPr>
              <a:t>Introductory Remarks by Minister</a:t>
            </a:r>
          </a:p>
          <a:p>
            <a:endParaRPr lang="en-ZA" dirty="0"/>
          </a:p>
        </p:txBody>
      </p:sp>
    </p:spTree>
    <p:extLst>
      <p:ext uri="{BB962C8B-B14F-4D97-AF65-F5344CB8AC3E}">
        <p14:creationId xmlns:p14="http://schemas.microsoft.com/office/powerpoint/2010/main" val="2607476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20</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2"/>
            <a:ext cx="6377362"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rPr>
              <a:t>Performance Report </a:t>
            </a:r>
          </a:p>
        </p:txBody>
      </p:sp>
      <p:sp>
        <p:nvSpPr>
          <p:cNvPr id="5" name="TextBox 4">
            <a:extLst>
              <a:ext uri="{FF2B5EF4-FFF2-40B4-BE49-F238E27FC236}">
                <a16:creationId xmlns:a16="http://schemas.microsoft.com/office/drawing/2014/main" id="{A2C072BE-23C9-1BBC-6EC9-FA56A7EDB3C4}"/>
              </a:ext>
            </a:extLst>
          </p:cNvPr>
          <p:cNvSpPr txBox="1"/>
          <p:nvPr/>
        </p:nvSpPr>
        <p:spPr>
          <a:xfrm>
            <a:off x="1691680" y="2807221"/>
            <a:ext cx="5472608" cy="646331"/>
          </a:xfrm>
          <a:prstGeom prst="rect">
            <a:avLst/>
          </a:prstGeom>
          <a:noFill/>
        </p:spPr>
        <p:txBody>
          <a:bodyPr wrap="square">
            <a:spAutoFit/>
          </a:bodyPr>
          <a:lstStyle/>
          <a:p>
            <a:pPr algn="ctr">
              <a:defRPr/>
            </a:pPr>
            <a:r>
              <a:rPr lang="en-ZA" sz="1800" dirty="0">
                <a:solidFill>
                  <a:schemeClr val="tx1"/>
                </a:solidFill>
                <a:effectLst>
                  <a:outerShdw blurRad="38100" dist="38100" dir="2700000" algn="tl">
                    <a:srgbClr val="000000">
                      <a:alpha val="43137"/>
                    </a:srgbClr>
                  </a:outerShdw>
                </a:effectLst>
                <a:latin typeface="Arial Black" pitchFamily="34" charset="0"/>
              </a:rPr>
              <a:t>PROGRAMME 2 : </a:t>
            </a:r>
          </a:p>
          <a:p>
            <a:pPr algn="ctr">
              <a:defRPr/>
            </a:pPr>
            <a:r>
              <a:rPr lang="en-ZA" sz="1800" dirty="0">
                <a:solidFill>
                  <a:schemeClr val="tx1"/>
                </a:solidFill>
                <a:effectLst>
                  <a:outerShdw blurRad="38100" dist="38100" dir="2700000" algn="tl">
                    <a:srgbClr val="000000">
                      <a:alpha val="43137"/>
                    </a:srgbClr>
                  </a:outerShdw>
                </a:effectLst>
                <a:latin typeface="Arial Black" pitchFamily="34" charset="0"/>
              </a:rPr>
              <a:t>NATIONAL HEALTH INSURANCE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07614446"/>
              </p:ext>
            </p:extLst>
          </p:nvPr>
        </p:nvGraphicFramePr>
        <p:xfrm>
          <a:off x="107505" y="1196752"/>
          <a:ext cx="8928992" cy="3614118"/>
        </p:xfrm>
        <a:graphic>
          <a:graphicData uri="http://schemas.openxmlformats.org/drawingml/2006/table">
            <a:tbl>
              <a:tblPr firstRow="1" bandRow="1">
                <a:tableStyleId>{5C22544A-7EE6-4342-B048-85BDC9FD1C3A}</a:tableStyleId>
              </a:tblPr>
              <a:tblGrid>
                <a:gridCol w="1043104">
                  <a:extLst>
                    <a:ext uri="{9D8B030D-6E8A-4147-A177-3AD203B41FA5}">
                      <a16:colId xmlns:a16="http://schemas.microsoft.com/office/drawing/2014/main" val="20000"/>
                    </a:ext>
                  </a:extLst>
                </a:gridCol>
                <a:gridCol w="1101002">
                  <a:extLst>
                    <a:ext uri="{9D8B030D-6E8A-4147-A177-3AD203B41FA5}">
                      <a16:colId xmlns:a16="http://schemas.microsoft.com/office/drawing/2014/main" val="20001"/>
                    </a:ext>
                  </a:extLst>
                </a:gridCol>
                <a:gridCol w="1617242">
                  <a:extLst>
                    <a:ext uri="{9D8B030D-6E8A-4147-A177-3AD203B41FA5}">
                      <a16:colId xmlns:a16="http://schemas.microsoft.com/office/drawing/2014/main" val="20002"/>
                    </a:ext>
                  </a:extLst>
                </a:gridCol>
                <a:gridCol w="1757871">
                  <a:extLst>
                    <a:ext uri="{9D8B030D-6E8A-4147-A177-3AD203B41FA5}">
                      <a16:colId xmlns:a16="http://schemas.microsoft.com/office/drawing/2014/main" val="20003"/>
                    </a:ext>
                  </a:extLst>
                </a:gridCol>
                <a:gridCol w="1757871">
                  <a:extLst>
                    <a:ext uri="{9D8B030D-6E8A-4147-A177-3AD203B41FA5}">
                      <a16:colId xmlns:a16="http://schemas.microsoft.com/office/drawing/2014/main" val="20004"/>
                    </a:ext>
                  </a:extLst>
                </a:gridCol>
                <a:gridCol w="1651902">
                  <a:extLst>
                    <a:ext uri="{9D8B030D-6E8A-4147-A177-3AD203B41FA5}">
                      <a16:colId xmlns:a16="http://schemas.microsoft.com/office/drawing/2014/main" val="20005"/>
                    </a:ext>
                  </a:extLst>
                </a:gridCol>
              </a:tblGrid>
              <a:tr h="718457">
                <a:tc>
                  <a:txBody>
                    <a:bodyPr/>
                    <a:lstStyle/>
                    <a:p>
                      <a:r>
                        <a:rPr lang="en-US" sz="1050" dirty="0">
                          <a:latin typeface="Arial Black" pitchFamily="34" charset="0"/>
                        </a:rPr>
                        <a:t>Outcome</a:t>
                      </a:r>
                    </a:p>
                  </a:txBody>
                  <a:tcPr marL="91441" marR="91441" marT="45725" marB="45725"/>
                </a:tc>
                <a:tc>
                  <a:txBody>
                    <a:bodyPr/>
                    <a:lstStyle/>
                    <a:p>
                      <a:r>
                        <a:rPr lang="en-US" sz="1050" dirty="0">
                          <a:latin typeface="Arial Black" pitchFamily="34" charset="0"/>
                        </a:rPr>
                        <a:t>Indicator</a:t>
                      </a:r>
                    </a:p>
                  </a:txBody>
                  <a:tcPr marL="91441" marR="91441" marT="45725" marB="45725"/>
                </a:tc>
                <a:tc>
                  <a:txBody>
                    <a:bodyPr/>
                    <a:lstStyle/>
                    <a:p>
                      <a:pPr algn="l"/>
                      <a:r>
                        <a:rPr lang="en-US" sz="1050" dirty="0">
                          <a:latin typeface="Arial Black" pitchFamily="34" charset="0"/>
                        </a:rPr>
                        <a:t>Planned Target</a:t>
                      </a:r>
                      <a:r>
                        <a:rPr lang="en-US" sz="1050" baseline="0" dirty="0">
                          <a:latin typeface="Arial Black" pitchFamily="34" charset="0"/>
                        </a:rPr>
                        <a:t> </a:t>
                      </a:r>
                      <a:r>
                        <a:rPr lang="en-US" sz="105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Black" pitchFamily="34" charset="0"/>
                        </a:rPr>
                        <a:t>Actual Achievement 2021/22</a:t>
                      </a:r>
                    </a:p>
                  </a:txBody>
                  <a:tcPr marL="91438" marR="91438" marT="45722" marB="45722"/>
                </a:tc>
                <a:tc>
                  <a:txBody>
                    <a:bodyPr/>
                    <a:lstStyle/>
                    <a:p>
                      <a:r>
                        <a:rPr lang="en-GB" sz="1050" b="1" kern="1200" dirty="0">
                          <a:solidFill>
                            <a:schemeClr val="lt1"/>
                          </a:solidFill>
                          <a:effectLst/>
                          <a:latin typeface="Arial Black" panose="020B0A04020102020204" pitchFamily="34" charset="0"/>
                          <a:ea typeface="+mn-ea"/>
                          <a:cs typeface="+mn-cs"/>
                        </a:rPr>
                        <a:t>Deviation from Planned Target to Actual Achievement 2021/22</a:t>
                      </a:r>
                      <a:endParaRPr lang="en-US" sz="1050" dirty="0">
                        <a:latin typeface="Arial Black" pitchFamily="34" charset="0"/>
                      </a:endParaRPr>
                    </a:p>
                  </a:txBody>
                  <a:tcPr marL="91438" marR="91438" marT="45722" marB="45722"/>
                </a:tc>
                <a:tc>
                  <a:txBody>
                    <a:bodyPr/>
                    <a:lstStyle/>
                    <a:p>
                      <a:r>
                        <a:rPr lang="en-US" sz="105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1446950">
                <a:tc>
                  <a:txBody>
                    <a:bodyPr/>
                    <a:lstStyle/>
                    <a:p>
                      <a:pPr algn="l" fontAlgn="b"/>
                      <a:r>
                        <a:rPr lang="en-US" sz="900" b="0" i="0" u="none" strike="noStrike" dirty="0">
                          <a:solidFill>
                            <a:srgbClr val="000000"/>
                          </a:solidFill>
                          <a:latin typeface="Arial Black" pitchFamily="34" charset="0"/>
                        </a:rPr>
                        <a:t>Package </a:t>
                      </a:r>
                      <a:r>
                        <a:rPr lang="en-US" sz="900" kern="1200" dirty="0">
                          <a:solidFill>
                            <a:srgbClr val="000000"/>
                          </a:solidFill>
                          <a:latin typeface="Arial Black" pitchFamily="34" charset="0"/>
                          <a:ea typeface="Times New Roman"/>
                          <a:cs typeface="Arial"/>
                        </a:rPr>
                        <a:t>of services available</a:t>
                      </a:r>
                    </a:p>
                    <a:p>
                      <a:pPr marL="0" marR="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rgbClr val="000000"/>
                          </a:solidFill>
                          <a:latin typeface="Arial Black" pitchFamily="34" charset="0"/>
                          <a:ea typeface="Times New Roman"/>
                          <a:cs typeface="Arial"/>
                        </a:rPr>
                        <a:t>to the population</a:t>
                      </a:r>
                    </a:p>
                    <a:p>
                      <a:pPr marL="0" marR="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rgbClr val="000000"/>
                          </a:solidFill>
                          <a:latin typeface="Arial Black" pitchFamily="34" charset="0"/>
                          <a:ea typeface="Times New Roman"/>
                          <a:cs typeface="Arial"/>
                        </a:rPr>
                        <a:t>is expanded on the basis of</a:t>
                      </a:r>
                    </a:p>
                    <a:p>
                      <a:pPr marL="0" marR="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rgbClr val="000000"/>
                          </a:solidFill>
                          <a:latin typeface="Arial Black" pitchFamily="34" charset="0"/>
                          <a:ea typeface="Times New Roman"/>
                          <a:cs typeface="Arial"/>
                        </a:rPr>
                        <a:t>cost- effectiveness</a:t>
                      </a:r>
                    </a:p>
                    <a:p>
                      <a:pPr marL="0" marR="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rgbClr val="000000"/>
                          </a:solidFill>
                          <a:latin typeface="Arial Black" pitchFamily="34" charset="0"/>
                          <a:ea typeface="Times New Roman"/>
                          <a:cs typeface="Arial"/>
                        </a:rPr>
                        <a:t>and equity</a:t>
                      </a:r>
                      <a:endParaRPr lang="en-ZA" sz="900" kern="1200" dirty="0">
                        <a:solidFill>
                          <a:srgbClr val="000000"/>
                        </a:solidFill>
                        <a:latin typeface="Arial Black" pitchFamily="34" charset="0"/>
                        <a:ea typeface="Times New Roman"/>
                        <a:cs typeface="Arial"/>
                      </a:endParaRPr>
                    </a:p>
                  </a:txBody>
                  <a:tcPr marL="0" marR="0" marT="0" marB="0"/>
                </a:tc>
                <a:tc>
                  <a:txBody>
                    <a:bodyPr/>
                    <a:lstStyle/>
                    <a:p>
                      <a:pPr>
                        <a:spcAft>
                          <a:spcPts val="0"/>
                        </a:spcAft>
                      </a:pPr>
                      <a:r>
                        <a:rPr lang="en-US" sz="900" kern="1200" dirty="0">
                          <a:solidFill>
                            <a:srgbClr val="000000"/>
                          </a:solidFill>
                          <a:latin typeface="Arial Black" pitchFamily="34" charset="0"/>
                          <a:ea typeface="Times New Roman"/>
                          <a:cs typeface="Arial"/>
                        </a:rPr>
                        <a:t>NHI Fund purchasing health services by 2023-24</a:t>
                      </a:r>
                    </a:p>
                  </a:txBody>
                  <a:tcPr marL="68581" marR="6858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rgbClr val="000000"/>
                          </a:solidFill>
                          <a:latin typeface="Arial Black" pitchFamily="34" charset="0"/>
                          <a:ea typeface="Times New Roman"/>
                          <a:cs typeface="Arial"/>
                        </a:rPr>
                        <a:t>Portfolio Committee and NCOP public hearings on the NHI Bill in Parliament attended</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rgbClr val="000000"/>
                        </a:solidFill>
                        <a:latin typeface="Arial Black" pitchFamily="34" charset="0"/>
                        <a:ea typeface="+mn-ea"/>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ZA" sz="900" kern="1200" dirty="0">
                        <a:solidFill>
                          <a:srgbClr val="000000"/>
                        </a:solidFill>
                        <a:latin typeface="Arial Black" pitchFamily="34" charset="0"/>
                        <a:ea typeface="Times New Roman"/>
                        <a:cs typeface="Arial"/>
                      </a:endParaRPr>
                    </a:p>
                  </a:txBody>
                  <a:tcPr marL="68581" marR="6858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900" kern="1200" dirty="0">
                          <a:solidFill>
                            <a:srgbClr val="000000"/>
                          </a:solidFill>
                          <a:latin typeface="Arial Black" pitchFamily="34" charset="0"/>
                          <a:ea typeface="Times New Roman"/>
                          <a:cs typeface="Arial"/>
                        </a:rPr>
                        <a:t>The Department of Health attended all the public hearings on the NHI Bill in Parliament as scheduled by the Portfolio Committee </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kern="1200" dirty="0">
                          <a:solidFill>
                            <a:schemeClr val="tx1"/>
                          </a:solidFill>
                          <a:latin typeface="Arial Black" pitchFamily="34" charset="0"/>
                          <a:ea typeface="Times New Roman"/>
                          <a:cs typeface="Arial"/>
                        </a:rPr>
                        <a:t>NCOP public hearings on the NHI Bill did not commence</a:t>
                      </a:r>
                      <a:endParaRPr lang="en-ZA" sz="900" kern="1200" dirty="0">
                        <a:solidFill>
                          <a:schemeClr val="tx1"/>
                        </a:solidFill>
                        <a:latin typeface="Arial Black" pitchFamily="34" charset="0"/>
                        <a:ea typeface="Times New Roman"/>
                        <a:cs typeface="Arial"/>
                      </a:endParaRP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kern="1200">
                          <a:solidFill>
                            <a:srgbClr val="000000"/>
                          </a:solidFill>
                          <a:latin typeface="Arial Black" pitchFamily="34" charset="0"/>
                          <a:ea typeface="Times New Roman"/>
                          <a:cs typeface="Arial"/>
                        </a:rPr>
                        <a:t>NCOP public hearings on the NHI Bill delayed commencement due to Portfolio Committee hearings that were still underway at the end of the financial year</a:t>
                      </a:r>
                      <a:endParaRPr lang="en-ZA" sz="900" kern="1200">
                        <a:solidFill>
                          <a:srgbClr val="000000"/>
                        </a:solidFill>
                        <a:latin typeface="Arial Black" pitchFamily="34" charset="0"/>
                        <a:ea typeface="Times New Roman"/>
                        <a:cs typeface="Arial"/>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1156854">
                <a:tc>
                  <a:txBody>
                    <a:bodyPr/>
                    <a:lstStyle/>
                    <a:p>
                      <a:pPr algn="l" fontAlgn="b"/>
                      <a:endParaRPr lang="en-ZA" sz="900" b="0" i="0" u="none" strike="noStrike" dirty="0">
                        <a:solidFill>
                          <a:srgbClr val="000000"/>
                        </a:solidFill>
                        <a:latin typeface="Arial Black" pitchFamily="34" charset="0"/>
                      </a:endParaRPr>
                    </a:p>
                  </a:txBody>
                  <a:tcPr marL="0" marR="0" marT="0" marB="0"/>
                </a:tc>
                <a:tc>
                  <a:txBody>
                    <a:bodyPr/>
                    <a:lstStyle/>
                    <a:p>
                      <a:pPr>
                        <a:spcAft>
                          <a:spcPts val="0"/>
                        </a:spcAft>
                      </a:pPr>
                      <a:r>
                        <a:rPr lang="en-US" sz="900" kern="1200" dirty="0">
                          <a:solidFill>
                            <a:srgbClr val="000000"/>
                          </a:solidFill>
                          <a:latin typeface="Arial Black" pitchFamily="34" charset="0"/>
                          <a:ea typeface="Times New Roman"/>
                          <a:cs typeface="Arial"/>
                        </a:rPr>
                        <a:t>Medical Aid Beneficiaries registered on HPRS</a:t>
                      </a:r>
                    </a:p>
                  </a:txBody>
                  <a:tcPr marL="68581" marR="6858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kern="1200" baseline="0" dirty="0">
                          <a:solidFill>
                            <a:srgbClr val="000000"/>
                          </a:solidFill>
                          <a:latin typeface="Arial Black" pitchFamily="34" charset="0"/>
                          <a:ea typeface="Times New Roman"/>
                          <a:cs typeface="Arial"/>
                        </a:rPr>
                        <a:t>Medical Aid Beneficiaries registered on HPRS</a:t>
                      </a:r>
                      <a:endParaRPr lang="en-ZA" sz="900" kern="1200" dirty="0">
                        <a:solidFill>
                          <a:srgbClr val="000000"/>
                        </a:solidFill>
                        <a:latin typeface="Arial Black" pitchFamily="34" charset="0"/>
                        <a:ea typeface="Times New Roman"/>
                        <a:cs typeface="Arial"/>
                      </a:endParaRPr>
                    </a:p>
                  </a:txBody>
                  <a:tcPr marL="68581" marR="6858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900" kern="1200" dirty="0">
                          <a:solidFill>
                            <a:srgbClr val="000000"/>
                          </a:solidFill>
                          <a:latin typeface="Arial Black" pitchFamily="34" charset="0"/>
                          <a:ea typeface="Times New Roman"/>
                          <a:cs typeface="Arial"/>
                        </a:rPr>
                        <a:t>The Department held discussions with the Council for Medical Schemes</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900" kern="1200" dirty="0">
                          <a:solidFill>
                            <a:schemeClr val="tx1"/>
                          </a:solidFill>
                          <a:latin typeface="Arial Black" pitchFamily="34" charset="0"/>
                          <a:ea typeface="Times New Roman"/>
                          <a:cs typeface="Arial"/>
                        </a:rPr>
                        <a:t>Medical Aid Beneficiaries not registered on HPRS</a:t>
                      </a:r>
                    </a:p>
                  </a:txBody>
                  <a:tcPr marL="68580" marR="68580"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900" kern="1200" dirty="0">
                          <a:solidFill>
                            <a:srgbClr val="000000"/>
                          </a:solidFill>
                          <a:latin typeface="Arial Black" pitchFamily="34" charset="0"/>
                          <a:ea typeface="Times New Roman"/>
                          <a:cs typeface="Arial"/>
                        </a:rPr>
                        <a:t>The process to register beneficiaries was stalled by the Medical Aid Schemes referencing the POPI Act</a:t>
                      </a:r>
                      <a:endParaRPr lang="en-ZA" sz="900" kern="1200" dirty="0">
                        <a:solidFill>
                          <a:srgbClr val="000000"/>
                        </a:solidFill>
                        <a:latin typeface="Arial Black" pitchFamily="34" charset="0"/>
                        <a:ea typeface="Times New Roman"/>
                        <a:cs typeface="Arial"/>
                      </a:endParaRPr>
                    </a:p>
                  </a:txBody>
                  <a:tcPr marL="68580" marR="68580" marT="0" marB="0">
                    <a:solidFill>
                      <a:schemeClr val="accent1">
                        <a:lumMod val="20000"/>
                        <a:lumOff val="80000"/>
                      </a:schemeClr>
                    </a:solidFill>
                  </a:tcPr>
                </a:tc>
                <a:extLst>
                  <a:ext uri="{0D108BD9-81ED-4DB2-BD59-A6C34878D82A}">
                    <a16:rowId xmlns:a16="http://schemas.microsoft.com/office/drawing/2014/main" val="3510444844"/>
                  </a:ext>
                </a:extLst>
              </a:tr>
            </a:tbl>
          </a:graphicData>
        </a:graphic>
      </p:graphicFrame>
      <p:sp>
        <p:nvSpPr>
          <p:cNvPr id="5"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rPr>
              <a:t>Programme 2:</a:t>
            </a:r>
            <a:r>
              <a:rPr lang="en-ZA" sz="2400" dirty="0">
                <a:solidFill>
                  <a:schemeClr val="bg1"/>
                </a:solidFill>
                <a:effectLst>
                  <a:outerShdw blurRad="38100" dist="38100" dir="2700000" algn="tl">
                    <a:srgbClr val="000000">
                      <a:alpha val="43137"/>
                    </a:srgbClr>
                  </a:outerShdw>
                </a:effectLst>
                <a:latin typeface="Arial Black" pitchFamily="34" charset="0"/>
                <a:cs typeface="Arial" pitchFamily="34" charset="0"/>
              </a:rPr>
              <a:t> National Health Insurance</a:t>
            </a:r>
            <a:endPar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6"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21</a:t>
            </a:fld>
            <a:r>
              <a:rPr lang="en-ZA" sz="1200">
                <a:latin typeface="Arial" pitchFamily="34" charset="0"/>
                <a:cs typeface="Arial" pitchFamily="34" charset="0"/>
              </a:rPr>
              <a:t> </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2655928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22</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rPr>
              <a:t>Programme 2:</a:t>
            </a:r>
            <a:r>
              <a:rPr lang="en-ZA" sz="2400" dirty="0">
                <a:solidFill>
                  <a:schemeClr val="bg1"/>
                </a:solidFill>
                <a:effectLst>
                  <a:outerShdw blurRad="38100" dist="38100" dir="2700000" algn="tl">
                    <a:srgbClr val="000000">
                      <a:alpha val="43137"/>
                    </a:srgbClr>
                  </a:outerShdw>
                </a:effectLst>
                <a:latin typeface="Arial Black" pitchFamily="34" charset="0"/>
                <a:cs typeface="Arial" pitchFamily="34" charset="0"/>
              </a:rPr>
              <a:t> National Health Insurance</a:t>
            </a:r>
            <a:endPar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47305925"/>
              </p:ext>
            </p:extLst>
          </p:nvPr>
        </p:nvGraphicFramePr>
        <p:xfrm>
          <a:off x="0" y="1043402"/>
          <a:ext cx="9143999" cy="4685765"/>
        </p:xfrm>
        <a:graphic>
          <a:graphicData uri="http://schemas.openxmlformats.org/drawingml/2006/table">
            <a:tbl>
              <a:tblPr firstRow="1" bandRow="1">
                <a:tableStyleId>{5C22544A-7EE6-4342-B048-85BDC9FD1C3A}</a:tableStyleId>
              </a:tblPr>
              <a:tblGrid>
                <a:gridCol w="104360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2051719">
                  <a:extLst>
                    <a:ext uri="{9D8B030D-6E8A-4147-A177-3AD203B41FA5}">
                      <a16:colId xmlns:a16="http://schemas.microsoft.com/office/drawing/2014/main" val="20005"/>
                    </a:ext>
                  </a:extLst>
                </a:gridCol>
              </a:tblGrid>
              <a:tr h="873430">
                <a:tc>
                  <a:txBody>
                    <a:bodyPr/>
                    <a:lstStyle/>
                    <a:p>
                      <a:r>
                        <a:rPr lang="en-US" sz="1100" dirty="0">
                          <a:latin typeface="Arial Black" pitchFamily="34" charset="0"/>
                        </a:rPr>
                        <a:t>Outcome</a:t>
                      </a:r>
                    </a:p>
                  </a:txBody>
                  <a:tcPr marL="91441" marR="91441" marT="45725" marB="45725"/>
                </a:tc>
                <a:tc>
                  <a:txBody>
                    <a:bodyPr/>
                    <a:lstStyle/>
                    <a:p>
                      <a:r>
                        <a:rPr lang="en-US" sz="1100" dirty="0">
                          <a:latin typeface="Arial Black" pitchFamily="34" charset="0"/>
                        </a:rPr>
                        <a:t>Indicator</a:t>
                      </a:r>
                    </a:p>
                  </a:txBody>
                  <a:tcPr marL="91441" marR="91441" marT="45725" marB="45725"/>
                </a:tc>
                <a:tc>
                  <a:txBody>
                    <a:bodyPr/>
                    <a:lstStyle/>
                    <a:p>
                      <a:pPr algn="l"/>
                      <a:r>
                        <a:rPr lang="en-US" sz="1050" dirty="0">
                          <a:latin typeface="Arial Black" pitchFamily="34" charset="0"/>
                        </a:rPr>
                        <a:t>Planned Target</a:t>
                      </a:r>
                      <a:r>
                        <a:rPr lang="en-US" sz="1050" baseline="0" dirty="0">
                          <a:latin typeface="Arial Black" pitchFamily="34" charset="0"/>
                        </a:rPr>
                        <a:t> </a:t>
                      </a:r>
                      <a:r>
                        <a:rPr lang="en-US" sz="105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Black" pitchFamily="34" charset="0"/>
                        </a:rPr>
                        <a:t>Actual Achievement 2021/22</a:t>
                      </a:r>
                    </a:p>
                  </a:txBody>
                  <a:tcPr marL="91438" marR="91438" marT="45722" marB="45722"/>
                </a:tc>
                <a:tc>
                  <a:txBody>
                    <a:bodyPr/>
                    <a:lstStyle/>
                    <a:p>
                      <a:r>
                        <a:rPr lang="en-GB" sz="1050" b="1" kern="1200" dirty="0">
                          <a:solidFill>
                            <a:schemeClr val="lt1"/>
                          </a:solidFill>
                          <a:effectLst/>
                          <a:latin typeface="Arial Black" panose="020B0A04020102020204" pitchFamily="34" charset="0"/>
                          <a:ea typeface="+mn-ea"/>
                          <a:cs typeface="+mn-cs"/>
                        </a:rPr>
                        <a:t>Deviation from Planned Target to Actual Achievement 2021/22</a:t>
                      </a:r>
                      <a:endParaRPr lang="en-US" sz="1050" dirty="0">
                        <a:latin typeface="Arial Black" pitchFamily="34" charset="0"/>
                      </a:endParaRPr>
                    </a:p>
                  </a:txBody>
                  <a:tcPr marL="91438" marR="91438" marT="45722" marB="45722"/>
                </a:tc>
                <a:tc>
                  <a:txBody>
                    <a:bodyPr/>
                    <a:lstStyle/>
                    <a:p>
                      <a:r>
                        <a:rPr lang="en-US" sz="105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773974">
                <a:tc rowSpan="2">
                  <a:txBody>
                    <a:bodyPr/>
                    <a:lstStyle/>
                    <a:p>
                      <a:pPr marL="0" algn="l" defTabSz="914400" rtl="0" eaLnBrk="1" latinLnBrk="0" hangingPunct="1"/>
                      <a:r>
                        <a:rPr lang="en-US" sz="900" b="1" kern="1200" baseline="0" dirty="0">
                          <a:solidFill>
                            <a:schemeClr val="dk1"/>
                          </a:solidFill>
                          <a:latin typeface="Arial Black" pitchFamily="34" charset="0"/>
                          <a:ea typeface="+mn-ea"/>
                          <a:cs typeface="+mn-cs"/>
                        </a:rPr>
                        <a:t>Package</a:t>
                      </a:r>
                    </a:p>
                    <a:p>
                      <a:pPr marL="0" algn="l" defTabSz="914400" rtl="0" eaLnBrk="1" latinLnBrk="0" hangingPunct="1"/>
                      <a:r>
                        <a:rPr lang="en-US" sz="900" b="1" kern="1200" baseline="0" dirty="0">
                          <a:solidFill>
                            <a:schemeClr val="dk1"/>
                          </a:solidFill>
                          <a:latin typeface="Arial Black" pitchFamily="34" charset="0"/>
                          <a:ea typeface="+mn-ea"/>
                          <a:cs typeface="+mn-cs"/>
                        </a:rPr>
                        <a:t>of services</a:t>
                      </a:r>
                    </a:p>
                    <a:p>
                      <a:pPr marL="0" algn="l" defTabSz="914400" rtl="0" eaLnBrk="1" latinLnBrk="0" hangingPunct="1"/>
                      <a:r>
                        <a:rPr lang="en-US" sz="900" b="1" kern="1200" baseline="0" dirty="0">
                          <a:solidFill>
                            <a:schemeClr val="dk1"/>
                          </a:solidFill>
                          <a:latin typeface="Arial Black" pitchFamily="34" charset="0"/>
                          <a:ea typeface="+mn-ea"/>
                          <a:cs typeface="+mn-cs"/>
                        </a:rPr>
                        <a:t>available</a:t>
                      </a:r>
                    </a:p>
                    <a:p>
                      <a:pPr marL="0" algn="l" defTabSz="914400" rtl="0" eaLnBrk="1" latinLnBrk="0" hangingPunct="1"/>
                      <a:r>
                        <a:rPr lang="en-US" sz="900" b="1" kern="1200" baseline="0" dirty="0">
                          <a:solidFill>
                            <a:schemeClr val="dk1"/>
                          </a:solidFill>
                          <a:latin typeface="Arial Black" pitchFamily="34" charset="0"/>
                          <a:ea typeface="+mn-ea"/>
                          <a:cs typeface="+mn-cs"/>
                        </a:rPr>
                        <a:t>to the</a:t>
                      </a:r>
                    </a:p>
                    <a:p>
                      <a:pPr marL="0" algn="l" defTabSz="914400" rtl="0" eaLnBrk="1" latinLnBrk="0" hangingPunct="1"/>
                      <a:r>
                        <a:rPr lang="en-US" sz="900" b="1" kern="1200" baseline="0" dirty="0">
                          <a:solidFill>
                            <a:schemeClr val="dk1"/>
                          </a:solidFill>
                          <a:latin typeface="Arial Black" pitchFamily="34" charset="0"/>
                          <a:ea typeface="+mn-ea"/>
                          <a:cs typeface="+mn-cs"/>
                        </a:rPr>
                        <a:t>population</a:t>
                      </a:r>
                    </a:p>
                    <a:p>
                      <a:pPr marL="0" algn="l" defTabSz="914400" rtl="0" eaLnBrk="1" latinLnBrk="0" hangingPunct="1"/>
                      <a:r>
                        <a:rPr lang="en-US" sz="900" b="1" kern="1200" baseline="0" dirty="0">
                          <a:solidFill>
                            <a:schemeClr val="dk1"/>
                          </a:solidFill>
                          <a:latin typeface="Arial Black" pitchFamily="34" charset="0"/>
                          <a:ea typeface="+mn-ea"/>
                          <a:cs typeface="+mn-cs"/>
                        </a:rPr>
                        <a:t>is expanded</a:t>
                      </a:r>
                    </a:p>
                    <a:p>
                      <a:pPr marL="0" algn="l" defTabSz="914400" rtl="0" eaLnBrk="1" latinLnBrk="0" hangingPunct="1"/>
                      <a:r>
                        <a:rPr lang="en-US" sz="900" b="1" kern="1200" baseline="0" dirty="0">
                          <a:solidFill>
                            <a:schemeClr val="dk1"/>
                          </a:solidFill>
                          <a:latin typeface="Arial Black" pitchFamily="34" charset="0"/>
                          <a:ea typeface="+mn-ea"/>
                          <a:cs typeface="+mn-cs"/>
                        </a:rPr>
                        <a:t>on the</a:t>
                      </a:r>
                    </a:p>
                    <a:p>
                      <a:pPr marL="0" algn="l" defTabSz="914400" rtl="0" eaLnBrk="1" latinLnBrk="0" hangingPunct="1"/>
                      <a:r>
                        <a:rPr lang="en-US" sz="900" b="1" kern="1200" baseline="0" dirty="0">
                          <a:solidFill>
                            <a:schemeClr val="dk1"/>
                          </a:solidFill>
                          <a:latin typeface="Arial Black" pitchFamily="34" charset="0"/>
                          <a:ea typeface="+mn-ea"/>
                          <a:cs typeface="+mn-cs"/>
                        </a:rPr>
                        <a:t>basis of</a:t>
                      </a:r>
                    </a:p>
                    <a:p>
                      <a:pPr marL="0" algn="l" defTabSz="914400" rtl="0" eaLnBrk="1" latinLnBrk="0" hangingPunct="1"/>
                      <a:r>
                        <a:rPr lang="en-US" sz="900" b="1" kern="1200" baseline="0" dirty="0">
                          <a:solidFill>
                            <a:schemeClr val="dk1"/>
                          </a:solidFill>
                          <a:latin typeface="Arial Black" pitchFamily="34" charset="0"/>
                          <a:ea typeface="+mn-ea"/>
                          <a:cs typeface="+mn-cs"/>
                        </a:rPr>
                        <a:t>cost-effectiveness</a:t>
                      </a:r>
                    </a:p>
                    <a:p>
                      <a:pPr marL="0" algn="l" defTabSz="914400" rtl="0" eaLnBrk="1" latinLnBrk="0" hangingPunct="1"/>
                      <a:r>
                        <a:rPr lang="en-US" sz="900" b="1" kern="1200" baseline="0" dirty="0">
                          <a:solidFill>
                            <a:schemeClr val="dk1"/>
                          </a:solidFill>
                          <a:latin typeface="Arial Black" pitchFamily="34" charset="0"/>
                          <a:ea typeface="+mn-ea"/>
                          <a:cs typeface="+mn-cs"/>
                        </a:rPr>
                        <a:t>and equity</a:t>
                      </a:r>
                    </a:p>
                    <a:p>
                      <a:pPr marL="0" algn="l" defTabSz="914400" rtl="0" eaLnBrk="1" latinLnBrk="0" hangingPunct="1"/>
                      <a:endParaRPr lang="en-ZA" sz="900" b="1" kern="1200" baseline="0" dirty="0">
                        <a:solidFill>
                          <a:schemeClr val="dk1"/>
                        </a:solidFill>
                        <a:latin typeface="Arial Black" pitchFamily="34" charset="0"/>
                        <a:ea typeface="+mn-ea"/>
                        <a:cs typeface="+mn-cs"/>
                      </a:endParaRPr>
                    </a:p>
                  </a:txBody>
                  <a:tcPr marL="68582" marR="68582"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rgbClr val="000000"/>
                          </a:solidFill>
                          <a:latin typeface="Arial Black" pitchFamily="34" charset="0"/>
                          <a:ea typeface="Times New Roman"/>
                          <a:cs typeface="Arial"/>
                        </a:rPr>
                        <a:t>Technical Working Group appointed to draft the Service benefit framework for PHC</a:t>
                      </a:r>
                    </a:p>
                  </a:txBody>
                  <a:tcPr marL="68585" marR="68585" marT="0" marB="0"/>
                </a:tc>
                <a:tc>
                  <a:txBody>
                    <a:bodyPr/>
                    <a:lstStyle/>
                    <a:p>
                      <a:r>
                        <a:rPr lang="en-US" sz="900" kern="1200" dirty="0">
                          <a:solidFill>
                            <a:srgbClr val="000000"/>
                          </a:solidFill>
                          <a:latin typeface="Arial Black" pitchFamily="34" charset="0"/>
                          <a:ea typeface="Times New Roman"/>
                          <a:cs typeface="Arial"/>
                        </a:rPr>
                        <a:t>Service benefits framework for PHC completed</a:t>
                      </a:r>
                    </a:p>
                    <a:p>
                      <a:endParaRPr lang="en-ZA" sz="900" kern="1200" dirty="0">
                        <a:solidFill>
                          <a:srgbClr val="000000"/>
                        </a:solidFill>
                        <a:latin typeface="Arial Black" pitchFamily="34" charset="0"/>
                        <a:ea typeface="Times New Roman"/>
                        <a:cs typeface="Arial"/>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ZA" sz="900" kern="1200" dirty="0">
                        <a:solidFill>
                          <a:srgbClr val="000000"/>
                        </a:solidFill>
                        <a:latin typeface="Arial Black" pitchFamily="34" charset="0"/>
                        <a:ea typeface="Times New Roman"/>
                        <a:cs typeface="Arial"/>
                      </a:endParaRPr>
                    </a:p>
                  </a:txBody>
                  <a:tcPr marL="68580" marR="68580" marT="0" marB="0"/>
                </a:tc>
                <a:tc>
                  <a:txBody>
                    <a:bodyPr/>
                    <a:lstStyle/>
                    <a:p>
                      <a:pPr marL="0" algn="l" defTabSz="914400" rtl="0" eaLnBrk="1" latinLnBrk="0" hangingPunct="1">
                        <a:spcAft>
                          <a:spcPts val="0"/>
                        </a:spcAft>
                      </a:pPr>
                      <a:r>
                        <a:rPr lang="en-ZA" sz="900" kern="1200" dirty="0">
                          <a:solidFill>
                            <a:srgbClr val="000000"/>
                          </a:solidFill>
                          <a:latin typeface="Arial Black" pitchFamily="34" charset="0"/>
                          <a:ea typeface="Times New Roman"/>
                          <a:cs typeface="Arial"/>
                        </a:rPr>
                        <a:t>The PHC Service Benefits Framework was developed</a:t>
                      </a:r>
                    </a:p>
                  </a:txBody>
                  <a:tcPr marL="68580" marR="68580" marT="0" marB="0">
                    <a:solidFill>
                      <a:schemeClr val="accent1">
                        <a:lumMod val="20000"/>
                        <a:lumOff val="80000"/>
                      </a:schemeClr>
                    </a:solidFill>
                  </a:tcPr>
                </a:tc>
                <a:tc>
                  <a:txBody>
                    <a:bodyPr/>
                    <a:lstStyle/>
                    <a:p>
                      <a:pPr marL="0" algn="l" defTabSz="914400" rtl="0" eaLnBrk="1" latinLnBrk="0" hangingPunct="1">
                        <a:spcAft>
                          <a:spcPts val="0"/>
                        </a:spcAft>
                      </a:pPr>
                      <a:r>
                        <a:rPr lang="en-ZA" sz="900" kern="1200" dirty="0">
                          <a:solidFill>
                            <a:srgbClr val="000000"/>
                          </a:solidFill>
                          <a:latin typeface="Arial Black" pitchFamily="34" charset="0"/>
                          <a:ea typeface="Times New Roman"/>
                          <a:cs typeface="Arial"/>
                        </a:rPr>
                        <a:t>Service benefits framework for PHC not tabled at NHC for approval</a:t>
                      </a:r>
                    </a:p>
                    <a:p>
                      <a:pPr marL="0" algn="l" defTabSz="914400" rtl="0" eaLnBrk="1" latinLnBrk="0" hangingPunct="1">
                        <a:spcAft>
                          <a:spcPts val="0"/>
                        </a:spcAft>
                      </a:pPr>
                      <a:endParaRPr lang="en-ZA" sz="900" kern="1200" dirty="0">
                        <a:solidFill>
                          <a:srgbClr val="000000"/>
                        </a:solidFill>
                        <a:latin typeface="Arial Black" pitchFamily="34" charset="0"/>
                        <a:ea typeface="Times New Roman"/>
                        <a:cs typeface="Arial"/>
                      </a:endParaRPr>
                    </a:p>
                    <a:p>
                      <a:pPr marL="0" algn="l" defTabSz="914400" rtl="0" eaLnBrk="1" latinLnBrk="0" hangingPunct="1">
                        <a:spcAft>
                          <a:spcPts val="0"/>
                        </a:spcAft>
                      </a:pPr>
                      <a:endParaRPr lang="en-ZA" sz="900" kern="1200" dirty="0">
                        <a:solidFill>
                          <a:srgbClr val="000000"/>
                        </a:solidFill>
                        <a:latin typeface="Arial Black" pitchFamily="34" charset="0"/>
                        <a:ea typeface="Times New Roman"/>
                        <a:cs typeface="Arial"/>
                      </a:endParaRP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900" kern="1200" dirty="0">
                          <a:solidFill>
                            <a:schemeClr val="tx1"/>
                          </a:solidFill>
                          <a:latin typeface="Arial Black" pitchFamily="34" charset="0"/>
                          <a:ea typeface="Times New Roman"/>
                          <a:cs typeface="Arial"/>
                        </a:rPr>
                        <a:t>Delays for NHC processing normative work due to several COVID-19 urgent matters</a:t>
                      </a:r>
                      <a:endParaRPr lang="en-ZA" sz="900" kern="1200" dirty="0">
                        <a:solidFill>
                          <a:schemeClr val="tx1"/>
                        </a:solidFill>
                        <a:latin typeface="Arial Black" pitchFamily="34" charset="0"/>
                        <a:ea typeface="Times New Roman"/>
                        <a:cs typeface="Arial"/>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1492027">
                <a:tc vMerge="1">
                  <a:txBody>
                    <a:bodyPr/>
                    <a:lstStyle/>
                    <a:p>
                      <a:pPr marL="0" marR="0" algn="l" defTabSz="914400" rtl="0" eaLnBrk="1" latinLnBrk="0" hangingPunct="1">
                        <a:lnSpc>
                          <a:spcPct val="115000"/>
                        </a:lnSpc>
                        <a:spcBef>
                          <a:spcPts val="0"/>
                        </a:spcBef>
                        <a:spcAft>
                          <a:spcPts val="0"/>
                        </a:spcAft>
                      </a:pPr>
                      <a:endParaRPr lang="en-US" sz="900" b="1" kern="1200" baseline="0" dirty="0">
                        <a:solidFill>
                          <a:schemeClr val="dk1"/>
                        </a:solidFill>
                        <a:latin typeface="Arial Black" pitchFamily="34" charset="0"/>
                        <a:ea typeface="+mn-ea"/>
                        <a:cs typeface="+mn-cs"/>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900" b="1" kern="1200" baseline="0" dirty="0">
                          <a:solidFill>
                            <a:schemeClr val="dk1"/>
                          </a:solidFill>
                          <a:latin typeface="Arial Black" pitchFamily="34" charset="0"/>
                          <a:ea typeface="+mn-ea"/>
                          <a:cs typeface="+mn-cs"/>
                        </a:rPr>
                        <a:t>Total number of patients registered to receive medicines through the CCMDD system</a:t>
                      </a:r>
                    </a:p>
                  </a:txBody>
                  <a:tcPr marL="68580" marR="68580" marT="0" marB="0"/>
                </a:tc>
                <a:tc>
                  <a:txBody>
                    <a:bodyPr/>
                    <a:lstStyle/>
                    <a:p>
                      <a:pPr marL="0" marR="0" algn="l" defTabSz="914400" rtl="0" eaLnBrk="1" latinLnBrk="0" hangingPunct="1">
                        <a:lnSpc>
                          <a:spcPct val="115000"/>
                        </a:lnSpc>
                        <a:spcBef>
                          <a:spcPts val="0"/>
                        </a:spcBef>
                        <a:spcAft>
                          <a:spcPts val="1000"/>
                        </a:spcAft>
                      </a:pPr>
                      <a:r>
                        <a:rPr lang="en-US" sz="900" b="1" kern="1200" baseline="0" dirty="0">
                          <a:solidFill>
                            <a:schemeClr val="dk1"/>
                          </a:solidFill>
                          <a:latin typeface="Arial Black" pitchFamily="34" charset="0"/>
                          <a:ea typeface="+mn-ea"/>
                          <a:cs typeface="+mn-cs"/>
                        </a:rPr>
                        <a:t>4 500 000</a:t>
                      </a:r>
                    </a:p>
                  </a:txBody>
                  <a:tcPr marL="68580" marR="68580" marT="0" marB="0"/>
                </a:tc>
                <a:tc>
                  <a:txBody>
                    <a:bodyPr/>
                    <a:lstStyle/>
                    <a:p>
                      <a:pPr marL="0" algn="l" defTabSz="914400" rtl="0" eaLnBrk="1" latinLnBrk="0" hangingPunct="1">
                        <a:spcAft>
                          <a:spcPts val="0"/>
                        </a:spcAft>
                      </a:pPr>
                      <a:r>
                        <a:rPr lang="en-ZA" sz="900" dirty="0">
                          <a:solidFill>
                            <a:srgbClr val="000000"/>
                          </a:solidFill>
                          <a:effectLst/>
                          <a:latin typeface="Arial Black" panose="020B0A04020102020204" pitchFamily="34" charset="0"/>
                          <a:ea typeface="Times New Roman" panose="02020603050405020304" pitchFamily="18" charset="0"/>
                        </a:rPr>
                        <a:t>5</a:t>
                      </a:r>
                      <a:r>
                        <a:rPr lang="en-ZA" sz="900" kern="1200" dirty="0">
                          <a:solidFill>
                            <a:srgbClr val="000000"/>
                          </a:solidFill>
                          <a:latin typeface="Arial Black" pitchFamily="34" charset="0"/>
                          <a:ea typeface="Times New Roman"/>
                          <a:cs typeface="Arial"/>
                        </a:rPr>
                        <a:t> 013 074 patients enrolled for receiving medicines</a:t>
                      </a:r>
                    </a:p>
                    <a:p>
                      <a:pPr marL="0" algn="l" defTabSz="914400" rtl="0" eaLnBrk="1" latinLnBrk="0" hangingPunct="1">
                        <a:spcAft>
                          <a:spcPts val="0"/>
                        </a:spcAft>
                      </a:pPr>
                      <a:r>
                        <a:rPr lang="en-ZA" sz="900" kern="1200" dirty="0">
                          <a:solidFill>
                            <a:srgbClr val="000000"/>
                          </a:solidFill>
                          <a:latin typeface="Arial Black" pitchFamily="34" charset="0"/>
                          <a:ea typeface="Times New Roman"/>
                          <a:cs typeface="Arial"/>
                        </a:rPr>
                        <a:t>through the CCMDD programme (cumulative)</a:t>
                      </a:r>
                    </a:p>
                  </a:txBody>
                  <a:tcPr marL="68580" marR="68580" marT="0" marB="0">
                    <a:solidFill>
                      <a:schemeClr val="accent1">
                        <a:lumMod val="20000"/>
                        <a:lumOff val="80000"/>
                      </a:schemeClr>
                    </a:solidFill>
                  </a:tcPr>
                </a:tc>
                <a:tc>
                  <a:txBody>
                    <a:bodyPr/>
                    <a:lstStyle/>
                    <a:p>
                      <a:pPr algn="just">
                        <a:spcAft>
                          <a:spcPts val="0"/>
                        </a:spcAft>
                      </a:pPr>
                      <a:r>
                        <a:rPr lang="en-ZA" sz="900" dirty="0">
                          <a:solidFill>
                            <a:srgbClr val="000000"/>
                          </a:solidFill>
                          <a:effectLst/>
                          <a:latin typeface="Arial Black" panose="020B0A04020102020204" pitchFamily="34" charset="0"/>
                          <a:ea typeface="Times New Roman" panose="02020603050405020304" pitchFamily="18" charset="0"/>
                        </a:rPr>
                        <a:t>+513 074 patients enrolled</a:t>
                      </a:r>
                    </a:p>
                  </a:txBody>
                  <a:tcPr marL="68580" marR="68580" marT="0" marB="0">
                    <a:solidFill>
                      <a:schemeClr val="accent1">
                        <a:lumMod val="20000"/>
                        <a:lumOff val="80000"/>
                      </a:schemeClr>
                    </a:solidFill>
                  </a:tcPr>
                </a:tc>
                <a:tc>
                  <a:txBody>
                    <a:bodyPr/>
                    <a:lstStyle/>
                    <a:p>
                      <a:pPr algn="just">
                        <a:lnSpc>
                          <a:spcPts val="1300"/>
                        </a:lnSpc>
                        <a:spcAft>
                          <a:spcPts val="0"/>
                        </a:spcAft>
                      </a:pPr>
                      <a:r>
                        <a:rPr lang="en-GB" sz="900" dirty="0">
                          <a:effectLst/>
                          <a:latin typeface="Arial Black" panose="020B0A04020102020204" pitchFamily="34" charset="0"/>
                          <a:ea typeface="Times New Roman" panose="02020603050405020304" pitchFamily="18" charset="0"/>
                        </a:rPr>
                        <a:t>Due to the many positive offerings of the programme, more patients request to be enrolled into the programme. The COVID19 pandemic has also forced many facilities to register more patients onto the programme, due to limited resources at facility level</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479234">
                <a:tc>
                  <a:txBody>
                    <a:bodyPr/>
                    <a:lstStyle/>
                    <a:p>
                      <a:pPr marL="0" algn="l" defTabSz="914400" rtl="0" eaLnBrk="1" latinLnBrk="0" hangingPunct="1"/>
                      <a:r>
                        <a:rPr lang="en-US" sz="900" b="1" kern="1200" baseline="0" dirty="0">
                          <a:solidFill>
                            <a:schemeClr val="dk1"/>
                          </a:solidFill>
                          <a:latin typeface="Arial Black" pitchFamily="34" charset="0"/>
                          <a:ea typeface="+mn-ea"/>
                          <a:cs typeface="+mn-cs"/>
                        </a:rPr>
                        <a:t>Resources </a:t>
                      </a:r>
                    </a:p>
                    <a:p>
                      <a:pPr marL="0" algn="l" defTabSz="914400" rtl="0" eaLnBrk="1" latinLnBrk="0" hangingPunct="1"/>
                      <a:r>
                        <a:rPr lang="en-US" sz="900" b="1" kern="1200" baseline="0" dirty="0">
                          <a:solidFill>
                            <a:schemeClr val="dk1"/>
                          </a:solidFill>
                          <a:latin typeface="Arial Black" pitchFamily="34" charset="0"/>
                          <a:ea typeface="+mn-ea"/>
                          <a:cs typeface="+mn-cs"/>
                        </a:rPr>
                        <a:t>are available </a:t>
                      </a:r>
                    </a:p>
                    <a:p>
                      <a:pPr marL="0" algn="l" defTabSz="914400" rtl="0" eaLnBrk="1" latinLnBrk="0" hangingPunct="1"/>
                      <a:r>
                        <a:rPr lang="en-US" sz="900" b="1" kern="1200" baseline="0" dirty="0">
                          <a:solidFill>
                            <a:schemeClr val="dk1"/>
                          </a:solidFill>
                          <a:latin typeface="Arial Black" pitchFamily="34" charset="0"/>
                          <a:ea typeface="+mn-ea"/>
                          <a:cs typeface="+mn-cs"/>
                        </a:rPr>
                        <a:t>to managers </a:t>
                      </a:r>
                    </a:p>
                    <a:p>
                      <a:pPr marL="0" algn="l" defTabSz="914400" rtl="0" eaLnBrk="1" latinLnBrk="0" hangingPunct="1"/>
                      <a:r>
                        <a:rPr lang="en-US" sz="900" b="1" kern="1200" baseline="0" dirty="0">
                          <a:solidFill>
                            <a:schemeClr val="dk1"/>
                          </a:solidFill>
                          <a:latin typeface="Arial Black" pitchFamily="34" charset="0"/>
                          <a:ea typeface="+mn-ea"/>
                          <a:cs typeface="+mn-cs"/>
                        </a:rPr>
                        <a:t>and frontline </a:t>
                      </a:r>
                    </a:p>
                    <a:p>
                      <a:pPr marL="0" algn="l" defTabSz="914400" rtl="0" eaLnBrk="1" latinLnBrk="0" hangingPunct="1"/>
                      <a:r>
                        <a:rPr lang="en-US" sz="900" b="1" kern="1200" baseline="0" dirty="0">
                          <a:solidFill>
                            <a:schemeClr val="dk1"/>
                          </a:solidFill>
                          <a:latin typeface="Arial Black" pitchFamily="34" charset="0"/>
                          <a:ea typeface="+mn-ea"/>
                          <a:cs typeface="+mn-cs"/>
                        </a:rPr>
                        <a:t>providers, </a:t>
                      </a:r>
                    </a:p>
                    <a:p>
                      <a:pPr marL="0" algn="l" defTabSz="914400" rtl="0" eaLnBrk="1" latinLnBrk="0" hangingPunct="1"/>
                      <a:r>
                        <a:rPr lang="en-US" sz="900" b="1" kern="1200" baseline="0" dirty="0">
                          <a:solidFill>
                            <a:schemeClr val="dk1"/>
                          </a:solidFill>
                          <a:latin typeface="Arial Black" pitchFamily="34" charset="0"/>
                          <a:ea typeface="+mn-ea"/>
                          <a:cs typeface="+mn-cs"/>
                        </a:rPr>
                        <a:t>with flexibility </a:t>
                      </a:r>
                    </a:p>
                    <a:p>
                      <a:pPr marL="0" algn="l" defTabSz="914400" rtl="0" eaLnBrk="1" latinLnBrk="0" hangingPunct="1"/>
                      <a:r>
                        <a:rPr lang="en-US" sz="900" b="1" kern="1200" baseline="0" dirty="0">
                          <a:solidFill>
                            <a:schemeClr val="dk1"/>
                          </a:solidFill>
                          <a:latin typeface="Arial Black" pitchFamily="34" charset="0"/>
                          <a:ea typeface="+mn-ea"/>
                          <a:cs typeface="+mn-cs"/>
                        </a:rPr>
                        <a:t>to manage </a:t>
                      </a:r>
                    </a:p>
                    <a:p>
                      <a:pPr marL="0" algn="l" defTabSz="914400" rtl="0" eaLnBrk="1" latinLnBrk="0" hangingPunct="1"/>
                      <a:r>
                        <a:rPr lang="en-US" sz="900" b="1" kern="1200" baseline="0" dirty="0">
                          <a:solidFill>
                            <a:schemeClr val="dk1"/>
                          </a:solidFill>
                          <a:latin typeface="Arial Black" pitchFamily="34" charset="0"/>
                          <a:ea typeface="+mn-ea"/>
                          <a:cs typeface="+mn-cs"/>
                        </a:rPr>
                        <a:t>it according </a:t>
                      </a:r>
                    </a:p>
                    <a:p>
                      <a:pPr marL="0" algn="l" defTabSz="914400" rtl="0" eaLnBrk="1" latinLnBrk="0" hangingPunct="1"/>
                      <a:r>
                        <a:rPr lang="en-US" sz="900" b="1" kern="1200" baseline="0" dirty="0">
                          <a:solidFill>
                            <a:schemeClr val="dk1"/>
                          </a:solidFill>
                          <a:latin typeface="Arial Black" pitchFamily="34" charset="0"/>
                          <a:ea typeface="+mn-ea"/>
                          <a:cs typeface="+mn-cs"/>
                        </a:rPr>
                        <a:t>to their local </a:t>
                      </a:r>
                    </a:p>
                    <a:p>
                      <a:pPr marL="0" algn="l" defTabSz="914400" rtl="0" eaLnBrk="1" latinLnBrk="0" hangingPunct="1"/>
                      <a:r>
                        <a:rPr lang="en-US" sz="900" b="1" kern="1200" baseline="0" dirty="0">
                          <a:solidFill>
                            <a:schemeClr val="dk1"/>
                          </a:solidFill>
                          <a:latin typeface="Arial Black" pitchFamily="34" charset="0"/>
                          <a:ea typeface="+mn-ea"/>
                          <a:cs typeface="+mn-cs"/>
                        </a:rPr>
                        <a:t>needs</a:t>
                      </a:r>
                      <a:endParaRPr lang="en-ZA" sz="900" b="1" kern="1200" baseline="0" dirty="0">
                        <a:solidFill>
                          <a:schemeClr val="dk1"/>
                        </a:solidFill>
                        <a:latin typeface="Arial Black" pitchFamily="34" charset="0"/>
                        <a:ea typeface="+mn-ea"/>
                        <a:cs typeface="+mn-cs"/>
                      </a:endParaRPr>
                    </a:p>
                  </a:txBody>
                  <a:tcPr marL="68582" marR="68582" marT="0" marB="0"/>
                </a:tc>
                <a:tc>
                  <a:txBody>
                    <a:bodyPr/>
                    <a:lstStyle/>
                    <a:p>
                      <a:pPr marL="0" algn="l" defTabSz="914400" rtl="0" eaLnBrk="1" latinLnBrk="0" hangingPunct="1"/>
                      <a:r>
                        <a:rPr lang="en-US" sz="900" b="1" kern="1200" baseline="0" dirty="0">
                          <a:solidFill>
                            <a:schemeClr val="dk1"/>
                          </a:solidFill>
                          <a:latin typeface="Arial Black" pitchFamily="34" charset="0"/>
                          <a:ea typeface="+mn-ea"/>
                          <a:cs typeface="+mn-cs"/>
                        </a:rPr>
                        <a:t>Total number of health facilities reporting stock availability at national surveillance centre</a:t>
                      </a:r>
                      <a:endParaRPr lang="en-ZA" sz="900" b="1" kern="1200" baseline="0" dirty="0">
                        <a:solidFill>
                          <a:schemeClr val="dk1"/>
                        </a:solidFill>
                        <a:latin typeface="Arial Black" pitchFamily="34" charset="0"/>
                        <a:ea typeface="+mn-ea"/>
                        <a:cs typeface="+mn-cs"/>
                      </a:endParaRPr>
                    </a:p>
                  </a:txBody>
                  <a:tcPr marL="68582" marR="68582" marT="0" marB="0"/>
                </a:tc>
                <a:tc>
                  <a:txBody>
                    <a:bodyPr/>
                    <a:lstStyle/>
                    <a:p>
                      <a:pPr marL="0" algn="l" defTabSz="914400" rtl="0" eaLnBrk="1" latinLnBrk="0" hangingPunct="1"/>
                      <a:r>
                        <a:rPr lang="en-US" sz="900" b="1" kern="1200" baseline="0" dirty="0">
                          <a:solidFill>
                            <a:schemeClr val="dk1"/>
                          </a:solidFill>
                          <a:latin typeface="Arial Black" pitchFamily="34" charset="0"/>
                          <a:ea typeface="+mn-ea"/>
                          <a:cs typeface="+mn-cs"/>
                        </a:rPr>
                        <a:t>3 830</a:t>
                      </a:r>
                    </a:p>
                  </a:txBody>
                  <a:tcPr marL="68582" marR="68582" marT="0" marB="0"/>
                </a:tc>
                <a:tc>
                  <a:txBody>
                    <a:bodyPr/>
                    <a:lstStyle/>
                    <a:p>
                      <a:pPr algn="just">
                        <a:spcAft>
                          <a:spcPts val="0"/>
                        </a:spcAft>
                      </a:pPr>
                      <a:r>
                        <a:rPr lang="en-ZA" sz="900" dirty="0">
                          <a:solidFill>
                            <a:srgbClr val="000000"/>
                          </a:solidFill>
                          <a:effectLst/>
                          <a:latin typeface="Arial Black" panose="020B0A04020102020204" pitchFamily="34" charset="0"/>
                          <a:ea typeface="Times New Roman" panose="02020603050405020304" pitchFamily="18" charset="0"/>
                        </a:rPr>
                        <a:t>3873</a:t>
                      </a:r>
                    </a:p>
                  </a:txBody>
                  <a:tcPr marL="68580" marR="68580" marT="0" marB="0">
                    <a:solidFill>
                      <a:schemeClr val="accent1">
                        <a:lumMod val="20000"/>
                        <a:lumOff val="80000"/>
                      </a:schemeClr>
                    </a:solidFill>
                  </a:tcPr>
                </a:tc>
                <a:tc>
                  <a:txBody>
                    <a:bodyPr/>
                    <a:lstStyle/>
                    <a:p>
                      <a:pPr marL="0" algn="l" defTabSz="914400" rtl="0" eaLnBrk="1" latinLnBrk="0" hangingPunct="1">
                        <a:lnSpc>
                          <a:spcPts val="1300"/>
                        </a:lnSpc>
                        <a:spcAft>
                          <a:spcPts val="0"/>
                        </a:spcAft>
                      </a:pPr>
                      <a:r>
                        <a:rPr lang="en-GB" sz="900" kern="1200" dirty="0">
                          <a:solidFill>
                            <a:srgbClr val="000000"/>
                          </a:solidFill>
                          <a:latin typeface="Arial Black" pitchFamily="34" charset="0"/>
                          <a:ea typeface="Times New Roman"/>
                          <a:cs typeface="Arial"/>
                        </a:rPr>
                        <a:t>+43 health facilities</a:t>
                      </a:r>
                      <a:endParaRPr lang="en-ZA" sz="900" kern="1200" dirty="0">
                        <a:solidFill>
                          <a:srgbClr val="000000"/>
                        </a:solidFill>
                        <a:latin typeface="Arial Black" pitchFamily="34" charset="0"/>
                        <a:ea typeface="Times New Roman"/>
                        <a:cs typeface="Arial"/>
                      </a:endParaRPr>
                    </a:p>
                  </a:txBody>
                  <a:tcPr marL="68580" marR="68580" marT="0" marB="0">
                    <a:solidFill>
                      <a:schemeClr val="accent1">
                        <a:lumMod val="20000"/>
                        <a:lumOff val="80000"/>
                      </a:schemeClr>
                    </a:solidFill>
                  </a:tcPr>
                </a:tc>
                <a:tc>
                  <a:txBody>
                    <a:bodyPr/>
                    <a:lstStyle/>
                    <a:p>
                      <a:pPr algn="just">
                        <a:lnSpc>
                          <a:spcPts val="1300"/>
                        </a:lnSpc>
                        <a:spcAft>
                          <a:spcPts val="0"/>
                        </a:spcAft>
                      </a:pPr>
                      <a:r>
                        <a:rPr lang="en-GB" sz="900" dirty="0">
                          <a:effectLst/>
                          <a:latin typeface="Arial Black" panose="020B0A04020102020204" pitchFamily="34" charset="0"/>
                          <a:ea typeface="Times New Roman" panose="02020603050405020304" pitchFamily="18" charset="0"/>
                        </a:rPr>
                        <a:t>Additional sites came on line</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30614157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23928" y="6021288"/>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23</a:t>
            </a:fld>
            <a:r>
              <a:rPr lang="en-ZA" sz="1200">
                <a:latin typeface="Arial" pitchFamily="34" charset="0"/>
                <a:cs typeface="Arial" pitchFamily="34" charset="0"/>
              </a:rPr>
              <a:t> </a:t>
            </a:r>
            <a:endParaRPr lang="en-ZA" sz="1200" dirty="0">
              <a:latin typeface="Arial" pitchFamily="34" charset="0"/>
              <a:cs typeface="Arial" pitchFamily="34" charset="0"/>
            </a:endParaRPr>
          </a:p>
        </p:txBody>
      </p:sp>
      <p:sp>
        <p:nvSpPr>
          <p:cNvPr id="5" name="Rectangle 4"/>
          <p:cNvSpPr/>
          <p:nvPr/>
        </p:nvSpPr>
        <p:spPr>
          <a:xfrm>
            <a:off x="107504" y="1196752"/>
            <a:ext cx="8929819" cy="3293209"/>
          </a:xfrm>
          <a:prstGeom prst="rect">
            <a:avLst/>
          </a:prstGeom>
        </p:spPr>
        <p:txBody>
          <a:bodyPr wrap="square">
            <a:spAutoFit/>
          </a:bodyPr>
          <a:lstStyle/>
          <a:p>
            <a:pPr marR="0" lvl="0" algn="just" defTabSz="914400" rtl="0" eaLnBrk="1" fontAlgn="auto" latinLnBrk="0" hangingPunct="1">
              <a:spcBef>
                <a:spcPts val="300"/>
              </a:spcBef>
              <a:spcAft>
                <a:spcPts val="300"/>
              </a:spcAft>
              <a:buClrTx/>
              <a:buSzTx/>
              <a:tabLst/>
              <a:defRPr/>
            </a:pPr>
            <a:r>
              <a:rPr kumimoji="0" lang="en-US" sz="1400" b="1" i="1" u="none" strike="noStrike" kern="1200" cap="none" spc="0" normalizeH="0" baseline="0" noProof="0" dirty="0">
                <a:ln>
                  <a:noFill/>
                </a:ln>
                <a:solidFill>
                  <a:prstClr val="black"/>
                </a:solidFill>
                <a:effectLst/>
                <a:uLnTx/>
                <a:uFillTx/>
                <a:latin typeface="Arial Black" panose="020B0A04020102020204" pitchFamily="34" charset="0"/>
              </a:rPr>
              <a:t>NCOP public hearings on the NHI Bill in Parliament</a:t>
            </a:r>
            <a:r>
              <a:rPr kumimoji="0" lang="en-US" sz="1400" b="0" i="0" u="none" strike="noStrike" kern="1200" cap="none" spc="0" normalizeH="0" noProof="0" dirty="0">
                <a:ln>
                  <a:noFill/>
                </a:ln>
                <a:solidFill>
                  <a:prstClr val="black"/>
                </a:solidFill>
                <a:effectLst/>
                <a:uLnTx/>
                <a:uFillTx/>
                <a:latin typeface="Arial Black" panose="020B0A04020102020204" pitchFamily="34" charset="0"/>
              </a:rPr>
              <a:t>         </a:t>
            </a:r>
          </a:p>
          <a:p>
            <a:pPr lvl="1" algn="just">
              <a:spcBef>
                <a:spcPts val="300"/>
              </a:spcBef>
              <a:spcAft>
                <a:spcPts val="300"/>
              </a:spcAft>
              <a:defRPr/>
            </a:pPr>
            <a:r>
              <a:rPr lang="en-US" sz="1400" dirty="0">
                <a:latin typeface="Arial Black" panose="020B0A04020102020204" pitchFamily="34" charset="0"/>
              </a:rPr>
              <a:t>- </a:t>
            </a:r>
            <a:r>
              <a:rPr lang="en-US" sz="1400" dirty="0">
                <a:latin typeface="Arial Black" panose="020B0A04020102020204" pitchFamily="34" charset="0"/>
                <a:cs typeface="Arial" panose="020B0604020202020204" pitchFamily="34" charset="0"/>
              </a:rPr>
              <a:t>The Department continues to attend the line-by-line review by the Portfolio Committee in Parliament.  </a:t>
            </a:r>
          </a:p>
          <a:p>
            <a:pPr algn="just">
              <a:spcBef>
                <a:spcPts val="300"/>
              </a:spcBef>
              <a:spcAft>
                <a:spcPts val="300"/>
              </a:spcAft>
              <a:defRPr/>
            </a:pPr>
            <a:r>
              <a:rPr lang="en-US" sz="1400" b="1" i="1" dirty="0">
                <a:solidFill>
                  <a:prstClr val="black"/>
                </a:solidFill>
                <a:latin typeface="Arial Black" panose="020B0A04020102020204" pitchFamily="34" charset="0"/>
              </a:rPr>
              <a:t>Service benefits framework for PHC </a:t>
            </a:r>
          </a:p>
          <a:p>
            <a:pPr lvl="1" algn="just">
              <a:spcBef>
                <a:spcPts val="300"/>
              </a:spcBef>
              <a:spcAft>
                <a:spcPts val="300"/>
              </a:spcAft>
              <a:defRPr/>
            </a:pPr>
            <a:r>
              <a:rPr lang="en-US" sz="1400" dirty="0">
                <a:solidFill>
                  <a:prstClr val="black"/>
                </a:solidFill>
                <a:latin typeface="Arial Black" panose="020B0A04020102020204" pitchFamily="34" charset="0"/>
              </a:rPr>
              <a:t>- </a:t>
            </a:r>
            <a:r>
              <a:rPr lang="en-US" sz="1400" dirty="0">
                <a:solidFill>
                  <a:prstClr val="black"/>
                </a:solidFill>
                <a:latin typeface="Arial Black" panose="020B0A04020102020204" pitchFamily="34" charset="0"/>
                <a:cs typeface="Arial" panose="020B0604020202020204" pitchFamily="34" charset="0"/>
              </a:rPr>
              <a:t>Tabling of the Service Benefits Framework to the NHC will be prioritised in 2022/2023 financial year. </a:t>
            </a:r>
          </a:p>
          <a:p>
            <a:pPr algn="just">
              <a:spcBef>
                <a:spcPts val="300"/>
              </a:spcBef>
              <a:spcAft>
                <a:spcPts val="300"/>
              </a:spcAft>
              <a:defRPr/>
            </a:pPr>
            <a:r>
              <a:rPr lang="en-US" sz="1400" b="1" i="1" dirty="0">
                <a:solidFill>
                  <a:prstClr val="black"/>
                </a:solidFill>
                <a:latin typeface="Arial Black" panose="020B0A04020102020204" pitchFamily="34" charset="0"/>
              </a:rPr>
              <a:t>Medical Aid Beneficiaries registered on HPRS</a:t>
            </a:r>
          </a:p>
          <a:p>
            <a:pPr lvl="1" algn="just">
              <a:spcBef>
                <a:spcPts val="300"/>
              </a:spcBef>
              <a:spcAft>
                <a:spcPts val="300"/>
              </a:spcAft>
              <a:defRPr/>
            </a:pPr>
            <a:r>
              <a:rPr lang="en-US" sz="1400" dirty="0">
                <a:solidFill>
                  <a:prstClr val="black"/>
                </a:solidFill>
                <a:latin typeface="Arial Black" panose="020B0A04020102020204" pitchFamily="34" charset="0"/>
              </a:rPr>
              <a:t> </a:t>
            </a:r>
            <a:r>
              <a:rPr lang="en-US" sz="1400" dirty="0">
                <a:solidFill>
                  <a:prstClr val="black"/>
                </a:solidFill>
                <a:latin typeface="Arial Black" panose="020B0A04020102020204" pitchFamily="34" charset="0"/>
                <a:cs typeface="Arial" panose="020B0604020202020204" pitchFamily="34" charset="0"/>
              </a:rPr>
              <a:t>- The Legal advice received by the Department stipulates that the Act will need to be amended. </a:t>
            </a:r>
            <a:endParaRPr lang="en-US" sz="1400" dirty="0">
              <a:solidFill>
                <a:prstClr val="black"/>
              </a:solidFill>
              <a:latin typeface="Arial Black" panose="020B0A04020102020204" pitchFamily="34" charset="0"/>
            </a:endParaRPr>
          </a:p>
          <a:p>
            <a:pPr marL="0" marR="0" lvl="0" indent="0" algn="just" defTabSz="914400" rtl="0" eaLnBrk="1" fontAlgn="auto" latinLnBrk="0" hangingPunct="1">
              <a:spcBef>
                <a:spcPts val="300"/>
              </a:spcBef>
              <a:spcAft>
                <a:spcPts val="3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spcBef>
                <a:spcPts val="300"/>
              </a:spcBef>
              <a:spcAft>
                <a:spcPts val="3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Black" panose="020B0A04020102020204" pitchFamily="34"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spcBef>
                <a:spcPts val="300"/>
              </a:spcBef>
              <a:spcAft>
                <a:spcPts val="300"/>
              </a:spcAft>
              <a:buClrTx/>
              <a:buSzTx/>
              <a:buFontTx/>
              <a:buNone/>
              <a:tabLst/>
              <a:defRPr/>
            </a:pPr>
            <a:endParaRPr kumimoji="0" lang="en-ZA" sz="1400" b="0" i="0" u="none" strike="noStrike" kern="1200" cap="none" spc="0" normalizeH="0" baseline="0" noProof="0" dirty="0">
              <a:ln>
                <a:noFill/>
              </a:ln>
              <a:solidFill>
                <a:prstClr val="black"/>
              </a:solidFill>
              <a:effectLst/>
              <a:uLnTx/>
              <a:uFillTx/>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179512" y="308747"/>
            <a:ext cx="5384294" cy="491930"/>
          </a:xfrm>
          <a:prstGeom prst="rect">
            <a:avLst/>
          </a:prstGeom>
        </p:spPr>
        <p:txBody>
          <a:bodyPr wrap="none">
            <a:spAutoFit/>
          </a:bodyPr>
          <a:lstStyle/>
          <a:p>
            <a:pPr marL="0" marR="3175" lvl="0" indent="0" algn="just" defTabSz="914400" rtl="0" eaLnBrk="1" fontAlgn="auto" latinLnBrk="0" hangingPunct="1">
              <a:lnSpc>
                <a:spcPct val="115000"/>
              </a:lnSpc>
              <a:spcBef>
                <a:spcPts val="1000"/>
              </a:spcBef>
              <a:spcAft>
                <a:spcPts val="0"/>
              </a:spcAft>
              <a:buClrTx/>
              <a:buSzTx/>
              <a:buFontTx/>
              <a:buNone/>
              <a:tabLst/>
              <a:defRPr/>
            </a:pPr>
            <a:r>
              <a:rPr kumimoji="0" lang="en-US"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ea typeface="Times New Roman" panose="02020603050405020304" pitchFamily="18" charset="0"/>
                <a:cs typeface="Times New Roman" panose="02020603050405020304" pitchFamily="18" charset="0"/>
              </a:rPr>
              <a:t>Actions to address challenges:</a:t>
            </a:r>
          </a:p>
        </p:txBody>
      </p:sp>
    </p:spTree>
    <p:extLst>
      <p:ext uri="{BB962C8B-B14F-4D97-AF65-F5344CB8AC3E}">
        <p14:creationId xmlns:p14="http://schemas.microsoft.com/office/powerpoint/2010/main" val="3417661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80285"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4" name="Rectangle 2"/>
          <p:cNvSpPr txBox="1">
            <a:spLocks noChangeArrowheads="1"/>
          </p:cNvSpPr>
          <p:nvPr/>
        </p:nvSpPr>
        <p:spPr>
          <a:xfrm>
            <a:off x="179512" y="272806"/>
            <a:ext cx="7056784" cy="646332"/>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rPr>
              <a:t>Performance Report </a:t>
            </a:r>
          </a:p>
        </p:txBody>
      </p:sp>
      <p:sp>
        <p:nvSpPr>
          <p:cNvPr id="5" name="TextBox 4">
            <a:extLst>
              <a:ext uri="{FF2B5EF4-FFF2-40B4-BE49-F238E27FC236}">
                <a16:creationId xmlns:a16="http://schemas.microsoft.com/office/drawing/2014/main" id="{8BE1E1CB-73CB-30E8-F952-145BB696EB0D}"/>
              </a:ext>
            </a:extLst>
          </p:cNvPr>
          <p:cNvSpPr txBox="1"/>
          <p:nvPr/>
        </p:nvSpPr>
        <p:spPr>
          <a:xfrm>
            <a:off x="179512" y="2967335"/>
            <a:ext cx="8640960" cy="1200329"/>
          </a:xfrm>
          <a:prstGeom prst="rect">
            <a:avLst/>
          </a:prstGeom>
          <a:noFill/>
        </p:spPr>
        <p:txBody>
          <a:bodyPr wrap="square">
            <a:spAutoFit/>
          </a:bodyPr>
          <a:lstStyle/>
          <a:p>
            <a:pPr algn="ctr">
              <a:defRPr/>
            </a:pPr>
            <a:r>
              <a:rPr lang="en-ZA" sz="2400" dirty="0">
                <a:solidFill>
                  <a:schemeClr val="tx1"/>
                </a:solidFill>
                <a:effectLst>
                  <a:outerShdw blurRad="38100" dist="38100" dir="2700000" algn="tl">
                    <a:srgbClr val="000000">
                      <a:alpha val="43137"/>
                    </a:srgbClr>
                  </a:outerShdw>
                </a:effectLst>
                <a:latin typeface="Arial Black" pitchFamily="34" charset="0"/>
              </a:rPr>
              <a:t>PROGRAMME 3: </a:t>
            </a:r>
          </a:p>
          <a:p>
            <a:pPr algn="ctr">
              <a:defRPr/>
            </a:pPr>
            <a:r>
              <a:rPr lang="en-ZA" sz="2400" dirty="0">
                <a:solidFill>
                  <a:schemeClr val="tx1"/>
                </a:solidFill>
                <a:effectLst>
                  <a:outerShdw blurRad="38100" dist="38100" dir="2700000" algn="tl">
                    <a:srgbClr val="000000">
                      <a:alpha val="43137"/>
                    </a:srgbClr>
                  </a:outerShdw>
                </a:effectLst>
                <a:latin typeface="Arial Black" pitchFamily="34" charset="0"/>
              </a:rPr>
              <a:t>COMMUNICABLE AND NON-COMMUNICABLE DISEASES</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0"/>
            <a:ext cx="7452320" cy="919138"/>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cs typeface="Arial" charset="0"/>
              </a:rPr>
              <a:t>Programme 3: Communicable and Non-Communicable Diseases</a:t>
            </a:r>
            <a:endPar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8172400" y="6093296"/>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25</a:t>
            </a:fld>
            <a:endParaRPr lang="en-US" sz="1200" dirty="0"/>
          </a:p>
        </p:txBody>
      </p:sp>
      <p:graphicFrame>
        <p:nvGraphicFramePr>
          <p:cNvPr id="5" name="Content Placeholder 4"/>
          <p:cNvGraphicFramePr>
            <a:graphicFrameLocks/>
          </p:cNvGraphicFramePr>
          <p:nvPr>
            <p:extLst>
              <p:ext uri="{D42A27DB-BD31-4B8C-83A1-F6EECF244321}">
                <p14:modId xmlns:p14="http://schemas.microsoft.com/office/powerpoint/2010/main" val="2391403179"/>
              </p:ext>
            </p:extLst>
          </p:nvPr>
        </p:nvGraphicFramePr>
        <p:xfrm>
          <a:off x="0" y="1892067"/>
          <a:ext cx="9144000" cy="4028352"/>
        </p:xfrm>
        <a:graphic>
          <a:graphicData uri="http://schemas.openxmlformats.org/drawingml/2006/table">
            <a:tbl>
              <a:tblPr firstRow="1" bandRow="1">
                <a:tableStyleId>{5C22544A-7EE6-4342-B048-85BDC9FD1C3A}</a:tableStyleId>
              </a:tblPr>
              <a:tblGrid>
                <a:gridCol w="133164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424022">
                  <a:extLst>
                    <a:ext uri="{9D8B030D-6E8A-4147-A177-3AD203B41FA5}">
                      <a16:colId xmlns:a16="http://schemas.microsoft.com/office/drawing/2014/main" val="20004"/>
                    </a:ext>
                  </a:extLst>
                </a:gridCol>
                <a:gridCol w="1707818">
                  <a:extLst>
                    <a:ext uri="{9D8B030D-6E8A-4147-A177-3AD203B41FA5}">
                      <a16:colId xmlns:a16="http://schemas.microsoft.com/office/drawing/2014/main" val="20005"/>
                    </a:ext>
                  </a:extLst>
                </a:gridCol>
              </a:tblGrid>
              <a:tr h="799837">
                <a:tc>
                  <a:txBody>
                    <a:bodyPr/>
                    <a:lstStyle/>
                    <a:p>
                      <a:pPr algn="l"/>
                      <a:r>
                        <a:rPr lang="en-US" sz="1100" dirty="0">
                          <a:latin typeface="Arial Black" pitchFamily="34" charset="0"/>
                        </a:rPr>
                        <a:t>Outcome</a:t>
                      </a:r>
                    </a:p>
                  </a:txBody>
                  <a:tcPr marL="91438" marR="91438" marT="45722" marB="45722"/>
                </a:tc>
                <a:tc>
                  <a:txBody>
                    <a:bodyPr/>
                    <a:lstStyle/>
                    <a:p>
                      <a:pPr algn="l"/>
                      <a:r>
                        <a:rPr lang="en-US" sz="1100" dirty="0">
                          <a:latin typeface="Arial Black" pitchFamily="34" charset="0"/>
                        </a:rPr>
                        <a:t>Indicator</a:t>
                      </a:r>
                    </a:p>
                  </a:txBody>
                  <a:tcPr marL="91438" marR="91438" marT="45722" marB="45722"/>
                </a:tc>
                <a:tc>
                  <a:txBody>
                    <a:bodyPr/>
                    <a:lstStyle/>
                    <a:p>
                      <a:pPr algn="l"/>
                      <a:r>
                        <a:rPr lang="en-US" sz="1100" dirty="0">
                          <a:latin typeface="Arial Black" pitchFamily="34" charset="0"/>
                        </a:rPr>
                        <a:t>Planned Target</a:t>
                      </a:r>
                      <a:r>
                        <a:rPr lang="en-US" sz="1100" baseline="0" dirty="0">
                          <a:latin typeface="Arial Black" pitchFamily="34" charset="0"/>
                        </a:rPr>
                        <a:t> </a:t>
                      </a:r>
                      <a:r>
                        <a:rPr lang="en-US" sz="110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Black" pitchFamily="34" charset="0"/>
                        </a:rPr>
                        <a:t>Actual Achievement 2021/22</a:t>
                      </a:r>
                    </a:p>
                  </a:txBody>
                  <a:tcPr marL="91438" marR="91438" marT="45722" marB="45722"/>
                </a:tc>
                <a:tc>
                  <a:txBody>
                    <a:bodyPr/>
                    <a:lstStyle/>
                    <a:p>
                      <a:r>
                        <a:rPr lang="en-GB" sz="1100" b="1" kern="1200" dirty="0">
                          <a:solidFill>
                            <a:schemeClr val="lt1"/>
                          </a:solidFill>
                          <a:effectLst/>
                          <a:latin typeface="Arial Black" panose="020B0A04020102020204" pitchFamily="34" charset="0"/>
                          <a:ea typeface="+mn-ea"/>
                          <a:cs typeface="+mn-cs"/>
                        </a:rPr>
                        <a:t>Deviation from Planned Target to Actual Achievement 2021/22</a:t>
                      </a:r>
                      <a:endParaRPr lang="en-US" sz="1100" dirty="0">
                        <a:latin typeface="Arial Black" pitchFamily="34" charset="0"/>
                      </a:endParaRPr>
                    </a:p>
                  </a:txBody>
                  <a:tcPr marL="91438" marR="91438" marT="45722" marB="45722"/>
                </a:tc>
                <a:tc>
                  <a:txBody>
                    <a:bodyPr/>
                    <a:lstStyle/>
                    <a:p>
                      <a:r>
                        <a:rPr lang="en-US" sz="110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1325782">
                <a:tc>
                  <a:txBody>
                    <a:bodyPr/>
                    <a:lstStyle/>
                    <a:p>
                      <a:pPr marL="0" marR="0" algn="l" defTabSz="914400" rtl="0" eaLnBrk="1" latinLnBrk="0" hangingPunct="1">
                        <a:lnSpc>
                          <a:spcPct val="115000"/>
                        </a:lnSpc>
                        <a:spcBef>
                          <a:spcPts val="0"/>
                        </a:spcBef>
                        <a:spcAft>
                          <a:spcPts val="0"/>
                        </a:spcAft>
                      </a:pPr>
                      <a:r>
                        <a:rPr lang="en-US" sz="1100" b="0" i="0" u="none" strike="noStrike" kern="1200" dirty="0">
                          <a:solidFill>
                            <a:srgbClr val="000000"/>
                          </a:solidFill>
                          <a:latin typeface="Arial Black" pitchFamily="34" charset="0"/>
                          <a:ea typeface="+mn-ea"/>
                          <a:cs typeface="+mn-cs"/>
                        </a:rPr>
                        <a:t>Morbidity and Mortality due to Covid-19 reduced</a:t>
                      </a:r>
                      <a:endParaRPr lang="en-ZA" sz="1100" b="0" i="0" u="none" strike="noStrike" kern="1200" dirty="0">
                        <a:solidFill>
                          <a:srgbClr val="000000"/>
                        </a:solidFill>
                        <a:latin typeface="Arial Black" pitchFamily="34" charset="0"/>
                        <a:ea typeface="+mn-ea"/>
                        <a:cs typeface="+mn-cs"/>
                      </a:endParaRPr>
                    </a:p>
                  </a:txBody>
                  <a:tcPr marL="0" marR="0" marT="0" marB="0">
                    <a:lnB w="12700" cap="flat" cmpd="sng" algn="ctr">
                      <a:solidFill>
                        <a:schemeClr val="bg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1100" b="0" i="0" u="none" strike="noStrike" kern="1200" dirty="0">
                          <a:solidFill>
                            <a:srgbClr val="000000"/>
                          </a:solidFill>
                          <a:latin typeface="Arial Black" pitchFamily="34" charset="0"/>
                          <a:ea typeface="+mn-ea"/>
                          <a:cs typeface="+mn-cs"/>
                        </a:rPr>
                        <a:t>Number of persons vaccinated against Covid-19</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1100" b="0" i="0" u="none" strike="noStrike" kern="1200" dirty="0">
                          <a:solidFill>
                            <a:srgbClr val="000000"/>
                          </a:solidFill>
                          <a:latin typeface="Arial Black" pitchFamily="34" charset="0"/>
                          <a:ea typeface="+mn-ea"/>
                          <a:cs typeface="+mn-cs"/>
                        </a:rPr>
                        <a:t>40 mil Persons vaccinated</a:t>
                      </a:r>
                    </a:p>
                    <a:p>
                      <a:pPr marL="0" marR="0" algn="l" defTabSz="914400" rtl="0" eaLnBrk="1" latinLnBrk="0" hangingPunct="1">
                        <a:lnSpc>
                          <a:spcPct val="115000"/>
                        </a:lnSpc>
                        <a:spcBef>
                          <a:spcPts val="0"/>
                        </a:spcBef>
                        <a:spcAft>
                          <a:spcPts val="0"/>
                        </a:spcAft>
                      </a:pPr>
                      <a:endParaRPr lang="en-US" sz="1100" b="0" i="0" u="none" strike="noStrike" kern="1200" dirty="0">
                        <a:solidFill>
                          <a:srgbClr val="000000"/>
                        </a:solidFill>
                        <a:latin typeface="Arial Black" pitchFamily="34" charset="0"/>
                        <a:ea typeface="+mn-ea"/>
                        <a:cs typeface="+mn-cs"/>
                      </a:endParaRPr>
                    </a:p>
                  </a:txBody>
                  <a:tcPr marL="9525" marR="9525" marT="9525" marB="0"/>
                </a:tc>
                <a:tc>
                  <a:txBody>
                    <a:bodyPr/>
                    <a:lstStyle/>
                    <a:p>
                      <a:pPr>
                        <a:lnSpc>
                          <a:spcPts val="13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More than 20 million (20 954 169) persons vaccinated</a:t>
                      </a:r>
                      <a:endParaRPr lang="en-ZA" sz="11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 </a:t>
                      </a:r>
                      <a:endParaRPr lang="en-ZA" sz="1100" dirty="0">
                        <a:solidFill>
                          <a:schemeClr val="tx1"/>
                        </a:solidFill>
                        <a:effectLst/>
                        <a:latin typeface="Arial Black" panose="020B0A04020102020204" pitchFamily="34" charset="0"/>
                        <a:ea typeface="Times New Roman" panose="02020603050405020304" pitchFamily="18" charset="0"/>
                      </a:endParaRPr>
                    </a:p>
                    <a:p>
                      <a:pPr>
                        <a:lnSpc>
                          <a:spcPts val="1300"/>
                        </a:lnSpc>
                        <a:spcAft>
                          <a:spcPts val="0"/>
                        </a:spcAft>
                      </a:pP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-19 045 831 persons</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Poor uptake of COVID-19 vaccines by youth. Target was also set very high as very little known about COVID-19 vaccine when the APP was developed</a:t>
                      </a:r>
                    </a:p>
                    <a:p>
                      <a:pPr>
                        <a:lnSpc>
                          <a:spcPts val="1300"/>
                        </a:lnSpc>
                        <a:spcAft>
                          <a:spcPts val="0"/>
                        </a:spcAft>
                      </a:pP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1447708">
                <a:tc>
                  <a:txBody>
                    <a:bodyPr/>
                    <a:lstStyle/>
                    <a:p>
                      <a:pPr marL="0" marR="0" algn="l" defTabSz="914400" rtl="0" eaLnBrk="1" latinLnBrk="0" hangingPunct="1">
                        <a:lnSpc>
                          <a:spcPct val="115000"/>
                        </a:lnSpc>
                        <a:spcBef>
                          <a:spcPts val="0"/>
                        </a:spcBef>
                        <a:spcAft>
                          <a:spcPts val="0"/>
                        </a:spcAft>
                      </a:pPr>
                      <a:r>
                        <a:rPr lang="en-US" sz="1100" b="0" i="0" u="none" strike="noStrike" kern="1200" dirty="0">
                          <a:solidFill>
                            <a:srgbClr val="000000"/>
                          </a:solidFill>
                          <a:latin typeface="Arial Black" pitchFamily="34" charset="0"/>
                          <a:ea typeface="+mn-ea"/>
                          <a:cs typeface="+mn-cs"/>
                        </a:rPr>
                        <a:t>HIV incidence</a:t>
                      </a:r>
                    </a:p>
                    <a:p>
                      <a:pPr marL="0" marR="0" algn="l" defTabSz="914400" rtl="0" eaLnBrk="1" latinLnBrk="0" hangingPunct="1">
                        <a:lnSpc>
                          <a:spcPct val="115000"/>
                        </a:lnSpc>
                        <a:spcBef>
                          <a:spcPts val="0"/>
                        </a:spcBef>
                        <a:spcAft>
                          <a:spcPts val="0"/>
                        </a:spcAft>
                      </a:pPr>
                      <a:r>
                        <a:rPr lang="en-US" sz="1100" b="0" i="0" u="none" strike="noStrike" kern="1200" dirty="0">
                          <a:solidFill>
                            <a:srgbClr val="000000"/>
                          </a:solidFill>
                          <a:latin typeface="Arial Black" pitchFamily="34" charset="0"/>
                          <a:ea typeface="+mn-ea"/>
                          <a:cs typeface="+mn-cs"/>
                        </a:rPr>
                        <a:t>Among youth reduced</a:t>
                      </a:r>
                      <a:endParaRPr lang="en-ZA" sz="1100" b="0" i="0" u="none" strike="noStrike" kern="1200" dirty="0">
                        <a:solidFill>
                          <a:srgbClr val="000000"/>
                        </a:solidFill>
                        <a:latin typeface="Arial Black" pitchFamily="34" charset="0"/>
                        <a:ea typeface="+mn-ea"/>
                        <a:cs typeface="+mn-cs"/>
                      </a:endParaRPr>
                    </a:p>
                  </a:txBody>
                  <a:tcPr marL="0" marR="0" marT="0" marB="0">
                    <a:lnT w="12700" cap="flat" cmpd="sng" algn="ctr">
                      <a:solidFill>
                        <a:schemeClr val="bg1"/>
                      </a:solidFill>
                      <a:prstDash val="solid"/>
                      <a:round/>
                      <a:headEnd type="none" w="med" len="med"/>
                      <a:tailEnd type="none" w="med" len="med"/>
                    </a:lnT>
                  </a:tcPr>
                </a:tc>
                <a:tc>
                  <a:txBody>
                    <a:bodyPr/>
                    <a:lstStyle/>
                    <a:p>
                      <a:pPr marL="0" marR="0">
                        <a:lnSpc>
                          <a:spcPct val="115000"/>
                        </a:lnSpc>
                        <a:spcBef>
                          <a:spcPts val="0"/>
                        </a:spcBef>
                        <a:spcAft>
                          <a:spcPts val="0"/>
                        </a:spcAft>
                      </a:pPr>
                      <a:r>
                        <a:rPr lang="en-US" sz="1100" kern="1200" dirty="0">
                          <a:solidFill>
                            <a:schemeClr val="dk1"/>
                          </a:solidFill>
                          <a:latin typeface="Arial Black" pitchFamily="34" charset="0"/>
                          <a:ea typeface="Calibri"/>
                          <a:cs typeface="Times New Roman"/>
                        </a:rPr>
                        <a:t>Number of PHC facilities with youth zones</a:t>
                      </a:r>
                    </a:p>
                  </a:txBody>
                  <a:tcPr marL="68580" marR="68580" marT="0" marB="0"/>
                </a:tc>
                <a:tc>
                  <a:txBody>
                    <a:bodyPr/>
                    <a:lstStyle/>
                    <a:p>
                      <a:pPr marL="0" marR="0">
                        <a:lnSpc>
                          <a:spcPct val="115000"/>
                        </a:lnSpc>
                        <a:spcBef>
                          <a:spcPts val="0"/>
                        </a:spcBef>
                        <a:spcAft>
                          <a:spcPts val="0"/>
                        </a:spcAft>
                      </a:pPr>
                      <a:r>
                        <a:rPr lang="en-ZA" sz="1100" b="0" i="0" u="none" strike="noStrike" kern="1200" dirty="0">
                          <a:solidFill>
                            <a:srgbClr val="000000"/>
                          </a:solidFill>
                          <a:latin typeface="Arial Black" pitchFamily="34" charset="0"/>
                          <a:ea typeface="+mn-ea"/>
                          <a:cs typeface="+mn-cs"/>
                        </a:rPr>
                        <a:t>1 6</a:t>
                      </a:r>
                      <a:r>
                        <a:rPr lang="en-US" sz="1100" b="0" i="0" u="none" strike="noStrike" kern="1200" dirty="0">
                          <a:solidFill>
                            <a:srgbClr val="000000"/>
                          </a:solidFill>
                          <a:latin typeface="Arial Black" pitchFamily="34" charset="0"/>
                          <a:ea typeface="+mn-ea"/>
                          <a:cs typeface="+mn-cs"/>
                        </a:rPr>
                        <a:t>00 PHC facilities with youth zones</a:t>
                      </a:r>
                    </a:p>
                    <a:p>
                      <a:pPr marL="0" marR="0">
                        <a:lnSpc>
                          <a:spcPct val="115000"/>
                        </a:lnSpc>
                        <a:spcBef>
                          <a:spcPts val="0"/>
                        </a:spcBef>
                        <a:spcAft>
                          <a:spcPts val="0"/>
                        </a:spcAft>
                      </a:pPr>
                      <a:endParaRPr lang="en-US" sz="1100" b="0" i="0" u="none" strike="noStrike" kern="1200" dirty="0">
                        <a:solidFill>
                          <a:srgbClr val="000000"/>
                        </a:solidFill>
                        <a:latin typeface="Arial Black"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100" b="0" i="0" u="none" strike="noStrike" kern="1200" dirty="0">
                        <a:solidFill>
                          <a:srgbClr val="000000"/>
                        </a:solidFill>
                        <a:latin typeface="Arial Black" pitchFamily="34" charset="0"/>
                        <a:ea typeface="+mn-ea"/>
                        <a:cs typeface="+mn-cs"/>
                      </a:endParaRPr>
                    </a:p>
                    <a:p>
                      <a:pPr marL="0" marR="0">
                        <a:lnSpc>
                          <a:spcPct val="115000"/>
                        </a:lnSpc>
                        <a:spcBef>
                          <a:spcPts val="0"/>
                        </a:spcBef>
                        <a:spcAft>
                          <a:spcPts val="0"/>
                        </a:spcAft>
                      </a:pPr>
                      <a:endParaRPr lang="en-US" sz="1100" b="0" i="0" u="none" strike="noStrike" kern="1200" dirty="0">
                        <a:solidFill>
                          <a:srgbClr val="000000"/>
                        </a:solidFill>
                        <a:latin typeface="Arial Black" pitchFamily="34" charset="0"/>
                        <a:ea typeface="+mn-ea"/>
                        <a:cs typeface="+mn-cs"/>
                      </a:endParaRPr>
                    </a:p>
                  </a:txBody>
                  <a:tcPr marL="68580" marR="68580" marT="0" marB="0"/>
                </a:tc>
                <a:tc>
                  <a:txBody>
                    <a:bodyPr/>
                    <a:lstStyle/>
                    <a:p>
                      <a:pPr>
                        <a:lnSpc>
                          <a:spcPts val="13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1 264 PHC Facilities with youth zones</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-236 PHC facilities</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Incomplete data due to non-reporting by  WC, EC,KZN &amp; NW provinces</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12817621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71462"/>
            <a:ext cx="7236296" cy="990600"/>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effectLst>
                  <a:outerShdw blurRad="38100" dist="38100" dir="2700000" algn="tl">
                    <a:srgbClr val="000000">
                      <a:alpha val="43137"/>
                    </a:srgbClr>
                  </a:outerShdw>
                </a:effectLst>
                <a:latin typeface="Arial Black" pitchFamily="34" charset="0"/>
                <a:cs typeface="Arial" charset="0"/>
              </a:rPr>
              <a:t>Programme 3: Communicable and Non-Communicable Diseases</a:t>
            </a:r>
            <a:endParaRPr lang="en-GB" sz="2400" b="1"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8172400" y="6093296"/>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26</a:t>
            </a:fld>
            <a:endParaRPr lang="en-US" sz="1200" dirty="0"/>
          </a:p>
        </p:txBody>
      </p:sp>
      <p:graphicFrame>
        <p:nvGraphicFramePr>
          <p:cNvPr id="5" name="Content Placeholder 4"/>
          <p:cNvGraphicFramePr>
            <a:graphicFrameLocks/>
          </p:cNvGraphicFramePr>
          <p:nvPr>
            <p:extLst>
              <p:ext uri="{D42A27DB-BD31-4B8C-83A1-F6EECF244321}">
                <p14:modId xmlns:p14="http://schemas.microsoft.com/office/powerpoint/2010/main" val="1698143431"/>
              </p:ext>
            </p:extLst>
          </p:nvPr>
        </p:nvGraphicFramePr>
        <p:xfrm>
          <a:off x="0" y="1228914"/>
          <a:ext cx="9144001" cy="4420626"/>
        </p:xfrm>
        <a:graphic>
          <a:graphicData uri="http://schemas.openxmlformats.org/drawingml/2006/table">
            <a:tbl>
              <a:tblPr firstRow="1" bandRow="1">
                <a:tableStyleId>{5C22544A-7EE6-4342-B048-85BDC9FD1C3A}</a:tableStyleId>
              </a:tblPr>
              <a:tblGrid>
                <a:gridCol w="118762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774689">
                  <a:extLst>
                    <a:ext uri="{9D8B030D-6E8A-4147-A177-3AD203B41FA5}">
                      <a16:colId xmlns:a16="http://schemas.microsoft.com/office/drawing/2014/main" val="20003"/>
                    </a:ext>
                  </a:extLst>
                </a:gridCol>
                <a:gridCol w="1728084">
                  <a:extLst>
                    <a:ext uri="{9D8B030D-6E8A-4147-A177-3AD203B41FA5}">
                      <a16:colId xmlns:a16="http://schemas.microsoft.com/office/drawing/2014/main" val="20004"/>
                    </a:ext>
                  </a:extLst>
                </a:gridCol>
                <a:gridCol w="1645292">
                  <a:extLst>
                    <a:ext uri="{9D8B030D-6E8A-4147-A177-3AD203B41FA5}">
                      <a16:colId xmlns:a16="http://schemas.microsoft.com/office/drawing/2014/main" val="20005"/>
                    </a:ext>
                  </a:extLst>
                </a:gridCol>
              </a:tblGrid>
              <a:tr h="771370">
                <a:tc>
                  <a:txBody>
                    <a:bodyPr/>
                    <a:lstStyle/>
                    <a:p>
                      <a:pPr algn="l"/>
                      <a:r>
                        <a:rPr lang="en-US" sz="1050" dirty="0">
                          <a:latin typeface="Arial Black" pitchFamily="34" charset="0"/>
                        </a:rPr>
                        <a:t>Outcome</a:t>
                      </a:r>
                    </a:p>
                  </a:txBody>
                  <a:tcPr marL="91438" marR="91438" marT="45722" marB="45722"/>
                </a:tc>
                <a:tc>
                  <a:txBody>
                    <a:bodyPr/>
                    <a:lstStyle/>
                    <a:p>
                      <a:pPr algn="l"/>
                      <a:r>
                        <a:rPr lang="en-US" sz="1050" dirty="0">
                          <a:latin typeface="Arial Black" pitchFamily="34" charset="0"/>
                        </a:rPr>
                        <a:t>Indicator</a:t>
                      </a:r>
                    </a:p>
                  </a:txBody>
                  <a:tcPr marL="91438" marR="91438" marT="45722" marB="45722"/>
                </a:tc>
                <a:tc>
                  <a:txBody>
                    <a:bodyPr/>
                    <a:lstStyle/>
                    <a:p>
                      <a:pPr algn="l"/>
                      <a:r>
                        <a:rPr lang="en-US" sz="1050" dirty="0">
                          <a:latin typeface="Arial Black" pitchFamily="34" charset="0"/>
                        </a:rPr>
                        <a:t>Planned Target</a:t>
                      </a:r>
                      <a:r>
                        <a:rPr lang="en-US" sz="1050" baseline="0" dirty="0">
                          <a:latin typeface="Arial Black" pitchFamily="34" charset="0"/>
                        </a:rPr>
                        <a:t> </a:t>
                      </a:r>
                      <a:r>
                        <a:rPr lang="en-US" sz="105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Black" pitchFamily="34" charset="0"/>
                        </a:rPr>
                        <a:t>Actual Achievement 2021/22</a:t>
                      </a:r>
                    </a:p>
                  </a:txBody>
                  <a:tcPr marL="91438" marR="91438" marT="45722" marB="45722"/>
                </a:tc>
                <a:tc>
                  <a:txBody>
                    <a:bodyPr/>
                    <a:lstStyle/>
                    <a:p>
                      <a:r>
                        <a:rPr lang="en-GB" sz="1050" b="1" kern="1200" dirty="0">
                          <a:solidFill>
                            <a:schemeClr val="lt1"/>
                          </a:solidFill>
                          <a:effectLst/>
                          <a:latin typeface="Arial Black" panose="020B0A04020102020204" pitchFamily="34" charset="0"/>
                          <a:ea typeface="+mn-ea"/>
                          <a:cs typeface="+mn-cs"/>
                        </a:rPr>
                        <a:t>Deviation from Planned Target to Actual Achievement 2021/22</a:t>
                      </a:r>
                      <a:endParaRPr lang="en-US" sz="1050" dirty="0">
                        <a:latin typeface="Arial Black" pitchFamily="34" charset="0"/>
                      </a:endParaRPr>
                    </a:p>
                  </a:txBody>
                  <a:tcPr marL="91438" marR="91438" marT="45722" marB="45722"/>
                </a:tc>
                <a:tc>
                  <a:txBody>
                    <a:bodyPr/>
                    <a:lstStyle/>
                    <a:p>
                      <a:r>
                        <a:rPr lang="en-US" sz="105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1044558">
                <a:tc rowSpan="3">
                  <a:txBody>
                    <a:bodyPr/>
                    <a:lstStyle/>
                    <a:p>
                      <a:pPr marL="0" marR="0" algn="l" defTabSz="914400" rtl="0" eaLnBrk="1" latinLnBrk="0" hangingPunct="1">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Premature</a:t>
                      </a:r>
                    </a:p>
                    <a:p>
                      <a:pPr marL="0" marR="0" algn="l" defTabSz="914400" rtl="0" eaLnBrk="1" latinLnBrk="0" hangingPunct="1">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Mortality due to NCDs reduced to 26% (10% reduction)</a:t>
                      </a:r>
                    </a:p>
                  </a:txBody>
                  <a:tcPr marL="68580" marR="68580" marT="0" marB="0"/>
                </a:tc>
                <a:tc>
                  <a:txBody>
                    <a:bodyPr/>
                    <a:lstStyle/>
                    <a:p>
                      <a:pPr marL="0" marR="0">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NSP for NCDs developed and published</a:t>
                      </a:r>
                    </a:p>
                  </a:txBody>
                  <a:tcPr marL="68580" marR="68580" marT="0" marB="0"/>
                </a:tc>
                <a:tc>
                  <a:txBody>
                    <a:bodyPr/>
                    <a:lstStyle/>
                    <a:p>
                      <a:pPr marL="0" marR="0">
                        <a:lnSpc>
                          <a:spcPct val="115000"/>
                        </a:lnSpc>
                        <a:spcBef>
                          <a:spcPts val="0"/>
                        </a:spcBef>
                        <a:spcAft>
                          <a:spcPts val="0"/>
                        </a:spcAft>
                      </a:pPr>
                      <a:r>
                        <a:rPr lang="en-US" sz="900" b="0" i="0" u="none" strike="noStrike" kern="1200" baseline="0" dirty="0">
                          <a:solidFill>
                            <a:srgbClr val="000000"/>
                          </a:solidFill>
                          <a:latin typeface="Arial Black" pitchFamily="34" charset="0"/>
                          <a:ea typeface="+mn-ea"/>
                          <a:cs typeface="+mn-cs"/>
                        </a:rPr>
                        <a:t>NSP for NCDs developed and published</a:t>
                      </a:r>
                    </a:p>
                    <a:p>
                      <a:pPr marL="0" marR="0">
                        <a:lnSpc>
                          <a:spcPct val="115000"/>
                        </a:lnSpc>
                        <a:spcBef>
                          <a:spcPts val="0"/>
                        </a:spcBef>
                        <a:spcAft>
                          <a:spcPts val="0"/>
                        </a:spcAft>
                      </a:pPr>
                      <a:endParaRPr lang="en-US" sz="900" b="0" i="0" u="none" strike="noStrike" kern="1200" baseline="0" dirty="0">
                        <a:solidFill>
                          <a:srgbClr val="000000"/>
                        </a:solidFill>
                        <a:latin typeface="Arial Black" pitchFamily="34" charset="0"/>
                        <a:ea typeface="+mn-ea"/>
                        <a:cs typeface="+mn-cs"/>
                      </a:endParaRPr>
                    </a:p>
                    <a:p>
                      <a:pPr marL="0" marR="0">
                        <a:lnSpc>
                          <a:spcPct val="115000"/>
                        </a:lnSpc>
                        <a:spcBef>
                          <a:spcPts val="0"/>
                        </a:spcBef>
                        <a:spcAft>
                          <a:spcPts val="0"/>
                        </a:spcAft>
                      </a:pPr>
                      <a:endParaRPr lang="en-US" sz="900" kern="1200" dirty="0">
                        <a:solidFill>
                          <a:schemeClr val="dk1"/>
                        </a:solidFill>
                        <a:latin typeface="Arial Black" pitchFamily="34" charset="0"/>
                        <a:ea typeface="+mn-ea"/>
                        <a:cs typeface="Times New Roman"/>
                      </a:endParaRPr>
                    </a:p>
                  </a:txBody>
                  <a:tcPr marL="68580" marR="68580" marT="0" marB="0"/>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NSP for NCDs approved by NHC</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solidFill>
                            <a:schemeClr val="tx1"/>
                          </a:solidFill>
                          <a:effectLst/>
                          <a:latin typeface="Arial Black" panose="020B0A04020102020204" pitchFamily="34" charset="0"/>
                          <a:ea typeface="Times New Roman" panose="02020603050405020304" pitchFamily="18" charset="0"/>
                        </a:rPr>
                        <a:t>The NSP for NCDs not published</a:t>
                      </a:r>
                      <a:endParaRPr lang="en-ZA" sz="9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The NSP was only approved on 24 March 2022, and could not be published before the end of the financial year</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1136399">
                <a:tc vMerge="1">
                  <a:txBody>
                    <a:bodyPr/>
                    <a:lstStyle/>
                    <a:p>
                      <a:pPr marL="0" marR="0">
                        <a:lnSpc>
                          <a:spcPct val="115000"/>
                        </a:lnSpc>
                        <a:spcBef>
                          <a:spcPts val="1000"/>
                        </a:spcBef>
                        <a:spcAft>
                          <a:spcPts val="1000"/>
                        </a:spcAft>
                      </a:pP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900" b="0" i="0" u="none" strike="noStrike" kern="1200" dirty="0">
                          <a:solidFill>
                            <a:srgbClr val="000000"/>
                          </a:solidFill>
                          <a:latin typeface="Arial Black" pitchFamily="34" charset="0"/>
                          <a:ea typeface="+mn-ea"/>
                          <a:cs typeface="+mn-cs"/>
                        </a:rPr>
                        <a:t>National strategy for tobacco control developed</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900" b="0" i="0" u="none" strike="noStrike" kern="1200" dirty="0">
                          <a:solidFill>
                            <a:srgbClr val="000000"/>
                          </a:solidFill>
                          <a:latin typeface="Arial Black" pitchFamily="34" charset="0"/>
                          <a:ea typeface="+mn-ea"/>
                          <a:cs typeface="+mn-cs"/>
                        </a:rPr>
                        <a:t>Draft Multi- Sectoral strategy to guide implementation Of National tobacco Control interventions</a:t>
                      </a:r>
                    </a:p>
                    <a:p>
                      <a:pPr marL="0" marR="0" algn="l" defTabSz="914400" rtl="0" eaLnBrk="1" latinLnBrk="0" hangingPunct="1">
                        <a:lnSpc>
                          <a:spcPct val="115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latinLnBrk="0" hangingPunct="1">
                        <a:lnSpc>
                          <a:spcPct val="115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txBody>
                  <a:tcPr marL="9525" marR="9525" marT="9525" marB="0"/>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National Multi-Sectoral Strategic Plan for control of Tobacco Products and Electronic Delivery Systems 2022-2027 developed</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a:effectLst/>
                          <a:latin typeface="Arial Black" panose="020B0A04020102020204" pitchFamily="34" charset="0"/>
                          <a:ea typeface="Times New Roman" panose="02020603050405020304" pitchFamily="18" charset="0"/>
                        </a:rPr>
                        <a:t>None</a:t>
                      </a:r>
                      <a:endParaRPr lang="en-ZA" sz="9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Not Applicable</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776624500"/>
                  </a:ext>
                </a:extLst>
              </a:tr>
              <a:tr h="1468299">
                <a:tc vMerge="1">
                  <a:txBody>
                    <a:bodyPr/>
                    <a:lstStyle/>
                    <a:p>
                      <a:pPr marL="0" marR="0" algn="l" defTabSz="914400" rtl="0" eaLnBrk="1" latinLnBrk="0" hangingPunct="1">
                        <a:lnSpc>
                          <a:spcPct val="115000"/>
                        </a:lnSpc>
                        <a:spcBef>
                          <a:spcPts val="0"/>
                        </a:spcBef>
                        <a:spcAft>
                          <a:spcPts val="0"/>
                        </a:spcAft>
                      </a:pP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Number of State patients admitted into designated psychiatric hospitals</a:t>
                      </a:r>
                    </a:p>
                  </a:txBody>
                  <a:tcPr marL="68580" marR="68580" marT="0" marB="0"/>
                </a:tc>
                <a:tc>
                  <a:txBody>
                    <a:bodyPr/>
                    <a:lstStyle/>
                    <a:p>
                      <a:pPr marL="0" marR="0">
                        <a:lnSpc>
                          <a:spcPct val="115000"/>
                        </a:lnSpc>
                        <a:spcBef>
                          <a:spcPts val="0"/>
                        </a:spcBef>
                        <a:spcAft>
                          <a:spcPts val="0"/>
                        </a:spcAft>
                      </a:pPr>
                      <a:r>
                        <a:rPr lang="en-US" sz="900" b="0" i="0" u="none" strike="noStrike" kern="1200" dirty="0">
                          <a:solidFill>
                            <a:srgbClr val="000000"/>
                          </a:solidFill>
                          <a:latin typeface="Arial Black" pitchFamily="34" charset="0"/>
                          <a:ea typeface="+mn-ea"/>
                          <a:cs typeface="+mn-cs"/>
                        </a:rPr>
                        <a:t>75 State patients</a:t>
                      </a:r>
                    </a:p>
                    <a:p>
                      <a:pPr marL="0" marR="0">
                        <a:lnSpc>
                          <a:spcPct val="115000"/>
                        </a:lnSpc>
                        <a:spcBef>
                          <a:spcPts val="0"/>
                        </a:spcBef>
                        <a:spcAft>
                          <a:spcPts val="0"/>
                        </a:spcAft>
                      </a:pPr>
                      <a:r>
                        <a:rPr lang="en-US" sz="900" b="0" i="0" u="none" strike="noStrike" kern="1200" dirty="0">
                          <a:solidFill>
                            <a:srgbClr val="000000"/>
                          </a:solidFill>
                          <a:latin typeface="Arial Black" pitchFamily="34" charset="0"/>
                          <a:ea typeface="+mn-ea"/>
                          <a:cs typeface="+mn-cs"/>
                        </a:rPr>
                        <a:t>Admitted into designated</a:t>
                      </a:r>
                    </a:p>
                    <a:p>
                      <a:pPr marL="0" marR="0">
                        <a:lnSpc>
                          <a:spcPct val="115000"/>
                        </a:lnSpc>
                        <a:spcBef>
                          <a:spcPts val="0"/>
                        </a:spcBef>
                        <a:spcAft>
                          <a:spcPts val="0"/>
                        </a:spcAft>
                      </a:pPr>
                      <a:r>
                        <a:rPr lang="en-US" sz="900" b="0" i="0" u="none" strike="noStrike" kern="1200" dirty="0">
                          <a:solidFill>
                            <a:srgbClr val="000000"/>
                          </a:solidFill>
                          <a:latin typeface="Arial Black" pitchFamily="34" charset="0"/>
                          <a:ea typeface="+mn-ea"/>
                          <a:cs typeface="+mn-cs"/>
                        </a:rPr>
                        <a:t>Psychiatric hospitals</a:t>
                      </a:r>
                    </a:p>
                    <a:p>
                      <a:pPr marL="0" marR="0">
                        <a:lnSpc>
                          <a:spcPct val="115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b="0" i="0" u="none" strike="noStrike" kern="1200" dirty="0">
                        <a:solidFill>
                          <a:srgbClr val="000000"/>
                        </a:solidFill>
                        <a:latin typeface="Arial Black" pitchFamily="34" charset="0"/>
                        <a:ea typeface="+mn-ea"/>
                        <a:cs typeface="+mn-cs"/>
                      </a:endParaRPr>
                    </a:p>
                  </a:txBody>
                  <a:tcPr marL="68580" marR="68580" marT="0" marB="0"/>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290 State patients admitted into designated psychiatric hospitals</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+215 state patients admitted</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Improved monitoring and support to provinces and inter sectoral collaboration</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91075038"/>
                  </a:ext>
                </a:extLst>
              </a:tr>
            </a:tbl>
          </a:graphicData>
        </a:graphic>
      </p:graphicFrame>
    </p:spTree>
    <p:extLst>
      <p:ext uri="{BB962C8B-B14F-4D97-AF65-F5344CB8AC3E}">
        <p14:creationId xmlns:p14="http://schemas.microsoft.com/office/powerpoint/2010/main" val="3848941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
            <a:ext cx="7236296" cy="851045"/>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cs typeface="Arial" charset="0"/>
              </a:rPr>
              <a:t>Programme 3: Communicable and Non-Communicable Diseases</a:t>
            </a:r>
            <a:endPar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8172400" y="6093296"/>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27</a:t>
            </a:fld>
            <a:endParaRPr lang="en-US" sz="1200" dirty="0"/>
          </a:p>
        </p:txBody>
      </p:sp>
      <p:graphicFrame>
        <p:nvGraphicFramePr>
          <p:cNvPr id="6" name="Content Placeholder 4"/>
          <p:cNvGraphicFramePr>
            <a:graphicFrameLocks/>
          </p:cNvGraphicFramePr>
          <p:nvPr>
            <p:extLst>
              <p:ext uri="{D42A27DB-BD31-4B8C-83A1-F6EECF244321}">
                <p14:modId xmlns:p14="http://schemas.microsoft.com/office/powerpoint/2010/main" val="756696747"/>
              </p:ext>
            </p:extLst>
          </p:nvPr>
        </p:nvGraphicFramePr>
        <p:xfrm>
          <a:off x="25152" y="1052736"/>
          <a:ext cx="9083352" cy="4238089"/>
        </p:xfrm>
        <a:graphic>
          <a:graphicData uri="http://schemas.openxmlformats.org/drawingml/2006/table">
            <a:tbl>
              <a:tblPr firstRow="1" bandRow="1">
                <a:tableStyleId>{5C22544A-7EE6-4342-B048-85BDC9FD1C3A}</a:tableStyleId>
              </a:tblPr>
              <a:tblGrid>
                <a:gridCol w="123448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440160">
                  <a:extLst>
                    <a:ext uri="{9D8B030D-6E8A-4147-A177-3AD203B41FA5}">
                      <a16:colId xmlns:a16="http://schemas.microsoft.com/office/drawing/2014/main" val="20005"/>
                    </a:ext>
                  </a:extLst>
                </a:gridCol>
              </a:tblGrid>
              <a:tr h="863748">
                <a:tc>
                  <a:txBody>
                    <a:bodyPr/>
                    <a:lstStyle/>
                    <a:p>
                      <a:pPr algn="l"/>
                      <a:r>
                        <a:rPr lang="en-US" sz="1050" dirty="0">
                          <a:latin typeface="Arial Black" pitchFamily="34" charset="0"/>
                        </a:rPr>
                        <a:t>Outcome</a:t>
                      </a:r>
                    </a:p>
                  </a:txBody>
                  <a:tcPr marL="91438" marR="91438" marT="45722" marB="45722"/>
                </a:tc>
                <a:tc>
                  <a:txBody>
                    <a:bodyPr/>
                    <a:lstStyle/>
                    <a:p>
                      <a:pPr algn="l"/>
                      <a:r>
                        <a:rPr lang="en-US" sz="1050" dirty="0">
                          <a:latin typeface="Arial Black" pitchFamily="34" charset="0"/>
                        </a:rPr>
                        <a:t>Indicator</a:t>
                      </a:r>
                    </a:p>
                  </a:txBody>
                  <a:tcPr marL="91438" marR="91438" marT="45722" marB="45722"/>
                </a:tc>
                <a:tc>
                  <a:txBody>
                    <a:bodyPr/>
                    <a:lstStyle/>
                    <a:p>
                      <a:pPr algn="l"/>
                      <a:r>
                        <a:rPr lang="en-US" sz="1050" dirty="0">
                          <a:latin typeface="Arial Black" pitchFamily="34" charset="0"/>
                        </a:rPr>
                        <a:t>Planned Target</a:t>
                      </a:r>
                      <a:r>
                        <a:rPr lang="en-US" sz="1050" baseline="0" dirty="0">
                          <a:latin typeface="Arial Black" pitchFamily="34" charset="0"/>
                        </a:rPr>
                        <a:t> </a:t>
                      </a:r>
                      <a:r>
                        <a:rPr lang="en-US" sz="105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Black" pitchFamily="34" charset="0"/>
                        </a:rPr>
                        <a:t>Actual Achievement 2021/22</a:t>
                      </a:r>
                    </a:p>
                  </a:txBody>
                  <a:tcPr marL="91438" marR="91438" marT="45722" marB="45722"/>
                </a:tc>
                <a:tc>
                  <a:txBody>
                    <a:bodyPr/>
                    <a:lstStyle/>
                    <a:p>
                      <a:r>
                        <a:rPr lang="en-GB" sz="1050" b="1" kern="1200" dirty="0">
                          <a:solidFill>
                            <a:schemeClr val="lt1"/>
                          </a:solidFill>
                          <a:effectLst/>
                          <a:latin typeface="Arial Black" panose="020B0A04020102020204" pitchFamily="34" charset="0"/>
                          <a:ea typeface="+mn-ea"/>
                          <a:cs typeface="+mn-cs"/>
                        </a:rPr>
                        <a:t>Deviation from Planned Target to Actual Achievement 2021/22</a:t>
                      </a:r>
                      <a:endParaRPr lang="en-US" sz="1050" dirty="0">
                        <a:latin typeface="Arial Black" pitchFamily="34" charset="0"/>
                      </a:endParaRPr>
                    </a:p>
                  </a:txBody>
                  <a:tcPr marL="91438" marR="91438" marT="45722" marB="45722"/>
                </a:tc>
                <a:tc>
                  <a:txBody>
                    <a:bodyPr/>
                    <a:lstStyle/>
                    <a:p>
                      <a:r>
                        <a:rPr lang="en-US" sz="105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1063070">
                <a:tc rowSpan="2">
                  <a:txBody>
                    <a:bodyPr/>
                    <a:lstStyle/>
                    <a:p>
                      <a:pPr marL="0" marR="0" algn="l" defTabSz="914400" rtl="0" eaLnBrk="1" latinLnBrk="0" hangingPunct="1">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Improve quality and safety of</a:t>
                      </a:r>
                    </a:p>
                    <a:p>
                      <a:pPr marL="0" marR="0" algn="l" defTabSz="914400" rtl="0" eaLnBrk="1" latinLnBrk="0" hangingPunct="1">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Care</a:t>
                      </a:r>
                    </a:p>
                  </a:txBody>
                  <a:tcPr marL="68580" marR="68580" marT="0" marB="0"/>
                </a:tc>
                <a:tc>
                  <a:txBody>
                    <a:bodyPr/>
                    <a:lstStyle/>
                    <a:p>
                      <a:pPr marL="0" marR="0">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Number of medical officers and professional nurses trained to improve their skills in clinical management of mental disorders</a:t>
                      </a:r>
                    </a:p>
                  </a:txBody>
                  <a:tcPr marL="68580" marR="68580" marT="0" marB="0"/>
                </a:tc>
                <a:tc>
                  <a:txBody>
                    <a:bodyPr/>
                    <a:lstStyle/>
                    <a:p>
                      <a:pPr marL="0" marR="0" algn="l" defTabSz="914400" rtl="0" eaLnBrk="1" fontAlgn="b" latinLnBrk="0" hangingPunct="1">
                        <a:spcBef>
                          <a:spcPts val="0"/>
                        </a:spcBef>
                        <a:spcAft>
                          <a:spcPts val="0"/>
                        </a:spcAft>
                      </a:pPr>
                      <a:r>
                        <a:rPr lang="en-US" sz="900" b="0" i="0" u="none" strike="noStrike" kern="1200" dirty="0">
                          <a:solidFill>
                            <a:srgbClr val="000000"/>
                          </a:solidFill>
                          <a:latin typeface="Arial Black" pitchFamily="34" charset="0"/>
                          <a:ea typeface="+mn-ea"/>
                          <a:cs typeface="+mn-cs"/>
                        </a:rPr>
                        <a:t>500 medical officers and professional Nurses trained to improve their skills in clinical Management of mental disorders</a:t>
                      </a:r>
                    </a:p>
                    <a:p>
                      <a:pPr marL="0" marR="0" algn="l" defTabSz="914400" rtl="0" eaLnBrk="1" fontAlgn="b" latinLnBrk="0" hangingPunct="1">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algn="l" defTabSz="914400" rtl="0" eaLnBrk="1" fontAlgn="b" latinLnBrk="0" hangingPunct="1">
                        <a:spcBef>
                          <a:spcPts val="0"/>
                        </a:spcBef>
                        <a:spcAft>
                          <a:spcPts val="0"/>
                        </a:spcAft>
                      </a:pPr>
                      <a:endParaRPr lang="en-US" sz="900" b="0" i="0" u="none" strike="noStrike" kern="1200" dirty="0">
                        <a:solidFill>
                          <a:srgbClr val="000000"/>
                        </a:solidFill>
                        <a:latin typeface="Arial Black" pitchFamily="34" charset="0"/>
                        <a:ea typeface="+mn-ea"/>
                        <a:cs typeface="+mn-cs"/>
                      </a:endParaRPr>
                    </a:p>
                  </a:txBody>
                  <a:tcPr marL="68580" marR="68580" marT="0"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kern="1200" dirty="0">
                          <a:solidFill>
                            <a:srgbClr val="000000"/>
                          </a:solidFill>
                          <a:latin typeface="Arial Black" pitchFamily="34" charset="0"/>
                          <a:ea typeface="+mn-ea"/>
                          <a:cs typeface="+mn-cs"/>
                        </a:rPr>
                        <a:t>510 health professionals were trained</a:t>
                      </a:r>
                      <a:endParaRPr lang="en-ZA" sz="900" b="0" i="0" u="none" strike="noStrike" kern="1200" dirty="0">
                        <a:solidFill>
                          <a:srgbClr val="000000"/>
                        </a:solidFill>
                        <a:latin typeface="Arial Black" pitchFamily="34" charset="0"/>
                        <a:ea typeface="+mn-ea"/>
                        <a:cs typeface="+mn-cs"/>
                      </a:endParaRPr>
                    </a:p>
                    <a:p>
                      <a:pPr marL="0" marR="0" algn="l" defTabSz="914400" rtl="0" eaLnBrk="1" fontAlgn="b" latinLnBrk="0" hangingPunct="1">
                        <a:spcBef>
                          <a:spcPts val="0"/>
                        </a:spcBef>
                        <a:spcAft>
                          <a:spcPts val="0"/>
                        </a:spcAft>
                      </a:pPr>
                      <a:endParaRPr lang="en-ZA" sz="9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kern="1200" dirty="0">
                          <a:solidFill>
                            <a:srgbClr val="000000"/>
                          </a:solidFill>
                          <a:latin typeface="Arial Black" pitchFamily="34" charset="0"/>
                          <a:ea typeface="+mn-ea"/>
                          <a:cs typeface="+mn-cs"/>
                        </a:rPr>
                        <a:t>+10 health professionals trained</a:t>
                      </a:r>
                      <a:endParaRPr lang="en-ZA" sz="900" b="0" i="0" u="none" strike="noStrike" kern="1200" dirty="0">
                        <a:solidFill>
                          <a:srgbClr val="000000"/>
                        </a:solidFill>
                        <a:latin typeface="Arial Black" pitchFamily="34" charset="0"/>
                        <a:ea typeface="+mn-ea"/>
                        <a:cs typeface="+mn-cs"/>
                      </a:endParaRPr>
                    </a:p>
                    <a:p>
                      <a:pPr marL="0" marR="0" algn="l" defTabSz="914400" rtl="0" eaLnBrk="1" fontAlgn="b" latinLnBrk="0" hangingPunct="1">
                        <a:spcBef>
                          <a:spcPts val="0"/>
                        </a:spcBef>
                        <a:spcAft>
                          <a:spcPts val="0"/>
                        </a:spcAft>
                      </a:pPr>
                      <a:endParaRPr lang="en-ZA" sz="9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900" b="0" i="0" u="none" strike="noStrike" kern="1200" dirty="0">
                          <a:solidFill>
                            <a:srgbClr val="000000"/>
                          </a:solidFill>
                          <a:latin typeface="Arial Black" pitchFamily="34" charset="0"/>
                          <a:ea typeface="+mn-ea"/>
                          <a:cs typeface="+mn-cs"/>
                        </a:rPr>
                        <a:t>There was more interest on the training in provinces</a:t>
                      </a:r>
                      <a:endParaRPr lang="en-ZA" sz="900" b="0" i="0" u="none" strike="noStrike" kern="1200" dirty="0">
                        <a:solidFill>
                          <a:srgbClr val="000000"/>
                        </a:solidFill>
                        <a:latin typeface="Arial Black" pitchFamily="34" charset="0"/>
                        <a:ea typeface="+mn-ea"/>
                        <a:cs typeface="+mn-cs"/>
                      </a:endParaRPr>
                    </a:p>
                    <a:p>
                      <a:pPr marL="0" marR="0" algn="l" defTabSz="914400" rtl="0" eaLnBrk="1" fontAlgn="b" latinLnBrk="0" hangingPunct="1">
                        <a:spcBef>
                          <a:spcPts val="0"/>
                        </a:spcBef>
                        <a:spcAft>
                          <a:spcPts val="0"/>
                        </a:spcAft>
                      </a:pPr>
                      <a:endParaRPr lang="en-ZA" sz="900" b="0" i="0" u="none" strike="noStrike" kern="1200" dirty="0">
                        <a:solidFill>
                          <a:srgbClr val="000000"/>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764267">
                <a:tc vMerge="1">
                  <a:txBody>
                    <a:bodyPr/>
                    <a:lstStyle/>
                    <a:p>
                      <a:pPr marL="0" marR="0" algn="l" defTabSz="914400" rtl="0" eaLnBrk="1" latinLnBrk="0" hangingPunct="1">
                        <a:lnSpc>
                          <a:spcPct val="115000"/>
                        </a:lnSpc>
                        <a:spcBef>
                          <a:spcPts val="0"/>
                        </a:spcBef>
                        <a:spcAft>
                          <a:spcPts val="0"/>
                        </a:spcAft>
                      </a:pP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900" b="0" i="0" u="none" strike="noStrike" kern="1200" dirty="0">
                          <a:solidFill>
                            <a:srgbClr val="000000"/>
                          </a:solidFill>
                          <a:latin typeface="Arial Black" pitchFamily="34" charset="0"/>
                          <a:ea typeface="+mn-ea"/>
                          <a:cs typeface="+mn-cs"/>
                        </a:rPr>
                        <a:t>Number of hospitals compliant with the food service policy</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900" b="0" i="0" u="none" strike="noStrike" kern="1200" dirty="0">
                          <a:solidFill>
                            <a:srgbClr val="000000"/>
                          </a:solidFill>
                          <a:latin typeface="Arial Black" pitchFamily="34" charset="0"/>
                          <a:ea typeface="+mn-ea"/>
                          <a:cs typeface="+mn-cs"/>
                        </a:rPr>
                        <a:t>98 hospitals Obtain 75% and above on the food Service policy assessment tool</a:t>
                      </a:r>
                    </a:p>
                    <a:p>
                      <a:pPr marL="0" marR="0" algn="l" defTabSz="914400" rtl="0" eaLnBrk="1" latinLnBrk="0" hangingPunct="1">
                        <a:lnSpc>
                          <a:spcPct val="115000"/>
                        </a:lnSpc>
                        <a:spcBef>
                          <a:spcPts val="0"/>
                        </a:spcBef>
                        <a:spcAft>
                          <a:spcPts val="0"/>
                        </a:spcAft>
                      </a:pPr>
                      <a:endParaRPr lang="en-US" sz="900" b="0" i="0" u="none" strike="noStrike" kern="1200" dirty="0">
                        <a:solidFill>
                          <a:srgbClr val="000000"/>
                        </a:solidFill>
                        <a:latin typeface="Arial Black" pitchFamily="34" charset="0"/>
                        <a:ea typeface="+mn-ea"/>
                        <a:cs typeface="+mn-cs"/>
                      </a:endParaRPr>
                    </a:p>
                  </a:txBody>
                  <a:tcPr marL="9525" marR="9525" marT="9525" marB="0"/>
                </a:tc>
                <a:tc>
                  <a:txBody>
                    <a:bodyPr/>
                    <a:lstStyle/>
                    <a:p>
                      <a:pPr>
                        <a:lnSpc>
                          <a:spcPts val="1300"/>
                        </a:lnSpc>
                        <a:spcAft>
                          <a:spcPts val="0"/>
                        </a:spcAft>
                      </a:pPr>
                      <a:r>
                        <a:rPr lang="en-GB" sz="900" dirty="0">
                          <a:solidFill>
                            <a:schemeClr val="tx1"/>
                          </a:solidFill>
                          <a:effectLst/>
                          <a:latin typeface="Arial Black" panose="020B0A04020102020204" pitchFamily="34" charset="0"/>
                          <a:ea typeface="Times New Roman" panose="02020603050405020304" pitchFamily="18" charset="0"/>
                        </a:rPr>
                        <a:t>100 hospitals obtain 75% and above on the food service policy assessment tool</a:t>
                      </a:r>
                      <a:endParaRPr lang="en-ZA" sz="9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solidFill>
                            <a:schemeClr val="tx1"/>
                          </a:solidFill>
                          <a:effectLst/>
                          <a:latin typeface="Arial Black" panose="020B0A04020102020204" pitchFamily="34" charset="0"/>
                          <a:ea typeface="Times New Roman" panose="02020603050405020304" pitchFamily="18" charset="0"/>
                        </a:rPr>
                        <a:t>+2 hospitals</a:t>
                      </a:r>
                      <a:endParaRPr lang="en-ZA" sz="9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solidFill>
                            <a:schemeClr val="tx1"/>
                          </a:solidFill>
                          <a:effectLst/>
                          <a:latin typeface="Arial Black" panose="020B0A04020102020204" pitchFamily="34" charset="0"/>
                          <a:ea typeface="Times New Roman" panose="02020603050405020304" pitchFamily="18" charset="0"/>
                        </a:rPr>
                        <a:t>More hospitals were assessed</a:t>
                      </a:r>
                      <a:endParaRPr lang="en-ZA" sz="9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776624500"/>
                  </a:ext>
                </a:extLst>
              </a:tr>
              <a:tr h="730202">
                <a:tc rowSpan="2">
                  <a:txBody>
                    <a:bodyPr/>
                    <a:lstStyle/>
                    <a:p>
                      <a:pPr marL="0" marR="0" algn="l" defTabSz="914400" rtl="0" eaLnBrk="1" latinLnBrk="0" hangingPunct="1">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Maternal, Child,</a:t>
                      </a:r>
                    </a:p>
                    <a:p>
                      <a:pPr marL="0" marR="0" algn="l" defTabSz="914400" rtl="0" eaLnBrk="1" latinLnBrk="0" hangingPunct="1">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Infant and Neonatal</a:t>
                      </a:r>
                    </a:p>
                    <a:p>
                      <a:pPr marL="0" marR="0" algn="l" defTabSz="914400" rtl="0" eaLnBrk="1" latinLnBrk="0" hangingPunct="1">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Mortalities Reduced</a:t>
                      </a:r>
                    </a:p>
                    <a:p>
                      <a:pPr marL="0" marR="0" algn="l" defTabSz="914400" rtl="0" eaLnBrk="1" latinLnBrk="0" hangingPunct="1">
                        <a:lnSpc>
                          <a:spcPct val="115000"/>
                        </a:lnSpc>
                        <a:spcBef>
                          <a:spcPts val="0"/>
                        </a:spcBef>
                        <a:spcAft>
                          <a:spcPts val="0"/>
                        </a:spcAft>
                      </a:pP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Maternity care guidelines approved</a:t>
                      </a:r>
                    </a:p>
                  </a:txBody>
                  <a:tcPr marL="68580" marR="68580" marT="0" marB="0"/>
                </a:tc>
                <a:tc>
                  <a:txBody>
                    <a:bodyPr/>
                    <a:lstStyle/>
                    <a:p>
                      <a:pPr marL="0" marR="0">
                        <a:lnSpc>
                          <a:spcPct val="115000"/>
                        </a:lnSpc>
                        <a:spcBef>
                          <a:spcPts val="0"/>
                        </a:spcBef>
                        <a:spcAft>
                          <a:spcPts val="0"/>
                        </a:spcAft>
                      </a:pPr>
                      <a:r>
                        <a:rPr lang="en-US" sz="900" b="0" i="0" u="none" strike="noStrike" kern="1200" baseline="0" dirty="0">
                          <a:solidFill>
                            <a:srgbClr val="000000"/>
                          </a:solidFill>
                          <a:latin typeface="Arial Black" pitchFamily="34" charset="0"/>
                          <a:ea typeface="+mn-ea"/>
                          <a:cs typeface="+mn-cs"/>
                        </a:rPr>
                        <a:t>Maternity Care guidelines approved </a:t>
                      </a:r>
                    </a:p>
                    <a:p>
                      <a:pPr marL="0" marR="0">
                        <a:lnSpc>
                          <a:spcPct val="115000"/>
                        </a:lnSpc>
                        <a:spcBef>
                          <a:spcPts val="0"/>
                        </a:spcBef>
                        <a:spcAft>
                          <a:spcPts val="0"/>
                        </a:spcAft>
                      </a:pPr>
                      <a:endParaRPr lang="en-US" sz="900" b="0" i="0" u="none" strike="noStrike" kern="1200" baseline="0" dirty="0">
                        <a:solidFill>
                          <a:srgbClr val="000000"/>
                        </a:solidFill>
                        <a:latin typeface="Arial Black" pitchFamily="34" charset="0"/>
                        <a:ea typeface="+mn-ea"/>
                        <a:cs typeface="+mn-cs"/>
                      </a:endParaRPr>
                    </a:p>
                  </a:txBody>
                  <a:tcPr marL="68580" marR="68580" marT="0" marB="0"/>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Maternity care guidelines approved</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a:effectLst/>
                          <a:latin typeface="Arial Black" panose="020B0A04020102020204" pitchFamily="34" charset="0"/>
                          <a:ea typeface="Times New Roman" panose="02020603050405020304" pitchFamily="18" charset="0"/>
                        </a:rPr>
                        <a:t>None</a:t>
                      </a:r>
                      <a:endParaRPr lang="en-ZA" sz="9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Not Applicable</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94143635"/>
                  </a:ext>
                </a:extLst>
              </a:tr>
              <a:tr h="730202">
                <a:tc vMerge="1">
                  <a:txBody>
                    <a:bodyPr/>
                    <a:lstStyle/>
                    <a:p>
                      <a:pPr marL="0" marR="0" algn="l" defTabSz="914400" rtl="0" eaLnBrk="1" latinLnBrk="0" hangingPunct="1">
                        <a:lnSpc>
                          <a:spcPct val="115000"/>
                        </a:lnSpc>
                        <a:spcBef>
                          <a:spcPts val="0"/>
                        </a:spcBef>
                        <a:spcAft>
                          <a:spcPts val="0"/>
                        </a:spcAft>
                      </a:pP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kern="1200" dirty="0">
                          <a:solidFill>
                            <a:schemeClr val="dk1"/>
                          </a:solidFill>
                          <a:latin typeface="Arial Black" pitchFamily="34" charset="0"/>
                          <a:ea typeface="Calibri"/>
                          <a:cs typeface="Times New Roman"/>
                        </a:rPr>
                        <a:t>Neonatal care guidelines approved</a:t>
                      </a:r>
                    </a:p>
                  </a:txBody>
                  <a:tcPr marL="68580" marR="68580" marT="0" marB="0"/>
                </a:tc>
                <a:tc>
                  <a:txBody>
                    <a:bodyPr/>
                    <a:lstStyle/>
                    <a:p>
                      <a:pPr marL="0" marR="0" algn="l" defTabSz="914400" rtl="0" eaLnBrk="1" fontAlgn="b" latinLnBrk="0" hangingPunct="1">
                        <a:spcBef>
                          <a:spcPts val="0"/>
                        </a:spcBef>
                        <a:spcAft>
                          <a:spcPts val="0"/>
                        </a:spcAft>
                      </a:pPr>
                      <a:r>
                        <a:rPr lang="en-US" sz="900" b="0" i="0" u="none" strike="noStrike" kern="1200" dirty="0">
                          <a:solidFill>
                            <a:srgbClr val="000000"/>
                          </a:solidFill>
                          <a:latin typeface="Arial Black" pitchFamily="34" charset="0"/>
                          <a:ea typeface="+mn-ea"/>
                          <a:cs typeface="+mn-cs"/>
                        </a:rPr>
                        <a:t>Neonatal care guidelines approved</a:t>
                      </a:r>
                    </a:p>
                    <a:p>
                      <a:pPr marL="0" marR="0" algn="l" defTabSz="914400" rtl="0" eaLnBrk="1" fontAlgn="b" latinLnBrk="0" hangingPunct="1">
                        <a:spcBef>
                          <a:spcPts val="0"/>
                        </a:spcBef>
                        <a:spcAft>
                          <a:spcPts val="0"/>
                        </a:spcAft>
                      </a:pPr>
                      <a:endParaRPr lang="en-US" sz="900" b="0" i="0" u="none" strike="noStrike" kern="1200" dirty="0">
                        <a:solidFill>
                          <a:srgbClr val="000000"/>
                        </a:solidFill>
                        <a:latin typeface="Arial Black"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en-US" sz="900" b="0" i="0" u="none" strike="noStrike" kern="1200" baseline="0" dirty="0">
                        <a:solidFill>
                          <a:srgbClr val="000000"/>
                        </a:solidFill>
                        <a:latin typeface="Arial Black" pitchFamily="34" charset="0"/>
                        <a:ea typeface="+mn-ea"/>
                        <a:cs typeface="+mn-cs"/>
                      </a:endParaRPr>
                    </a:p>
                  </a:txBody>
                  <a:tcPr marL="68580" marR="68580" marT="0" marB="0"/>
                </a:tc>
                <a:tc>
                  <a:txBody>
                    <a:bodyPr/>
                    <a:lstStyle/>
                    <a:p>
                      <a:pPr>
                        <a:lnSpc>
                          <a:spcPts val="1300"/>
                        </a:lnSpc>
                        <a:spcAft>
                          <a:spcPts val="0"/>
                        </a:spcAft>
                      </a:pPr>
                      <a:r>
                        <a:rPr lang="en-GB" sz="900">
                          <a:effectLst/>
                          <a:latin typeface="Arial Black" panose="020B0A04020102020204" pitchFamily="34" charset="0"/>
                          <a:ea typeface="Times New Roman" panose="02020603050405020304" pitchFamily="18" charset="0"/>
                        </a:rPr>
                        <a:t>Neonatal care guidelines approved</a:t>
                      </a:r>
                      <a:endParaRPr lang="en-ZA" sz="9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None</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Not Applicable</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319957703"/>
                  </a:ext>
                </a:extLst>
              </a:tr>
            </a:tbl>
          </a:graphicData>
        </a:graphic>
      </p:graphicFrame>
    </p:spTree>
    <p:extLst>
      <p:ext uri="{BB962C8B-B14F-4D97-AF65-F5344CB8AC3E}">
        <p14:creationId xmlns:p14="http://schemas.microsoft.com/office/powerpoint/2010/main" val="1632363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28</a:t>
            </a:fld>
            <a:r>
              <a:rPr lang="en-ZA" sz="1200">
                <a:latin typeface="Arial" pitchFamily="34" charset="0"/>
                <a:cs typeface="Arial" pitchFamily="34" charset="0"/>
              </a:rPr>
              <a:t> </a:t>
            </a:r>
            <a:endParaRPr lang="en-ZA" sz="1200" dirty="0">
              <a:latin typeface="Arial" pitchFamily="34" charset="0"/>
              <a:cs typeface="Arial" pitchFamily="34" charset="0"/>
            </a:endParaRPr>
          </a:p>
        </p:txBody>
      </p:sp>
      <p:sp>
        <p:nvSpPr>
          <p:cNvPr id="5" name="Rectangle 4"/>
          <p:cNvSpPr/>
          <p:nvPr/>
        </p:nvSpPr>
        <p:spPr>
          <a:xfrm>
            <a:off x="179512" y="1124744"/>
            <a:ext cx="8857811" cy="4452757"/>
          </a:xfrm>
          <a:prstGeom prst="rect">
            <a:avLst/>
          </a:prstGeom>
        </p:spPr>
        <p:txBody>
          <a:bodyPr wrap="square">
            <a:spAutoFit/>
          </a:bodyPr>
          <a:lstStyle/>
          <a:p>
            <a:pPr marL="285750" marR="3175" indent="-285750" algn="just">
              <a:lnSpc>
                <a:spcPct val="115000"/>
              </a:lnSpc>
              <a:spcBef>
                <a:spcPts val="1000"/>
              </a:spcBef>
              <a:buFont typeface="Arial" panose="020B0604020202020204" pitchFamily="34" charset="0"/>
              <a:buChar char="•"/>
            </a:pPr>
            <a:r>
              <a:rPr lang="en-US" sz="1400" b="1" i="1" dirty="0">
                <a:latin typeface="Arial Black" panose="020B0A04020102020204" pitchFamily="34" charset="0"/>
                <a:cs typeface="Arial" panose="020B0604020202020204" pitchFamily="34" charset="0"/>
              </a:rPr>
              <a:t>Facilities with youth zones</a:t>
            </a:r>
          </a:p>
          <a:p>
            <a:pPr marL="273050" marR="3175" algn="just">
              <a:lnSpc>
                <a:spcPct val="115000"/>
              </a:lnSpc>
              <a:spcBef>
                <a:spcPts val="1000"/>
              </a:spcBef>
            </a:pPr>
            <a:r>
              <a:rPr lang="en-US" sz="1400" dirty="0">
                <a:solidFill>
                  <a:prstClr val="black"/>
                </a:solidFill>
                <a:latin typeface="Arial Black" panose="020B0A04020102020204" pitchFamily="34" charset="0"/>
              </a:rPr>
              <a:t>- </a:t>
            </a:r>
            <a:r>
              <a:rPr lang="en-US" sz="1400" dirty="0">
                <a:solidFill>
                  <a:prstClr val="black"/>
                </a:solidFill>
                <a:latin typeface="Arial Black" panose="020B0A04020102020204" pitchFamily="34" charset="0"/>
                <a:cs typeface="Arial" panose="020B0604020202020204" pitchFamily="34" charset="0"/>
              </a:rPr>
              <a:t>To improve the number of PHC facilities, the Department is conducting training and review meetings with the health care providers and will continue to monitor non-reporting provinces.</a:t>
            </a:r>
          </a:p>
          <a:p>
            <a:pPr marL="285750" marR="3175" indent="-285750" algn="just">
              <a:lnSpc>
                <a:spcPct val="115000"/>
              </a:lnSpc>
              <a:spcBef>
                <a:spcPts val="1000"/>
              </a:spcBef>
              <a:buFont typeface="Arial" panose="020B0604020202020204" pitchFamily="34" charset="0"/>
              <a:buChar char="•"/>
            </a:pPr>
            <a:r>
              <a:rPr lang="en-US" sz="1400" b="1" i="1" dirty="0">
                <a:latin typeface="Arial Black" panose="020B0A04020102020204" pitchFamily="34" charset="0"/>
                <a:cs typeface="Arial" panose="020B0604020202020204" pitchFamily="34" charset="0"/>
              </a:rPr>
              <a:t>COVID-19 vaccination</a:t>
            </a:r>
          </a:p>
          <a:p>
            <a:pPr marL="273050" marR="3175" algn="just">
              <a:lnSpc>
                <a:spcPct val="115000"/>
              </a:lnSpc>
              <a:spcBef>
                <a:spcPts val="1000"/>
              </a:spcBef>
            </a:pPr>
            <a:r>
              <a:rPr lang="en-US" sz="1400" dirty="0">
                <a:solidFill>
                  <a:prstClr val="black"/>
                </a:solidFill>
                <a:latin typeface="Arial Black" panose="020B0A04020102020204" pitchFamily="34" charset="0"/>
                <a:cs typeface="Arial" panose="020B0604020202020204" pitchFamily="34" charset="0"/>
              </a:rPr>
              <a:t>- Ongoing demand creation activities on COVID-19 vaccination amongst 18–34-year-old population &amp; implementation of “Ke Ready” campaign</a:t>
            </a:r>
            <a:r>
              <a:rPr lang="en-US" sz="1400" dirty="0">
                <a:solidFill>
                  <a:prstClr val="black"/>
                </a:solidFill>
                <a:latin typeface="Arial Black" panose="020B0A04020102020204" pitchFamily="34" charset="0"/>
              </a:rPr>
              <a:t>. </a:t>
            </a:r>
          </a:p>
          <a:p>
            <a:pPr marL="285750" marR="3175" indent="-285750" algn="just">
              <a:lnSpc>
                <a:spcPct val="115000"/>
              </a:lnSpc>
              <a:spcBef>
                <a:spcPts val="1000"/>
              </a:spcBef>
              <a:buFont typeface="Arial" panose="020B0604020202020204" pitchFamily="34" charset="0"/>
              <a:buChar char="•"/>
            </a:pPr>
            <a:r>
              <a:rPr lang="en-ZA" sz="1400" b="1" i="1" dirty="0">
                <a:latin typeface="Arial Black" panose="020B0A04020102020204" pitchFamily="34" charset="0"/>
                <a:ea typeface="Times New Roman" panose="02020603050405020304" pitchFamily="18" charset="0"/>
                <a:cs typeface="Arial" panose="020B0604020202020204" pitchFamily="34" charset="0"/>
              </a:rPr>
              <a:t>NSP for NCDs</a:t>
            </a:r>
          </a:p>
          <a:p>
            <a:pPr marR="3175" algn="just">
              <a:lnSpc>
                <a:spcPct val="115000"/>
              </a:lnSpc>
              <a:spcBef>
                <a:spcPts val="1000"/>
              </a:spcBef>
            </a:pPr>
            <a:r>
              <a:rPr lang="en-US" sz="1400" dirty="0">
                <a:latin typeface="Arial Black" panose="020B0A04020102020204" pitchFamily="34" charset="0"/>
                <a:ea typeface="Times New Roman" panose="02020603050405020304" pitchFamily="18" charset="0"/>
                <a:cs typeface="Arial" panose="020B0604020202020204" pitchFamily="34" charset="0"/>
              </a:rPr>
              <a:t>      - The NSP for NCDs was published in the first quarter of 2022/23.</a:t>
            </a:r>
          </a:p>
          <a:p>
            <a:pPr marR="3175" algn="just">
              <a:lnSpc>
                <a:spcPct val="115000"/>
              </a:lnSpc>
              <a:spcBef>
                <a:spcPts val="1000"/>
              </a:spcBef>
            </a:pPr>
            <a:r>
              <a:rPr lang="en-US" sz="1400" dirty="0">
                <a:latin typeface="Arial Black" panose="020B0A04020102020204" pitchFamily="34" charset="0"/>
                <a:cs typeface="Arial" panose="020B0604020202020204" pitchFamily="34" charset="0"/>
              </a:rPr>
              <a:t/>
            </a:r>
            <a:br>
              <a:rPr lang="en-US" sz="1400" dirty="0">
                <a:latin typeface="Arial Black" panose="020B0A04020102020204" pitchFamily="34" charset="0"/>
                <a:cs typeface="Arial" panose="020B0604020202020204" pitchFamily="34" charset="0"/>
              </a:rPr>
            </a:br>
            <a:endParaRPr lang="en-US" sz="1400" i="1" dirty="0">
              <a:latin typeface="Arial Black" panose="020B0A04020102020204" pitchFamily="34" charset="0"/>
            </a:endParaRPr>
          </a:p>
          <a:p>
            <a:pPr algn="just">
              <a:lnSpc>
                <a:spcPct val="115000"/>
              </a:lnSpc>
              <a:spcBef>
                <a:spcPts val="1000"/>
              </a:spcBef>
              <a:spcAft>
                <a:spcPts val="1000"/>
              </a:spcAft>
            </a:pPr>
            <a:endParaRPr lang="en-US" sz="1400" dirty="0">
              <a:latin typeface="Arial Black" panose="020B0A04020102020204" pitchFamily="34"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1000"/>
              </a:spcAft>
            </a:pPr>
            <a:endParaRPr lang="en-ZA" sz="1400" dirty="0">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195786" y="316630"/>
            <a:ext cx="5281702" cy="491930"/>
          </a:xfrm>
          <a:prstGeom prst="rect">
            <a:avLst/>
          </a:prstGeom>
        </p:spPr>
        <p:txBody>
          <a:bodyPr wrap="none">
            <a:spAutoFit/>
          </a:bodyPr>
          <a:lstStyle/>
          <a:p>
            <a:pPr marR="3175" algn="just">
              <a:lnSpc>
                <a:spcPct val="115000"/>
              </a:lnSpc>
              <a:spcBef>
                <a:spcPts val="1000"/>
              </a:spcBef>
              <a:spcAft>
                <a:spcPts val="0"/>
              </a:spcAft>
            </a:pPr>
            <a:r>
              <a:rPr lang="en-US" sz="24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Actions to address challenges</a:t>
            </a:r>
            <a:endParaRPr lang="en-US" sz="24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262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4" name="Rectangle 2"/>
          <p:cNvSpPr txBox="1">
            <a:spLocks noChangeArrowheads="1"/>
          </p:cNvSpPr>
          <p:nvPr/>
        </p:nvSpPr>
        <p:spPr>
          <a:xfrm>
            <a:off x="179512" y="116632"/>
            <a:ext cx="7056784" cy="802506"/>
          </a:xfrm>
          <a:prstGeom prst="rect">
            <a:avLst/>
          </a:prstGeom>
        </p:spPr>
        <p:txBody>
          <a:bodyPr tIns="45720" rIns="91440" bIns="45720" anchor="b">
            <a:normAutofit/>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cs typeface="Arial" pitchFamily="34" charset="0"/>
              </a:rPr>
              <a:t>Performance Report </a:t>
            </a:r>
          </a:p>
        </p:txBody>
      </p:sp>
      <p:sp>
        <p:nvSpPr>
          <p:cNvPr id="5" name="TextBox 4">
            <a:extLst>
              <a:ext uri="{FF2B5EF4-FFF2-40B4-BE49-F238E27FC236}">
                <a16:creationId xmlns:a16="http://schemas.microsoft.com/office/drawing/2014/main" id="{2AF6BEC3-5364-CDE2-AA1C-DA71DA624EFF}"/>
              </a:ext>
            </a:extLst>
          </p:cNvPr>
          <p:cNvSpPr txBox="1"/>
          <p:nvPr/>
        </p:nvSpPr>
        <p:spPr>
          <a:xfrm>
            <a:off x="1043608" y="3139882"/>
            <a:ext cx="7056784" cy="369332"/>
          </a:xfrm>
          <a:prstGeom prst="rect">
            <a:avLst/>
          </a:prstGeom>
          <a:noFill/>
        </p:spPr>
        <p:txBody>
          <a:bodyPr wrap="square">
            <a:spAutoFit/>
          </a:bodyPr>
          <a:lstStyle/>
          <a:p>
            <a:pPr algn="ctr">
              <a:defRPr/>
            </a:pPr>
            <a:r>
              <a:rPr lang="en-ZA" sz="1800" dirty="0">
                <a:solidFill>
                  <a:schemeClr val="tx1"/>
                </a:solidFill>
                <a:effectLst>
                  <a:outerShdw blurRad="38100" dist="38100" dir="2700000" algn="tl">
                    <a:srgbClr val="000000">
                      <a:alpha val="43137"/>
                    </a:srgbClr>
                  </a:outerShdw>
                </a:effectLst>
                <a:latin typeface="Arial Black" pitchFamily="34" charset="0"/>
              </a:rPr>
              <a:t>PROGRAMME 4 : PRIMARY HEALTH CARE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F611-D3CA-75B5-41A2-D7F3FC855B47}"/>
              </a:ext>
            </a:extLst>
          </p:cNvPr>
          <p:cNvSpPr>
            <a:spLocks noGrp="1"/>
          </p:cNvSpPr>
          <p:nvPr>
            <p:ph type="title"/>
          </p:nvPr>
        </p:nvSpPr>
        <p:spPr/>
        <p:txBody>
          <a:bodyPr/>
          <a:lstStyle/>
          <a:p>
            <a:r>
              <a:rPr lang="en-ZA" sz="2400" b="0" u="none" dirty="0">
                <a:effectLst>
                  <a:outerShdw blurRad="38100" dist="38100" dir="2700000" algn="tl">
                    <a:srgbClr val="000000">
                      <a:alpha val="43137"/>
                    </a:srgbClr>
                  </a:outerShdw>
                </a:effectLst>
                <a:latin typeface="Arial Black" panose="020B0A04020102020204" pitchFamily="34" charset="0"/>
              </a:rPr>
              <a:t>COVID-19 Dominated 2021/22</a:t>
            </a:r>
          </a:p>
        </p:txBody>
      </p:sp>
      <p:sp>
        <p:nvSpPr>
          <p:cNvPr id="3" name="Text Placeholder 2">
            <a:extLst>
              <a:ext uri="{FF2B5EF4-FFF2-40B4-BE49-F238E27FC236}">
                <a16:creationId xmlns:a16="http://schemas.microsoft.com/office/drawing/2014/main" id="{2E188DE7-3CAE-7CE6-338C-5E27C09B743E}"/>
              </a:ext>
            </a:extLst>
          </p:cNvPr>
          <p:cNvSpPr>
            <a:spLocks noGrp="1"/>
          </p:cNvSpPr>
          <p:nvPr>
            <p:ph type="body" sz="quarter" idx="10"/>
          </p:nvPr>
        </p:nvSpPr>
        <p:spPr>
          <a:xfrm>
            <a:off x="329542" y="980728"/>
            <a:ext cx="8634487" cy="4824536"/>
          </a:xfrm>
        </p:spPr>
        <p:txBody>
          <a:bodyPr/>
          <a:lstStyle/>
          <a:p>
            <a:pPr marL="0" indent="0" algn="just">
              <a:lnSpc>
                <a:spcPct val="150000"/>
              </a:lnSpc>
              <a:buNone/>
            </a:pPr>
            <a:r>
              <a:rPr lang="en-ZA" sz="1400" dirty="0">
                <a:latin typeface="Arial Black" panose="020B0A04020102020204" pitchFamily="34" charset="0"/>
                <a:cs typeface="Arial" panose="020B0604020202020204" pitchFamily="34" charset="0"/>
              </a:rPr>
              <a:t>Lest we forget and miss the context:</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COVID-19 occupied the national interest throughout the 2021/22 FY</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Health budgets were redirected</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Health Managers were reassigned to COVID-19 activities</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Vaccination programme was implemented</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No systems were available prior to this very different challenge</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There was no new money for COVID-19 systems</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Unprecedented collaboration with public and private sectors, innovative activities</a:t>
            </a:r>
          </a:p>
          <a:p>
            <a:pPr marL="0" indent="0" algn="just">
              <a:lnSpc>
                <a:spcPct val="150000"/>
              </a:lnSpc>
              <a:buNone/>
            </a:pPr>
            <a:r>
              <a:rPr lang="en-ZA" sz="1400" dirty="0">
                <a:latin typeface="Arial Black" panose="020B0A04020102020204" pitchFamily="34" charset="0"/>
                <a:cs typeface="Arial" panose="020B0604020202020204" pitchFamily="34" charset="0"/>
              </a:rPr>
              <a:t>In the FY 2021/22, during COVID-19</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3 Ministers (1 Acting)</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2 DGs (1 acting)</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2 Acting CFOs</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NDOH relocated offices</a:t>
            </a:r>
          </a:p>
          <a:p>
            <a:pPr marL="360363" lvl="1" algn="just">
              <a:lnSpc>
                <a:spcPct val="150000"/>
              </a:lnSpc>
              <a:spcBef>
                <a:spcPts val="0"/>
              </a:spcBef>
            </a:pPr>
            <a:r>
              <a:rPr lang="en-ZA" sz="1400" dirty="0">
                <a:latin typeface="Arial Black" panose="020B0A04020102020204" pitchFamily="34" charset="0"/>
                <a:cs typeface="Arial" panose="020B0604020202020204" pitchFamily="34" charset="0"/>
              </a:rPr>
              <a:t>Lockdowns and working remotely</a:t>
            </a:r>
          </a:p>
        </p:txBody>
      </p:sp>
    </p:spTree>
    <p:extLst>
      <p:ext uri="{BB962C8B-B14F-4D97-AF65-F5344CB8AC3E}">
        <p14:creationId xmlns:p14="http://schemas.microsoft.com/office/powerpoint/2010/main" val="2327435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4" name="Rectangle 2"/>
          <p:cNvSpPr txBox="1">
            <a:spLocks noChangeArrowheads="1"/>
          </p:cNvSpPr>
          <p:nvPr/>
        </p:nvSpPr>
        <p:spPr>
          <a:xfrm>
            <a:off x="107504" y="188640"/>
            <a:ext cx="7128791" cy="792088"/>
          </a:xfrm>
          <a:prstGeom prst="rect">
            <a:avLst/>
          </a:prstGeom>
        </p:spPr>
        <p:txBody>
          <a:bodyPr tIns="45720" rIns="91440" bIns="45720" anchor="b">
            <a:normAutofit fontScale="325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charset="0"/>
            </a:endParaRP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charset="0"/>
            </a:endParaRP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400" dirty="0">
                <a:solidFill>
                  <a:schemeClr val="bg1"/>
                </a:solidFill>
                <a:effectLst>
                  <a:outerShdw blurRad="38100" dist="38100" dir="2700000" algn="tl">
                    <a:srgbClr val="000000">
                      <a:alpha val="43137"/>
                    </a:srgbClr>
                  </a:outerShdw>
                </a:effectLst>
                <a:latin typeface="Arial Black" pitchFamily="34" charset="0"/>
                <a:cs typeface="Arial" charset="0"/>
              </a:rPr>
              <a:t>Programme 4: Primary Health Care</a:t>
            </a:r>
            <a:r>
              <a:rPr lang="en-GB" sz="4400" b="1" dirty="0">
                <a:solidFill>
                  <a:schemeClr val="bg1"/>
                </a:solidFill>
                <a:latin typeface="Arial Black" pitchFamily="34" charset="0"/>
                <a:cs typeface="Arial" charset="0"/>
              </a:rPr>
              <a:t/>
            </a:r>
            <a:br>
              <a:rPr lang="en-GB" sz="4400" b="1" dirty="0">
                <a:solidFill>
                  <a:schemeClr val="bg1"/>
                </a:solidFill>
                <a:latin typeface="Arial Black" pitchFamily="34" charset="0"/>
                <a:cs typeface="Arial" charset="0"/>
              </a:rPr>
            </a:br>
            <a:endParaRPr lang="en-GB" sz="44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3904890206"/>
              </p:ext>
            </p:extLst>
          </p:nvPr>
        </p:nvGraphicFramePr>
        <p:xfrm>
          <a:off x="107505" y="1125539"/>
          <a:ext cx="9000999" cy="4519464"/>
        </p:xfrm>
        <a:graphic>
          <a:graphicData uri="http://schemas.openxmlformats.org/drawingml/2006/table">
            <a:tbl>
              <a:tblPr firstRow="1" bandRow="1">
                <a:tableStyleId>{5C22544A-7EE6-4342-B048-85BDC9FD1C3A}</a:tableStyleId>
              </a:tblPr>
              <a:tblGrid>
                <a:gridCol w="1098169">
                  <a:extLst>
                    <a:ext uri="{9D8B030D-6E8A-4147-A177-3AD203B41FA5}">
                      <a16:colId xmlns:a16="http://schemas.microsoft.com/office/drawing/2014/main" val="20000"/>
                    </a:ext>
                  </a:extLst>
                </a:gridCol>
                <a:gridCol w="1204992">
                  <a:extLst>
                    <a:ext uri="{9D8B030D-6E8A-4147-A177-3AD203B41FA5}">
                      <a16:colId xmlns:a16="http://schemas.microsoft.com/office/drawing/2014/main" val="20001"/>
                    </a:ext>
                  </a:extLst>
                </a:gridCol>
                <a:gridCol w="1204992">
                  <a:extLst>
                    <a:ext uri="{9D8B030D-6E8A-4147-A177-3AD203B41FA5}">
                      <a16:colId xmlns:a16="http://schemas.microsoft.com/office/drawing/2014/main" val="20002"/>
                    </a:ext>
                  </a:extLst>
                </a:gridCol>
                <a:gridCol w="1417637">
                  <a:extLst>
                    <a:ext uri="{9D8B030D-6E8A-4147-A177-3AD203B41FA5}">
                      <a16:colId xmlns:a16="http://schemas.microsoft.com/office/drawing/2014/main" val="20003"/>
                    </a:ext>
                  </a:extLst>
                </a:gridCol>
                <a:gridCol w="1346756">
                  <a:extLst>
                    <a:ext uri="{9D8B030D-6E8A-4147-A177-3AD203B41FA5}">
                      <a16:colId xmlns:a16="http://schemas.microsoft.com/office/drawing/2014/main" val="20004"/>
                    </a:ext>
                  </a:extLst>
                </a:gridCol>
                <a:gridCol w="2728453">
                  <a:extLst>
                    <a:ext uri="{9D8B030D-6E8A-4147-A177-3AD203B41FA5}">
                      <a16:colId xmlns:a16="http://schemas.microsoft.com/office/drawing/2014/main" val="20005"/>
                    </a:ext>
                  </a:extLst>
                </a:gridCol>
              </a:tblGrid>
              <a:tr h="960297">
                <a:tc>
                  <a:txBody>
                    <a:bodyPr/>
                    <a:lstStyle/>
                    <a:p>
                      <a:pPr algn="l">
                        <a:lnSpc>
                          <a:spcPct val="100000"/>
                        </a:lnSpc>
                      </a:pPr>
                      <a:r>
                        <a:rPr lang="en-US" sz="1100" dirty="0">
                          <a:latin typeface="Arial Black" pitchFamily="34" charset="0"/>
                        </a:rPr>
                        <a:t>Outcome</a:t>
                      </a:r>
                    </a:p>
                  </a:txBody>
                  <a:tcPr marL="91438" marR="91438" marT="45722" marB="45722"/>
                </a:tc>
                <a:tc>
                  <a:txBody>
                    <a:bodyPr/>
                    <a:lstStyle/>
                    <a:p>
                      <a:pPr algn="l">
                        <a:lnSpc>
                          <a:spcPct val="100000"/>
                        </a:lnSpc>
                      </a:pPr>
                      <a:r>
                        <a:rPr lang="en-US" sz="1100" dirty="0">
                          <a:latin typeface="Arial Black" pitchFamily="34" charset="0"/>
                        </a:rPr>
                        <a:t>Indicator</a:t>
                      </a:r>
                    </a:p>
                  </a:txBody>
                  <a:tcPr marL="91438" marR="91438" marT="45722" marB="45722"/>
                </a:tc>
                <a:tc>
                  <a:txBody>
                    <a:bodyPr/>
                    <a:lstStyle/>
                    <a:p>
                      <a:pPr algn="l">
                        <a:lnSpc>
                          <a:spcPct val="100000"/>
                        </a:lnSpc>
                      </a:pPr>
                      <a:r>
                        <a:rPr lang="en-US" sz="1100" dirty="0">
                          <a:latin typeface="Arial Black" pitchFamily="34" charset="0"/>
                        </a:rPr>
                        <a:t>Planned Target</a:t>
                      </a:r>
                      <a:r>
                        <a:rPr lang="en-US" sz="1100" baseline="0" dirty="0">
                          <a:latin typeface="Arial Black" pitchFamily="34" charset="0"/>
                        </a:rPr>
                        <a:t> </a:t>
                      </a:r>
                      <a:r>
                        <a:rPr lang="en-US" sz="110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Black" pitchFamily="34" charset="0"/>
                        </a:rPr>
                        <a:t>Actual Achievement 2021/22</a:t>
                      </a:r>
                    </a:p>
                  </a:txBody>
                  <a:tcPr marL="91438" marR="91438" marT="45722" marB="45722"/>
                </a:tc>
                <a:tc>
                  <a:txBody>
                    <a:bodyPr/>
                    <a:lstStyle/>
                    <a:p>
                      <a:pPr>
                        <a:lnSpc>
                          <a:spcPct val="100000"/>
                        </a:lnSpc>
                      </a:pPr>
                      <a:r>
                        <a:rPr lang="en-GB" sz="1100" b="1" kern="1200" dirty="0">
                          <a:solidFill>
                            <a:schemeClr val="lt1"/>
                          </a:solidFill>
                          <a:effectLst/>
                          <a:latin typeface="Arial Black" panose="020B0A04020102020204" pitchFamily="34" charset="0"/>
                          <a:ea typeface="+mn-ea"/>
                          <a:cs typeface="+mn-cs"/>
                        </a:rPr>
                        <a:t>Deviation from Planned Target to Actual Achievement 2021/22</a:t>
                      </a:r>
                      <a:endParaRPr lang="en-US" sz="1100" dirty="0">
                        <a:latin typeface="Arial Black" pitchFamily="34" charset="0"/>
                      </a:endParaRPr>
                    </a:p>
                  </a:txBody>
                  <a:tcPr marL="91438" marR="91438" marT="45722" marB="45722"/>
                </a:tc>
                <a:tc>
                  <a:txBody>
                    <a:bodyPr/>
                    <a:lstStyle/>
                    <a:p>
                      <a:pPr>
                        <a:lnSpc>
                          <a:spcPct val="100000"/>
                        </a:lnSpc>
                      </a:pPr>
                      <a:r>
                        <a:rPr lang="en-US" sz="110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1631196">
                <a:tc rowSpan="2">
                  <a:txBody>
                    <a:bodyPr/>
                    <a:lstStyle/>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Quality</a:t>
                      </a:r>
                    </a:p>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and Safety</a:t>
                      </a:r>
                    </a:p>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of Care</a:t>
                      </a:r>
                    </a:p>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Improved</a:t>
                      </a:r>
                    </a:p>
                  </a:txBody>
                  <a:tcPr marL="68580" marR="68580" marT="0" marB="0"/>
                </a:tc>
                <a:tc>
                  <a:txBody>
                    <a:bodyPr/>
                    <a:lstStyle/>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Number of health facilities implementing the National Quality Improvement Programme </a:t>
                      </a: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1100" kern="1200" baseline="0" dirty="0">
                          <a:solidFill>
                            <a:schemeClr val="dk1"/>
                          </a:solidFill>
                          <a:latin typeface="Arial Black" pitchFamily="34" charset="0"/>
                          <a:ea typeface="+mn-ea"/>
                          <a:cs typeface="+mn-cs"/>
                        </a:rPr>
                        <a:t>100 PHC Facilities</a:t>
                      </a:r>
                    </a:p>
                    <a:p>
                      <a:pPr marL="0" marR="0" algn="l" defTabSz="914400" rtl="0" eaLnBrk="1" latinLnBrk="0" hangingPunct="1">
                        <a:lnSpc>
                          <a:spcPct val="100000"/>
                        </a:lnSpc>
                        <a:spcBef>
                          <a:spcPts val="0"/>
                        </a:spcBef>
                        <a:spcAft>
                          <a:spcPts val="0"/>
                        </a:spcAft>
                      </a:pPr>
                      <a:r>
                        <a:rPr lang="en-US" sz="1100" kern="1200" baseline="0" dirty="0">
                          <a:solidFill>
                            <a:schemeClr val="dk1"/>
                          </a:solidFill>
                          <a:latin typeface="Arial Black" pitchFamily="34" charset="0"/>
                          <a:ea typeface="+mn-ea"/>
                          <a:cs typeface="+mn-cs"/>
                        </a:rPr>
                        <a:t>and 80 Hospitals implementing the NQIP</a:t>
                      </a:r>
                    </a:p>
                    <a:p>
                      <a:pPr marL="0" marR="0">
                        <a:lnSpc>
                          <a:spcPct val="100000"/>
                        </a:lnSpc>
                        <a:spcBef>
                          <a:spcPts val="0"/>
                        </a:spcBef>
                        <a:spcAft>
                          <a:spcPts val="0"/>
                        </a:spcAft>
                      </a:pPr>
                      <a:endParaRPr lang="en-US" sz="11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US" sz="1100" kern="1200" baseline="0" dirty="0">
                        <a:solidFill>
                          <a:schemeClr val="dk1"/>
                        </a:solidFill>
                        <a:latin typeface="Arial Black" pitchFamily="34" charset="0"/>
                        <a:ea typeface="+mn-ea"/>
                        <a:cs typeface="+mn-cs"/>
                      </a:endParaRPr>
                    </a:p>
                  </a:txBody>
                  <a:tcPr marL="68580" marR="68580" marT="0" marB="0"/>
                </a:tc>
                <a:tc>
                  <a:txBody>
                    <a:bodyPr/>
                    <a:lstStyle/>
                    <a:p>
                      <a:pPr algn="l">
                        <a:lnSpc>
                          <a:spcPct val="100000"/>
                        </a:lnSpc>
                        <a:spcAft>
                          <a:spcPts val="0"/>
                        </a:spcAft>
                      </a:pPr>
                      <a:r>
                        <a:rPr lang="en-GB" sz="1100" dirty="0">
                          <a:effectLst/>
                          <a:latin typeface="Arial Black" panose="020B0A04020102020204" pitchFamily="34" charset="0"/>
                          <a:ea typeface="Times New Roman" panose="02020603050405020304" pitchFamily="18" charset="0"/>
                        </a:rPr>
                        <a:t>90 PHC Facilities, 102 Hospitals &amp; 25 EMS implementing the National Quality Improvement Programme</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-10 PHC Facilities </a:t>
                      </a:r>
                      <a:endParaRPr lang="en-ZA" sz="11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 </a:t>
                      </a:r>
                      <a:endParaRPr lang="en-ZA" sz="11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+22 Hospitals</a:t>
                      </a:r>
                      <a:endParaRPr lang="en-ZA" sz="11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 </a:t>
                      </a:r>
                      <a:endParaRPr lang="en-ZA" sz="11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25 EMS</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0000"/>
                        </a:lnSpc>
                        <a:spcAft>
                          <a:spcPts val="0"/>
                        </a:spcAft>
                      </a:pPr>
                      <a:r>
                        <a:rPr lang="en-GB" sz="1100" dirty="0">
                          <a:effectLst/>
                          <a:latin typeface="Arial Black" panose="020B0A04020102020204" pitchFamily="34" charset="0"/>
                          <a:ea typeface="Times New Roman" panose="02020603050405020304" pitchFamily="18" charset="0"/>
                        </a:rPr>
                        <a:t>Due to vastness of some provinces, other provinces established 3 Quality Learning Centres instead of the proposed 2 and the inclusion of EMS. Where hospitals were too far apart from each other to form a QLC, provinces were allowed to add Primary Health Care facilities. </a:t>
                      </a:r>
                      <a:endParaRPr lang="en-ZA" sz="1100" dirty="0">
                        <a:effectLst/>
                        <a:latin typeface="Arial Black" panose="020B0A04020102020204" pitchFamily="34" charset="0"/>
                        <a:ea typeface="Times New Roman" panose="02020603050405020304" pitchFamily="18" charset="0"/>
                      </a:endParaRPr>
                    </a:p>
                    <a:p>
                      <a:pPr algn="just">
                        <a:lnSpc>
                          <a:spcPct val="100000"/>
                        </a:lnSpc>
                        <a:spcAft>
                          <a:spcPts val="0"/>
                        </a:spcAft>
                      </a:pPr>
                      <a:r>
                        <a:rPr lang="en-GB" sz="1100" dirty="0">
                          <a:effectLst/>
                          <a:latin typeface="Arial Black" panose="020B0A04020102020204" pitchFamily="34" charset="0"/>
                          <a:ea typeface="Times New Roman" panose="02020603050405020304" pitchFamily="18" charset="0"/>
                        </a:rPr>
                        <a:t> </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90534348"/>
                  </a:ext>
                </a:extLst>
              </a:tr>
              <a:tr h="15781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baseline="0" dirty="0">
                        <a:solidFill>
                          <a:schemeClr val="dk1"/>
                        </a:solidFill>
                        <a:latin typeface="Arial Black" pitchFamily="34" charset="0"/>
                        <a:ea typeface="+mn-ea"/>
                        <a:cs typeface="+mn-cs"/>
                      </a:endParaRPr>
                    </a:p>
                  </a:txBody>
                  <a:tcPr/>
                </a:tc>
                <a:tc>
                  <a:txBody>
                    <a:bodyPr/>
                    <a:lstStyle/>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Number of primary health care facilities that qualify as ideal clinics</a:t>
                      </a:r>
                    </a:p>
                  </a:txBody>
                  <a:tcPr marL="68580" marR="68580" marT="0" marB="0"/>
                </a:tc>
                <a:tc>
                  <a:txBody>
                    <a:bodyPr/>
                    <a:lstStyle/>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2 100 PHC facilities qualify as Ideal Clinics</a:t>
                      </a:r>
                    </a:p>
                    <a:p>
                      <a:pPr marL="0" marR="0">
                        <a:lnSpc>
                          <a:spcPct val="100000"/>
                        </a:lnSpc>
                        <a:spcBef>
                          <a:spcPts val="0"/>
                        </a:spcBef>
                        <a:spcAft>
                          <a:spcPts val="0"/>
                        </a:spcAft>
                      </a:pPr>
                      <a:endParaRPr lang="en-US" sz="1100" kern="1200" baseline="0" dirty="0">
                        <a:solidFill>
                          <a:schemeClr val="dk1"/>
                        </a:solidFill>
                        <a:latin typeface="Arial Black" pitchFamily="34" charset="0"/>
                        <a:ea typeface="+mn-ea"/>
                        <a:cs typeface="+mn-cs"/>
                      </a:endParaRPr>
                    </a:p>
                    <a:p>
                      <a:pPr marL="0" marR="0">
                        <a:lnSpc>
                          <a:spcPct val="100000"/>
                        </a:lnSpc>
                        <a:spcBef>
                          <a:spcPts val="0"/>
                        </a:spcBef>
                        <a:spcAft>
                          <a:spcPts val="0"/>
                        </a:spcAft>
                      </a:pPr>
                      <a:endParaRPr lang="en-US" sz="1100" kern="1200" baseline="0" dirty="0">
                        <a:solidFill>
                          <a:schemeClr val="dk1"/>
                        </a:solidFill>
                        <a:latin typeface="Arial Black" pitchFamily="34" charset="0"/>
                        <a:ea typeface="+mn-ea"/>
                        <a:cs typeface="+mn-cs"/>
                      </a:endParaRPr>
                    </a:p>
                  </a:txBody>
                  <a:tcPr marL="68580" marR="68580" marT="0" marB="0"/>
                </a:tc>
                <a:tc>
                  <a:txBody>
                    <a:bodyPr/>
                    <a:lstStyle/>
                    <a:p>
                      <a:pPr algn="l">
                        <a:lnSpc>
                          <a:spcPct val="100000"/>
                        </a:lnSpc>
                        <a:spcAft>
                          <a:spcPts val="0"/>
                        </a:spcAft>
                      </a:pPr>
                      <a:r>
                        <a:rPr lang="en-GB" sz="1100" dirty="0">
                          <a:effectLst/>
                          <a:latin typeface="Arial Black" panose="020B0A04020102020204" pitchFamily="34" charset="0"/>
                          <a:ea typeface="Times New Roman" panose="02020603050405020304" pitchFamily="18" charset="0"/>
                        </a:rPr>
                        <a:t>1 928 PHC facilities attained Ideal status</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-172  PHC facilities</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0000"/>
                        </a:lnSpc>
                        <a:spcAft>
                          <a:spcPts val="0"/>
                        </a:spcAft>
                      </a:pPr>
                      <a:r>
                        <a:rPr lang="en-GB" sz="1100" dirty="0">
                          <a:effectLst/>
                          <a:latin typeface="Arial Black" panose="020B0A04020102020204" pitchFamily="34" charset="0"/>
                          <a:ea typeface="Times New Roman" panose="02020603050405020304" pitchFamily="18" charset="0"/>
                        </a:rPr>
                        <a:t>Provinces focused on the COVID-19 response and did not procure additional resources that were needed to improve clinic status. This led to fewer clinic attaining ideal status</a:t>
                      </a:r>
                      <a:endParaRPr lang="en-ZA" sz="1100" dirty="0">
                        <a:effectLst/>
                        <a:latin typeface="Arial Black" panose="020B0A04020102020204" pitchFamily="34" charset="0"/>
                        <a:ea typeface="Times New Roman" panose="02020603050405020304" pitchFamily="18" charset="0"/>
                      </a:endParaRPr>
                    </a:p>
                    <a:p>
                      <a:pPr algn="just">
                        <a:lnSpc>
                          <a:spcPct val="100000"/>
                        </a:lnSpc>
                        <a:spcAft>
                          <a:spcPts val="0"/>
                        </a:spcAft>
                      </a:pPr>
                      <a:r>
                        <a:rPr lang="en-GB" sz="1100" dirty="0">
                          <a:effectLst/>
                          <a:latin typeface="Arial Black" panose="020B0A04020102020204" pitchFamily="34" charset="0"/>
                          <a:ea typeface="Times New Roman" panose="02020603050405020304" pitchFamily="18" charset="0"/>
                        </a:rPr>
                        <a:t> </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375334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31</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116632"/>
            <a:ext cx="7308304" cy="936104"/>
          </a:xfrm>
          <a:prstGeom prst="rect">
            <a:avLst/>
          </a:prstGeom>
        </p:spPr>
        <p:txBody>
          <a:bodyPr tIns="45720" rIns="91440" bIns="45720" anchor="b">
            <a:normAutofit fontScale="700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charset="0"/>
            </a:endParaRP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400" dirty="0">
                <a:solidFill>
                  <a:schemeClr val="bg1"/>
                </a:solidFill>
                <a:effectLst>
                  <a:outerShdw blurRad="38100" dist="38100" dir="2700000" algn="tl">
                    <a:srgbClr val="000000">
                      <a:alpha val="43137"/>
                    </a:srgbClr>
                  </a:outerShdw>
                </a:effectLst>
                <a:latin typeface="Arial Black" pitchFamily="34" charset="0"/>
                <a:cs typeface="Arial" charset="0"/>
              </a:rPr>
              <a:t>Programme 4: Primary Health Care</a:t>
            </a:r>
            <a:br>
              <a:rPr lang="en-GB" sz="3400" dirty="0">
                <a:solidFill>
                  <a:schemeClr val="bg1"/>
                </a:solidFill>
                <a:effectLst>
                  <a:outerShdw blurRad="38100" dist="38100" dir="2700000" algn="tl">
                    <a:srgbClr val="000000">
                      <a:alpha val="43137"/>
                    </a:srgbClr>
                  </a:outerShdw>
                </a:effectLst>
                <a:latin typeface="Arial Black" pitchFamily="34" charset="0"/>
                <a:cs typeface="Arial" charset="0"/>
              </a:rPr>
            </a:br>
            <a:endParaRPr lang="en-GB" sz="3400" dirty="0">
              <a:solidFill>
                <a:schemeClr val="bg1"/>
              </a:solidFill>
              <a:effectLst>
                <a:outerShdw blurRad="38100" dist="38100" dir="2700000" algn="tl">
                  <a:srgbClr val="000000">
                    <a:alpha val="43137"/>
                  </a:srgbClr>
                </a:outerShdw>
              </a:effectLst>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4178616701"/>
              </p:ext>
            </p:extLst>
          </p:nvPr>
        </p:nvGraphicFramePr>
        <p:xfrm>
          <a:off x="107505" y="1115189"/>
          <a:ext cx="8928992" cy="4051802"/>
        </p:xfrm>
        <a:graphic>
          <a:graphicData uri="http://schemas.openxmlformats.org/drawingml/2006/table">
            <a:tbl>
              <a:tblPr firstRow="1" bandRow="1">
                <a:tableStyleId>{5C22544A-7EE6-4342-B048-85BDC9FD1C3A}</a:tableStyleId>
              </a:tblPr>
              <a:tblGrid>
                <a:gridCol w="1008111">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840038">
                  <a:extLst>
                    <a:ext uri="{9D8B030D-6E8A-4147-A177-3AD203B41FA5}">
                      <a16:colId xmlns:a16="http://schemas.microsoft.com/office/drawing/2014/main" val="20003"/>
                    </a:ext>
                  </a:extLst>
                </a:gridCol>
                <a:gridCol w="1617241">
                  <a:extLst>
                    <a:ext uri="{9D8B030D-6E8A-4147-A177-3AD203B41FA5}">
                      <a16:colId xmlns:a16="http://schemas.microsoft.com/office/drawing/2014/main" val="20004"/>
                    </a:ext>
                  </a:extLst>
                </a:gridCol>
                <a:gridCol w="1511274">
                  <a:extLst>
                    <a:ext uri="{9D8B030D-6E8A-4147-A177-3AD203B41FA5}">
                      <a16:colId xmlns:a16="http://schemas.microsoft.com/office/drawing/2014/main" val="20005"/>
                    </a:ext>
                  </a:extLst>
                </a:gridCol>
              </a:tblGrid>
              <a:tr h="871002">
                <a:tc>
                  <a:txBody>
                    <a:bodyPr/>
                    <a:lstStyle/>
                    <a:p>
                      <a:pPr algn="l">
                        <a:lnSpc>
                          <a:spcPct val="100000"/>
                        </a:lnSpc>
                      </a:pPr>
                      <a:r>
                        <a:rPr lang="en-US" sz="1100" dirty="0">
                          <a:latin typeface="Arial Black" pitchFamily="34" charset="0"/>
                        </a:rPr>
                        <a:t>Outcome</a:t>
                      </a:r>
                    </a:p>
                  </a:txBody>
                  <a:tcPr marL="91438" marR="91438" marT="45722" marB="45722"/>
                </a:tc>
                <a:tc>
                  <a:txBody>
                    <a:bodyPr/>
                    <a:lstStyle/>
                    <a:p>
                      <a:pPr algn="l">
                        <a:lnSpc>
                          <a:spcPct val="100000"/>
                        </a:lnSpc>
                      </a:pPr>
                      <a:r>
                        <a:rPr lang="en-US" sz="1100" dirty="0">
                          <a:latin typeface="Arial Black" pitchFamily="34" charset="0"/>
                        </a:rPr>
                        <a:t>Indicator</a:t>
                      </a:r>
                    </a:p>
                  </a:txBody>
                  <a:tcPr marL="91438" marR="91438" marT="45722" marB="45722"/>
                </a:tc>
                <a:tc>
                  <a:txBody>
                    <a:bodyPr/>
                    <a:lstStyle/>
                    <a:p>
                      <a:pPr algn="l">
                        <a:lnSpc>
                          <a:spcPct val="100000"/>
                        </a:lnSpc>
                      </a:pPr>
                      <a:r>
                        <a:rPr lang="en-US" sz="1100" dirty="0">
                          <a:latin typeface="Arial Black" pitchFamily="34" charset="0"/>
                        </a:rPr>
                        <a:t>Planned Target</a:t>
                      </a:r>
                      <a:r>
                        <a:rPr lang="en-US" sz="1100" baseline="0" dirty="0">
                          <a:latin typeface="Arial Black" pitchFamily="34" charset="0"/>
                        </a:rPr>
                        <a:t> </a:t>
                      </a:r>
                      <a:r>
                        <a:rPr lang="en-US" sz="110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Black" pitchFamily="34" charset="0"/>
                        </a:rPr>
                        <a:t>Actual Achievement 2021/22</a:t>
                      </a:r>
                    </a:p>
                  </a:txBody>
                  <a:tcPr marL="91438" marR="91438" marT="45722" marB="45722"/>
                </a:tc>
                <a:tc>
                  <a:txBody>
                    <a:bodyPr/>
                    <a:lstStyle/>
                    <a:p>
                      <a:pPr>
                        <a:lnSpc>
                          <a:spcPct val="100000"/>
                        </a:lnSpc>
                      </a:pPr>
                      <a:r>
                        <a:rPr lang="en-GB" sz="1100" b="1" kern="1200" dirty="0">
                          <a:solidFill>
                            <a:schemeClr val="lt1"/>
                          </a:solidFill>
                          <a:effectLst/>
                          <a:latin typeface="Arial Black" panose="020B0A04020102020204" pitchFamily="34" charset="0"/>
                          <a:ea typeface="+mn-ea"/>
                          <a:cs typeface="+mn-cs"/>
                        </a:rPr>
                        <a:t>Deviation from Planned Target </a:t>
                      </a:r>
                    </a:p>
                    <a:p>
                      <a:pPr>
                        <a:lnSpc>
                          <a:spcPct val="100000"/>
                        </a:lnSpc>
                      </a:pPr>
                      <a:r>
                        <a:rPr lang="en-GB" sz="1100" b="1" kern="1200" dirty="0">
                          <a:solidFill>
                            <a:schemeClr val="lt1"/>
                          </a:solidFill>
                          <a:effectLst/>
                          <a:latin typeface="Arial Black" panose="020B0A04020102020204" pitchFamily="34" charset="0"/>
                          <a:ea typeface="+mn-ea"/>
                          <a:cs typeface="+mn-cs"/>
                        </a:rPr>
                        <a:t>to Actual Achievement 2021/22</a:t>
                      </a:r>
                      <a:endParaRPr lang="en-US" sz="1100" dirty="0">
                        <a:latin typeface="Arial Black" pitchFamily="34" charset="0"/>
                      </a:endParaRPr>
                    </a:p>
                  </a:txBody>
                  <a:tcPr marL="91438" marR="91438" marT="45722" marB="45722"/>
                </a:tc>
                <a:tc>
                  <a:txBody>
                    <a:bodyPr/>
                    <a:lstStyle/>
                    <a:p>
                      <a:pPr>
                        <a:lnSpc>
                          <a:spcPct val="100000"/>
                        </a:lnSpc>
                      </a:pPr>
                      <a:r>
                        <a:rPr lang="en-US" sz="110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1413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Calibri"/>
                          <a:cs typeface="Times New Roman"/>
                        </a:rPr>
                        <a:t>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Calibri"/>
                          <a:cs typeface="Times New Roman"/>
                        </a:rPr>
                        <a:t>and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Calibri"/>
                          <a:cs typeface="Times New Roman"/>
                        </a:rPr>
                        <a:t>of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Calibri"/>
                          <a:cs typeface="Times New Roman"/>
                        </a:rPr>
                        <a:t>Improved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latin typeface="Arial Black" pitchFamily="34" charset="0"/>
                        <a:ea typeface="Calibri"/>
                        <a:cs typeface="Times New Roman"/>
                      </a:endParaRPr>
                    </a:p>
                  </a:txBody>
                  <a:tcPr/>
                </a:tc>
                <a:tc>
                  <a:txBody>
                    <a:bodyPr/>
                    <a:lstStyle/>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Policy on Traditional Medicine approved and implementation commenced</a:t>
                      </a:r>
                    </a:p>
                  </a:txBody>
                  <a:tcPr marL="68580" marR="68580" marT="0" marB="0"/>
                </a:tc>
                <a:tc>
                  <a:txBody>
                    <a:bodyPr/>
                    <a:lstStyle/>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Policy and implementation guidelines on Traditional Medicine approved and implementation commenced</a:t>
                      </a:r>
                    </a:p>
                    <a:p>
                      <a:pPr marL="0" marR="0">
                        <a:lnSpc>
                          <a:spcPct val="100000"/>
                        </a:lnSpc>
                        <a:spcBef>
                          <a:spcPts val="0"/>
                        </a:spcBef>
                        <a:spcAft>
                          <a:spcPts val="0"/>
                        </a:spcAft>
                      </a:pPr>
                      <a:endParaRPr lang="en-US" sz="1100" kern="1200" baseline="0" dirty="0">
                        <a:solidFill>
                          <a:schemeClr val="dk1"/>
                        </a:solidFill>
                        <a:latin typeface="Arial Black" pitchFamily="34" charset="0"/>
                        <a:ea typeface="+mn-ea"/>
                        <a:cs typeface="+mn-cs"/>
                      </a:endParaRPr>
                    </a:p>
                  </a:txBody>
                  <a:tcPr marL="68580" marR="68580" marT="0" marB="0"/>
                </a:tc>
                <a:tc>
                  <a:txBody>
                    <a:bodyPr/>
                    <a:lstStyle/>
                    <a:p>
                      <a:pPr algn="l">
                        <a:lnSpc>
                          <a:spcPct val="100000"/>
                        </a:lnSpc>
                        <a:spcAft>
                          <a:spcPts val="0"/>
                        </a:spcAft>
                      </a:pPr>
                      <a:r>
                        <a:rPr lang="en-GB" sz="1100" dirty="0">
                          <a:effectLst/>
                          <a:latin typeface="Arial Black" panose="020B0A04020102020204" pitchFamily="34" charset="0"/>
                          <a:ea typeface="Times New Roman" panose="02020603050405020304" pitchFamily="18" charset="0"/>
                        </a:rPr>
                        <a:t>Draft Policy on Traditional Medicine and implementation guidelines finalised and presented to EXCO</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Implementation on Policy and implementation guidelines on Traditional Medicine has not commenced</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Aft>
                          <a:spcPts val="0"/>
                        </a:spcAft>
                      </a:pPr>
                      <a:r>
                        <a:rPr lang="en-GB" sz="1100" dirty="0">
                          <a:effectLst/>
                          <a:latin typeface="Arial Black" panose="020B0A04020102020204" pitchFamily="34" charset="0"/>
                          <a:ea typeface="Times New Roman" panose="02020603050405020304" pitchFamily="18" charset="0"/>
                        </a:rPr>
                        <a:t>Delays in finalising the Policy on Traditional Medicine and implementation guidelines </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613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latin typeface="Arial Black" pitchFamily="34" charset="0"/>
                        <a:ea typeface="Calibri"/>
                        <a:cs typeface="Times New Roman"/>
                      </a:endParaRPr>
                    </a:p>
                  </a:txBody>
                  <a:tcPr/>
                </a:tc>
                <a:tc>
                  <a:txBody>
                    <a:bodyPr/>
                    <a:lstStyle/>
                    <a:p>
                      <a:pPr marL="0" marR="0" algn="l" defTabSz="914400" rtl="0" eaLnBrk="1" latinLnBrk="0" hangingPunct="1">
                        <a:lnSpc>
                          <a:spcPct val="100000"/>
                        </a:lnSpc>
                        <a:spcBef>
                          <a:spcPts val="0"/>
                        </a:spcBef>
                        <a:spcAft>
                          <a:spcPts val="0"/>
                        </a:spcAft>
                      </a:pPr>
                      <a:r>
                        <a:rPr lang="en-US" sz="1100" kern="1200" dirty="0">
                          <a:solidFill>
                            <a:schemeClr val="dk1"/>
                          </a:solidFill>
                          <a:latin typeface="Arial Black" pitchFamily="34" charset="0"/>
                          <a:ea typeface="Times New Roman"/>
                          <a:cs typeface="Times New Roman"/>
                        </a:rPr>
                        <a:t>Number of provinces assessed for compliance with Emergency Medical Services Regulations</a:t>
                      </a:r>
                      <a:endParaRPr lang="en-ZA" sz="11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1100" kern="1200" dirty="0">
                          <a:solidFill>
                            <a:srgbClr val="000000"/>
                          </a:solidFill>
                          <a:latin typeface="Arial Black" pitchFamily="34" charset="0"/>
                          <a:ea typeface="Times New Roman"/>
                          <a:cs typeface="Times New Roman"/>
                        </a:rPr>
                        <a:t>9 Provinces assessed for compliance with Emergency Medical</a:t>
                      </a:r>
                    </a:p>
                    <a:p>
                      <a:pPr marL="0" marR="0">
                        <a:lnSpc>
                          <a:spcPct val="100000"/>
                        </a:lnSpc>
                        <a:spcBef>
                          <a:spcPts val="0"/>
                        </a:spcBef>
                        <a:spcAft>
                          <a:spcPts val="0"/>
                        </a:spcAft>
                      </a:pPr>
                      <a:r>
                        <a:rPr lang="en-US" sz="1100" kern="1200" dirty="0">
                          <a:solidFill>
                            <a:srgbClr val="000000"/>
                          </a:solidFill>
                          <a:latin typeface="Arial Black" pitchFamily="34" charset="0"/>
                          <a:ea typeface="Times New Roman"/>
                          <a:cs typeface="Times New Roman"/>
                        </a:rPr>
                        <a:t>Services Regulations</a:t>
                      </a:r>
                    </a:p>
                    <a:p>
                      <a:pPr marL="0" marR="0">
                        <a:lnSpc>
                          <a:spcPct val="100000"/>
                        </a:lnSpc>
                        <a:spcBef>
                          <a:spcPts val="0"/>
                        </a:spcBef>
                        <a:spcAft>
                          <a:spcPts val="0"/>
                        </a:spcAft>
                      </a:pPr>
                      <a:endParaRPr lang="en-US" sz="1100" kern="1200" dirty="0">
                        <a:solidFill>
                          <a:srgbClr val="000000"/>
                        </a:solidFill>
                        <a:latin typeface="Arial Black" pitchFamily="34" charset="0"/>
                        <a:ea typeface="Times New Roman"/>
                        <a:cs typeface="Times New Roman"/>
                      </a:endParaRPr>
                    </a:p>
                    <a:p>
                      <a:pPr>
                        <a:lnSpc>
                          <a:spcPct val="100000"/>
                        </a:lnSpc>
                      </a:pPr>
                      <a:endParaRPr lang="en-US" sz="1100" kern="1200" dirty="0">
                        <a:solidFill>
                          <a:srgbClr val="000000"/>
                        </a:solidFill>
                        <a:latin typeface="Arial Black" pitchFamily="34" charset="0"/>
                        <a:ea typeface="+mn-ea"/>
                        <a:cs typeface="Times New Roman"/>
                      </a:endParaRPr>
                    </a:p>
                  </a:txBody>
                  <a:tcPr marL="68580" marR="68580" marT="0" marB="0"/>
                </a:tc>
                <a:tc>
                  <a:txBody>
                    <a:bodyPr/>
                    <a:lstStyle/>
                    <a:p>
                      <a:pPr algn="l">
                        <a:lnSpc>
                          <a:spcPct val="100000"/>
                        </a:lnSpc>
                        <a:spcAft>
                          <a:spcPts val="0"/>
                        </a:spcAft>
                      </a:pPr>
                      <a:r>
                        <a:rPr lang="en-GB" sz="1100" dirty="0">
                          <a:effectLst/>
                          <a:latin typeface="Arial Black" panose="020B0A04020102020204" pitchFamily="34" charset="0"/>
                          <a:ea typeface="Times New Roman" panose="02020603050405020304" pitchFamily="18" charset="0"/>
                        </a:rPr>
                        <a:t>9 Provinces assessed for compliance with Emergency Medical Services Regulations</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Aft>
                          <a:spcPts val="0"/>
                        </a:spcAft>
                      </a:pPr>
                      <a:r>
                        <a:rPr lang="en-GB" sz="1100" dirty="0">
                          <a:effectLst/>
                          <a:latin typeface="Arial Black" panose="020B0A04020102020204" pitchFamily="34" charset="0"/>
                          <a:ea typeface="Times New Roman" panose="02020603050405020304" pitchFamily="18" charset="0"/>
                        </a:rPr>
                        <a:t>None</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Aft>
                          <a:spcPts val="0"/>
                        </a:spcAft>
                      </a:pPr>
                      <a:r>
                        <a:rPr lang="en-GB" sz="1100" dirty="0">
                          <a:effectLst/>
                          <a:latin typeface="Arial Black" panose="020B0A04020102020204" pitchFamily="34" charset="0"/>
                          <a:ea typeface="Times New Roman" panose="02020603050405020304" pitchFamily="18" charset="0"/>
                        </a:rPr>
                        <a:t>Not Applicable</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22261474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32</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44624"/>
            <a:ext cx="7236296" cy="1008112"/>
          </a:xfrm>
          <a:prstGeom prst="rect">
            <a:avLst/>
          </a:prstGeom>
        </p:spPr>
        <p:txBody>
          <a:bodyPr tIns="45720" rIns="91440" bIns="45720" anchor="b">
            <a:normAutofit fontScale="850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charset="0"/>
            </a:endParaRP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Programme 4: Primary Health Care</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287636828"/>
              </p:ext>
            </p:extLst>
          </p:nvPr>
        </p:nvGraphicFramePr>
        <p:xfrm>
          <a:off x="0" y="1052737"/>
          <a:ext cx="9144001" cy="4211080"/>
        </p:xfrm>
        <a:graphic>
          <a:graphicData uri="http://schemas.openxmlformats.org/drawingml/2006/table">
            <a:tbl>
              <a:tblPr firstRow="1" bandRow="1">
                <a:tableStyleId>{5C22544A-7EE6-4342-B048-85BDC9FD1C3A}</a:tableStyleId>
              </a:tblPr>
              <a:tblGrid>
                <a:gridCol w="97160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259633">
                  <a:extLst>
                    <a:ext uri="{9D8B030D-6E8A-4147-A177-3AD203B41FA5}">
                      <a16:colId xmlns:a16="http://schemas.microsoft.com/office/drawing/2014/main" val="20005"/>
                    </a:ext>
                  </a:extLst>
                </a:gridCol>
              </a:tblGrid>
              <a:tr h="787024">
                <a:tc>
                  <a:txBody>
                    <a:bodyPr/>
                    <a:lstStyle/>
                    <a:p>
                      <a:pPr algn="l">
                        <a:lnSpc>
                          <a:spcPct val="100000"/>
                        </a:lnSpc>
                        <a:spcBef>
                          <a:spcPts val="0"/>
                        </a:spcBef>
                        <a:spcAft>
                          <a:spcPts val="0"/>
                        </a:spcAft>
                      </a:pPr>
                      <a:r>
                        <a:rPr lang="en-US" sz="1100" dirty="0">
                          <a:latin typeface="Arial Black" pitchFamily="34" charset="0"/>
                        </a:rPr>
                        <a:t>Outcome</a:t>
                      </a:r>
                    </a:p>
                  </a:txBody>
                  <a:tcPr marL="91438" marR="91438" marT="45722" marB="45722"/>
                </a:tc>
                <a:tc>
                  <a:txBody>
                    <a:bodyPr/>
                    <a:lstStyle/>
                    <a:p>
                      <a:pPr algn="l">
                        <a:lnSpc>
                          <a:spcPct val="100000"/>
                        </a:lnSpc>
                        <a:spcBef>
                          <a:spcPts val="0"/>
                        </a:spcBef>
                        <a:spcAft>
                          <a:spcPts val="0"/>
                        </a:spcAft>
                      </a:pPr>
                      <a:r>
                        <a:rPr lang="en-US" sz="1100" dirty="0">
                          <a:latin typeface="Arial Black" pitchFamily="34" charset="0"/>
                        </a:rPr>
                        <a:t>Indicator</a:t>
                      </a:r>
                    </a:p>
                  </a:txBody>
                  <a:tcPr marL="91438" marR="91438" marT="45722" marB="45722"/>
                </a:tc>
                <a:tc>
                  <a:txBody>
                    <a:bodyPr/>
                    <a:lstStyle/>
                    <a:p>
                      <a:pPr algn="l">
                        <a:lnSpc>
                          <a:spcPct val="100000"/>
                        </a:lnSpc>
                        <a:spcBef>
                          <a:spcPts val="0"/>
                        </a:spcBef>
                        <a:spcAft>
                          <a:spcPts val="0"/>
                        </a:spcAft>
                      </a:pPr>
                      <a:r>
                        <a:rPr lang="en-US" sz="1100" dirty="0">
                          <a:latin typeface="Arial Black" pitchFamily="34" charset="0"/>
                        </a:rPr>
                        <a:t>Planned Target</a:t>
                      </a:r>
                      <a:r>
                        <a:rPr lang="en-US" sz="1100" baseline="0" dirty="0">
                          <a:latin typeface="Arial Black" pitchFamily="34" charset="0"/>
                        </a:rPr>
                        <a:t> </a:t>
                      </a:r>
                      <a:r>
                        <a:rPr lang="en-US" sz="110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Black" pitchFamily="34" charset="0"/>
                        </a:rPr>
                        <a:t>Actual Achievement 2021/22</a:t>
                      </a:r>
                    </a:p>
                  </a:txBody>
                  <a:tcPr marL="91438" marR="91438" marT="45722" marB="45722"/>
                </a:tc>
                <a:tc>
                  <a:txBody>
                    <a:bodyPr/>
                    <a:lstStyle/>
                    <a:p>
                      <a:pPr>
                        <a:lnSpc>
                          <a:spcPct val="100000"/>
                        </a:lnSpc>
                        <a:spcBef>
                          <a:spcPts val="0"/>
                        </a:spcBef>
                        <a:spcAft>
                          <a:spcPts val="0"/>
                        </a:spcAft>
                      </a:pPr>
                      <a:r>
                        <a:rPr lang="en-GB" sz="1100" b="1" kern="1200" dirty="0">
                          <a:solidFill>
                            <a:schemeClr val="lt1"/>
                          </a:solidFill>
                          <a:effectLst/>
                          <a:latin typeface="Arial Black" panose="020B0A04020102020204" pitchFamily="34" charset="0"/>
                          <a:ea typeface="+mn-ea"/>
                          <a:cs typeface="+mn-cs"/>
                        </a:rPr>
                        <a:t>Deviation from Planned Target to Actual Achievement 2021/22</a:t>
                      </a:r>
                      <a:endParaRPr lang="en-US" sz="1100" dirty="0">
                        <a:latin typeface="Arial Black" pitchFamily="34" charset="0"/>
                      </a:endParaRPr>
                    </a:p>
                  </a:txBody>
                  <a:tcPr marL="91438" marR="91438" marT="45722" marB="45722"/>
                </a:tc>
                <a:tc>
                  <a:txBody>
                    <a:bodyPr/>
                    <a:lstStyle/>
                    <a:p>
                      <a:pPr>
                        <a:lnSpc>
                          <a:spcPct val="100000"/>
                        </a:lnSpc>
                        <a:spcBef>
                          <a:spcPts val="0"/>
                        </a:spcBef>
                        <a:spcAft>
                          <a:spcPts val="0"/>
                        </a:spcAft>
                      </a:pPr>
                      <a:r>
                        <a:rPr lang="en-US" sz="110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99345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Calibri"/>
                          <a:cs typeface="Times New Roman"/>
                        </a:rPr>
                        <a:t>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Calibri"/>
                          <a:cs typeface="Times New Roman"/>
                        </a:rPr>
                        <a:t>and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Calibri"/>
                          <a:cs typeface="Times New Roman"/>
                        </a:rPr>
                        <a:t>of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Calibri"/>
                          <a:cs typeface="Times New Roman"/>
                        </a:rPr>
                        <a:t>Improved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latin typeface="Arial Black" pitchFamily="34" charset="0"/>
                        <a:ea typeface="Calibri"/>
                        <a:cs typeface="Times New Roman"/>
                      </a:endParaRPr>
                    </a:p>
                  </a:txBody>
                  <a:tcPr/>
                </a:tc>
                <a:tc>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Number of ports of entry compliant with international health regulations based on self-assessments</a:t>
                      </a:r>
                    </a:p>
                  </a:txBody>
                  <a:tcPr marL="68580" marR="68580" marT="0" marB="0"/>
                </a:tc>
                <a:tc>
                  <a:txBody>
                    <a:bodyPr/>
                    <a:lstStyle/>
                    <a:p>
                      <a:pPr>
                        <a:lnSpc>
                          <a:spcPct val="100000"/>
                        </a:lnSpc>
                        <a:spcBef>
                          <a:spcPts val="0"/>
                        </a:spcBef>
                        <a:spcAft>
                          <a:spcPts val="0"/>
                        </a:spcAft>
                      </a:pPr>
                      <a:r>
                        <a:rPr lang="en-US" sz="1100" kern="1200" dirty="0">
                          <a:solidFill>
                            <a:schemeClr val="dk1"/>
                          </a:solidFill>
                          <a:latin typeface="Arial Black" pitchFamily="34" charset="0"/>
                          <a:ea typeface="Times New Roman"/>
                          <a:cs typeface="Times New Roman"/>
                        </a:rPr>
                        <a:t>18 ports of entry compliant with international health regulations based on</a:t>
                      </a:r>
                    </a:p>
                    <a:p>
                      <a:pPr>
                        <a:lnSpc>
                          <a:spcPct val="100000"/>
                        </a:lnSpc>
                        <a:spcBef>
                          <a:spcPts val="0"/>
                        </a:spcBef>
                        <a:spcAft>
                          <a:spcPts val="0"/>
                        </a:spcAft>
                      </a:pPr>
                      <a:r>
                        <a:rPr lang="en-US" sz="1100" kern="1200" dirty="0">
                          <a:solidFill>
                            <a:schemeClr val="dk1"/>
                          </a:solidFill>
                          <a:latin typeface="Arial Black" pitchFamily="34" charset="0"/>
                          <a:ea typeface="Times New Roman"/>
                          <a:cs typeface="Times New Roman"/>
                        </a:rPr>
                        <a:t>self-assessments</a:t>
                      </a:r>
                    </a:p>
                    <a:p>
                      <a:pPr marL="0" marR="0">
                        <a:lnSpc>
                          <a:spcPct val="100000"/>
                        </a:lnSpc>
                        <a:spcBef>
                          <a:spcPts val="0"/>
                        </a:spcBef>
                        <a:spcAft>
                          <a:spcPts val="0"/>
                        </a:spcAft>
                      </a:pPr>
                      <a:endParaRPr lang="en-US" sz="1100" kern="1200" dirty="0">
                        <a:solidFill>
                          <a:schemeClr val="dk1"/>
                        </a:solidFill>
                        <a:latin typeface="Arial Black" pitchFamily="34" charset="0"/>
                        <a:ea typeface="Times New Roman"/>
                        <a:cs typeface="Times New Roman"/>
                      </a:endParaRPr>
                    </a:p>
                  </a:txBody>
                  <a:tcPr marL="68580" marR="68580" marT="0" marB="0"/>
                </a:tc>
                <a:tc>
                  <a:txBody>
                    <a:bodyPr/>
                    <a:lstStyle/>
                    <a:p>
                      <a:pPr algn="l">
                        <a:lnSpc>
                          <a:spcPct val="100000"/>
                        </a:lnSpc>
                        <a:spcBef>
                          <a:spcPts val="0"/>
                        </a:spcBef>
                        <a:spcAft>
                          <a:spcPts val="0"/>
                        </a:spcAft>
                      </a:pPr>
                      <a:r>
                        <a:rPr lang="en-GB" sz="1100" dirty="0">
                          <a:effectLst/>
                          <a:latin typeface="Arial Black" panose="020B0A04020102020204" pitchFamily="34" charset="0"/>
                          <a:ea typeface="Times New Roman" panose="02020603050405020304" pitchFamily="18" charset="0"/>
                        </a:rPr>
                        <a:t>18 ports of entry compliant with international health regulations based on self-assessments</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Bef>
                          <a:spcPts val="0"/>
                        </a:spcBef>
                        <a:spcAft>
                          <a:spcPts val="0"/>
                        </a:spcAft>
                      </a:pPr>
                      <a:r>
                        <a:rPr lang="en-GB" sz="1100" dirty="0">
                          <a:effectLst/>
                          <a:latin typeface="Arial Black" panose="020B0A04020102020204" pitchFamily="34" charset="0"/>
                          <a:ea typeface="Times New Roman" panose="02020603050405020304" pitchFamily="18" charset="0"/>
                        </a:rPr>
                        <a:t>None</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Bef>
                          <a:spcPts val="0"/>
                        </a:spcBef>
                        <a:spcAft>
                          <a:spcPts val="0"/>
                        </a:spcAft>
                      </a:pPr>
                      <a:r>
                        <a:rPr lang="en-GB" sz="1100" dirty="0">
                          <a:effectLst/>
                          <a:latin typeface="Arial Black" panose="020B0A04020102020204" pitchFamily="34" charset="0"/>
                          <a:ea typeface="Times New Roman" panose="02020603050405020304" pitchFamily="18" charset="0"/>
                        </a:rPr>
                        <a:t>Not Applicable</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2107956">
                <a:tc vMerge="1">
                  <a:txBody>
                    <a:bodyPr/>
                    <a:lstStyle/>
                    <a:p>
                      <a:pPr marL="0" marR="0">
                        <a:lnSpc>
                          <a:spcPct val="115000"/>
                        </a:lnSpc>
                        <a:spcBef>
                          <a:spcPts val="0"/>
                        </a:spcBef>
                        <a:spcAft>
                          <a:spcPts val="0"/>
                        </a:spcAft>
                      </a:pPr>
                      <a:endParaRPr lang="en-US" sz="9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Number of Metropolitan and District Municipalities that performed below 65% assessed for compliance to National Environmental Health Norms and Standards</a:t>
                      </a:r>
                    </a:p>
                  </a:txBody>
                  <a:tcPr marL="68580" marR="68580" marT="0" marB="0"/>
                </a:tc>
                <a:tc>
                  <a:txBody>
                    <a:bodyPr/>
                    <a:lstStyle/>
                    <a:p>
                      <a:pPr>
                        <a:lnSpc>
                          <a:spcPct val="100000"/>
                        </a:lnSpc>
                        <a:spcBef>
                          <a:spcPts val="0"/>
                        </a:spcBef>
                        <a:spcAft>
                          <a:spcPts val="0"/>
                        </a:spcAft>
                      </a:pPr>
                      <a:r>
                        <a:rPr lang="en-US" sz="1100" kern="1200" dirty="0">
                          <a:solidFill>
                            <a:schemeClr val="tx1"/>
                          </a:solidFill>
                          <a:latin typeface="Arial Black" pitchFamily="34" charset="0"/>
                          <a:ea typeface="Times New Roman"/>
                          <a:cs typeface="Times New Roman"/>
                        </a:rPr>
                        <a:t>11 Metropolitan and District Municipalities That performed below 65% Assessed for compliance To National Environmental Health Norms and Standards</a:t>
                      </a:r>
                    </a:p>
                    <a:p>
                      <a:pPr marL="0" marR="0">
                        <a:lnSpc>
                          <a:spcPct val="100000"/>
                        </a:lnSpc>
                        <a:spcBef>
                          <a:spcPts val="0"/>
                        </a:spcBef>
                        <a:spcAft>
                          <a:spcPts val="0"/>
                        </a:spcAft>
                      </a:pPr>
                      <a:endParaRPr lang="en-US" sz="1100" kern="1200" dirty="0">
                        <a:solidFill>
                          <a:schemeClr val="tx1"/>
                        </a:solidFill>
                        <a:latin typeface="Arial Black" pitchFamily="34" charset="0"/>
                        <a:ea typeface="Times New Roman"/>
                        <a:cs typeface="Times New Roman"/>
                      </a:endParaRPr>
                    </a:p>
                    <a:p>
                      <a:pPr marL="0" marR="0">
                        <a:lnSpc>
                          <a:spcPct val="100000"/>
                        </a:lnSpc>
                        <a:spcBef>
                          <a:spcPts val="0"/>
                        </a:spcBef>
                        <a:spcAft>
                          <a:spcPts val="0"/>
                        </a:spcAft>
                      </a:pPr>
                      <a:endParaRPr lang="en-US" sz="1100" kern="1200" dirty="0">
                        <a:solidFill>
                          <a:schemeClr val="tx1"/>
                        </a:solidFill>
                        <a:latin typeface="Arial Black" pitchFamily="34" charset="0"/>
                        <a:ea typeface="+mn-ea"/>
                        <a:cs typeface="Times New Roman"/>
                      </a:endParaRPr>
                    </a:p>
                  </a:txBody>
                  <a:tcPr marL="68580" marR="68580" marT="0" marB="0"/>
                </a:tc>
                <a:tc>
                  <a:txBody>
                    <a:bodyPr/>
                    <a:lstStyle/>
                    <a:p>
                      <a:pPr algn="l">
                        <a:lnSpc>
                          <a:spcPct val="100000"/>
                        </a:lnSpc>
                        <a:spcBef>
                          <a:spcPts val="0"/>
                        </a:spcBef>
                        <a:spcAft>
                          <a:spcPts val="0"/>
                        </a:spcAft>
                      </a:pPr>
                      <a:r>
                        <a:rPr lang="en-GB" sz="1100" dirty="0">
                          <a:effectLst/>
                          <a:latin typeface="Arial Black" panose="020B0A04020102020204" pitchFamily="34" charset="0"/>
                          <a:ea typeface="Times New Roman" panose="02020603050405020304" pitchFamily="18" charset="0"/>
                        </a:rPr>
                        <a:t>12 Metropolitan and District Municipalities that performed below 65% assessed for compliance to National Environmental Health Norms and Standards</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Bef>
                          <a:spcPts val="0"/>
                        </a:spcBef>
                        <a:spcAft>
                          <a:spcPts val="0"/>
                        </a:spcAft>
                      </a:pPr>
                      <a:r>
                        <a:rPr lang="en-GB" sz="1100" dirty="0">
                          <a:effectLst/>
                          <a:latin typeface="Arial Black" panose="020B0A04020102020204" pitchFamily="34" charset="0"/>
                          <a:ea typeface="Times New Roman" panose="02020603050405020304" pitchFamily="18" charset="0"/>
                        </a:rPr>
                        <a:t>+1 Metropolitan and District Municipality</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Bef>
                          <a:spcPts val="0"/>
                        </a:spcBef>
                        <a:spcAft>
                          <a:spcPts val="0"/>
                        </a:spcAft>
                      </a:pPr>
                      <a:r>
                        <a:rPr lang="en-GB" sz="1100" dirty="0">
                          <a:effectLst/>
                          <a:latin typeface="Arial Black" panose="020B0A04020102020204" pitchFamily="34" charset="0"/>
                          <a:ea typeface="Times New Roman" panose="02020603050405020304" pitchFamily="18" charset="0"/>
                        </a:rPr>
                        <a:t>One additional Municipality included </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504776785"/>
                  </a:ext>
                </a:extLst>
              </a:tr>
            </a:tbl>
          </a:graphicData>
        </a:graphic>
      </p:graphicFrame>
    </p:spTree>
    <p:extLst>
      <p:ext uri="{BB962C8B-B14F-4D97-AF65-F5344CB8AC3E}">
        <p14:creationId xmlns:p14="http://schemas.microsoft.com/office/powerpoint/2010/main" val="856641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88640"/>
            <a:ext cx="7236296" cy="730498"/>
          </a:xfrm>
          <a:prstGeom prst="rect">
            <a:avLst/>
          </a:prstGeom>
        </p:spPr>
        <p:txBody>
          <a:bodyPr tIns="45720" rIns="91440" bIns="45720" anchor="b">
            <a:normAutofit fontScale="85000" lnSpcReduction="20000"/>
          </a:bodyPr>
          <a:lstStyle/>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a:solidFill>
                  <a:schemeClr val="bg1"/>
                </a:solidFill>
                <a:effectLst>
                  <a:outerShdw blurRad="38100" dist="38100" dir="2700000" algn="tl">
                    <a:srgbClr val="000000">
                      <a:alpha val="43137"/>
                    </a:srgbClr>
                  </a:outerShdw>
                </a:effectLst>
                <a:latin typeface="Arial Black" pitchFamily="34" charset="0"/>
                <a:cs typeface="Arial" charset="0"/>
              </a:rPr>
              <a:t>Programme 4: Primary Health Care</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151008647"/>
              </p:ext>
            </p:extLst>
          </p:nvPr>
        </p:nvGraphicFramePr>
        <p:xfrm>
          <a:off x="35496" y="1124743"/>
          <a:ext cx="9079321" cy="4630606"/>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571195">
                  <a:extLst>
                    <a:ext uri="{9D8B030D-6E8A-4147-A177-3AD203B41FA5}">
                      <a16:colId xmlns:a16="http://schemas.microsoft.com/office/drawing/2014/main" val="20003"/>
                    </a:ext>
                  </a:extLst>
                </a:gridCol>
                <a:gridCol w="1205366">
                  <a:extLst>
                    <a:ext uri="{9D8B030D-6E8A-4147-A177-3AD203B41FA5}">
                      <a16:colId xmlns:a16="http://schemas.microsoft.com/office/drawing/2014/main" val="20004"/>
                    </a:ext>
                  </a:extLst>
                </a:gridCol>
                <a:gridCol w="2270312">
                  <a:extLst>
                    <a:ext uri="{9D8B030D-6E8A-4147-A177-3AD203B41FA5}">
                      <a16:colId xmlns:a16="http://schemas.microsoft.com/office/drawing/2014/main" val="20005"/>
                    </a:ext>
                  </a:extLst>
                </a:gridCol>
              </a:tblGrid>
              <a:tr h="1075191">
                <a:tc>
                  <a:txBody>
                    <a:bodyPr/>
                    <a:lstStyle/>
                    <a:p>
                      <a:pPr algn="l">
                        <a:lnSpc>
                          <a:spcPct val="100000"/>
                        </a:lnSpc>
                      </a:pPr>
                      <a:r>
                        <a:rPr lang="en-US" sz="1100" dirty="0">
                          <a:latin typeface="Arial Black" pitchFamily="34" charset="0"/>
                        </a:rPr>
                        <a:t>Outcome</a:t>
                      </a:r>
                    </a:p>
                  </a:txBody>
                  <a:tcPr marL="91438" marR="91438" marT="45722" marB="45722"/>
                </a:tc>
                <a:tc>
                  <a:txBody>
                    <a:bodyPr/>
                    <a:lstStyle/>
                    <a:p>
                      <a:pPr algn="l">
                        <a:lnSpc>
                          <a:spcPct val="100000"/>
                        </a:lnSpc>
                      </a:pPr>
                      <a:r>
                        <a:rPr lang="en-US" sz="1100" dirty="0">
                          <a:latin typeface="Arial Black" pitchFamily="34" charset="0"/>
                        </a:rPr>
                        <a:t>Indicator</a:t>
                      </a:r>
                    </a:p>
                  </a:txBody>
                  <a:tcPr marL="91438" marR="91438" marT="45722" marB="45722"/>
                </a:tc>
                <a:tc>
                  <a:txBody>
                    <a:bodyPr/>
                    <a:lstStyle/>
                    <a:p>
                      <a:pPr algn="l">
                        <a:lnSpc>
                          <a:spcPct val="100000"/>
                        </a:lnSpc>
                      </a:pPr>
                      <a:r>
                        <a:rPr lang="en-US" sz="1100" dirty="0">
                          <a:latin typeface="Arial Black" pitchFamily="34" charset="0"/>
                        </a:rPr>
                        <a:t>Planned Target</a:t>
                      </a:r>
                      <a:r>
                        <a:rPr lang="en-US" sz="1100" baseline="0" dirty="0">
                          <a:latin typeface="Arial Black" pitchFamily="34" charset="0"/>
                        </a:rPr>
                        <a:t> </a:t>
                      </a:r>
                      <a:r>
                        <a:rPr lang="en-US" sz="110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Black" pitchFamily="34" charset="0"/>
                        </a:rPr>
                        <a:t>Actual Achievement 2021/22</a:t>
                      </a:r>
                    </a:p>
                  </a:txBody>
                  <a:tcPr marL="91438" marR="91438" marT="45722" marB="45722"/>
                </a:tc>
                <a:tc>
                  <a:txBody>
                    <a:bodyPr/>
                    <a:lstStyle/>
                    <a:p>
                      <a:pPr>
                        <a:lnSpc>
                          <a:spcPct val="100000"/>
                        </a:lnSpc>
                      </a:pPr>
                      <a:r>
                        <a:rPr lang="en-GB" sz="1100" b="1" kern="1200" dirty="0">
                          <a:solidFill>
                            <a:schemeClr val="lt1"/>
                          </a:solidFill>
                          <a:effectLst/>
                          <a:latin typeface="Arial Black" panose="020B0A04020102020204" pitchFamily="34" charset="0"/>
                          <a:ea typeface="+mn-ea"/>
                          <a:cs typeface="+mn-cs"/>
                        </a:rPr>
                        <a:t>Deviation from Planned Target to Actual Achievement 2021/22</a:t>
                      </a:r>
                      <a:endParaRPr lang="en-US" sz="1100" dirty="0">
                        <a:latin typeface="Arial Black" pitchFamily="34" charset="0"/>
                      </a:endParaRPr>
                    </a:p>
                  </a:txBody>
                  <a:tcPr marL="91438" marR="91438" marT="45722" marB="45722"/>
                </a:tc>
                <a:tc>
                  <a:txBody>
                    <a:bodyPr/>
                    <a:lstStyle/>
                    <a:p>
                      <a:pPr>
                        <a:lnSpc>
                          <a:spcPct val="100000"/>
                        </a:lnSpc>
                      </a:pPr>
                      <a:r>
                        <a:rPr lang="en-US" sz="110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142794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Arial Black" pitchFamily="34" charset="0"/>
                          <a:ea typeface="+mn-ea"/>
                          <a:cs typeface="+mn-cs"/>
                        </a:rPr>
                        <a:t>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Arial Black" pitchFamily="34" charset="0"/>
                          <a:ea typeface="+mn-ea"/>
                          <a:cs typeface="+mn-cs"/>
                        </a:rPr>
                        <a:t>participation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Arial Black" pitchFamily="34" charset="0"/>
                          <a:ea typeface="+mn-ea"/>
                          <a:cs typeface="+mn-cs"/>
                        </a:rPr>
                        <a:t>promoted to ensure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Arial Black" pitchFamily="34" charset="0"/>
                          <a:ea typeface="+mn-ea"/>
                          <a:cs typeface="+mn-cs"/>
                        </a:rPr>
                        <a:t>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Arial Black" pitchFamily="34" charset="0"/>
                          <a:ea typeface="+mn-ea"/>
                          <a:cs typeface="+mn-cs"/>
                        </a:rPr>
                        <a:t>responsiveness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Arial Black" pitchFamily="34" charset="0"/>
                          <a:ea typeface="+mn-ea"/>
                          <a:cs typeface="+mn-cs"/>
                        </a:rPr>
                        <a:t>and effective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Arial Black" pitchFamily="34" charset="0"/>
                          <a:ea typeface="+mn-ea"/>
                          <a:cs typeface="+mn-cs"/>
                        </a:rPr>
                        <a:t>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Arial Black" pitchFamily="34" charset="0"/>
                          <a:ea typeface="+mn-ea"/>
                          <a:cs typeface="+mn-cs"/>
                        </a:rPr>
                        <a:t>of their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dk1"/>
                          </a:solidFill>
                          <a:latin typeface="Arial Black" pitchFamily="34" charset="0"/>
                          <a:ea typeface="+mn-ea"/>
                          <a:cs typeface="+mn-cs"/>
                        </a:rPr>
                        <a:t>Needs</a:t>
                      </a:r>
                    </a:p>
                  </a:txBody>
                  <a:tcPr/>
                </a:tc>
                <a:tc>
                  <a:txBody>
                    <a:bodyPr/>
                    <a:lstStyle/>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Number of clinics testing the guidelines for measuring effectiveness of clinic committees</a:t>
                      </a:r>
                    </a:p>
                  </a:txBody>
                  <a:tcPr marL="68580" marR="68580" marT="0" marB="0"/>
                </a:tc>
                <a:tc>
                  <a:txBody>
                    <a:bodyPr/>
                    <a:lstStyle/>
                    <a:p>
                      <a:pPr marL="0" marR="0">
                        <a:lnSpc>
                          <a:spcPct val="100000"/>
                        </a:lnSpc>
                        <a:spcBef>
                          <a:spcPts val="0"/>
                        </a:spcBef>
                        <a:spcAft>
                          <a:spcPts val="0"/>
                        </a:spcAft>
                      </a:pPr>
                      <a:r>
                        <a:rPr lang="en-US" sz="1100" kern="1200" baseline="0" dirty="0">
                          <a:solidFill>
                            <a:schemeClr val="dk1"/>
                          </a:solidFill>
                          <a:latin typeface="Arial Black" pitchFamily="34" charset="0"/>
                          <a:ea typeface="+mn-ea"/>
                          <a:cs typeface="+mn-cs"/>
                        </a:rPr>
                        <a:t>200 clinics testing the Guideline for measuring Effectiveness of clinic committees</a:t>
                      </a:r>
                    </a:p>
                  </a:txBody>
                  <a:tcPr marL="68580" marR="68580" marT="0" marB="0"/>
                </a:tc>
                <a:tc>
                  <a:txBody>
                    <a:bodyPr/>
                    <a:lstStyle/>
                    <a:p>
                      <a:pPr algn="l">
                        <a:lnSpc>
                          <a:spcPct val="100000"/>
                        </a:lnSpc>
                        <a:spcAft>
                          <a:spcPts val="0"/>
                        </a:spcAft>
                      </a:pPr>
                      <a:r>
                        <a:rPr lang="en-GB" sz="1100" dirty="0">
                          <a:effectLst/>
                          <a:latin typeface="Arial Black" panose="020B0A04020102020204" pitchFamily="34" charset="0"/>
                          <a:ea typeface="Times New Roman" panose="02020603050405020304" pitchFamily="18" charset="0"/>
                        </a:rPr>
                        <a:t>393 clinics testing the guideline for measuring effectiveness of clinic committees</a:t>
                      </a:r>
                      <a:endParaRPr lang="en-ZA" sz="1100" dirty="0">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1100" dirty="0">
                          <a:effectLst/>
                          <a:latin typeface="Arial Black" panose="020B0A04020102020204" pitchFamily="34" charset="0"/>
                          <a:ea typeface="Times New Roman" panose="02020603050405020304" pitchFamily="18" charset="0"/>
                        </a:rPr>
                        <a:t> </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Aft>
                          <a:spcPts val="0"/>
                        </a:spcAft>
                      </a:pPr>
                      <a:r>
                        <a:rPr lang="en-GB" sz="1100" dirty="0">
                          <a:effectLst/>
                          <a:latin typeface="Arial Black" panose="020B0A04020102020204" pitchFamily="34" charset="0"/>
                          <a:ea typeface="Times New Roman" panose="02020603050405020304" pitchFamily="18" charset="0"/>
                        </a:rPr>
                        <a:t>+193 clinics</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0000"/>
                        </a:lnSpc>
                        <a:spcAft>
                          <a:spcPts val="0"/>
                        </a:spcAft>
                      </a:pPr>
                      <a:r>
                        <a:rPr lang="en-GB" sz="1100" dirty="0">
                          <a:effectLst/>
                          <a:latin typeface="Arial Black" panose="020B0A04020102020204" pitchFamily="34" charset="0"/>
                          <a:ea typeface="Times New Roman" panose="02020603050405020304" pitchFamily="18" charset="0"/>
                        </a:rPr>
                        <a:t>Provinces increased their specified sample target for wider implementation</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109432787"/>
                  </a:ext>
                </a:extLst>
              </a:tr>
              <a:tr h="1068311">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Number of clients lost to follow up for treatment traced by CHWs</a:t>
                      </a:r>
                    </a:p>
                  </a:txBody>
                  <a:tcPr marL="68580" marR="68580" marT="0" marB="0"/>
                </a:tc>
                <a:tc>
                  <a:txBody>
                    <a:bodyPr/>
                    <a:lstStyle/>
                    <a:p>
                      <a:pPr marL="0" marR="0">
                        <a:lnSpc>
                          <a:spcPct val="100000"/>
                        </a:lnSpc>
                        <a:spcBef>
                          <a:spcPts val="0"/>
                        </a:spcBef>
                        <a:spcAft>
                          <a:spcPts val="0"/>
                        </a:spcAft>
                      </a:pPr>
                      <a:r>
                        <a:rPr lang="en-US" sz="1100" kern="1200" dirty="0">
                          <a:solidFill>
                            <a:schemeClr val="tx1"/>
                          </a:solidFill>
                          <a:latin typeface="Arial Black" pitchFamily="34" charset="0"/>
                          <a:ea typeface="Times New Roman"/>
                          <a:cs typeface="Times New Roman"/>
                        </a:rPr>
                        <a:t>250 000</a:t>
                      </a:r>
                    </a:p>
                    <a:p>
                      <a:pPr marL="0" marR="0">
                        <a:lnSpc>
                          <a:spcPct val="100000"/>
                        </a:lnSpc>
                        <a:spcBef>
                          <a:spcPts val="0"/>
                        </a:spcBef>
                        <a:spcAft>
                          <a:spcPts val="0"/>
                        </a:spcAft>
                      </a:pPr>
                      <a:endParaRPr lang="en-US" sz="1100" kern="1200" dirty="0">
                        <a:solidFill>
                          <a:schemeClr val="tx1"/>
                        </a:solidFill>
                        <a:latin typeface="Arial Black" pitchFamily="34" charset="0"/>
                        <a:ea typeface="Times New Roman"/>
                        <a:cs typeface="Times New Roman"/>
                      </a:endParaRPr>
                    </a:p>
                    <a:p>
                      <a:pPr marL="0" marR="0">
                        <a:lnSpc>
                          <a:spcPct val="100000"/>
                        </a:lnSpc>
                        <a:spcBef>
                          <a:spcPts val="0"/>
                        </a:spcBef>
                        <a:spcAft>
                          <a:spcPts val="0"/>
                        </a:spcAft>
                      </a:pPr>
                      <a:endParaRPr lang="en-US" sz="1100" kern="1200" dirty="0">
                        <a:solidFill>
                          <a:schemeClr val="tx1"/>
                        </a:solidFill>
                        <a:latin typeface="Arial Black" pitchFamily="34" charset="0"/>
                        <a:ea typeface="Times New Roman"/>
                        <a:cs typeface="Times New Roman"/>
                      </a:endParaRPr>
                    </a:p>
                    <a:p>
                      <a:pPr marL="0" marR="0">
                        <a:lnSpc>
                          <a:spcPct val="100000"/>
                        </a:lnSpc>
                        <a:spcBef>
                          <a:spcPts val="0"/>
                        </a:spcBef>
                        <a:spcAft>
                          <a:spcPts val="0"/>
                        </a:spcAft>
                      </a:pPr>
                      <a:endParaRPr lang="en-US" sz="1100" kern="1200" dirty="0">
                        <a:solidFill>
                          <a:schemeClr val="tx1"/>
                        </a:solidFill>
                        <a:latin typeface="Arial Black" pitchFamily="34" charset="0"/>
                        <a:ea typeface="Times New Roman"/>
                        <a:cs typeface="Times New Roman"/>
                      </a:endParaRPr>
                    </a:p>
                  </a:txBody>
                  <a:tcPr marL="68580" marR="68580" marT="0" marB="0"/>
                </a:tc>
                <a:tc>
                  <a:txBody>
                    <a:bodyPr/>
                    <a:lstStyle/>
                    <a:p>
                      <a:pPr algn="l">
                        <a:lnSpc>
                          <a:spcPct val="100000"/>
                        </a:lnSpc>
                        <a:spcAft>
                          <a:spcPts val="0"/>
                        </a:spcAft>
                      </a:pPr>
                      <a:r>
                        <a:rPr lang="en-GB" sz="1100" b="1" dirty="0">
                          <a:solidFill>
                            <a:schemeClr val="tx1"/>
                          </a:solidFill>
                          <a:effectLst/>
                          <a:latin typeface="Arial Black" panose="020B0A04020102020204" pitchFamily="34" charset="0"/>
                          <a:ea typeface="Times New Roman" panose="02020603050405020304" pitchFamily="18" charset="0"/>
                        </a:rPr>
                        <a:t>509 626</a:t>
                      </a:r>
                      <a:endParaRPr lang="en-ZA" sz="1100" dirty="0">
                        <a:solidFill>
                          <a:schemeClr val="tx1"/>
                        </a:solidFill>
                        <a:effectLst/>
                        <a:latin typeface="Arial Black" panose="020B0A04020102020204" pitchFamily="34" charset="0"/>
                        <a:ea typeface="Times New Roman" panose="02020603050405020304" pitchFamily="18" charset="0"/>
                      </a:endParaRPr>
                    </a:p>
                    <a:p>
                      <a:pPr algn="l">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 </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Aft>
                          <a:spcPts val="0"/>
                        </a:spcAft>
                      </a:pPr>
                      <a:r>
                        <a:rPr lang="en-GB" sz="1100" b="1" dirty="0">
                          <a:solidFill>
                            <a:schemeClr val="tx1"/>
                          </a:solidFill>
                          <a:effectLst/>
                          <a:latin typeface="Arial Black" panose="020B0A04020102020204" pitchFamily="34" charset="0"/>
                          <a:ea typeface="Times New Roman" panose="02020603050405020304" pitchFamily="18" charset="0"/>
                        </a:rPr>
                        <a:t>+259 626 clients</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CHWs worked with the health facilities on the HIV and TB catch up plans on </a:t>
                      </a:r>
                      <a:r>
                        <a:rPr lang="en-GB" sz="1100" b="1" dirty="0">
                          <a:solidFill>
                            <a:schemeClr val="tx1"/>
                          </a:solidFill>
                          <a:effectLst/>
                          <a:latin typeface="Arial Black" panose="020B0A04020102020204" pitchFamily="34" charset="0"/>
                          <a:ea typeface="Times New Roman" panose="02020603050405020304" pitchFamily="18" charset="0"/>
                        </a:rPr>
                        <a:t>finding clients lost to follow.</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09603018"/>
                  </a:ext>
                </a:extLst>
              </a:tr>
              <a:tr h="1037064">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chemeClr val="dk1"/>
                        </a:solidFill>
                        <a:latin typeface="Arial Black" pitchFamily="34" charset="0"/>
                        <a:ea typeface="Calibri"/>
                        <a:cs typeface="Times New Roman"/>
                      </a:endParaRPr>
                    </a:p>
                  </a:txBody>
                  <a:tcPr marL="68580" marR="68580" marT="0" marB="0"/>
                </a:tc>
                <a:tc>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Number of PHC Facilities with Ward Based Outreach Teams</a:t>
                      </a:r>
                    </a:p>
                  </a:txBody>
                  <a:tcPr marL="68580" marR="68580" marT="0" marB="0"/>
                </a:tc>
                <a:tc>
                  <a:txBody>
                    <a:bodyPr/>
                    <a:lstStyle/>
                    <a:p>
                      <a:pPr marL="0" marR="0">
                        <a:lnSpc>
                          <a:spcPct val="100000"/>
                        </a:lnSpc>
                        <a:spcBef>
                          <a:spcPts val="0"/>
                        </a:spcBef>
                        <a:spcAft>
                          <a:spcPts val="0"/>
                        </a:spcAft>
                      </a:pPr>
                      <a:r>
                        <a:rPr lang="en-US" sz="1100" kern="1200" dirty="0">
                          <a:solidFill>
                            <a:schemeClr val="tx1"/>
                          </a:solidFill>
                          <a:latin typeface="Arial Black" pitchFamily="34" charset="0"/>
                          <a:ea typeface="Times New Roman"/>
                          <a:cs typeface="Times New Roman"/>
                        </a:rPr>
                        <a:t>1 250</a:t>
                      </a:r>
                    </a:p>
                    <a:p>
                      <a:pPr marL="0" marR="0">
                        <a:lnSpc>
                          <a:spcPct val="100000"/>
                        </a:lnSpc>
                        <a:spcBef>
                          <a:spcPts val="0"/>
                        </a:spcBef>
                        <a:spcAft>
                          <a:spcPts val="0"/>
                        </a:spcAft>
                      </a:pPr>
                      <a:endParaRPr lang="en-US" sz="1100" kern="1200" dirty="0">
                        <a:solidFill>
                          <a:schemeClr val="tx1"/>
                        </a:solidFill>
                        <a:latin typeface="Arial Black" pitchFamily="34" charset="0"/>
                        <a:ea typeface="Times New Roman"/>
                        <a:cs typeface="Times New Roman"/>
                      </a:endParaRPr>
                    </a:p>
                    <a:p>
                      <a:pPr marL="0" marR="0">
                        <a:lnSpc>
                          <a:spcPct val="100000"/>
                        </a:lnSpc>
                        <a:spcBef>
                          <a:spcPts val="0"/>
                        </a:spcBef>
                        <a:spcAft>
                          <a:spcPts val="0"/>
                        </a:spcAft>
                      </a:pPr>
                      <a:endParaRPr lang="en-US" sz="1100" kern="1200" dirty="0">
                        <a:solidFill>
                          <a:schemeClr val="tx1"/>
                        </a:solidFill>
                        <a:latin typeface="Arial Black" pitchFamily="34" charset="0"/>
                        <a:ea typeface="Times New Roman"/>
                        <a:cs typeface="Times New Roman"/>
                      </a:endParaRPr>
                    </a:p>
                  </a:txBody>
                  <a:tcPr marL="68580" marR="68580" marT="0" marB="0"/>
                </a:tc>
                <a:tc>
                  <a:txBody>
                    <a:bodyPr/>
                    <a:lstStyle/>
                    <a:p>
                      <a:pPr algn="l">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2 247</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l">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+997 PHC facilities </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Increase in the number </a:t>
                      </a:r>
                      <a:r>
                        <a:rPr lang="en-GB" sz="1100" b="1" dirty="0">
                          <a:solidFill>
                            <a:schemeClr val="tx1"/>
                          </a:solidFill>
                          <a:effectLst/>
                          <a:latin typeface="Arial Black" panose="020B0A04020102020204" pitchFamily="34" charset="0"/>
                          <a:ea typeface="Times New Roman" panose="02020603050405020304" pitchFamily="18" charset="0"/>
                        </a:rPr>
                        <a:t>of facilities reporting on DHIS</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041604082"/>
                  </a:ext>
                </a:extLst>
              </a:tr>
            </a:tbl>
          </a:graphicData>
        </a:graphic>
      </p:graphicFrame>
    </p:spTree>
    <p:extLst>
      <p:ext uri="{BB962C8B-B14F-4D97-AF65-F5344CB8AC3E}">
        <p14:creationId xmlns:p14="http://schemas.microsoft.com/office/powerpoint/2010/main" val="3139244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34</a:t>
            </a:fld>
            <a:r>
              <a:rPr lang="en-ZA" sz="1200">
                <a:latin typeface="Arial" pitchFamily="34" charset="0"/>
                <a:cs typeface="Arial" pitchFamily="34" charset="0"/>
              </a:rPr>
              <a:t> </a:t>
            </a:r>
            <a:endParaRPr lang="en-ZA" sz="1200" dirty="0">
              <a:latin typeface="Arial" pitchFamily="34" charset="0"/>
              <a:cs typeface="Arial" pitchFamily="34" charset="0"/>
            </a:endParaRPr>
          </a:p>
        </p:txBody>
      </p:sp>
      <p:sp>
        <p:nvSpPr>
          <p:cNvPr id="5" name="Rectangle 4"/>
          <p:cNvSpPr/>
          <p:nvPr/>
        </p:nvSpPr>
        <p:spPr>
          <a:xfrm>
            <a:off x="251520" y="1196752"/>
            <a:ext cx="8784975" cy="3444276"/>
          </a:xfrm>
          <a:prstGeom prst="rect">
            <a:avLst/>
          </a:prstGeom>
        </p:spPr>
        <p:txBody>
          <a:bodyPr wrap="square">
            <a:spAutoFit/>
          </a:bodyPr>
          <a:lstStyle/>
          <a:p>
            <a:pPr marR="3175" algn="just">
              <a:lnSpc>
                <a:spcPct val="115000"/>
              </a:lnSpc>
              <a:spcBef>
                <a:spcPts val="1000"/>
              </a:spcBef>
              <a:spcAft>
                <a:spcPts val="0"/>
              </a:spcAft>
            </a:pPr>
            <a:r>
              <a:rPr lang="en-US" sz="1400" b="1" i="1" dirty="0">
                <a:latin typeface="Arial Black" panose="020B0A04020102020204" pitchFamily="34" charset="0"/>
              </a:rPr>
              <a:t>National Quality Improvement Programme</a:t>
            </a:r>
          </a:p>
          <a:p>
            <a:pPr marR="3175" algn="just">
              <a:lnSpc>
                <a:spcPct val="115000"/>
              </a:lnSpc>
              <a:spcBef>
                <a:spcPts val="1000"/>
              </a:spcBef>
              <a:spcAft>
                <a:spcPts val="0"/>
              </a:spcAft>
            </a:pPr>
            <a:r>
              <a:rPr lang="en-US" sz="1400" b="1" i="1" dirty="0">
                <a:latin typeface="Arial Black" panose="020B0A04020102020204" pitchFamily="34" charset="0"/>
                <a:cs typeface="Arial" panose="020B0604020202020204" pitchFamily="34" charset="0"/>
              </a:rPr>
              <a:t>- </a:t>
            </a:r>
            <a:r>
              <a:rPr lang="en-US" sz="1400" dirty="0">
                <a:latin typeface="Arial Black" panose="020B0A04020102020204" pitchFamily="34" charset="0"/>
                <a:cs typeface="Arial" panose="020B0604020202020204" pitchFamily="34" charset="0"/>
              </a:rPr>
              <a:t>Finalisation of inspection tools for private EMS and General Practitioners is underway through Office of Health Standards Compliance &amp; these will be included upon conclusion of the process. </a:t>
            </a:r>
          </a:p>
          <a:p>
            <a:pPr marR="3175" algn="just">
              <a:lnSpc>
                <a:spcPct val="115000"/>
              </a:lnSpc>
              <a:spcBef>
                <a:spcPts val="1000"/>
              </a:spcBef>
              <a:spcAft>
                <a:spcPts val="0"/>
              </a:spcAft>
            </a:pPr>
            <a:r>
              <a:rPr lang="en-US" sz="1400" b="1" i="1" dirty="0">
                <a:latin typeface="Arial Black" panose="020B0A04020102020204" pitchFamily="34" charset="0"/>
              </a:rPr>
              <a:t>PHC Facilities that qualify as ideal clinic</a:t>
            </a:r>
          </a:p>
          <a:p>
            <a:pPr marR="3175" algn="just">
              <a:lnSpc>
                <a:spcPct val="115000"/>
              </a:lnSpc>
              <a:spcBef>
                <a:spcPts val="1000"/>
              </a:spcBef>
            </a:pPr>
            <a:r>
              <a:rPr lang="en-US" sz="1400" dirty="0">
                <a:latin typeface="Arial Black" panose="020B0A04020102020204" pitchFamily="34" charset="0"/>
                <a:cs typeface="Arial" panose="020B0604020202020204" pitchFamily="34" charset="0"/>
              </a:rPr>
              <a:t>- The performance on Ideal Clinic initiative will improve when provinces integrate 	COVID-19 activities into the PHC services because Provincial and Districts teams will not be divided between the two</a:t>
            </a:r>
            <a:r>
              <a:rPr lang="en-US" sz="1400" dirty="0">
                <a:latin typeface="Arial Black" panose="020B0A04020102020204" pitchFamily="34" charset="0"/>
              </a:rPr>
              <a:t>.</a:t>
            </a:r>
          </a:p>
          <a:p>
            <a:pPr marR="3175" algn="just">
              <a:lnSpc>
                <a:spcPct val="115000"/>
              </a:lnSpc>
              <a:spcBef>
                <a:spcPts val="1000"/>
              </a:spcBef>
              <a:spcAft>
                <a:spcPts val="0"/>
              </a:spcAft>
            </a:pPr>
            <a:r>
              <a:rPr lang="en-US" sz="1400" b="1" i="1" dirty="0">
                <a:latin typeface="Arial Black" panose="020B0A04020102020204" pitchFamily="34" charset="0"/>
              </a:rPr>
              <a:t>Policy on Traditional Medicine </a:t>
            </a:r>
          </a:p>
          <a:p>
            <a:pPr marR="3175" algn="just">
              <a:lnSpc>
                <a:spcPct val="115000"/>
              </a:lnSpc>
              <a:spcBef>
                <a:spcPts val="1000"/>
              </a:spcBef>
              <a:spcAft>
                <a:spcPts val="0"/>
              </a:spcAft>
            </a:pPr>
            <a:r>
              <a:rPr lang="en-US" sz="1400" dirty="0">
                <a:latin typeface="Arial Black" panose="020B0A04020102020204" pitchFamily="34" charset="0"/>
              </a:rPr>
              <a:t>- </a:t>
            </a:r>
            <a:r>
              <a:rPr lang="en-US" sz="1400" dirty="0">
                <a:latin typeface="Arial Black" panose="020B0A04020102020204" pitchFamily="34" charset="0"/>
                <a:cs typeface="Arial" panose="020B0604020202020204" pitchFamily="34" charset="0"/>
              </a:rPr>
              <a:t>The processes for presenting the Traditional Medicine Policy and Implementation Guidelines to the Tech NHC will be prioritized in 2022/23.</a:t>
            </a:r>
          </a:p>
        </p:txBody>
      </p:sp>
      <p:sp>
        <p:nvSpPr>
          <p:cNvPr id="6" name="Rectangle 5"/>
          <p:cNvSpPr/>
          <p:nvPr/>
        </p:nvSpPr>
        <p:spPr>
          <a:xfrm>
            <a:off x="251520" y="260648"/>
            <a:ext cx="6302236" cy="480901"/>
          </a:xfrm>
          <a:prstGeom prst="rect">
            <a:avLst/>
          </a:prstGeom>
        </p:spPr>
        <p:txBody>
          <a:bodyPr wrap="square">
            <a:spAutoFit/>
          </a:bodyPr>
          <a:lstStyle/>
          <a:p>
            <a:pPr marR="3175" algn="just">
              <a:lnSpc>
                <a:spcPct val="115000"/>
              </a:lnSpc>
              <a:spcBef>
                <a:spcPts val="1000"/>
              </a:spcBef>
              <a:spcAft>
                <a:spcPts val="0"/>
              </a:spcAft>
            </a:pPr>
            <a:r>
              <a:rPr lang="en-US" sz="24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Actions to address challenges:</a:t>
            </a:r>
          </a:p>
        </p:txBody>
      </p:sp>
    </p:spTree>
    <p:extLst>
      <p:ext uri="{BB962C8B-B14F-4D97-AF65-F5344CB8AC3E}">
        <p14:creationId xmlns:p14="http://schemas.microsoft.com/office/powerpoint/2010/main" val="2597926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35</a:t>
            </a:fld>
            <a:r>
              <a:rPr lang="en-ZA" sz="1200" dirty="0">
                <a:latin typeface="Arial" pitchFamily="34" charset="0"/>
                <a:cs typeface="Arial" pitchFamily="34" charset="0"/>
              </a:rPr>
              <a:t> </a:t>
            </a:r>
          </a:p>
        </p:txBody>
      </p:sp>
      <p:sp>
        <p:nvSpPr>
          <p:cNvPr id="4" name="Rectangle 2"/>
          <p:cNvSpPr txBox="1">
            <a:spLocks noChangeArrowheads="1"/>
          </p:cNvSpPr>
          <p:nvPr/>
        </p:nvSpPr>
        <p:spPr>
          <a:xfrm>
            <a:off x="251520" y="116632"/>
            <a:ext cx="7056784"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400" dirty="0">
                <a:solidFill>
                  <a:schemeClr val="bg1"/>
                </a:solidFill>
                <a:effectLst>
                  <a:outerShdw blurRad="38100" dist="38100" dir="2700000" algn="tl">
                    <a:srgbClr val="000000">
                      <a:alpha val="43137"/>
                    </a:srgbClr>
                  </a:outerShdw>
                </a:effectLst>
                <a:latin typeface="Arial Black" pitchFamily="34" charset="0"/>
                <a:cs typeface="Arial" pitchFamily="34" charset="0"/>
              </a:rPr>
              <a:t>Performance Report </a:t>
            </a:r>
          </a:p>
          <a:p>
            <a:pPr defTabSz="457200" fontAlgn="auto">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6" name="TextBox 5">
            <a:extLst>
              <a:ext uri="{FF2B5EF4-FFF2-40B4-BE49-F238E27FC236}">
                <a16:creationId xmlns:a16="http://schemas.microsoft.com/office/drawing/2014/main" id="{733EC9E6-075A-B549-27A7-F94CDBD08DEE}"/>
              </a:ext>
            </a:extLst>
          </p:cNvPr>
          <p:cNvSpPr txBox="1"/>
          <p:nvPr/>
        </p:nvSpPr>
        <p:spPr>
          <a:xfrm>
            <a:off x="1259632" y="3205363"/>
            <a:ext cx="6768751" cy="461665"/>
          </a:xfrm>
          <a:prstGeom prst="rect">
            <a:avLst/>
          </a:prstGeom>
          <a:noFill/>
        </p:spPr>
        <p:txBody>
          <a:bodyPr wrap="square">
            <a:spAutoFit/>
          </a:bodyPr>
          <a:lstStyle/>
          <a:p>
            <a:pPr algn="ctr">
              <a:defRPr/>
            </a:pPr>
            <a:r>
              <a:rPr lang="en-ZA" sz="2400" dirty="0">
                <a:solidFill>
                  <a:schemeClr val="tx1"/>
                </a:solidFill>
                <a:effectLst>
                  <a:outerShdw blurRad="38100" dist="38100" dir="2700000" algn="tl">
                    <a:srgbClr val="000000">
                      <a:alpha val="43137"/>
                    </a:srgbClr>
                  </a:outerShdw>
                </a:effectLst>
                <a:latin typeface="Arial Black" pitchFamily="34" charset="0"/>
              </a:rPr>
              <a:t>PROGRAMME 5 :</a:t>
            </a:r>
            <a:r>
              <a:rPr lang="en-ZA" sz="2400" dirty="0">
                <a:solidFill>
                  <a:schemeClr val="bg1"/>
                </a:solidFill>
                <a:effectLst>
                  <a:outerShdw blurRad="38100" dist="38100" dir="2700000" algn="tl">
                    <a:srgbClr val="000000">
                      <a:alpha val="43137"/>
                    </a:srgbClr>
                  </a:outerShdw>
                </a:effectLst>
                <a:latin typeface="Arial Black" pitchFamily="34" charset="0"/>
              </a:rPr>
              <a:t> </a:t>
            </a:r>
            <a:r>
              <a:rPr lang="en-ZA" sz="2400" dirty="0">
                <a:solidFill>
                  <a:schemeClr val="tx1"/>
                </a:solidFill>
                <a:effectLst>
                  <a:outerShdw blurRad="38100" dist="38100" dir="2700000" algn="tl">
                    <a:srgbClr val="000000">
                      <a:alpha val="43137"/>
                    </a:srgbClr>
                  </a:outerShdw>
                </a:effectLst>
                <a:latin typeface="Arial Black" pitchFamily="34" charset="0"/>
              </a:rPr>
              <a:t>HOSPITAL SYSTEMS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16632"/>
            <a:ext cx="7380312" cy="802506"/>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6000" b="1" dirty="0">
                <a:solidFill>
                  <a:schemeClr val="bg1"/>
                </a:solidFill>
                <a:latin typeface="Arial Black" pitchFamily="34" charset="0"/>
              </a:rPr>
              <a:t>Programme 5:</a:t>
            </a:r>
            <a:r>
              <a:rPr lang="en-ZA" sz="6000" b="1" dirty="0">
                <a:solidFill>
                  <a:schemeClr val="bg1"/>
                </a:solidFill>
                <a:latin typeface="Arial Black" pitchFamily="34" charset="0"/>
              </a:rPr>
              <a:t> Hospitals Systems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4" name="Rectangle 3"/>
          <p:cNvSpPr/>
          <p:nvPr/>
        </p:nvSpPr>
        <p:spPr>
          <a:xfrm>
            <a:off x="8028384"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36</a:t>
            </a:fld>
            <a:endParaRPr lang="en-US" sz="1200" dirty="0"/>
          </a:p>
        </p:txBody>
      </p:sp>
      <p:graphicFrame>
        <p:nvGraphicFramePr>
          <p:cNvPr id="7" name="Content Placeholder 4"/>
          <p:cNvGraphicFramePr>
            <a:graphicFrameLocks/>
          </p:cNvGraphicFramePr>
          <p:nvPr>
            <p:extLst>
              <p:ext uri="{D42A27DB-BD31-4B8C-83A1-F6EECF244321}">
                <p14:modId xmlns:p14="http://schemas.microsoft.com/office/powerpoint/2010/main" val="3617106239"/>
              </p:ext>
            </p:extLst>
          </p:nvPr>
        </p:nvGraphicFramePr>
        <p:xfrm>
          <a:off x="35496" y="1124743"/>
          <a:ext cx="9073009" cy="4133778"/>
        </p:xfrm>
        <a:graphic>
          <a:graphicData uri="http://schemas.openxmlformats.org/drawingml/2006/table">
            <a:tbl>
              <a:tblPr firstRow="1" bandRow="1">
                <a:tableStyleId>{5C22544A-7EE6-4342-B048-85BDC9FD1C3A}</a:tableStyleId>
              </a:tblPr>
              <a:tblGrid>
                <a:gridCol w="1362820">
                  <a:extLst>
                    <a:ext uri="{9D8B030D-6E8A-4147-A177-3AD203B41FA5}">
                      <a16:colId xmlns:a16="http://schemas.microsoft.com/office/drawing/2014/main" val="20000"/>
                    </a:ext>
                  </a:extLst>
                </a:gridCol>
                <a:gridCol w="1793185">
                  <a:extLst>
                    <a:ext uri="{9D8B030D-6E8A-4147-A177-3AD203B41FA5}">
                      <a16:colId xmlns:a16="http://schemas.microsoft.com/office/drawing/2014/main" val="20001"/>
                    </a:ext>
                  </a:extLst>
                </a:gridCol>
                <a:gridCol w="1506275">
                  <a:extLst>
                    <a:ext uri="{9D8B030D-6E8A-4147-A177-3AD203B41FA5}">
                      <a16:colId xmlns:a16="http://schemas.microsoft.com/office/drawing/2014/main" val="20002"/>
                    </a:ext>
                  </a:extLst>
                </a:gridCol>
                <a:gridCol w="1793185">
                  <a:extLst>
                    <a:ext uri="{9D8B030D-6E8A-4147-A177-3AD203B41FA5}">
                      <a16:colId xmlns:a16="http://schemas.microsoft.com/office/drawing/2014/main" val="20003"/>
                    </a:ext>
                  </a:extLst>
                </a:gridCol>
                <a:gridCol w="1291093">
                  <a:extLst>
                    <a:ext uri="{9D8B030D-6E8A-4147-A177-3AD203B41FA5}">
                      <a16:colId xmlns:a16="http://schemas.microsoft.com/office/drawing/2014/main" val="20004"/>
                    </a:ext>
                  </a:extLst>
                </a:gridCol>
                <a:gridCol w="1326451">
                  <a:extLst>
                    <a:ext uri="{9D8B030D-6E8A-4147-A177-3AD203B41FA5}">
                      <a16:colId xmlns:a16="http://schemas.microsoft.com/office/drawing/2014/main" val="20005"/>
                    </a:ext>
                  </a:extLst>
                </a:gridCol>
              </a:tblGrid>
              <a:tr h="1369274">
                <a:tc>
                  <a:txBody>
                    <a:bodyPr/>
                    <a:lstStyle/>
                    <a:p>
                      <a:pPr algn="l">
                        <a:lnSpc>
                          <a:spcPct val="100000"/>
                        </a:lnSpc>
                      </a:pPr>
                      <a:r>
                        <a:rPr lang="en-US" sz="1100" dirty="0">
                          <a:latin typeface="Arial Black" pitchFamily="34" charset="0"/>
                        </a:rPr>
                        <a:t>Outcome</a:t>
                      </a:r>
                    </a:p>
                  </a:txBody>
                  <a:tcPr marL="91438" marR="91438" marT="45722" marB="45722"/>
                </a:tc>
                <a:tc>
                  <a:txBody>
                    <a:bodyPr/>
                    <a:lstStyle/>
                    <a:p>
                      <a:pPr algn="l">
                        <a:lnSpc>
                          <a:spcPct val="100000"/>
                        </a:lnSpc>
                      </a:pPr>
                      <a:r>
                        <a:rPr lang="en-US" sz="1100" dirty="0">
                          <a:latin typeface="Arial Black" pitchFamily="34" charset="0"/>
                        </a:rPr>
                        <a:t>Indicator</a:t>
                      </a:r>
                    </a:p>
                  </a:txBody>
                  <a:tcPr marL="91438" marR="91438" marT="45722" marB="45722"/>
                </a:tc>
                <a:tc>
                  <a:txBody>
                    <a:bodyPr/>
                    <a:lstStyle/>
                    <a:p>
                      <a:pPr algn="l">
                        <a:lnSpc>
                          <a:spcPct val="100000"/>
                        </a:lnSpc>
                      </a:pPr>
                      <a:r>
                        <a:rPr lang="en-US" sz="1100" dirty="0">
                          <a:latin typeface="Arial Black" pitchFamily="34" charset="0"/>
                        </a:rPr>
                        <a:t>Planned Target</a:t>
                      </a:r>
                      <a:r>
                        <a:rPr lang="en-US" sz="1100" baseline="0" dirty="0">
                          <a:latin typeface="Arial Black" pitchFamily="34" charset="0"/>
                        </a:rPr>
                        <a:t> </a:t>
                      </a:r>
                      <a:r>
                        <a:rPr lang="en-US" sz="110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Black" pitchFamily="34" charset="0"/>
                        </a:rPr>
                        <a:t>Actual Achievement 2021/22</a:t>
                      </a:r>
                    </a:p>
                  </a:txBody>
                  <a:tcPr marL="91438" marR="91438" marT="45722" marB="45722"/>
                </a:tc>
                <a:tc>
                  <a:txBody>
                    <a:bodyPr/>
                    <a:lstStyle/>
                    <a:p>
                      <a:pPr>
                        <a:lnSpc>
                          <a:spcPct val="100000"/>
                        </a:lnSpc>
                      </a:pPr>
                      <a:r>
                        <a:rPr lang="en-GB" sz="1100" b="1" kern="1200" dirty="0">
                          <a:solidFill>
                            <a:schemeClr val="lt1"/>
                          </a:solidFill>
                          <a:effectLst/>
                          <a:latin typeface="Arial Black" panose="020B0A04020102020204" pitchFamily="34" charset="0"/>
                          <a:ea typeface="+mn-ea"/>
                          <a:cs typeface="+mn-cs"/>
                        </a:rPr>
                        <a:t>Deviation from Planned Target to Actual Achievement 2021/22</a:t>
                      </a:r>
                      <a:endParaRPr lang="en-US" sz="1100" dirty="0">
                        <a:latin typeface="Arial Black" pitchFamily="34" charset="0"/>
                      </a:endParaRPr>
                    </a:p>
                  </a:txBody>
                  <a:tcPr marL="91438" marR="91438" marT="45722" marB="45722"/>
                </a:tc>
                <a:tc>
                  <a:txBody>
                    <a:bodyPr/>
                    <a:lstStyle/>
                    <a:p>
                      <a:pPr>
                        <a:lnSpc>
                          <a:spcPct val="100000"/>
                        </a:lnSpc>
                      </a:pPr>
                      <a:r>
                        <a:rPr lang="en-US" sz="110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574943">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Times New Roman"/>
                          <a:cs typeface="Times New Roman"/>
                        </a:rPr>
                        <a:t>Financing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Times New Roman"/>
                          <a:cs typeface="Times New Roman"/>
                        </a:rPr>
                        <a:t>and delivery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Times New Roman"/>
                          <a:cs typeface="Times New Roman"/>
                        </a:rPr>
                        <a:t>of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Times New Roman"/>
                          <a:cs typeface="Times New Roman"/>
                        </a:rPr>
                        <a:t>projects improved</a:t>
                      </a:r>
                    </a:p>
                  </a:txBody>
                  <a:tcPr marL="68580" marR="68580" marT="0" marB="0"/>
                </a:tc>
                <a:tc>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Number of PHC facilities constructed or revitalised</a:t>
                      </a:r>
                    </a:p>
                  </a:txBody>
                  <a:tcPr marL="68580" marR="68580" marT="0" marB="0"/>
                </a:tc>
                <a:tc>
                  <a:txBody>
                    <a:bodyPr/>
                    <a:lstStyle/>
                    <a:p>
                      <a:pPr marL="0" marR="0">
                        <a:lnSpc>
                          <a:spcPct val="100000"/>
                        </a:lnSpc>
                        <a:spcBef>
                          <a:spcPts val="0"/>
                        </a:spcBef>
                        <a:spcAft>
                          <a:spcPts val="0"/>
                        </a:spcAft>
                      </a:pPr>
                      <a:r>
                        <a:rPr lang="en-US" sz="1100" b="0" i="0" u="none" strike="noStrike" kern="1200" dirty="0">
                          <a:solidFill>
                            <a:srgbClr val="000000"/>
                          </a:solidFill>
                          <a:latin typeface="Arial Black" pitchFamily="34" charset="0"/>
                          <a:ea typeface="+mn-ea"/>
                          <a:cs typeface="Times New Roman"/>
                        </a:rPr>
                        <a:t>40</a:t>
                      </a:r>
                      <a:r>
                        <a:rPr lang="en-US" sz="1100" kern="1200" dirty="0">
                          <a:solidFill>
                            <a:srgbClr val="000000"/>
                          </a:solidFill>
                          <a:latin typeface="Arial Black" pitchFamily="34" charset="0"/>
                          <a:ea typeface="Times New Roman"/>
                          <a:cs typeface="Times New Roman"/>
                        </a:rPr>
                        <a:t> PHC facilities</a:t>
                      </a:r>
                    </a:p>
                    <a:p>
                      <a:pPr marL="0" marR="0">
                        <a:lnSpc>
                          <a:spcPct val="100000"/>
                        </a:lnSpc>
                        <a:spcBef>
                          <a:spcPts val="0"/>
                        </a:spcBef>
                        <a:spcAft>
                          <a:spcPts val="0"/>
                        </a:spcAft>
                      </a:pPr>
                      <a:endParaRPr lang="en-US" sz="11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endParaRPr lang="en-US" sz="1100" kern="1200" dirty="0">
                        <a:solidFill>
                          <a:srgbClr val="000000"/>
                        </a:solidFill>
                        <a:latin typeface="Arial Black" pitchFamily="34" charset="0"/>
                        <a:ea typeface="Times New Roman"/>
                        <a:cs typeface="Times New Roman"/>
                      </a:endParaRPr>
                    </a:p>
                  </a:txBody>
                  <a:tcPr marL="68580" marR="68580" marT="0" marB="0"/>
                </a:tc>
                <a:tc>
                  <a:txBody>
                    <a:bodyPr/>
                    <a:lstStyle/>
                    <a:p>
                      <a:pPr>
                        <a:lnSpc>
                          <a:spcPct val="100000"/>
                        </a:lnSpc>
                        <a:spcAft>
                          <a:spcPts val="0"/>
                        </a:spcAft>
                      </a:pPr>
                      <a:r>
                        <a:rPr lang="en-GB" sz="1100" dirty="0">
                          <a:effectLst/>
                          <a:latin typeface="Arial Black" panose="020B0A04020102020204" pitchFamily="34" charset="0"/>
                          <a:ea typeface="Calibri" panose="020F0502020204030204" pitchFamily="34" charset="0"/>
                        </a:rPr>
                        <a:t>52 PHC facilities </a:t>
                      </a:r>
                      <a:endParaRPr lang="en-ZA" sz="1100" dirty="0">
                        <a:effectLst/>
                        <a:latin typeface="Arial Black" panose="020B0A04020102020204" pitchFamily="34" charset="0"/>
                        <a:ea typeface="Times New Roman" panose="02020603050405020304" pitchFamily="18" charset="0"/>
                      </a:endParaRPr>
                    </a:p>
                    <a:p>
                      <a:pPr>
                        <a:lnSpc>
                          <a:spcPct val="100000"/>
                        </a:lnSpc>
                        <a:spcAft>
                          <a:spcPts val="0"/>
                        </a:spcAft>
                      </a:pPr>
                      <a:r>
                        <a:rPr lang="en-GB" sz="1100" dirty="0">
                          <a:effectLst/>
                          <a:latin typeface="Arial Black" panose="020B0A04020102020204" pitchFamily="34" charset="0"/>
                          <a:ea typeface="Calibri" panose="020F0502020204030204" pitchFamily="34" charset="0"/>
                        </a:rPr>
                        <a:t>constructed or revitalised</a:t>
                      </a:r>
                      <a:endParaRPr lang="en-ZA" sz="1100" dirty="0">
                        <a:effectLst/>
                        <a:latin typeface="Arial Black" panose="020B0A04020102020204" pitchFamily="34" charset="0"/>
                        <a:ea typeface="Times New Roman" panose="02020603050405020304" pitchFamily="18" charset="0"/>
                      </a:endParaRPr>
                    </a:p>
                    <a:p>
                      <a:pPr>
                        <a:lnSpc>
                          <a:spcPct val="100000"/>
                        </a:lnSpc>
                        <a:spcAft>
                          <a:spcPts val="0"/>
                        </a:spcAft>
                      </a:pPr>
                      <a:r>
                        <a:rPr lang="en-GB" sz="1100" dirty="0">
                          <a:effectLst/>
                          <a:latin typeface="Arial Black" panose="020B0A04020102020204" pitchFamily="34" charset="0"/>
                          <a:ea typeface="Calibri" panose="020F0502020204030204" pitchFamily="34" charset="0"/>
                        </a:rPr>
                        <a:t> </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dirty="0">
                          <a:effectLst/>
                          <a:latin typeface="Arial Black" panose="020B0A04020102020204" pitchFamily="34" charset="0"/>
                          <a:ea typeface="Calibri" panose="020F0502020204030204" pitchFamily="34" charset="0"/>
                        </a:rPr>
                        <a:t>+12 PHC facilities </a:t>
                      </a:r>
                      <a:endParaRPr lang="en-ZA" sz="1100" dirty="0">
                        <a:effectLst/>
                        <a:latin typeface="Arial Black" panose="020B0A04020102020204" pitchFamily="34" charset="0"/>
                        <a:ea typeface="Times New Roman" panose="02020603050405020304" pitchFamily="18" charset="0"/>
                      </a:endParaRPr>
                    </a:p>
                    <a:p>
                      <a:pPr>
                        <a:lnSpc>
                          <a:spcPct val="100000"/>
                        </a:lnSpc>
                        <a:spcAft>
                          <a:spcPts val="0"/>
                        </a:spcAft>
                      </a:pPr>
                      <a:r>
                        <a:rPr lang="en-GB" sz="1100" dirty="0">
                          <a:effectLst/>
                          <a:latin typeface="Arial Black" panose="020B0A04020102020204" pitchFamily="34" charset="0"/>
                          <a:ea typeface="Calibri" panose="020F0502020204030204" pitchFamily="34" charset="0"/>
                        </a:rPr>
                        <a:t> </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a:effectLst/>
                          <a:latin typeface="Arial Black" panose="020B0A04020102020204" pitchFamily="34" charset="0"/>
                          <a:ea typeface="Calibri" panose="020F0502020204030204" pitchFamily="34" charset="0"/>
                        </a:rPr>
                        <a:t>Additional projects completed</a:t>
                      </a:r>
                      <a:endParaRPr lang="en-ZA" sz="11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624463">
                <a:tc vMerge="1">
                  <a:txBody>
                    <a:bodyPr/>
                    <a:lstStyle/>
                    <a:p>
                      <a:endParaRPr lang="en-ZA" sz="900" dirty="0"/>
                    </a:p>
                  </a:txBody>
                  <a:tcPr marL="68580" marR="68580" marT="0" marB="0"/>
                </a:tc>
                <a:tc>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Number of hospitals constructed or revitalised </a:t>
                      </a:r>
                    </a:p>
                  </a:txBody>
                  <a:tcPr marL="68580" marR="68580" marT="0" marB="0"/>
                </a:tc>
                <a:tc>
                  <a:txBody>
                    <a:bodyPr/>
                    <a:lstStyle/>
                    <a:p>
                      <a:pPr marL="0" marR="0">
                        <a:lnSpc>
                          <a:spcPct val="100000"/>
                        </a:lnSpc>
                        <a:spcBef>
                          <a:spcPts val="0"/>
                        </a:spcBef>
                        <a:spcAft>
                          <a:spcPts val="0"/>
                        </a:spcAft>
                      </a:pPr>
                      <a:r>
                        <a:rPr lang="en-US" sz="1100" kern="1200" dirty="0">
                          <a:solidFill>
                            <a:srgbClr val="000000"/>
                          </a:solidFill>
                          <a:latin typeface="Arial Black" pitchFamily="34" charset="0"/>
                          <a:ea typeface="Times New Roman"/>
                          <a:cs typeface="Times New Roman"/>
                        </a:rPr>
                        <a:t>21 Hospitals</a:t>
                      </a:r>
                    </a:p>
                    <a:p>
                      <a:pPr marL="0" marR="0">
                        <a:lnSpc>
                          <a:spcPct val="100000"/>
                        </a:lnSpc>
                        <a:spcBef>
                          <a:spcPts val="0"/>
                        </a:spcBef>
                        <a:spcAft>
                          <a:spcPts val="0"/>
                        </a:spcAft>
                      </a:pPr>
                      <a:endParaRPr lang="en-US" sz="1100" kern="1200" dirty="0">
                        <a:solidFill>
                          <a:srgbClr val="000000"/>
                        </a:solidFill>
                        <a:latin typeface="Arial Black" pitchFamily="34" charset="0"/>
                        <a:ea typeface="Times New Roman"/>
                        <a:cs typeface="Times New Roman"/>
                      </a:endParaRPr>
                    </a:p>
                    <a:p>
                      <a:pPr marL="0" marR="0">
                        <a:lnSpc>
                          <a:spcPct val="100000"/>
                        </a:lnSpc>
                        <a:spcBef>
                          <a:spcPts val="0"/>
                        </a:spcBef>
                        <a:spcAft>
                          <a:spcPts val="0"/>
                        </a:spcAft>
                      </a:pPr>
                      <a:endParaRPr lang="en-US" sz="1100" kern="1200" dirty="0">
                        <a:solidFill>
                          <a:srgbClr val="000000"/>
                        </a:solidFill>
                        <a:latin typeface="Arial Black" pitchFamily="34" charset="0"/>
                        <a:ea typeface="Times New Roman"/>
                        <a:cs typeface="Times New Roman"/>
                      </a:endParaRPr>
                    </a:p>
                  </a:txBody>
                  <a:tcPr marL="68580" marR="68580" marT="0" marB="0"/>
                </a:tc>
                <a:tc>
                  <a:txBody>
                    <a:bodyPr/>
                    <a:lstStyle/>
                    <a:p>
                      <a:pPr>
                        <a:lnSpc>
                          <a:spcPct val="100000"/>
                        </a:lnSpc>
                        <a:spcAft>
                          <a:spcPts val="0"/>
                        </a:spcAft>
                      </a:pPr>
                      <a:r>
                        <a:rPr lang="en-GB" sz="1100" dirty="0">
                          <a:effectLst/>
                          <a:latin typeface="Arial Black" panose="020B0A04020102020204" pitchFamily="34" charset="0"/>
                          <a:ea typeface="Calibri" panose="020F0502020204030204" pitchFamily="34" charset="0"/>
                        </a:rPr>
                        <a:t>21 Hospitals constructed or revitalised</a:t>
                      </a:r>
                      <a:endParaRPr lang="en-ZA" sz="1100" dirty="0">
                        <a:effectLst/>
                        <a:latin typeface="Arial Black" panose="020B0A04020102020204" pitchFamily="34" charset="0"/>
                        <a:ea typeface="Times New Roman" panose="02020603050405020304" pitchFamily="18" charset="0"/>
                      </a:endParaRPr>
                    </a:p>
                    <a:p>
                      <a:pPr>
                        <a:lnSpc>
                          <a:spcPct val="100000"/>
                        </a:lnSpc>
                        <a:spcAft>
                          <a:spcPts val="0"/>
                        </a:spcAft>
                      </a:pPr>
                      <a:r>
                        <a:rPr lang="en-GB" sz="1100" dirty="0">
                          <a:effectLst/>
                          <a:latin typeface="Arial Black" panose="020B0A04020102020204" pitchFamily="34" charset="0"/>
                          <a:ea typeface="Calibri" panose="020F0502020204030204" pitchFamily="34" charset="0"/>
                        </a:rPr>
                        <a:t> </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a:effectLst/>
                          <a:latin typeface="Arial Black" panose="020B0A04020102020204" pitchFamily="34" charset="0"/>
                          <a:ea typeface="Calibri" panose="020F0502020204030204" pitchFamily="34" charset="0"/>
                        </a:rPr>
                        <a:t>None</a:t>
                      </a:r>
                      <a:endParaRPr lang="en-ZA" sz="11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a:effectLst/>
                          <a:latin typeface="Arial Black" panose="020B0A04020102020204" pitchFamily="34" charset="0"/>
                          <a:ea typeface="Calibri" panose="020F0502020204030204" pitchFamily="34" charset="0"/>
                        </a:rPr>
                        <a:t>Not Applicable</a:t>
                      </a:r>
                      <a:endParaRPr lang="en-ZA" sz="11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684165017"/>
                  </a:ext>
                </a:extLst>
              </a:tr>
              <a:tr h="1423384">
                <a:tc vMerge="1">
                  <a:txBody>
                    <a:bodyPr/>
                    <a:lstStyle/>
                    <a:p>
                      <a:endParaRPr lang="en-ZA" sz="900" dirty="0"/>
                    </a:p>
                  </a:txBody>
                  <a:tcPr marL="68580" marR="68580" marT="0" marB="0"/>
                </a:tc>
                <a:tc>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Number of public health Facilities (Clinics, hospitals, nursing colleges, EMS base stations) maintained, repaired and/ or refurbished</a:t>
                      </a:r>
                    </a:p>
                  </a:txBody>
                  <a:tcPr marL="68580" marR="68580" marT="0" marB="0"/>
                </a:tc>
                <a:tc>
                  <a:txBody>
                    <a:bodyPr/>
                    <a:lstStyle/>
                    <a:p>
                      <a:pPr marL="0" marR="0">
                        <a:lnSpc>
                          <a:spcPct val="100000"/>
                        </a:lnSpc>
                        <a:spcBef>
                          <a:spcPts val="0"/>
                        </a:spcBef>
                        <a:spcAft>
                          <a:spcPts val="0"/>
                        </a:spcAft>
                      </a:pPr>
                      <a:r>
                        <a:rPr lang="en-US" sz="1100" kern="1200" dirty="0">
                          <a:solidFill>
                            <a:schemeClr val="tx1"/>
                          </a:solidFill>
                          <a:latin typeface="Arial Black" pitchFamily="34" charset="0"/>
                          <a:ea typeface="Times New Roman"/>
                          <a:cs typeface="Times New Roman"/>
                        </a:rPr>
                        <a:t>120 public health Facilities</a:t>
                      </a:r>
                    </a:p>
                    <a:p>
                      <a:pPr marL="0" marR="0">
                        <a:lnSpc>
                          <a:spcPct val="100000"/>
                        </a:lnSpc>
                        <a:spcBef>
                          <a:spcPts val="0"/>
                        </a:spcBef>
                        <a:spcAft>
                          <a:spcPts val="0"/>
                        </a:spcAft>
                      </a:pPr>
                      <a:endParaRPr lang="en-US" sz="1100" kern="1200" dirty="0">
                        <a:solidFill>
                          <a:schemeClr val="tx1"/>
                        </a:solidFill>
                        <a:latin typeface="Arial Black" pitchFamily="34" charset="0"/>
                        <a:ea typeface="Times New Roman"/>
                        <a:cs typeface="Times New Roman"/>
                      </a:endParaRPr>
                    </a:p>
                    <a:p>
                      <a:pPr marL="0" marR="0">
                        <a:lnSpc>
                          <a:spcPct val="100000"/>
                        </a:lnSpc>
                        <a:spcBef>
                          <a:spcPts val="0"/>
                        </a:spcBef>
                        <a:spcAft>
                          <a:spcPts val="0"/>
                        </a:spcAft>
                      </a:pPr>
                      <a:endParaRPr lang="en-US" sz="1100" kern="1200" dirty="0">
                        <a:solidFill>
                          <a:schemeClr val="tx1"/>
                        </a:solidFill>
                        <a:latin typeface="Arial Black" pitchFamily="34" charset="0"/>
                        <a:ea typeface="Times New Roman"/>
                        <a:cs typeface="Times New Roman"/>
                      </a:endParaRPr>
                    </a:p>
                    <a:p>
                      <a:pPr marL="0" marR="0">
                        <a:lnSpc>
                          <a:spcPct val="100000"/>
                        </a:lnSpc>
                        <a:spcBef>
                          <a:spcPts val="0"/>
                        </a:spcBef>
                        <a:spcAft>
                          <a:spcPts val="0"/>
                        </a:spcAft>
                      </a:pPr>
                      <a:endParaRPr lang="en-US" sz="1100" kern="1200" dirty="0">
                        <a:solidFill>
                          <a:schemeClr val="tx1"/>
                        </a:solidFill>
                        <a:latin typeface="Arial Black" pitchFamily="34" charset="0"/>
                        <a:ea typeface="Times New Roman"/>
                        <a:cs typeface="Times New Roman"/>
                      </a:endParaRPr>
                    </a:p>
                  </a:txBody>
                  <a:tcPr marL="68580" marR="68580" marT="0" marB="0"/>
                </a:tc>
                <a:tc>
                  <a:txBody>
                    <a:bodyPr/>
                    <a:lstStyle/>
                    <a:p>
                      <a:pPr>
                        <a:lnSpc>
                          <a:spcPct val="100000"/>
                        </a:lnSpc>
                        <a:spcAft>
                          <a:spcPts val="0"/>
                        </a:spcAft>
                      </a:pPr>
                      <a:r>
                        <a:rPr lang="en-GB" sz="1100">
                          <a:effectLst/>
                          <a:latin typeface="Arial Black" panose="020B0A04020102020204" pitchFamily="34" charset="0"/>
                          <a:ea typeface="Calibri" panose="020F0502020204030204" pitchFamily="34" charset="0"/>
                        </a:rPr>
                        <a:t>121 public health Facilities (Clinics, Hospitals, nursing</a:t>
                      </a:r>
                      <a:endParaRPr lang="en-ZA" sz="1100">
                        <a:effectLst/>
                        <a:latin typeface="Arial Black" panose="020B0A04020102020204" pitchFamily="34" charset="0"/>
                        <a:ea typeface="Times New Roman" panose="02020603050405020304" pitchFamily="18" charset="0"/>
                      </a:endParaRPr>
                    </a:p>
                    <a:p>
                      <a:pPr>
                        <a:lnSpc>
                          <a:spcPct val="100000"/>
                        </a:lnSpc>
                        <a:spcAft>
                          <a:spcPts val="0"/>
                        </a:spcAft>
                      </a:pPr>
                      <a:r>
                        <a:rPr lang="en-GB" sz="1100">
                          <a:effectLst/>
                          <a:latin typeface="Arial Black" panose="020B0A04020102020204" pitchFamily="34" charset="0"/>
                          <a:ea typeface="Calibri" panose="020F0502020204030204" pitchFamily="34" charset="0"/>
                        </a:rPr>
                        <a:t>colleges, EMS base stations) maintained, repaired and/or refurbished</a:t>
                      </a:r>
                      <a:endParaRPr lang="en-ZA" sz="11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a:effectLst/>
                          <a:latin typeface="Arial Black" panose="020B0A04020102020204" pitchFamily="34" charset="0"/>
                          <a:ea typeface="Calibri" panose="020F0502020204030204" pitchFamily="34" charset="0"/>
                        </a:rPr>
                        <a:t>+1 PHC facility</a:t>
                      </a:r>
                      <a:endParaRPr lang="en-ZA" sz="1100">
                        <a:effectLst/>
                        <a:latin typeface="Arial Black" panose="020B0A04020102020204" pitchFamily="34" charset="0"/>
                        <a:ea typeface="Times New Roman" panose="02020603050405020304" pitchFamily="18" charset="0"/>
                      </a:endParaRPr>
                    </a:p>
                    <a:p>
                      <a:pPr>
                        <a:lnSpc>
                          <a:spcPct val="100000"/>
                        </a:lnSpc>
                        <a:spcAft>
                          <a:spcPts val="0"/>
                        </a:spcAft>
                      </a:pPr>
                      <a:r>
                        <a:rPr lang="en-GB" sz="1100">
                          <a:effectLst/>
                          <a:latin typeface="Arial Black" panose="020B0A04020102020204" pitchFamily="34" charset="0"/>
                          <a:ea typeface="Calibri" panose="020F0502020204030204" pitchFamily="34" charset="0"/>
                        </a:rPr>
                        <a:t> </a:t>
                      </a:r>
                      <a:endParaRPr lang="en-ZA" sz="11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dirty="0">
                          <a:effectLst/>
                          <a:latin typeface="Arial Black" panose="020B0A04020102020204" pitchFamily="34" charset="0"/>
                          <a:ea typeface="Calibri" panose="020F0502020204030204" pitchFamily="34" charset="0"/>
                        </a:rPr>
                        <a:t>Additional project completed</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420980913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188640"/>
            <a:ext cx="7236296" cy="936104"/>
          </a:xfrm>
          <a:prstGeom prst="rect">
            <a:avLst/>
          </a:prstGeom>
        </p:spPr>
        <p:txBody>
          <a:bodyPr tIns="45720" rIns="91440" bIns="45720" anchor="b">
            <a:normAutofit fontScale="40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6000" dirty="0">
                <a:solidFill>
                  <a:schemeClr val="bg1"/>
                </a:solidFill>
                <a:effectLst>
                  <a:outerShdw blurRad="38100" dist="38100" dir="2700000" algn="tl">
                    <a:srgbClr val="000000">
                      <a:alpha val="43137"/>
                    </a:srgbClr>
                  </a:outerShdw>
                </a:effectLst>
                <a:latin typeface="Arial Black" pitchFamily="34" charset="0"/>
                <a:cs typeface="Arial" pitchFamily="34" charset="0"/>
              </a:rPr>
              <a:t>Performance Report </a:t>
            </a: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5" name="TextBox 4">
            <a:extLst>
              <a:ext uri="{FF2B5EF4-FFF2-40B4-BE49-F238E27FC236}">
                <a16:creationId xmlns:a16="http://schemas.microsoft.com/office/drawing/2014/main" id="{B7EE9165-8B51-F037-2221-010EEA10EA37}"/>
              </a:ext>
            </a:extLst>
          </p:cNvPr>
          <p:cNvSpPr txBox="1"/>
          <p:nvPr/>
        </p:nvSpPr>
        <p:spPr>
          <a:xfrm>
            <a:off x="539552" y="2967335"/>
            <a:ext cx="8208912" cy="1200329"/>
          </a:xfrm>
          <a:prstGeom prst="rect">
            <a:avLst/>
          </a:prstGeom>
          <a:noFill/>
        </p:spPr>
        <p:txBody>
          <a:bodyPr wrap="square">
            <a:spAutoFit/>
          </a:bodyPr>
          <a:lstStyle/>
          <a:p>
            <a:pPr algn="ctr">
              <a:defRPr/>
            </a:pPr>
            <a:r>
              <a:rPr lang="en-ZA" sz="2400" dirty="0">
                <a:solidFill>
                  <a:schemeClr val="tx1"/>
                </a:solidFill>
                <a:effectLst>
                  <a:outerShdw blurRad="38100" dist="38100" dir="2700000" algn="tl">
                    <a:srgbClr val="000000">
                      <a:alpha val="43137"/>
                    </a:srgbClr>
                  </a:outerShdw>
                </a:effectLst>
                <a:latin typeface="Arial Black" pitchFamily="34" charset="0"/>
              </a:rPr>
              <a:t>PROGRAMME 6:</a:t>
            </a:r>
            <a:r>
              <a:rPr lang="en-GB" sz="2400" dirty="0">
                <a:solidFill>
                  <a:schemeClr val="bg1"/>
                </a:solidFill>
                <a:effectLst>
                  <a:outerShdw blurRad="38100" dist="38100" dir="2700000" algn="tl">
                    <a:srgbClr val="000000">
                      <a:alpha val="43137"/>
                    </a:srgbClr>
                  </a:outerShdw>
                </a:effectLst>
                <a:latin typeface="Arial Black" pitchFamily="34" charset="0"/>
                <a:cs typeface="Arial" charset="0"/>
              </a:rPr>
              <a:t> </a:t>
            </a:r>
          </a:p>
          <a:p>
            <a:pPr algn="ctr">
              <a:defRPr/>
            </a:pPr>
            <a:r>
              <a:rPr lang="en-GB" sz="2400" dirty="0">
                <a:solidFill>
                  <a:schemeClr val="tx1"/>
                </a:solidFill>
                <a:effectLst>
                  <a:outerShdw blurRad="38100" dist="38100" dir="2700000" algn="tl">
                    <a:srgbClr val="000000">
                      <a:alpha val="43137"/>
                    </a:srgbClr>
                  </a:outerShdw>
                </a:effectLst>
                <a:latin typeface="Arial Black" pitchFamily="34" charset="0"/>
                <a:cs typeface="Arial" charset="0"/>
              </a:rPr>
              <a:t>HEALTH SYSTEM GOVERNANCE AND HUMAN RESOURCES</a:t>
            </a:r>
            <a:endParaRPr lang="en-ZA" sz="2400" dirty="0">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71462"/>
            <a:ext cx="7380312" cy="908174"/>
          </a:xfrm>
          <a:prstGeom prst="rect">
            <a:avLst/>
          </a:prstGeom>
        </p:spPr>
        <p:txBody>
          <a:bodyPr tIns="45720" rIns="91440" bIns="45720" anchor="b">
            <a:normAutofit fontScale="25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400" dirty="0">
                <a:solidFill>
                  <a:schemeClr val="bg1"/>
                </a:solidFill>
                <a:effectLst>
                  <a:outerShdw blurRad="38100" dist="38100" dir="2700000" algn="tl">
                    <a:srgbClr val="000000">
                      <a:alpha val="43137"/>
                    </a:srgbClr>
                  </a:outerShdw>
                </a:effectLst>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2359733313"/>
              </p:ext>
            </p:extLst>
          </p:nvPr>
        </p:nvGraphicFramePr>
        <p:xfrm>
          <a:off x="0" y="1156966"/>
          <a:ext cx="9180512" cy="4544068"/>
        </p:xfrm>
        <a:graphic>
          <a:graphicData uri="http://schemas.openxmlformats.org/drawingml/2006/table">
            <a:tbl>
              <a:tblPr firstRow="1" bandRow="1">
                <a:tableStyleId>{5C22544A-7EE6-4342-B048-85BDC9FD1C3A}</a:tableStyleId>
              </a:tblPr>
              <a:tblGrid>
                <a:gridCol w="936103">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403649">
                  <a:extLst>
                    <a:ext uri="{9D8B030D-6E8A-4147-A177-3AD203B41FA5}">
                      <a16:colId xmlns:a16="http://schemas.microsoft.com/office/drawing/2014/main" val="20005"/>
                    </a:ext>
                  </a:extLst>
                </a:gridCol>
              </a:tblGrid>
              <a:tr h="957723">
                <a:tc>
                  <a:txBody>
                    <a:bodyPr/>
                    <a:lstStyle/>
                    <a:p>
                      <a:pPr algn="l">
                        <a:lnSpc>
                          <a:spcPct val="100000"/>
                        </a:lnSpc>
                        <a:spcAft>
                          <a:spcPts val="0"/>
                        </a:spcAft>
                      </a:pPr>
                      <a:r>
                        <a:rPr lang="en-US" sz="1100" dirty="0">
                          <a:latin typeface="Arial Black" pitchFamily="34" charset="0"/>
                        </a:rPr>
                        <a:t>Outcome</a:t>
                      </a:r>
                    </a:p>
                  </a:txBody>
                  <a:tcPr marL="91438" marR="91438" marT="45722" marB="45722"/>
                </a:tc>
                <a:tc>
                  <a:txBody>
                    <a:bodyPr/>
                    <a:lstStyle/>
                    <a:p>
                      <a:pPr algn="l">
                        <a:lnSpc>
                          <a:spcPct val="100000"/>
                        </a:lnSpc>
                        <a:spcAft>
                          <a:spcPts val="0"/>
                        </a:spcAft>
                      </a:pPr>
                      <a:r>
                        <a:rPr lang="en-US" sz="1100" dirty="0">
                          <a:latin typeface="Arial Black" pitchFamily="34" charset="0"/>
                        </a:rPr>
                        <a:t>Indicator</a:t>
                      </a:r>
                    </a:p>
                  </a:txBody>
                  <a:tcPr marL="91438" marR="91438" marT="45722" marB="45722"/>
                </a:tc>
                <a:tc>
                  <a:txBody>
                    <a:bodyPr/>
                    <a:lstStyle/>
                    <a:p>
                      <a:pPr algn="l">
                        <a:lnSpc>
                          <a:spcPct val="100000"/>
                        </a:lnSpc>
                        <a:spcAft>
                          <a:spcPts val="0"/>
                        </a:spcAft>
                      </a:pPr>
                      <a:r>
                        <a:rPr lang="en-US" sz="1100" dirty="0">
                          <a:latin typeface="Arial Black" pitchFamily="34" charset="0"/>
                        </a:rPr>
                        <a:t>Planned Target</a:t>
                      </a:r>
                      <a:r>
                        <a:rPr lang="en-US" sz="1100" baseline="0" dirty="0">
                          <a:latin typeface="Arial Black" pitchFamily="34" charset="0"/>
                        </a:rPr>
                        <a:t> </a:t>
                      </a:r>
                      <a:r>
                        <a:rPr lang="en-US" sz="110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Black" pitchFamily="34" charset="0"/>
                        </a:rPr>
                        <a:t>Actual Achievement 2021/22</a:t>
                      </a:r>
                    </a:p>
                  </a:txBody>
                  <a:tcPr marL="91438" marR="91438" marT="45722" marB="45722"/>
                </a:tc>
                <a:tc>
                  <a:txBody>
                    <a:bodyPr/>
                    <a:lstStyle/>
                    <a:p>
                      <a:pPr>
                        <a:lnSpc>
                          <a:spcPct val="100000"/>
                        </a:lnSpc>
                        <a:spcAft>
                          <a:spcPts val="0"/>
                        </a:spcAft>
                      </a:pPr>
                      <a:r>
                        <a:rPr lang="en-GB" sz="1100" b="1" kern="1200" dirty="0">
                          <a:solidFill>
                            <a:schemeClr val="lt1"/>
                          </a:solidFill>
                          <a:effectLst/>
                          <a:latin typeface="Arial Black" panose="020B0A04020102020204" pitchFamily="34" charset="0"/>
                          <a:ea typeface="+mn-ea"/>
                          <a:cs typeface="+mn-cs"/>
                        </a:rPr>
                        <a:t>Deviation from Planned Target to Actual Achievement 2021/22</a:t>
                      </a:r>
                      <a:endParaRPr lang="en-US" sz="1100" dirty="0">
                        <a:latin typeface="Arial Black" pitchFamily="34" charset="0"/>
                      </a:endParaRPr>
                    </a:p>
                  </a:txBody>
                  <a:tcPr marL="91438" marR="91438" marT="45722" marB="45722"/>
                </a:tc>
                <a:tc>
                  <a:txBody>
                    <a:bodyPr/>
                    <a:lstStyle/>
                    <a:p>
                      <a:pPr>
                        <a:lnSpc>
                          <a:spcPct val="100000"/>
                        </a:lnSpc>
                        <a:spcAft>
                          <a:spcPts val="0"/>
                        </a:spcAft>
                      </a:pPr>
                      <a:r>
                        <a:rPr lang="en-US" sz="110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1634565">
                <a:tc rowSpan="2">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Quality</a:t>
                      </a:r>
                    </a:p>
                    <a:p>
                      <a:pPr marL="0" marR="0">
                        <a:lnSpc>
                          <a:spcPct val="100000"/>
                        </a:lnSpc>
                        <a:spcBef>
                          <a:spcPts val="0"/>
                        </a:spcBef>
                        <a:spcAft>
                          <a:spcPts val="0"/>
                        </a:spcAft>
                      </a:pPr>
                      <a:r>
                        <a:rPr lang="en-US" sz="1100" dirty="0">
                          <a:latin typeface="Arial Black" pitchFamily="34" charset="0"/>
                          <a:ea typeface="Times New Roman"/>
                          <a:cs typeface="Times New Roman"/>
                        </a:rPr>
                        <a:t>and safety</a:t>
                      </a:r>
                    </a:p>
                    <a:p>
                      <a:pPr marL="0" marR="0">
                        <a:lnSpc>
                          <a:spcPct val="100000"/>
                        </a:lnSpc>
                        <a:spcBef>
                          <a:spcPts val="0"/>
                        </a:spcBef>
                        <a:spcAft>
                          <a:spcPts val="0"/>
                        </a:spcAft>
                      </a:pPr>
                      <a:r>
                        <a:rPr lang="en-US" sz="1100" dirty="0">
                          <a:latin typeface="Arial Black" pitchFamily="34" charset="0"/>
                          <a:ea typeface="Times New Roman"/>
                          <a:cs typeface="Times New Roman"/>
                        </a:rPr>
                        <a:t>of care</a:t>
                      </a:r>
                    </a:p>
                    <a:p>
                      <a:pPr marL="0" marR="0">
                        <a:lnSpc>
                          <a:spcPct val="100000"/>
                        </a:lnSpc>
                        <a:spcBef>
                          <a:spcPts val="0"/>
                        </a:spcBef>
                        <a:spcAft>
                          <a:spcPts val="0"/>
                        </a:spcAft>
                      </a:pPr>
                      <a:r>
                        <a:rPr lang="en-US" sz="1100" dirty="0">
                          <a:latin typeface="Arial Black" pitchFamily="34" charset="0"/>
                          <a:ea typeface="Times New Roman"/>
                          <a:cs typeface="Times New Roman"/>
                        </a:rPr>
                        <a:t>improved</a:t>
                      </a:r>
                    </a:p>
                  </a:txBody>
                  <a:tcPr marL="68580" marR="68580" marT="0" marB="0"/>
                </a:tc>
                <a:tc>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Number of Public nursing colleges supported to achieve accreditation for basic and specialist nursing and midwifery programmes</a:t>
                      </a: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1100" kern="1200" dirty="0">
                          <a:solidFill>
                            <a:schemeClr val="dk1"/>
                          </a:solidFill>
                          <a:latin typeface="Arial Black" pitchFamily="34" charset="0"/>
                          <a:ea typeface="Times New Roman"/>
                          <a:cs typeface="Times New Roman"/>
                        </a:rPr>
                        <a:t>9 Public nursing colleges supported to achieve accreditation for basic and specialist nursing and midwifery programmes</a:t>
                      </a:r>
                    </a:p>
                  </a:txBody>
                  <a:tcPr marL="68580" marR="68580" marT="0" marB="0"/>
                </a:tc>
                <a:tc>
                  <a:txBody>
                    <a:bodyPr/>
                    <a:lstStyle/>
                    <a:p>
                      <a:pPr fontAlgn="base">
                        <a:lnSpc>
                          <a:spcPct val="100000"/>
                        </a:lnSpc>
                        <a:spcAft>
                          <a:spcPts val="0"/>
                        </a:spcAft>
                      </a:pPr>
                      <a:r>
                        <a:rPr lang="en-GB" sz="1100" dirty="0">
                          <a:effectLst/>
                          <a:latin typeface="Arial Black" panose="020B0A04020102020204" pitchFamily="34" charset="0"/>
                          <a:ea typeface="Times New Roman" panose="02020603050405020304" pitchFamily="18" charset="0"/>
                        </a:rPr>
                        <a:t>9 Public nursing colleges supported to achieve accreditation for basic and specialist nursing and midwifery programmes</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dirty="0">
                          <a:effectLst/>
                          <a:latin typeface="Arial Black" panose="020B0A04020102020204" pitchFamily="34" charset="0"/>
                          <a:ea typeface="Times New Roman" panose="02020603050405020304" pitchFamily="18" charset="0"/>
                        </a:rPr>
                        <a:t>None</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a:effectLst/>
                          <a:latin typeface="Arial Black" panose="020B0A04020102020204" pitchFamily="34" charset="0"/>
                          <a:ea typeface="Times New Roman" panose="02020603050405020304" pitchFamily="18" charset="0"/>
                        </a:rPr>
                        <a:t>Not applicable</a:t>
                      </a:r>
                      <a:endParaRPr lang="en-ZA" sz="11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1951780">
                <a:tc vMerge="1">
                  <a:txBody>
                    <a:bodyPr/>
                    <a:lstStyle/>
                    <a:p>
                      <a:pPr marL="0" marR="0">
                        <a:lnSpc>
                          <a:spcPct val="115000"/>
                        </a:lnSpc>
                        <a:spcBef>
                          <a:spcPts val="0"/>
                        </a:spcBef>
                        <a:spcAft>
                          <a:spcPts val="0"/>
                        </a:spcAft>
                      </a:pPr>
                      <a:endParaRPr lang="en-US" sz="900" dirty="0">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Number of Provinces supported to develop implementation plans for strengthening clinical governance</a:t>
                      </a:r>
                    </a:p>
                  </a:txBody>
                  <a:tcPr marL="68580" marR="68580" marT="0" marB="0"/>
                </a:tc>
                <a:tc>
                  <a:txBody>
                    <a:bodyPr/>
                    <a:lstStyle/>
                    <a:p>
                      <a:pPr marL="0" marR="0" algn="l" defTabSz="914400" rtl="0" eaLnBrk="1" latinLnBrk="0" hangingPunct="1">
                        <a:lnSpc>
                          <a:spcPct val="100000"/>
                        </a:lnSpc>
                        <a:spcBef>
                          <a:spcPts val="0"/>
                        </a:spcBef>
                        <a:spcAft>
                          <a:spcPts val="0"/>
                        </a:spcAft>
                      </a:pPr>
                      <a:r>
                        <a:rPr lang="en-US" sz="1100" kern="1200" dirty="0">
                          <a:solidFill>
                            <a:schemeClr val="dk1"/>
                          </a:solidFill>
                          <a:latin typeface="Arial Black" pitchFamily="34" charset="0"/>
                          <a:ea typeface="Times New Roman"/>
                          <a:cs typeface="Times New Roman"/>
                        </a:rPr>
                        <a:t>9 Provinces supported to develop implementation plans for strengthening clinical governance</a:t>
                      </a:r>
                    </a:p>
                    <a:p>
                      <a:pPr marL="0" marR="0" algn="l" defTabSz="914400" rtl="0" eaLnBrk="1" latinLnBrk="0" hangingPunct="1">
                        <a:lnSpc>
                          <a:spcPct val="100000"/>
                        </a:lnSpc>
                        <a:spcBef>
                          <a:spcPts val="0"/>
                        </a:spcBef>
                        <a:spcAft>
                          <a:spcPts val="0"/>
                        </a:spcAft>
                      </a:pPr>
                      <a:endParaRPr lang="en-ZA" sz="1100" kern="1200" dirty="0">
                        <a:solidFill>
                          <a:schemeClr val="dk1"/>
                        </a:solidFill>
                        <a:latin typeface="Arial Black" pitchFamily="34" charset="0"/>
                        <a:ea typeface="Times New Roman"/>
                        <a:cs typeface="Times New Roman"/>
                      </a:endParaRPr>
                    </a:p>
                  </a:txBody>
                  <a:tcPr marL="68580" marR="68580" marT="0" marB="0"/>
                </a:tc>
                <a:tc>
                  <a:txBody>
                    <a:bodyPr/>
                    <a:lstStyle/>
                    <a:p>
                      <a:pPr>
                        <a:lnSpc>
                          <a:spcPct val="100000"/>
                        </a:lnSpc>
                        <a:spcAft>
                          <a:spcPts val="0"/>
                        </a:spcAft>
                      </a:pPr>
                      <a:r>
                        <a:rPr lang="en-GB" sz="1100">
                          <a:effectLst/>
                          <a:latin typeface="Arial Black" panose="020B0A04020102020204" pitchFamily="34" charset="0"/>
                          <a:ea typeface="Times New Roman" panose="02020603050405020304" pitchFamily="18" charset="0"/>
                        </a:rPr>
                        <a:t>8 Provinces supported to develop implementation plans for strengthening clinical governance</a:t>
                      </a:r>
                      <a:endParaRPr lang="en-ZA" sz="11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a:effectLst/>
                          <a:latin typeface="Arial Black" panose="020B0A04020102020204" pitchFamily="34" charset="0"/>
                          <a:ea typeface="Times New Roman" panose="02020603050405020304" pitchFamily="18" charset="0"/>
                        </a:rPr>
                        <a:t>Limpopo Province was not supported to develop the implementation plan</a:t>
                      </a:r>
                      <a:endParaRPr lang="en-ZA" sz="1100">
                        <a:effectLst/>
                        <a:latin typeface="Arial Black" panose="020B0A04020102020204" pitchFamily="34" charset="0"/>
                        <a:ea typeface="Times New Roman" panose="02020603050405020304" pitchFamily="18" charset="0"/>
                      </a:endParaRPr>
                    </a:p>
                    <a:p>
                      <a:pPr>
                        <a:lnSpc>
                          <a:spcPct val="100000"/>
                        </a:lnSpc>
                        <a:spcAft>
                          <a:spcPts val="0"/>
                        </a:spcAft>
                      </a:pPr>
                      <a:r>
                        <a:rPr lang="en-GB" sz="1100">
                          <a:effectLst/>
                          <a:latin typeface="Arial Black" panose="020B0A04020102020204" pitchFamily="34" charset="0"/>
                          <a:ea typeface="Times New Roman" panose="02020603050405020304" pitchFamily="18" charset="0"/>
                        </a:rPr>
                        <a:t>for strengthening clinical governance</a:t>
                      </a:r>
                      <a:endParaRPr lang="en-ZA" sz="110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dirty="0">
                          <a:effectLst/>
                          <a:latin typeface="Arial Black" panose="020B0A04020102020204" pitchFamily="34" charset="0"/>
                          <a:ea typeface="Times New Roman" panose="02020603050405020304" pitchFamily="18" charset="0"/>
                        </a:rPr>
                        <a:t>The Nursing Practice Directorate in Limpopo was dissolved  </a:t>
                      </a:r>
                      <a:endParaRPr lang="en-ZA" sz="11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116632"/>
            <a:ext cx="7236296" cy="802506"/>
          </a:xfrm>
          <a:prstGeom prst="rect">
            <a:avLst/>
          </a:prstGeom>
        </p:spPr>
        <p:txBody>
          <a:bodyPr tIns="45720" rIns="91440" bIns="45720" anchor="b">
            <a:normAutofit fontScale="250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9600" dirty="0">
                <a:solidFill>
                  <a:schemeClr val="bg1"/>
                </a:solidFill>
                <a:effectLst>
                  <a:outerShdw blurRad="38100" dist="38100" dir="2700000" algn="tl">
                    <a:srgbClr val="000000">
                      <a:alpha val="43137"/>
                    </a:srgbClr>
                  </a:outerShdw>
                </a:effectLst>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1317353479"/>
              </p:ext>
            </p:extLst>
          </p:nvPr>
        </p:nvGraphicFramePr>
        <p:xfrm>
          <a:off x="0" y="1124743"/>
          <a:ext cx="9134271" cy="4617724"/>
        </p:xfrm>
        <a:graphic>
          <a:graphicData uri="http://schemas.openxmlformats.org/drawingml/2006/table">
            <a:tbl>
              <a:tblPr firstRow="1" bandRow="1">
                <a:tableStyleId>{5C22544A-7EE6-4342-B048-85BDC9FD1C3A}</a:tableStyleId>
              </a:tblPr>
              <a:tblGrid>
                <a:gridCol w="1258292">
                  <a:extLst>
                    <a:ext uri="{9D8B030D-6E8A-4147-A177-3AD203B41FA5}">
                      <a16:colId xmlns:a16="http://schemas.microsoft.com/office/drawing/2014/main" val="20000"/>
                    </a:ext>
                  </a:extLst>
                </a:gridCol>
                <a:gridCol w="1366696">
                  <a:extLst>
                    <a:ext uri="{9D8B030D-6E8A-4147-A177-3AD203B41FA5}">
                      <a16:colId xmlns:a16="http://schemas.microsoft.com/office/drawing/2014/main" val="20001"/>
                    </a:ext>
                  </a:extLst>
                </a:gridCol>
                <a:gridCol w="1366696">
                  <a:extLst>
                    <a:ext uri="{9D8B030D-6E8A-4147-A177-3AD203B41FA5}">
                      <a16:colId xmlns:a16="http://schemas.microsoft.com/office/drawing/2014/main" val="20002"/>
                    </a:ext>
                  </a:extLst>
                </a:gridCol>
                <a:gridCol w="1582491">
                  <a:extLst>
                    <a:ext uri="{9D8B030D-6E8A-4147-A177-3AD203B41FA5}">
                      <a16:colId xmlns:a16="http://schemas.microsoft.com/office/drawing/2014/main" val="20003"/>
                    </a:ext>
                  </a:extLst>
                </a:gridCol>
                <a:gridCol w="1366696">
                  <a:extLst>
                    <a:ext uri="{9D8B030D-6E8A-4147-A177-3AD203B41FA5}">
                      <a16:colId xmlns:a16="http://schemas.microsoft.com/office/drawing/2014/main" val="20004"/>
                    </a:ext>
                  </a:extLst>
                </a:gridCol>
                <a:gridCol w="2193400">
                  <a:extLst>
                    <a:ext uri="{9D8B030D-6E8A-4147-A177-3AD203B41FA5}">
                      <a16:colId xmlns:a16="http://schemas.microsoft.com/office/drawing/2014/main" val="20005"/>
                    </a:ext>
                  </a:extLst>
                </a:gridCol>
              </a:tblGrid>
              <a:tr h="907171">
                <a:tc>
                  <a:txBody>
                    <a:bodyPr/>
                    <a:lstStyle/>
                    <a:p>
                      <a:pPr algn="l">
                        <a:lnSpc>
                          <a:spcPct val="100000"/>
                        </a:lnSpc>
                      </a:pPr>
                      <a:r>
                        <a:rPr lang="en-US" sz="1100" dirty="0">
                          <a:latin typeface="Arial Black" pitchFamily="34" charset="0"/>
                        </a:rPr>
                        <a:t>Outcome</a:t>
                      </a:r>
                    </a:p>
                  </a:txBody>
                  <a:tcPr marL="91438" marR="91438" marT="45722" marB="45722"/>
                </a:tc>
                <a:tc>
                  <a:txBody>
                    <a:bodyPr/>
                    <a:lstStyle/>
                    <a:p>
                      <a:pPr algn="l">
                        <a:lnSpc>
                          <a:spcPct val="100000"/>
                        </a:lnSpc>
                      </a:pPr>
                      <a:r>
                        <a:rPr lang="en-US" sz="1100" dirty="0">
                          <a:latin typeface="Arial Black" pitchFamily="34" charset="0"/>
                        </a:rPr>
                        <a:t>Indicator</a:t>
                      </a:r>
                    </a:p>
                  </a:txBody>
                  <a:tcPr marL="91438" marR="91438" marT="45722" marB="45722"/>
                </a:tc>
                <a:tc>
                  <a:txBody>
                    <a:bodyPr/>
                    <a:lstStyle/>
                    <a:p>
                      <a:pPr algn="l">
                        <a:lnSpc>
                          <a:spcPct val="100000"/>
                        </a:lnSpc>
                      </a:pPr>
                      <a:r>
                        <a:rPr lang="en-US" sz="1100" dirty="0">
                          <a:latin typeface="Arial Black" pitchFamily="34" charset="0"/>
                        </a:rPr>
                        <a:t>Planned Target</a:t>
                      </a:r>
                      <a:r>
                        <a:rPr lang="en-US" sz="1100" baseline="0" dirty="0">
                          <a:latin typeface="Arial Black" pitchFamily="34" charset="0"/>
                        </a:rPr>
                        <a:t> </a:t>
                      </a:r>
                      <a:r>
                        <a:rPr lang="en-US" sz="110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Black" pitchFamily="34" charset="0"/>
                        </a:rPr>
                        <a:t>Actual Achievement 2021/22</a:t>
                      </a:r>
                    </a:p>
                  </a:txBody>
                  <a:tcPr marL="91438" marR="91438" marT="45722" marB="45722"/>
                </a:tc>
                <a:tc>
                  <a:txBody>
                    <a:bodyPr/>
                    <a:lstStyle/>
                    <a:p>
                      <a:pPr>
                        <a:lnSpc>
                          <a:spcPct val="100000"/>
                        </a:lnSpc>
                      </a:pPr>
                      <a:r>
                        <a:rPr lang="en-GB" sz="1100" b="1" kern="1200" dirty="0">
                          <a:solidFill>
                            <a:schemeClr val="lt1"/>
                          </a:solidFill>
                          <a:effectLst/>
                          <a:latin typeface="Arial Black" panose="020B0A04020102020204" pitchFamily="34" charset="0"/>
                          <a:ea typeface="+mn-ea"/>
                          <a:cs typeface="+mn-cs"/>
                        </a:rPr>
                        <a:t>Deviation from Planned Target to Actual Achievement 2021/22</a:t>
                      </a:r>
                      <a:endParaRPr lang="en-US" sz="1100" dirty="0">
                        <a:latin typeface="Arial Black" pitchFamily="34" charset="0"/>
                      </a:endParaRPr>
                    </a:p>
                  </a:txBody>
                  <a:tcPr marL="91438" marR="91438" marT="45722" marB="45722"/>
                </a:tc>
                <a:tc>
                  <a:txBody>
                    <a:bodyPr/>
                    <a:lstStyle/>
                    <a:p>
                      <a:pPr>
                        <a:lnSpc>
                          <a:spcPct val="100000"/>
                        </a:lnSpc>
                      </a:pPr>
                      <a:r>
                        <a:rPr lang="en-US" sz="110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2290225">
                <a:tc rowSpan="2">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Staff equitably</a:t>
                      </a:r>
                    </a:p>
                    <a:p>
                      <a:pPr marL="0" marR="0">
                        <a:lnSpc>
                          <a:spcPct val="100000"/>
                        </a:lnSpc>
                        <a:spcBef>
                          <a:spcPts val="0"/>
                        </a:spcBef>
                        <a:spcAft>
                          <a:spcPts val="0"/>
                        </a:spcAft>
                      </a:pPr>
                      <a:r>
                        <a:rPr lang="en-US" sz="1100" dirty="0">
                          <a:latin typeface="Arial Black" pitchFamily="34" charset="0"/>
                          <a:ea typeface="Times New Roman"/>
                          <a:cs typeface="Times New Roman"/>
                        </a:rPr>
                        <a:t>distributed and have right skills and attitudes</a:t>
                      </a:r>
                    </a:p>
                  </a:txBody>
                  <a:tcPr marL="68580" marR="68580" marT="0" marB="0"/>
                </a:tc>
                <a:tc>
                  <a:txBody>
                    <a:bodyPr/>
                    <a:lstStyle/>
                    <a:p>
                      <a:pPr marL="0" marR="0">
                        <a:lnSpc>
                          <a:spcPct val="100000"/>
                        </a:lnSpc>
                        <a:spcBef>
                          <a:spcPts val="0"/>
                        </a:spcBef>
                        <a:spcAft>
                          <a:spcPts val="0"/>
                        </a:spcAft>
                      </a:pPr>
                      <a:r>
                        <a:rPr lang="en-US" sz="1100" dirty="0">
                          <a:latin typeface="Arial Black" pitchFamily="34" charset="0"/>
                          <a:ea typeface="Times New Roman"/>
                          <a:cs typeface="Times New Roman"/>
                        </a:rPr>
                        <a:t>Community service policy published </a:t>
                      </a:r>
                    </a:p>
                  </a:txBody>
                  <a:tcPr marL="68580" marR="68580" marT="0" marB="0"/>
                </a:tc>
                <a:tc>
                  <a:txBody>
                    <a:bodyPr/>
                    <a:lstStyle/>
                    <a:p>
                      <a:pPr marL="0" marR="0" algn="l" defTabSz="914400" rtl="0" eaLnBrk="1" latinLnBrk="0" hangingPunct="1">
                        <a:lnSpc>
                          <a:spcPct val="100000"/>
                        </a:lnSpc>
                        <a:spcBef>
                          <a:spcPts val="0"/>
                        </a:spcBef>
                        <a:spcAft>
                          <a:spcPts val="0"/>
                        </a:spcAft>
                      </a:pPr>
                      <a:r>
                        <a:rPr lang="en-ZA" sz="1100" kern="1200" dirty="0">
                          <a:solidFill>
                            <a:schemeClr val="dk1"/>
                          </a:solidFill>
                          <a:latin typeface="Arial Black" pitchFamily="34" charset="0"/>
                          <a:ea typeface="+mn-ea"/>
                          <a:cs typeface="Times New Roman"/>
                        </a:rPr>
                        <a:t>Community Service Policy Published</a:t>
                      </a:r>
                    </a:p>
                    <a:p>
                      <a:pPr marL="0" marR="0">
                        <a:lnSpc>
                          <a:spcPct val="100000"/>
                        </a:lnSpc>
                        <a:spcBef>
                          <a:spcPts val="0"/>
                        </a:spcBef>
                        <a:spcAft>
                          <a:spcPts val="0"/>
                        </a:spcAft>
                      </a:pPr>
                      <a:endParaRPr lang="en-US" sz="1100" kern="1200" dirty="0">
                        <a:solidFill>
                          <a:schemeClr val="dk1"/>
                        </a:solidFill>
                        <a:latin typeface="Arial Black" pitchFamily="34" charset="0"/>
                        <a:ea typeface="+mn-ea"/>
                        <a:cs typeface="Times New Roman"/>
                      </a:endParaRPr>
                    </a:p>
                    <a:p>
                      <a:pPr marL="0" marR="0">
                        <a:lnSpc>
                          <a:spcPct val="100000"/>
                        </a:lnSpc>
                        <a:spcBef>
                          <a:spcPts val="0"/>
                        </a:spcBef>
                        <a:spcAft>
                          <a:spcPts val="0"/>
                        </a:spcAft>
                      </a:pPr>
                      <a:endParaRPr lang="en-US" sz="1100" kern="1200" dirty="0">
                        <a:solidFill>
                          <a:schemeClr val="dk1"/>
                        </a:solidFill>
                        <a:latin typeface="Arial Black" pitchFamily="34" charset="0"/>
                        <a:ea typeface="+mn-ea"/>
                        <a:cs typeface="Times New Roman"/>
                      </a:endParaRPr>
                    </a:p>
                  </a:txBody>
                  <a:tcPr marL="68580" marR="68580" marT="0" marB="0"/>
                </a:tc>
                <a:tc>
                  <a:txBody>
                    <a:bodyPr/>
                    <a:lstStyle/>
                    <a:p>
                      <a:pPr>
                        <a:lnSpc>
                          <a:spcPct val="100000"/>
                        </a:lnSpc>
                        <a:spcAft>
                          <a:spcPts val="0"/>
                        </a:spcAft>
                      </a:pPr>
                      <a:r>
                        <a:rPr lang="en-US" sz="1100" kern="1200" dirty="0">
                          <a:solidFill>
                            <a:schemeClr val="dk1"/>
                          </a:solidFill>
                          <a:latin typeface="Arial Black" pitchFamily="34" charset="0"/>
                          <a:ea typeface="+mn-ea"/>
                          <a:cs typeface="Times New Roman"/>
                        </a:rPr>
                        <a:t>NHC took a decision to appoint a task team composing of four HoDs (GP, KZN, LP and WC) to advise on the formal review of the Community Service Policy</a:t>
                      </a:r>
                    </a:p>
                    <a:p>
                      <a:pPr>
                        <a:lnSpc>
                          <a:spcPct val="100000"/>
                        </a:lnSpc>
                        <a:spcAft>
                          <a:spcPts val="0"/>
                        </a:spcAft>
                      </a:pPr>
                      <a:endParaRPr lang="en-US" sz="1100" kern="1200" dirty="0">
                        <a:solidFill>
                          <a:schemeClr val="dk1"/>
                        </a:solidFill>
                        <a:latin typeface="Arial Black" pitchFamily="34" charset="0"/>
                        <a:ea typeface="+mn-ea"/>
                        <a:cs typeface="Times New Roman"/>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Community service policy not published  </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The process to review the policy was delayed. Instead there was a strong case for a revised terms of reference for the formal review of the Community Service Programme, with a concept of taking a whole system view, within the wider health service delivery and related human resource policy context.</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015507309"/>
                  </a:ext>
                </a:extLst>
              </a:tr>
              <a:tr h="1339109">
                <a:tc vMerge="1">
                  <a:txBody>
                    <a:bodyPr/>
                    <a:lstStyle/>
                    <a:p>
                      <a:pPr marL="0" marR="0">
                        <a:lnSpc>
                          <a:spcPct val="115000"/>
                        </a:lnSpc>
                        <a:spcBef>
                          <a:spcPts val="0"/>
                        </a:spcBef>
                        <a:spcAft>
                          <a:spcPts val="0"/>
                        </a:spcAft>
                      </a:pPr>
                      <a:endParaRPr lang="en-US" sz="900" dirty="0">
                        <a:latin typeface="Arial Black" pitchFamily="34" charset="0"/>
                        <a:ea typeface="Times New Roman"/>
                        <a:cs typeface="Times New Roman"/>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Arial Black" pitchFamily="34" charset="0"/>
                          <a:ea typeface="Times New Roman"/>
                          <a:cs typeface="Times New Roman"/>
                        </a:rPr>
                        <a:t>Percentage of eligible students allocated to a health facility for community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nSpc>
                          <a:spcPct val="100000"/>
                        </a:lnSpc>
                        <a:spcBef>
                          <a:spcPts val="0"/>
                        </a:spcBef>
                        <a:spcAft>
                          <a:spcPts val="0"/>
                        </a:spcAft>
                      </a:pPr>
                      <a:r>
                        <a:rPr lang="en-US" sz="1100" kern="1200" dirty="0">
                          <a:solidFill>
                            <a:schemeClr val="dk1"/>
                          </a:solidFill>
                          <a:latin typeface="Arial Black" pitchFamily="34" charset="0"/>
                          <a:ea typeface="Times New Roman"/>
                          <a:cs typeface="Times New Roman"/>
                        </a:rPr>
                        <a:t>90% eligible students allocated to a health facility for community service</a:t>
                      </a:r>
                    </a:p>
                    <a:p>
                      <a:pPr marL="0" marR="0">
                        <a:lnSpc>
                          <a:spcPct val="100000"/>
                        </a:lnSpc>
                        <a:spcBef>
                          <a:spcPts val="0"/>
                        </a:spcBef>
                        <a:spcAft>
                          <a:spcPts val="0"/>
                        </a:spcAft>
                      </a:pPr>
                      <a:endParaRPr lang="en-US" sz="1100" kern="1200" dirty="0">
                        <a:solidFill>
                          <a:schemeClr val="dk1"/>
                        </a:solidFill>
                        <a:latin typeface="Arial Black" pitchFamily="34" charset="0"/>
                        <a:ea typeface="+mn-ea"/>
                        <a:cs typeface="Times New Roman"/>
                      </a:endParaRPr>
                    </a:p>
                  </a:txBody>
                  <a:tcPr marL="68580" marR="68580" marT="0" marB="0"/>
                </a:tc>
                <a:tc>
                  <a:txBody>
                    <a:bodyPr/>
                    <a:lstStyle/>
                    <a:p>
                      <a:pPr>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100% (8 346) eligible students allocated to a health facility for community service </a:t>
                      </a:r>
                      <a:endParaRPr lang="en-ZA" sz="1100" dirty="0">
                        <a:solidFill>
                          <a:schemeClr val="tx1"/>
                        </a:solidFill>
                        <a:effectLst/>
                        <a:latin typeface="Arial Black" panose="020B0A04020102020204" pitchFamily="34" charset="0"/>
                        <a:ea typeface="Times New Roman" panose="02020603050405020304" pitchFamily="18" charset="0"/>
                      </a:endParaRPr>
                    </a:p>
                    <a:p>
                      <a:pPr>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 </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None</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00000"/>
                        </a:lnSpc>
                        <a:spcAft>
                          <a:spcPts val="0"/>
                        </a:spcAft>
                      </a:pPr>
                      <a:r>
                        <a:rPr lang="en-GB" sz="1100" dirty="0">
                          <a:solidFill>
                            <a:schemeClr val="tx1"/>
                          </a:solidFill>
                          <a:effectLst/>
                          <a:latin typeface="Arial Black" panose="020B0A04020102020204" pitchFamily="34" charset="0"/>
                          <a:ea typeface="Times New Roman" panose="02020603050405020304" pitchFamily="18" charset="0"/>
                        </a:rPr>
                        <a:t>Not Applicable</a:t>
                      </a:r>
                      <a:endParaRPr lang="en-ZA" sz="1100" dirty="0">
                        <a:solidFill>
                          <a:schemeClr val="tx1"/>
                        </a:solidFill>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942727462"/>
                  </a:ext>
                </a:extLst>
              </a:tr>
            </a:tbl>
          </a:graphicData>
        </a:graphic>
      </p:graphicFrame>
    </p:spTree>
    <p:extLst>
      <p:ext uri="{BB962C8B-B14F-4D97-AF65-F5344CB8AC3E}">
        <p14:creationId xmlns:p14="http://schemas.microsoft.com/office/powerpoint/2010/main" val="404581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BF3B-EB4D-2FCF-4985-F4641D66D48E}"/>
              </a:ext>
            </a:extLst>
          </p:cNvPr>
          <p:cNvSpPr>
            <a:spLocks noGrp="1"/>
          </p:cNvSpPr>
          <p:nvPr>
            <p:ph type="title"/>
          </p:nvPr>
        </p:nvSpPr>
        <p:spPr>
          <a:xfrm>
            <a:off x="20305" y="110885"/>
            <a:ext cx="7360007" cy="941851"/>
          </a:xfrm>
        </p:spPr>
        <p:txBody>
          <a:bodyPr/>
          <a:lstStyle/>
          <a:p>
            <a:r>
              <a:rPr lang="en-ZA" sz="2400" b="0" u="none" dirty="0">
                <a:effectLst>
                  <a:outerShdw blurRad="38100" dist="38100" dir="2700000" algn="tl">
                    <a:srgbClr val="000000">
                      <a:alpha val="43137"/>
                    </a:srgbClr>
                  </a:outerShdw>
                </a:effectLst>
                <a:latin typeface="Arial Black" panose="020B0A04020102020204" pitchFamily="34" charset="0"/>
              </a:rPr>
              <a:t>COVID-19 STATUS – Daily and Cumulative cases</a:t>
            </a:r>
          </a:p>
        </p:txBody>
      </p:sp>
      <p:pic>
        <p:nvPicPr>
          <p:cNvPr id="6" name="Picture 5">
            <a:extLst>
              <a:ext uri="{FF2B5EF4-FFF2-40B4-BE49-F238E27FC236}">
                <a16:creationId xmlns:a16="http://schemas.microsoft.com/office/drawing/2014/main" id="{23F014BD-0822-B8B1-7327-4E0AC3FCE47F}"/>
              </a:ext>
            </a:extLst>
          </p:cNvPr>
          <p:cNvPicPr>
            <a:picLocks noChangeAspect="1"/>
          </p:cNvPicPr>
          <p:nvPr/>
        </p:nvPicPr>
        <p:blipFill rotWithShape="1">
          <a:blip r:embed="rId2"/>
          <a:srcRect l="15536" t="22857" r="15816" b="5714"/>
          <a:stretch/>
        </p:blipFill>
        <p:spPr>
          <a:xfrm>
            <a:off x="2546924" y="1655020"/>
            <a:ext cx="6277169" cy="3673929"/>
          </a:xfrm>
          <a:prstGeom prst="rect">
            <a:avLst/>
          </a:prstGeom>
        </p:spPr>
      </p:pic>
      <p:sp>
        <p:nvSpPr>
          <p:cNvPr id="3" name="Text Placeholder 2">
            <a:extLst>
              <a:ext uri="{FF2B5EF4-FFF2-40B4-BE49-F238E27FC236}">
                <a16:creationId xmlns:a16="http://schemas.microsoft.com/office/drawing/2014/main" id="{5E7C581D-B58B-C2EC-E067-D4A851817B9D}"/>
              </a:ext>
            </a:extLst>
          </p:cNvPr>
          <p:cNvSpPr>
            <a:spLocks noGrp="1"/>
          </p:cNvSpPr>
          <p:nvPr>
            <p:ph type="body" sz="quarter" idx="10"/>
          </p:nvPr>
        </p:nvSpPr>
        <p:spPr>
          <a:xfrm>
            <a:off x="107504" y="1815630"/>
            <a:ext cx="2439420" cy="2533602"/>
          </a:xfrm>
        </p:spPr>
        <p:txBody>
          <a:bodyPr/>
          <a:lstStyle/>
          <a:p>
            <a:pPr marL="0" indent="0" algn="just">
              <a:buNone/>
            </a:pPr>
            <a:r>
              <a:rPr lang="en-ZA" sz="1400" dirty="0">
                <a:latin typeface="Arial Black" panose="020B0A04020102020204" pitchFamily="34" charset="0"/>
                <a:cs typeface="Arial" panose="020B0604020202020204" pitchFamily="34" charset="0"/>
              </a:rPr>
              <a:t>There were 5 waves of infection between March 2020 and July 2022</a:t>
            </a:r>
          </a:p>
          <a:p>
            <a:pPr marL="0" indent="0" algn="just">
              <a:buNone/>
            </a:pPr>
            <a:endParaRPr lang="en-ZA" sz="1400" dirty="0">
              <a:latin typeface="Arial Black" panose="020B0A04020102020204" pitchFamily="34" charset="0"/>
              <a:cs typeface="Arial" panose="020B0604020202020204" pitchFamily="34" charset="0"/>
            </a:endParaRPr>
          </a:p>
          <a:p>
            <a:pPr marL="0" indent="0" algn="just">
              <a:buNone/>
            </a:pPr>
            <a:r>
              <a:rPr lang="en-ZA" sz="1400" dirty="0">
                <a:latin typeface="Arial Black" panose="020B0A04020102020204" pitchFamily="34" charset="0"/>
                <a:cs typeface="Arial" panose="020B0604020202020204" pitchFamily="34" charset="0"/>
              </a:rPr>
              <a:t>The Delta and Omicron waves were both in the 2021/22 FY</a:t>
            </a:r>
          </a:p>
          <a:p>
            <a:pPr marL="257175" lvl="1" indent="-257175" algn="just"/>
            <a:r>
              <a:rPr lang="en-ZA" sz="1400" dirty="0">
                <a:latin typeface="Arial Black" panose="020B0A04020102020204" pitchFamily="34" charset="0"/>
                <a:cs typeface="Arial" panose="020B0604020202020204" pitchFamily="34" charset="0"/>
              </a:rPr>
              <a:t>May 2021</a:t>
            </a:r>
          </a:p>
          <a:p>
            <a:pPr marL="257175" lvl="1" indent="-257175" algn="just"/>
            <a:r>
              <a:rPr lang="en-ZA" sz="1400" dirty="0">
                <a:latin typeface="Arial Black" panose="020B0A04020102020204" pitchFamily="34" charset="0"/>
                <a:cs typeface="Arial" panose="020B0604020202020204" pitchFamily="34" charset="0"/>
              </a:rPr>
              <a:t>Nov 2021</a:t>
            </a:r>
          </a:p>
          <a:p>
            <a:pPr marL="0" indent="0">
              <a:buNone/>
            </a:pPr>
            <a:endParaRPr lang="en-ZA" sz="15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09B34D8-BD04-82FB-0AEB-A15A0FD95E36}"/>
              </a:ext>
            </a:extLst>
          </p:cNvPr>
          <p:cNvSpPr/>
          <p:nvPr/>
        </p:nvSpPr>
        <p:spPr>
          <a:xfrm>
            <a:off x="5234475" y="2046903"/>
            <a:ext cx="2029407" cy="2771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Tree>
    <p:extLst>
      <p:ext uri="{BB962C8B-B14F-4D97-AF65-F5344CB8AC3E}">
        <p14:creationId xmlns:p14="http://schemas.microsoft.com/office/powerpoint/2010/main" val="2537272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0"/>
            <a:ext cx="7380312" cy="1105732"/>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400" b="1" dirty="0">
                <a:solidFill>
                  <a:schemeClr val="bg1"/>
                </a:solidFill>
                <a:effectLst>
                  <a:outerShdw blurRad="38100" dist="38100" dir="2700000" algn="tl">
                    <a:srgbClr val="000000">
                      <a:alpha val="43137"/>
                    </a:srgbClr>
                  </a:outerShdw>
                </a:effectLst>
                <a:latin typeface="Arial Black" pitchFamily="34" charset="0"/>
                <a:cs typeface="Arial" charset="0"/>
              </a:rPr>
              <a:t>Programme 6: Health System Governance and Human Resources</a:t>
            </a: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2876886397"/>
              </p:ext>
            </p:extLst>
          </p:nvPr>
        </p:nvGraphicFramePr>
        <p:xfrm>
          <a:off x="-5794" y="1105732"/>
          <a:ext cx="9144001" cy="4699531"/>
        </p:xfrm>
        <a:graphic>
          <a:graphicData uri="http://schemas.openxmlformats.org/drawingml/2006/table">
            <a:tbl>
              <a:tblPr firstRow="1" bandRow="1">
                <a:tableStyleId>{5C22544A-7EE6-4342-B048-85BDC9FD1C3A}</a:tableStyleId>
              </a:tblPr>
              <a:tblGrid>
                <a:gridCol w="1000230">
                  <a:extLst>
                    <a:ext uri="{9D8B030D-6E8A-4147-A177-3AD203B41FA5}">
                      <a16:colId xmlns:a16="http://schemas.microsoft.com/office/drawing/2014/main" val="20000"/>
                    </a:ext>
                  </a:extLst>
                </a:gridCol>
                <a:gridCol w="134531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2045927">
                  <a:extLst>
                    <a:ext uri="{9D8B030D-6E8A-4147-A177-3AD203B41FA5}">
                      <a16:colId xmlns:a16="http://schemas.microsoft.com/office/drawing/2014/main" val="20005"/>
                    </a:ext>
                  </a:extLst>
                </a:gridCol>
              </a:tblGrid>
              <a:tr h="908833">
                <a:tc>
                  <a:txBody>
                    <a:bodyPr/>
                    <a:lstStyle/>
                    <a:p>
                      <a:pPr marL="0" marR="0" algn="l" defTabSz="914400" rtl="0" eaLnBrk="1" latinLnBrk="0" hangingPunct="1">
                        <a:lnSpc>
                          <a:spcPct val="115000"/>
                        </a:lnSpc>
                        <a:spcBef>
                          <a:spcPts val="0"/>
                        </a:spcBef>
                        <a:spcAft>
                          <a:spcPts val="1000"/>
                        </a:spcAft>
                      </a:pPr>
                      <a:r>
                        <a:rPr lang="en-US" sz="1050" kern="1200" dirty="0">
                          <a:solidFill>
                            <a:schemeClr val="bg1"/>
                          </a:solidFill>
                          <a:latin typeface="Arial Black" pitchFamily="34" charset="0"/>
                          <a:ea typeface="Times New Roman"/>
                          <a:cs typeface="Times New Roman"/>
                        </a:rPr>
                        <a:t>Outcome</a:t>
                      </a:r>
                    </a:p>
                  </a:txBody>
                  <a:tcPr marL="91438" marR="91438" marT="45722" marB="45722"/>
                </a:tc>
                <a:tc>
                  <a:txBody>
                    <a:bodyPr/>
                    <a:lstStyle/>
                    <a:p>
                      <a:pPr marL="0" marR="0" algn="l" defTabSz="914400" rtl="0" eaLnBrk="1" latinLnBrk="0" hangingPunct="1">
                        <a:lnSpc>
                          <a:spcPct val="115000"/>
                        </a:lnSpc>
                        <a:spcBef>
                          <a:spcPts val="0"/>
                        </a:spcBef>
                        <a:spcAft>
                          <a:spcPts val="1000"/>
                        </a:spcAft>
                      </a:pPr>
                      <a:r>
                        <a:rPr lang="en-US" sz="1050" kern="1200" dirty="0">
                          <a:solidFill>
                            <a:schemeClr val="bg1"/>
                          </a:solidFill>
                          <a:latin typeface="Arial Black" pitchFamily="34" charset="0"/>
                          <a:ea typeface="Times New Roman"/>
                          <a:cs typeface="Times New Roman"/>
                        </a:rPr>
                        <a:t>Indicator</a:t>
                      </a:r>
                    </a:p>
                  </a:txBody>
                  <a:tcPr marL="91438" marR="91438" marT="45722" marB="45722"/>
                </a:tc>
                <a:tc>
                  <a:txBody>
                    <a:bodyPr/>
                    <a:lstStyle/>
                    <a:p>
                      <a:pPr algn="l"/>
                      <a:r>
                        <a:rPr lang="en-US" sz="1050" dirty="0">
                          <a:latin typeface="Arial Black" pitchFamily="34" charset="0"/>
                        </a:rPr>
                        <a:t>Planned Target</a:t>
                      </a:r>
                      <a:r>
                        <a:rPr lang="en-US" sz="1050" baseline="0" dirty="0">
                          <a:latin typeface="Arial Black" pitchFamily="34" charset="0"/>
                        </a:rPr>
                        <a:t> </a:t>
                      </a:r>
                      <a:r>
                        <a:rPr lang="en-US" sz="1050" dirty="0">
                          <a:latin typeface="Arial Black" pitchFamily="34" charset="0"/>
                        </a:rPr>
                        <a:t>2021/22</a:t>
                      </a:r>
                    </a:p>
                  </a:txBody>
                  <a:tcPr marL="91438" marR="91438"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Arial Black" pitchFamily="34" charset="0"/>
                        </a:rPr>
                        <a:t>Actual Achievement 2021/22</a:t>
                      </a:r>
                    </a:p>
                  </a:txBody>
                  <a:tcPr marL="91438" marR="91438" marT="45722" marB="45722"/>
                </a:tc>
                <a:tc>
                  <a:txBody>
                    <a:bodyPr/>
                    <a:lstStyle/>
                    <a:p>
                      <a:r>
                        <a:rPr lang="en-GB" sz="1050" b="1" kern="1200" dirty="0">
                          <a:solidFill>
                            <a:schemeClr val="lt1"/>
                          </a:solidFill>
                          <a:effectLst/>
                          <a:latin typeface="Arial Black" panose="020B0A04020102020204" pitchFamily="34" charset="0"/>
                          <a:ea typeface="+mn-ea"/>
                          <a:cs typeface="+mn-cs"/>
                        </a:rPr>
                        <a:t>Deviation from Planned Target to Actual Achievement 2021/22</a:t>
                      </a:r>
                      <a:endParaRPr lang="en-US" sz="1050" dirty="0">
                        <a:latin typeface="Arial Black" pitchFamily="34" charset="0"/>
                      </a:endParaRPr>
                    </a:p>
                  </a:txBody>
                  <a:tcPr marL="91438" marR="91438" marT="45722" marB="45722"/>
                </a:tc>
                <a:tc>
                  <a:txBody>
                    <a:bodyPr/>
                    <a:lstStyle/>
                    <a:p>
                      <a:r>
                        <a:rPr lang="en-US" sz="1050" dirty="0">
                          <a:latin typeface="Arial Black" pitchFamily="34" charset="0"/>
                        </a:rPr>
                        <a:t>Reasons for deviations</a:t>
                      </a:r>
                    </a:p>
                  </a:txBody>
                  <a:tcPr marL="91438" marR="91438" marT="45722" marB="45722"/>
                </a:tc>
                <a:extLst>
                  <a:ext uri="{0D108BD9-81ED-4DB2-BD59-A6C34878D82A}">
                    <a16:rowId xmlns:a16="http://schemas.microsoft.com/office/drawing/2014/main" val="10000"/>
                  </a:ext>
                </a:extLst>
              </a:tr>
              <a:tr h="1337332">
                <a:tc rowSpan="2">
                  <a:txBody>
                    <a:bodyPr/>
                    <a:lstStyle/>
                    <a:p>
                      <a:pPr marL="0" marR="0" algn="l" defTabSz="914400" rtl="0" eaLnBrk="1" latinLnBrk="0" hangingPunct="1">
                        <a:lnSpc>
                          <a:spcPct val="115000"/>
                        </a:lnSpc>
                        <a:spcBef>
                          <a:spcPts val="0"/>
                        </a:spcBef>
                        <a:spcAft>
                          <a:spcPts val="1000"/>
                        </a:spcAft>
                      </a:pPr>
                      <a:r>
                        <a:rPr lang="en-US" sz="900" kern="1200" dirty="0">
                          <a:solidFill>
                            <a:schemeClr val="dk1"/>
                          </a:solidFill>
                          <a:latin typeface="Arial Black" pitchFamily="34" charset="0"/>
                          <a:ea typeface="Times New Roman"/>
                          <a:cs typeface="Times New Roman"/>
                        </a:rPr>
                        <a:t>Information</a:t>
                      </a:r>
                      <a:r>
                        <a:rPr lang="en-US" sz="900" kern="1200" baseline="0" dirty="0">
                          <a:solidFill>
                            <a:schemeClr val="dk1"/>
                          </a:solidFill>
                          <a:latin typeface="Arial Black" pitchFamily="34" charset="0"/>
                          <a:ea typeface="Times New Roman"/>
                          <a:cs typeface="Times New Roman"/>
                        </a:rPr>
                        <a:t> systems are responsive to local needs to enhance data use and improve quality of care</a:t>
                      </a:r>
                      <a:endParaRPr lang="en-US" sz="9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1000"/>
                        </a:spcAft>
                      </a:pPr>
                      <a:r>
                        <a:rPr lang="en-US" sz="900" kern="1200" dirty="0">
                          <a:solidFill>
                            <a:schemeClr val="dk1"/>
                          </a:solidFill>
                          <a:latin typeface="Arial Black" pitchFamily="34" charset="0"/>
                          <a:ea typeface="Times New Roman"/>
                          <a:cs typeface="Times New Roman"/>
                        </a:rPr>
                        <a:t>Number of </a:t>
                      </a:r>
                      <a:r>
                        <a:rPr lang="en-GB" sz="900" dirty="0">
                          <a:effectLst/>
                          <a:latin typeface="Arial Black" panose="020B0A04020102020204" pitchFamily="34" charset="0"/>
                          <a:ea typeface="Times New Roman" panose="02020603050405020304" pitchFamily="18" charset="0"/>
                        </a:rPr>
                        <a:t>COVID-19</a:t>
                      </a:r>
                      <a:r>
                        <a:rPr lang="en-US" sz="900" kern="1200" dirty="0">
                          <a:solidFill>
                            <a:schemeClr val="dk1"/>
                          </a:solidFill>
                          <a:latin typeface="Arial Black" pitchFamily="34" charset="0"/>
                          <a:ea typeface="Times New Roman"/>
                          <a:cs typeface="Times New Roman"/>
                        </a:rPr>
                        <a:t> vaccination sites registered on EVDS to use the Electronic Vaccination Data System (EVDS)</a:t>
                      </a:r>
                    </a:p>
                  </a:txBody>
                  <a:tcPr marL="68580" marR="68580" marT="0" marB="0"/>
                </a:tc>
                <a:tc>
                  <a:txBody>
                    <a:bodyPr/>
                    <a:lstStyle/>
                    <a:p>
                      <a:pPr marL="0" marR="0" algn="l" defTabSz="914400" rtl="0" eaLnBrk="1" latinLnBrk="0" hangingPunct="1">
                        <a:lnSpc>
                          <a:spcPct val="115000"/>
                        </a:lnSpc>
                        <a:spcBef>
                          <a:spcPts val="0"/>
                        </a:spcBef>
                        <a:spcAft>
                          <a:spcPts val="1000"/>
                        </a:spcAft>
                      </a:pPr>
                      <a:r>
                        <a:rPr lang="en-US" sz="900" kern="1200" dirty="0">
                          <a:solidFill>
                            <a:schemeClr val="dk1"/>
                          </a:solidFill>
                          <a:latin typeface="Arial Black" pitchFamily="34" charset="0"/>
                          <a:ea typeface="Times New Roman"/>
                          <a:cs typeface="Times New Roman"/>
                        </a:rPr>
                        <a:t>500 </a:t>
                      </a:r>
                      <a:r>
                        <a:rPr lang="en-GB" sz="900" dirty="0">
                          <a:effectLst/>
                          <a:latin typeface="Arial Black" panose="020B0A04020102020204" pitchFamily="34" charset="0"/>
                          <a:ea typeface="Times New Roman" panose="02020603050405020304" pitchFamily="18" charset="0"/>
                        </a:rPr>
                        <a:t>COVID</a:t>
                      </a:r>
                      <a:r>
                        <a:rPr lang="en-US" sz="900" kern="1200" dirty="0">
                          <a:solidFill>
                            <a:schemeClr val="dk1"/>
                          </a:solidFill>
                          <a:latin typeface="Arial Black" pitchFamily="34" charset="0"/>
                          <a:ea typeface="Times New Roman"/>
                          <a:cs typeface="Times New Roman"/>
                        </a:rPr>
                        <a:t>-19 vaccination sites registered on EVDS to use the Electronic Vaccination Data System (EVDS)</a:t>
                      </a:r>
                    </a:p>
                  </a:txBody>
                  <a:tcPr marL="68580" marR="68580" marT="0" marB="0"/>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3 674 COVID-19 vaccination sites registered on EVDS </a:t>
                      </a:r>
                      <a:r>
                        <a:rPr lang="en-GB" sz="900" dirty="0">
                          <a:effectLst/>
                          <a:latin typeface="Arial Black" panose="020B0A04020102020204" pitchFamily="34" charset="0"/>
                          <a:ea typeface="Calibri" panose="020F0502020204030204" pitchFamily="34" charset="0"/>
                        </a:rPr>
                        <a:t> </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+3 174 COVID-19 vaccination sites registered on EVDS </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ts val="1300"/>
                        </a:lnSpc>
                        <a:spcAft>
                          <a:spcPts val="0"/>
                        </a:spcAft>
                      </a:pPr>
                      <a:r>
                        <a:rPr lang="en-GB" sz="900" dirty="0">
                          <a:effectLst/>
                          <a:latin typeface="Arial Black" panose="020B0A04020102020204" pitchFamily="34" charset="0"/>
                          <a:ea typeface="Times New Roman" panose="02020603050405020304" pitchFamily="18" charset="0"/>
                        </a:rPr>
                        <a:t>Rapid expansion of the Vaccination programme required additional vaccination sites</a:t>
                      </a:r>
                      <a:endParaRPr lang="en-ZA" sz="900" dirty="0">
                        <a:effectLst/>
                        <a:latin typeface="Arial Black" panose="020B0A04020102020204" pitchFamily="34" charset="0"/>
                        <a:ea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1116034">
                <a:tc vMerge="1">
                  <a:txBody>
                    <a:bodyPr/>
                    <a:lstStyle/>
                    <a:p>
                      <a:endParaRPr lang="en-ZA" sz="900" b="1" dirty="0">
                        <a:latin typeface="Arial Black" pitchFamily="34" charset="0"/>
                        <a:ea typeface="Calibri"/>
                        <a:cs typeface="Times New Roman"/>
                      </a:endParaRPr>
                    </a:p>
                  </a:txBody>
                  <a:tcPr marL="68580" marR="68580" marT="0" marB="0"/>
                </a:tc>
                <a:tc>
                  <a:txBody>
                    <a:bodyPr/>
                    <a:lstStyle/>
                    <a:p>
                      <a:r>
                        <a:rPr lang="en-ZA" sz="900" kern="1200" baseline="0" dirty="0">
                          <a:solidFill>
                            <a:schemeClr val="dk1"/>
                          </a:solidFill>
                          <a:latin typeface="Arial Black" pitchFamily="34" charset="0"/>
                          <a:ea typeface="Times New Roman"/>
                          <a:cs typeface="Times New Roman"/>
                        </a:rPr>
                        <a:t>Alpha version of networked TB/HIV</a:t>
                      </a:r>
                    </a:p>
                    <a:p>
                      <a:r>
                        <a:rPr lang="en-ZA" sz="900" kern="1200" baseline="0" dirty="0">
                          <a:solidFill>
                            <a:schemeClr val="dk1"/>
                          </a:solidFill>
                          <a:latin typeface="Arial Black" pitchFamily="34" charset="0"/>
                          <a:ea typeface="Times New Roman"/>
                          <a:cs typeface="Times New Roman"/>
                        </a:rPr>
                        <a:t>Plus Information System developed</a:t>
                      </a:r>
                    </a:p>
                  </a:txBody>
                  <a:tcPr marL="68580" marR="68580" marT="0" marB="0"/>
                </a:tc>
                <a:tc>
                  <a:txBody>
                    <a:bodyPr/>
                    <a:lstStyle/>
                    <a:p>
                      <a:pPr marL="0" algn="l" defTabSz="914400" rtl="0" eaLnBrk="1" latinLnBrk="0" hangingPunct="1">
                        <a:lnSpc>
                          <a:spcPct val="115000"/>
                        </a:lnSpc>
                        <a:spcBef>
                          <a:spcPts val="1000"/>
                        </a:spcBef>
                        <a:spcAft>
                          <a:spcPts val="1000"/>
                        </a:spcAft>
                      </a:pPr>
                      <a:r>
                        <a:rPr lang="en-US" sz="900" kern="1200" dirty="0">
                          <a:solidFill>
                            <a:schemeClr val="tx1"/>
                          </a:solidFill>
                          <a:effectLst/>
                          <a:latin typeface="Arial Black" panose="020B0A04020102020204" pitchFamily="34" charset="0"/>
                          <a:ea typeface="+mn-ea"/>
                          <a:cs typeface="Times New Roman" panose="02020603050405020304" pitchFamily="18" charset="0"/>
                        </a:rPr>
                        <a:t>Alpha version of networked TB/HIV Plus Information System developed</a:t>
                      </a:r>
                    </a:p>
                  </a:txBody>
                  <a:tcPr marL="68580" marR="68580" marT="0" marB="0"/>
                </a:tc>
                <a:tc>
                  <a:txBody>
                    <a:bodyPr/>
                    <a:lstStyle/>
                    <a:p>
                      <a:pPr marL="0" marR="0" lvl="0" indent="0" algn="l" defTabSz="914400" rtl="0" eaLnBrk="1" fontAlgn="auto" latinLnBrk="0" hangingPunct="1">
                        <a:lnSpc>
                          <a:spcPct val="115000"/>
                        </a:lnSpc>
                        <a:spcBef>
                          <a:spcPts val="1000"/>
                        </a:spcBef>
                        <a:spcAft>
                          <a:spcPts val="1000"/>
                        </a:spcAft>
                        <a:buClrTx/>
                        <a:buSzTx/>
                        <a:buFontTx/>
                        <a:buNone/>
                        <a:tabLst/>
                        <a:defRPr/>
                      </a:pPr>
                      <a:r>
                        <a:rPr lang="en-US" sz="900" kern="1200" baseline="0" dirty="0">
                          <a:solidFill>
                            <a:schemeClr val="tx1"/>
                          </a:solidFill>
                          <a:effectLst/>
                          <a:latin typeface="Arial Black" panose="020B0A04020102020204" pitchFamily="34" charset="0"/>
                          <a:ea typeface="+mn-ea"/>
                          <a:cs typeface="Times New Roman" panose="02020603050405020304" pitchFamily="18" charset="0"/>
                        </a:rPr>
                        <a:t>Further continuation of a networked TB/HIV Plus Information System remains on pause, as part of the current information systems audit process underway at the NDOH</a:t>
                      </a:r>
                      <a:endParaRPr lang="en-US" sz="900" kern="1200" dirty="0">
                        <a:solidFill>
                          <a:schemeClr val="tx1"/>
                        </a:solidFill>
                        <a:effectLst/>
                        <a:latin typeface="Arial Black" panose="020B0A04020102020204" pitchFamily="34" charset="0"/>
                        <a:ea typeface="+mn-ea"/>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Bef>
                          <a:spcPts val="1000"/>
                        </a:spcBef>
                        <a:spcAft>
                          <a:spcPts val="1000"/>
                        </a:spcAft>
                      </a:pPr>
                      <a:r>
                        <a:rPr lang="en-US" sz="9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rPr>
                        <a:t>Alpha version of networked TB/HIV Plus Information System not developed</a:t>
                      </a:r>
                      <a:endParaRPr lang="en-ZA" sz="900" dirty="0">
                        <a:solidFill>
                          <a:schemeClr val="tx1"/>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nSpc>
                          <a:spcPct val="115000"/>
                        </a:lnSpc>
                        <a:spcBef>
                          <a:spcPts val="1000"/>
                        </a:spcBef>
                        <a:spcAft>
                          <a:spcPts val="1000"/>
                        </a:spcAft>
                      </a:pPr>
                      <a:r>
                        <a:rPr lang="en-US" sz="900" dirty="0">
                          <a:effectLst/>
                          <a:latin typeface="Arial Black" panose="020B0A04020102020204" pitchFamily="34" charset="0"/>
                          <a:ea typeface="Times New Roman" panose="02020603050405020304" pitchFamily="18" charset="0"/>
                          <a:cs typeface="Times New Roman" panose="02020603050405020304" pitchFamily="18" charset="0"/>
                        </a:rPr>
                        <a:t>CDC-South Africa award for the October 2021-September 2022 funding cycle to support HIS at the NDOH was put on hold, pending an internal review of information systems processes</a:t>
                      </a:r>
                      <a:endParaRPr lang="en-ZA" sz="9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826367946"/>
                  </a:ext>
                </a:extLst>
              </a:tr>
              <a:tr h="1337332">
                <a:tc>
                  <a:txBody>
                    <a:bodyPr/>
                    <a:lstStyle/>
                    <a:p>
                      <a:r>
                        <a:rPr lang="en-US" sz="900" b="1" dirty="0">
                          <a:latin typeface="Arial Black" pitchFamily="34" charset="0"/>
                          <a:ea typeface="Calibri"/>
                          <a:cs typeface="Times New Roman"/>
                        </a:rPr>
                        <a:t>Adaptive learning</a:t>
                      </a:r>
                    </a:p>
                    <a:p>
                      <a:r>
                        <a:rPr lang="en-US" sz="900" b="1" dirty="0">
                          <a:latin typeface="Arial Black" pitchFamily="34" charset="0"/>
                          <a:ea typeface="Calibri"/>
                          <a:cs typeface="Times New Roman"/>
                        </a:rPr>
                        <a:t>and decision making is improved through use of Strategic information and evidence</a:t>
                      </a:r>
                      <a:endParaRPr lang="en-ZA" sz="900" b="1" dirty="0">
                        <a:latin typeface="Arial Black"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dirty="0">
                          <a:latin typeface="Arial Black" pitchFamily="34" charset="0"/>
                          <a:ea typeface="Times New Roman"/>
                          <a:cs typeface="Times New Roman"/>
                        </a:rPr>
                        <a:t>Revised set of Health research priorities produced</a:t>
                      </a:r>
                    </a:p>
                  </a:txBody>
                  <a:tcPr marL="68580" marR="68580" marT="0" marB="0"/>
                </a:tc>
                <a:tc>
                  <a:txBody>
                    <a:bodyPr/>
                    <a:lstStyle/>
                    <a:p>
                      <a:pPr marL="0" marR="0">
                        <a:lnSpc>
                          <a:spcPct val="115000"/>
                        </a:lnSpc>
                        <a:spcBef>
                          <a:spcPts val="0"/>
                        </a:spcBef>
                        <a:spcAft>
                          <a:spcPts val="0"/>
                        </a:spcAft>
                      </a:pPr>
                      <a:r>
                        <a:rPr lang="en-ZA" sz="900" b="0" i="0" u="none" strike="noStrike" kern="1200" dirty="0">
                          <a:solidFill>
                            <a:srgbClr val="000000"/>
                          </a:solidFill>
                          <a:latin typeface="Arial Black" pitchFamily="34" charset="0"/>
                          <a:ea typeface="+mn-ea"/>
                          <a:cs typeface="+mn-cs"/>
                        </a:rPr>
                        <a:t>R</a:t>
                      </a:r>
                      <a:r>
                        <a:rPr lang="en-US" sz="900" kern="1200" dirty="0">
                          <a:solidFill>
                            <a:schemeClr val="dk1"/>
                          </a:solidFill>
                          <a:latin typeface="Arial Black" pitchFamily="34" charset="0"/>
                          <a:ea typeface="Times New Roman"/>
                          <a:cs typeface="Times New Roman"/>
                        </a:rPr>
                        <a:t>evised set  of Health research Priorities produced</a:t>
                      </a:r>
                    </a:p>
                    <a:p>
                      <a:pPr marL="0" marR="0">
                        <a:lnSpc>
                          <a:spcPct val="115000"/>
                        </a:lnSpc>
                        <a:spcBef>
                          <a:spcPts val="0"/>
                        </a:spcBef>
                        <a:spcAft>
                          <a:spcPts val="0"/>
                        </a:spcAft>
                      </a:pPr>
                      <a:endParaRPr lang="en-US" sz="900" kern="1200" dirty="0">
                        <a:solidFill>
                          <a:schemeClr val="dk1"/>
                        </a:solidFill>
                        <a:latin typeface="Arial Black" pitchFamily="34" charset="0"/>
                        <a:ea typeface="Times New Roman"/>
                        <a:cs typeface="Times New Roman"/>
                      </a:endParaRP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900" kern="1200" baseline="0" dirty="0">
                          <a:solidFill>
                            <a:schemeClr val="dk1"/>
                          </a:solidFill>
                          <a:latin typeface="Arial Black" pitchFamily="34" charset="0"/>
                          <a:ea typeface="Times New Roman"/>
                          <a:cs typeface="Times New Roman"/>
                        </a:rPr>
                        <a:t>Revised Health Research priorities produced</a:t>
                      </a:r>
                      <a:endParaRPr lang="en-ZA" sz="9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US" sz="900" kern="1200" dirty="0">
                          <a:solidFill>
                            <a:schemeClr val="dk1"/>
                          </a:solidFill>
                          <a:latin typeface="Arial Black" pitchFamily="34" charset="0"/>
                          <a:ea typeface="Times New Roman"/>
                          <a:cs typeface="Times New Roman"/>
                        </a:rPr>
                        <a:t>None</a:t>
                      </a:r>
                      <a:endParaRPr lang="en-ZA" sz="9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tc>
                  <a:txBody>
                    <a:bodyPr/>
                    <a:lstStyle/>
                    <a:p>
                      <a:pPr marL="0" marR="0" algn="l" defTabSz="914400" rtl="0" eaLnBrk="1" latinLnBrk="0" hangingPunct="1">
                        <a:lnSpc>
                          <a:spcPct val="115000"/>
                        </a:lnSpc>
                        <a:spcBef>
                          <a:spcPts val="0"/>
                        </a:spcBef>
                        <a:spcAft>
                          <a:spcPts val="0"/>
                        </a:spcAft>
                      </a:pPr>
                      <a:r>
                        <a:rPr lang="en-US" sz="900" kern="1200" dirty="0">
                          <a:solidFill>
                            <a:schemeClr val="dk1"/>
                          </a:solidFill>
                          <a:latin typeface="Arial Black" pitchFamily="34" charset="0"/>
                          <a:ea typeface="Times New Roman"/>
                          <a:cs typeface="Times New Roman"/>
                        </a:rPr>
                        <a:t>None</a:t>
                      </a:r>
                      <a:endParaRPr lang="en-ZA" sz="900" kern="1200" dirty="0">
                        <a:solidFill>
                          <a:schemeClr val="dk1"/>
                        </a:solidFill>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295300444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41</a:t>
            </a:fld>
            <a:r>
              <a:rPr lang="en-ZA" sz="1200">
                <a:latin typeface="Arial" pitchFamily="34" charset="0"/>
                <a:cs typeface="Arial" pitchFamily="34" charset="0"/>
              </a:rPr>
              <a:t> </a:t>
            </a:r>
            <a:endParaRPr lang="en-ZA" sz="1200" dirty="0">
              <a:latin typeface="Arial" pitchFamily="34" charset="0"/>
              <a:cs typeface="Arial" pitchFamily="34" charset="0"/>
            </a:endParaRPr>
          </a:p>
        </p:txBody>
      </p:sp>
      <p:sp>
        <p:nvSpPr>
          <p:cNvPr id="5" name="Rectangle 4"/>
          <p:cNvSpPr/>
          <p:nvPr/>
        </p:nvSpPr>
        <p:spPr>
          <a:xfrm>
            <a:off x="107504" y="1124744"/>
            <a:ext cx="8929819" cy="2841804"/>
          </a:xfrm>
          <a:prstGeom prst="rect">
            <a:avLst/>
          </a:prstGeom>
        </p:spPr>
        <p:txBody>
          <a:bodyPr wrap="square">
            <a:spAutoFit/>
          </a:bodyPr>
          <a:lstStyle/>
          <a:p>
            <a:pPr marR="3175" algn="just"/>
            <a:r>
              <a:rPr lang="en-US" sz="1400" b="1" i="1" dirty="0">
                <a:latin typeface="Arial Black" panose="020B0A04020102020204" pitchFamily="34" charset="0"/>
                <a:cs typeface="Arial" panose="020B0604020202020204" pitchFamily="34" charset="0"/>
              </a:rPr>
              <a:t>Implementation plans for strengthening clinical governance</a:t>
            </a:r>
          </a:p>
          <a:p>
            <a:pPr marR="3175" algn="just"/>
            <a:r>
              <a:rPr lang="en-US" sz="1400" dirty="0">
                <a:latin typeface="Arial Black" panose="020B0A04020102020204" pitchFamily="34" charset="0"/>
                <a:cs typeface="Arial" panose="020B0604020202020204" pitchFamily="34" charset="0"/>
              </a:rPr>
              <a:t>- NDOH engaged Limpopo Province to reinstate the Nursing Directorate or allocation of dedicated professional. Limpopo Province is being prioritized in 2022/23.</a:t>
            </a:r>
          </a:p>
          <a:p>
            <a:pPr marR="3175" algn="just"/>
            <a:endParaRPr lang="en-US" sz="1400" b="1" i="1" dirty="0">
              <a:latin typeface="Arial Black" panose="020B0A04020102020204" pitchFamily="34" charset="0"/>
              <a:cs typeface="Arial" panose="020B0604020202020204" pitchFamily="34" charset="0"/>
            </a:endParaRPr>
          </a:p>
          <a:p>
            <a:pPr marR="3175" algn="just"/>
            <a:r>
              <a:rPr lang="en-US" sz="1400" b="1" i="1" dirty="0">
                <a:latin typeface="Arial Black" panose="020B0A04020102020204" pitchFamily="34" charset="0"/>
                <a:cs typeface="Arial" panose="020B0604020202020204" pitchFamily="34" charset="0"/>
              </a:rPr>
              <a:t>Community service policy published</a:t>
            </a:r>
          </a:p>
          <a:p>
            <a:pPr marR="3175" algn="just"/>
            <a:r>
              <a:rPr lang="en-US" sz="1400" b="1" i="1" dirty="0">
                <a:latin typeface="Arial Black" panose="020B0A04020102020204" pitchFamily="34" charset="0"/>
                <a:cs typeface="Arial" panose="020B0604020202020204" pitchFamily="34" charset="0"/>
              </a:rPr>
              <a:t>   </a:t>
            </a:r>
            <a:r>
              <a:rPr lang="en-US" sz="1400" dirty="0">
                <a:latin typeface="Arial Black" panose="020B0A04020102020204" pitchFamily="34" charset="0"/>
                <a:cs typeface="Arial" panose="020B0604020202020204" pitchFamily="34" charset="0"/>
              </a:rPr>
              <a:t>- The review of Community Service Policy will be prioritized during 2022/2023 financial year.</a:t>
            </a:r>
          </a:p>
          <a:p>
            <a:pPr marR="3175" algn="just"/>
            <a:endParaRPr lang="en-US" sz="1400" b="1" i="1" dirty="0">
              <a:latin typeface="Arial Black" panose="020B0A04020102020204" pitchFamily="34" charset="0"/>
              <a:cs typeface="Arial" panose="020B0604020202020204" pitchFamily="34" charset="0"/>
            </a:endParaRPr>
          </a:p>
          <a:p>
            <a:pPr marR="3175" algn="just"/>
            <a:r>
              <a:rPr lang="en-US" sz="1400" b="1" i="1" dirty="0">
                <a:latin typeface="Arial Black" panose="020B0A04020102020204" pitchFamily="34" charset="0"/>
                <a:cs typeface="Arial" panose="020B0604020202020204" pitchFamily="34" charset="0"/>
              </a:rPr>
              <a:t>Alpha version of networked TB/HIV Plus Information System </a:t>
            </a:r>
          </a:p>
          <a:p>
            <a:pPr marR="3175" algn="just"/>
            <a:r>
              <a:rPr lang="en-US" sz="1400" dirty="0">
                <a:latin typeface="Arial Black" panose="020B0A04020102020204" pitchFamily="34" charset="0"/>
                <a:cs typeface="Arial" panose="020B0604020202020204" pitchFamily="34" charset="0"/>
              </a:rPr>
              <a:t> - Work has commenced to </a:t>
            </a:r>
            <a:r>
              <a:rPr lang="en-US" sz="1400" dirty="0" err="1">
                <a:latin typeface="Arial Black" panose="020B0A04020102020204" pitchFamily="34" charset="0"/>
                <a:cs typeface="Arial" panose="020B0604020202020204" pitchFamily="34" charset="0"/>
              </a:rPr>
              <a:t>harmonise</a:t>
            </a:r>
            <a:r>
              <a:rPr lang="en-US" sz="1400" dirty="0">
                <a:latin typeface="Arial Black" panose="020B0A04020102020204" pitchFamily="34" charset="0"/>
                <a:cs typeface="Arial" panose="020B0604020202020204" pitchFamily="34" charset="0"/>
              </a:rPr>
              <a:t> all patient reporting systems</a:t>
            </a:r>
          </a:p>
          <a:p>
            <a:pPr marR="3175" algn="just">
              <a:spcBef>
                <a:spcPts val="1000"/>
              </a:spcBef>
            </a:pPr>
            <a:endParaRPr lang="en-ZA" sz="1100" dirty="0">
              <a:latin typeface="Arial Black" panose="020B0A04020102020204" pitchFamily="34" charset="0"/>
            </a:endParaRPr>
          </a:p>
          <a:p>
            <a:pPr marR="3175" algn="just">
              <a:spcBef>
                <a:spcPts val="1000"/>
              </a:spcBef>
            </a:pPr>
            <a:endParaRPr lang="en-ZA" sz="1100" dirty="0">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179512" y="281432"/>
            <a:ext cx="6264696" cy="491930"/>
          </a:xfrm>
          <a:prstGeom prst="rect">
            <a:avLst/>
          </a:prstGeom>
        </p:spPr>
        <p:txBody>
          <a:bodyPr wrap="square">
            <a:spAutoFit/>
          </a:bodyPr>
          <a:lstStyle/>
          <a:p>
            <a:pPr marR="3175" algn="just">
              <a:lnSpc>
                <a:spcPct val="115000"/>
              </a:lnSpc>
              <a:spcBef>
                <a:spcPts val="1000"/>
              </a:spcBef>
              <a:spcAft>
                <a:spcPts val="0"/>
              </a:spcAft>
            </a:pPr>
            <a:r>
              <a:rPr lang="en-US" sz="2400" dirty="0">
                <a:solidFill>
                  <a:schemeClr val="bg1"/>
                </a:solidFill>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Actions to address challenges:</a:t>
            </a:r>
          </a:p>
        </p:txBody>
      </p:sp>
    </p:spTree>
    <p:extLst>
      <p:ext uri="{BB962C8B-B14F-4D97-AF65-F5344CB8AC3E}">
        <p14:creationId xmlns:p14="http://schemas.microsoft.com/office/powerpoint/2010/main" val="3760678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00392" y="6165304"/>
            <a:ext cx="26962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4BC01B-5C8B-4466-B861-7223A51BC0CB}" type="slidenum">
              <a:rPr kumimoji="0" lang="en-ZA"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2"/>
          <p:cNvSpPr txBox="1">
            <a:spLocks noChangeArrowheads="1"/>
          </p:cNvSpPr>
          <p:nvPr/>
        </p:nvSpPr>
        <p:spPr>
          <a:xfrm>
            <a:off x="0" y="0"/>
            <a:ext cx="7235825" cy="990600"/>
          </a:xfrm>
          <a:prstGeom prst="rect">
            <a:avLst/>
          </a:prstGeom>
        </p:spPr>
        <p:txBody>
          <a:bodyPr anchor="b">
            <a:no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ea typeface="+mj-ea"/>
                <a:cs typeface="Arial" panose="020B0604020202020204" pitchFamily="34" charset="0"/>
              </a:rPr>
              <a:t>Summary</a:t>
            </a: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dirty="0">
              <a:solidFill>
                <a:schemeClr val="bg1"/>
              </a:solidFill>
              <a:effectLst>
                <a:outerShdw blurRad="38100" dist="38100" dir="2700000" algn="tl">
                  <a:srgbClr val="000000">
                    <a:alpha val="43137"/>
                  </a:srgbClr>
                </a:outerShdw>
              </a:effectLst>
              <a:latin typeface="Arial Black" pitchFamily="34" charset="0"/>
              <a:ea typeface="+mj-ea"/>
              <a:cs typeface="Arial" panose="020B0604020202020204"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itchFamily="34" charset="0"/>
                <a:ea typeface="+mj-ea"/>
                <a:cs typeface="Arial" panose="020B0604020202020204" pitchFamily="34" charset="0"/>
              </a:rPr>
              <a:t>Targets Achieved in 2021/22 Annual Performance Pla</a:t>
            </a:r>
            <a:r>
              <a:rPr lang="en-GB" sz="2400" b="1" dirty="0">
                <a:solidFill>
                  <a:schemeClr val="bg1"/>
                </a:solidFill>
                <a:effectLst>
                  <a:outerShdw blurRad="38100" dist="38100" dir="2700000" algn="tl">
                    <a:srgbClr val="000000">
                      <a:alpha val="43137"/>
                    </a:srgbClr>
                  </a:outerShdw>
                </a:effectLst>
                <a:latin typeface="Arial Black" pitchFamily="34" charset="0"/>
                <a:ea typeface="+mj-ea"/>
                <a:cs typeface="Arial" panose="020B0604020202020204" pitchFamily="34" charset="0"/>
              </a:rPr>
              <a:t>n</a:t>
            </a:r>
          </a:p>
        </p:txBody>
      </p:sp>
      <p:graphicFrame>
        <p:nvGraphicFramePr>
          <p:cNvPr id="7" name="Table 6"/>
          <p:cNvGraphicFramePr>
            <a:graphicFrameLocks noGrp="1"/>
          </p:cNvGraphicFramePr>
          <p:nvPr>
            <p:extLst>
              <p:ext uri="{D42A27DB-BD31-4B8C-83A1-F6EECF244321}">
                <p14:modId xmlns:p14="http://schemas.microsoft.com/office/powerpoint/2010/main" val="3917571082"/>
              </p:ext>
            </p:extLst>
          </p:nvPr>
        </p:nvGraphicFramePr>
        <p:xfrm>
          <a:off x="107504" y="1124745"/>
          <a:ext cx="8928993" cy="3200400"/>
        </p:xfrm>
        <a:graphic>
          <a:graphicData uri="http://schemas.openxmlformats.org/drawingml/2006/table">
            <a:tbl>
              <a:tblPr firstRow="1" bandRow="1">
                <a:tableStyleId>{5C22544A-7EE6-4342-B048-85BDC9FD1C3A}</a:tableStyleId>
              </a:tblPr>
              <a:tblGrid>
                <a:gridCol w="2383069">
                  <a:extLst>
                    <a:ext uri="{9D8B030D-6E8A-4147-A177-3AD203B41FA5}">
                      <a16:colId xmlns:a16="http://schemas.microsoft.com/office/drawing/2014/main" val="20000"/>
                    </a:ext>
                  </a:extLst>
                </a:gridCol>
                <a:gridCol w="1433355">
                  <a:extLst>
                    <a:ext uri="{9D8B030D-6E8A-4147-A177-3AD203B41FA5}">
                      <a16:colId xmlns:a16="http://schemas.microsoft.com/office/drawing/2014/main" val="20001"/>
                    </a:ext>
                  </a:extLst>
                </a:gridCol>
                <a:gridCol w="1742097">
                  <a:extLst>
                    <a:ext uri="{9D8B030D-6E8A-4147-A177-3AD203B41FA5}">
                      <a16:colId xmlns:a16="http://schemas.microsoft.com/office/drawing/2014/main" val="20002"/>
                    </a:ext>
                  </a:extLst>
                </a:gridCol>
                <a:gridCol w="1653968">
                  <a:extLst>
                    <a:ext uri="{9D8B030D-6E8A-4147-A177-3AD203B41FA5}">
                      <a16:colId xmlns:a16="http://schemas.microsoft.com/office/drawing/2014/main" val="20003"/>
                    </a:ext>
                  </a:extLst>
                </a:gridCol>
                <a:gridCol w="1716504">
                  <a:extLst>
                    <a:ext uri="{9D8B030D-6E8A-4147-A177-3AD203B41FA5}">
                      <a16:colId xmlns:a16="http://schemas.microsoft.com/office/drawing/2014/main" val="20004"/>
                    </a:ext>
                  </a:extLst>
                </a:gridCol>
              </a:tblGrid>
              <a:tr h="0">
                <a:tc>
                  <a:txBody>
                    <a:bodyPr/>
                    <a:lstStyle/>
                    <a:p>
                      <a:r>
                        <a:rPr lang="en-US" sz="1800" dirty="0">
                          <a:solidFill>
                            <a:schemeClr val="bg1"/>
                          </a:solidFill>
                          <a:latin typeface="Arial Black" pitchFamily="34" charset="0"/>
                        </a:rPr>
                        <a:t>Programmes</a:t>
                      </a:r>
                    </a:p>
                  </a:txBody>
                  <a:tcPr marL="91432" marR="91432" anchor="b"/>
                </a:tc>
                <a:tc>
                  <a:txBody>
                    <a:bodyPr/>
                    <a:lstStyle/>
                    <a:p>
                      <a:pPr algn="r"/>
                      <a:r>
                        <a:rPr lang="en-US" sz="1800" baseline="0" dirty="0">
                          <a:solidFill>
                            <a:schemeClr val="bg1"/>
                          </a:solidFill>
                          <a:latin typeface="Arial Black" pitchFamily="34" charset="0"/>
                        </a:rPr>
                        <a:t>Targets Achieved</a:t>
                      </a:r>
                      <a:endParaRPr lang="en-US" sz="1800" dirty="0">
                        <a:solidFill>
                          <a:schemeClr val="bg1"/>
                        </a:solidFill>
                        <a:latin typeface="Arial Black" pitchFamily="34" charset="0"/>
                      </a:endParaRPr>
                    </a:p>
                  </a:txBody>
                  <a:tcPr marL="91432" marR="91432" anchor="b"/>
                </a:tc>
                <a:tc>
                  <a:txBody>
                    <a:bodyPr/>
                    <a:lstStyle/>
                    <a:p>
                      <a:pPr algn="r"/>
                      <a:r>
                        <a:rPr lang="en-US" sz="1800" baseline="0" dirty="0">
                          <a:solidFill>
                            <a:schemeClr val="bg1"/>
                          </a:solidFill>
                          <a:latin typeface="Arial Black" pitchFamily="34" charset="0"/>
                        </a:rPr>
                        <a:t>Targets  not Achieved</a:t>
                      </a:r>
                      <a:endParaRPr lang="en-US" sz="1800" dirty="0">
                        <a:solidFill>
                          <a:schemeClr val="bg1"/>
                        </a:solidFill>
                        <a:latin typeface="Arial Black" pitchFamily="34" charset="0"/>
                      </a:endParaRPr>
                    </a:p>
                  </a:txBody>
                  <a:tcPr marL="91432" marR="91432" anchor="b"/>
                </a:tc>
                <a:tc>
                  <a:txBody>
                    <a:bodyPr/>
                    <a:lstStyle/>
                    <a:p>
                      <a:pPr algn="r"/>
                      <a:r>
                        <a:rPr lang="en-US" sz="1800" dirty="0">
                          <a:solidFill>
                            <a:schemeClr val="bg1"/>
                          </a:solidFill>
                          <a:latin typeface="Arial Black" pitchFamily="34" charset="0"/>
                        </a:rPr>
                        <a:t>Total</a:t>
                      </a:r>
                      <a:r>
                        <a:rPr lang="en-US" sz="1800" baseline="0" dirty="0">
                          <a:solidFill>
                            <a:schemeClr val="bg1"/>
                          </a:solidFill>
                          <a:latin typeface="Arial Black" pitchFamily="34" charset="0"/>
                        </a:rPr>
                        <a:t> Targets</a:t>
                      </a:r>
                      <a:endParaRPr lang="en-US" sz="1800" dirty="0">
                        <a:solidFill>
                          <a:schemeClr val="bg1"/>
                        </a:solidFill>
                        <a:latin typeface="Arial Black" pitchFamily="34" charset="0"/>
                      </a:endParaRPr>
                    </a:p>
                  </a:txBody>
                  <a:tcPr marL="91432" marR="91432" anchor="b"/>
                </a:tc>
                <a:tc>
                  <a:txBody>
                    <a:bodyPr/>
                    <a:lstStyle/>
                    <a:p>
                      <a:pPr algn="r"/>
                      <a:r>
                        <a:rPr lang="en-US" sz="1800" dirty="0">
                          <a:solidFill>
                            <a:schemeClr val="bg1"/>
                          </a:solidFill>
                          <a:latin typeface="Arial Black" pitchFamily="34" charset="0"/>
                        </a:rPr>
                        <a:t>% Achieved</a:t>
                      </a:r>
                    </a:p>
                  </a:txBody>
                  <a:tcPr marL="91432" marR="91432" anchor="b"/>
                </a:tc>
                <a:extLst>
                  <a:ext uri="{0D108BD9-81ED-4DB2-BD59-A6C34878D82A}">
                    <a16:rowId xmlns:a16="http://schemas.microsoft.com/office/drawing/2014/main" val="10000"/>
                  </a:ext>
                </a:extLst>
              </a:tr>
              <a:tr h="0">
                <a:tc>
                  <a:txBody>
                    <a:bodyPr/>
                    <a:lstStyle/>
                    <a:p>
                      <a:r>
                        <a:rPr lang="en-US" dirty="0">
                          <a:solidFill>
                            <a:schemeClr val="tx1"/>
                          </a:solidFill>
                          <a:latin typeface="Arial Black" pitchFamily="34" charset="0"/>
                        </a:rPr>
                        <a:t>Programme 1</a:t>
                      </a:r>
                    </a:p>
                  </a:txBody>
                  <a:tcPr marL="91432" marR="91432" anchor="b"/>
                </a:tc>
                <a:tc>
                  <a:txBody>
                    <a:bodyPr/>
                    <a:lstStyle/>
                    <a:p>
                      <a:pPr algn="r" rtl="0" fontAlgn="t"/>
                      <a:r>
                        <a:rPr lang="en-US" sz="1800" b="1" i="0" u="none" strike="noStrike" dirty="0">
                          <a:solidFill>
                            <a:schemeClr val="tx1"/>
                          </a:solidFill>
                          <a:latin typeface="Arial Black"/>
                        </a:rPr>
                        <a:t>2</a:t>
                      </a:r>
                    </a:p>
                  </a:txBody>
                  <a:tcPr marL="9524" marR="9524" marT="9525" marB="0" anchor="b"/>
                </a:tc>
                <a:tc>
                  <a:txBody>
                    <a:bodyPr/>
                    <a:lstStyle/>
                    <a:p>
                      <a:pPr algn="r" rtl="0" fontAlgn="t"/>
                      <a:r>
                        <a:rPr lang="en-US" sz="1800" b="1" i="0" u="none" strike="noStrike" dirty="0">
                          <a:solidFill>
                            <a:schemeClr val="tx1"/>
                          </a:solidFill>
                          <a:latin typeface="Arial Black"/>
                        </a:rPr>
                        <a:t>2</a:t>
                      </a:r>
                    </a:p>
                  </a:txBody>
                  <a:tcPr marL="9524" marR="9524" marT="9525" marB="0" anchor="b"/>
                </a:tc>
                <a:tc>
                  <a:txBody>
                    <a:bodyPr/>
                    <a:lstStyle/>
                    <a:p>
                      <a:pPr algn="r" rtl="0" fontAlgn="t"/>
                      <a:r>
                        <a:rPr lang="en-US" sz="1800" b="1" i="0" u="none" strike="noStrike" dirty="0">
                          <a:solidFill>
                            <a:schemeClr val="tx1"/>
                          </a:solidFill>
                          <a:latin typeface="Arial Black"/>
                        </a:rPr>
                        <a:t>4</a:t>
                      </a:r>
                    </a:p>
                  </a:txBody>
                  <a:tcPr marL="9524" marR="9524" marT="9525" marB="0" anchor="b"/>
                </a:tc>
                <a:tc>
                  <a:txBody>
                    <a:bodyPr/>
                    <a:lstStyle/>
                    <a:p>
                      <a:pPr algn="r" rtl="0" fontAlgn="t"/>
                      <a:r>
                        <a:rPr lang="en-US" sz="1800" b="1" i="0" u="none" strike="noStrike" dirty="0">
                          <a:solidFill>
                            <a:schemeClr val="tx1"/>
                          </a:solidFill>
                          <a:latin typeface="Arial Black"/>
                        </a:rPr>
                        <a:t>50</a:t>
                      </a:r>
                    </a:p>
                  </a:txBody>
                  <a:tcPr marL="9524" marR="9524" marT="9525" marB="0" anchor="b"/>
                </a:tc>
                <a:extLst>
                  <a:ext uri="{0D108BD9-81ED-4DB2-BD59-A6C34878D82A}">
                    <a16:rowId xmlns:a16="http://schemas.microsoft.com/office/drawing/2014/main" val="10001"/>
                  </a:ext>
                </a:extLst>
              </a:tr>
              <a:tr h="0">
                <a:tc>
                  <a:txBody>
                    <a:bodyPr/>
                    <a:lstStyle/>
                    <a:p>
                      <a:r>
                        <a:rPr lang="en-US" dirty="0">
                          <a:solidFill>
                            <a:schemeClr val="tx1"/>
                          </a:solidFill>
                          <a:latin typeface="Arial Black" pitchFamily="34" charset="0"/>
                        </a:rPr>
                        <a:t>Programme</a:t>
                      </a:r>
                      <a:r>
                        <a:rPr lang="en-US" baseline="0" dirty="0">
                          <a:solidFill>
                            <a:schemeClr val="tx1"/>
                          </a:solidFill>
                          <a:latin typeface="Arial Black" pitchFamily="34" charset="0"/>
                        </a:rPr>
                        <a:t> 2</a:t>
                      </a:r>
                      <a:endParaRPr lang="en-US" dirty="0">
                        <a:solidFill>
                          <a:schemeClr val="tx1"/>
                        </a:solidFill>
                        <a:latin typeface="Arial Black" pitchFamily="34" charset="0"/>
                      </a:endParaRPr>
                    </a:p>
                  </a:txBody>
                  <a:tcPr marL="91432" marR="91432" anchor="b"/>
                </a:tc>
                <a:tc>
                  <a:txBody>
                    <a:bodyPr/>
                    <a:lstStyle/>
                    <a:p>
                      <a:pPr algn="r" rtl="0" fontAlgn="t"/>
                      <a:r>
                        <a:rPr lang="en-US" sz="1800" b="0" i="0" u="none" strike="noStrike" dirty="0">
                          <a:solidFill>
                            <a:schemeClr val="tx1"/>
                          </a:solidFill>
                          <a:latin typeface="Arial Black"/>
                        </a:rPr>
                        <a:t>2 </a:t>
                      </a:r>
                    </a:p>
                  </a:txBody>
                  <a:tcPr marL="9524" marR="9524" marT="9525" marB="0" anchor="b"/>
                </a:tc>
                <a:tc>
                  <a:txBody>
                    <a:bodyPr/>
                    <a:lstStyle/>
                    <a:p>
                      <a:pPr algn="r" fontAlgn="t"/>
                      <a:r>
                        <a:rPr lang="en-US" sz="1800" b="0" i="0" u="none" strike="noStrike" dirty="0">
                          <a:solidFill>
                            <a:schemeClr val="tx1"/>
                          </a:solidFill>
                          <a:latin typeface="Arial Black"/>
                        </a:rPr>
                        <a:t>3</a:t>
                      </a:r>
                    </a:p>
                  </a:txBody>
                  <a:tcPr marL="9524" marR="9524" marT="9525" marB="0" anchor="b"/>
                </a:tc>
                <a:tc>
                  <a:txBody>
                    <a:bodyPr/>
                    <a:lstStyle/>
                    <a:p>
                      <a:pPr algn="r" rtl="0" fontAlgn="t"/>
                      <a:r>
                        <a:rPr lang="en-US" sz="1800" b="0" i="0" u="none" strike="noStrike" dirty="0">
                          <a:solidFill>
                            <a:schemeClr val="tx1"/>
                          </a:solidFill>
                          <a:latin typeface="Arial Black"/>
                        </a:rPr>
                        <a:t>5</a:t>
                      </a:r>
                    </a:p>
                  </a:txBody>
                  <a:tcPr marL="9524" marR="9524" marT="9525" marB="0" anchor="b"/>
                </a:tc>
                <a:tc>
                  <a:txBody>
                    <a:bodyPr/>
                    <a:lstStyle/>
                    <a:p>
                      <a:pPr algn="r" rtl="0" fontAlgn="t"/>
                      <a:r>
                        <a:rPr lang="en-US" sz="1800" b="0" i="0" u="none" strike="noStrike" dirty="0">
                          <a:solidFill>
                            <a:schemeClr val="tx1"/>
                          </a:solidFill>
                          <a:latin typeface="Arial Black"/>
                        </a:rPr>
                        <a:t>40 </a:t>
                      </a:r>
                    </a:p>
                  </a:txBody>
                  <a:tcPr marL="9524" marR="9524" marT="9525" marB="0" anchor="b"/>
                </a:tc>
                <a:extLst>
                  <a:ext uri="{0D108BD9-81ED-4DB2-BD59-A6C34878D82A}">
                    <a16:rowId xmlns:a16="http://schemas.microsoft.com/office/drawing/2014/main" val="10002"/>
                  </a:ext>
                </a:extLst>
              </a:tr>
              <a:tr h="0">
                <a:tc>
                  <a:txBody>
                    <a:bodyPr/>
                    <a:lstStyle/>
                    <a:p>
                      <a:r>
                        <a:rPr lang="en-US" dirty="0">
                          <a:solidFill>
                            <a:schemeClr val="tx1"/>
                          </a:solidFill>
                          <a:latin typeface="Arial Black" pitchFamily="34" charset="0"/>
                        </a:rPr>
                        <a:t>Programme 3</a:t>
                      </a:r>
                    </a:p>
                  </a:txBody>
                  <a:tcPr marL="91432" marR="91432" anchor="b"/>
                </a:tc>
                <a:tc>
                  <a:txBody>
                    <a:bodyPr/>
                    <a:lstStyle/>
                    <a:p>
                      <a:pPr algn="r" rtl="0" fontAlgn="t"/>
                      <a:r>
                        <a:rPr lang="en-US" sz="1800" b="0" i="0" u="none" strike="noStrike" dirty="0">
                          <a:solidFill>
                            <a:schemeClr val="tx1"/>
                          </a:solidFill>
                          <a:latin typeface="Arial Black"/>
                        </a:rPr>
                        <a:t>6</a:t>
                      </a:r>
                    </a:p>
                  </a:txBody>
                  <a:tcPr marL="9524" marR="9524" marT="9525" marB="0" anchor="b"/>
                </a:tc>
                <a:tc>
                  <a:txBody>
                    <a:bodyPr/>
                    <a:lstStyle/>
                    <a:p>
                      <a:pPr algn="r" fontAlgn="t"/>
                      <a:r>
                        <a:rPr lang="en-US" sz="1800" b="0" i="0" u="none" strike="noStrike" dirty="0">
                          <a:solidFill>
                            <a:schemeClr val="tx1"/>
                          </a:solidFill>
                          <a:latin typeface="Arial Black"/>
                        </a:rPr>
                        <a:t>3</a:t>
                      </a:r>
                    </a:p>
                  </a:txBody>
                  <a:tcPr marL="9524" marR="9524" marT="9525" marB="0" anchor="b"/>
                </a:tc>
                <a:tc>
                  <a:txBody>
                    <a:bodyPr/>
                    <a:lstStyle/>
                    <a:p>
                      <a:pPr algn="r" rtl="0" fontAlgn="t"/>
                      <a:r>
                        <a:rPr lang="en-US" sz="1800" b="0" i="0" u="none" strike="noStrike" dirty="0">
                          <a:solidFill>
                            <a:schemeClr val="tx1"/>
                          </a:solidFill>
                          <a:latin typeface="Arial Black"/>
                        </a:rPr>
                        <a:t>9</a:t>
                      </a:r>
                    </a:p>
                  </a:txBody>
                  <a:tcPr marL="9524" marR="9524" marT="9525" marB="0" anchor="b"/>
                </a:tc>
                <a:tc>
                  <a:txBody>
                    <a:bodyPr/>
                    <a:lstStyle/>
                    <a:p>
                      <a:pPr algn="r" rtl="0" fontAlgn="t"/>
                      <a:r>
                        <a:rPr lang="en-US" sz="1800" b="0" i="0" u="none" strike="noStrike" dirty="0">
                          <a:solidFill>
                            <a:schemeClr val="tx1"/>
                          </a:solidFill>
                          <a:latin typeface="Arial Black"/>
                        </a:rPr>
                        <a:t>67</a:t>
                      </a:r>
                    </a:p>
                  </a:txBody>
                  <a:tcPr marL="9524" marR="9524" marT="9525" marB="0" anchor="b"/>
                </a:tc>
                <a:extLst>
                  <a:ext uri="{0D108BD9-81ED-4DB2-BD59-A6C34878D82A}">
                    <a16:rowId xmlns:a16="http://schemas.microsoft.com/office/drawing/2014/main" val="10003"/>
                  </a:ext>
                </a:extLst>
              </a:tr>
              <a:tr h="0">
                <a:tc>
                  <a:txBody>
                    <a:bodyPr/>
                    <a:lstStyle/>
                    <a:p>
                      <a:r>
                        <a:rPr lang="en-US" dirty="0">
                          <a:solidFill>
                            <a:schemeClr val="tx1"/>
                          </a:solidFill>
                          <a:latin typeface="Arial Black" pitchFamily="34" charset="0"/>
                        </a:rPr>
                        <a:t>Programme 4</a:t>
                      </a:r>
                    </a:p>
                  </a:txBody>
                  <a:tcPr marL="91432" marR="91432" anchor="b"/>
                </a:tc>
                <a:tc>
                  <a:txBody>
                    <a:bodyPr/>
                    <a:lstStyle/>
                    <a:p>
                      <a:pPr algn="r" rtl="0" fontAlgn="t"/>
                      <a:r>
                        <a:rPr lang="en-US" sz="1800" b="0" i="0" u="none" strike="noStrike" dirty="0">
                          <a:solidFill>
                            <a:schemeClr val="tx1"/>
                          </a:solidFill>
                          <a:latin typeface="Arial Black"/>
                        </a:rPr>
                        <a:t>6</a:t>
                      </a:r>
                    </a:p>
                  </a:txBody>
                  <a:tcPr marL="9524" marR="9524" marT="9525" marB="0" anchor="b"/>
                </a:tc>
                <a:tc>
                  <a:txBody>
                    <a:bodyPr/>
                    <a:lstStyle/>
                    <a:p>
                      <a:pPr algn="r" fontAlgn="t"/>
                      <a:r>
                        <a:rPr lang="en-US" sz="1800" b="0" i="0" u="none" strike="noStrike" dirty="0">
                          <a:solidFill>
                            <a:schemeClr val="tx1"/>
                          </a:solidFill>
                          <a:latin typeface="Arial Black"/>
                        </a:rPr>
                        <a:t>3</a:t>
                      </a:r>
                    </a:p>
                  </a:txBody>
                  <a:tcPr marL="9524" marR="9524" marT="9525" marB="0" anchor="b"/>
                </a:tc>
                <a:tc>
                  <a:txBody>
                    <a:bodyPr/>
                    <a:lstStyle/>
                    <a:p>
                      <a:pPr algn="r" rtl="0" fontAlgn="t"/>
                      <a:r>
                        <a:rPr lang="en-US" sz="1800" b="0" i="0" u="none" strike="noStrike" dirty="0">
                          <a:solidFill>
                            <a:schemeClr val="tx1"/>
                          </a:solidFill>
                          <a:latin typeface="Arial Black"/>
                        </a:rPr>
                        <a:t>9</a:t>
                      </a:r>
                    </a:p>
                  </a:txBody>
                  <a:tcPr marL="9524" marR="9524" marT="9525" marB="0" anchor="b"/>
                </a:tc>
                <a:tc>
                  <a:txBody>
                    <a:bodyPr/>
                    <a:lstStyle/>
                    <a:p>
                      <a:pPr algn="r" rtl="0" fontAlgn="t"/>
                      <a:r>
                        <a:rPr lang="en-US" sz="1800" b="0" i="0" u="none" strike="noStrike" dirty="0">
                          <a:solidFill>
                            <a:schemeClr val="tx1"/>
                          </a:solidFill>
                          <a:latin typeface="Arial Black"/>
                        </a:rPr>
                        <a:t>67</a:t>
                      </a:r>
                    </a:p>
                  </a:txBody>
                  <a:tcPr marL="9524" marR="9524" marT="9525" marB="0" anchor="b"/>
                </a:tc>
                <a:extLst>
                  <a:ext uri="{0D108BD9-81ED-4DB2-BD59-A6C34878D82A}">
                    <a16:rowId xmlns:a16="http://schemas.microsoft.com/office/drawing/2014/main" val="10004"/>
                  </a:ext>
                </a:extLst>
              </a:tr>
              <a:tr h="0">
                <a:tc>
                  <a:txBody>
                    <a:bodyPr/>
                    <a:lstStyle/>
                    <a:p>
                      <a:r>
                        <a:rPr lang="en-US" dirty="0">
                          <a:solidFill>
                            <a:schemeClr val="tx1"/>
                          </a:solidFill>
                          <a:latin typeface="Arial Black" pitchFamily="34" charset="0"/>
                        </a:rPr>
                        <a:t>Programme 5</a:t>
                      </a:r>
                    </a:p>
                  </a:txBody>
                  <a:tcPr marL="91432" marR="91432" anchor="b"/>
                </a:tc>
                <a:tc>
                  <a:txBody>
                    <a:bodyPr/>
                    <a:lstStyle/>
                    <a:p>
                      <a:pPr algn="r" rtl="0" fontAlgn="t"/>
                      <a:r>
                        <a:rPr lang="en-US" sz="1800" b="0" i="0" u="none" strike="noStrike" dirty="0">
                          <a:solidFill>
                            <a:schemeClr val="tx1"/>
                          </a:solidFill>
                          <a:latin typeface="Arial Black"/>
                        </a:rPr>
                        <a:t>3</a:t>
                      </a:r>
                    </a:p>
                  </a:txBody>
                  <a:tcPr marL="9524" marR="9524" marT="9525" marB="0" anchor="b"/>
                </a:tc>
                <a:tc>
                  <a:txBody>
                    <a:bodyPr/>
                    <a:lstStyle/>
                    <a:p>
                      <a:pPr algn="r" fontAlgn="t"/>
                      <a:r>
                        <a:rPr lang="en-US" sz="1800" b="0" i="0" u="none" strike="noStrike" dirty="0">
                          <a:solidFill>
                            <a:schemeClr val="tx1"/>
                          </a:solidFill>
                          <a:latin typeface="Arial Black"/>
                        </a:rPr>
                        <a:t>0</a:t>
                      </a:r>
                    </a:p>
                  </a:txBody>
                  <a:tcPr marL="9524" marR="9524" marT="9525" marB="0" anchor="b"/>
                </a:tc>
                <a:tc>
                  <a:txBody>
                    <a:bodyPr/>
                    <a:lstStyle/>
                    <a:p>
                      <a:pPr algn="r" rtl="0" fontAlgn="t"/>
                      <a:r>
                        <a:rPr lang="en-US" sz="1800" b="0" i="0" u="none" strike="noStrike" dirty="0">
                          <a:solidFill>
                            <a:schemeClr val="tx1"/>
                          </a:solidFill>
                          <a:latin typeface="Arial Black"/>
                        </a:rPr>
                        <a:t>3</a:t>
                      </a:r>
                    </a:p>
                  </a:txBody>
                  <a:tcPr marL="9524" marR="9524" marT="9525" marB="0" anchor="b"/>
                </a:tc>
                <a:tc>
                  <a:txBody>
                    <a:bodyPr/>
                    <a:lstStyle/>
                    <a:p>
                      <a:pPr algn="r" rtl="0" fontAlgn="t"/>
                      <a:r>
                        <a:rPr lang="en-US" sz="1800" b="0" i="0" u="none" strike="noStrike" dirty="0">
                          <a:solidFill>
                            <a:schemeClr val="tx1"/>
                          </a:solidFill>
                          <a:latin typeface="Arial Black"/>
                        </a:rPr>
                        <a:t>100</a:t>
                      </a:r>
                    </a:p>
                  </a:txBody>
                  <a:tcPr marL="9524" marR="9524" marT="9525" marB="0" anchor="b"/>
                </a:tc>
                <a:extLst>
                  <a:ext uri="{0D108BD9-81ED-4DB2-BD59-A6C34878D82A}">
                    <a16:rowId xmlns:a16="http://schemas.microsoft.com/office/drawing/2014/main" val="10005"/>
                  </a:ext>
                </a:extLst>
              </a:tr>
              <a:tr h="0">
                <a:tc>
                  <a:txBody>
                    <a:bodyPr/>
                    <a:lstStyle/>
                    <a:p>
                      <a:r>
                        <a:rPr lang="en-US" dirty="0">
                          <a:solidFill>
                            <a:schemeClr val="tx1"/>
                          </a:solidFill>
                          <a:latin typeface="Arial Black" pitchFamily="34" charset="0"/>
                        </a:rPr>
                        <a:t>Programme 6</a:t>
                      </a:r>
                    </a:p>
                  </a:txBody>
                  <a:tcPr marL="91432" marR="91432" anchor="b"/>
                </a:tc>
                <a:tc>
                  <a:txBody>
                    <a:bodyPr/>
                    <a:lstStyle/>
                    <a:p>
                      <a:pPr algn="r" rtl="0" fontAlgn="t"/>
                      <a:r>
                        <a:rPr lang="en-US" sz="1800" b="0" i="0" u="none" strike="noStrike" dirty="0">
                          <a:solidFill>
                            <a:schemeClr val="tx1"/>
                          </a:solidFill>
                          <a:latin typeface="Arial Black"/>
                        </a:rPr>
                        <a:t>4</a:t>
                      </a:r>
                    </a:p>
                  </a:txBody>
                  <a:tcPr marL="9524" marR="9524" marT="9525" marB="0" anchor="b"/>
                </a:tc>
                <a:tc>
                  <a:txBody>
                    <a:bodyPr/>
                    <a:lstStyle/>
                    <a:p>
                      <a:pPr algn="r" fontAlgn="t"/>
                      <a:r>
                        <a:rPr lang="en-US" sz="1800" b="0" i="0" u="none" strike="noStrike" dirty="0">
                          <a:solidFill>
                            <a:schemeClr val="tx1"/>
                          </a:solidFill>
                          <a:latin typeface="Arial Black"/>
                        </a:rPr>
                        <a:t>3</a:t>
                      </a:r>
                    </a:p>
                  </a:txBody>
                  <a:tcPr marL="9524" marR="9524" marT="9525" marB="0" anchor="b"/>
                </a:tc>
                <a:tc>
                  <a:txBody>
                    <a:bodyPr/>
                    <a:lstStyle/>
                    <a:p>
                      <a:pPr algn="r" rtl="0" fontAlgn="t"/>
                      <a:r>
                        <a:rPr lang="en-US" sz="1800" b="0" i="0" u="none" strike="noStrike" dirty="0">
                          <a:solidFill>
                            <a:schemeClr val="tx1"/>
                          </a:solidFill>
                          <a:latin typeface="Arial Black"/>
                        </a:rPr>
                        <a:t>7</a:t>
                      </a:r>
                    </a:p>
                  </a:txBody>
                  <a:tcPr marL="9524" marR="9524" marT="9525" marB="0" anchor="b"/>
                </a:tc>
                <a:tc>
                  <a:txBody>
                    <a:bodyPr/>
                    <a:lstStyle/>
                    <a:p>
                      <a:pPr algn="r" rtl="0" fontAlgn="t"/>
                      <a:r>
                        <a:rPr lang="en-US" sz="1800" b="0" i="0" u="none" strike="noStrike" dirty="0">
                          <a:solidFill>
                            <a:schemeClr val="tx1"/>
                          </a:solidFill>
                          <a:latin typeface="Arial Black"/>
                        </a:rPr>
                        <a:t>57</a:t>
                      </a:r>
                    </a:p>
                  </a:txBody>
                  <a:tcPr marL="9524" marR="9524" marT="9525" marB="0" anchor="b"/>
                </a:tc>
                <a:extLst>
                  <a:ext uri="{0D108BD9-81ED-4DB2-BD59-A6C34878D82A}">
                    <a16:rowId xmlns:a16="http://schemas.microsoft.com/office/drawing/2014/main" val="10006"/>
                  </a:ext>
                </a:extLst>
              </a:tr>
              <a:tr h="0">
                <a:tc>
                  <a:txBody>
                    <a:bodyPr/>
                    <a:lstStyle/>
                    <a:p>
                      <a:r>
                        <a:rPr lang="en-US" dirty="0">
                          <a:solidFill>
                            <a:schemeClr val="tx1"/>
                          </a:solidFill>
                          <a:latin typeface="Arial Black" pitchFamily="34" charset="0"/>
                        </a:rPr>
                        <a:t>Total</a:t>
                      </a:r>
                    </a:p>
                  </a:txBody>
                  <a:tcPr marL="91432" marR="91432" anchor="b"/>
                </a:tc>
                <a:tc>
                  <a:txBody>
                    <a:bodyPr/>
                    <a:lstStyle/>
                    <a:p>
                      <a:pPr algn="r" rtl="0" fontAlgn="t"/>
                      <a:r>
                        <a:rPr lang="en-US" sz="1800" b="0" i="0" u="none" strike="noStrike" dirty="0">
                          <a:solidFill>
                            <a:schemeClr val="tx1"/>
                          </a:solidFill>
                          <a:latin typeface="Arial Black"/>
                        </a:rPr>
                        <a:t>23 </a:t>
                      </a:r>
                    </a:p>
                  </a:txBody>
                  <a:tcPr marL="9524" marR="9524" marT="9525" marB="0" anchor="b"/>
                </a:tc>
                <a:tc>
                  <a:txBody>
                    <a:bodyPr/>
                    <a:lstStyle/>
                    <a:p>
                      <a:pPr algn="r" rtl="0" fontAlgn="t"/>
                      <a:r>
                        <a:rPr lang="en-US" sz="1800" b="0" i="0" u="none" strike="noStrike" dirty="0">
                          <a:solidFill>
                            <a:schemeClr val="tx1"/>
                          </a:solidFill>
                          <a:latin typeface="Arial Black"/>
                        </a:rPr>
                        <a:t>14 </a:t>
                      </a:r>
                    </a:p>
                  </a:txBody>
                  <a:tcPr marL="9524" marR="9524" marT="9525" marB="0" anchor="b"/>
                </a:tc>
                <a:tc>
                  <a:txBody>
                    <a:bodyPr/>
                    <a:lstStyle/>
                    <a:p>
                      <a:pPr algn="r" rtl="0" fontAlgn="t"/>
                      <a:r>
                        <a:rPr lang="en-US" sz="1800" b="0" i="0" u="none" strike="noStrike" dirty="0">
                          <a:solidFill>
                            <a:schemeClr val="tx1"/>
                          </a:solidFill>
                          <a:latin typeface="Arial Black"/>
                        </a:rPr>
                        <a:t>37</a:t>
                      </a:r>
                    </a:p>
                  </a:txBody>
                  <a:tcPr marL="9524" marR="9524" marT="9525" marB="0" anchor="b"/>
                </a:tc>
                <a:tc>
                  <a:txBody>
                    <a:bodyPr/>
                    <a:lstStyle/>
                    <a:p>
                      <a:pPr algn="r" rtl="0" fontAlgn="t"/>
                      <a:r>
                        <a:rPr lang="en-US" sz="1800" b="0" i="0" u="none" strike="noStrike" dirty="0">
                          <a:solidFill>
                            <a:schemeClr val="tx1"/>
                          </a:solidFill>
                          <a:latin typeface="Arial Black"/>
                        </a:rPr>
                        <a:t>62 </a:t>
                      </a:r>
                    </a:p>
                  </a:txBody>
                  <a:tcPr marL="9524" marR="9524" marT="9525"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63590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67544" y="2636913"/>
            <a:ext cx="8229600" cy="144016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Arial" charset="0"/>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effectLst>
                  <a:outerShdw blurRad="38100" dist="38100" dir="2700000" algn="tl">
                    <a:srgbClr val="000000">
                      <a:alpha val="43137"/>
                    </a:srgbClr>
                  </a:outerShdw>
                </a:effectLst>
                <a:uLnTx/>
                <a:uFillTx/>
                <a:latin typeface="Arial Black" panose="020B0A04020102020204" pitchFamily="34" charset="0"/>
                <a:cs typeface="Arial" charset="0"/>
              </a:rPr>
              <a:t>Human Resource </a:t>
            </a: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effectLst>
                  <a:outerShdw blurRad="38100" dist="38100" dir="2700000" algn="tl">
                    <a:srgbClr val="000000">
                      <a:alpha val="43137"/>
                    </a:srgbClr>
                  </a:outerShdw>
                </a:effectLst>
                <a:uLnTx/>
                <a:uFillTx/>
                <a:latin typeface="Arial Black" panose="020B0A04020102020204" pitchFamily="34" charset="0"/>
                <a:cs typeface="Arial" charset="0"/>
              </a:rPr>
              <a:t>(</a:t>
            </a:r>
            <a:r>
              <a:rPr lang="en-US" sz="2400" b="1" dirty="0" err="1">
                <a:effectLst>
                  <a:outerShdw blurRad="38100" dist="38100" dir="2700000" algn="tl">
                    <a:srgbClr val="000000">
                      <a:alpha val="43137"/>
                    </a:srgbClr>
                  </a:outerShdw>
                </a:effectLst>
                <a:latin typeface="Arial Black" panose="020B0A04020102020204" pitchFamily="34" charset="0"/>
                <a:cs typeface="Arial" charset="0"/>
              </a:rPr>
              <a:t>NDoH</a:t>
            </a:r>
            <a:r>
              <a:rPr lang="en-US" sz="2400" b="1" dirty="0">
                <a:effectLst>
                  <a:outerShdw blurRad="38100" dist="38100" dir="2700000" algn="tl">
                    <a:srgbClr val="000000">
                      <a:alpha val="43137"/>
                    </a:srgbClr>
                  </a:outerShdw>
                </a:effectLst>
                <a:latin typeface="Arial Black" panose="020B0A04020102020204" pitchFamily="34" charset="0"/>
                <a:cs typeface="Arial" charset="0"/>
              </a:rPr>
              <a:t>)</a:t>
            </a:r>
            <a:endParaRPr kumimoji="0" lang="en-ZA" sz="2400" b="0" i="0" u="none" strike="noStrike" kern="1200" cap="none" spc="0" normalizeH="0" baseline="0" noProof="0" dirty="0">
              <a:ln>
                <a:noFill/>
              </a:ln>
              <a:effectLst>
                <a:outerShdw blurRad="38100" dist="38100" dir="2700000" algn="tl">
                  <a:srgbClr val="000000">
                    <a:alpha val="43137"/>
                  </a:srgbClr>
                </a:outerShdw>
              </a:effectLst>
              <a:uLnTx/>
              <a:uFillTx/>
              <a:latin typeface="Arial Black" panose="020B0A04020102020204" pitchFamily="34" charset="0"/>
            </a:endParaRPr>
          </a:p>
        </p:txBody>
      </p:sp>
      <p:sp>
        <p:nvSpPr>
          <p:cNvPr id="3"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43</a:t>
            </a:fld>
            <a:r>
              <a:rPr lang="en-ZA" sz="1200">
                <a:latin typeface="Arial" pitchFamily="34" charset="0"/>
                <a:cs typeface="Arial" pitchFamily="34" charset="0"/>
              </a:rPr>
              <a:t> </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1022087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5496" y="116632"/>
            <a:ext cx="7797552" cy="10801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defRPr/>
            </a:pPr>
            <a:r>
              <a:rPr lang="en-ZA" sz="2400" dirty="0">
                <a:solidFill>
                  <a:schemeClr val="bg1"/>
                </a:solidFill>
                <a:effectLst>
                  <a:outerShdw blurRad="38100" dist="38100" dir="2700000" algn="tl">
                    <a:srgbClr val="000000">
                      <a:alpha val="43137"/>
                    </a:srgbClr>
                  </a:outerShdw>
                </a:effectLst>
                <a:latin typeface="Arial Black" pitchFamily="34" charset="0"/>
                <a:ea typeface="+mj-ea"/>
                <a:cs typeface="+mj-cs"/>
              </a:rPr>
              <a:t>Employment and vacancies by programme </a:t>
            </a:r>
          </a:p>
          <a:p>
            <a:pPr lvl="0">
              <a:defRPr/>
            </a:pPr>
            <a:r>
              <a:rPr lang="en-ZA" sz="2400" dirty="0">
                <a:solidFill>
                  <a:schemeClr val="bg1"/>
                </a:solidFill>
                <a:effectLst>
                  <a:outerShdw blurRad="38100" dist="38100" dir="2700000" algn="tl">
                    <a:srgbClr val="000000">
                      <a:alpha val="43137"/>
                    </a:srgbClr>
                  </a:outerShdw>
                </a:effectLst>
                <a:latin typeface="Arial Black" pitchFamily="34" charset="0"/>
                <a:ea typeface="+mj-ea"/>
                <a:cs typeface="+mj-cs"/>
              </a:rPr>
              <a:t>as on 31 March 2022 </a:t>
            </a:r>
            <a:r>
              <a:rPr kumimoji="0" lang="en-ZA" sz="2400" b="0" i="0" u="none" strike="noStrike" kern="1200" cap="none" spc="0" normalizeH="0" baseline="0" noProof="0" dirty="0">
                <a:ln>
                  <a:noFill/>
                </a:ln>
                <a:solidFill>
                  <a:schemeClr val="tx1"/>
                </a:solidFill>
                <a:effectLst/>
                <a:uLnTx/>
                <a:uFillTx/>
                <a:latin typeface="Arial Black" pitchFamily="34" charset="0"/>
                <a:ea typeface="+mj-ea"/>
                <a:cs typeface="Times New Roman" pitchFamily="18" charset="0"/>
              </a:rPr>
              <a:t/>
            </a:r>
            <a:br>
              <a:rPr kumimoji="0" lang="en-ZA" sz="2400" b="0" i="0" u="none" strike="noStrike" kern="1200" cap="none" spc="0" normalizeH="0" baseline="0" noProof="0" dirty="0">
                <a:ln>
                  <a:noFill/>
                </a:ln>
                <a:solidFill>
                  <a:schemeClr val="tx1"/>
                </a:solidFill>
                <a:effectLst/>
                <a:uLnTx/>
                <a:uFillTx/>
                <a:latin typeface="Arial Black" pitchFamily="34" charset="0"/>
                <a:ea typeface="+mj-ea"/>
                <a:cs typeface="Times New Roman" pitchFamily="18" charset="0"/>
              </a:rPr>
            </a:br>
            <a:endParaRPr kumimoji="0" lang="en-ZA" sz="24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graphicFrame>
        <p:nvGraphicFramePr>
          <p:cNvPr id="3" name="Content Placeholder 4"/>
          <p:cNvGraphicFramePr>
            <a:graphicFrameLocks/>
          </p:cNvGraphicFramePr>
          <p:nvPr>
            <p:extLst>
              <p:ext uri="{D42A27DB-BD31-4B8C-83A1-F6EECF244321}">
                <p14:modId xmlns:p14="http://schemas.microsoft.com/office/powerpoint/2010/main" val="1705654382"/>
              </p:ext>
            </p:extLst>
          </p:nvPr>
        </p:nvGraphicFramePr>
        <p:xfrm>
          <a:off x="107504" y="1124744"/>
          <a:ext cx="8928994" cy="3293408"/>
        </p:xfrm>
        <a:graphic>
          <a:graphicData uri="http://schemas.openxmlformats.org/drawingml/2006/table">
            <a:tbl>
              <a:tblPr firstRow="1" firstCol="1" bandRow="1">
                <a:tableStyleId>{5C22544A-7EE6-4342-B048-85BDC9FD1C3A}</a:tableStyleId>
              </a:tblPr>
              <a:tblGrid>
                <a:gridCol w="3198829">
                  <a:extLst>
                    <a:ext uri="{9D8B030D-6E8A-4147-A177-3AD203B41FA5}">
                      <a16:colId xmlns:a16="http://schemas.microsoft.com/office/drawing/2014/main" val="20000"/>
                    </a:ext>
                  </a:extLst>
                </a:gridCol>
                <a:gridCol w="1687556">
                  <a:extLst>
                    <a:ext uri="{9D8B030D-6E8A-4147-A177-3AD203B41FA5}">
                      <a16:colId xmlns:a16="http://schemas.microsoft.com/office/drawing/2014/main" val="20001"/>
                    </a:ext>
                  </a:extLst>
                </a:gridCol>
                <a:gridCol w="1125038">
                  <a:extLst>
                    <a:ext uri="{9D8B030D-6E8A-4147-A177-3AD203B41FA5}">
                      <a16:colId xmlns:a16="http://schemas.microsoft.com/office/drawing/2014/main" val="20002"/>
                    </a:ext>
                  </a:extLst>
                </a:gridCol>
                <a:gridCol w="984408">
                  <a:extLst>
                    <a:ext uri="{9D8B030D-6E8A-4147-A177-3AD203B41FA5}">
                      <a16:colId xmlns:a16="http://schemas.microsoft.com/office/drawing/2014/main" val="20003"/>
                    </a:ext>
                  </a:extLst>
                </a:gridCol>
                <a:gridCol w="1933163">
                  <a:extLst>
                    <a:ext uri="{9D8B030D-6E8A-4147-A177-3AD203B41FA5}">
                      <a16:colId xmlns:a16="http://schemas.microsoft.com/office/drawing/2014/main" val="20004"/>
                    </a:ext>
                  </a:extLst>
                </a:gridCol>
              </a:tblGrid>
              <a:tr h="648072">
                <a:tc>
                  <a:txBody>
                    <a:bodyPr/>
                    <a:lstStyle/>
                    <a:p>
                      <a:pPr algn="ctr">
                        <a:lnSpc>
                          <a:spcPct val="115000"/>
                        </a:lnSpc>
                        <a:spcAft>
                          <a:spcPts val="0"/>
                        </a:spcAft>
                      </a:pPr>
                      <a:r>
                        <a:rPr lang="en-ZA" sz="1200" dirty="0">
                          <a:effectLst/>
                          <a:latin typeface="Arial Black" pitchFamily="34" charset="0"/>
                        </a:rPr>
                        <a:t>Programme</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r">
                        <a:lnSpc>
                          <a:spcPct val="115000"/>
                        </a:lnSpc>
                        <a:spcAft>
                          <a:spcPts val="0"/>
                        </a:spcAft>
                      </a:pPr>
                      <a:r>
                        <a:rPr lang="en-ZA" sz="1200" dirty="0">
                          <a:effectLst/>
                          <a:latin typeface="Arial Black" pitchFamily="34" charset="0"/>
                        </a:rPr>
                        <a:t>Number of posts on approved establishment</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r">
                        <a:lnSpc>
                          <a:spcPct val="115000"/>
                        </a:lnSpc>
                        <a:spcAft>
                          <a:spcPts val="0"/>
                        </a:spcAft>
                      </a:pPr>
                      <a:r>
                        <a:rPr lang="en-ZA" sz="1200" dirty="0">
                          <a:effectLst/>
                          <a:latin typeface="Arial Black" pitchFamily="34" charset="0"/>
                        </a:rPr>
                        <a:t>Number of filled posts</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r">
                        <a:lnSpc>
                          <a:spcPct val="115000"/>
                        </a:lnSpc>
                        <a:spcAft>
                          <a:spcPts val="0"/>
                        </a:spcAft>
                      </a:pPr>
                      <a:r>
                        <a:rPr lang="en-ZA" sz="1200" dirty="0">
                          <a:effectLst/>
                          <a:latin typeface="Arial Black" pitchFamily="34" charset="0"/>
                        </a:rPr>
                        <a:t>Vacancy </a:t>
                      </a:r>
                    </a:p>
                    <a:p>
                      <a:pPr algn="r">
                        <a:lnSpc>
                          <a:spcPct val="115000"/>
                        </a:lnSpc>
                        <a:spcAft>
                          <a:spcPts val="0"/>
                        </a:spcAft>
                      </a:pPr>
                      <a:r>
                        <a:rPr lang="en-ZA" sz="1200" dirty="0">
                          <a:effectLst/>
                          <a:latin typeface="Arial Black" pitchFamily="34" charset="0"/>
                        </a:rPr>
                        <a:t>rate </a:t>
                      </a:r>
                      <a:r>
                        <a:rPr lang="en-ZA" sz="800" dirty="0">
                          <a:effectLst/>
                          <a:latin typeface="Arial Black" pitchFamily="34" charset="0"/>
                        </a:rPr>
                        <a:t>*1</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r">
                        <a:lnSpc>
                          <a:spcPct val="115000"/>
                        </a:lnSpc>
                        <a:spcAft>
                          <a:spcPts val="0"/>
                        </a:spcAft>
                      </a:pPr>
                      <a:r>
                        <a:rPr lang="en-ZA" sz="1200" dirty="0">
                          <a:effectLst/>
                          <a:latin typeface="Arial Black" pitchFamily="34" charset="0"/>
                        </a:rPr>
                        <a:t>Number of employees additional to the establishment </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extLst>
                  <a:ext uri="{0D108BD9-81ED-4DB2-BD59-A6C34878D82A}">
                    <a16:rowId xmlns:a16="http://schemas.microsoft.com/office/drawing/2014/main" val="10000"/>
                  </a:ext>
                </a:extLst>
              </a:tr>
              <a:tr h="293447">
                <a:tc>
                  <a:txBody>
                    <a:bodyPr/>
                    <a:lstStyle/>
                    <a:p>
                      <a:pPr>
                        <a:lnSpc>
                          <a:spcPct val="115000"/>
                        </a:lnSpc>
                        <a:spcAft>
                          <a:spcPts val="0"/>
                        </a:spcAft>
                      </a:pPr>
                      <a:r>
                        <a:rPr lang="en-ZA" sz="1200" dirty="0">
                          <a:effectLst/>
                          <a:latin typeface="Arial Black" pitchFamily="34" charset="0"/>
                        </a:rPr>
                        <a:t>Administration</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424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US" sz="1200" dirty="0">
                          <a:effectLst/>
                          <a:latin typeface="Arial Black" pitchFamily="34" charset="0"/>
                          <a:ea typeface="+mn-ea"/>
                          <a:cs typeface="+mn-cs"/>
                        </a:rPr>
                        <a:t>366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13.2%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val="10001"/>
                  </a:ext>
                </a:extLst>
              </a:tr>
              <a:tr h="245903">
                <a:tc>
                  <a:txBody>
                    <a:bodyPr/>
                    <a:lstStyle/>
                    <a:p>
                      <a:pPr>
                        <a:lnSpc>
                          <a:spcPct val="115000"/>
                        </a:lnSpc>
                        <a:spcAft>
                          <a:spcPts val="0"/>
                        </a:spcAft>
                      </a:pPr>
                      <a:r>
                        <a:rPr lang="en-ZA" sz="1200" dirty="0">
                          <a:effectLst/>
                          <a:latin typeface="Arial Black" pitchFamily="34" charset="0"/>
                        </a:rPr>
                        <a:t>NHI</a:t>
                      </a:r>
                      <a:r>
                        <a:rPr lang="en-ZA" sz="1200" baseline="0" dirty="0">
                          <a:effectLst/>
                          <a:latin typeface="Arial Black" pitchFamily="34" charset="0"/>
                        </a:rPr>
                        <a:t> &amp; COO</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176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142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16.5%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ea typeface="Times New Roman" panose="02020603050405020304" pitchFamily="18" charset="0"/>
                          <a:cs typeface="Times New Roman" panose="02020603050405020304" pitchFamily="18" charset="0"/>
                        </a:rPr>
                        <a:t>5</a:t>
                      </a:r>
                    </a:p>
                  </a:txBody>
                  <a:tcPr marL="62045" marR="62045" marT="0" marB="0" anchor="b"/>
                </a:tc>
                <a:extLst>
                  <a:ext uri="{0D108BD9-81ED-4DB2-BD59-A6C34878D82A}">
                    <a16:rowId xmlns:a16="http://schemas.microsoft.com/office/drawing/2014/main" val="10002"/>
                  </a:ext>
                </a:extLst>
              </a:tr>
              <a:tr h="360040">
                <a:tc>
                  <a:txBody>
                    <a:bodyPr/>
                    <a:lstStyle/>
                    <a:p>
                      <a:pPr>
                        <a:lnSpc>
                          <a:spcPct val="115000"/>
                        </a:lnSpc>
                        <a:spcAft>
                          <a:spcPts val="0"/>
                        </a:spcAft>
                      </a:pPr>
                      <a:r>
                        <a:rPr lang="en-ZA" sz="1200" dirty="0">
                          <a:effectLst/>
                          <a:latin typeface="Arial Black" pitchFamily="34" charset="0"/>
                        </a:rPr>
                        <a:t>HIV &amp; AIDS, TB Maternal &amp; Child Health</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123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98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20.3%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val="10003"/>
                  </a:ext>
                </a:extLst>
              </a:tr>
              <a:tr h="239894">
                <a:tc>
                  <a:txBody>
                    <a:bodyPr/>
                    <a:lstStyle/>
                    <a:p>
                      <a:pPr>
                        <a:lnSpc>
                          <a:spcPct val="115000"/>
                        </a:lnSpc>
                        <a:spcAft>
                          <a:spcPts val="0"/>
                        </a:spcAft>
                      </a:pPr>
                      <a:r>
                        <a:rPr lang="en-ZA" sz="1200" dirty="0">
                          <a:effectLst/>
                          <a:latin typeface="Arial Black" pitchFamily="34" charset="0"/>
                        </a:rPr>
                        <a:t>Primary Health Care</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539</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ZA" sz="1200" dirty="0">
                          <a:effectLst/>
                          <a:latin typeface="Arial Black" pitchFamily="34" charset="0"/>
                        </a:rPr>
                        <a:t>396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14.5%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ea typeface="Times New Roman" panose="02020603050405020304" pitchFamily="18" charset="0"/>
                          <a:cs typeface="Times New Roman" panose="02020603050405020304" pitchFamily="18" charset="0"/>
                        </a:rPr>
                        <a:t>65</a:t>
                      </a:r>
                    </a:p>
                  </a:txBody>
                  <a:tcPr marL="62045" marR="62045" marT="0" marB="0" anchor="b"/>
                </a:tc>
                <a:extLst>
                  <a:ext uri="{0D108BD9-81ED-4DB2-BD59-A6C34878D82A}">
                    <a16:rowId xmlns:a16="http://schemas.microsoft.com/office/drawing/2014/main" val="10004"/>
                  </a:ext>
                </a:extLst>
              </a:tr>
              <a:tr h="288032">
                <a:tc>
                  <a:txBody>
                    <a:bodyPr/>
                    <a:lstStyle/>
                    <a:p>
                      <a:pPr>
                        <a:lnSpc>
                          <a:spcPct val="115000"/>
                        </a:lnSpc>
                        <a:spcAft>
                          <a:spcPts val="0"/>
                        </a:spcAft>
                      </a:pPr>
                      <a:r>
                        <a:rPr lang="en-ZA" sz="1200" dirty="0">
                          <a:effectLst/>
                          <a:latin typeface="Arial Black" pitchFamily="34" charset="0"/>
                        </a:rPr>
                        <a:t>Hospitals, Tertiary Services &amp; HRD</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302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238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21.2%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ea typeface="Times New Roman" panose="02020603050405020304" pitchFamily="18" charset="0"/>
                          <a:cs typeface="Times New Roman" panose="02020603050405020304" pitchFamily="18" charset="0"/>
                        </a:rPr>
                        <a:t>0</a:t>
                      </a:r>
                    </a:p>
                  </a:txBody>
                  <a:tcPr marL="62045" marR="62045" marT="0" marB="0" anchor="b"/>
                </a:tc>
                <a:extLst>
                  <a:ext uri="{0D108BD9-81ED-4DB2-BD59-A6C34878D82A}">
                    <a16:rowId xmlns:a16="http://schemas.microsoft.com/office/drawing/2014/main" val="10005"/>
                  </a:ext>
                </a:extLst>
              </a:tr>
              <a:tr h="239894">
                <a:tc>
                  <a:txBody>
                    <a:bodyPr/>
                    <a:lstStyle/>
                    <a:p>
                      <a:pPr>
                        <a:lnSpc>
                          <a:spcPct val="115000"/>
                        </a:lnSpc>
                        <a:spcAft>
                          <a:spcPts val="0"/>
                        </a:spcAft>
                      </a:pPr>
                      <a:r>
                        <a:rPr lang="en-ZA" sz="1200" dirty="0">
                          <a:effectLst/>
                          <a:latin typeface="Arial Black" pitchFamily="34" charset="0"/>
                        </a:rPr>
                        <a:t>Health Regulation &amp; Compliance Management</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132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97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26.5%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ZA" sz="1200" kern="1200" dirty="0">
                          <a:solidFill>
                            <a:schemeClr val="dk1"/>
                          </a:solidFill>
                          <a:effectLst/>
                          <a:latin typeface="Arial Black" pitchFamily="34" charset="0"/>
                          <a:ea typeface="+mn-ea"/>
                          <a:cs typeface="+mn-cs"/>
                        </a:rPr>
                        <a:t>0</a:t>
                      </a:r>
                    </a:p>
                  </a:txBody>
                  <a:tcPr marL="62045" marR="62045" marT="0" marB="0" anchor="b"/>
                </a:tc>
                <a:extLst>
                  <a:ext uri="{0D108BD9-81ED-4DB2-BD59-A6C34878D82A}">
                    <a16:rowId xmlns:a16="http://schemas.microsoft.com/office/drawing/2014/main" val="10006"/>
                  </a:ext>
                </a:extLst>
              </a:tr>
              <a:tr h="293447">
                <a:tc>
                  <a:txBody>
                    <a:bodyPr/>
                    <a:lstStyle/>
                    <a:p>
                      <a:pPr>
                        <a:lnSpc>
                          <a:spcPct val="115000"/>
                        </a:lnSpc>
                        <a:spcAft>
                          <a:spcPts val="0"/>
                        </a:spcAft>
                      </a:pPr>
                      <a:r>
                        <a:rPr lang="en-ZA" sz="1200" dirty="0">
                          <a:effectLst/>
                          <a:latin typeface="Arial Black" pitchFamily="34" charset="0"/>
                        </a:rPr>
                        <a:t>TOTAL</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1 696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1 337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16.9%</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r">
                        <a:lnSpc>
                          <a:spcPct val="115000"/>
                        </a:lnSpc>
                        <a:spcAft>
                          <a:spcPts val="0"/>
                        </a:spcAft>
                      </a:pPr>
                      <a:r>
                        <a:rPr lang="en-ZA" sz="1200" dirty="0">
                          <a:effectLst/>
                          <a:latin typeface="Arial Black" pitchFamily="34" charset="0"/>
                        </a:rPr>
                        <a:t>72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val="10007"/>
                  </a:ext>
                </a:extLst>
              </a:tr>
              <a:tr h="468257">
                <a:tc gridSpan="5">
                  <a:txBody>
                    <a:bodyPr/>
                    <a:lstStyle/>
                    <a:p>
                      <a:r>
                        <a:rPr lang="en-ZA" sz="1100" b="1" kern="1200" baseline="0" dirty="0">
                          <a:solidFill>
                            <a:schemeClr val="lt1"/>
                          </a:solidFill>
                          <a:latin typeface="+mn-lt"/>
                          <a:ea typeface="+mn-ea"/>
                          <a:cs typeface="+mn-cs"/>
                        </a:rPr>
                        <a:t>*1: </a:t>
                      </a:r>
                      <a:r>
                        <a:rPr lang="en-US" sz="1100" b="1" kern="1200" baseline="0" dirty="0">
                          <a:solidFill>
                            <a:schemeClr val="lt1"/>
                          </a:solidFill>
                          <a:latin typeface="+mn-lt"/>
                          <a:ea typeface="+mn-ea"/>
                          <a:cs typeface="+mn-cs"/>
                        </a:rPr>
                        <a:t>(Number of approved posts minus number of filled posts) divided by number of approved posts. Post listed includes only Voted Funds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045" marR="62045"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bl>
          </a:graphicData>
        </a:graphic>
      </p:graphicFrame>
      <p:sp>
        <p:nvSpPr>
          <p:cNvPr id="4"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5089A6F4-C686-4AD7-AFD3-6E1B5BAC13BA}" type="slidenum">
              <a:rPr lang="en-ZA" sz="1200" smtClean="0">
                <a:latin typeface="Arial" pitchFamily="34" charset="0"/>
                <a:cs typeface="Arial" pitchFamily="34" charset="0"/>
              </a:rPr>
              <a:pPr algn="r"/>
              <a:t>44</a:t>
            </a:fld>
            <a:r>
              <a:rPr lang="en-ZA" sz="1200">
                <a:latin typeface="Arial" pitchFamily="34" charset="0"/>
                <a:cs typeface="Arial" pitchFamily="34" charset="0"/>
              </a:rPr>
              <a:t> </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104583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179512" y="1219200"/>
            <a:ext cx="8928992" cy="491872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endParaRPr kumimoji="0" lang="en-ZA" sz="6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ZA" sz="24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cs typeface="Arial" panose="020B0604020202020204" pitchFamily="34" charset="0"/>
              </a:rPr>
              <a:t>Financial Management</a:t>
            </a: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45</a:t>
            </a:fld>
            <a:r>
              <a:rPr kumimoji="0" lang="en-ZA" sz="1200" b="0" i="0" u="none" strike="noStrike" kern="1200" cap="none" spc="0" normalizeH="0" baseline="0" noProof="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18367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19"/>
          <p:cNvSpPr txBox="1"/>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anose="020B0604020202020204" pitchFamily="34" charset="0"/>
                <a:cs typeface="Arial" panose="020B0604020202020204" pitchFamily="34" charset="0"/>
              </a:rPr>
              <a:t>46</a:t>
            </a:fld>
            <a:r>
              <a:rPr lang="en-ZA" dirty="0"/>
              <a:t> </a:t>
            </a:r>
          </a:p>
        </p:txBody>
      </p:sp>
      <p:sp>
        <p:nvSpPr>
          <p:cNvPr id="9" name="Rectangle 2"/>
          <p:cNvSpPr txBox="1">
            <a:spLocks noChangeArrowheads="1"/>
          </p:cNvSpPr>
          <p:nvPr/>
        </p:nvSpPr>
        <p:spPr>
          <a:xfrm>
            <a:off x="223832" y="301110"/>
            <a:ext cx="5562600" cy="512581"/>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panose="020B0604020202020204" pitchFamily="34" charset="0"/>
              </a:rPr>
              <a:t>Summary per Programme</a:t>
            </a:r>
          </a:p>
        </p:txBody>
      </p:sp>
      <p:sp>
        <p:nvSpPr>
          <p:cNvPr id="11" name="Rectangle 10"/>
          <p:cNvSpPr/>
          <p:nvPr/>
        </p:nvSpPr>
        <p:spPr>
          <a:xfrm>
            <a:off x="107504" y="1129448"/>
            <a:ext cx="4572000"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ZA" sz="2000" b="1" i="0" u="none" strike="noStrike" kern="1200" cap="none" spc="0" normalizeH="0" baseline="0" noProof="0" dirty="0">
                <a:ln>
                  <a:noFill/>
                </a:ln>
                <a:solidFill>
                  <a:prstClr val="black"/>
                </a:solidFill>
                <a:effectLst/>
                <a:uLnTx/>
                <a:uFillTx/>
                <a:latin typeface="Arial" panose="020B0604020202020204"/>
                <a:ea typeface="Trebuchet MS Bold" charset="0"/>
                <a:cs typeface="Trebuchet MS Bold" charset="0"/>
                <a:sym typeface="Trebuchet MS Bold" charset="0"/>
              </a:rPr>
              <a:t>Expenditure as at 31 March 2022</a:t>
            </a:r>
          </a:p>
        </p:txBody>
      </p:sp>
      <p:pic>
        <p:nvPicPr>
          <p:cNvPr id="5" name="Picture 4"/>
          <p:cNvPicPr>
            <a:picLocks noChangeAspect="1"/>
          </p:cNvPicPr>
          <p:nvPr/>
        </p:nvPicPr>
        <p:blipFill>
          <a:blip r:embed="rId3"/>
          <a:stretch>
            <a:fillRect/>
          </a:stretch>
        </p:blipFill>
        <p:spPr>
          <a:xfrm>
            <a:off x="223832" y="1611816"/>
            <a:ext cx="8668648" cy="3938667"/>
          </a:xfrm>
          <a:prstGeom prst="rect">
            <a:avLst/>
          </a:prstGeom>
        </p:spPr>
      </p:pic>
    </p:spTree>
    <p:extLst>
      <p:ext uri="{BB962C8B-B14F-4D97-AF65-F5344CB8AC3E}">
        <p14:creationId xmlns:p14="http://schemas.microsoft.com/office/powerpoint/2010/main" val="507722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600" y="5951039"/>
            <a:ext cx="7834064" cy="432048"/>
          </a:xfrm>
          <a:prstGeom prst="rect">
            <a:avLst/>
          </a:prstGeom>
        </p:spPr>
        <p:txBody>
          <a:bodyPr/>
          <a:lstStyle/>
          <a:p>
            <a:pPr algn="r"/>
            <a:fld id="{A3DE11C3-CADD-4C8A-8479-CCBAB053764B}" type="slidenum">
              <a:rPr lang="en-ZA" sz="1200" smtClean="0">
                <a:latin typeface="Arial" panose="020B0604020202020204" pitchFamily="34" charset="0"/>
                <a:cs typeface="Arial" panose="020B0604020202020204" pitchFamily="34" charset="0"/>
              </a:rPr>
              <a:t>47</a:t>
            </a:fld>
            <a:r>
              <a:rPr lang="en-ZA" sz="1200" dirty="0">
                <a:latin typeface="Arial" panose="020B0604020202020204" pitchFamily="34" charset="0"/>
                <a:cs typeface="Arial" panose="020B0604020202020204" pitchFamily="34" charset="0"/>
              </a:rPr>
              <a:t> </a:t>
            </a:r>
          </a:p>
        </p:txBody>
      </p:sp>
      <p:sp>
        <p:nvSpPr>
          <p:cNvPr id="4" name="Rectangle 2"/>
          <p:cNvSpPr txBox="1">
            <a:spLocks noChangeArrowheads="1"/>
          </p:cNvSpPr>
          <p:nvPr/>
        </p:nvSpPr>
        <p:spPr>
          <a:xfrm>
            <a:off x="179512" y="143962"/>
            <a:ext cx="6840760" cy="775175"/>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5486400" algn="l"/>
                <a:tab pos="6400800" algn="l"/>
                <a:tab pos="7315200" algn="l"/>
                <a:tab pos="8229600" algn="l"/>
                <a:tab pos="9144000" algn="l"/>
                <a:tab pos="10058400" algn="l"/>
              </a:tabLst>
              <a:defRPr/>
            </a:pPr>
            <a:r>
              <a:rPr kumimoji="0" lang="en-GB"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Arial" panose="020B0604020202020204" pitchFamily="34" charset="0"/>
              </a:rPr>
              <a:t>Summary per Economic Classificatio</a:t>
            </a: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t>
            </a:r>
          </a:p>
        </p:txBody>
      </p:sp>
      <p:sp>
        <p:nvSpPr>
          <p:cNvPr id="6" name="Rectangle 5"/>
          <p:cNvSpPr/>
          <p:nvPr/>
        </p:nvSpPr>
        <p:spPr>
          <a:xfrm>
            <a:off x="323527" y="1369858"/>
            <a:ext cx="630019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Arial" panose="020B0604020202020204"/>
                <a:ea typeface="Trebuchet MS Bold" charset="0"/>
                <a:cs typeface="Trebuchet MS Bold" charset="0"/>
                <a:sym typeface="Trebuchet MS Bold" charset="0"/>
              </a:rPr>
              <a:t>Expenditure as at 31 March 2022</a:t>
            </a:r>
          </a:p>
        </p:txBody>
      </p:sp>
      <p:graphicFrame>
        <p:nvGraphicFramePr>
          <p:cNvPr id="3" name="Object 2">
            <a:extLst>
              <a:ext uri="{FF2B5EF4-FFF2-40B4-BE49-F238E27FC236}">
                <a16:creationId xmlns:a16="http://schemas.microsoft.com/office/drawing/2014/main" id="{5B7778D8-9A43-F871-CAA0-31D5478E47E9}"/>
              </a:ext>
            </a:extLst>
          </p:cNvPr>
          <p:cNvGraphicFramePr>
            <a:graphicFrameLocks noChangeAspect="1"/>
          </p:cNvGraphicFramePr>
          <p:nvPr/>
        </p:nvGraphicFramePr>
        <p:xfrm>
          <a:off x="176213" y="2162175"/>
          <a:ext cx="8791575" cy="2533650"/>
        </p:xfrm>
        <a:graphic>
          <a:graphicData uri="http://schemas.openxmlformats.org/presentationml/2006/ole">
            <mc:AlternateContent xmlns:mc="http://schemas.openxmlformats.org/markup-compatibility/2006">
              <mc:Choice xmlns:v="urn:schemas-microsoft-com:vml" Requires="v">
                <p:oleObj spid="_x0000_s2050" name="Worksheet" r:id="rId4" imgW="8791427" imgH="2533521" progId="Excel.Sheet.12">
                  <p:embed/>
                </p:oleObj>
              </mc:Choice>
              <mc:Fallback>
                <p:oleObj name="Worksheet" r:id="rId4" imgW="8791427" imgH="2533521" progId="Excel.Sheet.12">
                  <p:embed/>
                  <p:pic>
                    <p:nvPicPr>
                      <p:cNvPr id="3" name="Object 2">
                        <a:extLst>
                          <a:ext uri="{FF2B5EF4-FFF2-40B4-BE49-F238E27FC236}">
                            <a16:creationId xmlns:a16="http://schemas.microsoft.com/office/drawing/2014/main" id="{5B7778D8-9A43-F871-CAA0-31D5478E47E9}"/>
                          </a:ext>
                        </a:extLst>
                      </p:cNvPr>
                      <p:cNvPicPr/>
                      <p:nvPr/>
                    </p:nvPicPr>
                    <p:blipFill>
                      <a:blip r:embed="rId5"/>
                      <a:stretch>
                        <a:fillRect/>
                      </a:stretch>
                    </p:blipFill>
                    <p:spPr>
                      <a:xfrm>
                        <a:off x="176213" y="2162175"/>
                        <a:ext cx="8791575" cy="2533650"/>
                      </a:xfrm>
                      <a:prstGeom prst="rect">
                        <a:avLst/>
                      </a:prstGeom>
                    </p:spPr>
                  </p:pic>
                </p:oleObj>
              </mc:Fallback>
            </mc:AlternateContent>
          </a:graphicData>
        </a:graphic>
      </p:graphicFrame>
    </p:spTree>
    <p:extLst>
      <p:ext uri="{BB962C8B-B14F-4D97-AF65-F5344CB8AC3E}">
        <p14:creationId xmlns:p14="http://schemas.microsoft.com/office/powerpoint/2010/main" val="888775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4" name="Slide Number Placeholder 19"/>
          <p:cNvSpPr txBox="1"/>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anose="020B0604020202020204" pitchFamily="34" charset="0"/>
                <a:cs typeface="Arial" panose="020B0604020202020204" pitchFamily="34" charset="0"/>
              </a:rPr>
              <a:t>48</a:t>
            </a:fld>
            <a:r>
              <a:rPr lang="en-ZA" dirty="0"/>
              <a:t> </a:t>
            </a:r>
          </a:p>
        </p:txBody>
      </p:sp>
      <p:sp>
        <p:nvSpPr>
          <p:cNvPr id="9" name="Rectangle 2"/>
          <p:cNvSpPr txBox="1">
            <a:spLocks noChangeArrowheads="1"/>
          </p:cNvSpPr>
          <p:nvPr/>
        </p:nvSpPr>
        <p:spPr>
          <a:xfrm>
            <a:off x="223832" y="137766"/>
            <a:ext cx="5562600" cy="658490"/>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panose="020B0604020202020204" pitchFamily="34" charset="0"/>
              </a:rPr>
              <a:t>Programme 1:  Administration</a:t>
            </a:r>
          </a:p>
        </p:txBody>
      </p:sp>
      <p:sp>
        <p:nvSpPr>
          <p:cNvPr id="11" name="Rectangle 10"/>
          <p:cNvSpPr/>
          <p:nvPr/>
        </p:nvSpPr>
        <p:spPr>
          <a:xfrm>
            <a:off x="0" y="1421125"/>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ZA" sz="2000" b="1" i="0" u="none" strike="noStrike" kern="1200" cap="none" spc="0" normalizeH="0" baseline="0" noProof="0" dirty="0">
                <a:ln>
                  <a:noFill/>
                </a:ln>
                <a:solidFill>
                  <a:prstClr val="black"/>
                </a:solidFill>
                <a:effectLst/>
                <a:uLnTx/>
                <a:uFillTx/>
                <a:latin typeface="Arial" panose="020B0604020202020204"/>
                <a:ea typeface="Trebuchet MS Bold" charset="0"/>
                <a:cs typeface="Trebuchet MS Bold" charset="0"/>
                <a:sym typeface="Trebuchet MS Bold" charset="0"/>
              </a:rPr>
              <a:t>Expenditure as at 31 March 2022</a:t>
            </a:r>
          </a:p>
        </p:txBody>
      </p:sp>
      <p:pic>
        <p:nvPicPr>
          <p:cNvPr id="3" name="Picture 2"/>
          <p:cNvPicPr>
            <a:picLocks noChangeAspect="1"/>
          </p:cNvPicPr>
          <p:nvPr/>
        </p:nvPicPr>
        <p:blipFill>
          <a:blip r:embed="rId3"/>
          <a:stretch>
            <a:fillRect/>
          </a:stretch>
        </p:blipFill>
        <p:spPr>
          <a:xfrm>
            <a:off x="360190" y="1988840"/>
            <a:ext cx="8352928" cy="2846667"/>
          </a:xfrm>
          <a:prstGeom prst="rect">
            <a:avLst/>
          </a:prstGeom>
        </p:spPr>
      </p:pic>
    </p:spTree>
    <p:extLst>
      <p:ext uri="{BB962C8B-B14F-4D97-AF65-F5344CB8AC3E}">
        <p14:creationId xmlns:p14="http://schemas.microsoft.com/office/powerpoint/2010/main" val="702693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anose="020B0604020202020204" pitchFamily="34" charset="0"/>
                <a:cs typeface="Arial" panose="020B0604020202020204" pitchFamily="34" charset="0"/>
              </a:rPr>
              <a:t>49</a:t>
            </a:fld>
            <a:r>
              <a:rPr lang="en-ZA" dirty="0"/>
              <a:t> </a:t>
            </a:r>
          </a:p>
        </p:txBody>
      </p:sp>
      <p:sp>
        <p:nvSpPr>
          <p:cNvPr id="9" name="Rectangle 2"/>
          <p:cNvSpPr txBox="1">
            <a:spLocks noChangeArrowheads="1"/>
          </p:cNvSpPr>
          <p:nvPr/>
        </p:nvSpPr>
        <p:spPr>
          <a:xfrm>
            <a:off x="850" y="181022"/>
            <a:ext cx="7235446" cy="666113"/>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panose="020B0604020202020204" pitchFamily="34" charset="0"/>
              </a:rPr>
              <a:t>Programme 2:  National Health Insurance  </a:t>
            </a:r>
          </a:p>
        </p:txBody>
      </p:sp>
      <p:sp>
        <p:nvSpPr>
          <p:cNvPr id="11" name="Rectangle 10"/>
          <p:cNvSpPr/>
          <p:nvPr/>
        </p:nvSpPr>
        <p:spPr>
          <a:xfrm>
            <a:off x="-1049" y="1312679"/>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ZA" sz="2000" b="1" i="0" u="none" strike="noStrike" kern="1200" cap="none" spc="0" normalizeH="0" baseline="0" noProof="0" dirty="0">
                <a:ln>
                  <a:noFill/>
                </a:ln>
                <a:solidFill>
                  <a:prstClr val="black"/>
                </a:solidFill>
                <a:effectLst/>
                <a:uLnTx/>
                <a:uFillTx/>
                <a:latin typeface="Arial" panose="020B0604020202020204"/>
                <a:ea typeface="Trebuchet MS Bold" charset="0"/>
                <a:cs typeface="Trebuchet MS Bold" charset="0"/>
                <a:sym typeface="Trebuchet MS Bold" charset="0"/>
              </a:rPr>
              <a:t>Expenditure as at 31 March 2022</a:t>
            </a:r>
          </a:p>
        </p:txBody>
      </p:sp>
      <p:pic>
        <p:nvPicPr>
          <p:cNvPr id="3" name="Picture 2"/>
          <p:cNvPicPr>
            <a:picLocks noChangeAspect="1"/>
          </p:cNvPicPr>
          <p:nvPr/>
        </p:nvPicPr>
        <p:blipFill>
          <a:blip r:embed="rId3"/>
          <a:stretch>
            <a:fillRect/>
          </a:stretch>
        </p:blipFill>
        <p:spPr>
          <a:xfrm>
            <a:off x="286475" y="1874475"/>
            <a:ext cx="8568952" cy="2571582"/>
          </a:xfrm>
          <a:prstGeom prst="rect">
            <a:avLst/>
          </a:prstGeom>
        </p:spPr>
      </p:pic>
    </p:spTree>
    <p:extLst>
      <p:ext uri="{BB962C8B-B14F-4D97-AF65-F5344CB8AC3E}">
        <p14:creationId xmlns:p14="http://schemas.microsoft.com/office/powerpoint/2010/main" val="398079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5B36-4F4A-9A31-7177-A60DA103A482}"/>
              </a:ext>
            </a:extLst>
          </p:cNvPr>
          <p:cNvSpPr>
            <a:spLocks noGrp="1"/>
          </p:cNvSpPr>
          <p:nvPr>
            <p:ph type="title"/>
          </p:nvPr>
        </p:nvSpPr>
        <p:spPr>
          <a:xfrm>
            <a:off x="0" y="49442"/>
            <a:ext cx="8555868" cy="1052736"/>
          </a:xfrm>
        </p:spPr>
        <p:txBody>
          <a:bodyPr/>
          <a:lstStyle/>
          <a:p>
            <a:r>
              <a:rPr lang="en-US" sz="2350" b="0" u="none" dirty="0">
                <a:effectLst>
                  <a:outerShdw blurRad="38100" dist="38100" dir="2700000" algn="tl">
                    <a:srgbClr val="000000">
                      <a:alpha val="43137"/>
                    </a:srgbClr>
                  </a:outerShdw>
                </a:effectLst>
                <a:latin typeface="Arial Black" panose="020B0A04020102020204" pitchFamily="34" charset="0"/>
              </a:rPr>
              <a:t>COVID-19 Cumulative Vaccination Summary</a:t>
            </a:r>
            <a:endParaRPr lang="en-ZA" sz="2350" b="0" u="none" dirty="0">
              <a:effectLst>
                <a:outerShdw blurRad="38100" dist="38100" dir="2700000" algn="tl">
                  <a:srgbClr val="000000">
                    <a:alpha val="43137"/>
                  </a:srgbClr>
                </a:outerShdw>
              </a:effectLst>
              <a:latin typeface="Arial Black" panose="020B0A04020102020204" pitchFamily="34" charset="0"/>
            </a:endParaRPr>
          </a:p>
        </p:txBody>
      </p:sp>
      <p:pic>
        <p:nvPicPr>
          <p:cNvPr id="5" name="Picture">
            <a:hlinkClick r:id="rId2"/>
            <a:extLst>
              <a:ext uri="{FF2B5EF4-FFF2-40B4-BE49-F238E27FC236}">
                <a16:creationId xmlns:a16="http://schemas.microsoft.com/office/drawing/2014/main" id="{B9DCBBF2-FC0F-3BEC-6E2B-17F07BB8F2B7}"/>
              </a:ext>
            </a:extLst>
          </p:cNvPr>
          <p:cNvPicPr>
            <a:picLocks noChangeAspect="1"/>
          </p:cNvPicPr>
          <p:nvPr/>
        </p:nvPicPr>
        <p:blipFill rotWithShape="1">
          <a:blip r:embed="rId3"/>
          <a:srcRect l="535" r="892" b="1497"/>
          <a:stretch/>
        </p:blipFill>
        <p:spPr>
          <a:xfrm>
            <a:off x="1980422" y="1102178"/>
            <a:ext cx="7163577" cy="4898572"/>
          </a:xfrm>
          <a:prstGeom prst="rect">
            <a:avLst/>
          </a:prstGeom>
          <a:noFill/>
        </p:spPr>
      </p:pic>
      <p:sp>
        <p:nvSpPr>
          <p:cNvPr id="6" name="Rectangle: Rounded Corners 5">
            <a:extLst>
              <a:ext uri="{FF2B5EF4-FFF2-40B4-BE49-F238E27FC236}">
                <a16:creationId xmlns:a16="http://schemas.microsoft.com/office/drawing/2014/main" id="{D9F4BC6C-C38E-3E18-35A8-92264317E179}"/>
              </a:ext>
            </a:extLst>
          </p:cNvPr>
          <p:cNvSpPr/>
          <p:nvPr/>
        </p:nvSpPr>
        <p:spPr>
          <a:xfrm>
            <a:off x="3142084" y="1354104"/>
            <a:ext cx="2792186" cy="3848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 name="Text Placeholder 2">
            <a:extLst>
              <a:ext uri="{FF2B5EF4-FFF2-40B4-BE49-F238E27FC236}">
                <a16:creationId xmlns:a16="http://schemas.microsoft.com/office/drawing/2014/main" id="{92CD9840-FD0A-207F-3124-AA38B494533C}"/>
              </a:ext>
            </a:extLst>
          </p:cNvPr>
          <p:cNvSpPr>
            <a:spLocks noGrp="1"/>
          </p:cNvSpPr>
          <p:nvPr>
            <p:ph type="body" sz="quarter" idx="10"/>
          </p:nvPr>
        </p:nvSpPr>
        <p:spPr>
          <a:xfrm>
            <a:off x="100306" y="1815630"/>
            <a:ext cx="1824935" cy="2533602"/>
          </a:xfrm>
        </p:spPr>
        <p:txBody>
          <a:bodyPr/>
          <a:lstStyle/>
          <a:p>
            <a:pPr marL="0" indent="0">
              <a:buNone/>
            </a:pPr>
            <a:r>
              <a:rPr lang="en-ZA" sz="1100" dirty="0">
                <a:latin typeface="Arial Black" panose="020B0A04020102020204" pitchFamily="34" charset="0"/>
                <a:cs typeface="Arial" panose="020B0604020202020204" pitchFamily="34" charset="0"/>
              </a:rPr>
              <a:t>The vaccination programme was executed in the 2021/22 FY</a:t>
            </a:r>
          </a:p>
          <a:p>
            <a:pPr marL="176213" indent="-176213"/>
            <a:r>
              <a:rPr lang="en-ZA" sz="1100" dirty="0">
                <a:latin typeface="Arial Black" panose="020B0A04020102020204" pitchFamily="34" charset="0"/>
                <a:cs typeface="Arial" panose="020B0604020202020204" pitchFamily="34" charset="0"/>
              </a:rPr>
              <a:t>Massive scaleup</a:t>
            </a:r>
          </a:p>
          <a:p>
            <a:pPr marL="176213" indent="-176213"/>
            <a:r>
              <a:rPr lang="en-ZA" sz="1100" dirty="0">
                <a:latin typeface="Arial Black" panose="020B0A04020102020204" pitchFamily="34" charset="0"/>
                <a:cs typeface="Arial" panose="020B0604020202020204" pitchFamily="34" charset="0"/>
              </a:rPr>
              <a:t>Never done before</a:t>
            </a:r>
          </a:p>
          <a:p>
            <a:pPr marL="176213" indent="-176213"/>
            <a:r>
              <a:rPr lang="en-ZA" sz="1100" dirty="0">
                <a:latin typeface="Arial Black" panose="020B0A04020102020204" pitchFamily="34" charset="0"/>
                <a:cs typeface="Arial" panose="020B0604020202020204" pitchFamily="34" charset="0"/>
              </a:rPr>
              <a:t>Rapidly changing environment</a:t>
            </a:r>
          </a:p>
          <a:p>
            <a:pPr marL="176213" indent="-176213"/>
            <a:r>
              <a:rPr lang="en-ZA" sz="1100" dirty="0">
                <a:latin typeface="Arial Black" panose="020B0A04020102020204" pitchFamily="34" charset="0"/>
                <a:cs typeface="Arial" panose="020B0604020202020204" pitchFamily="34" charset="0"/>
              </a:rPr>
              <a:t>In various stages of lockdown</a:t>
            </a:r>
          </a:p>
        </p:txBody>
      </p:sp>
      <p:sp>
        <p:nvSpPr>
          <p:cNvPr id="7" name="Rectangle 6">
            <a:extLst>
              <a:ext uri="{FF2B5EF4-FFF2-40B4-BE49-F238E27FC236}">
                <a16:creationId xmlns:a16="http://schemas.microsoft.com/office/drawing/2014/main" id="{5B3718DB-91ED-0D05-AE22-3ABAB34905EE}"/>
              </a:ext>
            </a:extLst>
          </p:cNvPr>
          <p:cNvSpPr/>
          <p:nvPr/>
        </p:nvSpPr>
        <p:spPr>
          <a:xfrm>
            <a:off x="4016829" y="2242845"/>
            <a:ext cx="3247054" cy="277119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Tree>
    <p:extLst>
      <p:ext uri="{BB962C8B-B14F-4D97-AF65-F5344CB8AC3E}">
        <p14:creationId xmlns:p14="http://schemas.microsoft.com/office/powerpoint/2010/main" val="3448320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anose="020B0604020202020204" pitchFamily="34" charset="0"/>
                <a:cs typeface="Arial" panose="020B0604020202020204" pitchFamily="34" charset="0"/>
              </a:rPr>
              <a:t>50</a:t>
            </a:fld>
            <a:r>
              <a:rPr lang="en-ZA" dirty="0"/>
              <a:t> </a:t>
            </a:r>
          </a:p>
        </p:txBody>
      </p:sp>
      <p:sp>
        <p:nvSpPr>
          <p:cNvPr id="9" name="Rectangle 2"/>
          <p:cNvSpPr txBox="1">
            <a:spLocks noChangeArrowheads="1"/>
          </p:cNvSpPr>
          <p:nvPr/>
        </p:nvSpPr>
        <p:spPr>
          <a:xfrm>
            <a:off x="107505" y="255378"/>
            <a:ext cx="7491642" cy="666113"/>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panose="020B0604020202020204" pitchFamily="34" charset="0"/>
              </a:rPr>
              <a:t>Programme 3:  Communicable and Non-Communicable Diseases  </a:t>
            </a:r>
          </a:p>
        </p:txBody>
      </p:sp>
      <p:sp>
        <p:nvSpPr>
          <p:cNvPr id="11" name="Rectangle 10"/>
          <p:cNvSpPr/>
          <p:nvPr/>
        </p:nvSpPr>
        <p:spPr>
          <a:xfrm>
            <a:off x="-18139" y="1114945"/>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ZA" sz="2000" b="1" i="0" u="none" strike="noStrike" kern="1200" cap="none" spc="0" normalizeH="0" baseline="0" noProof="0" dirty="0">
                <a:ln>
                  <a:noFill/>
                </a:ln>
                <a:solidFill>
                  <a:prstClr val="black"/>
                </a:solidFill>
                <a:effectLst/>
                <a:uLnTx/>
                <a:uFillTx/>
                <a:latin typeface="Arial" panose="020B0604020202020204"/>
                <a:ea typeface="Trebuchet MS Bold" charset="0"/>
                <a:cs typeface="Trebuchet MS Bold" charset="0"/>
                <a:sym typeface="Trebuchet MS Bold" charset="0"/>
              </a:rPr>
              <a:t>Expenditure as at 31 March 2022</a:t>
            </a:r>
          </a:p>
        </p:txBody>
      </p:sp>
      <p:pic>
        <p:nvPicPr>
          <p:cNvPr id="3" name="Picture 2"/>
          <p:cNvPicPr>
            <a:picLocks noChangeAspect="1"/>
          </p:cNvPicPr>
          <p:nvPr/>
        </p:nvPicPr>
        <p:blipFill>
          <a:blip r:embed="rId3"/>
          <a:stretch>
            <a:fillRect/>
          </a:stretch>
        </p:blipFill>
        <p:spPr>
          <a:xfrm>
            <a:off x="251520" y="1651316"/>
            <a:ext cx="8568952" cy="3891684"/>
          </a:xfrm>
          <a:prstGeom prst="rect">
            <a:avLst/>
          </a:prstGeom>
        </p:spPr>
      </p:pic>
    </p:spTree>
    <p:extLst>
      <p:ext uri="{BB962C8B-B14F-4D97-AF65-F5344CB8AC3E}">
        <p14:creationId xmlns:p14="http://schemas.microsoft.com/office/powerpoint/2010/main" val="4263651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anose="020B0604020202020204" pitchFamily="34" charset="0"/>
                <a:cs typeface="Arial" panose="020B0604020202020204" pitchFamily="34" charset="0"/>
              </a:rPr>
              <a:t>51</a:t>
            </a:fld>
            <a:r>
              <a:rPr lang="en-ZA" dirty="0"/>
              <a:t> </a:t>
            </a:r>
          </a:p>
        </p:txBody>
      </p:sp>
      <p:sp>
        <p:nvSpPr>
          <p:cNvPr id="9" name="Rectangle 2"/>
          <p:cNvSpPr txBox="1">
            <a:spLocks noChangeArrowheads="1"/>
          </p:cNvSpPr>
          <p:nvPr/>
        </p:nvSpPr>
        <p:spPr>
          <a:xfrm>
            <a:off x="186307" y="163709"/>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panose="020B0604020202020204" pitchFamily="34" charset="0"/>
              </a:rPr>
              <a:t>Programme 4:  Primary Health Care</a:t>
            </a:r>
          </a:p>
        </p:txBody>
      </p:sp>
      <p:sp>
        <p:nvSpPr>
          <p:cNvPr id="11" name="Rectangle 10"/>
          <p:cNvSpPr/>
          <p:nvPr/>
        </p:nvSpPr>
        <p:spPr>
          <a:xfrm>
            <a:off x="17090" y="1236379"/>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ZA" sz="2000" b="1" i="0" u="none" strike="noStrike" kern="1200" cap="none" spc="0" normalizeH="0" baseline="0" noProof="0" dirty="0">
                <a:ln>
                  <a:noFill/>
                </a:ln>
                <a:solidFill>
                  <a:prstClr val="black"/>
                </a:solidFill>
                <a:effectLst/>
                <a:uLnTx/>
                <a:uFillTx/>
                <a:latin typeface="Arial" panose="020B0604020202020204"/>
                <a:ea typeface="Trebuchet MS Bold" charset="0"/>
                <a:cs typeface="Trebuchet MS Bold" charset="0"/>
                <a:sym typeface="Trebuchet MS Bold" charset="0"/>
              </a:rPr>
              <a:t>Expenditure as at 31 March 2022</a:t>
            </a:r>
          </a:p>
        </p:txBody>
      </p:sp>
      <p:pic>
        <p:nvPicPr>
          <p:cNvPr id="3" name="Picture 2"/>
          <p:cNvPicPr>
            <a:picLocks noChangeAspect="1"/>
          </p:cNvPicPr>
          <p:nvPr/>
        </p:nvPicPr>
        <p:blipFill>
          <a:blip r:embed="rId3"/>
          <a:stretch>
            <a:fillRect/>
          </a:stretch>
        </p:blipFill>
        <p:spPr>
          <a:xfrm>
            <a:off x="323528" y="1949666"/>
            <a:ext cx="8568952" cy="2958667"/>
          </a:xfrm>
          <a:prstGeom prst="rect">
            <a:avLst/>
          </a:prstGeom>
        </p:spPr>
      </p:pic>
    </p:spTree>
    <p:extLst>
      <p:ext uri="{BB962C8B-B14F-4D97-AF65-F5344CB8AC3E}">
        <p14:creationId xmlns:p14="http://schemas.microsoft.com/office/powerpoint/2010/main" val="3494015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anose="020B0604020202020204" pitchFamily="34" charset="0"/>
                <a:cs typeface="Arial" panose="020B0604020202020204" pitchFamily="34" charset="0"/>
              </a:rPr>
              <a:t>52</a:t>
            </a:fld>
            <a:r>
              <a:rPr lang="en-ZA" dirty="0"/>
              <a:t> </a:t>
            </a:r>
          </a:p>
        </p:txBody>
      </p:sp>
      <p:sp>
        <p:nvSpPr>
          <p:cNvPr id="9" name="Rectangle 2"/>
          <p:cNvSpPr txBox="1">
            <a:spLocks noChangeArrowheads="1"/>
          </p:cNvSpPr>
          <p:nvPr/>
        </p:nvSpPr>
        <p:spPr>
          <a:xfrm>
            <a:off x="323528" y="241090"/>
            <a:ext cx="6803268"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panose="020B0604020202020204" pitchFamily="34" charset="0"/>
              </a:rPr>
              <a:t>Programme 5:  Hospital Systems</a:t>
            </a:r>
          </a:p>
        </p:txBody>
      </p:sp>
      <p:sp>
        <p:nvSpPr>
          <p:cNvPr id="11" name="Rectangle 10"/>
          <p:cNvSpPr/>
          <p:nvPr/>
        </p:nvSpPr>
        <p:spPr>
          <a:xfrm>
            <a:off x="219807" y="1265223"/>
            <a:ext cx="4572000" cy="40011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ZA" sz="2000" b="1" i="0" u="none" strike="noStrike" kern="1200" cap="none" spc="0" normalizeH="0" baseline="0" noProof="0" dirty="0">
                <a:ln>
                  <a:noFill/>
                </a:ln>
                <a:solidFill>
                  <a:prstClr val="black"/>
                </a:solidFill>
                <a:effectLst/>
                <a:uLnTx/>
                <a:uFillTx/>
                <a:latin typeface="Arial" panose="020B0604020202020204"/>
                <a:ea typeface="Trebuchet MS Bold" charset="0"/>
                <a:cs typeface="Trebuchet MS Bold" charset="0"/>
                <a:sym typeface="Trebuchet MS Bold" charset="0"/>
              </a:rPr>
              <a:t>Expenditure as at 31 March 2022</a:t>
            </a:r>
          </a:p>
        </p:txBody>
      </p:sp>
      <p:pic>
        <p:nvPicPr>
          <p:cNvPr id="3" name="Picture 2"/>
          <p:cNvPicPr>
            <a:picLocks noChangeAspect="1"/>
          </p:cNvPicPr>
          <p:nvPr/>
        </p:nvPicPr>
        <p:blipFill>
          <a:blip r:embed="rId3"/>
          <a:stretch>
            <a:fillRect/>
          </a:stretch>
        </p:blipFill>
        <p:spPr>
          <a:xfrm>
            <a:off x="323528" y="1663212"/>
            <a:ext cx="8496944" cy="2482667"/>
          </a:xfrm>
          <a:prstGeom prst="rect">
            <a:avLst/>
          </a:prstGeom>
        </p:spPr>
      </p:pic>
    </p:spTree>
    <p:extLst>
      <p:ext uri="{BB962C8B-B14F-4D97-AF65-F5344CB8AC3E}">
        <p14:creationId xmlns:p14="http://schemas.microsoft.com/office/powerpoint/2010/main" val="3124781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anose="020B0604020202020204" pitchFamily="34" charset="0"/>
                <a:cs typeface="Arial" panose="020B0604020202020204" pitchFamily="34" charset="0"/>
              </a:rPr>
              <a:t>53</a:t>
            </a:fld>
            <a:r>
              <a:rPr lang="en-ZA" dirty="0"/>
              <a:t> </a:t>
            </a:r>
          </a:p>
        </p:txBody>
      </p:sp>
      <p:sp>
        <p:nvSpPr>
          <p:cNvPr id="9" name="Rectangle 2"/>
          <p:cNvSpPr txBox="1">
            <a:spLocks noChangeArrowheads="1"/>
          </p:cNvSpPr>
          <p:nvPr/>
        </p:nvSpPr>
        <p:spPr>
          <a:xfrm>
            <a:off x="222024" y="270101"/>
            <a:ext cx="6942263" cy="666113"/>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cs typeface="Arial" panose="020B0604020202020204" pitchFamily="34" charset="0"/>
              </a:rPr>
              <a:t>Programme 6: Health System Governance and Human Resources  </a:t>
            </a:r>
          </a:p>
        </p:txBody>
      </p:sp>
      <p:sp>
        <p:nvSpPr>
          <p:cNvPr id="11" name="Rectangle 10"/>
          <p:cNvSpPr/>
          <p:nvPr/>
        </p:nvSpPr>
        <p:spPr>
          <a:xfrm>
            <a:off x="60523" y="1230382"/>
            <a:ext cx="45720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ZA" sz="2000" b="1" i="0" u="none" strike="noStrike" kern="1200" cap="none" spc="0" normalizeH="0" baseline="0" noProof="0" dirty="0">
                <a:ln>
                  <a:noFill/>
                </a:ln>
                <a:solidFill>
                  <a:prstClr val="black"/>
                </a:solidFill>
                <a:effectLst/>
                <a:uLnTx/>
                <a:uFillTx/>
                <a:latin typeface="Arial" panose="020B0604020202020204"/>
                <a:ea typeface="Trebuchet MS Bold" charset="0"/>
                <a:cs typeface="Trebuchet MS Bold" charset="0"/>
                <a:sym typeface="Trebuchet MS Bold" charset="0"/>
              </a:rPr>
              <a:t>Expenditure as at 31 March 2022</a:t>
            </a:r>
          </a:p>
        </p:txBody>
      </p:sp>
      <p:pic>
        <p:nvPicPr>
          <p:cNvPr id="3" name="Picture 2"/>
          <p:cNvPicPr>
            <a:picLocks noChangeAspect="1"/>
          </p:cNvPicPr>
          <p:nvPr/>
        </p:nvPicPr>
        <p:blipFill>
          <a:blip r:embed="rId3"/>
          <a:stretch>
            <a:fillRect/>
          </a:stretch>
        </p:blipFill>
        <p:spPr>
          <a:xfrm>
            <a:off x="323528" y="1674272"/>
            <a:ext cx="8424936" cy="3531534"/>
          </a:xfrm>
          <a:prstGeom prst="rect">
            <a:avLst/>
          </a:prstGeom>
        </p:spPr>
      </p:pic>
    </p:spTree>
    <p:extLst>
      <p:ext uri="{BB962C8B-B14F-4D97-AF65-F5344CB8AC3E}">
        <p14:creationId xmlns:p14="http://schemas.microsoft.com/office/powerpoint/2010/main" val="2160395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989405"/>
            <a:ext cx="8496944" cy="461665"/>
          </a:xfrm>
          <a:prstGeom prst="rect">
            <a:avLst/>
          </a:prstGeom>
        </p:spPr>
        <p:txBody>
          <a:bodyPr wrap="square">
            <a:spAutoFit/>
          </a:bodyPr>
          <a:lstStyle/>
          <a:p>
            <a:pPr marL="342900" lvl="0" indent="-342900" algn="ctr">
              <a:spcBef>
                <a:spcPct val="20000"/>
              </a:spcBef>
              <a:defRPr/>
            </a:pPr>
            <a:r>
              <a:rPr lang="en-US" sz="2400" dirty="0">
                <a:solidFill>
                  <a:prstClr val="black"/>
                </a:solidFill>
                <a:effectLst>
                  <a:outerShdw blurRad="38100" dist="38100" dir="2700000" algn="tl">
                    <a:srgbClr val="000000">
                      <a:alpha val="43137"/>
                    </a:srgbClr>
                  </a:outerShdw>
                </a:effectLst>
                <a:latin typeface="Arial Black" panose="020B0A04020102020204" pitchFamily="34" charset="0"/>
                <a:cs typeface="Arial" charset="0"/>
              </a:rPr>
              <a:t>Sector Conditional Grants</a:t>
            </a:r>
          </a:p>
        </p:txBody>
      </p:sp>
      <p:sp>
        <p:nvSpPr>
          <p:cNvPr id="4" name="Title 1">
            <a:extLst>
              <a:ext uri="{FF2B5EF4-FFF2-40B4-BE49-F238E27FC236}">
                <a16:creationId xmlns:a16="http://schemas.microsoft.com/office/drawing/2014/main" id="{333521CA-6AC5-4FE3-8521-EE7C6459C8B9}"/>
              </a:ext>
            </a:extLst>
          </p:cNvPr>
          <p:cNvSpPr txBox="1">
            <a:spLocks/>
          </p:cNvSpPr>
          <p:nvPr/>
        </p:nvSpPr>
        <p:spPr bwMode="auto">
          <a:xfrm>
            <a:off x="3779838" y="6137275"/>
            <a:ext cx="4752975" cy="720725"/>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15BBD11B-E81C-4BAB-8E5A-3A27A28C6EAF}" type="slidenum">
              <a:rPr lang="en-ZA" altLang="en-US" sz="1200" smtClean="0">
                <a:latin typeface="Arial" charset="0"/>
                <a:cs typeface="Arial" charset="0"/>
              </a:rPr>
              <a:pPr algn="r"/>
              <a:t>54</a:t>
            </a:fld>
            <a:r>
              <a:rPr lang="en-ZA" altLang="en-US" sz="1200" dirty="0">
                <a:latin typeface="Arial" charset="0"/>
                <a:cs typeface="Arial" charset="0"/>
              </a:rPr>
              <a:t> </a:t>
            </a:r>
          </a:p>
        </p:txBody>
      </p:sp>
    </p:spTree>
    <p:extLst>
      <p:ext uri="{BB962C8B-B14F-4D97-AF65-F5344CB8AC3E}">
        <p14:creationId xmlns:p14="http://schemas.microsoft.com/office/powerpoint/2010/main" val="2437437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6012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55</a:t>
            </a:fld>
            <a:r>
              <a:rPr lang="en-ZA" dirty="0"/>
              <a:t> </a:t>
            </a:r>
          </a:p>
        </p:txBody>
      </p:sp>
      <p:sp>
        <p:nvSpPr>
          <p:cNvPr id="9" name="Rectangle 2"/>
          <p:cNvSpPr txBox="1">
            <a:spLocks noChangeArrowheads="1"/>
          </p:cNvSpPr>
          <p:nvPr/>
        </p:nvSpPr>
        <p:spPr>
          <a:xfrm>
            <a:off x="107504" y="260648"/>
            <a:ext cx="703173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SUMMARY PER DIRECT GRANT</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pic>
        <p:nvPicPr>
          <p:cNvPr id="2" name="Picture 1">
            <a:extLst>
              <a:ext uri="{FF2B5EF4-FFF2-40B4-BE49-F238E27FC236}">
                <a16:creationId xmlns:a16="http://schemas.microsoft.com/office/drawing/2014/main" id="{8C5E82DC-D253-4EC0-83D6-5A24C7BF3D73}"/>
              </a:ext>
            </a:extLst>
          </p:cNvPr>
          <p:cNvPicPr>
            <a:picLocks noChangeAspect="1"/>
          </p:cNvPicPr>
          <p:nvPr/>
        </p:nvPicPr>
        <p:blipFill>
          <a:blip r:embed="rId3"/>
          <a:stretch>
            <a:fillRect/>
          </a:stretch>
        </p:blipFill>
        <p:spPr>
          <a:xfrm>
            <a:off x="107504" y="1196752"/>
            <a:ext cx="8928992" cy="4518248"/>
          </a:xfrm>
          <a:prstGeom prst="rect">
            <a:avLst/>
          </a:prstGeom>
        </p:spPr>
      </p:pic>
    </p:spTree>
    <p:extLst>
      <p:ext uri="{BB962C8B-B14F-4D97-AF65-F5344CB8AC3E}">
        <p14:creationId xmlns:p14="http://schemas.microsoft.com/office/powerpoint/2010/main" val="175228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56</a:t>
            </a:fld>
            <a:r>
              <a:rPr lang="en-ZA" dirty="0"/>
              <a:t> </a:t>
            </a:r>
          </a:p>
        </p:txBody>
      </p:sp>
      <p:sp>
        <p:nvSpPr>
          <p:cNvPr id="9" name="Rectangle 2"/>
          <p:cNvSpPr txBox="1">
            <a:spLocks noChangeArrowheads="1"/>
          </p:cNvSpPr>
          <p:nvPr/>
        </p:nvSpPr>
        <p:spPr>
          <a:xfrm>
            <a:off x="179512" y="158940"/>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SUMMARY PER DIRECT GRANT</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10" name="Content Placeholder 2">
            <a:extLst>
              <a:ext uri="{FF2B5EF4-FFF2-40B4-BE49-F238E27FC236}">
                <a16:creationId xmlns:a16="http://schemas.microsoft.com/office/drawing/2014/main" id="{FC8DA5D5-1029-4F4D-9C93-E7346F337066}"/>
              </a:ext>
            </a:extLst>
          </p:cNvPr>
          <p:cNvSpPr txBox="1">
            <a:spLocks/>
          </p:cNvSpPr>
          <p:nvPr/>
        </p:nvSpPr>
        <p:spPr>
          <a:xfrm>
            <a:off x="107504" y="1052737"/>
            <a:ext cx="8824564" cy="41044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tLang="en-US" sz="1600" dirty="0">
                <a:latin typeface="Arial Black" panose="020B0A04020102020204" pitchFamily="34" charset="0"/>
                <a:cs typeface="Arial" panose="020B0604020202020204" pitchFamily="34" charset="0"/>
              </a:rPr>
              <a:t>The Conditional Grants expenditure as at 31 March 2022 as per the Audited Provincial Financial Statements post the finalisation of National Annual Report:</a:t>
            </a:r>
          </a:p>
          <a:p>
            <a:pPr marL="0" indent="0" algn="just">
              <a:buNone/>
            </a:pPr>
            <a:endParaRPr lang="en-US" altLang="en-US" sz="1600" dirty="0">
              <a:latin typeface="Arial Black" panose="020B0A04020102020204" pitchFamily="34" charset="0"/>
              <a:cs typeface="Arial" panose="020B0604020202020204" pitchFamily="34" charset="0"/>
            </a:endParaRPr>
          </a:p>
          <a:p>
            <a:pPr lvl="1" algn="just">
              <a:buFont typeface="Wingdings" panose="05000000000000000000" pitchFamily="2" charset="2"/>
              <a:buChar char="Ø"/>
            </a:pPr>
            <a:r>
              <a:rPr lang="en-US" altLang="en-US" sz="1600" dirty="0">
                <a:latin typeface="Arial Black" panose="020B0A04020102020204" pitchFamily="34" charset="0"/>
                <a:cs typeface="Arial" panose="020B0604020202020204" pitchFamily="34" charset="0"/>
              </a:rPr>
              <a:t>  Total CG spent 95,0% or R50,8 bn against total adjusted budget of  R53,5 bn which is below the acceptable norm of 100%.</a:t>
            </a:r>
          </a:p>
          <a:p>
            <a:pPr lvl="1" algn="just"/>
            <a:endParaRPr lang="en-US" altLang="en-US" sz="1600" dirty="0">
              <a:latin typeface="Arial Black" panose="020B0A04020102020204" pitchFamily="34" charset="0"/>
              <a:cs typeface="Arial" panose="020B0604020202020204" pitchFamily="34" charset="0"/>
            </a:endParaRPr>
          </a:p>
          <a:p>
            <a:pPr lvl="1" algn="just">
              <a:buFont typeface="Wingdings" panose="05000000000000000000" pitchFamily="2" charset="2"/>
              <a:buChar char="Ø"/>
            </a:pPr>
            <a:r>
              <a:rPr lang="en-US" altLang="en-US" sz="1600" dirty="0">
                <a:latin typeface="Arial Black" panose="020B0A04020102020204" pitchFamily="34" charset="0"/>
                <a:cs typeface="Arial" panose="020B0604020202020204" pitchFamily="34" charset="0"/>
              </a:rPr>
              <a:t>  All grants underspent; variance explanations are detailed in individual grants below. Rollovers were requested.</a:t>
            </a:r>
          </a:p>
          <a:p>
            <a:pPr lvl="1" algn="just">
              <a:buFont typeface="Wingdings" panose="05000000000000000000" pitchFamily="2" charset="2"/>
              <a:buChar char="Ø"/>
            </a:pPr>
            <a:endParaRPr lang="en-US" altLang="en-US" sz="1600" dirty="0">
              <a:latin typeface="Arial Black" panose="020B0A04020102020204" pitchFamily="34" charset="0"/>
              <a:cs typeface="Arial" panose="020B0604020202020204" pitchFamily="34" charset="0"/>
            </a:endParaRPr>
          </a:p>
          <a:p>
            <a:pPr lvl="1" algn="just">
              <a:buFont typeface="Wingdings" panose="05000000000000000000" pitchFamily="2" charset="2"/>
              <a:buChar char="Ø"/>
            </a:pPr>
            <a:r>
              <a:rPr lang="en-US" altLang="en-US" sz="1600" dirty="0">
                <a:latin typeface="Arial Black" panose="020B0A04020102020204" pitchFamily="34" charset="0"/>
                <a:cs typeface="Arial" panose="020B0604020202020204" pitchFamily="34" charset="0"/>
              </a:rPr>
              <a:t>The major contributor to underspending in all conditional grant is the  HFRG due to poor performance of the contractors and the effect of the Covid – 19 pandemic.</a:t>
            </a:r>
          </a:p>
          <a:p>
            <a:pPr lvl="1" algn="just">
              <a:buFont typeface="Wingdings" panose="05000000000000000000" pitchFamily="2" charset="2"/>
              <a:buChar char="Ø"/>
            </a:pPr>
            <a:endParaRPr lang="en-US" altLang="en-US" sz="1600" dirty="0">
              <a:latin typeface="Arial Black" panose="020B0A04020102020204" pitchFamily="34" charset="0"/>
              <a:cs typeface="Arial" panose="020B0604020202020204" pitchFamily="34" charset="0"/>
            </a:endParaRPr>
          </a:p>
          <a:p>
            <a:pPr lvl="1" algn="just">
              <a:buFont typeface="Wingdings" panose="05000000000000000000" pitchFamily="2" charset="2"/>
              <a:buChar char="Ø"/>
            </a:pPr>
            <a:r>
              <a:rPr lang="en-US" altLang="en-US" sz="1600" dirty="0">
                <a:latin typeface="Arial Black" panose="020B0A04020102020204" pitchFamily="34" charset="0"/>
                <a:cs typeface="Arial" panose="020B0604020202020204" pitchFamily="34" charset="0"/>
              </a:rPr>
              <a:t>HIV, TB, COS, Malaria &amp;HPV Grant spent 95.5%. However, TB and HPV components spent 100% of their allocation. </a:t>
            </a:r>
          </a:p>
        </p:txBody>
      </p:sp>
    </p:spTree>
    <p:extLst>
      <p:ext uri="{BB962C8B-B14F-4D97-AF65-F5344CB8AC3E}">
        <p14:creationId xmlns:p14="http://schemas.microsoft.com/office/powerpoint/2010/main" val="3487852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57</a:t>
            </a:fld>
            <a:r>
              <a:rPr lang="en-ZA" dirty="0"/>
              <a:t> </a:t>
            </a:r>
          </a:p>
        </p:txBody>
      </p:sp>
      <p:sp>
        <p:nvSpPr>
          <p:cNvPr id="9" name="Rectangle 2"/>
          <p:cNvSpPr txBox="1">
            <a:spLocks noChangeArrowheads="1"/>
          </p:cNvSpPr>
          <p:nvPr/>
        </p:nvSpPr>
        <p:spPr>
          <a:xfrm>
            <a:off x="107504" y="209964"/>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SUMMARY PER PROVINCE</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pic>
        <p:nvPicPr>
          <p:cNvPr id="2" name="Picture 1">
            <a:extLst>
              <a:ext uri="{FF2B5EF4-FFF2-40B4-BE49-F238E27FC236}">
                <a16:creationId xmlns:a16="http://schemas.microsoft.com/office/drawing/2014/main" id="{FD7FAA30-B793-49D2-8F70-236C123A6F98}"/>
              </a:ext>
            </a:extLst>
          </p:cNvPr>
          <p:cNvPicPr>
            <a:picLocks noChangeAspect="1"/>
          </p:cNvPicPr>
          <p:nvPr/>
        </p:nvPicPr>
        <p:blipFill>
          <a:blip r:embed="rId3"/>
          <a:stretch>
            <a:fillRect/>
          </a:stretch>
        </p:blipFill>
        <p:spPr>
          <a:xfrm>
            <a:off x="99442" y="1163057"/>
            <a:ext cx="8928992" cy="4514184"/>
          </a:xfrm>
          <a:prstGeom prst="rect">
            <a:avLst/>
          </a:prstGeom>
        </p:spPr>
      </p:pic>
    </p:spTree>
    <p:extLst>
      <p:ext uri="{BB962C8B-B14F-4D97-AF65-F5344CB8AC3E}">
        <p14:creationId xmlns:p14="http://schemas.microsoft.com/office/powerpoint/2010/main" val="2145685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58</a:t>
            </a:fld>
            <a:r>
              <a:rPr lang="en-ZA" dirty="0"/>
              <a:t> </a:t>
            </a:r>
          </a:p>
        </p:txBody>
      </p:sp>
      <p:sp>
        <p:nvSpPr>
          <p:cNvPr id="9" name="Rectangle 2"/>
          <p:cNvSpPr txBox="1">
            <a:spLocks noChangeArrowheads="1"/>
          </p:cNvSpPr>
          <p:nvPr/>
        </p:nvSpPr>
        <p:spPr>
          <a:xfrm>
            <a:off x="186058" y="153982"/>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latin typeface="Arial" panose="020B0604020202020204" pitchFamily="34" charset="0"/>
                <a:cs typeface="Arial" panose="020B0604020202020204" pitchFamily="34" charset="0"/>
              </a:rPr>
              <a:t>NATIONAL TERTIARY SERVICES GRANT</a:t>
            </a:r>
            <a:endParaRPr kumimoji="0" lang="en-GB" sz="2400" b="1" i="0" u="none" strike="noStrike" kern="1200" cap="none" spc="0" normalizeH="0" baseline="0" noProof="0" dirty="0">
              <a:ln>
                <a:noFill/>
              </a:ln>
              <a:solidFill>
                <a:schemeClr val="bg1"/>
              </a:solidFill>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id="{C77B7C5A-C1F8-413D-9486-9E72DB727A76}"/>
              </a:ext>
            </a:extLst>
          </p:cNvPr>
          <p:cNvSpPr txBox="1">
            <a:spLocks/>
          </p:cNvSpPr>
          <p:nvPr/>
        </p:nvSpPr>
        <p:spPr>
          <a:xfrm>
            <a:off x="179512" y="4579962"/>
            <a:ext cx="8856984" cy="114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pPr>
            <a:r>
              <a:rPr lang="en-US" sz="1400" dirty="0">
                <a:latin typeface="Arial Black" panose="020B0A04020102020204" pitchFamily="34" charset="0"/>
                <a:cs typeface="Arial" panose="020B0604020202020204" pitchFamily="34" charset="0"/>
              </a:rPr>
              <a:t>All provinces spent within the acceptable norm with the exception of EC,FS,GP &amp; LP that are underspending due to delays in delivery of medical equipment.</a:t>
            </a:r>
          </a:p>
          <a:p>
            <a:pPr algn="just">
              <a:spcBef>
                <a:spcPts val="0"/>
              </a:spcBef>
            </a:pPr>
            <a:r>
              <a:rPr lang="en-US" sz="1400" dirty="0">
                <a:latin typeface="Arial Black" panose="020B0A04020102020204" pitchFamily="34" charset="0"/>
                <a:cs typeface="Arial" panose="020B0604020202020204" pitchFamily="34" charset="0"/>
              </a:rPr>
              <a:t>Underspending provinces requested roll-over funds </a:t>
            </a:r>
            <a:endParaRPr lang="en-ZA" sz="1400" dirty="0">
              <a:latin typeface="Arial Black" panose="020B0A040201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1B9DAB5-2371-473C-B415-0C3BAF3497A1}"/>
              </a:ext>
            </a:extLst>
          </p:cNvPr>
          <p:cNvPicPr>
            <a:picLocks noChangeAspect="1"/>
          </p:cNvPicPr>
          <p:nvPr/>
        </p:nvPicPr>
        <p:blipFill>
          <a:blip r:embed="rId3"/>
          <a:stretch>
            <a:fillRect/>
          </a:stretch>
        </p:blipFill>
        <p:spPr>
          <a:xfrm>
            <a:off x="107504" y="1105321"/>
            <a:ext cx="8928992" cy="3411289"/>
          </a:xfrm>
          <a:prstGeom prst="rect">
            <a:avLst/>
          </a:prstGeom>
        </p:spPr>
      </p:pic>
    </p:spTree>
    <p:extLst>
      <p:ext uri="{BB962C8B-B14F-4D97-AF65-F5344CB8AC3E}">
        <p14:creationId xmlns:p14="http://schemas.microsoft.com/office/powerpoint/2010/main" val="3441466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59</a:t>
            </a:fld>
            <a:r>
              <a:rPr lang="en-ZA" dirty="0"/>
              <a:t> </a:t>
            </a:r>
          </a:p>
        </p:txBody>
      </p:sp>
      <p:sp>
        <p:nvSpPr>
          <p:cNvPr id="9" name="Rectangle 2"/>
          <p:cNvSpPr txBox="1">
            <a:spLocks noChangeArrowheads="1"/>
          </p:cNvSpPr>
          <p:nvPr/>
        </p:nvSpPr>
        <p:spPr>
          <a:xfrm>
            <a:off x="115949" y="198192"/>
            <a:ext cx="6671692" cy="666113"/>
          </a:xfrm>
          <a:prstGeom prst="rect">
            <a:avLst/>
          </a:prstGeom>
        </p:spPr>
        <p:txBody>
          <a:bodyPr tIns="45720" rIns="91440" bIns="45720" anchor="b">
            <a:normAutofit fontScale="925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6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NATIONAL</a:t>
            </a:r>
            <a:r>
              <a:rPr lang="en-ZA" sz="2400" b="1"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HEALTH INSURANCE GRANT</a:t>
            </a:r>
            <a:endParaRPr kumimoji="0" lang="en-GB"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6" name="Content Placeholder 2">
            <a:extLst>
              <a:ext uri="{FF2B5EF4-FFF2-40B4-BE49-F238E27FC236}">
                <a16:creationId xmlns:a16="http://schemas.microsoft.com/office/drawing/2014/main" id="{F6D0DE4C-06F8-40C6-91E3-4DE68F86094F}"/>
              </a:ext>
            </a:extLst>
          </p:cNvPr>
          <p:cNvSpPr txBox="1">
            <a:spLocks/>
          </p:cNvSpPr>
          <p:nvPr/>
        </p:nvSpPr>
        <p:spPr>
          <a:xfrm>
            <a:off x="59362" y="4494754"/>
            <a:ext cx="9025275" cy="11574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gn="just">
              <a:spcBef>
                <a:spcPts val="0"/>
              </a:spcBef>
            </a:pPr>
            <a:r>
              <a:rPr lang="en-US" sz="1400" dirty="0">
                <a:latin typeface="Arial Black" panose="020B0A04020102020204" pitchFamily="34" charset="0"/>
                <a:cs typeface="Arial" panose="020B0604020202020204" pitchFamily="34" charset="0"/>
              </a:rPr>
              <a:t>All provinces spent within the acceptable norm with the exception of GP and MP that underspent due to inability to attract general practitioners and the effect of Covid as some doctors withdrew their services. </a:t>
            </a:r>
          </a:p>
          <a:p>
            <a:pPr marL="174625" indent="-174625" algn="just">
              <a:spcBef>
                <a:spcPts val="0"/>
              </a:spcBef>
            </a:pPr>
            <a:r>
              <a:rPr lang="en-US" sz="1400" dirty="0">
                <a:latin typeface="Arial Black" panose="020B0A04020102020204" pitchFamily="34" charset="0"/>
                <a:cs typeface="Arial" panose="020B0604020202020204" pitchFamily="34" charset="0"/>
              </a:rPr>
              <a:t>No rollovers requested as funds were requested.</a:t>
            </a:r>
            <a:endParaRPr lang="en-ZA" sz="1400" dirty="0">
              <a:latin typeface="Arial Black" panose="020B0A040201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C80241F-DCF9-4C38-B165-F86D8CA33729}"/>
              </a:ext>
            </a:extLst>
          </p:cNvPr>
          <p:cNvPicPr>
            <a:picLocks noChangeAspect="1"/>
          </p:cNvPicPr>
          <p:nvPr/>
        </p:nvPicPr>
        <p:blipFill>
          <a:blip r:embed="rId3"/>
          <a:stretch>
            <a:fillRect/>
          </a:stretch>
        </p:blipFill>
        <p:spPr>
          <a:xfrm>
            <a:off x="107504" y="1225231"/>
            <a:ext cx="8928992" cy="3269523"/>
          </a:xfrm>
          <a:prstGeom prst="rect">
            <a:avLst/>
          </a:prstGeom>
        </p:spPr>
      </p:pic>
    </p:spTree>
    <p:extLst>
      <p:ext uri="{BB962C8B-B14F-4D97-AF65-F5344CB8AC3E}">
        <p14:creationId xmlns:p14="http://schemas.microsoft.com/office/powerpoint/2010/main" val="239044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1023"/>
            <a:ext cx="8555868" cy="548145"/>
          </a:xfrm>
        </p:spPr>
        <p:txBody>
          <a:bodyPr/>
          <a:lstStyle/>
          <a:p>
            <a:pPr marL="257175" indent="-257175">
              <a:lnSpc>
                <a:spcPct val="115000"/>
              </a:lnSpc>
              <a:spcAft>
                <a:spcPts val="600"/>
              </a:spcAft>
            </a:pPr>
            <a:r>
              <a:rPr lang="af-ZA" sz="2100" u="none" dirty="0">
                <a:latin typeface="Google Sans"/>
                <a:cs typeface="Arial" panose="020B0604020202020204" pitchFamily="34" charset="0"/>
              </a:rPr>
              <a:t>	1. COVID-19 VACCINATION PROGRAMME</a:t>
            </a:r>
          </a:p>
        </p:txBody>
      </p:sp>
      <p:sp>
        <p:nvSpPr>
          <p:cNvPr id="3" name="Text Placeholder 2"/>
          <p:cNvSpPr>
            <a:spLocks noGrp="1"/>
          </p:cNvSpPr>
          <p:nvPr>
            <p:ph type="body" sz="quarter" idx="10"/>
          </p:nvPr>
        </p:nvSpPr>
        <p:spPr>
          <a:xfrm>
            <a:off x="152037" y="1128059"/>
            <a:ext cx="9037949" cy="4738918"/>
          </a:xfrm>
        </p:spPr>
        <p:txBody>
          <a:bodyPr/>
          <a:lstStyle/>
          <a:p>
            <a:pPr algn="just">
              <a:spcBef>
                <a:spcPts val="0"/>
              </a:spcBef>
            </a:pPr>
            <a:r>
              <a:rPr lang="en-US" sz="1400" dirty="0">
                <a:latin typeface="Arial Black" panose="020B0A04020102020204" pitchFamily="34" charset="0"/>
                <a:cs typeface="Arial" panose="020B0604020202020204" pitchFamily="34" charset="0"/>
              </a:rPr>
              <a:t>The </a:t>
            </a:r>
            <a:r>
              <a:rPr lang="en-US" sz="1400" dirty="0" err="1">
                <a:latin typeface="Arial Black" panose="020B0A04020102020204" pitchFamily="34" charset="0"/>
                <a:cs typeface="Arial" panose="020B0604020202020204" pitchFamily="34" charset="0"/>
              </a:rPr>
              <a:t>NDoH</a:t>
            </a:r>
            <a:r>
              <a:rPr lang="en-US" sz="1400" dirty="0">
                <a:latin typeface="Arial Black" panose="020B0A04020102020204" pitchFamily="34" charset="0"/>
                <a:cs typeface="Arial" panose="020B0604020202020204" pitchFamily="34" charset="0"/>
              </a:rPr>
              <a:t> procured vaccines in February 2021 and March 2021</a:t>
            </a:r>
          </a:p>
          <a:p>
            <a:pPr>
              <a:spcBef>
                <a:spcPts val="0"/>
              </a:spcBef>
            </a:pPr>
            <a:r>
              <a:rPr lang="en-US" sz="1400" dirty="0">
                <a:latin typeface="Arial Black" panose="020B0A04020102020204" pitchFamily="34" charset="0"/>
                <a:cs typeface="Arial" panose="020B0604020202020204" pitchFamily="34" charset="0"/>
              </a:rPr>
              <a:t>Deliveries were delayed by J&amp;J and the </a:t>
            </a:r>
            <a:r>
              <a:rPr lang="en-US" sz="1400" dirty="0" err="1">
                <a:latin typeface="Arial Black" panose="020B0A04020102020204" pitchFamily="34" charset="0"/>
                <a:cs typeface="Arial" panose="020B0604020202020204" pitchFamily="34" charset="0"/>
              </a:rPr>
              <a:t>programme</a:t>
            </a:r>
            <a:r>
              <a:rPr lang="en-US" sz="1400" dirty="0">
                <a:latin typeface="Arial Black" panose="020B0A04020102020204" pitchFamily="34" charset="0"/>
                <a:cs typeface="Arial" panose="020B0604020202020204" pitchFamily="34" charset="0"/>
              </a:rPr>
              <a:t> ran into vaccine shortages into July/Aug 2021</a:t>
            </a:r>
          </a:p>
          <a:p>
            <a:pPr marL="0" indent="0">
              <a:spcBef>
                <a:spcPts val="0"/>
              </a:spcBef>
              <a:buNone/>
            </a:pPr>
            <a:r>
              <a:rPr lang="en-US" sz="1400" dirty="0">
                <a:latin typeface="Arial Black" panose="020B0A04020102020204" pitchFamily="34" charset="0"/>
                <a:cs typeface="Arial" panose="020B0604020202020204" pitchFamily="34" charset="0"/>
              </a:rPr>
              <a:t> </a:t>
            </a:r>
          </a:p>
          <a:p>
            <a:pPr>
              <a:spcBef>
                <a:spcPts val="0"/>
              </a:spcBef>
            </a:pPr>
            <a:r>
              <a:rPr lang="en-US" sz="1400" dirty="0">
                <a:latin typeface="Arial Black" panose="020B0A04020102020204" pitchFamily="34" charset="0"/>
                <a:cs typeface="Arial" panose="020B0604020202020204" pitchFamily="34" charset="0"/>
              </a:rPr>
              <a:t>Every effort was made to rapidly scale up vaccination sites to improve access to vaccines</a:t>
            </a:r>
          </a:p>
          <a:p>
            <a:pPr>
              <a:spcBef>
                <a:spcPts val="0"/>
              </a:spcBef>
            </a:pPr>
            <a:endParaRPr lang="af-ZA" sz="1400" dirty="0">
              <a:latin typeface="Arial Black" panose="020B0A04020102020204" pitchFamily="34" charset="0"/>
              <a:cs typeface="Arial" panose="020B0604020202020204" pitchFamily="34" charset="0"/>
            </a:endParaRPr>
          </a:p>
          <a:p>
            <a:pPr>
              <a:spcBef>
                <a:spcPts val="0"/>
              </a:spcBef>
            </a:pPr>
            <a:r>
              <a:rPr lang="af-ZA" sz="1400" dirty="0">
                <a:latin typeface="Arial Black" panose="020B0A04020102020204" pitchFamily="34" charset="0"/>
                <a:cs typeface="Arial" panose="020B0604020202020204" pitchFamily="34" charset="0"/>
              </a:rPr>
              <a:t>Eligibility was implemented in phases to accommodate the vaccine supply and the changing knowledge of vulnerability</a:t>
            </a:r>
          </a:p>
          <a:p>
            <a:pPr marL="0" indent="0">
              <a:spcBef>
                <a:spcPts val="0"/>
              </a:spcBef>
              <a:buNone/>
            </a:pPr>
            <a:endParaRPr lang="af-ZA" sz="1400" dirty="0">
              <a:latin typeface="Arial Black" panose="020B0A04020102020204" pitchFamily="34" charset="0"/>
              <a:cs typeface="Arial" panose="020B0604020202020204" pitchFamily="34" charset="0"/>
            </a:endParaRPr>
          </a:p>
          <a:p>
            <a:pPr>
              <a:spcBef>
                <a:spcPts val="0"/>
              </a:spcBef>
            </a:pPr>
            <a:r>
              <a:rPr lang="af-ZA" sz="1400" dirty="0">
                <a:latin typeface="Arial Black" panose="020B0A04020102020204" pitchFamily="34" charset="0"/>
                <a:cs typeface="Arial" panose="020B0604020202020204" pitchFamily="34" charset="0"/>
              </a:rPr>
              <a:t>Work was accelerated on:</a:t>
            </a:r>
          </a:p>
          <a:p>
            <a:pPr marL="622300" lvl="2" algn="just">
              <a:spcBef>
                <a:spcPts val="0"/>
              </a:spcBef>
            </a:pPr>
            <a:r>
              <a:rPr lang="en-US" sz="1400" dirty="0">
                <a:latin typeface="Arial Black" panose="020B0A04020102020204" pitchFamily="34" charset="0"/>
                <a:cs typeface="Arial" panose="020B0604020202020204" pitchFamily="34" charset="0"/>
              </a:rPr>
              <a:t>Establishing a service delivery platform</a:t>
            </a:r>
          </a:p>
          <a:p>
            <a:pPr marL="622300" lvl="2" algn="just">
              <a:spcBef>
                <a:spcPts val="0"/>
              </a:spcBef>
            </a:pPr>
            <a:r>
              <a:rPr lang="en-US" sz="1400" dirty="0">
                <a:latin typeface="Arial Black" panose="020B0A04020102020204" pitchFamily="34" charset="0"/>
                <a:cs typeface="Arial" panose="020B0604020202020204" pitchFamily="34" charset="0"/>
              </a:rPr>
              <a:t>Vaccine supply management: selection, regulation issues, procurement, distribution, storage, ancillary supplies, waste disposal</a:t>
            </a:r>
          </a:p>
          <a:p>
            <a:pPr marL="622300" lvl="2" algn="just">
              <a:spcBef>
                <a:spcPts val="0"/>
              </a:spcBef>
            </a:pPr>
            <a:r>
              <a:rPr lang="en-US" sz="1400" dirty="0">
                <a:latin typeface="Arial Black" panose="020B0A04020102020204" pitchFamily="34" charset="0"/>
                <a:cs typeface="Arial" panose="020B0604020202020204" pitchFamily="34" charset="0"/>
              </a:rPr>
              <a:t>Development of vaccination guidelines</a:t>
            </a:r>
          </a:p>
          <a:p>
            <a:pPr marL="622300" lvl="2" algn="just">
              <a:spcBef>
                <a:spcPts val="0"/>
              </a:spcBef>
            </a:pPr>
            <a:r>
              <a:rPr lang="en-US" sz="1400" dirty="0">
                <a:latin typeface="Arial Black" panose="020B0A04020102020204" pitchFamily="34" charset="0"/>
                <a:cs typeface="Arial" panose="020B0604020202020204" pitchFamily="34" charset="0"/>
              </a:rPr>
              <a:t>Health care worker training</a:t>
            </a:r>
          </a:p>
          <a:p>
            <a:pPr marL="622300" lvl="2" algn="just">
              <a:spcBef>
                <a:spcPts val="0"/>
              </a:spcBef>
            </a:pPr>
            <a:r>
              <a:rPr lang="en-US" sz="1400" dirty="0">
                <a:latin typeface="Arial Black" panose="020B0A04020102020204" pitchFamily="34" charset="0"/>
                <a:cs typeface="Arial" panose="020B0604020202020204" pitchFamily="34" charset="0"/>
              </a:rPr>
              <a:t>Adverse events following immunization surveillance</a:t>
            </a:r>
          </a:p>
          <a:p>
            <a:pPr marL="622300" lvl="2" algn="just">
              <a:spcBef>
                <a:spcPts val="0"/>
              </a:spcBef>
            </a:pPr>
            <a:r>
              <a:rPr lang="en-US" sz="1400" dirty="0">
                <a:latin typeface="Arial Black" panose="020B0A04020102020204" pitchFamily="34" charset="0"/>
                <a:cs typeface="Arial" panose="020B0604020202020204" pitchFamily="34" charset="0"/>
              </a:rPr>
              <a:t>Recording and reporting through the EVDS</a:t>
            </a:r>
          </a:p>
          <a:p>
            <a:pPr marL="622300" lvl="2" algn="just">
              <a:spcBef>
                <a:spcPts val="0"/>
              </a:spcBef>
            </a:pPr>
            <a:r>
              <a:rPr lang="en-US" sz="1400" dirty="0">
                <a:latin typeface="Arial Black" panose="020B0A04020102020204" pitchFamily="34" charset="0"/>
                <a:cs typeface="Arial" panose="020B0604020202020204" pitchFamily="34" charset="0"/>
              </a:rPr>
              <a:t>Development of vaccination certification tools</a:t>
            </a:r>
          </a:p>
          <a:p>
            <a:pPr marL="622300" lvl="2" algn="just">
              <a:spcBef>
                <a:spcPts val="0"/>
              </a:spcBef>
            </a:pPr>
            <a:r>
              <a:rPr lang="en-US" sz="1400" dirty="0">
                <a:latin typeface="Arial Black" panose="020B0A04020102020204" pitchFamily="34" charset="0"/>
                <a:cs typeface="Arial" panose="020B0604020202020204" pitchFamily="34" charset="0"/>
              </a:rPr>
              <a:t>Communication and Demand Generation</a:t>
            </a:r>
          </a:p>
          <a:p>
            <a:pPr marL="622300" lvl="2" algn="just">
              <a:spcBef>
                <a:spcPts val="0"/>
              </a:spcBef>
            </a:pPr>
            <a:r>
              <a:rPr lang="en-US" sz="1400" dirty="0">
                <a:latin typeface="Arial Black" panose="020B0A04020102020204" pitchFamily="34" charset="0"/>
                <a:cs typeface="Arial" panose="020B0604020202020204" pitchFamily="34" charset="0"/>
              </a:rPr>
              <a:t>Financing and cost recovery mechanisms</a:t>
            </a:r>
          </a:p>
          <a:p>
            <a:pPr marL="642938" lvl="1">
              <a:spcBef>
                <a:spcPts val="0"/>
              </a:spcBef>
            </a:pPr>
            <a:endParaRPr lang="af-ZA" sz="1400" dirty="0">
              <a:latin typeface="Arial" panose="020B0604020202020204" pitchFamily="34" charset="0"/>
              <a:cs typeface="Arial" panose="020B0604020202020204" pitchFamily="34" charset="0"/>
            </a:endParaRPr>
          </a:p>
          <a:p>
            <a:pPr>
              <a:spcBef>
                <a:spcPts val="0"/>
              </a:spcBef>
            </a:pPr>
            <a:endParaRPr lang="en-US"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0BE0900-B8B0-3AB6-15C7-6F5D72256E87}"/>
              </a:ext>
            </a:extLst>
          </p:cNvPr>
          <p:cNvSpPr txBox="1"/>
          <p:nvPr/>
        </p:nvSpPr>
        <p:spPr>
          <a:xfrm>
            <a:off x="152037" y="260648"/>
            <a:ext cx="4620126" cy="491930"/>
          </a:xfrm>
          <a:prstGeom prst="rect">
            <a:avLst/>
          </a:prstGeom>
          <a:noFill/>
        </p:spPr>
        <p:txBody>
          <a:bodyPr wrap="square">
            <a:spAutoFit/>
          </a:bodyPr>
          <a:lstStyle/>
          <a:p>
            <a:pPr marL="335756" indent="-335756" algn="just">
              <a:lnSpc>
                <a:spcPct val="115000"/>
              </a:lnSpc>
              <a:spcAft>
                <a:spcPts val="600"/>
              </a:spcAft>
              <a:buNone/>
            </a:pPr>
            <a:r>
              <a:rPr lang="af-ZA" sz="2400"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Historical Overview</a:t>
            </a:r>
          </a:p>
        </p:txBody>
      </p:sp>
    </p:spTree>
    <p:extLst>
      <p:ext uri="{BB962C8B-B14F-4D97-AF65-F5344CB8AC3E}">
        <p14:creationId xmlns:p14="http://schemas.microsoft.com/office/powerpoint/2010/main" val="1005723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60</a:t>
            </a:fld>
            <a:r>
              <a:rPr lang="en-ZA" dirty="0"/>
              <a:t> </a:t>
            </a:r>
          </a:p>
        </p:txBody>
      </p:sp>
      <p:sp>
        <p:nvSpPr>
          <p:cNvPr id="9" name="Rectangle 2"/>
          <p:cNvSpPr txBox="1">
            <a:spLocks noChangeArrowheads="1"/>
          </p:cNvSpPr>
          <p:nvPr/>
        </p:nvSpPr>
        <p:spPr>
          <a:xfrm>
            <a:off x="27900" y="145694"/>
            <a:ext cx="6997216" cy="666113"/>
          </a:xfrm>
          <a:prstGeom prst="rect">
            <a:avLst/>
          </a:prstGeom>
        </p:spPr>
        <p:txBody>
          <a:bodyPr tIns="45720" rIns="91440" bIns="45720" anchor="b">
            <a:normAutofit fontScale="77500" lnSpcReduction="2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HEALTH FACILITY REVITALISATION GRANT</a:t>
            </a:r>
            <a:endParaRPr kumimoji="0" lang="en-GB" sz="28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6" name="Content Placeholder 2">
            <a:extLst>
              <a:ext uri="{FF2B5EF4-FFF2-40B4-BE49-F238E27FC236}">
                <a16:creationId xmlns:a16="http://schemas.microsoft.com/office/drawing/2014/main" id="{6E4CDA5E-1894-4874-B911-BD3E1E2B949F}"/>
              </a:ext>
            </a:extLst>
          </p:cNvPr>
          <p:cNvSpPr txBox="1">
            <a:spLocks/>
          </p:cNvSpPr>
          <p:nvPr/>
        </p:nvSpPr>
        <p:spPr>
          <a:xfrm>
            <a:off x="107503" y="4121261"/>
            <a:ext cx="8856985" cy="13684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latin typeface="Arial Black" panose="020B0A04020102020204" pitchFamily="34" charset="0"/>
                <a:cs typeface="Arial" panose="020B0604020202020204" pitchFamily="34" charset="0"/>
              </a:rPr>
              <a:t>All provinces spent within the acceptable norm with the exception of FS, LP and NW &amp; WC due to impact of the pandemic and delays in project planning and awarding.</a:t>
            </a:r>
          </a:p>
          <a:p>
            <a:pPr algn="just"/>
            <a:r>
              <a:rPr lang="en-US" sz="1400" dirty="0">
                <a:latin typeface="Arial Black" panose="020B0A04020102020204" pitchFamily="34" charset="0"/>
                <a:cs typeface="Arial" panose="020B0604020202020204" pitchFamily="34" charset="0"/>
              </a:rPr>
              <a:t>Underspending provinces requested roll-over funds.</a:t>
            </a:r>
            <a:endParaRPr lang="en-ZA" sz="1400" dirty="0">
              <a:latin typeface="Arial Black" panose="020B0A040201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3682BAA-1DD1-4167-84E4-F0A9E00FEFAE}"/>
              </a:ext>
            </a:extLst>
          </p:cNvPr>
          <p:cNvPicPr>
            <a:picLocks noChangeAspect="1"/>
          </p:cNvPicPr>
          <p:nvPr/>
        </p:nvPicPr>
        <p:blipFill>
          <a:blip r:embed="rId3"/>
          <a:stretch>
            <a:fillRect/>
          </a:stretch>
        </p:blipFill>
        <p:spPr>
          <a:xfrm>
            <a:off x="107504" y="1132482"/>
            <a:ext cx="8979346" cy="2852254"/>
          </a:xfrm>
          <a:prstGeom prst="rect">
            <a:avLst/>
          </a:prstGeom>
        </p:spPr>
      </p:pic>
    </p:spTree>
    <p:extLst>
      <p:ext uri="{BB962C8B-B14F-4D97-AF65-F5344CB8AC3E}">
        <p14:creationId xmlns:p14="http://schemas.microsoft.com/office/powerpoint/2010/main" val="3787712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61</a:t>
            </a:fld>
            <a:r>
              <a:rPr lang="en-ZA" dirty="0"/>
              <a:t> </a:t>
            </a:r>
          </a:p>
        </p:txBody>
      </p:sp>
      <p:sp>
        <p:nvSpPr>
          <p:cNvPr id="9" name="Rectangle 2"/>
          <p:cNvSpPr txBox="1">
            <a:spLocks noChangeArrowheads="1"/>
          </p:cNvSpPr>
          <p:nvPr/>
        </p:nvSpPr>
        <p:spPr>
          <a:xfrm>
            <a:off x="107504" y="137956"/>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STATUTORY HR &amp; TRAINING GRANT</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pic>
        <p:nvPicPr>
          <p:cNvPr id="5" name="Picture 4">
            <a:extLst>
              <a:ext uri="{FF2B5EF4-FFF2-40B4-BE49-F238E27FC236}">
                <a16:creationId xmlns:a16="http://schemas.microsoft.com/office/drawing/2014/main" id="{D41CDDAF-5351-4242-B8FC-CE325027BF43}"/>
              </a:ext>
            </a:extLst>
          </p:cNvPr>
          <p:cNvPicPr>
            <a:picLocks noChangeAspect="1"/>
          </p:cNvPicPr>
          <p:nvPr/>
        </p:nvPicPr>
        <p:blipFill>
          <a:blip r:embed="rId3"/>
          <a:stretch>
            <a:fillRect/>
          </a:stretch>
        </p:blipFill>
        <p:spPr>
          <a:xfrm>
            <a:off x="107504" y="1124744"/>
            <a:ext cx="8928992" cy="4586191"/>
          </a:xfrm>
          <a:prstGeom prst="rect">
            <a:avLst/>
          </a:prstGeom>
        </p:spPr>
      </p:pic>
    </p:spTree>
    <p:extLst>
      <p:ext uri="{BB962C8B-B14F-4D97-AF65-F5344CB8AC3E}">
        <p14:creationId xmlns:p14="http://schemas.microsoft.com/office/powerpoint/2010/main" val="102501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107504" y="5085184"/>
            <a:ext cx="8928992" cy="49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84073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62</a:t>
            </a:fld>
            <a:r>
              <a:rPr lang="en-ZA" dirty="0"/>
              <a:t> </a:t>
            </a:r>
          </a:p>
        </p:txBody>
      </p:sp>
      <p:sp>
        <p:nvSpPr>
          <p:cNvPr id="9" name="Rectangle 2"/>
          <p:cNvSpPr txBox="1">
            <a:spLocks noChangeArrowheads="1"/>
          </p:cNvSpPr>
          <p:nvPr/>
        </p:nvSpPr>
        <p:spPr>
          <a:xfrm>
            <a:off x="110136" y="200821"/>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HIV, TB, COS, MALARIA &amp; HPV GRANT</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pic>
        <p:nvPicPr>
          <p:cNvPr id="5" name="Picture 4">
            <a:extLst>
              <a:ext uri="{FF2B5EF4-FFF2-40B4-BE49-F238E27FC236}">
                <a16:creationId xmlns:a16="http://schemas.microsoft.com/office/drawing/2014/main" id="{BEA75068-E2CE-4CE1-B502-4B80500D3C1F}"/>
              </a:ext>
            </a:extLst>
          </p:cNvPr>
          <p:cNvPicPr>
            <a:picLocks noChangeAspect="1"/>
          </p:cNvPicPr>
          <p:nvPr/>
        </p:nvPicPr>
        <p:blipFill>
          <a:blip r:embed="rId3"/>
          <a:stretch>
            <a:fillRect/>
          </a:stretch>
        </p:blipFill>
        <p:spPr>
          <a:xfrm>
            <a:off x="107504" y="1124744"/>
            <a:ext cx="8928992" cy="3896890"/>
          </a:xfrm>
          <a:prstGeom prst="rect">
            <a:avLst/>
          </a:prstGeom>
        </p:spPr>
      </p:pic>
      <p:sp>
        <p:nvSpPr>
          <p:cNvPr id="11" name="TextBox 10">
            <a:extLst>
              <a:ext uri="{FF2B5EF4-FFF2-40B4-BE49-F238E27FC236}">
                <a16:creationId xmlns:a16="http://schemas.microsoft.com/office/drawing/2014/main" id="{4D7059AA-B5A3-433D-89CF-744584DF076F}"/>
              </a:ext>
            </a:extLst>
          </p:cNvPr>
          <p:cNvSpPr txBox="1"/>
          <p:nvPr/>
        </p:nvSpPr>
        <p:spPr>
          <a:xfrm>
            <a:off x="179512" y="5167921"/>
            <a:ext cx="8856984" cy="307777"/>
          </a:xfrm>
          <a:prstGeom prst="rect">
            <a:avLst/>
          </a:prstGeom>
          <a:noFill/>
        </p:spPr>
        <p:txBody>
          <a:bodyPr wrap="square">
            <a:spAutoFit/>
          </a:bodyPr>
          <a:lstStyle/>
          <a:p>
            <a:r>
              <a:rPr lang="en-US" sz="1400" dirty="0">
                <a:latin typeface="Arial Black" panose="020B0A04020102020204" pitchFamily="34" charset="0"/>
                <a:cs typeface="Arial" panose="020B0604020202020204" pitchFamily="34" charset="0"/>
              </a:rPr>
              <a:t>EC, GP &amp; LP requested roll-over funds</a:t>
            </a:r>
          </a:p>
        </p:txBody>
      </p:sp>
    </p:spTree>
    <p:extLst>
      <p:ext uri="{BB962C8B-B14F-4D97-AF65-F5344CB8AC3E}">
        <p14:creationId xmlns:p14="http://schemas.microsoft.com/office/powerpoint/2010/main" val="18604664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63</a:t>
            </a:fld>
            <a:r>
              <a:rPr lang="en-ZA" dirty="0"/>
              <a:t> </a:t>
            </a:r>
          </a:p>
        </p:txBody>
      </p:sp>
      <p:sp>
        <p:nvSpPr>
          <p:cNvPr id="9" name="Rectangle 2"/>
          <p:cNvSpPr txBox="1">
            <a:spLocks noChangeArrowheads="1"/>
          </p:cNvSpPr>
          <p:nvPr/>
        </p:nvSpPr>
        <p:spPr>
          <a:xfrm>
            <a:off x="114300" y="209964"/>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ROLLOVERS APPROVED</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6" name="Content Placeholder 2">
            <a:extLst>
              <a:ext uri="{FF2B5EF4-FFF2-40B4-BE49-F238E27FC236}">
                <a16:creationId xmlns:a16="http://schemas.microsoft.com/office/drawing/2014/main" id="{341E89B6-6E23-4F6A-B77A-EB3A6E9BA702}"/>
              </a:ext>
            </a:extLst>
          </p:cNvPr>
          <p:cNvSpPr txBox="1">
            <a:spLocks/>
          </p:cNvSpPr>
          <p:nvPr/>
        </p:nvSpPr>
        <p:spPr>
          <a:xfrm>
            <a:off x="0" y="4812382"/>
            <a:ext cx="8928992" cy="7818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US" sz="1400" dirty="0">
              <a:latin typeface="Arial Black" panose="020B0A04020102020204" pitchFamily="34" charset="0"/>
              <a:cs typeface="Arial" panose="020B0604020202020204" pitchFamily="34" charset="0"/>
            </a:endParaRPr>
          </a:p>
          <a:p>
            <a:pPr algn="just"/>
            <a:r>
              <a:rPr lang="en-US" sz="1400" dirty="0">
                <a:latin typeface="Arial Black" panose="020B0A04020102020204" pitchFamily="34" charset="0"/>
                <a:cs typeface="Arial" panose="020B0604020202020204" pitchFamily="34" charset="0"/>
              </a:rPr>
              <a:t>No rollover for KZN,MP &amp; NC and no rollover for NHI Grant.</a:t>
            </a:r>
          </a:p>
        </p:txBody>
      </p:sp>
      <p:pic>
        <p:nvPicPr>
          <p:cNvPr id="2" name="Picture 1">
            <a:extLst>
              <a:ext uri="{FF2B5EF4-FFF2-40B4-BE49-F238E27FC236}">
                <a16:creationId xmlns:a16="http://schemas.microsoft.com/office/drawing/2014/main" id="{377F1CBE-D3CD-43BD-A693-AC837B3A78A4}"/>
              </a:ext>
            </a:extLst>
          </p:cNvPr>
          <p:cNvPicPr>
            <a:picLocks noChangeAspect="1"/>
          </p:cNvPicPr>
          <p:nvPr/>
        </p:nvPicPr>
        <p:blipFill>
          <a:blip r:embed="rId3"/>
          <a:stretch>
            <a:fillRect/>
          </a:stretch>
        </p:blipFill>
        <p:spPr>
          <a:xfrm>
            <a:off x="114300" y="1196752"/>
            <a:ext cx="8994204" cy="3521298"/>
          </a:xfrm>
          <a:prstGeom prst="rect">
            <a:avLst/>
          </a:prstGeom>
        </p:spPr>
      </p:pic>
    </p:spTree>
    <p:extLst>
      <p:ext uri="{BB962C8B-B14F-4D97-AF65-F5344CB8AC3E}">
        <p14:creationId xmlns:p14="http://schemas.microsoft.com/office/powerpoint/2010/main" val="459352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64</a:t>
            </a:fld>
            <a:r>
              <a:rPr lang="en-ZA" dirty="0"/>
              <a:t> </a:t>
            </a:r>
          </a:p>
        </p:txBody>
      </p:sp>
      <p:sp>
        <p:nvSpPr>
          <p:cNvPr id="9" name="Rectangle 2"/>
          <p:cNvSpPr txBox="1">
            <a:spLocks noChangeArrowheads="1"/>
          </p:cNvSpPr>
          <p:nvPr/>
        </p:nvSpPr>
        <p:spPr>
          <a:xfrm>
            <a:off x="107504" y="241090"/>
            <a:ext cx="7019292" cy="666113"/>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n-US" sz="24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cs typeface="Arial" panose="020B0604020202020204" pitchFamily="34" charset="0"/>
              </a:rPr>
              <a:t>INDIRECT GRANT OVERVIEW </a:t>
            </a:r>
          </a:p>
        </p:txBody>
      </p:sp>
      <p:sp>
        <p:nvSpPr>
          <p:cNvPr id="6" name="Content Placeholder 2">
            <a:extLst>
              <a:ext uri="{FF2B5EF4-FFF2-40B4-BE49-F238E27FC236}">
                <a16:creationId xmlns:a16="http://schemas.microsoft.com/office/drawing/2014/main" id="{3B8CC040-11EE-48D6-B938-E3C7EEBC6E64}"/>
              </a:ext>
            </a:extLst>
          </p:cNvPr>
          <p:cNvSpPr txBox="1">
            <a:spLocks/>
          </p:cNvSpPr>
          <p:nvPr/>
        </p:nvSpPr>
        <p:spPr>
          <a:xfrm>
            <a:off x="107504" y="4243337"/>
            <a:ext cx="8928992" cy="15053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Infrastructure underspent due to delays in implementation of Limpopo Academic hospital project.</a:t>
            </a:r>
          </a:p>
          <a:p>
            <a:pPr marL="174625" indent="-174625" algn="just">
              <a:spcBef>
                <a:spcPts val="0"/>
              </a:spcBef>
            </a:pPr>
            <a:r>
              <a:rPr lang="en-US" sz="1200" dirty="0">
                <a:latin typeface="Arial Black" panose="020B0A04020102020204" pitchFamily="34" charset="0"/>
                <a:cs typeface="Arial" panose="020B0604020202020204" pitchFamily="34" charset="0"/>
              </a:rPr>
              <a:t>Non-Personal Services underspent due to offline system (LOGIS) towards the end of the financial year, while payments were awaiting authorization.</a:t>
            </a:r>
          </a:p>
          <a:p>
            <a:pPr marL="174625" indent="-174625" algn="just">
              <a:spcBef>
                <a:spcPts val="0"/>
              </a:spcBef>
            </a:pPr>
            <a:r>
              <a:rPr lang="en-US" sz="1200" dirty="0">
                <a:latin typeface="Arial Black" panose="020B0A04020102020204" pitchFamily="34" charset="0"/>
                <a:cs typeface="Arial" panose="020B0604020202020204" pitchFamily="34" charset="0"/>
              </a:rPr>
              <a:t>R6 108 transferred to OHSC and remaining balance of R7 204 was transferred to CCMDD to cover budget pressure under Quality Improvement Plan, hence no expenditure reflected.</a:t>
            </a:r>
          </a:p>
          <a:p>
            <a:pPr marL="174625" indent="-174625" algn="just">
              <a:spcBef>
                <a:spcPts val="0"/>
              </a:spcBef>
            </a:pPr>
            <a:r>
              <a:rPr lang="en-US" sz="1200" dirty="0">
                <a:latin typeface="Arial Black" panose="020B0A04020102020204" pitchFamily="34" charset="0"/>
                <a:cs typeface="Arial" panose="020B0604020202020204" pitchFamily="34" charset="0"/>
              </a:rPr>
              <a:t>Personal Services underspent due to offline system (LOGIS) at year end while payments were awaiting </a:t>
            </a:r>
            <a:r>
              <a:rPr lang="en-US" sz="1200" dirty="0" err="1">
                <a:latin typeface="Arial Black" panose="020B0A04020102020204" pitchFamily="34" charset="0"/>
                <a:cs typeface="Arial" panose="020B0604020202020204" pitchFamily="34" charset="0"/>
              </a:rPr>
              <a:t>authorisation</a:t>
            </a:r>
            <a:endParaRPr lang="en-ZA" sz="1200" dirty="0">
              <a:latin typeface="Arial Black" panose="020B0A040201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7629978-D4E9-4374-9974-BE327B643E31}"/>
              </a:ext>
            </a:extLst>
          </p:cNvPr>
          <p:cNvPicPr>
            <a:picLocks noChangeAspect="1"/>
          </p:cNvPicPr>
          <p:nvPr/>
        </p:nvPicPr>
        <p:blipFill>
          <a:blip r:embed="rId3"/>
          <a:stretch>
            <a:fillRect/>
          </a:stretch>
        </p:blipFill>
        <p:spPr>
          <a:xfrm>
            <a:off x="107504" y="1191468"/>
            <a:ext cx="8928992" cy="3335291"/>
          </a:xfrm>
          <a:prstGeom prst="rect">
            <a:avLst/>
          </a:prstGeom>
        </p:spPr>
      </p:pic>
    </p:spTree>
    <p:extLst>
      <p:ext uri="{BB962C8B-B14F-4D97-AF65-F5344CB8AC3E}">
        <p14:creationId xmlns:p14="http://schemas.microsoft.com/office/powerpoint/2010/main" val="19665696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bwMode="auto">
          <a:xfrm>
            <a:off x="3779838" y="6137275"/>
            <a:ext cx="4752975" cy="720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9E33D62C-F3F7-424C-981C-2EE3002785CE}" type="slidenum">
              <a:rPr lang="en-ZA" altLang="en-US" sz="1200" smtClean="0">
                <a:latin typeface="Arial" panose="020B0604020202020204" pitchFamily="34" charset="0"/>
                <a:cs typeface="Arial" panose="020B0604020202020204" pitchFamily="34" charset="0"/>
              </a:rPr>
              <a:pPr algn="r" eaLnBrk="1" hangingPunct="1"/>
              <a:t>65</a:t>
            </a:fld>
            <a:r>
              <a:rPr lang="en-ZA" altLang="en-US" sz="1200" dirty="0">
                <a:latin typeface="Arial" panose="020B0604020202020204" pitchFamily="34" charset="0"/>
                <a:cs typeface="Arial" panose="020B0604020202020204" pitchFamily="34" charset="0"/>
              </a:rPr>
              <a:t> </a:t>
            </a:r>
          </a:p>
        </p:txBody>
      </p:sp>
      <p:sp>
        <p:nvSpPr>
          <p:cNvPr id="15363" name="Rectangle 2"/>
          <p:cNvSpPr txBox="1">
            <a:spLocks noChangeArrowheads="1"/>
          </p:cNvSpPr>
          <p:nvPr/>
        </p:nvSpPr>
        <p:spPr bwMode="auto">
          <a:xfrm>
            <a:off x="107504" y="116632"/>
            <a:ext cx="6840413" cy="69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altLang="en-US" sz="24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pitchFamily="34" charset="0"/>
              </a:rPr>
              <a:t>INDIRECT GRANT OVERVIEW </a:t>
            </a:r>
          </a:p>
        </p:txBody>
      </p:sp>
      <p:sp>
        <p:nvSpPr>
          <p:cNvPr id="15364" name="TextBox 1"/>
          <p:cNvSpPr txBox="1">
            <a:spLocks noChangeArrowheads="1"/>
          </p:cNvSpPr>
          <p:nvPr/>
        </p:nvSpPr>
        <p:spPr bwMode="auto">
          <a:xfrm>
            <a:off x="107504" y="952500"/>
            <a:ext cx="885698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943100" indent="-3429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tabLst/>
              <a:defRPr/>
            </a:pPr>
            <a:r>
              <a:rPr kumimoji="0" lang="en-US" altLang="en-US" sz="1400" b="0" i="0" u="none" strike="noStrike" kern="1200" cap="none" spc="0" normalizeH="0" baseline="0" noProof="0" dirty="0">
                <a:ln>
                  <a:noFill/>
                </a:ln>
                <a:solidFill>
                  <a:prstClr val="black"/>
                </a:solidFill>
                <a:effectLst/>
                <a:uLnTx/>
                <a:uFillTx/>
                <a:latin typeface="Arial Black" panose="020B0A04020102020204" pitchFamily="34" charset="0"/>
              </a:rPr>
              <a:t>The total Conditional Grants expenditure for Indirect Grants  as at 31 March 2022</a:t>
            </a:r>
          </a:p>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1400" b="0" i="0" u="none" strike="noStrike" kern="1200" cap="none" spc="0" normalizeH="0" baseline="0" noProof="0" dirty="0">
                <a:ln>
                  <a:noFill/>
                </a:ln>
                <a:solidFill>
                  <a:prstClr val="black"/>
                </a:solidFill>
                <a:effectLst/>
                <a:uLnTx/>
                <a:uFillTx/>
                <a:latin typeface="Arial Black" panose="020B0A04020102020204" pitchFamily="34" charset="0"/>
              </a:rPr>
              <a:t>  Total CG spending is at  </a:t>
            </a:r>
            <a:r>
              <a:rPr lang="en-US" altLang="en-US" sz="1400" dirty="0">
                <a:solidFill>
                  <a:prstClr val="black"/>
                </a:solidFill>
                <a:latin typeface="Arial Black" panose="020B0A04020102020204" pitchFamily="34" charset="0"/>
              </a:rPr>
              <a:t>87</a:t>
            </a:r>
            <a:r>
              <a:rPr kumimoji="0" lang="en-US" altLang="en-US" sz="1400" b="0" i="0" u="none" strike="noStrike" kern="1200" cap="none" spc="0" normalizeH="0" baseline="0" noProof="0" dirty="0">
                <a:ln>
                  <a:noFill/>
                </a:ln>
                <a:solidFill>
                  <a:prstClr val="black"/>
                </a:solidFill>
                <a:effectLst/>
                <a:uLnTx/>
                <a:uFillTx/>
                <a:latin typeface="Arial Black" panose="020B0A04020102020204" pitchFamily="34" charset="0"/>
              </a:rPr>
              <a:t>.7% or R1,3 bn against total adjusted</a:t>
            </a:r>
          </a:p>
          <a:p>
            <a:pPr marL="457200" marR="0" lvl="1" indent="0" algn="just"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Black" panose="020B0A04020102020204" pitchFamily="34" charset="0"/>
              </a:rPr>
              <a:t>     budget of R1,5 bn which is below the acceptable norm. </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Black" panose="020B0A04020102020204" pitchFamily="34" charset="0"/>
            </a:endParaRPr>
          </a:p>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sz="1400" b="0" i="0" u="none" strike="noStrike" kern="1200" cap="none" spc="0" normalizeH="0" baseline="0" noProof="0" dirty="0">
                <a:ln>
                  <a:noFill/>
                </a:ln>
                <a:effectLst/>
                <a:uLnTx/>
                <a:uFillTx/>
                <a:latin typeface="Arial Black" panose="020B0A04020102020204" pitchFamily="34" charset="0"/>
              </a:rPr>
              <a:t>  However,  major contributors to under spending are:</a:t>
            </a:r>
          </a:p>
          <a:p>
            <a:pPr marL="1079500" marR="0" lvl="2"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1400" b="0" i="0" u="none" strike="noStrike" kern="1200" cap="none" spc="0" normalizeH="0" baseline="0" noProof="0" dirty="0">
                <a:ln>
                  <a:noFill/>
                </a:ln>
                <a:effectLst/>
                <a:uLnTx/>
                <a:uFillTx/>
                <a:latin typeface="Arial Black" panose="020B0A04020102020204" pitchFamily="34" charset="0"/>
              </a:rPr>
              <a:t>Non-Personal Services Component (</a:t>
            </a:r>
            <a:r>
              <a:rPr lang="en-US" altLang="en-US" sz="1400" dirty="0">
                <a:latin typeface="Arial Black" panose="020B0A04020102020204" pitchFamily="34" charset="0"/>
              </a:rPr>
              <a:t>Ideal Clinic , PIS, MSSS</a:t>
            </a:r>
            <a:r>
              <a:rPr kumimoji="0" lang="en-US" altLang="en-US" sz="1400" b="0" i="0" u="none" strike="noStrike" kern="1200" cap="none" spc="0" normalizeH="0" baseline="0" noProof="0" dirty="0">
                <a:ln>
                  <a:noFill/>
                </a:ln>
                <a:effectLst/>
                <a:uLnTx/>
                <a:uFillTx/>
                <a:latin typeface="Arial Black" panose="020B0A04020102020204" pitchFamily="34" charset="0"/>
              </a:rPr>
              <a:t> &amp; </a:t>
            </a:r>
            <a:r>
              <a:rPr lang="en-US" altLang="en-US" sz="1400" dirty="0">
                <a:latin typeface="Arial Black" panose="020B0A04020102020204" pitchFamily="34" charset="0"/>
              </a:rPr>
              <a:t>ICS</a:t>
            </a:r>
            <a:r>
              <a:rPr kumimoji="0" lang="en-US" altLang="en-US" sz="1400" b="0" i="0" u="none" strike="noStrike" kern="1200" cap="none" spc="0" normalizeH="0" baseline="0" noProof="0" dirty="0">
                <a:ln>
                  <a:noFill/>
                </a:ln>
                <a:effectLst/>
                <a:uLnTx/>
                <a:uFillTx/>
                <a:latin typeface="Arial Black" panose="020B0A04020102020204" pitchFamily="34" charset="0"/>
              </a:rPr>
              <a:t>) – this is due to the system which</a:t>
            </a:r>
            <a:r>
              <a:rPr kumimoji="0" lang="en-US" altLang="en-US" sz="1400" b="0" i="0" u="none" strike="noStrike" kern="1200" cap="none" spc="0" normalizeH="0" noProof="0" dirty="0">
                <a:ln>
                  <a:noFill/>
                </a:ln>
                <a:effectLst/>
                <a:uLnTx/>
                <a:uFillTx/>
                <a:latin typeface="Arial Black" panose="020B0A04020102020204" pitchFamily="34" charset="0"/>
              </a:rPr>
              <a:t> went </a:t>
            </a:r>
            <a:r>
              <a:rPr kumimoji="0" lang="en-US" altLang="en-US" sz="1400" b="0" i="0" u="none" strike="noStrike" kern="1200" cap="none" spc="0" normalizeH="0" baseline="0" noProof="0" dirty="0">
                <a:ln>
                  <a:noFill/>
                </a:ln>
                <a:effectLst/>
                <a:uLnTx/>
                <a:uFillTx/>
                <a:latin typeface="Arial Black" panose="020B0A04020102020204" pitchFamily="34" charset="0"/>
              </a:rPr>
              <a:t>offline. Last payments were made end of the year, but went through only in April which led to underspending.</a:t>
            </a:r>
          </a:p>
          <a:p>
            <a:pPr marL="914400" marR="0" lvl="2" indent="0" algn="just"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914400" marR="0" lvl="2" indent="0" algn="just" defTabSz="914400" rtl="0" eaLnBrk="1" fontAlgn="auto" latinLnBrk="0" hangingPunct="1">
              <a:lnSpc>
                <a:spcPct val="100000"/>
              </a:lnSpc>
              <a:spcBef>
                <a:spcPts val="0"/>
              </a:spcBef>
              <a:spcAft>
                <a:spcPts val="0"/>
              </a:spcAft>
              <a:buClrTx/>
              <a:buSzTx/>
              <a:tabLst/>
              <a:defRPr/>
            </a:pPr>
            <a:endPar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204360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7762" y="2780928"/>
            <a:ext cx="4112215" cy="461665"/>
          </a:xfrm>
          <a:prstGeom prst="rect">
            <a:avLst/>
          </a:prstGeom>
        </p:spPr>
        <p:txBody>
          <a:bodyPr wrap="none">
            <a:spAutoFit/>
          </a:bodyPr>
          <a:lstStyle/>
          <a:p>
            <a:pPr marL="342900" lvl="0" indent="-342900" algn="ctr">
              <a:spcBef>
                <a:spcPct val="20000"/>
              </a:spcBef>
              <a:defRPr/>
            </a:pPr>
            <a:r>
              <a:rPr lang="en-US" sz="2400" dirty="0">
                <a:effectLst>
                  <a:outerShdw blurRad="38100" dist="38100" dir="2700000" algn="tl">
                    <a:srgbClr val="000000">
                      <a:alpha val="43137"/>
                    </a:srgbClr>
                  </a:outerShdw>
                </a:effectLst>
                <a:latin typeface="Arial Black" panose="020B0A04020102020204" pitchFamily="34" charset="0"/>
                <a:cs typeface="Arial" charset="0"/>
              </a:rPr>
              <a:t>Audit Outcome 2021/22</a:t>
            </a:r>
          </a:p>
        </p:txBody>
      </p:sp>
      <p:sp>
        <p:nvSpPr>
          <p:cNvPr id="3" name="Title 1">
            <a:extLst>
              <a:ext uri="{FF2B5EF4-FFF2-40B4-BE49-F238E27FC236}">
                <a16:creationId xmlns:a16="http://schemas.microsoft.com/office/drawing/2014/main" id="{8BEC69EF-C0E1-405F-93DD-B3DC40501FBE}"/>
              </a:ext>
            </a:extLst>
          </p:cNvPr>
          <p:cNvSpPr txBox="1">
            <a:spLocks/>
          </p:cNvSpPr>
          <p:nvPr/>
        </p:nvSpPr>
        <p:spPr bwMode="auto">
          <a:xfrm>
            <a:off x="3779838" y="6137275"/>
            <a:ext cx="4752975" cy="720725"/>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15BBD11B-E81C-4BAB-8E5A-3A27A28C6EAF}" type="slidenum">
              <a:rPr lang="en-ZA" altLang="en-US" sz="1200" smtClean="0">
                <a:latin typeface="Arial" charset="0"/>
                <a:cs typeface="Arial" charset="0"/>
              </a:rPr>
              <a:pPr algn="r"/>
              <a:t>66</a:t>
            </a:fld>
            <a:r>
              <a:rPr lang="en-ZA" altLang="en-US" sz="1200" dirty="0">
                <a:latin typeface="Arial" charset="0"/>
                <a:cs typeface="Arial" charset="0"/>
              </a:rPr>
              <a:t> </a:t>
            </a:r>
          </a:p>
        </p:txBody>
      </p:sp>
    </p:spTree>
    <p:extLst>
      <p:ext uri="{BB962C8B-B14F-4D97-AF65-F5344CB8AC3E}">
        <p14:creationId xmlns:p14="http://schemas.microsoft.com/office/powerpoint/2010/main" val="28520903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67</a:t>
            </a:fld>
            <a:r>
              <a:rPr lang="en-ZA" dirty="0"/>
              <a:t> </a:t>
            </a:r>
          </a:p>
        </p:txBody>
      </p:sp>
      <p:sp>
        <p:nvSpPr>
          <p:cNvPr id="9" name="Rectangle 2"/>
          <p:cNvSpPr txBox="1">
            <a:spLocks noChangeArrowheads="1"/>
          </p:cNvSpPr>
          <p:nvPr/>
        </p:nvSpPr>
        <p:spPr>
          <a:xfrm>
            <a:off x="174272" y="88962"/>
            <a:ext cx="7062023" cy="741633"/>
          </a:xfrm>
          <a:prstGeom prst="rect">
            <a:avLst/>
          </a:prstGeom>
        </p:spPr>
        <p:txBody>
          <a:bodyPr tIns="45720" rIns="91440" bIns="45720" anchor="b">
            <a:normAutofit fontScale="92500"/>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dirty="0">
                <a:solidFill>
                  <a:schemeClr val="bg1"/>
                </a:solidFill>
                <a:effectLst>
                  <a:outerShdw blurRad="38100" dist="38100" dir="2700000" algn="tl">
                    <a:srgbClr val="000000">
                      <a:alpha val="43137"/>
                    </a:srgbClr>
                  </a:outerShdw>
                </a:effectLst>
                <a:latin typeface="Arial Black" panose="020B0A04020102020204" pitchFamily="34" charset="0"/>
                <a:ea typeface="+mj-ea"/>
                <a:cs typeface="Arial" pitchFamily="34" charset="0"/>
              </a:rPr>
              <a:t>Health Sector </a:t>
            </a:r>
            <a:r>
              <a:rPr lang="en-GB" sz="2600" dirty="0">
                <a:solidFill>
                  <a:schemeClr val="bg1"/>
                </a:solidFill>
                <a:effectLst>
                  <a:outerShdw blurRad="38100" dist="38100" dir="2700000" algn="tl">
                    <a:srgbClr val="000000">
                      <a:alpha val="43137"/>
                    </a:srgbClr>
                  </a:outerShdw>
                </a:effectLst>
                <a:latin typeface="Arial Black" panose="020B0A04020102020204" pitchFamily="34" charset="0"/>
                <a:cs typeface="Arial" pitchFamily="34" charset="0"/>
              </a:rPr>
              <a:t>Audit Outcome</a:t>
            </a:r>
            <a:r>
              <a:rPr lang="en-GB" sz="2800" dirty="0">
                <a:solidFill>
                  <a:schemeClr val="bg1"/>
                </a:solidFill>
                <a:effectLst>
                  <a:outerShdw blurRad="38100" dist="38100" dir="2700000" algn="tl">
                    <a:srgbClr val="000000">
                      <a:alpha val="43137"/>
                    </a:srgbClr>
                  </a:outerShdw>
                </a:effectLst>
                <a:latin typeface="Arial Black" panose="020B0A04020102020204" pitchFamily="34" charset="0"/>
                <a:cs typeface="Arial" pitchFamily="34" charset="0"/>
              </a:rPr>
              <a:t>: Summary</a:t>
            </a:r>
            <a:endParaRPr lang="en-GB" sz="2600" dirty="0">
              <a:solidFill>
                <a:schemeClr val="bg1"/>
              </a:solidFill>
              <a:effectLst>
                <a:outerShdw blurRad="38100" dist="38100" dir="2700000" algn="tl">
                  <a:srgbClr val="000000">
                    <a:alpha val="43137"/>
                  </a:srgbClr>
                </a:outerShdw>
              </a:effectLst>
              <a:latin typeface="Arial Black" panose="020B0A04020102020204" pitchFamily="34" charset="0"/>
              <a:cs typeface="Arial" pitchFamily="34" charset="0"/>
            </a:endParaRPr>
          </a:p>
        </p:txBody>
      </p:sp>
      <p:sp>
        <p:nvSpPr>
          <p:cNvPr id="10" name="TextBox 1"/>
          <p:cNvSpPr txBox="1">
            <a:spLocks noChangeArrowheads="1"/>
          </p:cNvSpPr>
          <p:nvPr/>
        </p:nvSpPr>
        <p:spPr bwMode="auto">
          <a:xfrm>
            <a:off x="179004" y="1128842"/>
            <a:ext cx="89289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1300" dirty="0">
                <a:latin typeface="Arial Black" panose="020B0A04020102020204" pitchFamily="34" charset="0"/>
              </a:rPr>
              <a:t>The Health Sector obtained 3 unqualified audit opinions in 2021/22 from Gauteng, Mpumalanga and North West (sustained). Western Cape sustained a clean audit.</a:t>
            </a:r>
          </a:p>
        </p:txBody>
      </p:sp>
      <p:pic>
        <p:nvPicPr>
          <p:cNvPr id="5" name="Picture 4"/>
          <p:cNvPicPr>
            <a:picLocks noChangeAspect="1"/>
          </p:cNvPicPr>
          <p:nvPr/>
        </p:nvPicPr>
        <p:blipFill>
          <a:blip r:embed="rId3"/>
          <a:stretch>
            <a:fillRect/>
          </a:stretch>
        </p:blipFill>
        <p:spPr>
          <a:xfrm>
            <a:off x="0" y="1808869"/>
            <a:ext cx="8964488" cy="3971492"/>
          </a:xfrm>
          <a:prstGeom prst="rect">
            <a:avLst/>
          </a:prstGeom>
        </p:spPr>
      </p:pic>
    </p:spTree>
    <p:extLst>
      <p:ext uri="{BB962C8B-B14F-4D97-AF65-F5344CB8AC3E}">
        <p14:creationId xmlns:p14="http://schemas.microsoft.com/office/powerpoint/2010/main" val="56645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68</a:t>
            </a:fld>
            <a:r>
              <a:rPr lang="en-ZA" dirty="0"/>
              <a:t> </a:t>
            </a:r>
          </a:p>
        </p:txBody>
      </p:sp>
      <p:sp>
        <p:nvSpPr>
          <p:cNvPr id="9" name="Rectangle 2"/>
          <p:cNvSpPr txBox="1">
            <a:spLocks noChangeArrowheads="1"/>
          </p:cNvSpPr>
          <p:nvPr/>
        </p:nvSpPr>
        <p:spPr>
          <a:xfrm>
            <a:off x="107504" y="151244"/>
            <a:ext cx="6224836" cy="741633"/>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anose="020B0A04020102020204" pitchFamily="34" charset="0"/>
                <a:ea typeface="+mj-ea"/>
                <a:cs typeface="Arial" pitchFamily="34" charset="0"/>
              </a:rPr>
              <a:t>NDoH </a:t>
            </a:r>
            <a:r>
              <a:rPr lang="en-GB"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itchFamily="34" charset="0"/>
              </a:rPr>
              <a:t>Audit Outcome: Summa</a:t>
            </a:r>
            <a:r>
              <a:rPr lang="en-GB" sz="2400" b="1" dirty="0">
                <a:solidFill>
                  <a:schemeClr val="bg1"/>
                </a:solidFill>
                <a:effectLst>
                  <a:outerShdw blurRad="38100" dist="38100" dir="2700000" algn="tl">
                    <a:srgbClr val="000000">
                      <a:alpha val="43137"/>
                    </a:srgbClr>
                  </a:outerShdw>
                </a:effectLst>
                <a:latin typeface="Arial Black" panose="020B0A04020102020204" pitchFamily="34" charset="0"/>
                <a:cs typeface="Arial" pitchFamily="34" charset="0"/>
              </a:rPr>
              <a:t>ry</a:t>
            </a:r>
          </a:p>
        </p:txBody>
      </p:sp>
      <p:sp>
        <p:nvSpPr>
          <p:cNvPr id="10" name="TextBox 1"/>
          <p:cNvSpPr txBox="1">
            <a:spLocks noChangeArrowheads="1"/>
          </p:cNvSpPr>
          <p:nvPr/>
        </p:nvSpPr>
        <p:spPr bwMode="auto">
          <a:xfrm>
            <a:off x="215008" y="1086297"/>
            <a:ext cx="89289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1400" dirty="0">
                <a:latin typeface="Arial Black" panose="020B0A04020102020204" pitchFamily="34" charset="0"/>
              </a:rPr>
              <a:t>For the past 10 years the National Department of Health have obtained and sustained unqualified audit opinions. However, the department was qualified due to Accrued Departmental Revenue in 2021/22 audits</a:t>
            </a:r>
          </a:p>
        </p:txBody>
      </p:sp>
      <p:graphicFrame>
        <p:nvGraphicFramePr>
          <p:cNvPr id="11" name="Table 10"/>
          <p:cNvGraphicFramePr>
            <a:graphicFrameLocks noGrp="1"/>
          </p:cNvGraphicFramePr>
          <p:nvPr>
            <p:extLst>
              <p:ext uri="{D42A27DB-BD31-4B8C-83A1-F6EECF244321}">
                <p14:modId xmlns:p14="http://schemas.microsoft.com/office/powerpoint/2010/main" val="4139502408"/>
              </p:ext>
            </p:extLst>
          </p:nvPr>
        </p:nvGraphicFramePr>
        <p:xfrm>
          <a:off x="827584" y="2276872"/>
          <a:ext cx="5328592" cy="2617476"/>
        </p:xfrm>
        <a:graphic>
          <a:graphicData uri="http://schemas.openxmlformats.org/drawingml/2006/table">
            <a:tbl>
              <a:tblPr firstRow="1" firstCol="1" bandRow="1">
                <a:tableStyleId>{5C22544A-7EE6-4342-B048-85BDC9FD1C3A}</a:tableStyleId>
              </a:tblPr>
              <a:tblGrid>
                <a:gridCol w="2664296">
                  <a:extLst>
                    <a:ext uri="{9D8B030D-6E8A-4147-A177-3AD203B41FA5}">
                      <a16:colId xmlns:a16="http://schemas.microsoft.com/office/drawing/2014/main" val="3522601462"/>
                    </a:ext>
                  </a:extLst>
                </a:gridCol>
                <a:gridCol w="2664296">
                  <a:extLst>
                    <a:ext uri="{9D8B030D-6E8A-4147-A177-3AD203B41FA5}">
                      <a16:colId xmlns:a16="http://schemas.microsoft.com/office/drawing/2014/main" val="3184856403"/>
                    </a:ext>
                  </a:extLst>
                </a:gridCol>
              </a:tblGrid>
              <a:tr h="0">
                <a:tc>
                  <a:txBody>
                    <a:bodyPr/>
                    <a:lstStyle/>
                    <a:p>
                      <a:pPr algn="l">
                        <a:lnSpc>
                          <a:spcPct val="107000"/>
                        </a:lnSpc>
                        <a:spcAft>
                          <a:spcPts val="0"/>
                        </a:spcAft>
                      </a:pPr>
                      <a:r>
                        <a:rPr lang="en-ZA" sz="1400" dirty="0">
                          <a:solidFill>
                            <a:schemeClr val="tx1"/>
                          </a:solidFill>
                          <a:effectLst/>
                          <a:latin typeface="Arial Black" panose="020B0A04020102020204" pitchFamily="34" charset="0"/>
                        </a:rPr>
                        <a:t>Year</a:t>
                      </a:r>
                      <a:endParaRPr lang="en-ZA"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rPr>
                        <a:t>Audit opinion</a:t>
                      </a: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69634084"/>
                  </a:ext>
                </a:extLst>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2021/22</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Qualified</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376605"/>
                  </a:ext>
                </a:extLst>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2020/21</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8339497"/>
                  </a:ext>
                </a:extLst>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2019/20</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5947181"/>
                  </a:ext>
                </a:extLst>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2018/19</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2372995"/>
                  </a:ext>
                </a:extLst>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2017/18</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Unqualified</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153680"/>
                  </a:ext>
                </a:extLst>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2016/17</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Unqualified</a:t>
                      </a:r>
                      <a:endParaRPr kumimoji="0" lang="en-ZA" sz="1400" b="0" i="0" u="none" strike="noStrike" kern="1200" cap="none" spc="0" normalizeH="0" baseline="0" noProof="0" dirty="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0570021"/>
                  </a:ext>
                </a:extLst>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2015/16</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314431"/>
                  </a:ext>
                </a:extLst>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2014/15</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20728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2013/14</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025104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2012/13</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51545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2011/12</a:t>
                      </a: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400" dirty="0">
                          <a:ln>
                            <a:noFill/>
                          </a:ln>
                          <a:solidFill>
                            <a:schemeClr val="tx1"/>
                          </a:solidFill>
                          <a:effectLst/>
                          <a:latin typeface="Arial Black" panose="020B0A04020102020204" pitchFamily="34" charset="0"/>
                        </a:rPr>
                        <a:t>Unqualified</a:t>
                      </a:r>
                      <a:endParaRPr lang="en-ZA" sz="14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5137781"/>
                  </a:ext>
                </a:extLst>
              </a:tr>
            </a:tbl>
          </a:graphicData>
        </a:graphic>
      </p:graphicFrame>
    </p:spTree>
    <p:extLst>
      <p:ext uri="{BB962C8B-B14F-4D97-AF65-F5344CB8AC3E}">
        <p14:creationId xmlns:p14="http://schemas.microsoft.com/office/powerpoint/2010/main" val="12953663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69</a:t>
            </a:fld>
            <a:r>
              <a:rPr lang="en-ZA" dirty="0"/>
              <a:t> </a:t>
            </a:r>
          </a:p>
        </p:txBody>
      </p:sp>
      <p:sp>
        <p:nvSpPr>
          <p:cNvPr id="9" name="Rectangle 2"/>
          <p:cNvSpPr txBox="1">
            <a:spLocks noChangeArrowheads="1"/>
          </p:cNvSpPr>
          <p:nvPr/>
        </p:nvSpPr>
        <p:spPr>
          <a:xfrm>
            <a:off x="251520" y="245726"/>
            <a:ext cx="6552728" cy="582337"/>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noProof="0" dirty="0">
                <a:solidFill>
                  <a:schemeClr val="bg1"/>
                </a:solidFill>
                <a:effectLst>
                  <a:outerShdw blurRad="38100" dist="38100" dir="2700000" algn="tl">
                    <a:srgbClr val="000000">
                      <a:alpha val="43137"/>
                    </a:srgbClr>
                  </a:outerShdw>
                </a:effectLst>
                <a:latin typeface="Arial Black" panose="020B0A04020102020204" pitchFamily="34" charset="0"/>
                <a:ea typeface="+mj-ea"/>
                <a:cs typeface="Arial" pitchFamily="34" charset="0"/>
              </a:rPr>
              <a:t>Qualified audit opinion</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ea typeface="+mj-ea"/>
              <a:cs typeface="Arial" pitchFamily="34" charset="0"/>
            </a:endParaRPr>
          </a:p>
        </p:txBody>
      </p:sp>
      <p:sp>
        <p:nvSpPr>
          <p:cNvPr id="3" name="TextBox 2">
            <a:extLst>
              <a:ext uri="{FF2B5EF4-FFF2-40B4-BE49-F238E27FC236}">
                <a16:creationId xmlns:a16="http://schemas.microsoft.com/office/drawing/2014/main" id="{FF4A4834-E51F-6641-4C05-6936E350FD0B}"/>
              </a:ext>
            </a:extLst>
          </p:cNvPr>
          <p:cNvSpPr txBox="1"/>
          <p:nvPr/>
        </p:nvSpPr>
        <p:spPr>
          <a:xfrm>
            <a:off x="251520" y="1154958"/>
            <a:ext cx="8640960" cy="3323987"/>
          </a:xfrm>
          <a:prstGeom prst="rect">
            <a:avLst/>
          </a:prstGeom>
          <a:noFill/>
        </p:spPr>
        <p:txBody>
          <a:bodyPr wrap="square">
            <a:spAutoFit/>
          </a:bodyPr>
          <a:lstStyle/>
          <a:p>
            <a:pPr algn="just"/>
            <a:r>
              <a:rPr lang="en-US" sz="1400" b="1" dirty="0">
                <a:latin typeface="Arial Black" panose="020B0A04020102020204" pitchFamily="34" charset="0"/>
              </a:rPr>
              <a:t>The qualification area relates to a limitation finding in accrued departmental revenue relating to the recoupment of the covid-19 vaccine. The systems implemented by management was not always adequate to ensure all transactions and events were accurately recorded in the financial statements.</a:t>
            </a:r>
          </a:p>
          <a:p>
            <a:pPr algn="just"/>
            <a:endParaRPr lang="en-US" sz="1400" dirty="0">
              <a:latin typeface="Arial Black" panose="020B0A04020102020204" pitchFamily="34" charset="0"/>
            </a:endParaRPr>
          </a:p>
          <a:p>
            <a:pPr marL="285750" indent="-285750" algn="just">
              <a:buFont typeface="Wingdings" panose="05000000000000000000" pitchFamily="2" charset="2"/>
              <a:buChar char="Ø"/>
            </a:pPr>
            <a:r>
              <a:rPr lang="en-US" sz="1400" dirty="0">
                <a:latin typeface="Arial Black" panose="020B0A04020102020204" pitchFamily="34" charset="0"/>
              </a:rPr>
              <a:t>NDoH did implement a system to ensure that all the transactions and amounts are recorded and available in the accounting records.  NDoH did have adequate systems of internal control for the recording of all transactions and events.  The accounting records were available and were provided to the audit team.  NDoH did reconcile the transactions and events to the financial statements and the only issue was that there was a difference of opinion between the NDOH team and the audit team on what the appropriate treatment was in respect of claims that were subsequently rejected by medical aid funds.  However, full details for these transactions were and are available and the amounts are fully quantified and auditable.</a:t>
            </a:r>
            <a:endParaRPr lang="en-ZA" sz="1400" dirty="0">
              <a:latin typeface="Arial Black" panose="020B0A040201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B5C6-14E5-4677-A828-0BE34E3DA789}"/>
              </a:ext>
            </a:extLst>
          </p:cNvPr>
          <p:cNvSpPr>
            <a:spLocks noGrp="1"/>
          </p:cNvSpPr>
          <p:nvPr>
            <p:ph type="title"/>
          </p:nvPr>
        </p:nvSpPr>
        <p:spPr>
          <a:xfrm>
            <a:off x="179971" y="44624"/>
            <a:ext cx="8634487" cy="1008112"/>
          </a:xfrm>
        </p:spPr>
        <p:txBody>
          <a:bodyPr/>
          <a:lstStyle/>
          <a:p>
            <a:r>
              <a:rPr lang="en-ZA" sz="2400" b="0" u="none" dirty="0">
                <a:effectLst>
                  <a:outerShdw blurRad="38100" dist="38100" dir="2700000" algn="tl">
                    <a:srgbClr val="000000">
                      <a:alpha val="43137"/>
                    </a:srgbClr>
                  </a:outerShdw>
                </a:effectLst>
                <a:latin typeface="Arial Black" panose="020B0A04020102020204" pitchFamily="34" charset="0"/>
              </a:rPr>
              <a:t>Phase II: Accelerated Vaccine Roll-out </a:t>
            </a:r>
            <a:br>
              <a:rPr lang="en-ZA" sz="2400" b="0" u="none" dirty="0">
                <a:effectLst>
                  <a:outerShdw blurRad="38100" dist="38100" dir="2700000" algn="tl">
                    <a:srgbClr val="000000">
                      <a:alpha val="43137"/>
                    </a:srgbClr>
                  </a:outerShdw>
                </a:effectLst>
                <a:latin typeface="Arial Black" panose="020B0A04020102020204" pitchFamily="34" charset="0"/>
              </a:rPr>
            </a:br>
            <a:r>
              <a:rPr lang="en-ZA" sz="2400" b="0" u="none" dirty="0">
                <a:effectLst>
                  <a:outerShdw blurRad="38100" dist="38100" dir="2700000" algn="tl">
                    <a:srgbClr val="000000">
                      <a:alpha val="43137"/>
                    </a:srgbClr>
                  </a:outerShdw>
                </a:effectLst>
                <a:latin typeface="Arial Black" panose="020B0A04020102020204" pitchFamily="34" charset="0"/>
              </a:rPr>
              <a:t>(17 May 2021 to December 2021)</a:t>
            </a:r>
          </a:p>
        </p:txBody>
      </p:sp>
      <p:sp>
        <p:nvSpPr>
          <p:cNvPr id="3" name="Text Placeholder 2">
            <a:extLst>
              <a:ext uri="{FF2B5EF4-FFF2-40B4-BE49-F238E27FC236}">
                <a16:creationId xmlns:a16="http://schemas.microsoft.com/office/drawing/2014/main" id="{22D230C4-1AB1-4748-B6F9-2EFFD141BF38}"/>
              </a:ext>
            </a:extLst>
          </p:cNvPr>
          <p:cNvSpPr>
            <a:spLocks noGrp="1"/>
          </p:cNvSpPr>
          <p:nvPr>
            <p:ph type="body" sz="quarter" idx="10"/>
          </p:nvPr>
        </p:nvSpPr>
        <p:spPr>
          <a:xfrm>
            <a:off x="179971" y="1088740"/>
            <a:ext cx="8634487" cy="4680520"/>
          </a:xfrm>
        </p:spPr>
        <p:txBody>
          <a:bodyPr/>
          <a:lstStyle/>
          <a:p>
            <a:pPr algn="just">
              <a:spcBef>
                <a:spcPts val="0"/>
              </a:spcBef>
            </a:pPr>
            <a:r>
              <a:rPr lang="en-US" sz="1400" dirty="0">
                <a:latin typeface="Arial Black" panose="020B0A04020102020204" pitchFamily="34" charset="0"/>
                <a:cs typeface="Arial" panose="020B0604020202020204" pitchFamily="34" charset="0"/>
              </a:rPr>
              <a:t>Roll-out began on 17th May 2021</a:t>
            </a:r>
          </a:p>
          <a:p>
            <a:pPr algn="just">
              <a:spcBef>
                <a:spcPts val="0"/>
              </a:spcBef>
            </a:pPr>
            <a:r>
              <a:rPr lang="en-US" sz="1400" dirty="0">
                <a:latin typeface="Arial Black" panose="020B0A04020102020204" pitchFamily="34" charset="0"/>
                <a:cs typeface="Arial" panose="020B0604020202020204" pitchFamily="34" charset="0"/>
              </a:rPr>
              <a:t>As vaccines became available, there was a rapid increase in:</a:t>
            </a:r>
          </a:p>
          <a:p>
            <a:pPr lvl="1" algn="just">
              <a:spcBef>
                <a:spcPts val="0"/>
              </a:spcBef>
            </a:pPr>
            <a:r>
              <a:rPr lang="en-ZA" sz="1400" dirty="0">
                <a:latin typeface="Arial Black" panose="020B0A04020102020204" pitchFamily="34" charset="0"/>
                <a:cs typeface="Arial" panose="020B0604020202020204" pitchFamily="34" charset="0"/>
              </a:rPr>
              <a:t>The number of vaccination sites (and vaccinators)</a:t>
            </a:r>
          </a:p>
          <a:p>
            <a:pPr lvl="1" algn="just">
              <a:spcBef>
                <a:spcPts val="0"/>
              </a:spcBef>
            </a:pPr>
            <a:r>
              <a:rPr lang="en-ZA" sz="1400" dirty="0">
                <a:latin typeface="Arial Black" panose="020B0A04020102020204" pitchFamily="34" charset="0"/>
                <a:cs typeface="Arial" panose="020B0604020202020204" pitchFamily="34" charset="0"/>
              </a:rPr>
              <a:t>Eligibility for vaccination</a:t>
            </a:r>
          </a:p>
          <a:p>
            <a:pPr lvl="1" algn="just">
              <a:spcBef>
                <a:spcPts val="0"/>
              </a:spcBef>
            </a:pPr>
            <a:r>
              <a:rPr lang="en-ZA" sz="1400" dirty="0">
                <a:latin typeface="Arial Black" panose="020B0A04020102020204" pitchFamily="34" charset="0"/>
                <a:cs typeface="Arial" panose="020B0604020202020204" pitchFamily="34" charset="0"/>
              </a:rPr>
              <a:t>Access to vaccination sites</a:t>
            </a:r>
          </a:p>
          <a:p>
            <a:pPr marL="719138" lvl="2" indent="0" algn="just">
              <a:spcBef>
                <a:spcPts val="0"/>
              </a:spcBef>
              <a:buNone/>
            </a:pPr>
            <a:r>
              <a:rPr lang="en-ZA" sz="1400" b="1" dirty="0">
                <a:latin typeface="Arial Black" panose="020B0A04020102020204" pitchFamily="34" charset="0"/>
                <a:cs typeface="Arial" panose="020B0604020202020204" pitchFamily="34" charset="0"/>
              </a:rPr>
              <a:t>Public sector</a:t>
            </a:r>
          </a:p>
          <a:p>
            <a:pPr marL="1079500" lvl="3" indent="-342900" algn="just">
              <a:spcBef>
                <a:spcPts val="0"/>
              </a:spcBef>
            </a:pPr>
            <a:r>
              <a:rPr lang="en-ZA" sz="1400" dirty="0">
                <a:latin typeface="Arial Black" panose="020B0A04020102020204" pitchFamily="34" charset="0"/>
                <a:cs typeface="Arial" panose="020B0604020202020204" pitchFamily="34" charset="0"/>
              </a:rPr>
              <a:t>Dedicated large vaccination sites e.g. stadia, conference centre</a:t>
            </a:r>
          </a:p>
          <a:p>
            <a:pPr marL="1079500" lvl="3" indent="-342900" algn="just">
              <a:spcBef>
                <a:spcPts val="0"/>
              </a:spcBef>
            </a:pPr>
            <a:r>
              <a:rPr lang="en-ZA" sz="1400" dirty="0">
                <a:latin typeface="Arial Black" panose="020B0A04020102020204" pitchFamily="34" charset="0"/>
                <a:cs typeface="Arial" panose="020B0604020202020204" pitchFamily="34" charset="0"/>
              </a:rPr>
              <a:t>Sites linked to PHC and other health facilities</a:t>
            </a:r>
          </a:p>
          <a:p>
            <a:pPr marL="1285875" lvl="3" indent="-342900" algn="just">
              <a:spcBef>
                <a:spcPts val="0"/>
              </a:spcBef>
            </a:pPr>
            <a:endParaRPr lang="en-ZA" sz="1400" dirty="0">
              <a:latin typeface="Arial Black" panose="020B0A04020102020204" pitchFamily="34" charset="0"/>
              <a:cs typeface="Arial" panose="020B0604020202020204" pitchFamily="34" charset="0"/>
            </a:endParaRPr>
          </a:p>
          <a:p>
            <a:pPr marL="719138" lvl="2" indent="0" algn="just">
              <a:spcBef>
                <a:spcPts val="0"/>
              </a:spcBef>
              <a:buNone/>
            </a:pPr>
            <a:r>
              <a:rPr lang="en-ZA" sz="1400" b="1" dirty="0">
                <a:latin typeface="Arial Black" panose="020B0A04020102020204" pitchFamily="34" charset="0"/>
                <a:cs typeface="Arial" panose="020B0604020202020204" pitchFamily="34" charset="0"/>
              </a:rPr>
              <a:t>Private healthcare providers</a:t>
            </a:r>
          </a:p>
          <a:p>
            <a:pPr marL="1285875" lvl="3" indent="-342900" algn="just">
              <a:spcBef>
                <a:spcPts val="0"/>
              </a:spcBef>
            </a:pPr>
            <a:r>
              <a:rPr lang="en-ZA" sz="1400" dirty="0">
                <a:latin typeface="Arial Black" panose="020B0A04020102020204" pitchFamily="34" charset="0"/>
                <a:cs typeface="Arial" panose="020B0604020202020204" pitchFamily="34" charset="0"/>
              </a:rPr>
              <a:t>Mass sites established by Medical Schemes</a:t>
            </a:r>
          </a:p>
          <a:p>
            <a:pPr marL="1285875" lvl="3" indent="-342900" algn="just">
              <a:spcBef>
                <a:spcPts val="0"/>
              </a:spcBef>
            </a:pPr>
            <a:r>
              <a:rPr lang="en-ZA" sz="1400" dirty="0">
                <a:latin typeface="Arial Black" panose="020B0A04020102020204" pitchFamily="34" charset="0"/>
                <a:cs typeface="Arial" panose="020B0604020202020204" pitchFamily="34" charset="0"/>
              </a:rPr>
              <a:t>Private pharmacy sites – pharmacy chains and independent pharmacies</a:t>
            </a:r>
          </a:p>
          <a:p>
            <a:pPr marL="1285875" lvl="3" indent="-342900" algn="just">
              <a:spcBef>
                <a:spcPts val="0"/>
              </a:spcBef>
            </a:pPr>
            <a:endParaRPr lang="en-ZA" sz="1400" dirty="0">
              <a:latin typeface="Arial Black" panose="020B0A04020102020204" pitchFamily="34" charset="0"/>
              <a:cs typeface="Arial" panose="020B0604020202020204" pitchFamily="34" charset="0"/>
            </a:endParaRPr>
          </a:p>
          <a:p>
            <a:pPr marL="719138" lvl="2" indent="0" algn="just">
              <a:spcBef>
                <a:spcPts val="0"/>
              </a:spcBef>
              <a:buNone/>
            </a:pPr>
            <a:r>
              <a:rPr lang="en-ZA" sz="1400" b="1" dirty="0">
                <a:latin typeface="Arial Black" panose="020B0A04020102020204" pitchFamily="34" charset="0"/>
                <a:cs typeface="Arial" panose="020B0604020202020204" pitchFamily="34" charset="0"/>
              </a:rPr>
              <a:t>Workplace occupational health services</a:t>
            </a:r>
          </a:p>
          <a:p>
            <a:pPr lvl="3" indent="-257175" algn="just">
              <a:spcBef>
                <a:spcPts val="0"/>
              </a:spcBef>
            </a:pPr>
            <a:r>
              <a:rPr lang="en-ZA" sz="1400" dirty="0">
                <a:latin typeface="Arial Black" panose="020B0A04020102020204" pitchFamily="34" charset="0"/>
                <a:cs typeface="Arial" panose="020B0604020202020204" pitchFamily="34" charset="0"/>
              </a:rPr>
              <a:t>Large single employers</a:t>
            </a:r>
          </a:p>
          <a:p>
            <a:pPr lvl="3" indent="-257175" algn="just">
              <a:spcBef>
                <a:spcPts val="0"/>
              </a:spcBef>
            </a:pPr>
            <a:r>
              <a:rPr lang="en-ZA" sz="1400" dirty="0">
                <a:latin typeface="Arial Black" panose="020B0A04020102020204" pitchFamily="34" charset="0"/>
                <a:cs typeface="Arial" panose="020B0604020202020204" pitchFamily="34" charset="0"/>
              </a:rPr>
              <a:t>Sector dispersed and smaller employers directed to fixed sites (community or private OHS sites)</a:t>
            </a:r>
          </a:p>
          <a:p>
            <a:pPr marL="360363" lvl="3" indent="-257175" algn="just">
              <a:spcBef>
                <a:spcPts val="0"/>
              </a:spcBef>
            </a:pPr>
            <a:endParaRPr lang="en-ZA" sz="1400" dirty="0">
              <a:latin typeface="Arial Black" panose="020B0A04020102020204" pitchFamily="34" charset="0"/>
              <a:cs typeface="Arial" panose="020B0604020202020204" pitchFamily="34" charset="0"/>
            </a:endParaRPr>
          </a:p>
          <a:p>
            <a:pPr marL="360363" lvl="2" indent="-257175" algn="just">
              <a:spcBef>
                <a:spcPts val="0"/>
              </a:spcBef>
            </a:pPr>
            <a:r>
              <a:rPr lang="en-ZA" sz="1400" b="1" dirty="0">
                <a:latin typeface="Arial Black" panose="020B0A04020102020204" pitchFamily="34" charset="0"/>
                <a:cs typeface="Arial" panose="020B0604020202020204" pitchFamily="34" charset="0"/>
              </a:rPr>
              <a:t>Public service essential worker programmes</a:t>
            </a:r>
            <a:r>
              <a:rPr lang="en-ZA" sz="1400" dirty="0">
                <a:latin typeface="Arial Black" panose="020B0A04020102020204" pitchFamily="34" charset="0"/>
                <a:cs typeface="Arial" panose="020B0604020202020204" pitchFamily="34" charset="0"/>
              </a:rPr>
              <a:t>: DBE, SAPS, SANDF, DSD, DOJ, DHA and DCS.</a:t>
            </a:r>
          </a:p>
          <a:p>
            <a:pPr marL="360363" lvl="2" indent="-257175" algn="just">
              <a:spcBef>
                <a:spcPts val="0"/>
              </a:spcBef>
            </a:pPr>
            <a:r>
              <a:rPr lang="en-ZA" sz="1400" b="1" dirty="0">
                <a:latin typeface="Arial Black" panose="020B0A04020102020204" pitchFamily="34" charset="0"/>
                <a:cs typeface="Arial" panose="020B0604020202020204" pitchFamily="34" charset="0"/>
              </a:rPr>
              <a:t>Roving/outreach services</a:t>
            </a:r>
            <a:r>
              <a:rPr lang="en-ZA" sz="1400" dirty="0">
                <a:latin typeface="Arial Black" panose="020B0A04020102020204" pitchFamily="34" charset="0"/>
                <a:cs typeface="Arial" panose="020B0604020202020204" pitchFamily="34" charset="0"/>
              </a:rPr>
              <a:t> initially to congregate settings, then to other sites e.g. SASSA queues</a:t>
            </a:r>
          </a:p>
          <a:p>
            <a:pPr>
              <a:spcBef>
                <a:spcPts val="0"/>
              </a:spcBef>
            </a:pPr>
            <a:endParaRPr lang="en-ZA" sz="1400" dirty="0">
              <a:latin typeface="Arial Black" panose="020B0A04020102020204" pitchFamily="34" charset="0"/>
              <a:cs typeface="Arial" panose="020B0604020202020204" pitchFamily="34" charset="0"/>
            </a:endParaRPr>
          </a:p>
          <a:p>
            <a:pPr marL="342900" lvl="1" indent="0">
              <a:spcBef>
                <a:spcPts val="0"/>
              </a:spcBef>
              <a:buNone/>
            </a:pPr>
            <a:endParaRPr lang="en-ZA" sz="14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930898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087A55-DBA5-7676-53D8-D7DD14C0776A}"/>
              </a:ext>
            </a:extLst>
          </p:cNvPr>
          <p:cNvSpPr txBox="1">
            <a:spLocks noChangeArrowheads="1"/>
          </p:cNvSpPr>
          <p:nvPr/>
        </p:nvSpPr>
        <p:spPr>
          <a:xfrm>
            <a:off x="179512" y="188640"/>
            <a:ext cx="6984776" cy="558552"/>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chemeClr val="bg1"/>
                </a:solidFill>
                <a:effectLst>
                  <a:outerShdw blurRad="38100" dist="38100" dir="2700000" algn="tl">
                    <a:srgbClr val="000000">
                      <a:alpha val="43137"/>
                    </a:srgbClr>
                  </a:outerShdw>
                </a:effectLst>
                <a:latin typeface="Arial Black" panose="020B0A04020102020204" pitchFamily="34" charset="0"/>
                <a:ea typeface="+mj-ea"/>
                <a:cs typeface="Arial" pitchFamily="34" charset="0"/>
              </a:rPr>
              <a:t>Other matters raised by the </a:t>
            </a:r>
            <a:r>
              <a:rPr lang="en-GB" sz="2400" dirty="0" err="1">
                <a:solidFill>
                  <a:schemeClr val="bg1"/>
                </a:solidFill>
                <a:effectLst>
                  <a:outerShdw blurRad="38100" dist="38100" dir="2700000" algn="tl">
                    <a:srgbClr val="000000">
                      <a:alpha val="43137"/>
                    </a:srgbClr>
                  </a:outerShdw>
                </a:effectLst>
                <a:latin typeface="Arial Black" panose="020B0A04020102020204" pitchFamily="34" charset="0"/>
                <a:ea typeface="+mj-ea"/>
                <a:cs typeface="Arial" pitchFamily="34" charset="0"/>
              </a:rPr>
              <a:t>AGSA</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ea typeface="+mj-ea"/>
              <a:cs typeface="Arial" pitchFamily="34" charset="0"/>
            </a:endParaRPr>
          </a:p>
        </p:txBody>
      </p:sp>
      <p:sp>
        <p:nvSpPr>
          <p:cNvPr id="5" name="Title 1">
            <a:extLst>
              <a:ext uri="{FF2B5EF4-FFF2-40B4-BE49-F238E27FC236}">
                <a16:creationId xmlns:a16="http://schemas.microsoft.com/office/drawing/2014/main" id="{AAEED726-5B49-5388-74D2-E41415BBCF39}"/>
              </a:ext>
            </a:extLst>
          </p:cNvPr>
          <p:cNvSpPr txBox="1">
            <a:spLocks/>
          </p:cNvSpPr>
          <p:nvPr/>
        </p:nvSpPr>
        <p:spPr>
          <a:xfrm>
            <a:off x="899592" y="6021288"/>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fld id="{A3DE11C3-CADD-4C8A-8479-CCBAB053764B}" type="slidenum">
              <a:rPr lang="en-ZA" sz="1200" smtClean="0">
                <a:latin typeface="Arial" pitchFamily="34" charset="0"/>
                <a:cs typeface="Arial" pitchFamily="34" charset="0"/>
              </a:rPr>
              <a:pPr algn="r"/>
              <a:t>70</a:t>
            </a:fld>
            <a:r>
              <a:rPr lang="en-ZA" sz="1200">
                <a:latin typeface="Arial" pitchFamily="34" charset="0"/>
                <a:cs typeface="Arial" pitchFamily="34" charset="0"/>
              </a:rPr>
              <a:t> </a:t>
            </a:r>
            <a:endParaRPr lang="en-ZA" sz="1200" dirty="0">
              <a:latin typeface="Arial" pitchFamily="34" charset="0"/>
              <a:cs typeface="Arial" pitchFamily="34" charset="0"/>
            </a:endParaRPr>
          </a:p>
        </p:txBody>
      </p:sp>
      <p:sp>
        <p:nvSpPr>
          <p:cNvPr id="6" name="TextBox 5">
            <a:extLst>
              <a:ext uri="{FF2B5EF4-FFF2-40B4-BE49-F238E27FC236}">
                <a16:creationId xmlns:a16="http://schemas.microsoft.com/office/drawing/2014/main" id="{A491CF9A-8093-082F-1577-24E4B40B0EBA}"/>
              </a:ext>
            </a:extLst>
          </p:cNvPr>
          <p:cNvSpPr txBox="1"/>
          <p:nvPr/>
        </p:nvSpPr>
        <p:spPr>
          <a:xfrm>
            <a:off x="179512" y="1322137"/>
            <a:ext cx="8640960" cy="3754874"/>
          </a:xfrm>
          <a:prstGeom prst="rect">
            <a:avLst/>
          </a:prstGeom>
          <a:noFill/>
        </p:spPr>
        <p:txBody>
          <a:bodyPr wrap="square">
            <a:spAutoFit/>
          </a:bodyPr>
          <a:lstStyle/>
          <a:p>
            <a:pPr marL="285750" indent="-285750" algn="just">
              <a:buFont typeface="Wingdings" panose="05000000000000000000" pitchFamily="2" charset="2"/>
              <a:buChar char="v"/>
            </a:pPr>
            <a:r>
              <a:rPr lang="en-US" sz="1400" b="1" dirty="0">
                <a:latin typeface="Arial Black" panose="020B0A04020102020204" pitchFamily="34" charset="0"/>
              </a:rPr>
              <a:t>Material misstatements in the financial statements.</a:t>
            </a:r>
          </a:p>
          <a:p>
            <a:pPr marL="285750" indent="-285750" algn="just">
              <a:buFont typeface="Wingdings" panose="05000000000000000000" pitchFamily="2" charset="2"/>
              <a:buChar char="v"/>
            </a:pPr>
            <a:endParaRPr lang="en-US" sz="1400" b="1" dirty="0">
              <a:latin typeface="Arial Black" panose="020B0A04020102020204" pitchFamily="34" charset="0"/>
            </a:endParaRPr>
          </a:p>
          <a:p>
            <a:pPr marL="285750" indent="-285750" algn="just">
              <a:buFont typeface="Wingdings" panose="05000000000000000000" pitchFamily="2" charset="2"/>
              <a:buChar char="Ø"/>
            </a:pPr>
            <a:r>
              <a:rPr lang="en-US" sz="1400" b="1" dirty="0">
                <a:latin typeface="Arial Black" panose="020B0A04020102020204" pitchFamily="34" charset="0"/>
              </a:rPr>
              <a:t>Capital work in progress – R61,7 million</a:t>
            </a:r>
            <a:r>
              <a:rPr lang="en-US" sz="1400" dirty="0">
                <a:latin typeface="Arial Black" panose="020B0A04020102020204" pitchFamily="34" charset="0"/>
              </a:rPr>
              <a:t>:  The department and the audit team disagree about the treatment of feasibility fees and research expenditure on capital projects.  The matter was referred to the Office of the Accountant-General (National Treasury) who confirmed that the treatment by </a:t>
            </a:r>
            <a:r>
              <a:rPr lang="en-US" sz="1400" dirty="0" err="1">
                <a:latin typeface="Arial Black" panose="020B0A04020102020204" pitchFamily="34" charset="0"/>
              </a:rPr>
              <a:t>NDoH</a:t>
            </a:r>
            <a:r>
              <a:rPr lang="en-US" sz="1400" dirty="0">
                <a:latin typeface="Arial Black" panose="020B0A04020102020204" pitchFamily="34" charset="0"/>
              </a:rPr>
              <a:t> for these expenditures are correct.  However, the </a:t>
            </a:r>
            <a:r>
              <a:rPr lang="en-US" sz="1400" dirty="0" err="1">
                <a:latin typeface="Arial Black" panose="020B0A04020102020204" pitchFamily="34" charset="0"/>
              </a:rPr>
              <a:t>AGSA</a:t>
            </a:r>
            <a:r>
              <a:rPr lang="en-US" sz="1400" dirty="0">
                <a:latin typeface="Arial Black" panose="020B0A04020102020204" pitchFamily="34" charset="0"/>
              </a:rPr>
              <a:t> informed the department that a technical opinion obtained supports their audit finding.  To avoid a qualification on this matter the department agreed to pass an adjustment relating to the prior period.</a:t>
            </a:r>
          </a:p>
          <a:p>
            <a:pPr marL="285750" indent="-285750" algn="just">
              <a:buFont typeface="Wingdings" panose="05000000000000000000" pitchFamily="2" charset="2"/>
              <a:buChar char="Ø"/>
            </a:pPr>
            <a:endParaRPr lang="en-US" sz="1400" dirty="0">
              <a:latin typeface="Arial Black" panose="020B0A04020102020204" pitchFamily="34" charset="0"/>
            </a:endParaRPr>
          </a:p>
          <a:p>
            <a:pPr marL="285750" indent="-285750" algn="just">
              <a:buFont typeface="Wingdings" panose="05000000000000000000" pitchFamily="2" charset="2"/>
              <a:buChar char="Ø"/>
            </a:pPr>
            <a:r>
              <a:rPr lang="en-US" sz="1400" b="1" dirty="0">
                <a:latin typeface="Arial Black" panose="020B0A04020102020204" pitchFamily="34" charset="0"/>
              </a:rPr>
              <a:t>Accruals – R363,5 million:  </a:t>
            </a:r>
            <a:r>
              <a:rPr lang="en-US" sz="1400" dirty="0">
                <a:latin typeface="Arial Black" panose="020B0A04020102020204" pitchFamily="34" charset="0"/>
              </a:rPr>
              <a:t>Administrative fees for COVID-19 vaccination events at private facilities were not disclosed in the annual financial statements.</a:t>
            </a:r>
          </a:p>
          <a:p>
            <a:pPr marL="285750" indent="-285750" algn="just">
              <a:buFont typeface="Wingdings" panose="05000000000000000000" pitchFamily="2" charset="2"/>
              <a:buChar char="Ø"/>
            </a:pPr>
            <a:endParaRPr lang="en-US" sz="1400" dirty="0">
              <a:latin typeface="Arial Black" panose="020B0A04020102020204" pitchFamily="34" charset="0"/>
            </a:endParaRPr>
          </a:p>
          <a:p>
            <a:pPr marL="285750" indent="-285750" algn="just">
              <a:buFont typeface="Wingdings" panose="05000000000000000000" pitchFamily="2" charset="2"/>
              <a:buChar char="Ø"/>
            </a:pPr>
            <a:r>
              <a:rPr lang="en-US" sz="1400" b="1" dirty="0">
                <a:latin typeface="Arial Black" panose="020B0A04020102020204" pitchFamily="34" charset="0"/>
              </a:rPr>
              <a:t>Contingent assets – R123,7 million</a:t>
            </a:r>
            <a:r>
              <a:rPr lang="en-US" sz="1400" dirty="0">
                <a:latin typeface="Arial Black" panose="020B0A04020102020204" pitchFamily="34" charset="0"/>
              </a:rPr>
              <a:t>:  The </a:t>
            </a:r>
            <a:r>
              <a:rPr lang="en-US" sz="1400" dirty="0" err="1">
                <a:latin typeface="Arial Black" panose="020B0A04020102020204" pitchFamily="34" charset="0"/>
              </a:rPr>
              <a:t>AGSA</a:t>
            </a:r>
            <a:r>
              <a:rPr lang="en-US" sz="1400" dirty="0">
                <a:latin typeface="Arial Black" panose="020B0A04020102020204" pitchFamily="34" charset="0"/>
              </a:rPr>
              <a:t> requested the department to disclose the value of vaccines at hand in private facilities.  </a:t>
            </a:r>
          </a:p>
          <a:p>
            <a:pPr algn="just"/>
            <a:endParaRPr lang="en-ZA" sz="1400" dirty="0">
              <a:latin typeface="Arial Black" panose="020B0A04020102020204" pitchFamily="34" charset="0"/>
            </a:endParaRPr>
          </a:p>
        </p:txBody>
      </p:sp>
    </p:spTree>
    <p:extLst>
      <p:ext uri="{BB962C8B-B14F-4D97-AF65-F5344CB8AC3E}">
        <p14:creationId xmlns:p14="http://schemas.microsoft.com/office/powerpoint/2010/main" val="3717025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087A55-DBA5-7676-53D8-D7DD14C0776A}"/>
              </a:ext>
            </a:extLst>
          </p:cNvPr>
          <p:cNvSpPr txBox="1">
            <a:spLocks noChangeArrowheads="1"/>
          </p:cNvSpPr>
          <p:nvPr/>
        </p:nvSpPr>
        <p:spPr>
          <a:xfrm>
            <a:off x="179512" y="116631"/>
            <a:ext cx="7344816" cy="648073"/>
          </a:xfrm>
          <a:prstGeom prst="rect">
            <a:avLst/>
          </a:prstGeom>
        </p:spPr>
        <p:txBody>
          <a:bodyPr tIns="45720" rIns="91440" bIns="45720" anchor="b">
            <a:normAutofit/>
          </a:body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Arial" pitchFamily="34" charset="0"/>
              </a:rPr>
              <a:t>Other matters raised by AGSA (continue)</a:t>
            </a:r>
          </a:p>
        </p:txBody>
      </p:sp>
      <p:sp>
        <p:nvSpPr>
          <p:cNvPr id="5" name="Title 1">
            <a:extLst>
              <a:ext uri="{FF2B5EF4-FFF2-40B4-BE49-F238E27FC236}">
                <a16:creationId xmlns:a16="http://schemas.microsoft.com/office/drawing/2014/main" id="{AAEED726-5B49-5388-74D2-E41415BBCF39}"/>
              </a:ext>
            </a:extLst>
          </p:cNvPr>
          <p:cNvSpPr txBox="1">
            <a:spLocks/>
          </p:cNvSpPr>
          <p:nvPr/>
        </p:nvSpPr>
        <p:spPr>
          <a:xfrm>
            <a:off x="899592" y="6021288"/>
            <a:ext cx="7834064"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fld id="{A3DE11C3-CADD-4C8A-8479-CCBAB053764B}" type="slidenum">
              <a:rPr kumimoji="0" lang="en-ZA" sz="1200" b="0" i="0" u="none" strike="noStrike" kern="1200" cap="none" spc="0" normalizeH="0" baseline="0" noProof="0" smtClean="0">
                <a:ln>
                  <a:noFill/>
                </a:ln>
                <a:solidFill>
                  <a:prstClr val="black"/>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71</a:t>
            </a:fld>
            <a:r>
              <a:rPr kumimoji="0" lang="en-ZA" sz="1200" b="0" i="0" u="none" strike="noStrike" kern="1200" cap="none" spc="0" normalizeH="0" baseline="0" noProof="0">
                <a:ln>
                  <a:noFill/>
                </a:ln>
                <a:solidFill>
                  <a:prstClr val="black"/>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A491CF9A-8093-082F-1577-24E4B40B0EBA}"/>
              </a:ext>
            </a:extLst>
          </p:cNvPr>
          <p:cNvSpPr txBox="1"/>
          <p:nvPr/>
        </p:nvSpPr>
        <p:spPr>
          <a:xfrm>
            <a:off x="159823" y="1043731"/>
            <a:ext cx="8804665" cy="452431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Events after reporting date - R673 000:  </a:t>
            </a: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The DBSA commitment value for a contract that was advertised before the end of the financial year, however documentation from the supplier to conclude the award was only received after the end of the financial year.  For </a:t>
            </a:r>
            <a:r>
              <a:rPr kumimoji="0" lang="en-US" sz="16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COEGA</a:t>
            </a: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professional fees contract were increased on commitments register due to the construction value for the project increasing, however this was not formally communicated to the PSP due to various contracting requirements.</a:t>
            </a:r>
            <a:endPar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Irregular expenditure – R61,4 million</a:t>
            </a: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The </a:t>
            </a:r>
            <a:r>
              <a:rPr kumimoji="0" lang="en-US" sz="16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AGSA</a:t>
            </a: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identified 8 cases of possible irregular expenditure and the department were required to record the amount in the Annual Financial Statements as cases under consideration.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Prior period error – R210 million</a:t>
            </a: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Was omitted to be included for payables in the 2020/21 annual financial statements.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Inventory – R7,6 million:</a:t>
            </a: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There was a drafting error made and the figure of R7,6 million for COVID-19 vaccines was duplicated.</a:t>
            </a:r>
          </a:p>
        </p:txBody>
      </p:sp>
    </p:spTree>
    <p:extLst>
      <p:ext uri="{BB962C8B-B14F-4D97-AF65-F5344CB8AC3E}">
        <p14:creationId xmlns:p14="http://schemas.microsoft.com/office/powerpoint/2010/main" val="722949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72</a:t>
            </a:fld>
            <a:r>
              <a:rPr lang="en-ZA" sz="1200" dirty="0">
                <a:latin typeface="Arial" pitchFamily="34" charset="0"/>
                <a:cs typeface="Arial" pitchFamily="34" charset="0"/>
              </a:rPr>
              <a:t> </a:t>
            </a:r>
          </a:p>
        </p:txBody>
      </p:sp>
      <p:sp>
        <p:nvSpPr>
          <p:cNvPr id="4" name="Rectangle 2"/>
          <p:cNvSpPr txBox="1">
            <a:spLocks noChangeArrowheads="1"/>
          </p:cNvSpPr>
          <p:nvPr/>
        </p:nvSpPr>
        <p:spPr>
          <a:xfrm>
            <a:off x="0" y="332656"/>
            <a:ext cx="7848872" cy="570208"/>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3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ea typeface="+mj-ea"/>
                <a:cs typeface="Arial" pitchFamily="34" charset="0"/>
              </a:rPr>
              <a:t>Irregular, fruitless and wasteful expenditure </a:t>
            </a:r>
          </a:p>
        </p:txBody>
      </p:sp>
      <p:sp>
        <p:nvSpPr>
          <p:cNvPr id="5" name="TextBox 4">
            <a:extLst>
              <a:ext uri="{FF2B5EF4-FFF2-40B4-BE49-F238E27FC236}">
                <a16:creationId xmlns:a16="http://schemas.microsoft.com/office/drawing/2014/main" id="{5B00E41D-3D21-9FDB-63B0-602353481708}"/>
              </a:ext>
            </a:extLst>
          </p:cNvPr>
          <p:cNvSpPr txBox="1"/>
          <p:nvPr/>
        </p:nvSpPr>
        <p:spPr>
          <a:xfrm>
            <a:off x="302056" y="1340768"/>
            <a:ext cx="8590423" cy="2893100"/>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latin typeface="Arial Black" panose="020B0A04020102020204" pitchFamily="34" charset="0"/>
                <a:cs typeface="Arial" panose="020B0604020202020204" pitchFamily="34" charset="0"/>
              </a:rPr>
              <a:t>R61 413 000 is for cases identified during the previous financial year (2020/21).</a:t>
            </a:r>
          </a:p>
          <a:p>
            <a:pPr marL="285750" indent="-285750" algn="just">
              <a:buFont typeface="Wingdings" panose="05000000000000000000" pitchFamily="2" charset="2"/>
              <a:buChar char="Ø"/>
            </a:pPr>
            <a:endParaRPr lang="en-US" sz="1400" dirty="0">
              <a:latin typeface="Arial Black" panose="020B0A04020102020204" pitchFamily="34" charset="0"/>
              <a:cs typeface="Arial" panose="020B0604020202020204" pitchFamily="34" charset="0"/>
            </a:endParaRPr>
          </a:p>
          <a:p>
            <a:pPr marL="285750" indent="-285750" algn="just">
              <a:buFont typeface="Wingdings" panose="05000000000000000000" pitchFamily="2" charset="2"/>
              <a:buChar char="Ø"/>
            </a:pPr>
            <a:r>
              <a:rPr lang="en-ZA" sz="1400" dirty="0">
                <a:latin typeface="Arial Black" panose="020B0A04020102020204" pitchFamily="34" charset="0"/>
                <a:cs typeface="Arial" panose="020B0604020202020204" pitchFamily="34" charset="0"/>
              </a:rPr>
              <a:t>8 Cases where the determination and investigation process could not commence during report period.</a:t>
            </a:r>
          </a:p>
          <a:p>
            <a:pPr marL="285750" indent="-285750" algn="just">
              <a:buFont typeface="Wingdings" panose="05000000000000000000" pitchFamily="2" charset="2"/>
              <a:buChar char="Ø"/>
            </a:pPr>
            <a:endParaRPr lang="en-ZA" sz="1400" dirty="0">
              <a:latin typeface="Arial Black" panose="020B0A04020102020204" pitchFamily="34" charset="0"/>
              <a:cs typeface="Arial" panose="020B0604020202020204" pitchFamily="34" charset="0"/>
            </a:endParaRPr>
          </a:p>
          <a:p>
            <a:pPr marL="285750" indent="-285750" algn="just">
              <a:buFont typeface="Wingdings" panose="05000000000000000000" pitchFamily="2" charset="2"/>
              <a:buChar char="Ø"/>
            </a:pPr>
            <a:r>
              <a:rPr lang="en-ZA" sz="1400" dirty="0">
                <a:latin typeface="Arial Black" panose="020B0A04020102020204" pitchFamily="34" charset="0"/>
                <a:cs typeface="Arial" panose="020B0604020202020204" pitchFamily="34" charset="0"/>
              </a:rPr>
              <a:t>Irregularity due to non-compliance with </a:t>
            </a:r>
            <a:r>
              <a:rPr lang="en-ZA" sz="1400" dirty="0" err="1">
                <a:latin typeface="Arial Black" panose="020B0A04020102020204" pitchFamily="34" charset="0"/>
                <a:cs typeface="Arial" panose="020B0604020202020204" pitchFamily="34" charset="0"/>
              </a:rPr>
              <a:t>SCM</a:t>
            </a:r>
            <a:r>
              <a:rPr lang="en-ZA" sz="1400" dirty="0">
                <a:latin typeface="Arial Black" panose="020B0A04020102020204" pitchFamily="34" charset="0"/>
                <a:cs typeface="Arial" panose="020B0604020202020204" pitchFamily="34" charset="0"/>
              </a:rPr>
              <a:t> prescripts, payments towards expired contract and non-verification of tax compliance.</a:t>
            </a:r>
          </a:p>
          <a:p>
            <a:pPr marL="285750" indent="-285750" algn="just">
              <a:buFont typeface="Wingdings" panose="05000000000000000000" pitchFamily="2" charset="2"/>
              <a:buChar char="Ø"/>
            </a:pPr>
            <a:endParaRPr lang="en-ZA" sz="1400" dirty="0">
              <a:latin typeface="Arial Black" panose="020B0A04020102020204" pitchFamily="34" charset="0"/>
              <a:cs typeface="Arial" panose="020B0604020202020204" pitchFamily="34" charset="0"/>
            </a:endParaRPr>
          </a:p>
          <a:p>
            <a:pPr marL="285750" indent="-285750" algn="just">
              <a:buFont typeface="Wingdings" panose="05000000000000000000" pitchFamily="2" charset="2"/>
              <a:buChar char="Ø"/>
            </a:pPr>
            <a:r>
              <a:rPr lang="en-ZA" sz="1400" dirty="0">
                <a:latin typeface="Arial Black" panose="020B0A04020102020204" pitchFamily="34" charset="0"/>
                <a:cs typeface="Arial" panose="020B0604020202020204" pitchFamily="34" charset="0"/>
              </a:rPr>
              <a:t>During the reporting period 5 cases of fruitless and wasteful expenditure were investigated and concluded.</a:t>
            </a:r>
          </a:p>
          <a:p>
            <a:pPr marL="285750" indent="-285750" algn="just">
              <a:buFont typeface="Wingdings" panose="05000000000000000000" pitchFamily="2" charset="2"/>
              <a:buChar char="Ø"/>
            </a:pPr>
            <a:endParaRPr lang="en-ZA" sz="1400" dirty="0">
              <a:latin typeface="Arial Black" panose="020B0A04020102020204" pitchFamily="34" charset="0"/>
              <a:cs typeface="Arial" panose="020B0604020202020204" pitchFamily="34" charset="0"/>
            </a:endParaRPr>
          </a:p>
          <a:p>
            <a:pPr marL="285750" indent="-285750" algn="just">
              <a:buFont typeface="Wingdings" panose="05000000000000000000" pitchFamily="2" charset="2"/>
              <a:buChar char="Ø"/>
            </a:pPr>
            <a:r>
              <a:rPr lang="en-ZA" sz="1400" dirty="0">
                <a:latin typeface="Arial Black" panose="020B0A04020102020204" pitchFamily="34" charset="0"/>
                <a:cs typeface="Arial" panose="020B0604020202020204" pitchFamily="34" charset="0"/>
              </a:rPr>
              <a:t>No new cases for fruitless and wasteful expenditure reported for the 2021/22 financial year.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9592" y="6021288"/>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73</a:t>
            </a:fld>
            <a:r>
              <a:rPr lang="en-ZA" sz="1200" dirty="0">
                <a:latin typeface="Arial" pitchFamily="34" charset="0"/>
                <a:cs typeface="Arial" pitchFamily="34" charset="0"/>
              </a:rPr>
              <a:t> </a:t>
            </a:r>
          </a:p>
        </p:txBody>
      </p:sp>
      <p:sp>
        <p:nvSpPr>
          <p:cNvPr id="4" name="Rectangle 2"/>
          <p:cNvSpPr txBox="1">
            <a:spLocks noChangeArrowheads="1"/>
          </p:cNvSpPr>
          <p:nvPr/>
        </p:nvSpPr>
        <p:spPr>
          <a:xfrm>
            <a:off x="251520" y="332656"/>
            <a:ext cx="4824536" cy="486544"/>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ea typeface="+mj-ea"/>
                <a:cs typeface="Arial" pitchFamily="34" charset="0"/>
              </a:rPr>
              <a:t>Consequent management</a:t>
            </a:r>
          </a:p>
        </p:txBody>
      </p:sp>
      <p:sp>
        <p:nvSpPr>
          <p:cNvPr id="5" name="TextBox 4">
            <a:extLst>
              <a:ext uri="{FF2B5EF4-FFF2-40B4-BE49-F238E27FC236}">
                <a16:creationId xmlns:a16="http://schemas.microsoft.com/office/drawing/2014/main" id="{537916DF-1059-53DA-288B-974C96C75BEA}"/>
              </a:ext>
            </a:extLst>
          </p:cNvPr>
          <p:cNvSpPr txBox="1"/>
          <p:nvPr/>
        </p:nvSpPr>
        <p:spPr>
          <a:xfrm>
            <a:off x="215516" y="1412776"/>
            <a:ext cx="8712968" cy="1384995"/>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latin typeface="Arial Black" panose="020B0A04020102020204" pitchFamily="34" charset="0"/>
              </a:rPr>
              <a:t>The department acknowledges that in some instances investigations were delayed due to COVID-19 pandemic and relocation of offices.</a:t>
            </a:r>
          </a:p>
          <a:p>
            <a:pPr marL="285750" indent="-285750" algn="just">
              <a:buFont typeface="Wingdings" panose="05000000000000000000" pitchFamily="2" charset="2"/>
              <a:buChar char="Ø"/>
            </a:pPr>
            <a:endParaRPr lang="en-US" sz="1400" dirty="0">
              <a:latin typeface="Arial Black" panose="020B0A04020102020204" pitchFamily="34" charset="0"/>
            </a:endParaRPr>
          </a:p>
          <a:p>
            <a:pPr marL="285750" indent="-285750" algn="just">
              <a:buFont typeface="Wingdings" panose="05000000000000000000" pitchFamily="2" charset="2"/>
              <a:buChar char="Ø"/>
            </a:pPr>
            <a:r>
              <a:rPr lang="en-US" sz="1400" dirty="0">
                <a:latin typeface="Arial Black" panose="020B0A04020102020204" pitchFamily="34" charset="0"/>
              </a:rPr>
              <a:t>The department has started with processes to finalize outstanding cases of fruitless, wasteful and irregular expenditure.</a:t>
            </a:r>
            <a:endParaRPr lang="en-ZA" sz="1400" dirty="0">
              <a:latin typeface="Arial Black" panose="020B0A04020102020204" pitchFamily="34" charset="0"/>
            </a:endParaRPr>
          </a:p>
          <a:p>
            <a:pPr algn="just"/>
            <a:endParaRPr lang="en-ZA" sz="1400" dirty="0">
              <a:latin typeface="Arial Black" panose="020B0A04020102020204" pitchFamily="34" charset="0"/>
            </a:endParaRPr>
          </a:p>
        </p:txBody>
      </p:sp>
    </p:spTree>
    <p:extLst>
      <p:ext uri="{BB962C8B-B14F-4D97-AF65-F5344CB8AC3E}">
        <p14:creationId xmlns:p14="http://schemas.microsoft.com/office/powerpoint/2010/main" val="9855033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74</a:t>
            </a:fld>
            <a:r>
              <a:rPr lang="en-ZA" sz="1200" dirty="0">
                <a:latin typeface="Arial" pitchFamily="34" charset="0"/>
                <a:cs typeface="Arial" pitchFamily="34" charset="0"/>
              </a:rPr>
              <a:t> </a:t>
            </a:r>
          </a:p>
        </p:txBody>
      </p:sp>
      <p:sp>
        <p:nvSpPr>
          <p:cNvPr id="4" name="Rectangle 2"/>
          <p:cNvSpPr txBox="1">
            <a:spLocks noChangeArrowheads="1"/>
          </p:cNvSpPr>
          <p:nvPr/>
        </p:nvSpPr>
        <p:spPr>
          <a:xfrm>
            <a:off x="251520" y="181454"/>
            <a:ext cx="5562600" cy="61374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ea typeface="+mj-ea"/>
                <a:cs typeface="Arial" pitchFamily="34" charset="0"/>
              </a:rPr>
              <a:t>SCM</a:t>
            </a:r>
            <a:r>
              <a:rPr kumimoji="0" lang="en-GB"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ea typeface="+mj-ea"/>
                <a:cs typeface="Arial" pitchFamily="34" charset="0"/>
              </a:rPr>
              <a:t>:  Non-compliance</a:t>
            </a:r>
          </a:p>
        </p:txBody>
      </p:sp>
      <p:sp>
        <p:nvSpPr>
          <p:cNvPr id="6" name="TextBox 5">
            <a:extLst>
              <a:ext uri="{FF2B5EF4-FFF2-40B4-BE49-F238E27FC236}">
                <a16:creationId xmlns:a16="http://schemas.microsoft.com/office/drawing/2014/main" id="{898AEFC8-4AA4-4EAE-1760-7FE02EB5D4FA}"/>
              </a:ext>
            </a:extLst>
          </p:cNvPr>
          <p:cNvSpPr txBox="1"/>
          <p:nvPr/>
        </p:nvSpPr>
        <p:spPr>
          <a:xfrm>
            <a:off x="323528" y="1196752"/>
            <a:ext cx="8726169" cy="3970318"/>
          </a:xfrm>
          <a:prstGeom prst="rect">
            <a:avLst/>
          </a:prstGeom>
          <a:noFill/>
        </p:spPr>
        <p:txBody>
          <a:bodyPr wrap="square">
            <a:spAutoFit/>
          </a:bodyPr>
          <a:lstStyle/>
          <a:p>
            <a:pPr algn="just"/>
            <a:r>
              <a:rPr lang="en-US" sz="1400" b="1" dirty="0">
                <a:latin typeface="Arial Black" panose="020B0A04020102020204" pitchFamily="34" charset="0"/>
              </a:rPr>
              <a:t>Payments were not made within 30 days or an agreed period after receipt of an invoice</a:t>
            </a:r>
          </a:p>
          <a:p>
            <a:pPr algn="just"/>
            <a:endParaRPr lang="en-US" sz="1400" dirty="0">
              <a:solidFill>
                <a:srgbClr val="000000"/>
              </a:solidFill>
              <a:latin typeface="Arial Black" panose="020B0A04020102020204" pitchFamily="34" charset="0"/>
            </a:endParaRPr>
          </a:p>
          <a:p>
            <a:pPr marL="285750" indent="-285750" algn="just">
              <a:buFont typeface="Wingdings" panose="05000000000000000000" pitchFamily="2" charset="2"/>
              <a:buChar char="Ø"/>
            </a:pPr>
            <a:r>
              <a:rPr lang="en-US" sz="1400" dirty="0">
                <a:solidFill>
                  <a:srgbClr val="000000"/>
                </a:solidFill>
                <a:latin typeface="Arial Black" panose="020B0A04020102020204" pitchFamily="34" charset="0"/>
              </a:rPr>
              <a:t>8 408 invoices to the value of R7 812 034 155,05 were paid on </a:t>
            </a:r>
            <a:r>
              <a:rPr lang="en-US" sz="1400" dirty="0" err="1">
                <a:solidFill>
                  <a:srgbClr val="000000"/>
                </a:solidFill>
                <a:latin typeface="Arial Black" panose="020B0A04020102020204" pitchFamily="34" charset="0"/>
              </a:rPr>
              <a:t>LOGIS</a:t>
            </a:r>
            <a:r>
              <a:rPr lang="en-US" sz="1400" dirty="0">
                <a:solidFill>
                  <a:srgbClr val="000000"/>
                </a:solidFill>
                <a:latin typeface="Arial Black" panose="020B0A04020102020204" pitchFamily="34" charset="0"/>
              </a:rPr>
              <a:t>, of which 1 623 invoices to the value of R138 229 241,00 were paid after 30 days.  In total 80,6% of invoices were paid within 30 days.</a:t>
            </a:r>
          </a:p>
          <a:p>
            <a:pPr marL="285750" indent="-285750" algn="just">
              <a:buFont typeface="Wingdings" panose="05000000000000000000" pitchFamily="2" charset="2"/>
              <a:buChar char="Ø"/>
            </a:pPr>
            <a:endParaRPr lang="en-US" sz="1400" dirty="0">
              <a:solidFill>
                <a:srgbClr val="000000"/>
              </a:solidFill>
              <a:latin typeface="Arial Black" panose="020B0A04020102020204" pitchFamily="34" charset="0"/>
            </a:endParaRPr>
          </a:p>
          <a:p>
            <a:pPr marL="273050" lvl="1" algn="just"/>
            <a:r>
              <a:rPr lang="en-US" sz="1400" b="1" dirty="0">
                <a:solidFill>
                  <a:srgbClr val="000000"/>
                </a:solidFill>
                <a:latin typeface="Arial Black" panose="020B0A04020102020204" pitchFamily="34" charset="0"/>
              </a:rPr>
              <a:t>Main reasons for delay in payments</a:t>
            </a:r>
          </a:p>
          <a:p>
            <a:pPr marL="742950" lvl="1" indent="-285750" algn="just" fontAlgn="base">
              <a:buFont typeface="Arial" panose="020B0604020202020204" pitchFamily="34" charset="0"/>
              <a:buChar char="•"/>
            </a:pPr>
            <a:r>
              <a:rPr lang="en-US" sz="1400" b="0" i="0" dirty="0">
                <a:solidFill>
                  <a:srgbClr val="000000"/>
                </a:solidFill>
                <a:effectLst/>
                <a:latin typeface="Arial Black" panose="020B0A04020102020204" pitchFamily="34" charset="0"/>
              </a:rPr>
              <a:t>Closure of the Civitas building with extremely limited access to transversal systems.</a:t>
            </a:r>
          </a:p>
          <a:p>
            <a:pPr marL="742950" lvl="1" indent="-285750" algn="just" fontAlgn="base">
              <a:buFont typeface="Arial" panose="020B0604020202020204" pitchFamily="34" charset="0"/>
              <a:buChar char="•"/>
            </a:pPr>
            <a:endParaRPr lang="en-US" sz="1400" b="0" i="0" dirty="0">
              <a:solidFill>
                <a:srgbClr val="000000"/>
              </a:solidFill>
              <a:effectLst/>
              <a:latin typeface="Arial Black" panose="020B0A04020102020204" pitchFamily="34" charset="0"/>
            </a:endParaRPr>
          </a:p>
          <a:p>
            <a:pPr marL="742950" lvl="1" indent="-285750" algn="just" fontAlgn="base">
              <a:buFont typeface="Arial" panose="020B0604020202020204" pitchFamily="34" charset="0"/>
              <a:buChar char="•"/>
            </a:pPr>
            <a:r>
              <a:rPr lang="en-US" sz="1400" b="0" i="0" dirty="0">
                <a:solidFill>
                  <a:srgbClr val="000000"/>
                </a:solidFill>
                <a:effectLst/>
                <a:latin typeface="Arial Black" panose="020B0A04020102020204" pitchFamily="34" charset="0"/>
              </a:rPr>
              <a:t>COVID-19 lockdowns and restrictions.</a:t>
            </a:r>
          </a:p>
          <a:p>
            <a:pPr algn="just" fontAlgn="base"/>
            <a:endParaRPr lang="en-US" sz="1400" b="1" u="sng" dirty="0">
              <a:latin typeface="Arial Black" panose="020B0A04020102020204" pitchFamily="34" charset="0"/>
            </a:endParaRPr>
          </a:p>
          <a:p>
            <a:pPr algn="just" fontAlgn="base"/>
            <a:r>
              <a:rPr lang="en-US" sz="1400" b="1" dirty="0">
                <a:latin typeface="Arial Black" panose="020B0A04020102020204" pitchFamily="34" charset="0"/>
              </a:rPr>
              <a:t>Asset Management</a:t>
            </a:r>
          </a:p>
          <a:p>
            <a:pPr marL="285750" indent="-285750" algn="just" fontAlgn="base">
              <a:buFont typeface="Wingdings" panose="05000000000000000000" pitchFamily="2" charset="2"/>
              <a:buChar char="Ø"/>
            </a:pPr>
            <a:endParaRPr lang="en-US" sz="1400" dirty="0">
              <a:solidFill>
                <a:srgbClr val="000000"/>
              </a:solidFill>
              <a:latin typeface="Arial Black" panose="020B0A04020102020204" pitchFamily="34" charset="0"/>
            </a:endParaRPr>
          </a:p>
          <a:p>
            <a:pPr algn="just"/>
            <a:r>
              <a:rPr lang="en-US" sz="1400" dirty="0">
                <a:latin typeface="Arial Black" panose="020B0A04020102020204" pitchFamily="34" charset="0"/>
              </a:rPr>
              <a:t>In disposing of computer equipment during the 2021/22 financial year, the department could not comply with Treasury 16A7.7 due to computer equipment to be disposed were unusable as a result of water damage, hence there was oversite to comply with the Treasury Regulations.</a:t>
            </a:r>
            <a:endParaRPr lang="en-ZA" sz="1400" dirty="0">
              <a:latin typeface="Arial Black" panose="020B0A04020102020204" pitchFamily="34" charset="0"/>
            </a:endParaRPr>
          </a:p>
        </p:txBody>
      </p:sp>
    </p:spTree>
    <p:extLst>
      <p:ext uri="{BB962C8B-B14F-4D97-AF65-F5344CB8AC3E}">
        <p14:creationId xmlns:p14="http://schemas.microsoft.com/office/powerpoint/2010/main" val="35169555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75</a:t>
            </a:fld>
            <a:r>
              <a:rPr lang="en-ZA" sz="1200" dirty="0">
                <a:latin typeface="Arial" pitchFamily="34" charset="0"/>
                <a:cs typeface="Arial" pitchFamily="34" charset="0"/>
              </a:rPr>
              <a:t> </a:t>
            </a:r>
          </a:p>
        </p:txBody>
      </p:sp>
      <p:sp>
        <p:nvSpPr>
          <p:cNvPr id="4" name="Rectangle 2"/>
          <p:cNvSpPr txBox="1">
            <a:spLocks noChangeArrowheads="1"/>
          </p:cNvSpPr>
          <p:nvPr/>
        </p:nvSpPr>
        <p:spPr>
          <a:xfrm>
            <a:off x="251520" y="354027"/>
            <a:ext cx="5562600" cy="495300"/>
          </a:xfrm>
          <a:prstGeom prst="rect">
            <a:avLst/>
          </a:prstGeom>
        </p:spPr>
        <p:txBody>
          <a:bodyPr tIns="45720" rIns="91440" bIns="45720" anchor="b">
            <a:normAutofit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rPr>
              <a:t>Quality of financial statements</a:t>
            </a:r>
          </a:p>
        </p:txBody>
      </p:sp>
      <p:sp>
        <p:nvSpPr>
          <p:cNvPr id="5" name="TextBox 4">
            <a:extLst>
              <a:ext uri="{FF2B5EF4-FFF2-40B4-BE49-F238E27FC236}">
                <a16:creationId xmlns:a16="http://schemas.microsoft.com/office/drawing/2014/main" id="{A7DE7809-ED83-4CC0-7794-57AFF9CF3DC9}"/>
              </a:ext>
            </a:extLst>
          </p:cNvPr>
          <p:cNvSpPr txBox="1"/>
          <p:nvPr/>
        </p:nvSpPr>
        <p:spPr>
          <a:xfrm>
            <a:off x="179512" y="1556792"/>
            <a:ext cx="8640960" cy="2031325"/>
          </a:xfrm>
          <a:prstGeom prst="rect">
            <a:avLst/>
          </a:prstGeom>
          <a:noFill/>
        </p:spPr>
        <p:txBody>
          <a:bodyPr wrap="square">
            <a:spAutoFit/>
          </a:bodyPr>
          <a:lstStyle/>
          <a:p>
            <a:pPr marL="285750" lvl="1" indent="-285750" algn="just">
              <a:buFont typeface="Wingdings" panose="05000000000000000000" pitchFamily="2" charset="2"/>
              <a:buChar char="Ø"/>
            </a:pPr>
            <a:r>
              <a:rPr lang="en-US" sz="1400" dirty="0">
                <a:latin typeface="Arial Black" panose="020B0A04020102020204" pitchFamily="34" charset="0"/>
              </a:rPr>
              <a:t>All financial transactions recorded in the financial system and AFS is supported with verifiable source documents.</a:t>
            </a:r>
          </a:p>
          <a:p>
            <a:pPr marL="285750" lvl="1" indent="-285750" algn="just">
              <a:buFont typeface="Wingdings" panose="05000000000000000000" pitchFamily="2" charset="2"/>
              <a:buChar char="Ø"/>
            </a:pPr>
            <a:endParaRPr lang="en-US" sz="1400" dirty="0">
              <a:latin typeface="Arial Black" panose="020B0A04020102020204" pitchFamily="34" charset="0"/>
            </a:endParaRPr>
          </a:p>
          <a:p>
            <a:pPr marL="285750" lvl="1" indent="-285750" algn="just">
              <a:buFont typeface="Wingdings" panose="05000000000000000000" pitchFamily="2" charset="2"/>
              <a:buChar char="Ø"/>
            </a:pPr>
            <a:r>
              <a:rPr lang="en-US" sz="1400" dirty="0">
                <a:latin typeface="Arial Black" panose="020B0A04020102020204" pitchFamily="34" charset="0"/>
              </a:rPr>
              <a:t>All financial transactions are reconciled on a daily and monthly basis as required by the </a:t>
            </a:r>
            <a:r>
              <a:rPr lang="en-US" sz="1400" dirty="0" err="1">
                <a:latin typeface="Arial Black" panose="020B0A04020102020204" pitchFamily="34" charset="0"/>
              </a:rPr>
              <a:t>PFMA</a:t>
            </a:r>
            <a:r>
              <a:rPr lang="en-US" sz="1400" dirty="0">
                <a:latin typeface="Arial Black" panose="020B0A04020102020204" pitchFamily="34" charset="0"/>
              </a:rPr>
              <a:t> and Treasury Regulations.</a:t>
            </a:r>
          </a:p>
          <a:p>
            <a:pPr marL="285750" lvl="1" indent="-285750" algn="just">
              <a:buFont typeface="Wingdings" panose="05000000000000000000" pitchFamily="2" charset="2"/>
              <a:buChar char="Ø"/>
            </a:pPr>
            <a:endParaRPr lang="en-US" sz="1400" dirty="0">
              <a:latin typeface="Arial Black" panose="020B0A04020102020204" pitchFamily="34" charset="0"/>
            </a:endParaRPr>
          </a:p>
          <a:p>
            <a:pPr marL="285750" lvl="1" indent="-285750" algn="just">
              <a:buFont typeface="Wingdings" panose="05000000000000000000" pitchFamily="2" charset="2"/>
              <a:buChar char="Ø"/>
            </a:pPr>
            <a:r>
              <a:rPr lang="en-US" sz="1400" dirty="0">
                <a:latin typeface="Arial Black" panose="020B0A04020102020204" pitchFamily="34" charset="0"/>
              </a:rPr>
              <a:t>All inputs received from end user units for the annual financial statements are captured and returned to end user unit to confirm accuracy of recording in the AFS.</a:t>
            </a:r>
          </a:p>
        </p:txBody>
      </p:sp>
    </p:spTree>
    <p:extLst>
      <p:ext uri="{BB962C8B-B14F-4D97-AF65-F5344CB8AC3E}">
        <p14:creationId xmlns:p14="http://schemas.microsoft.com/office/powerpoint/2010/main" val="4062098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07505" y="333375"/>
            <a:ext cx="6750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r>
              <a:rPr lang="en-GB" altLang="en-US" sz="2400" dirty="0">
                <a:solidFill>
                  <a:schemeClr val="bg1"/>
                </a:solidFill>
                <a:effectLst>
                  <a:outerShdw blurRad="38100" dist="38100" dir="2700000" algn="tl">
                    <a:srgbClr val="000000">
                      <a:alpha val="43137"/>
                    </a:srgbClr>
                  </a:outerShdw>
                </a:effectLst>
                <a:latin typeface="Arial Black" panose="020B0A04020102020204" pitchFamily="34" charset="0"/>
              </a:rPr>
              <a:t>Audit Improvement Strategy</a:t>
            </a:r>
          </a:p>
        </p:txBody>
      </p:sp>
      <p:sp>
        <p:nvSpPr>
          <p:cNvPr id="12291" name="TextBox 1"/>
          <p:cNvSpPr txBox="1">
            <a:spLocks noChangeArrowheads="1"/>
          </p:cNvSpPr>
          <p:nvPr/>
        </p:nvSpPr>
        <p:spPr bwMode="auto">
          <a:xfrm>
            <a:off x="107504" y="1124744"/>
            <a:ext cx="8928992"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a:lnSpc>
                <a:spcPct val="150000"/>
              </a:lnSpc>
              <a:buFont typeface="Wingdings" pitchFamily="2" charset="2"/>
              <a:buChar char="q"/>
            </a:pPr>
            <a:r>
              <a:rPr lang="en-ZA" sz="1400" dirty="0">
                <a:latin typeface="Arial Black" panose="020B0A04020102020204" pitchFamily="34" charset="0"/>
              </a:rPr>
              <a:t>Proper record keeping</a:t>
            </a:r>
          </a:p>
          <a:p>
            <a:pPr lvl="0" algn="just">
              <a:lnSpc>
                <a:spcPct val="150000"/>
              </a:lnSpc>
              <a:buFont typeface="Wingdings" pitchFamily="2" charset="2"/>
              <a:buChar char="q"/>
            </a:pPr>
            <a:r>
              <a:rPr lang="en-ZA" sz="1400" dirty="0">
                <a:latin typeface="Arial Black" panose="020B0A04020102020204" pitchFamily="34" charset="0"/>
              </a:rPr>
              <a:t> Processing and reconciling controls (daily, weekly or monthly)</a:t>
            </a:r>
          </a:p>
          <a:p>
            <a:pPr lvl="0" algn="just">
              <a:lnSpc>
                <a:spcPct val="150000"/>
              </a:lnSpc>
              <a:buFont typeface="Wingdings" pitchFamily="2" charset="2"/>
              <a:buChar char="q"/>
            </a:pPr>
            <a:r>
              <a:rPr lang="en-ZA" sz="1400" dirty="0">
                <a:latin typeface="Arial Black" panose="020B0A04020102020204" pitchFamily="34" charset="0"/>
              </a:rPr>
              <a:t> Regular, accurate and complete financial and performance reporting</a:t>
            </a:r>
          </a:p>
          <a:p>
            <a:pPr lvl="0" algn="just">
              <a:lnSpc>
                <a:spcPct val="150000"/>
              </a:lnSpc>
              <a:buFont typeface="Wingdings" pitchFamily="2" charset="2"/>
              <a:buChar char="q"/>
            </a:pPr>
            <a:r>
              <a:rPr lang="en-ZA" sz="1400" dirty="0">
                <a:latin typeface="Arial Black" panose="020B0A04020102020204" pitchFamily="34" charset="0"/>
              </a:rPr>
              <a:t> Compliance monitoring</a:t>
            </a:r>
          </a:p>
          <a:p>
            <a:pPr lvl="0" algn="just">
              <a:lnSpc>
                <a:spcPct val="150000"/>
              </a:lnSpc>
              <a:buFont typeface="Wingdings" pitchFamily="2" charset="2"/>
              <a:buChar char="q"/>
            </a:pPr>
            <a:r>
              <a:rPr lang="en-ZA" sz="1400" b="1" dirty="0">
                <a:latin typeface="Arial Black" panose="020B0A04020102020204" pitchFamily="34" charset="0"/>
              </a:rPr>
              <a:t>Next steps required:</a:t>
            </a:r>
            <a:endParaRPr lang="en-ZA" sz="1400" dirty="0">
              <a:latin typeface="Arial Black" panose="020B0A04020102020204" pitchFamily="34" charset="0"/>
            </a:endParaRPr>
          </a:p>
          <a:p>
            <a:pPr marL="800100" lvl="1" indent="-342900" algn="just">
              <a:lnSpc>
                <a:spcPct val="150000"/>
              </a:lnSpc>
              <a:buFont typeface="Wingdings" panose="05000000000000000000" pitchFamily="2" charset="2"/>
              <a:buChar char="ü"/>
            </a:pPr>
            <a:r>
              <a:rPr lang="en-ZA" sz="1400" dirty="0">
                <a:latin typeface="Arial Black" panose="020B0A04020102020204" pitchFamily="34" charset="0"/>
              </a:rPr>
              <a:t>Development and implementation of the Audit Action Plans</a:t>
            </a:r>
          </a:p>
          <a:p>
            <a:pPr marL="800100" lvl="1" indent="-342900" algn="just">
              <a:lnSpc>
                <a:spcPct val="150000"/>
              </a:lnSpc>
              <a:buFont typeface="Wingdings" panose="05000000000000000000" pitchFamily="2" charset="2"/>
              <a:buChar char="ü"/>
            </a:pPr>
            <a:r>
              <a:rPr lang="en-ZA" sz="1400" dirty="0">
                <a:latin typeface="Arial Black" panose="020B0A04020102020204" pitchFamily="34" charset="0"/>
              </a:rPr>
              <a:t>Quarterly reporting on the identified findings as indicated on the Audit Management Report.</a:t>
            </a:r>
          </a:p>
          <a:p>
            <a:pPr marL="800100" lvl="1" indent="-342900" algn="just">
              <a:lnSpc>
                <a:spcPct val="150000"/>
              </a:lnSpc>
              <a:buFont typeface="Wingdings" panose="05000000000000000000" pitchFamily="2" charset="2"/>
              <a:buChar char="ü"/>
            </a:pPr>
            <a:r>
              <a:rPr lang="en-ZA" sz="1400" dirty="0">
                <a:latin typeface="Arial Black" panose="020B0A04020102020204" pitchFamily="34" charset="0"/>
              </a:rPr>
              <a:t>NDoH to provide an oversight role on the implementation of the Audit Improvement Plans and reporting</a:t>
            </a:r>
          </a:p>
          <a:p>
            <a:pPr marL="342900" indent="-342900">
              <a:buFont typeface="Wingdings" panose="05000000000000000000" pitchFamily="2" charset="2"/>
              <a:buChar char="§"/>
            </a:pPr>
            <a:endParaRPr lang="en-US" altLang="en-US" sz="1400" dirty="0">
              <a:latin typeface="Arial Black" panose="020B0A04020102020204" pitchFamily="34" charset="0"/>
            </a:endParaRPr>
          </a:p>
          <a:p>
            <a:pPr marL="342900" indent="-342900">
              <a:buFont typeface="Wingdings" panose="05000000000000000000" pitchFamily="2" charset="2"/>
              <a:buChar char="§"/>
            </a:pPr>
            <a:r>
              <a:rPr lang="en-US" altLang="en-US" sz="1400" dirty="0">
                <a:latin typeface="Arial Black" panose="020B0A04020102020204" pitchFamily="34" charset="0"/>
              </a:rPr>
              <a:t>Strengthening of internal control system of the department</a:t>
            </a:r>
          </a:p>
        </p:txBody>
      </p:sp>
      <p:sp>
        <p:nvSpPr>
          <p:cNvPr id="5" name="Title 1">
            <a:extLst>
              <a:ext uri="{FF2B5EF4-FFF2-40B4-BE49-F238E27FC236}">
                <a16:creationId xmlns:a16="http://schemas.microsoft.com/office/drawing/2014/main" id="{2ADA6387-7147-4393-BE4E-930DE80527C8}"/>
              </a:ext>
            </a:extLst>
          </p:cNvPr>
          <p:cNvSpPr txBox="1">
            <a:spLocks/>
          </p:cNvSpPr>
          <p:nvPr/>
        </p:nvSpPr>
        <p:spPr bwMode="auto">
          <a:xfrm>
            <a:off x="3779838" y="6137275"/>
            <a:ext cx="4752975" cy="720725"/>
          </a:xfrm>
          <a:prstGeom prst="rect">
            <a:avLst/>
          </a:prstGeom>
          <a:noFill/>
          <a:ln>
            <a:miter lim="800000"/>
            <a:headEnd/>
            <a:tailEnd/>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altLang="en-US" sz="1200" dirty="0">
                <a:latin typeface="Arial" charset="0"/>
                <a:cs typeface="Arial" charset="0"/>
              </a:rPr>
              <a:t>90 </a:t>
            </a:r>
          </a:p>
        </p:txBody>
      </p:sp>
    </p:spTree>
    <p:extLst>
      <p:ext uri="{BB962C8B-B14F-4D97-AF65-F5344CB8AC3E}">
        <p14:creationId xmlns:p14="http://schemas.microsoft.com/office/powerpoint/2010/main" val="2285390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r>
              <a:rPr lang="en-ZA" sz="1200" dirty="0">
                <a:latin typeface="Arial" pitchFamily="34" charset="0"/>
                <a:cs typeface="Arial" pitchFamily="34" charset="0"/>
              </a:rPr>
              <a:t>91 </a:t>
            </a: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6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Black" pitchFamily="34" charset="0"/>
                <a:cs typeface="Arial" charset="0"/>
              </a:rPr>
              <a:t/>
            </a:r>
            <a:br>
              <a:rPr lang="en-GB" sz="2800" b="1" dirty="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6" name="Rectangle 5"/>
          <p:cNvSpPr/>
          <p:nvPr/>
        </p:nvSpPr>
        <p:spPr>
          <a:xfrm>
            <a:off x="3791049" y="3066863"/>
            <a:ext cx="1561902" cy="461665"/>
          </a:xfrm>
          <a:prstGeom prst="rect">
            <a:avLst/>
          </a:prstGeom>
        </p:spPr>
        <p:txBody>
          <a:bodyPr wrap="none">
            <a:spAutoFit/>
          </a:bodyPr>
          <a:lstStyle/>
          <a:p>
            <a:pPr>
              <a:buFont typeface="Arial" charset="0"/>
              <a:buNone/>
            </a:pPr>
            <a:r>
              <a:rPr lang="en-US" sz="2400" dirty="0">
                <a:effectLst>
                  <a:outerShdw blurRad="38100" dist="38100" dir="2700000" algn="tl">
                    <a:srgbClr val="000000">
                      <a:alpha val="43137"/>
                    </a:srgbClr>
                  </a:outerShdw>
                </a:effectLst>
                <a:latin typeface="Arial Black" panose="020B0A04020102020204" pitchFamily="34" charset="0"/>
                <a:cs typeface="Andalus" pitchFamily="18" charset="-78"/>
              </a:rPr>
              <a:t>The End</a:t>
            </a:r>
          </a:p>
        </p:txBody>
      </p:sp>
    </p:spTree>
    <p:extLst>
      <p:ext uri="{BB962C8B-B14F-4D97-AF65-F5344CB8AC3E}">
        <p14:creationId xmlns:p14="http://schemas.microsoft.com/office/powerpoint/2010/main" val="2186511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BD64-182C-3229-E689-FF1C0CD5CF68}"/>
              </a:ext>
            </a:extLst>
          </p:cNvPr>
          <p:cNvSpPr>
            <a:spLocks noGrp="1"/>
          </p:cNvSpPr>
          <p:nvPr>
            <p:ph type="title"/>
          </p:nvPr>
        </p:nvSpPr>
        <p:spPr/>
        <p:txBody>
          <a:bodyPr/>
          <a:lstStyle/>
          <a:p>
            <a:pPr algn="l"/>
            <a:r>
              <a:rPr lang="en-ZA" sz="2400" b="1" dirty="0">
                <a:effectLst>
                  <a:outerShdw blurRad="38100" dist="38100" dir="2700000" algn="tl">
                    <a:srgbClr val="000000">
                      <a:alpha val="43137"/>
                    </a:srgbClr>
                  </a:outerShdw>
                </a:effectLst>
              </a:rPr>
              <a:t>ANNEXURES</a:t>
            </a:r>
            <a:br>
              <a:rPr lang="en-ZA" sz="2400" b="1" dirty="0">
                <a:effectLst>
                  <a:outerShdw blurRad="38100" dist="38100" dir="2700000" algn="tl">
                    <a:srgbClr val="000000">
                      <a:alpha val="43137"/>
                    </a:srgbClr>
                  </a:outerShdw>
                </a:effectLst>
              </a:rPr>
            </a:br>
            <a:endParaRPr lang="en-ZA" sz="24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5286C9B-B00D-AE50-A0C2-056AFC9612C8}"/>
              </a:ext>
            </a:extLst>
          </p:cNvPr>
          <p:cNvSpPr>
            <a:spLocks noGrp="1"/>
          </p:cNvSpPr>
          <p:nvPr>
            <p:ph idx="1"/>
          </p:nvPr>
        </p:nvSpPr>
        <p:spPr>
          <a:xfrm>
            <a:off x="467544" y="2276872"/>
            <a:ext cx="8047806" cy="2179439"/>
          </a:xfrm>
        </p:spPr>
        <p:txBody>
          <a:bodyPr/>
          <a:lstStyle/>
          <a:p>
            <a:pPr marL="0" indent="0">
              <a:buNone/>
            </a:pPr>
            <a:endParaRPr lang="en-ZA" b="1" dirty="0"/>
          </a:p>
          <a:p>
            <a:pPr marL="0" indent="0">
              <a:buNone/>
            </a:pPr>
            <a:r>
              <a:rPr lang="en-ZA" sz="2400" dirty="0">
                <a:latin typeface="Arial Black" panose="020B0A04020102020204" pitchFamily="34" charset="0"/>
              </a:rPr>
              <a:t>Conditional Grant Details</a:t>
            </a:r>
          </a:p>
        </p:txBody>
      </p:sp>
    </p:spTree>
    <p:extLst>
      <p:ext uri="{BB962C8B-B14F-4D97-AF65-F5344CB8AC3E}">
        <p14:creationId xmlns:p14="http://schemas.microsoft.com/office/powerpoint/2010/main" val="1561391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6072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79</a:t>
            </a:fld>
            <a:r>
              <a:rPr lang="en-ZA" dirty="0"/>
              <a:t> </a:t>
            </a:r>
          </a:p>
        </p:txBody>
      </p:sp>
      <p:sp>
        <p:nvSpPr>
          <p:cNvPr id="9" name="Rectangle 2"/>
          <p:cNvSpPr txBox="1">
            <a:spLocks noChangeArrowheads="1"/>
          </p:cNvSpPr>
          <p:nvPr/>
        </p:nvSpPr>
        <p:spPr>
          <a:xfrm>
            <a:off x="455104" y="241090"/>
            <a:ext cx="6853200"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TRAINING</a:t>
            </a:r>
            <a:r>
              <a:rPr lang="en-ZA" sz="2400" b="1"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COMPONENT</a:t>
            </a:r>
            <a:endParaRPr kumimoji="0" lang="en-GB"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6" name="Content Placeholder 2">
            <a:extLst>
              <a:ext uri="{FF2B5EF4-FFF2-40B4-BE49-F238E27FC236}">
                <a16:creationId xmlns:a16="http://schemas.microsoft.com/office/drawing/2014/main" id="{068E53C2-FB8D-4C44-89A7-2B55D6BBD2D3}"/>
              </a:ext>
            </a:extLst>
          </p:cNvPr>
          <p:cNvSpPr txBox="1">
            <a:spLocks/>
          </p:cNvSpPr>
          <p:nvPr/>
        </p:nvSpPr>
        <p:spPr>
          <a:xfrm>
            <a:off x="111068" y="4680600"/>
            <a:ext cx="8784976" cy="1080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effectLst/>
                <a:uLnTx/>
                <a:uFillTx/>
                <a:latin typeface="Arial Black" panose="020B0A04020102020204" pitchFamily="34" charset="0"/>
              </a:rPr>
              <a:t>All provinces spent within the acceptable norm with the exception of EC &amp; GP due </a:t>
            </a:r>
            <a:r>
              <a:rPr lang="en-US" sz="1400" dirty="0">
                <a:latin typeface="Arial Black" panose="020B0A04020102020204" pitchFamily="34" charset="0"/>
              </a:rPr>
              <a:t>to </a:t>
            </a:r>
            <a:r>
              <a:rPr kumimoji="0" lang="en-US" sz="1400" b="0" i="0" u="none" strike="noStrike" kern="1200" cap="none" spc="0" normalizeH="0" baseline="0" noProof="0" dirty="0">
                <a:ln>
                  <a:noFill/>
                </a:ln>
                <a:effectLst/>
                <a:uLnTx/>
                <a:uFillTx/>
                <a:latin typeface="Arial Black" panose="020B0A04020102020204" pitchFamily="34" charset="0"/>
              </a:rPr>
              <a:t>slow supply chain process with regards to the acquisition of medical and training equipment. </a:t>
            </a:r>
          </a:p>
          <a:p>
            <a:pPr marL="342900" marR="0" lvl="0" indent="-34290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a:ln>
                  <a:noFill/>
                </a:ln>
                <a:effectLst/>
                <a:uLnTx/>
                <a:uFillTx/>
                <a:latin typeface="Arial Black" panose="020B0A04020102020204" pitchFamily="34" charset="0"/>
              </a:rPr>
              <a:t>Roll-over funds requested by GP.</a:t>
            </a:r>
            <a:endParaRPr kumimoji="0" lang="en-ZA" sz="1400" b="0" i="0" u="none" strike="noStrike" kern="1200" cap="none" spc="0" normalizeH="0" baseline="0" noProof="0" dirty="0">
              <a:ln>
                <a:noFill/>
              </a:ln>
              <a:effectLst/>
              <a:uLnTx/>
              <a:uFillTx/>
              <a:latin typeface="Arial Black" panose="020B0A04020102020204" pitchFamily="34" charset="0"/>
            </a:endParaRPr>
          </a:p>
        </p:txBody>
      </p:sp>
      <p:pic>
        <p:nvPicPr>
          <p:cNvPr id="5" name="Picture 4">
            <a:extLst>
              <a:ext uri="{FF2B5EF4-FFF2-40B4-BE49-F238E27FC236}">
                <a16:creationId xmlns:a16="http://schemas.microsoft.com/office/drawing/2014/main" id="{D5E08284-70A7-4991-87C0-687F1A19DF51}"/>
              </a:ext>
            </a:extLst>
          </p:cNvPr>
          <p:cNvPicPr>
            <a:picLocks noChangeAspect="1"/>
          </p:cNvPicPr>
          <p:nvPr/>
        </p:nvPicPr>
        <p:blipFill>
          <a:blip r:embed="rId3"/>
          <a:stretch>
            <a:fillRect/>
          </a:stretch>
        </p:blipFill>
        <p:spPr>
          <a:xfrm>
            <a:off x="107503" y="1108852"/>
            <a:ext cx="8928993" cy="3438090"/>
          </a:xfrm>
          <a:prstGeom prst="rect">
            <a:avLst/>
          </a:prstGeom>
        </p:spPr>
      </p:pic>
    </p:spTree>
    <p:extLst>
      <p:ext uri="{BB962C8B-B14F-4D97-AF65-F5344CB8AC3E}">
        <p14:creationId xmlns:p14="http://schemas.microsoft.com/office/powerpoint/2010/main" val="346073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0028"/>
            <a:ext cx="8555868" cy="548145"/>
          </a:xfrm>
        </p:spPr>
        <p:txBody>
          <a:bodyPr/>
          <a:lstStyle/>
          <a:p>
            <a:pPr marL="257175" indent="-257175">
              <a:lnSpc>
                <a:spcPct val="115000"/>
              </a:lnSpc>
              <a:spcAft>
                <a:spcPts val="600"/>
              </a:spcAft>
            </a:pPr>
            <a:r>
              <a:rPr lang="af-ZA" sz="2100" u="none" dirty="0">
                <a:latin typeface="Google Sans"/>
                <a:cs typeface="Arial" panose="020B0604020202020204" pitchFamily="34" charset="0"/>
              </a:rPr>
              <a:t>	COVID-19 VACCINE REIMBURSMENT</a:t>
            </a:r>
          </a:p>
        </p:txBody>
      </p:sp>
      <p:sp>
        <p:nvSpPr>
          <p:cNvPr id="3" name="Text Placeholder 2"/>
          <p:cNvSpPr>
            <a:spLocks noGrp="1"/>
          </p:cNvSpPr>
          <p:nvPr>
            <p:ph type="body" sz="quarter" idx="10"/>
          </p:nvPr>
        </p:nvSpPr>
        <p:spPr>
          <a:xfrm>
            <a:off x="170322" y="1244100"/>
            <a:ext cx="8906490" cy="4561164"/>
          </a:xfrm>
        </p:spPr>
        <p:txBody>
          <a:bodyPr/>
          <a:lstStyle/>
          <a:p>
            <a:pPr algn="just">
              <a:spcBef>
                <a:spcPts val="0"/>
              </a:spcBef>
            </a:pPr>
            <a:r>
              <a:rPr lang="en-ZA" sz="1400" dirty="0">
                <a:latin typeface="Arial Black" panose="020B0A04020102020204" pitchFamily="34" charset="0"/>
                <a:ea typeface="Calibri" panose="020F0502020204030204" pitchFamily="34" charset="0"/>
                <a:cs typeface="Arial" panose="020B0604020202020204" pitchFamily="34" charset="0"/>
              </a:rPr>
              <a:t>A strength of the vaccination programme was the </a:t>
            </a:r>
            <a:r>
              <a:rPr lang="en-ZA" sz="1400" b="1" dirty="0">
                <a:latin typeface="Arial Black" panose="020B0A04020102020204" pitchFamily="34" charset="0"/>
                <a:ea typeface="Calibri" panose="020F0502020204030204" pitchFamily="34" charset="0"/>
                <a:cs typeface="Arial" panose="020B0604020202020204" pitchFamily="34" charset="0"/>
              </a:rPr>
              <a:t>collaboration with the private sector</a:t>
            </a:r>
            <a:r>
              <a:rPr lang="en-ZA" sz="1400" dirty="0">
                <a:latin typeface="Arial Black" panose="020B0A04020102020204" pitchFamily="34" charset="0"/>
                <a:ea typeface="Calibri" panose="020F0502020204030204" pitchFamily="34" charset="0"/>
                <a:cs typeface="Arial" panose="020B0604020202020204" pitchFamily="34" charset="0"/>
              </a:rPr>
              <a:t>, facilitated through a Joint Committee (JSEC):</a:t>
            </a:r>
          </a:p>
          <a:p>
            <a:pPr lvl="1" algn="just">
              <a:spcBef>
                <a:spcPts val="0"/>
              </a:spcBef>
            </a:pPr>
            <a:r>
              <a:rPr lang="en-ZA" sz="1400" dirty="0">
                <a:latin typeface="Arial Black" panose="020B0A04020102020204" pitchFamily="34" charset="0"/>
                <a:ea typeface="Calibri" panose="020F0502020204030204" pitchFamily="34" charset="0"/>
                <a:cs typeface="Arial" panose="020B0604020202020204" pitchFamily="34" charset="0"/>
              </a:rPr>
              <a:t>Public sites vaccinated private people (insured - medical aid members)</a:t>
            </a:r>
          </a:p>
          <a:p>
            <a:pPr lvl="1" algn="just">
              <a:spcBef>
                <a:spcPts val="0"/>
              </a:spcBef>
            </a:pPr>
            <a:r>
              <a:rPr lang="en-ZA" sz="1400" dirty="0">
                <a:latin typeface="Arial Black" panose="020B0A04020102020204" pitchFamily="34" charset="0"/>
                <a:ea typeface="Calibri" panose="020F0502020204030204" pitchFamily="34" charset="0"/>
                <a:cs typeface="Arial" panose="020B0604020202020204" pitchFamily="34" charset="0"/>
              </a:rPr>
              <a:t>Private sites vaccinated public sector dependent people (uninsured - no medical aids)</a:t>
            </a:r>
          </a:p>
          <a:p>
            <a:pPr lvl="1" algn="just">
              <a:spcBef>
                <a:spcPts val="0"/>
              </a:spcBef>
            </a:pPr>
            <a:r>
              <a:rPr lang="en-ZA" sz="1400" dirty="0">
                <a:latin typeface="Arial Black" panose="020B0A04020102020204" pitchFamily="34" charset="0"/>
                <a:ea typeface="Calibri" panose="020F0502020204030204" pitchFamily="34" charset="0"/>
                <a:cs typeface="Arial" panose="020B0604020202020204" pitchFamily="34" charset="0"/>
              </a:rPr>
              <a:t>Medical schemes agreed to pay for vaccines and vaccination costs from reserves (@ R80.50 VAT incl)</a:t>
            </a:r>
          </a:p>
          <a:p>
            <a:pPr lvl="1" algn="just">
              <a:spcBef>
                <a:spcPts val="0"/>
              </a:spcBef>
            </a:pPr>
            <a:endParaRPr lang="en-ZA" sz="1400" dirty="0">
              <a:latin typeface="Arial Black" panose="020B0A04020102020204" pitchFamily="34" charset="0"/>
              <a:ea typeface="Calibri" panose="020F0502020204030204" pitchFamily="34" charset="0"/>
              <a:cs typeface="Arial" panose="020B0604020202020204" pitchFamily="34" charset="0"/>
            </a:endParaRPr>
          </a:p>
          <a:p>
            <a:pPr algn="just">
              <a:spcBef>
                <a:spcPts val="0"/>
              </a:spcBef>
            </a:pPr>
            <a:r>
              <a:rPr lang="en-US" sz="1400" b="1" dirty="0">
                <a:latin typeface="Arial Black" panose="020B0A04020102020204" pitchFamily="34" charset="0"/>
                <a:ea typeface="Calibri" panose="020F0502020204030204" pitchFamily="34" charset="0"/>
                <a:cs typeface="Arial" panose="020B0604020202020204" pitchFamily="34" charset="0"/>
              </a:rPr>
              <a:t>Private sector sites</a:t>
            </a:r>
          </a:p>
          <a:p>
            <a:pPr lvl="1" algn="just">
              <a:spcBef>
                <a:spcPts val="0"/>
              </a:spcBef>
            </a:pPr>
            <a:r>
              <a:rPr lang="en-US" sz="1400" dirty="0">
                <a:latin typeface="Arial Black" panose="020B0A04020102020204" pitchFamily="34" charset="0"/>
                <a:ea typeface="Calibri" panose="020F0502020204030204" pitchFamily="34" charset="0"/>
                <a:cs typeface="Arial" panose="020B0604020202020204" pitchFamily="34" charset="0"/>
              </a:rPr>
              <a:t>Claimed full costs from medical schemes for insured members</a:t>
            </a:r>
          </a:p>
          <a:p>
            <a:pPr lvl="1" algn="just">
              <a:spcBef>
                <a:spcPts val="0"/>
              </a:spcBef>
            </a:pPr>
            <a:r>
              <a:rPr lang="en-US" sz="1400" dirty="0">
                <a:latin typeface="Arial Black" panose="020B0A04020102020204" pitchFamily="34" charset="0"/>
                <a:ea typeface="Calibri" panose="020F0502020204030204" pitchFamily="34" charset="0"/>
                <a:cs typeface="Arial" panose="020B0604020202020204" pitchFamily="34" charset="0"/>
              </a:rPr>
              <a:t>R2079 million is recognized as accrued departmental revenue</a:t>
            </a:r>
          </a:p>
          <a:p>
            <a:pPr lvl="1" algn="just">
              <a:spcBef>
                <a:spcPts val="0"/>
              </a:spcBef>
            </a:pPr>
            <a:r>
              <a:rPr lang="en-US" sz="1400" dirty="0">
                <a:latin typeface="Arial Black" panose="020B0A04020102020204" pitchFamily="34" charset="0"/>
                <a:ea typeface="Calibri" panose="020F0502020204030204" pitchFamily="34" charset="0"/>
                <a:cs typeface="Arial" panose="020B0604020202020204" pitchFamily="34" charset="0"/>
              </a:rPr>
              <a:t>have been submitting </a:t>
            </a:r>
            <a:r>
              <a:rPr lang="en-US" sz="1400" b="1" dirty="0">
                <a:latin typeface="Arial Black" panose="020B0A04020102020204" pitchFamily="34" charset="0"/>
                <a:ea typeface="Calibri" panose="020F0502020204030204" pitchFamily="34" charset="0"/>
                <a:cs typeface="Arial" panose="020B0604020202020204" pitchFamily="34" charset="0"/>
              </a:rPr>
              <a:t>vaccination claims for uninsured people </a:t>
            </a:r>
            <a:r>
              <a:rPr lang="en-US" sz="1400" dirty="0">
                <a:latin typeface="Arial Black" panose="020B0A04020102020204" pitchFamily="34" charset="0"/>
                <a:ea typeface="Calibri" panose="020F0502020204030204" pitchFamily="34" charset="0"/>
                <a:cs typeface="Arial" panose="020B0604020202020204" pitchFamily="34" charset="0"/>
              </a:rPr>
              <a:t>to the NDoH for approval and credit. As of 23 September 2022, a total of </a:t>
            </a:r>
            <a:r>
              <a:rPr lang="en-US" sz="1400" b="1" dirty="0">
                <a:latin typeface="Arial Black" panose="020B0A04020102020204" pitchFamily="34" charset="0"/>
                <a:ea typeface="Calibri" panose="020F0502020204030204" pitchFamily="34" charset="0"/>
                <a:cs typeface="Arial" panose="020B0604020202020204" pitchFamily="34" charset="0"/>
              </a:rPr>
              <a:t>~ R2.04 billion </a:t>
            </a:r>
            <a:r>
              <a:rPr lang="en-US" sz="1400" dirty="0">
                <a:latin typeface="Arial Black" panose="020B0A04020102020204" pitchFamily="34" charset="0"/>
                <a:ea typeface="Calibri" panose="020F0502020204030204" pitchFamily="34" charset="0"/>
                <a:cs typeface="Arial" panose="020B0604020202020204" pitchFamily="34" charset="0"/>
              </a:rPr>
              <a:t>of </a:t>
            </a:r>
            <a:r>
              <a:rPr lang="en-US" sz="1400" b="1" dirty="0">
                <a:latin typeface="Arial Black" panose="020B0A04020102020204" pitchFamily="34" charset="0"/>
                <a:ea typeface="Calibri" panose="020F0502020204030204" pitchFamily="34" charset="0"/>
                <a:cs typeface="Arial" panose="020B0604020202020204" pitchFamily="34" charset="0"/>
              </a:rPr>
              <a:t>claims have been received of which R992m paid to end August 2022</a:t>
            </a:r>
            <a:r>
              <a:rPr lang="en-US" sz="1400" dirty="0">
                <a:latin typeface="Arial Black" panose="020B0A04020102020204" pitchFamily="34" charset="0"/>
                <a:ea typeface="Calibri" panose="020F0502020204030204" pitchFamily="34" charset="0"/>
                <a:cs typeface="Arial" panose="020B0604020202020204" pitchFamily="34" charset="0"/>
              </a:rPr>
              <a:t>.</a:t>
            </a:r>
          </a:p>
          <a:p>
            <a:pPr lvl="1" algn="just">
              <a:spcBef>
                <a:spcPts val="0"/>
              </a:spcBef>
            </a:pPr>
            <a:r>
              <a:rPr lang="en-US" sz="1400" dirty="0">
                <a:latin typeface="Arial Black" panose="020B0A04020102020204" pitchFamily="34" charset="0"/>
                <a:ea typeface="Calibri" panose="020F0502020204030204" pitchFamily="34" charset="0"/>
                <a:cs typeface="Arial" panose="020B0604020202020204" pitchFamily="34" charset="0"/>
              </a:rPr>
              <a:t>The </a:t>
            </a:r>
            <a:r>
              <a:rPr lang="en-US" sz="1400" b="1" dirty="0">
                <a:latin typeface="Arial Black" panose="020B0A04020102020204" pitchFamily="34" charset="0"/>
                <a:ea typeface="Calibri" panose="020F0502020204030204" pitchFamily="34" charset="0"/>
                <a:cs typeface="Arial" panose="020B0604020202020204" pitchFamily="34" charset="0"/>
              </a:rPr>
              <a:t>COVID-19 vaccine distributors </a:t>
            </a:r>
            <a:r>
              <a:rPr lang="en-US" sz="1400" dirty="0">
                <a:latin typeface="Arial Black" panose="020B0A04020102020204" pitchFamily="34" charset="0"/>
                <a:ea typeface="Calibri" panose="020F0502020204030204" pitchFamily="34" charset="0"/>
                <a:cs typeface="Arial" panose="020B0604020202020204" pitchFamily="34" charset="0"/>
              </a:rPr>
              <a:t>(Biovac, DSV and Kawari) are assisting with the </a:t>
            </a:r>
            <a:r>
              <a:rPr lang="en-US" sz="1400" b="1" dirty="0">
                <a:latin typeface="Arial Black" panose="020B0A04020102020204" pitchFamily="34" charset="0"/>
                <a:ea typeface="Calibri" panose="020F0502020204030204" pitchFamily="34" charset="0"/>
                <a:cs typeface="Arial" panose="020B0604020202020204" pitchFamily="34" charset="0"/>
              </a:rPr>
              <a:t>cash collection </a:t>
            </a:r>
            <a:r>
              <a:rPr lang="en-US" sz="1400" dirty="0">
                <a:latin typeface="Arial Black" panose="020B0A04020102020204" pitchFamily="34" charset="0"/>
                <a:ea typeface="Calibri" panose="020F0502020204030204" pitchFamily="34" charset="0"/>
                <a:cs typeface="Arial" panose="020B0604020202020204" pitchFamily="34" charset="0"/>
              </a:rPr>
              <a:t>and </a:t>
            </a:r>
            <a:r>
              <a:rPr lang="en-US" sz="1400" b="1" dirty="0">
                <a:latin typeface="Arial Black" panose="020B0A04020102020204" pitchFamily="34" charset="0"/>
                <a:ea typeface="Calibri" panose="020F0502020204030204" pitchFamily="34" charset="0"/>
                <a:cs typeface="Arial" panose="020B0604020202020204" pitchFamily="34" charset="0"/>
              </a:rPr>
              <a:t>debt administration services</a:t>
            </a:r>
            <a:r>
              <a:rPr lang="en-US" sz="1400" dirty="0">
                <a:latin typeface="Arial Black" panose="020B0A04020102020204" pitchFamily="34" charset="0"/>
                <a:ea typeface="Calibri" panose="020F0502020204030204" pitchFamily="34" charset="0"/>
                <a:cs typeface="Arial" panose="020B0604020202020204" pitchFamily="34" charset="0"/>
              </a:rPr>
              <a:t> in processing the invoices, credits and statements to private sector customers </a:t>
            </a:r>
            <a:r>
              <a:rPr lang="en-US" sz="1400" b="1" dirty="0">
                <a:latin typeface="Arial Black" panose="020B0A04020102020204" pitchFamily="34" charset="0"/>
                <a:ea typeface="Calibri" panose="020F0502020204030204" pitchFamily="34" charset="0"/>
                <a:cs typeface="Arial" panose="020B0604020202020204" pitchFamily="34" charset="0"/>
              </a:rPr>
              <a:t>on behalf of the NDoH</a:t>
            </a:r>
            <a:r>
              <a:rPr lang="en-US" sz="1400" dirty="0">
                <a:latin typeface="Arial Black" panose="020B0A04020102020204" pitchFamily="34" charset="0"/>
                <a:ea typeface="Calibri" panose="020F0502020204030204" pitchFamily="34" charset="0"/>
                <a:cs typeface="Arial" panose="020B0604020202020204" pitchFamily="34" charset="0"/>
              </a:rPr>
              <a:t>.</a:t>
            </a:r>
          </a:p>
          <a:p>
            <a:pPr lvl="1" algn="just">
              <a:spcBef>
                <a:spcPts val="0"/>
              </a:spcBef>
            </a:pPr>
            <a:endParaRPr lang="en-US" sz="1400" dirty="0">
              <a:latin typeface="Arial Black" panose="020B0A04020102020204" pitchFamily="34" charset="0"/>
              <a:ea typeface="Calibri" panose="020F0502020204030204" pitchFamily="34" charset="0"/>
              <a:cs typeface="Arial" panose="020B0604020202020204" pitchFamily="34" charset="0"/>
            </a:endParaRPr>
          </a:p>
          <a:p>
            <a:pPr algn="just">
              <a:spcBef>
                <a:spcPts val="0"/>
              </a:spcBef>
            </a:pPr>
            <a:r>
              <a:rPr lang="en-US" sz="1400" b="1" dirty="0">
                <a:latin typeface="Arial Black" panose="020B0A04020102020204" pitchFamily="34" charset="0"/>
                <a:ea typeface="Calibri" panose="020F0502020204030204" pitchFamily="34" charset="0"/>
                <a:cs typeface="Arial" panose="020B0604020202020204" pitchFamily="34" charset="0"/>
              </a:rPr>
              <a:t>Public sector sites</a:t>
            </a:r>
          </a:p>
          <a:p>
            <a:pPr lvl="1" algn="just">
              <a:spcBef>
                <a:spcPts val="0"/>
              </a:spcBef>
            </a:pPr>
            <a:r>
              <a:rPr lang="en-US" sz="1400" dirty="0">
                <a:latin typeface="Arial Black" panose="020B0A04020102020204" pitchFamily="34" charset="0"/>
                <a:ea typeface="Calibri" panose="020F0502020204030204" pitchFamily="34" charset="0"/>
                <a:cs typeface="Arial" panose="020B0604020202020204" pitchFamily="34" charset="0"/>
              </a:rPr>
              <a:t>Reconciled income </a:t>
            </a:r>
            <a:r>
              <a:rPr lang="en-US" sz="1400" b="1" dirty="0">
                <a:latin typeface="Arial Black" panose="020B0A04020102020204" pitchFamily="34" charset="0"/>
                <a:ea typeface="Calibri" panose="020F0502020204030204" pitchFamily="34" charset="0"/>
                <a:cs typeface="Arial" panose="020B0604020202020204" pitchFamily="34" charset="0"/>
              </a:rPr>
              <a:t>received</a:t>
            </a:r>
            <a:r>
              <a:rPr lang="en-US" sz="1400" dirty="0">
                <a:latin typeface="Arial Black" panose="020B0A04020102020204" pitchFamily="34" charset="0"/>
                <a:ea typeface="Calibri" panose="020F0502020204030204" pitchFamily="34" charset="0"/>
                <a:cs typeface="Arial" panose="020B0604020202020204" pitchFamily="34" charset="0"/>
              </a:rPr>
              <a:t> for insured medical aid members was </a:t>
            </a:r>
            <a:r>
              <a:rPr lang="en-US" sz="1400" b="1" dirty="0">
                <a:latin typeface="Arial Black" panose="020B0A04020102020204" pitchFamily="34" charset="0"/>
                <a:ea typeface="Calibri" panose="020F0502020204030204" pitchFamily="34" charset="0"/>
                <a:cs typeface="Arial" panose="020B0604020202020204" pitchFamily="34" charset="0"/>
              </a:rPr>
              <a:t>R500m up to end March 2022</a:t>
            </a:r>
            <a:r>
              <a:rPr lang="en-US" sz="1400" dirty="0">
                <a:latin typeface="Arial Black" panose="020B0A04020102020204" pitchFamily="34" charset="0"/>
                <a:ea typeface="Calibri" panose="020F0502020204030204" pitchFamily="34" charset="0"/>
                <a:cs typeface="Arial" panose="020B0604020202020204" pitchFamily="34" charset="0"/>
              </a:rPr>
              <a:t> and </a:t>
            </a:r>
            <a:r>
              <a:rPr lang="en-US" sz="1400" b="1" dirty="0">
                <a:latin typeface="Arial Black" panose="020B0A04020102020204" pitchFamily="34" charset="0"/>
                <a:ea typeface="Calibri" panose="020F0502020204030204" pitchFamily="34" charset="0"/>
                <a:cs typeface="Arial" panose="020B0604020202020204" pitchFamily="34" charset="0"/>
              </a:rPr>
              <a:t>R824m so far 2022/23 FY </a:t>
            </a:r>
            <a:r>
              <a:rPr lang="en-US" sz="1400" dirty="0">
                <a:latin typeface="Arial Black" panose="020B0A04020102020204" pitchFamily="34" charset="0"/>
                <a:ea typeface="Calibri" panose="020F0502020204030204" pitchFamily="34" charset="0"/>
                <a:cs typeface="Arial" panose="020B0604020202020204" pitchFamily="34" charset="0"/>
              </a:rPr>
              <a:t>(R1,3bn so far)</a:t>
            </a:r>
            <a:endParaRPr lang="af-ZA" sz="1400" dirty="0">
              <a:latin typeface="Arial Black" panose="020B0A040201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FF895B-5B34-164C-D9D4-7B2DB7CDE995}"/>
              </a:ext>
            </a:extLst>
          </p:cNvPr>
          <p:cNvSpPr txBox="1"/>
          <p:nvPr/>
        </p:nvSpPr>
        <p:spPr>
          <a:xfrm>
            <a:off x="170322" y="214587"/>
            <a:ext cx="6777942" cy="738664"/>
          </a:xfrm>
          <a:prstGeom prst="rect">
            <a:avLst/>
          </a:prstGeom>
          <a:noFill/>
        </p:spPr>
        <p:txBody>
          <a:bodyPr wrap="square">
            <a:spAutoFit/>
          </a:bodyPr>
          <a:lstStyle/>
          <a:p>
            <a:r>
              <a:rPr lang="en-ZA" sz="2400" u="none" dirty="0">
                <a:solidFill>
                  <a:schemeClr val="bg1"/>
                </a:solidFill>
                <a:effectLst>
                  <a:outerShdw blurRad="38100" dist="38100" dir="2700000" algn="tl">
                    <a:srgbClr val="000000">
                      <a:alpha val="43137"/>
                    </a:srgbClr>
                  </a:outerShdw>
                </a:effectLst>
                <a:latin typeface="Arial Black" panose="020B0A04020102020204" pitchFamily="34" charset="0"/>
              </a:rPr>
              <a:t>Phase II: Accelerated Vaccine Roll-out </a:t>
            </a:r>
            <a:r>
              <a:rPr lang="en-ZA" u="none" dirty="0">
                <a:solidFill>
                  <a:schemeClr val="bg1"/>
                </a:solidFill>
                <a:effectLst>
                  <a:outerShdw blurRad="38100" dist="38100" dir="2700000" algn="tl">
                    <a:srgbClr val="000000">
                      <a:alpha val="43137"/>
                    </a:srgbClr>
                  </a:outerShdw>
                </a:effectLst>
                <a:latin typeface="Arial Black" panose="020B0A04020102020204" pitchFamily="34" charset="0"/>
              </a:rPr>
              <a:t>(Continued)</a:t>
            </a:r>
            <a:endParaRPr lang="en-ZA"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581243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80</a:t>
            </a:fld>
            <a:r>
              <a:rPr lang="en-ZA" dirty="0"/>
              <a:t> </a:t>
            </a:r>
          </a:p>
        </p:txBody>
      </p:sp>
      <p:sp>
        <p:nvSpPr>
          <p:cNvPr id="9" name="Rectangle 2"/>
          <p:cNvSpPr txBox="1">
            <a:spLocks noChangeArrowheads="1"/>
          </p:cNvSpPr>
          <p:nvPr/>
        </p:nvSpPr>
        <p:spPr>
          <a:xfrm>
            <a:off x="107503" y="153982"/>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STATUTORY HR COMPONENT</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6" name="Content Placeholder 2">
            <a:extLst>
              <a:ext uri="{FF2B5EF4-FFF2-40B4-BE49-F238E27FC236}">
                <a16:creationId xmlns:a16="http://schemas.microsoft.com/office/drawing/2014/main" id="{964EA3F0-B526-4E05-B4BF-BC46973A1666}"/>
              </a:ext>
            </a:extLst>
          </p:cNvPr>
          <p:cNvSpPr txBox="1">
            <a:spLocks/>
          </p:cNvSpPr>
          <p:nvPr/>
        </p:nvSpPr>
        <p:spPr>
          <a:xfrm>
            <a:off x="107503" y="5013176"/>
            <a:ext cx="8928992" cy="548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a:ln>
                  <a:noFill/>
                </a:ln>
                <a:effectLst/>
                <a:uLnTx/>
                <a:uFillTx/>
                <a:latin typeface="Arial Black" panose="020B0A04020102020204" pitchFamily="34" charset="0"/>
              </a:rPr>
              <a:t>All provinces spent within the acceptable norm with the exception of </a:t>
            </a:r>
            <a:r>
              <a:rPr lang="en-US" sz="1400" dirty="0">
                <a:latin typeface="Arial Black" panose="020B0A04020102020204" pitchFamily="34" charset="0"/>
              </a:rPr>
              <a:t>GP</a:t>
            </a:r>
            <a:endParaRPr kumimoji="0" lang="en-US" sz="1400" b="0" i="0" u="none" strike="noStrike" kern="1200" cap="none" spc="0" normalizeH="0" baseline="0" noProof="0" dirty="0">
              <a:ln>
                <a:noFill/>
              </a:ln>
              <a:effectLst/>
              <a:uLnTx/>
              <a:uFillTx/>
              <a:latin typeface="Arial Black" panose="020B0A04020102020204" pitchFamily="34" charset="0"/>
            </a:endParaRPr>
          </a:p>
        </p:txBody>
      </p:sp>
      <p:pic>
        <p:nvPicPr>
          <p:cNvPr id="5" name="Picture 4">
            <a:extLst>
              <a:ext uri="{FF2B5EF4-FFF2-40B4-BE49-F238E27FC236}">
                <a16:creationId xmlns:a16="http://schemas.microsoft.com/office/drawing/2014/main" id="{BEC1C25D-7638-4BAC-B46E-4294C368593B}"/>
              </a:ext>
            </a:extLst>
          </p:cNvPr>
          <p:cNvPicPr>
            <a:picLocks noChangeAspect="1"/>
          </p:cNvPicPr>
          <p:nvPr/>
        </p:nvPicPr>
        <p:blipFill>
          <a:blip r:embed="rId3"/>
          <a:stretch>
            <a:fillRect/>
          </a:stretch>
        </p:blipFill>
        <p:spPr>
          <a:xfrm>
            <a:off x="107504" y="1124744"/>
            <a:ext cx="8928992" cy="3528392"/>
          </a:xfrm>
          <a:prstGeom prst="rect">
            <a:avLst/>
          </a:prstGeom>
        </p:spPr>
      </p:pic>
    </p:spTree>
    <p:extLst>
      <p:ext uri="{BB962C8B-B14F-4D97-AF65-F5344CB8AC3E}">
        <p14:creationId xmlns:p14="http://schemas.microsoft.com/office/powerpoint/2010/main" val="7537614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81</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HIV/AIDS COMPONENT</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6" name="Content Placeholder 2">
            <a:extLst>
              <a:ext uri="{FF2B5EF4-FFF2-40B4-BE49-F238E27FC236}">
                <a16:creationId xmlns:a16="http://schemas.microsoft.com/office/drawing/2014/main" id="{56D668B8-FDB3-4FE1-A8C0-1D488A497C0F}"/>
              </a:ext>
            </a:extLst>
          </p:cNvPr>
          <p:cNvSpPr txBox="1">
            <a:spLocks/>
          </p:cNvSpPr>
          <p:nvPr/>
        </p:nvSpPr>
        <p:spPr>
          <a:xfrm>
            <a:off x="107504" y="4797152"/>
            <a:ext cx="8928992" cy="64317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latin typeface="Arial Black" panose="020B0A04020102020204" pitchFamily="34" charset="0"/>
                <a:cs typeface="Arial" panose="020B0604020202020204" pitchFamily="34" charset="0"/>
              </a:rPr>
              <a:t>All provinces spent within the acceptable norm with the exception of GP &amp; LP  due to budget </a:t>
            </a:r>
            <a:r>
              <a:rPr lang="en-US" sz="1400" dirty="0" err="1">
                <a:latin typeface="Arial Black" panose="020B0A04020102020204" pitchFamily="34" charset="0"/>
                <a:cs typeface="Arial" panose="020B0604020202020204" pitchFamily="34" charset="0"/>
              </a:rPr>
              <a:t>reprioritisation</a:t>
            </a:r>
            <a:r>
              <a:rPr lang="en-US" sz="1400" dirty="0">
                <a:latin typeface="Arial Black" panose="020B0A04020102020204" pitchFamily="34" charset="0"/>
                <a:cs typeface="Arial" panose="020B0604020202020204" pitchFamily="34" charset="0"/>
              </a:rPr>
              <a:t> for Covid – 19 during first adjustment.</a:t>
            </a:r>
            <a:endParaRPr lang="en-ZA" sz="1400" dirty="0">
              <a:latin typeface="Arial Black" panose="020B0A040201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DD4C75F-7975-4322-90A2-C4EA7844B4E1}"/>
              </a:ext>
            </a:extLst>
          </p:cNvPr>
          <p:cNvPicPr>
            <a:picLocks noChangeAspect="1"/>
          </p:cNvPicPr>
          <p:nvPr/>
        </p:nvPicPr>
        <p:blipFill>
          <a:blip r:embed="rId3"/>
          <a:stretch>
            <a:fillRect/>
          </a:stretch>
        </p:blipFill>
        <p:spPr>
          <a:xfrm>
            <a:off x="107504" y="1196753"/>
            <a:ext cx="8928992" cy="3458202"/>
          </a:xfrm>
          <a:prstGeom prst="rect">
            <a:avLst/>
          </a:prstGeom>
        </p:spPr>
      </p:pic>
    </p:spTree>
    <p:extLst>
      <p:ext uri="{BB962C8B-B14F-4D97-AF65-F5344CB8AC3E}">
        <p14:creationId xmlns:p14="http://schemas.microsoft.com/office/powerpoint/2010/main" val="23548002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6012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82</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TB COMPONENT</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6" name="Content Placeholder 2">
            <a:extLst>
              <a:ext uri="{FF2B5EF4-FFF2-40B4-BE49-F238E27FC236}">
                <a16:creationId xmlns:a16="http://schemas.microsoft.com/office/drawing/2014/main" id="{89C02AA2-37B2-4AD9-A7F2-98DF216D39F4}"/>
              </a:ext>
            </a:extLst>
          </p:cNvPr>
          <p:cNvSpPr txBox="1">
            <a:spLocks/>
          </p:cNvSpPr>
          <p:nvPr/>
        </p:nvSpPr>
        <p:spPr>
          <a:xfrm>
            <a:off x="0" y="4566147"/>
            <a:ext cx="8928992" cy="10951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200" dirty="0">
                <a:latin typeface="Arial Black" panose="020B0A04020102020204" pitchFamily="34" charset="0"/>
                <a:cs typeface="Arial" panose="020B0604020202020204" pitchFamily="34" charset="0"/>
              </a:rPr>
              <a:t>All provinces spent within the norm with the exception of GP &amp; MP that underspent  </a:t>
            </a:r>
          </a:p>
          <a:p>
            <a:pPr algn="just"/>
            <a:r>
              <a:rPr lang="en-US" sz="1200" dirty="0">
                <a:latin typeface="Arial Black" panose="020B0A04020102020204" pitchFamily="34" charset="0"/>
                <a:cs typeface="Arial" panose="020B0604020202020204" pitchFamily="34" charset="0"/>
              </a:rPr>
              <a:t>Other provinces requested shifting of funds to HIV/AIDS component, however it was not approved by NT due to late submission.</a:t>
            </a:r>
            <a:endParaRPr lang="en-ZA" sz="1200" dirty="0">
              <a:latin typeface="Arial Black" panose="020B0A040201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44ABC92-1C31-4F28-A0FC-B4A5562121F7}"/>
              </a:ext>
            </a:extLst>
          </p:cNvPr>
          <p:cNvPicPr>
            <a:picLocks noChangeAspect="1"/>
          </p:cNvPicPr>
          <p:nvPr/>
        </p:nvPicPr>
        <p:blipFill>
          <a:blip r:embed="rId3"/>
          <a:stretch>
            <a:fillRect/>
          </a:stretch>
        </p:blipFill>
        <p:spPr>
          <a:xfrm>
            <a:off x="107504" y="1196752"/>
            <a:ext cx="8928992" cy="3369395"/>
          </a:xfrm>
          <a:prstGeom prst="rect">
            <a:avLst/>
          </a:prstGeom>
        </p:spPr>
      </p:pic>
    </p:spTree>
    <p:extLst>
      <p:ext uri="{BB962C8B-B14F-4D97-AF65-F5344CB8AC3E}">
        <p14:creationId xmlns:p14="http://schemas.microsoft.com/office/powerpoint/2010/main" val="16590130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6012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83</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COS </a:t>
            </a: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COMPONENT</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6" name="Content Placeholder 2">
            <a:extLst>
              <a:ext uri="{FF2B5EF4-FFF2-40B4-BE49-F238E27FC236}">
                <a16:creationId xmlns:a16="http://schemas.microsoft.com/office/drawing/2014/main" id="{801A229D-902D-44DC-8969-E2615010BA3C}"/>
              </a:ext>
            </a:extLst>
          </p:cNvPr>
          <p:cNvSpPr txBox="1">
            <a:spLocks/>
          </p:cNvSpPr>
          <p:nvPr/>
        </p:nvSpPr>
        <p:spPr>
          <a:xfrm>
            <a:off x="0" y="4075396"/>
            <a:ext cx="8928992" cy="181353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latin typeface="Arial Black" panose="020B0A04020102020204" pitchFamily="34" charset="0"/>
                <a:cs typeface="Arial" panose="020B0604020202020204" pitchFamily="34" charset="0"/>
              </a:rPr>
              <a:t>All provinces underspent with the exception of NW and WC that spend the entire grant; the underspending is due to non-appointment of CHW and OTLs in terms of Presidential Employment Initiative. Funds were only received in January end, two months before financial year end.</a:t>
            </a:r>
          </a:p>
          <a:p>
            <a:pPr algn="just"/>
            <a:r>
              <a:rPr lang="en-US" sz="1400" dirty="0">
                <a:latin typeface="Arial Black" panose="020B0A04020102020204" pitchFamily="34" charset="0"/>
                <a:cs typeface="Arial" panose="020B0604020202020204" pitchFamily="34" charset="0"/>
              </a:rPr>
              <a:t>In other provinces, the underspending was as a result of controlling expenditure to avoid overspending in the overall HIV Grant.</a:t>
            </a:r>
            <a:endParaRPr lang="en-ZA" sz="1400" dirty="0">
              <a:latin typeface="Arial Black" panose="020B0A040201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75A74C-571D-45B7-A87E-FF8559F994DF}"/>
              </a:ext>
            </a:extLst>
          </p:cNvPr>
          <p:cNvPicPr>
            <a:picLocks noChangeAspect="1"/>
          </p:cNvPicPr>
          <p:nvPr/>
        </p:nvPicPr>
        <p:blipFill>
          <a:blip r:embed="rId3"/>
          <a:stretch>
            <a:fillRect/>
          </a:stretch>
        </p:blipFill>
        <p:spPr>
          <a:xfrm>
            <a:off x="107504" y="1161134"/>
            <a:ext cx="8928992" cy="2777737"/>
          </a:xfrm>
          <a:prstGeom prst="rect">
            <a:avLst/>
          </a:prstGeom>
        </p:spPr>
      </p:pic>
    </p:spTree>
    <p:extLst>
      <p:ext uri="{BB962C8B-B14F-4D97-AF65-F5344CB8AC3E}">
        <p14:creationId xmlns:p14="http://schemas.microsoft.com/office/powerpoint/2010/main" val="4190278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03570"/>
            <a:ext cx="1555438" cy="1128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84</a:t>
            </a:fld>
            <a:r>
              <a:rPr lang="en-ZA" dirty="0"/>
              <a:t> </a:t>
            </a:r>
          </a:p>
        </p:txBody>
      </p:sp>
      <p:sp>
        <p:nvSpPr>
          <p:cNvPr id="9" name="Rectangle 2"/>
          <p:cNvSpPr txBox="1">
            <a:spLocks noChangeArrowheads="1"/>
          </p:cNvSpPr>
          <p:nvPr/>
        </p:nvSpPr>
        <p:spPr>
          <a:xfrm>
            <a:off x="455104" y="241090"/>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MALARIA COMPONENT</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6" name="Content Placeholder 2">
            <a:extLst>
              <a:ext uri="{FF2B5EF4-FFF2-40B4-BE49-F238E27FC236}">
                <a16:creationId xmlns:a16="http://schemas.microsoft.com/office/drawing/2014/main" id="{7790B225-F20D-414A-89BB-D8909E5A7AF9}"/>
              </a:ext>
            </a:extLst>
          </p:cNvPr>
          <p:cNvSpPr txBox="1">
            <a:spLocks/>
          </p:cNvSpPr>
          <p:nvPr/>
        </p:nvSpPr>
        <p:spPr>
          <a:xfrm>
            <a:off x="0" y="4510637"/>
            <a:ext cx="8928992" cy="9345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latin typeface="Arial Black" panose="020B0A04020102020204" pitchFamily="34" charset="0"/>
                <a:cs typeface="Arial" panose="020B0604020202020204" pitchFamily="34" charset="0"/>
              </a:rPr>
              <a:t>KZN and LP spent their entire budget, whilst MP underspent due to delays in delivery of park homes and spray pumps for Malaria sites and maintenance of malaria sites.</a:t>
            </a:r>
          </a:p>
          <a:p>
            <a:pPr algn="just"/>
            <a:endParaRPr lang="en-US" sz="20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0BD7648-E7D0-46CC-AF67-273FA905C550}"/>
              </a:ext>
            </a:extLst>
          </p:cNvPr>
          <p:cNvPicPr>
            <a:picLocks noChangeAspect="1"/>
          </p:cNvPicPr>
          <p:nvPr/>
        </p:nvPicPr>
        <p:blipFill>
          <a:blip r:embed="rId3"/>
          <a:stretch>
            <a:fillRect/>
          </a:stretch>
        </p:blipFill>
        <p:spPr>
          <a:xfrm>
            <a:off x="107504" y="1052736"/>
            <a:ext cx="8928992" cy="3312368"/>
          </a:xfrm>
          <a:prstGeom prst="rect">
            <a:avLst/>
          </a:prstGeom>
        </p:spPr>
      </p:pic>
    </p:spTree>
    <p:extLst>
      <p:ext uri="{BB962C8B-B14F-4D97-AF65-F5344CB8AC3E}">
        <p14:creationId xmlns:p14="http://schemas.microsoft.com/office/powerpoint/2010/main" val="12360456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6012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85</a:t>
            </a:fld>
            <a:r>
              <a:rPr lang="en-ZA" dirty="0"/>
              <a:t> </a:t>
            </a:r>
          </a:p>
        </p:txBody>
      </p:sp>
      <p:sp>
        <p:nvSpPr>
          <p:cNvPr id="9" name="Rectangle 2"/>
          <p:cNvSpPr txBox="1">
            <a:spLocks noChangeArrowheads="1"/>
          </p:cNvSpPr>
          <p:nvPr/>
        </p:nvSpPr>
        <p:spPr>
          <a:xfrm>
            <a:off x="126959" y="240601"/>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HPV COMPONENT</a:t>
            </a:r>
            <a:endParaRPr kumimoji="0" lang="en-GB"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id="{309555ED-0AF6-4564-9D03-AD0C5F0DB7D1}"/>
              </a:ext>
            </a:extLst>
          </p:cNvPr>
          <p:cNvSpPr txBox="1">
            <a:spLocks/>
          </p:cNvSpPr>
          <p:nvPr/>
        </p:nvSpPr>
        <p:spPr>
          <a:xfrm>
            <a:off x="107504" y="4898314"/>
            <a:ext cx="8928992" cy="9069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latin typeface="Arial Black" panose="020B0A04020102020204" pitchFamily="34" charset="0"/>
                <a:cs typeface="Arial" panose="020B0604020202020204" pitchFamily="34" charset="0"/>
              </a:rPr>
              <a:t>All provinces underspent with the norm excluding GP, MP and NC. This was due to postponement of Dose 2 vaccination as a result of 2</a:t>
            </a:r>
            <a:r>
              <a:rPr lang="en-US" sz="1400" baseline="30000" dirty="0">
                <a:latin typeface="Arial Black" panose="020B0A04020102020204" pitchFamily="34" charset="0"/>
                <a:cs typeface="Arial" panose="020B0604020202020204" pitchFamily="34" charset="0"/>
              </a:rPr>
              <a:t>nd</a:t>
            </a:r>
            <a:r>
              <a:rPr lang="en-US" sz="1400" dirty="0">
                <a:latin typeface="Arial Black" panose="020B0A04020102020204" pitchFamily="34" charset="0"/>
                <a:cs typeface="Arial" panose="020B0604020202020204" pitchFamily="34" charset="0"/>
              </a:rPr>
              <a:t> wave Covid – 19 and delays of Dose 1 that overlapped to 2021/22 financial year.</a:t>
            </a:r>
            <a:endParaRPr lang="en-ZA" sz="1400" dirty="0">
              <a:latin typeface="Arial Black" panose="020B0A040201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46046D6-A7A2-4313-A5FA-BBBBDAFD29CA}"/>
              </a:ext>
            </a:extLst>
          </p:cNvPr>
          <p:cNvPicPr>
            <a:picLocks noChangeAspect="1"/>
          </p:cNvPicPr>
          <p:nvPr/>
        </p:nvPicPr>
        <p:blipFill>
          <a:blip r:embed="rId3"/>
          <a:stretch>
            <a:fillRect/>
          </a:stretch>
        </p:blipFill>
        <p:spPr>
          <a:xfrm>
            <a:off x="107504" y="1124744"/>
            <a:ext cx="8928992" cy="3555540"/>
          </a:xfrm>
          <a:prstGeom prst="rect">
            <a:avLst/>
          </a:prstGeom>
        </p:spPr>
      </p:pic>
    </p:spTree>
    <p:extLst>
      <p:ext uri="{BB962C8B-B14F-4D97-AF65-F5344CB8AC3E}">
        <p14:creationId xmlns:p14="http://schemas.microsoft.com/office/powerpoint/2010/main" val="3265904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86</a:t>
            </a:fld>
            <a:r>
              <a:rPr lang="en-ZA" dirty="0"/>
              <a:t> </a:t>
            </a:r>
          </a:p>
        </p:txBody>
      </p:sp>
      <p:sp>
        <p:nvSpPr>
          <p:cNvPr id="9" name="Rectangle 2"/>
          <p:cNvSpPr txBox="1">
            <a:spLocks noChangeArrowheads="1"/>
          </p:cNvSpPr>
          <p:nvPr/>
        </p:nvSpPr>
        <p:spPr>
          <a:xfrm>
            <a:off x="88900" y="190313"/>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COVID - 19 COMPONENT</a:t>
            </a:r>
            <a:endParaRPr kumimoji="0" lang="en-GB"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cs typeface="Arial" pitchFamily="34" charset="0"/>
            </a:endParaRPr>
          </a:p>
        </p:txBody>
      </p:sp>
      <p:sp>
        <p:nvSpPr>
          <p:cNvPr id="6" name="Content Placeholder 2">
            <a:extLst>
              <a:ext uri="{FF2B5EF4-FFF2-40B4-BE49-F238E27FC236}">
                <a16:creationId xmlns:a16="http://schemas.microsoft.com/office/drawing/2014/main" id="{547B4AAE-7026-4AAB-9ABF-00F91F0F11F0}"/>
              </a:ext>
            </a:extLst>
          </p:cNvPr>
          <p:cNvSpPr txBox="1">
            <a:spLocks/>
          </p:cNvSpPr>
          <p:nvPr/>
        </p:nvSpPr>
        <p:spPr>
          <a:xfrm>
            <a:off x="88900" y="4605564"/>
            <a:ext cx="8947596" cy="14231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latin typeface="Arial Black" panose="020B0A04020102020204" pitchFamily="34" charset="0"/>
                <a:cs typeface="Arial" panose="020B0604020202020204" pitchFamily="34" charset="0"/>
              </a:rPr>
              <a:t>All provinces spent within the acceptable norm with the exception of GP, MP and NC that underspent due to delays in delivery of equipment and PPEs.</a:t>
            </a:r>
          </a:p>
          <a:p>
            <a:pPr algn="just"/>
            <a:r>
              <a:rPr lang="en-US" sz="1400" dirty="0">
                <a:latin typeface="Arial Black" panose="020B0A04020102020204" pitchFamily="34" charset="0"/>
                <a:cs typeface="Arial" panose="020B0604020202020204" pitchFamily="34" charset="0"/>
              </a:rPr>
              <a:t>KZN overspending due to voted funds expenditure processed against the grant</a:t>
            </a:r>
            <a:endParaRPr lang="en-ZA" sz="1400" dirty="0">
              <a:latin typeface="Arial Black" panose="020B0A040201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1EB7895-2DD2-416C-831A-44B8A420FF46}"/>
              </a:ext>
            </a:extLst>
          </p:cNvPr>
          <p:cNvPicPr>
            <a:picLocks noChangeAspect="1"/>
          </p:cNvPicPr>
          <p:nvPr/>
        </p:nvPicPr>
        <p:blipFill>
          <a:blip r:embed="rId3"/>
          <a:stretch>
            <a:fillRect/>
          </a:stretch>
        </p:blipFill>
        <p:spPr>
          <a:xfrm>
            <a:off x="88900" y="1124744"/>
            <a:ext cx="8966200" cy="3480820"/>
          </a:xfrm>
          <a:prstGeom prst="rect">
            <a:avLst/>
          </a:prstGeom>
        </p:spPr>
      </p:pic>
    </p:spTree>
    <p:extLst>
      <p:ext uri="{BB962C8B-B14F-4D97-AF65-F5344CB8AC3E}">
        <p14:creationId xmlns:p14="http://schemas.microsoft.com/office/powerpoint/2010/main" val="8788111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6072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87</a:t>
            </a:fld>
            <a:r>
              <a:rPr lang="en-ZA" dirty="0"/>
              <a:t> </a:t>
            </a:r>
          </a:p>
        </p:txBody>
      </p:sp>
      <p:sp>
        <p:nvSpPr>
          <p:cNvPr id="9" name="Rectangle 2"/>
          <p:cNvSpPr txBox="1">
            <a:spLocks noChangeArrowheads="1"/>
          </p:cNvSpPr>
          <p:nvPr/>
        </p:nvSpPr>
        <p:spPr>
          <a:xfrm>
            <a:off x="88900" y="241291"/>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400"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ONCOLOGY COMPONENT</a:t>
            </a:r>
            <a:endPar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endParaRPr>
          </a:p>
        </p:txBody>
      </p:sp>
      <p:sp>
        <p:nvSpPr>
          <p:cNvPr id="6" name="Content Placeholder 2">
            <a:extLst>
              <a:ext uri="{FF2B5EF4-FFF2-40B4-BE49-F238E27FC236}">
                <a16:creationId xmlns:a16="http://schemas.microsoft.com/office/drawing/2014/main" id="{547B4AAE-7026-4AAB-9ABF-00F91F0F11F0}"/>
              </a:ext>
            </a:extLst>
          </p:cNvPr>
          <p:cNvSpPr txBox="1">
            <a:spLocks/>
          </p:cNvSpPr>
          <p:nvPr/>
        </p:nvSpPr>
        <p:spPr>
          <a:xfrm>
            <a:off x="88900" y="4221088"/>
            <a:ext cx="8966200" cy="152760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625" indent="-174625" algn="just">
              <a:spcBef>
                <a:spcPts val="0"/>
              </a:spcBef>
            </a:pPr>
            <a:r>
              <a:rPr lang="en-US" sz="1400" dirty="0">
                <a:latin typeface="Arial Black" panose="020B0A04020102020204" pitchFamily="34" charset="0"/>
                <a:cs typeface="Arial" panose="020B0604020202020204" pitchFamily="34" charset="0"/>
              </a:rPr>
              <a:t>Zero expenditure in EC was due to the delays in finalising the tender and procurement processes, but were done towards the end of FY and a rollover amount of R60 mil was approved by NT.</a:t>
            </a:r>
          </a:p>
          <a:p>
            <a:pPr marL="174625" indent="-174625" algn="just">
              <a:spcBef>
                <a:spcPts val="0"/>
              </a:spcBef>
            </a:pPr>
            <a:r>
              <a:rPr lang="en-US" sz="1400" dirty="0">
                <a:latin typeface="Arial Black" panose="020B0A04020102020204" pitchFamily="34" charset="0"/>
                <a:cs typeface="Arial" panose="020B0604020202020204" pitchFamily="34" charset="0"/>
              </a:rPr>
              <a:t>All provinces spent within the acceptable norm with the exception of EC, LP and MP.</a:t>
            </a:r>
          </a:p>
          <a:p>
            <a:pPr marL="174625" indent="-174625" algn="just">
              <a:spcBef>
                <a:spcPts val="0"/>
              </a:spcBef>
            </a:pPr>
            <a:r>
              <a:rPr lang="en-US" sz="1400" dirty="0">
                <a:latin typeface="Arial Black" panose="020B0A04020102020204" pitchFamily="34" charset="0"/>
                <a:cs typeface="Arial" panose="020B0604020202020204" pitchFamily="34" charset="0"/>
              </a:rPr>
              <a:t>KZN overspending due to voted funds expenditure processed against the grant.</a:t>
            </a:r>
            <a:endParaRPr lang="en-ZA" sz="1400" dirty="0">
              <a:latin typeface="Arial Black" panose="020B0A040201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2B33B17-0024-47EC-B1FE-5A388DD5FDA4}"/>
              </a:ext>
            </a:extLst>
          </p:cNvPr>
          <p:cNvPicPr>
            <a:picLocks noChangeAspect="1"/>
          </p:cNvPicPr>
          <p:nvPr/>
        </p:nvPicPr>
        <p:blipFill>
          <a:blip r:embed="rId3"/>
          <a:stretch>
            <a:fillRect/>
          </a:stretch>
        </p:blipFill>
        <p:spPr>
          <a:xfrm>
            <a:off x="88900" y="1124745"/>
            <a:ext cx="8966200" cy="2984776"/>
          </a:xfrm>
          <a:prstGeom prst="rect">
            <a:avLst/>
          </a:prstGeom>
        </p:spPr>
      </p:pic>
    </p:spTree>
    <p:extLst>
      <p:ext uri="{BB962C8B-B14F-4D97-AF65-F5344CB8AC3E}">
        <p14:creationId xmlns:p14="http://schemas.microsoft.com/office/powerpoint/2010/main" val="8901257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88</a:t>
            </a:fld>
            <a:r>
              <a:rPr lang="en-ZA" dirty="0"/>
              <a:t> </a:t>
            </a:r>
          </a:p>
        </p:txBody>
      </p:sp>
      <p:sp>
        <p:nvSpPr>
          <p:cNvPr id="9" name="Rectangle 2"/>
          <p:cNvSpPr txBox="1">
            <a:spLocks noChangeArrowheads="1"/>
          </p:cNvSpPr>
          <p:nvPr/>
        </p:nvSpPr>
        <p:spPr>
          <a:xfrm>
            <a:off x="110987" y="218779"/>
            <a:ext cx="6671692" cy="666113"/>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Black" panose="020B0A04020102020204" pitchFamily="34" charset="0"/>
                <a:cs typeface="Arial" pitchFamily="34" charset="0"/>
              </a:rPr>
              <a:t>MENTAL HEALTH  COMPONENT</a:t>
            </a:r>
          </a:p>
        </p:txBody>
      </p:sp>
      <p:sp>
        <p:nvSpPr>
          <p:cNvPr id="6" name="Content Placeholder 2">
            <a:extLst>
              <a:ext uri="{FF2B5EF4-FFF2-40B4-BE49-F238E27FC236}">
                <a16:creationId xmlns:a16="http://schemas.microsoft.com/office/drawing/2014/main" id="{547B4AAE-7026-4AAB-9ABF-00F91F0F11F0}"/>
              </a:ext>
            </a:extLst>
          </p:cNvPr>
          <p:cNvSpPr txBox="1">
            <a:spLocks/>
          </p:cNvSpPr>
          <p:nvPr/>
        </p:nvSpPr>
        <p:spPr>
          <a:xfrm>
            <a:off x="88900" y="4861274"/>
            <a:ext cx="8947596" cy="7172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400" dirty="0">
                <a:latin typeface="Arial Black" panose="020B0A04020102020204" pitchFamily="34" charset="0"/>
                <a:cs typeface="Arial" panose="020B0604020202020204" pitchFamily="34" charset="0"/>
              </a:rPr>
              <a:t>All provinces spent within the acceptable norm with the exception of GP, KZN,MP and NC that underspent due to contacting challenges</a:t>
            </a:r>
          </a:p>
        </p:txBody>
      </p:sp>
      <p:pic>
        <p:nvPicPr>
          <p:cNvPr id="3" name="Picture 2">
            <a:extLst>
              <a:ext uri="{FF2B5EF4-FFF2-40B4-BE49-F238E27FC236}">
                <a16:creationId xmlns:a16="http://schemas.microsoft.com/office/drawing/2014/main" id="{F39EA0CC-C70A-4A5C-ADEA-5C652697DB1D}"/>
              </a:ext>
            </a:extLst>
          </p:cNvPr>
          <p:cNvPicPr>
            <a:picLocks noChangeAspect="1"/>
          </p:cNvPicPr>
          <p:nvPr/>
        </p:nvPicPr>
        <p:blipFill>
          <a:blip r:embed="rId3"/>
          <a:stretch>
            <a:fillRect/>
          </a:stretch>
        </p:blipFill>
        <p:spPr>
          <a:xfrm>
            <a:off x="88900" y="1234796"/>
            <a:ext cx="8947596" cy="3412560"/>
          </a:xfrm>
          <a:prstGeom prst="rect">
            <a:avLst/>
          </a:prstGeom>
        </p:spPr>
      </p:pic>
    </p:spTree>
    <p:extLst>
      <p:ext uri="{BB962C8B-B14F-4D97-AF65-F5344CB8AC3E}">
        <p14:creationId xmlns:p14="http://schemas.microsoft.com/office/powerpoint/2010/main" val="3146558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555868" cy="548145"/>
          </a:xfrm>
        </p:spPr>
        <p:txBody>
          <a:bodyPr/>
          <a:lstStyle/>
          <a:p>
            <a:pPr marL="257175" indent="-257175">
              <a:lnSpc>
                <a:spcPct val="115000"/>
              </a:lnSpc>
              <a:spcAft>
                <a:spcPts val="600"/>
              </a:spcAft>
            </a:pPr>
            <a:r>
              <a:rPr lang="af-ZA" sz="2100" b="0" u="none"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Working with Private Sector – COVID-19 vaccine</a:t>
            </a:r>
          </a:p>
        </p:txBody>
      </p:sp>
      <p:sp>
        <p:nvSpPr>
          <p:cNvPr id="3" name="Text Placeholder 2"/>
          <p:cNvSpPr>
            <a:spLocks noGrp="1"/>
          </p:cNvSpPr>
          <p:nvPr>
            <p:ph type="body" sz="quarter" idx="10"/>
          </p:nvPr>
        </p:nvSpPr>
        <p:spPr>
          <a:xfrm>
            <a:off x="237510" y="1196752"/>
            <a:ext cx="8906490" cy="4464496"/>
          </a:xfrm>
        </p:spPr>
        <p:txBody>
          <a:bodyPr/>
          <a:lstStyle/>
          <a:p>
            <a:pPr>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There are 76 Medical schemes with well over 250 packages</a:t>
            </a:r>
          </a:p>
          <a:p>
            <a:pPr>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Schemes agreed to pay for vaccines and vaccination costs for members and dependents and accepted responsibility for their members on the day of their vaccination</a:t>
            </a:r>
          </a:p>
          <a:p>
            <a:pPr>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People join and leave schemes (sometimes terminating completely or transferring or due to death) on a regular basis</a:t>
            </a:r>
          </a:p>
          <a:p>
            <a:pPr>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Members and dependents were being vaccinated in public and in private sites and private providers were vaccinating non-scheme members</a:t>
            </a:r>
          </a:p>
          <a:p>
            <a:pPr>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The costs have had to be reconciled</a:t>
            </a:r>
          </a:p>
          <a:p>
            <a:pPr lvl="1">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Short time to establish the reimbursement system</a:t>
            </a:r>
          </a:p>
          <a:p>
            <a:pPr lvl="1">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No budget provided so a donor and service staff had to be identified and engaged to set up the system</a:t>
            </a:r>
          </a:p>
          <a:p>
            <a:pPr lvl="1">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Interface with the ‘switching mechanism’ of the medical schemes negotiated (where schemes confirm membership on date of a service)</a:t>
            </a:r>
          </a:p>
          <a:p>
            <a:pPr lvl="1">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Hundreds of providers service level agreements to participate</a:t>
            </a:r>
          </a:p>
          <a:p>
            <a:pPr lvl="1">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Implementation time lag – started with May 2021 claims first, then June, etc</a:t>
            </a:r>
          </a:p>
          <a:p>
            <a:pPr lvl="1">
              <a:spcBef>
                <a:spcPts val="300"/>
              </a:spcBef>
              <a:spcAft>
                <a:spcPts val="300"/>
              </a:spcAft>
            </a:pPr>
            <a:r>
              <a:rPr lang="en-ZA" sz="1200" dirty="0">
                <a:latin typeface="Arial Black" panose="020B0A04020102020204" pitchFamily="34" charset="0"/>
                <a:ea typeface="Calibri" panose="020F0502020204030204" pitchFamily="34" charset="0"/>
                <a:cs typeface="Arial" panose="020B0604020202020204" pitchFamily="34" charset="0"/>
              </a:rPr>
              <a:t>CMS approved extension of period for scheme claims from 30 d to 120, and now 365 days to clear backlog</a:t>
            </a:r>
          </a:p>
          <a:p>
            <a:pPr lvl="1">
              <a:spcBef>
                <a:spcPts val="0"/>
              </a:spcBef>
            </a:pPr>
            <a:endParaRPr lang="en-ZA" sz="1500" dirty="0">
              <a:latin typeface="Arial Black" panose="020B0A04020102020204" pitchFamily="34" charset="0"/>
              <a:ea typeface="Calibri" panose="020F0502020204030204" pitchFamily="34" charset="0"/>
              <a:cs typeface="Arial" panose="020B0604020202020204" pitchFamily="34" charset="0"/>
            </a:endParaRPr>
          </a:p>
          <a:p>
            <a:pPr>
              <a:spcBef>
                <a:spcPts val="0"/>
              </a:spcBef>
            </a:pPr>
            <a:endParaRPr lang="en-ZA" sz="1500" dirty="0">
              <a:latin typeface="Arial Black" panose="020B0A04020102020204" pitchFamily="34" charset="0"/>
              <a:ea typeface="Calibri" panose="020F050202020403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endParaRPr lang="af-ZA"/>
          </a:p>
        </p:txBody>
      </p:sp>
    </p:spTree>
    <p:extLst>
      <p:ext uri="{BB962C8B-B14F-4D97-AF65-F5344CB8AC3E}">
        <p14:creationId xmlns:p14="http://schemas.microsoft.com/office/powerpoint/2010/main" val="1395413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NDeIVz0RoyyGqFVhYARY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6264</Words>
  <Application>Microsoft Office PowerPoint</Application>
  <PresentationFormat>On-screen Show (4:3)</PresentationFormat>
  <Paragraphs>1090</Paragraphs>
  <Slides>88</Slides>
  <Notes>51</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88</vt:i4>
      </vt:variant>
    </vt:vector>
  </HeadingPairs>
  <TitlesOfParts>
    <vt:vector size="103" baseType="lpstr">
      <vt:lpstr>Andalus</vt:lpstr>
      <vt:lpstr>Arial</vt:lpstr>
      <vt:lpstr>Arial Black</vt:lpstr>
      <vt:lpstr>Calibri</vt:lpstr>
      <vt:lpstr>Courier New</vt:lpstr>
      <vt:lpstr>Google Sans</vt:lpstr>
      <vt:lpstr>Times New Roman</vt:lpstr>
      <vt:lpstr>Trebuchet MS Bold</vt:lpstr>
      <vt:lpstr>Verdana</vt:lpstr>
      <vt:lpstr>Wingdings</vt:lpstr>
      <vt:lpstr>Office Theme</vt:lpstr>
      <vt:lpstr>Custom Design</vt:lpstr>
      <vt:lpstr>1_Custom Design</vt:lpstr>
      <vt:lpstr>think-cell Slide</vt:lpstr>
      <vt:lpstr>Worksheet</vt:lpstr>
      <vt:lpstr>1 </vt:lpstr>
      <vt:lpstr>PowerPoint Presentation</vt:lpstr>
      <vt:lpstr>COVID-19 Dominated 2021/22</vt:lpstr>
      <vt:lpstr>COVID-19 STATUS – Daily and Cumulative cases</vt:lpstr>
      <vt:lpstr>COVID-19 Cumulative Vaccination Summary</vt:lpstr>
      <vt:lpstr> 1. COVID-19 VACCINATION PROGRAMME</vt:lpstr>
      <vt:lpstr>Phase II: Accelerated Vaccine Roll-out  (17 May 2021 to December 2021)</vt:lpstr>
      <vt:lpstr> COVID-19 VACCINE REIMBURSMENT</vt:lpstr>
      <vt:lpstr>Working with Private Sector – COVID-19 vaccine</vt:lpstr>
      <vt:lpstr>PowerPoint Presentation</vt:lpstr>
      <vt:lpstr>11 </vt:lpstr>
      <vt:lpstr>12 </vt:lpstr>
      <vt:lpstr>13 </vt:lpstr>
      <vt:lpstr>14 </vt:lpstr>
      <vt:lpstr>PowerPoint Presentation</vt:lpstr>
      <vt:lpstr>16 </vt:lpstr>
      <vt:lpstr>17 </vt:lpstr>
      <vt:lpstr>18 </vt:lpstr>
      <vt:lpstr>PowerPoint Presentation</vt:lpstr>
      <vt:lpstr>20 </vt:lpstr>
      <vt:lpstr>PowerPoint Presentation</vt:lpstr>
      <vt:lpstr>22 </vt:lpstr>
      <vt:lpstr>PowerPoint Presentation</vt:lpstr>
      <vt:lpstr>24 </vt:lpstr>
      <vt:lpstr>PowerPoint Presentation</vt:lpstr>
      <vt:lpstr>PowerPoint Presentation</vt:lpstr>
      <vt:lpstr>PowerPoint Presentation</vt:lpstr>
      <vt:lpstr>PowerPoint Presentation</vt:lpstr>
      <vt:lpstr>29 </vt:lpstr>
      <vt:lpstr>30 </vt:lpstr>
      <vt:lpstr>31 </vt:lpstr>
      <vt:lpstr>32 </vt:lpstr>
      <vt:lpstr>PowerPoint Presentation</vt:lpstr>
      <vt:lpstr>PowerPoint Presentation</vt:lpstr>
      <vt:lpstr>35 </vt:lpstr>
      <vt:lpstr>PowerPoint Presentation</vt:lpstr>
      <vt:lpstr>37 </vt:lpstr>
      <vt:lpstr>38 </vt:lpstr>
      <vt:lpstr>39 </vt:lpstr>
      <vt:lpstr>40 </vt:lpstr>
      <vt:lpstr>PowerPoint Presentation</vt:lpstr>
      <vt:lpstr>PowerPoint Presentation</vt:lpstr>
      <vt:lpstr>PowerPoint Presentation</vt:lpstr>
      <vt:lpstr>PowerPoint Presentation</vt:lpstr>
      <vt:lpstr>PowerPoint Presentation</vt:lpstr>
      <vt:lpstr>46 </vt:lpstr>
      <vt:lpstr>47 </vt:lpstr>
      <vt:lpstr>48 </vt:lpstr>
      <vt:lpstr>49 </vt:lpstr>
      <vt:lpstr>50 </vt:lpstr>
      <vt:lpstr>51 </vt:lpstr>
      <vt:lpstr>52 </vt:lpstr>
      <vt:lpstr>53 </vt:lpstr>
      <vt:lpstr>PowerPoint Presentation</vt:lpstr>
      <vt:lpstr>55 </vt:lpstr>
      <vt:lpstr>56 </vt:lpstr>
      <vt:lpstr>57 </vt:lpstr>
      <vt:lpstr>58 </vt:lpstr>
      <vt:lpstr>59 </vt:lpstr>
      <vt:lpstr>60 </vt:lpstr>
      <vt:lpstr>61 </vt:lpstr>
      <vt:lpstr>62 </vt:lpstr>
      <vt:lpstr>63 </vt:lpstr>
      <vt:lpstr>64 </vt:lpstr>
      <vt:lpstr>65 </vt:lpstr>
      <vt:lpstr>PowerPoint Presentation</vt:lpstr>
      <vt:lpstr>67 </vt:lpstr>
      <vt:lpstr>68 </vt:lpstr>
      <vt:lpstr>69 </vt:lpstr>
      <vt:lpstr>PowerPoint Presentation</vt:lpstr>
      <vt:lpstr>PowerPoint Presentation</vt:lpstr>
      <vt:lpstr>72 </vt:lpstr>
      <vt:lpstr>73 </vt:lpstr>
      <vt:lpstr>74 </vt:lpstr>
      <vt:lpstr>75 </vt:lpstr>
      <vt:lpstr>PowerPoint Presentation</vt:lpstr>
      <vt:lpstr>91 </vt:lpstr>
      <vt:lpstr>ANNEXURES </vt:lpstr>
      <vt:lpstr>79 </vt:lpstr>
      <vt:lpstr>80 </vt:lpstr>
      <vt:lpstr>81 </vt:lpstr>
      <vt:lpstr>82 </vt:lpstr>
      <vt:lpstr>83 </vt:lpstr>
      <vt:lpstr>84 </vt:lpstr>
      <vt:lpstr>85 </vt:lpstr>
      <vt:lpstr>86 </vt:lpstr>
      <vt:lpstr>87 </vt:lpstr>
      <vt:lpstr>88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Vuyokazi Majalamba</cp:lastModifiedBy>
  <cp:revision>1026</cp:revision>
  <dcterms:created xsi:type="dcterms:W3CDTF">2013-10-17T06:13:57Z</dcterms:created>
  <dcterms:modified xsi:type="dcterms:W3CDTF">2022-10-14T10:32:09Z</dcterms:modified>
</cp:coreProperties>
</file>