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1"/>
  </p:notesMasterIdLst>
  <p:handoutMasterIdLst>
    <p:handoutMasterId r:id="rId32"/>
  </p:handoutMasterIdLst>
  <p:sldIdLst>
    <p:sldId id="3795" r:id="rId2"/>
    <p:sldId id="282" r:id="rId3"/>
    <p:sldId id="281" r:id="rId4"/>
    <p:sldId id="285" r:id="rId5"/>
    <p:sldId id="7554" r:id="rId6"/>
    <p:sldId id="287" r:id="rId7"/>
    <p:sldId id="290" r:id="rId8"/>
    <p:sldId id="291" r:id="rId9"/>
    <p:sldId id="284" r:id="rId10"/>
    <p:sldId id="7556" r:id="rId11"/>
    <p:sldId id="7558" r:id="rId12"/>
    <p:sldId id="7561" r:id="rId13"/>
    <p:sldId id="7562" r:id="rId14"/>
    <p:sldId id="7563" r:id="rId15"/>
    <p:sldId id="7564" r:id="rId16"/>
    <p:sldId id="7567" r:id="rId17"/>
    <p:sldId id="7569" r:id="rId18"/>
    <p:sldId id="7570" r:id="rId19"/>
    <p:sldId id="7571" r:id="rId20"/>
    <p:sldId id="7572" r:id="rId21"/>
    <p:sldId id="7573" r:id="rId22"/>
    <p:sldId id="7574" r:id="rId23"/>
    <p:sldId id="7576" r:id="rId24"/>
    <p:sldId id="7581" r:id="rId25"/>
    <p:sldId id="7582" r:id="rId26"/>
    <p:sldId id="7577" r:id="rId27"/>
    <p:sldId id="7578" r:id="rId28"/>
    <p:sldId id="7583" r:id="rId29"/>
    <p:sldId id="7559" r:id="rId3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COVER &amp; CONTENTS" id="{79B86ACC-4CD1-443D-81ED-ADEE556B88F5}">
          <p14:sldIdLst>
            <p14:sldId id="3795"/>
            <p14:sldId id="282"/>
            <p14:sldId id="281"/>
          </p14:sldIdLst>
        </p14:section>
        <p14:section name="1. EXECUTIVE OVERVIEW" id="{4B38DF5D-FD02-4A58-8743-8B4878B6D3FF}">
          <p14:sldIdLst>
            <p14:sldId id="285"/>
            <p14:sldId id="7554"/>
            <p14:sldId id="287"/>
            <p14:sldId id="290"/>
          </p14:sldIdLst>
        </p14:section>
        <p14:section name="2. PERFORMANCE OVERVIEW" id="{0978156D-BC6D-434F-86D1-5BE91DDECFFE}">
          <p14:sldIdLst>
            <p14:sldId id="291"/>
            <p14:sldId id="284"/>
            <p14:sldId id="7556"/>
            <p14:sldId id="7558"/>
            <p14:sldId id="7561"/>
            <p14:sldId id="7562"/>
            <p14:sldId id="7563"/>
            <p14:sldId id="7564"/>
            <p14:sldId id="7567"/>
            <p14:sldId id="7569"/>
            <p14:sldId id="7570"/>
            <p14:sldId id="7571"/>
            <p14:sldId id="7572"/>
            <p14:sldId id="7573"/>
          </p14:sldIdLst>
        </p14:section>
        <p14:section name="3. AUDIT OUTCOME" id="{AF2B3EC1-3A83-4DF3-8C33-8C49412CE420}">
          <p14:sldIdLst>
            <p14:sldId id="7574"/>
            <p14:sldId id="7576"/>
            <p14:sldId id="7581"/>
            <p14:sldId id="7582"/>
          </p14:sldIdLst>
        </p14:section>
        <p14:section name="4.FINANCIAL" id="{5EA2E4D2-6959-4547-A28F-21A06479135E}">
          <p14:sldIdLst>
            <p14:sldId id="7577"/>
            <p14:sldId id="7578"/>
            <p14:sldId id="7583"/>
          </p14:sldIdLst>
        </p14:section>
        <p14:section name="5. RECOMMENDATION" id="{EBE88613-A371-4438-96A9-FC023F4E5C89}">
          <p14:sldIdLst>
            <p14:sldId id="7559"/>
          </p14:sldIdLst>
        </p14:section>
      </p14:sectionLst>
    </p:ext>
    <p:ext uri="{EFAFB233-063F-42B5-8137-9DF3F51BA10A}">
      <p15:sldGuideLst xmlns:p15="http://schemas.microsoft.com/office/powerpoint/2012/main" xmlns="">
        <p15:guide id="1" orient="horz" pos="1643" userDrawn="1">
          <p15:clr>
            <a:srgbClr val="A4A3A4"/>
          </p15:clr>
        </p15:guide>
        <p15:guide id="2" pos="290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9771F1-B3B9-2BC9-BFB0-DDFD3A7F2731}" name="Ahmed Bokhari" initials="AB" userId="S::AhmedB@shra.org.za::2b381ead-2cdc-4ed6-937b-85e01d1b95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med Bokhari" initials="AB" lastIdx="5" clrIdx="0">
    <p:extLst>
      <p:ext uri="{19B8F6BF-5375-455C-9EA6-DF929625EA0E}">
        <p15:presenceInfo xmlns:p15="http://schemas.microsoft.com/office/powerpoint/2012/main" xmlns="" userId="Ahmed Bokh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050"/>
    <a:srgbClr val="215055"/>
    <a:srgbClr val="F08122"/>
    <a:srgbClr val="13A0B0"/>
    <a:srgbClr val="48729D"/>
    <a:srgbClr val="0F252A"/>
    <a:srgbClr val="0DB78A"/>
    <a:srgbClr val="F7CBAC"/>
    <a:srgbClr val="9A4D0A"/>
    <a:srgbClr val="6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53F75-2C02-4314-BE91-8241E7789C40}" v="27" dt="2022-09-29T08:22:07.57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5226" autoAdjust="0"/>
  </p:normalViewPr>
  <p:slideViewPr>
    <p:cSldViewPr snapToGrid="0" snapToObjects="1">
      <p:cViewPr varScale="1">
        <p:scale>
          <a:sx n="93" d="100"/>
          <a:sy n="93" d="100"/>
        </p:scale>
        <p:origin x="-726" y="-90"/>
      </p:cViewPr>
      <p:guideLst>
        <p:guide orient="horz" pos="1643"/>
        <p:guide pos="2903"/>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45025209365021"/>
          <c:y val="9.489017349678229E-2"/>
          <c:w val="0.81839752922841535"/>
          <c:h val="0.67423297498906098"/>
        </c:manualLayout>
      </c:layout>
      <c:barChart>
        <c:barDir val="col"/>
        <c:grouping val="clustered"/>
        <c:ser>
          <c:idx val="0"/>
          <c:order val="0"/>
          <c:tx>
            <c:strRef>
              <c:f>'Units approved and completed'!$B$1</c:f>
              <c:strCache>
                <c:ptCount val="1"/>
                <c:pt idx="0">
                  <c:v># of units approved</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'Units approved and completed'!$A$5:$A$7</c:f>
              <c:strCache>
                <c:ptCount val="3"/>
                <c:pt idx="0">
                  <c:v>2019/20</c:v>
                </c:pt>
                <c:pt idx="1">
                  <c:v>2020/21</c:v>
                </c:pt>
                <c:pt idx="2">
                  <c:v>2021/22</c:v>
                </c:pt>
              </c:strCache>
            </c:strRef>
          </c:cat>
          <c:val>
            <c:numRef>
              <c:f>'Units approved and completed'!$B$5:$B$7</c:f>
              <c:numCache>
                <c:formatCode>General</c:formatCode>
                <c:ptCount val="3"/>
                <c:pt idx="0">
                  <c:v>4816</c:v>
                </c:pt>
                <c:pt idx="1">
                  <c:v>4006</c:v>
                </c:pt>
                <c:pt idx="2">
                  <c:v>3000</c:v>
                </c:pt>
              </c:numCache>
            </c:numRef>
          </c:val>
          <c:extLst xmlns:c16r2="http://schemas.microsoft.com/office/drawing/2015/06/chart">
            <c:ext xmlns:c16="http://schemas.microsoft.com/office/drawing/2014/chart" uri="{C3380CC4-5D6E-409C-BE32-E72D297353CC}">
              <c16:uniqueId val="{00000000-C918-4C4F-BD11-5A45E50CCB51}"/>
            </c:ext>
          </c:extLst>
        </c:ser>
        <c:ser>
          <c:idx val="1"/>
          <c:order val="1"/>
          <c:tx>
            <c:strRef>
              <c:f>'Units approved and completed'!$C$1</c:f>
              <c:strCache>
                <c:ptCount val="1"/>
                <c:pt idx="0">
                  <c:v># units completed</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'Units approved and completed'!$A$5:$A$7</c:f>
              <c:strCache>
                <c:ptCount val="3"/>
                <c:pt idx="0">
                  <c:v>2019/20</c:v>
                </c:pt>
                <c:pt idx="1">
                  <c:v>2020/21</c:v>
                </c:pt>
                <c:pt idx="2">
                  <c:v>2021/22</c:v>
                </c:pt>
              </c:strCache>
            </c:strRef>
          </c:cat>
          <c:val>
            <c:numRef>
              <c:f>'Units approved and completed'!$C$5:$C$7</c:f>
              <c:numCache>
                <c:formatCode>General</c:formatCode>
                <c:ptCount val="3"/>
                <c:pt idx="0">
                  <c:v>3010</c:v>
                </c:pt>
                <c:pt idx="1">
                  <c:v>1856</c:v>
                </c:pt>
                <c:pt idx="2">
                  <c:v>2771</c:v>
                </c:pt>
              </c:numCache>
            </c:numRef>
          </c:val>
          <c:extLst xmlns:c16r2="http://schemas.microsoft.com/office/drawing/2015/06/chart">
            <c:ext xmlns:c16="http://schemas.microsoft.com/office/drawing/2014/chart" uri="{C3380CC4-5D6E-409C-BE32-E72D297353CC}">
              <c16:uniqueId val="{00000001-C918-4C4F-BD11-5A45E50CCB51}"/>
            </c:ext>
          </c:extLst>
        </c:ser>
        <c:dLbls/>
        <c:gapWidth val="75"/>
        <c:axId val="78963072"/>
        <c:axId val="78964608"/>
      </c:barChart>
      <c:catAx>
        <c:axId val="789630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8964608"/>
        <c:crosses val="autoZero"/>
        <c:auto val="1"/>
        <c:lblAlgn val="ctr"/>
        <c:lblOffset val="100"/>
      </c:catAx>
      <c:valAx>
        <c:axId val="78964608"/>
        <c:scaling>
          <c:orientation val="minMax"/>
        </c:scaling>
        <c:axPos val="l"/>
        <c:title>
          <c:tx>
            <c:rich>
              <a:bodyPr rot="-5400000" spcFirstLastPara="1" vertOverflow="ellipsis" vert="horz" wrap="square" anchor="ctr" anchorCtr="1"/>
              <a:lstStyle/>
              <a:p>
                <a:pPr>
                  <a:defRPr sz="1000" b="0" i="0" u="none" strike="noStrike" kern="1200" baseline="0">
                    <a:solidFill>
                      <a:schemeClr val="tx1"/>
                    </a:solidFill>
                    <a:latin typeface="+mj-lt"/>
                    <a:ea typeface="+mn-ea"/>
                    <a:cs typeface="+mn-cs"/>
                  </a:defRPr>
                </a:pPr>
                <a:r>
                  <a:rPr lang="en-ZA" dirty="0"/>
                  <a:t>No. of Units</a:t>
                </a:r>
              </a:p>
            </c:rich>
          </c:tx>
          <c:layout>
            <c:manualLayout>
              <c:xMode val="edge"/>
              <c:yMode val="edge"/>
              <c:x val="2.0481562544094941E-2"/>
              <c:y val="0.26428827933575016"/>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896307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mj-lt"/>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3"/>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27155181051"/>
          <c:y val="5.7585825027685486E-2"/>
          <c:w val="0.84388331961315222"/>
          <c:h val="0.60908003696607371"/>
        </c:manualLayout>
      </c:layout>
      <c:barChart>
        <c:barDir val="col"/>
        <c:grouping val="clustered"/>
        <c:ser>
          <c:idx val="0"/>
          <c:order val="0"/>
          <c:tx>
            <c:strRef>
              <c:f>'Units under regulations'!$B$1</c:f>
              <c:strCache>
                <c:ptCount val="1"/>
                <c:pt idx="0">
                  <c:v># of units under regulation</c:v>
                </c:pt>
              </c:strCache>
            </c:strRef>
          </c:tx>
          <c:spPr>
            <a:solidFill>
              <a:srgbClr val="231F20"/>
            </a:solidFill>
            <a:ln w="9525" cap="flat" cmpd="sng" algn="ctr">
              <a:solidFill>
                <a:schemeClr val="lt1">
                  <a:alpha val="50000"/>
                </a:schemeClr>
              </a:solidFill>
              <a:round/>
            </a:ln>
            <a:effectLst/>
          </c:spPr>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j-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'Units under regulations'!$A$6:$A$8</c:f>
              <c:strCache>
                <c:ptCount val="3"/>
                <c:pt idx="0">
                  <c:v>2019/20</c:v>
                </c:pt>
                <c:pt idx="1">
                  <c:v>2020/21</c:v>
                </c:pt>
                <c:pt idx="2">
                  <c:v>2021/22</c:v>
                </c:pt>
              </c:strCache>
            </c:strRef>
          </c:cat>
          <c:val>
            <c:numRef>
              <c:f>'Units under regulations'!$B$6:$B$8</c:f>
              <c:numCache>
                <c:formatCode>General</c:formatCode>
                <c:ptCount val="3"/>
                <c:pt idx="0">
                  <c:v>39407</c:v>
                </c:pt>
                <c:pt idx="1">
                  <c:v>40628</c:v>
                </c:pt>
                <c:pt idx="2">
                  <c:v>42553</c:v>
                </c:pt>
              </c:numCache>
            </c:numRef>
          </c:val>
          <c:extLst xmlns:c16r2="http://schemas.microsoft.com/office/drawing/2015/06/chart">
            <c:ext xmlns:c16="http://schemas.microsoft.com/office/drawing/2014/chart" uri="{C3380CC4-5D6E-409C-BE32-E72D297353CC}">
              <c16:uniqueId val="{00000000-03CC-4E17-B286-2266B748AFAB}"/>
            </c:ext>
          </c:extLst>
        </c:ser>
        <c:dLbls>
          <c:showVal val="1"/>
        </c:dLbls>
        <c:gapWidth val="65"/>
        <c:axId val="79313536"/>
        <c:axId val="79466880"/>
      </c:barChart>
      <c:catAx>
        <c:axId val="7931353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tx1"/>
                </a:solidFill>
                <a:latin typeface="+mj-lt"/>
                <a:ea typeface="+mn-ea"/>
                <a:cs typeface="+mn-cs"/>
              </a:defRPr>
            </a:pPr>
            <a:endParaRPr lang="en-US"/>
          </a:p>
        </c:txPr>
        <c:crossAx val="79466880"/>
        <c:crosses val="autoZero"/>
        <c:auto val="1"/>
        <c:lblAlgn val="ctr"/>
        <c:lblOffset val="100"/>
      </c:catAx>
      <c:valAx>
        <c:axId val="79466880"/>
        <c:scaling>
          <c:orientation val="minMax"/>
        </c:scaling>
        <c:axPos val="l"/>
        <c:title>
          <c:tx>
            <c:rich>
              <a:bodyPr rot="-5400000" spcFirstLastPara="1" vertOverflow="ellipsis" vert="horz" wrap="square" anchor="ctr" anchorCtr="1"/>
              <a:lstStyle/>
              <a:p>
                <a:pPr>
                  <a:defRPr sz="1000" b="1" i="0" u="none" strike="noStrike" kern="1200" baseline="0">
                    <a:solidFill>
                      <a:schemeClr val="tx1"/>
                    </a:solidFill>
                    <a:latin typeface="+mj-lt"/>
                    <a:ea typeface="+mn-ea"/>
                    <a:cs typeface="+mn-cs"/>
                  </a:defRPr>
                </a:pPr>
                <a:r>
                  <a:rPr lang="en-ZA" b="0" dirty="0"/>
                  <a:t>No. of Units</a:t>
                </a:r>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9313536"/>
        <c:crosses val="autoZero"/>
        <c:crossBetween val="between"/>
      </c:valAx>
      <c:spPr>
        <a:noFill/>
        <a:ln>
          <a:noFill/>
        </a:ln>
        <a:effectLst/>
      </c:spPr>
    </c:plotArea>
    <c:legend>
      <c:legendPos val="b"/>
      <c:layout>
        <c:manualLayout>
          <c:xMode val="edge"/>
          <c:yMode val="edge"/>
          <c:x val="0.18865744915148966"/>
          <c:y val="0.8691510271441002"/>
          <c:w val="0.4606110685715824"/>
          <c:h val="0.10119579363815558"/>
        </c:manualLayout>
      </c:layout>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solidFill>
            <a:schemeClr val="tx1"/>
          </a:solidFill>
          <a:latin typeface="+mj-lt"/>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6.4700651392698816E-2"/>
          <c:y val="6.6434743918526093E-2"/>
          <c:w val="0.9007181498423309"/>
          <c:h val="0.75951272523499658"/>
        </c:manualLayout>
      </c:layout>
      <c:barChart>
        <c:barDir val="col"/>
        <c:grouping val="clustered"/>
        <c:ser>
          <c:idx val="0"/>
          <c:order val="0"/>
          <c:tx>
            <c:strRef>
              <c:f>Sheet1!$B$1</c:f>
              <c:strCache>
                <c:ptCount val="1"/>
                <c:pt idx="0">
                  <c:v>Total Indicators</c:v>
                </c:pt>
              </c:strCache>
            </c:strRef>
          </c:tx>
          <c:spPr>
            <a:solidFill>
              <a:schemeClr val="accent1"/>
            </a:solidFill>
            <a:ln w="19050">
              <a:solidFill>
                <a:schemeClr val="lt1"/>
              </a:solidFill>
            </a:ln>
            <a:effectLst/>
          </c:spPr>
          <c:dLbls>
            <c:dLbl>
              <c:idx val="0"/>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38-4065-952B-44F59AACBE5F}"/>
                </c:ext>
              </c:extLst>
            </c:dLbl>
            <c:dLbl>
              <c:idx val="1"/>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38-4065-952B-44F59AACBE5F}"/>
                </c:ext>
              </c:extLst>
            </c:dLbl>
            <c:dLbl>
              <c:idx val="2"/>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38-4065-952B-44F59AACBE5F}"/>
                </c:ext>
              </c:extLst>
            </c:dLbl>
            <c:dLbl>
              <c:idx val="3"/>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38-4065-952B-44F59AACBE5F}"/>
                </c:ext>
              </c:extLst>
            </c:dLbl>
            <c:delete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 ADMIN</c:v>
                </c:pt>
                <c:pt idx="1">
                  <c:v>Programme 2: CAR</c:v>
                </c:pt>
                <c:pt idx="2">
                  <c:v>Programme 3: SDT</c:v>
                </c:pt>
                <c:pt idx="3">
                  <c:v>Programme 4: PDF</c:v>
                </c:pt>
              </c:strCache>
            </c:strRef>
          </c:cat>
          <c:val>
            <c:numRef>
              <c:f>Sheet1!$B$2:$B$5</c:f>
              <c:numCache>
                <c:formatCode>General</c:formatCode>
                <c:ptCount val="4"/>
                <c:pt idx="0">
                  <c:v>8</c:v>
                </c:pt>
                <c:pt idx="1">
                  <c:v>8</c:v>
                </c:pt>
                <c:pt idx="2">
                  <c:v>8</c:v>
                </c:pt>
                <c:pt idx="3">
                  <c:v>7</c:v>
                </c:pt>
              </c:numCache>
            </c:numRef>
          </c:val>
          <c:extLst xmlns:c16r2="http://schemas.microsoft.com/office/drawing/2015/06/chart">
            <c:ext xmlns:c16="http://schemas.microsoft.com/office/drawing/2014/chart" uri="{C3380CC4-5D6E-409C-BE32-E72D297353CC}">
              <c16:uniqueId val="{00000004-2938-4065-952B-44F59AACBE5F}"/>
            </c:ext>
          </c:extLst>
        </c:ser>
        <c:ser>
          <c:idx val="1"/>
          <c:order val="1"/>
          <c:tx>
            <c:strRef>
              <c:f>Sheet1!$C$1</c:f>
              <c:strCache>
                <c:ptCount val="1"/>
                <c:pt idx="0">
                  <c:v>Achieved</c:v>
                </c:pt>
              </c:strCache>
            </c:strRef>
          </c:tx>
          <c:spPr>
            <a:solidFill>
              <a:srgbClr val="00B050"/>
            </a:solidFill>
            <a:ln w="19050">
              <a:solidFill>
                <a:schemeClr val="lt1"/>
              </a:solid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 ADMIN</c:v>
                </c:pt>
                <c:pt idx="1">
                  <c:v>Programme 2: CAR</c:v>
                </c:pt>
                <c:pt idx="2">
                  <c:v>Programme 3: SDT</c:v>
                </c:pt>
                <c:pt idx="3">
                  <c:v>Programme 4: PDF</c:v>
                </c:pt>
              </c:strCache>
            </c:strRef>
          </c:cat>
          <c:val>
            <c:numRef>
              <c:f>Sheet1!$C$2:$C$5</c:f>
              <c:numCache>
                <c:formatCode>General</c:formatCode>
                <c:ptCount val="4"/>
                <c:pt idx="0">
                  <c:v>5</c:v>
                </c:pt>
                <c:pt idx="1">
                  <c:v>3</c:v>
                </c:pt>
                <c:pt idx="2">
                  <c:v>6</c:v>
                </c:pt>
                <c:pt idx="3">
                  <c:v>5</c:v>
                </c:pt>
              </c:numCache>
            </c:numRef>
          </c:val>
          <c:extLst xmlns:c16r2="http://schemas.microsoft.com/office/drawing/2015/06/chart">
            <c:ext xmlns:c16="http://schemas.microsoft.com/office/drawing/2014/chart" uri="{C3380CC4-5D6E-409C-BE32-E72D297353CC}">
              <c16:uniqueId val="{00000005-2938-4065-952B-44F59AACBE5F}"/>
            </c:ext>
          </c:extLst>
        </c:ser>
        <c:ser>
          <c:idx val="2"/>
          <c:order val="2"/>
          <c:tx>
            <c:strRef>
              <c:f>Sheet1!$D$1</c:f>
              <c:strCache>
                <c:ptCount val="1"/>
                <c:pt idx="0">
                  <c:v>Not Achieved</c:v>
                </c:pt>
              </c:strCache>
            </c:strRef>
          </c:tx>
          <c:spPr>
            <a:solidFill>
              <a:srgbClr val="FF0000"/>
            </a:solidFill>
            <a:ln w="19050">
              <a:solidFill>
                <a:schemeClr val="lt1"/>
              </a:solid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 ADMIN</c:v>
                </c:pt>
                <c:pt idx="1">
                  <c:v>Programme 2: CAR</c:v>
                </c:pt>
                <c:pt idx="2">
                  <c:v>Programme 3: SDT</c:v>
                </c:pt>
                <c:pt idx="3">
                  <c:v>Programme 4: PDF</c:v>
                </c:pt>
              </c:strCache>
            </c:strRef>
          </c:cat>
          <c:val>
            <c:numRef>
              <c:f>Sheet1!$D$2:$D$5</c:f>
              <c:numCache>
                <c:formatCode>General</c:formatCode>
                <c:ptCount val="4"/>
                <c:pt idx="0">
                  <c:v>3</c:v>
                </c:pt>
                <c:pt idx="1">
                  <c:v>5</c:v>
                </c:pt>
                <c:pt idx="2">
                  <c:v>2</c:v>
                </c:pt>
                <c:pt idx="3">
                  <c:v>2</c:v>
                </c:pt>
              </c:numCache>
            </c:numRef>
          </c:val>
          <c:extLst xmlns:c16r2="http://schemas.microsoft.com/office/drawing/2015/06/chart">
            <c:ext xmlns:c16="http://schemas.microsoft.com/office/drawing/2014/chart" uri="{C3380CC4-5D6E-409C-BE32-E72D297353CC}">
              <c16:uniqueId val="{00000006-2938-4065-952B-44F59AACBE5F}"/>
            </c:ext>
          </c:extLst>
        </c:ser>
        <c:dLbls/>
        <c:axId val="59042048"/>
        <c:axId val="60174336"/>
      </c:barChart>
      <c:catAx>
        <c:axId val="59042048"/>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0174336"/>
        <c:crosses val="autoZero"/>
        <c:auto val="1"/>
        <c:lblAlgn val="ctr"/>
        <c:lblOffset val="100"/>
      </c:catAx>
      <c:valAx>
        <c:axId val="601743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tickLblPos val="none"/>
        <c:crossAx val="59042048"/>
        <c:crosses val="autoZero"/>
        <c:crossBetween val="between"/>
      </c:valAx>
      <c:spPr>
        <a:noFill/>
        <a:ln>
          <a:noFill/>
        </a:ln>
        <a:effectLst/>
      </c:spPr>
    </c:plotArea>
    <c:legend>
      <c:legendPos val="b"/>
      <c:layout>
        <c:manualLayout>
          <c:xMode val="edge"/>
          <c:yMode val="edge"/>
          <c:x val="0.22607662912276985"/>
          <c:y val="3.2796516648248682E-2"/>
          <c:w val="0.67464447055935106"/>
          <c:h val="9.3384009256523348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6"/>
  <c:chart>
    <c:autoTitleDeleted val="1"/>
    <c:plotArea>
      <c:layout/>
      <c:barChart>
        <c:barDir val="col"/>
        <c:grouping val="clustered"/>
        <c:ser>
          <c:idx val="0"/>
          <c:order val="0"/>
          <c:tx>
            <c:strRef>
              <c:f>'[Chart in Microsoft PowerPoint]Annual Performance'!$B$1</c:f>
              <c:strCache>
                <c:ptCount val="1"/>
                <c:pt idx="0">
                  <c:v>% Achievement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'[Chart in Microsoft PowerPoint]Annual Performance'!$A$2:$A$7</c:f>
              <c:strCache>
                <c:ptCount val="6"/>
                <c:pt idx="0">
                  <c:v>2016/17</c:v>
                </c:pt>
                <c:pt idx="1">
                  <c:v>2017/18</c:v>
                </c:pt>
                <c:pt idx="2">
                  <c:v>2018/19</c:v>
                </c:pt>
                <c:pt idx="3">
                  <c:v>2019/20</c:v>
                </c:pt>
                <c:pt idx="4">
                  <c:v>2020/21</c:v>
                </c:pt>
                <c:pt idx="5">
                  <c:v>2021/22</c:v>
                </c:pt>
              </c:strCache>
            </c:strRef>
          </c:cat>
          <c:val>
            <c:numRef>
              <c:f>'[Chart in Microsoft PowerPoint]Annual Performance'!$B$2:$B$7</c:f>
              <c:numCache>
                <c:formatCode>0%</c:formatCode>
                <c:ptCount val="6"/>
                <c:pt idx="0">
                  <c:v>0.67000000000000015</c:v>
                </c:pt>
                <c:pt idx="1">
                  <c:v>0.78</c:v>
                </c:pt>
                <c:pt idx="2">
                  <c:v>0.62000000000000011</c:v>
                </c:pt>
                <c:pt idx="3">
                  <c:v>0.67000000000000015</c:v>
                </c:pt>
                <c:pt idx="4">
                  <c:v>0.71000000000000008</c:v>
                </c:pt>
                <c:pt idx="5">
                  <c:v>0.6100000000000001</c:v>
                </c:pt>
              </c:numCache>
            </c:numRef>
          </c:val>
          <c:extLst xmlns:c16r2="http://schemas.microsoft.com/office/drawing/2015/06/chart">
            <c:ext xmlns:c16="http://schemas.microsoft.com/office/drawing/2014/chart" uri="{C3380CC4-5D6E-409C-BE32-E72D297353CC}">
              <c16:uniqueId val="{00000000-CFFB-40B2-8747-F3828DFCB333}"/>
            </c:ext>
          </c:extLst>
        </c:ser>
        <c:dLbls>
          <c:showVal val="1"/>
        </c:dLbls>
        <c:gapWidth val="100"/>
        <c:overlap val="-24"/>
        <c:axId val="60211584"/>
        <c:axId val="60213120"/>
      </c:barChart>
      <c:catAx>
        <c:axId val="6021158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0213120"/>
        <c:crosses val="autoZero"/>
        <c:auto val="1"/>
        <c:lblAlgn val="ctr"/>
        <c:lblOffset val="100"/>
      </c:catAx>
      <c:valAx>
        <c:axId val="60213120"/>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021158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Consolidated</a:t>
            </a:r>
            <a:r>
              <a:rPr lang="en-US" sz="1400" b="1" baseline="0" dirty="0"/>
              <a:t> Capital Grant (</a:t>
            </a:r>
            <a:r>
              <a:rPr lang="en-US" sz="1400" b="1" dirty="0"/>
              <a:t>CCG) Performance</a:t>
            </a:r>
          </a:p>
        </c:rich>
      </c:tx>
      <c:layout>
        <c:manualLayout>
          <c:xMode val="edge"/>
          <c:yMode val="edge"/>
          <c:x val="0.21745387939460092"/>
          <c:y val="0"/>
        </c:manualLayout>
      </c:layout>
      <c:spPr>
        <a:noFill/>
        <a:ln>
          <a:noFill/>
        </a:ln>
        <a:effectLst/>
      </c:spPr>
    </c:title>
    <c:plotArea>
      <c:layout>
        <c:manualLayout>
          <c:layoutTarget val="inner"/>
          <c:xMode val="edge"/>
          <c:yMode val="edge"/>
          <c:x val="0.2039655964096119"/>
          <c:y val="0.26160880125732255"/>
          <c:w val="0.76445052759994425"/>
          <c:h val="0.45889729213473451"/>
        </c:manualLayout>
      </c:layout>
      <c:barChart>
        <c:barDir val="col"/>
        <c:grouping val="clustered"/>
        <c:ser>
          <c:idx val="0"/>
          <c:order val="0"/>
          <c:tx>
            <c:strRef>
              <c:f>Sheet1!$B$1</c:f>
              <c:strCache>
                <c:ptCount val="1"/>
                <c:pt idx="0">
                  <c:v>Expenditure</c:v>
                </c:pt>
              </c:strCache>
            </c:strRef>
          </c:tx>
          <c:spPr>
            <a:solidFill>
              <a:schemeClr val="accent1"/>
            </a:solidFill>
            <a:ln>
              <a:noFill/>
            </a:ln>
            <a:effectLst/>
          </c:spPr>
          <c:dLbls>
            <c:dLbl>
              <c:idx val="1"/>
              <c:layout>
                <c:manualLayout>
                  <c:x val="-2.724913216401266E-2"/>
                  <c:y val="-1.335136409940844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A97-427C-ACA2-011869565703}"/>
                </c:ext>
              </c:extLst>
            </c:dLbl>
            <c:dLbl>
              <c:idx val="2"/>
              <c:layout>
                <c:manualLayout>
                  <c:x val="-3.6332176218683468E-2"/>
                  <c:y val="-2.225227349901407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D3-4A62-B9B5-C9B817B5880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2019/20</c:v>
                </c:pt>
                <c:pt idx="1">
                  <c:v>2020/21</c:v>
                </c:pt>
                <c:pt idx="2">
                  <c:v>2021/22</c:v>
                </c:pt>
              </c:strCache>
            </c:strRef>
          </c:cat>
          <c:val>
            <c:numRef>
              <c:f>Sheet1!$B$7:$B$9</c:f>
              <c:numCache>
                <c:formatCode>_-* #\ ##0_-;\-* #\ ##0_-;_-* "-"??_-;_-@_-</c:formatCode>
                <c:ptCount val="3"/>
                <c:pt idx="0">
                  <c:v>1202831411</c:v>
                </c:pt>
                <c:pt idx="1">
                  <c:v>587227630</c:v>
                </c:pt>
                <c:pt idx="2">
                  <c:v>744790731</c:v>
                </c:pt>
              </c:numCache>
            </c:numRef>
          </c:val>
          <c:extLst xmlns:c16r2="http://schemas.microsoft.com/office/drawing/2015/06/chart">
            <c:ext xmlns:c16="http://schemas.microsoft.com/office/drawing/2014/chart" uri="{C3380CC4-5D6E-409C-BE32-E72D297353CC}">
              <c16:uniqueId val="{00000000-E1A7-4578-9F4F-0FD3B032A644}"/>
            </c:ext>
          </c:extLst>
        </c:ser>
        <c:ser>
          <c:idx val="1"/>
          <c:order val="1"/>
          <c:tx>
            <c:strRef>
              <c:f>Sheet1!$C$1</c:f>
              <c:strCache>
                <c:ptCount val="1"/>
                <c:pt idx="0">
                  <c:v>Received</c:v>
                </c:pt>
              </c:strCache>
            </c:strRef>
          </c:tx>
          <c:spPr>
            <a:solidFill>
              <a:schemeClr val="accent2"/>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2019/20</c:v>
                </c:pt>
                <c:pt idx="1">
                  <c:v>2020/21</c:v>
                </c:pt>
                <c:pt idx="2">
                  <c:v>2021/22</c:v>
                </c:pt>
              </c:strCache>
            </c:strRef>
          </c:cat>
          <c:val>
            <c:numRef>
              <c:f>Sheet1!$C$7:$C$9</c:f>
              <c:numCache>
                <c:formatCode>#,##0</c:formatCode>
                <c:ptCount val="3"/>
                <c:pt idx="0">
                  <c:v>723702464</c:v>
                </c:pt>
                <c:pt idx="1">
                  <c:v>725747000</c:v>
                </c:pt>
                <c:pt idx="2">
                  <c:v>713146000</c:v>
                </c:pt>
              </c:numCache>
            </c:numRef>
          </c:val>
          <c:extLst xmlns:c16r2="http://schemas.microsoft.com/office/drawing/2015/06/chart">
            <c:ext xmlns:c16="http://schemas.microsoft.com/office/drawing/2014/chart" uri="{C3380CC4-5D6E-409C-BE32-E72D297353CC}">
              <c16:uniqueId val="{00000000-17D3-4A62-B9B5-C9B817B58800}"/>
            </c:ext>
          </c:extLst>
        </c:ser>
        <c:dLbls/>
        <c:gapWidth val="219"/>
        <c:axId val="129505536"/>
        <c:axId val="129634304"/>
      </c:barChart>
      <c:catAx>
        <c:axId val="1295055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162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9634304"/>
        <c:crosses val="autoZero"/>
        <c:auto val="1"/>
        <c:lblAlgn val="ctr"/>
        <c:lblOffset val="100"/>
      </c:catAx>
      <c:valAx>
        <c:axId val="12963430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505536"/>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Institutional Investment Grant (IIG) Performance</a:t>
            </a:r>
          </a:p>
        </c:rich>
      </c:tx>
      <c:layout>
        <c:manualLayout>
          <c:xMode val="edge"/>
          <c:yMode val="edge"/>
          <c:x val="0.21745387939460092"/>
          <c:y val="0"/>
        </c:manualLayout>
      </c:layout>
      <c:spPr>
        <a:noFill/>
        <a:ln>
          <a:noFill/>
        </a:ln>
        <a:effectLst/>
      </c:spPr>
    </c:title>
    <c:plotArea>
      <c:layout>
        <c:manualLayout>
          <c:layoutTarget val="inner"/>
          <c:xMode val="edge"/>
          <c:yMode val="edge"/>
          <c:x val="0.2039655964096119"/>
          <c:y val="0.26160880125732255"/>
          <c:w val="0.76445052759994425"/>
          <c:h val="0.45889729213473451"/>
        </c:manualLayout>
      </c:layout>
      <c:barChart>
        <c:barDir val="col"/>
        <c:grouping val="clustered"/>
        <c:ser>
          <c:idx val="0"/>
          <c:order val="0"/>
          <c:tx>
            <c:strRef>
              <c:f>Sheet1!$B$1</c:f>
              <c:strCache>
                <c:ptCount val="1"/>
                <c:pt idx="0">
                  <c:v>Expenditure</c:v>
                </c:pt>
              </c:strCache>
            </c:strRef>
          </c:tx>
          <c:spPr>
            <a:solidFill>
              <a:srgbClr val="215055"/>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2019/20</c:v>
                </c:pt>
                <c:pt idx="1">
                  <c:v>2020/21</c:v>
                </c:pt>
                <c:pt idx="2">
                  <c:v>2021/22</c:v>
                </c:pt>
              </c:strCache>
            </c:strRef>
          </c:cat>
          <c:val>
            <c:numRef>
              <c:f>Sheet1!$B$7:$B$9</c:f>
              <c:numCache>
                <c:formatCode>General</c:formatCode>
                <c:ptCount val="3"/>
                <c:pt idx="0">
                  <c:v>15888329</c:v>
                </c:pt>
                <c:pt idx="1">
                  <c:v>10538722</c:v>
                </c:pt>
                <c:pt idx="2">
                  <c:v>9120682</c:v>
                </c:pt>
              </c:numCache>
            </c:numRef>
          </c:val>
          <c:extLst xmlns:c16r2="http://schemas.microsoft.com/office/drawing/2015/06/chart">
            <c:ext xmlns:c16="http://schemas.microsoft.com/office/drawing/2014/chart" uri="{C3380CC4-5D6E-409C-BE32-E72D297353CC}">
              <c16:uniqueId val="{00000001-F6CD-4FB9-A981-41E7D83AB8E4}"/>
            </c:ext>
          </c:extLst>
        </c:ser>
        <c:ser>
          <c:idx val="1"/>
          <c:order val="1"/>
          <c:tx>
            <c:strRef>
              <c:f>Sheet1!$C$1</c:f>
              <c:strCache>
                <c:ptCount val="1"/>
                <c:pt idx="0">
                  <c:v>Received</c:v>
                </c:pt>
              </c:strCache>
            </c:strRef>
          </c:tx>
          <c:spPr>
            <a:solidFill>
              <a:schemeClr val="accent2"/>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2019/20</c:v>
                </c:pt>
                <c:pt idx="1">
                  <c:v>2020/21</c:v>
                </c:pt>
                <c:pt idx="2">
                  <c:v>2021/22</c:v>
                </c:pt>
              </c:strCache>
            </c:strRef>
          </c:cat>
          <c:val>
            <c:numRef>
              <c:f>Sheet1!$C$7:$C$9</c:f>
              <c:numCache>
                <c:formatCode>#,##0</c:formatCode>
                <c:ptCount val="3"/>
                <c:pt idx="0">
                  <c:v>21259000</c:v>
                </c:pt>
                <c:pt idx="1">
                  <c:v>22428000</c:v>
                </c:pt>
                <c:pt idx="2">
                  <c:v>22725000</c:v>
                </c:pt>
              </c:numCache>
            </c:numRef>
          </c:val>
          <c:extLst xmlns:c16r2="http://schemas.microsoft.com/office/drawing/2015/06/chart">
            <c:ext xmlns:c16="http://schemas.microsoft.com/office/drawing/2014/chart" uri="{C3380CC4-5D6E-409C-BE32-E72D297353CC}">
              <c16:uniqueId val="{00000000-D7F4-4457-9A60-E35E174F547B}"/>
            </c:ext>
          </c:extLst>
        </c:ser>
        <c:dLbls/>
        <c:gapWidth val="219"/>
        <c:overlap val="-27"/>
        <c:axId val="129686144"/>
        <c:axId val="129827200"/>
      </c:barChart>
      <c:catAx>
        <c:axId val="1296861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162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9827200"/>
        <c:crosses val="autoZero"/>
        <c:auto val="1"/>
        <c:lblAlgn val="ctr"/>
        <c:lblOffset val="100"/>
      </c:catAx>
      <c:valAx>
        <c:axId val="129827200"/>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686144"/>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DDA74A-96AE-4657-BDC6-2AFDF9869E1C}" type="datetimeFigureOut">
              <a:rPr lang="en-US" smtClean="0"/>
              <a:pPr/>
              <a:t>10/17/2022</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8BA58A8-D8F1-4855-B388-523FA30B457D}" type="slidenum">
              <a:rPr lang="en-US" smtClean="0"/>
              <a:pPr/>
              <a:t>‹#›</a:t>
            </a:fld>
            <a:endParaRPr lang="en-US"/>
          </a:p>
        </p:txBody>
      </p:sp>
    </p:spTree>
    <p:extLst>
      <p:ext uri="{BB962C8B-B14F-4D97-AF65-F5344CB8AC3E}">
        <p14:creationId xmlns:p14="http://schemas.microsoft.com/office/powerpoint/2010/main" xmlns="" val="345793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481D7F3-48D6-4BE3-926D-9DD9302888C2}" type="datetimeFigureOut">
              <a:rPr lang="en-ZA" smtClean="0"/>
              <a:pPr/>
              <a:t>2022/10/17</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5026F01-A8C5-416D-9567-A84753E89452}" type="slidenum">
              <a:rPr lang="en-ZA" smtClean="0"/>
              <a:pPr/>
              <a:t>‹#›</a:t>
            </a:fld>
            <a:endParaRPr lang="en-ZA"/>
          </a:p>
        </p:txBody>
      </p:sp>
    </p:spTree>
    <p:extLst>
      <p:ext uri="{BB962C8B-B14F-4D97-AF65-F5344CB8AC3E}">
        <p14:creationId xmlns:p14="http://schemas.microsoft.com/office/powerpoint/2010/main" xmlns="" val="193401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243C56-2FE5-4B05-9D7D-1240DD902E2F}" type="slidenum">
              <a:rPr lang="en-ZA" smtClean="0"/>
              <a:pPr/>
              <a:t>2</a:t>
            </a:fld>
            <a:endParaRPr lang="en-ZA"/>
          </a:p>
        </p:txBody>
      </p:sp>
    </p:spTree>
    <p:extLst>
      <p:ext uri="{BB962C8B-B14F-4D97-AF65-F5344CB8AC3E}">
        <p14:creationId xmlns:p14="http://schemas.microsoft.com/office/powerpoint/2010/main" xmlns="" val="327975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14</a:t>
            </a:fld>
            <a:endParaRPr lang="en-ZA"/>
          </a:p>
        </p:txBody>
      </p:sp>
    </p:spTree>
    <p:extLst>
      <p:ext uri="{BB962C8B-B14F-4D97-AF65-F5344CB8AC3E}">
        <p14:creationId xmlns:p14="http://schemas.microsoft.com/office/powerpoint/2010/main" xmlns="" val="347221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15</a:t>
            </a:fld>
            <a:endParaRPr lang="en-ZA"/>
          </a:p>
        </p:txBody>
      </p:sp>
    </p:spTree>
    <p:extLst>
      <p:ext uri="{BB962C8B-B14F-4D97-AF65-F5344CB8AC3E}">
        <p14:creationId xmlns:p14="http://schemas.microsoft.com/office/powerpoint/2010/main" xmlns="" val="352616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16</a:t>
            </a:fld>
            <a:endParaRPr lang="en-ZA"/>
          </a:p>
        </p:txBody>
      </p:sp>
    </p:spTree>
    <p:extLst>
      <p:ext uri="{BB962C8B-B14F-4D97-AF65-F5344CB8AC3E}">
        <p14:creationId xmlns:p14="http://schemas.microsoft.com/office/powerpoint/2010/main" xmlns="" val="1905563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17</a:t>
            </a:fld>
            <a:endParaRPr lang="en-ZA"/>
          </a:p>
        </p:txBody>
      </p:sp>
    </p:spTree>
    <p:extLst>
      <p:ext uri="{BB962C8B-B14F-4D97-AF65-F5344CB8AC3E}">
        <p14:creationId xmlns:p14="http://schemas.microsoft.com/office/powerpoint/2010/main" xmlns="" val="205897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18</a:t>
            </a:fld>
            <a:endParaRPr lang="en-ZA"/>
          </a:p>
        </p:txBody>
      </p:sp>
    </p:spTree>
    <p:extLst>
      <p:ext uri="{BB962C8B-B14F-4D97-AF65-F5344CB8AC3E}">
        <p14:creationId xmlns:p14="http://schemas.microsoft.com/office/powerpoint/2010/main" xmlns="" val="179107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19</a:t>
            </a:fld>
            <a:endParaRPr lang="en-ZA"/>
          </a:p>
        </p:txBody>
      </p:sp>
    </p:spTree>
    <p:extLst>
      <p:ext uri="{BB962C8B-B14F-4D97-AF65-F5344CB8AC3E}">
        <p14:creationId xmlns:p14="http://schemas.microsoft.com/office/powerpoint/2010/main" xmlns="" val="1805832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20</a:t>
            </a:fld>
            <a:endParaRPr lang="en-ZA"/>
          </a:p>
        </p:txBody>
      </p:sp>
    </p:spTree>
    <p:extLst>
      <p:ext uri="{BB962C8B-B14F-4D97-AF65-F5344CB8AC3E}">
        <p14:creationId xmlns:p14="http://schemas.microsoft.com/office/powerpoint/2010/main" xmlns="" val="142113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21</a:t>
            </a:fld>
            <a:endParaRPr lang="en-ZA"/>
          </a:p>
        </p:txBody>
      </p:sp>
    </p:spTree>
    <p:extLst>
      <p:ext uri="{BB962C8B-B14F-4D97-AF65-F5344CB8AC3E}">
        <p14:creationId xmlns:p14="http://schemas.microsoft.com/office/powerpoint/2010/main" xmlns="" val="375626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22</a:t>
            </a:fld>
            <a:endParaRPr lang="en-ZA"/>
          </a:p>
        </p:txBody>
      </p:sp>
    </p:spTree>
    <p:extLst>
      <p:ext uri="{BB962C8B-B14F-4D97-AF65-F5344CB8AC3E}">
        <p14:creationId xmlns:p14="http://schemas.microsoft.com/office/powerpoint/2010/main" xmlns="" val="356728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23</a:t>
            </a:fld>
            <a:endParaRPr lang="en-ZA"/>
          </a:p>
        </p:txBody>
      </p:sp>
    </p:spTree>
    <p:extLst>
      <p:ext uri="{BB962C8B-B14F-4D97-AF65-F5344CB8AC3E}">
        <p14:creationId xmlns:p14="http://schemas.microsoft.com/office/powerpoint/2010/main" xmlns="" val="144158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243C56-2FE5-4B05-9D7D-1240DD902E2F}" type="slidenum">
              <a:rPr lang="en-ZA" smtClean="0"/>
              <a:pPr/>
              <a:t>4</a:t>
            </a:fld>
            <a:endParaRPr lang="en-ZA"/>
          </a:p>
        </p:txBody>
      </p:sp>
    </p:spTree>
    <p:extLst>
      <p:ext uri="{BB962C8B-B14F-4D97-AF65-F5344CB8AC3E}">
        <p14:creationId xmlns:p14="http://schemas.microsoft.com/office/powerpoint/2010/main" xmlns="" val="3383222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24</a:t>
            </a:fld>
            <a:endParaRPr lang="en-ZA"/>
          </a:p>
        </p:txBody>
      </p:sp>
    </p:spTree>
    <p:extLst>
      <p:ext uri="{BB962C8B-B14F-4D97-AF65-F5344CB8AC3E}">
        <p14:creationId xmlns:p14="http://schemas.microsoft.com/office/powerpoint/2010/main" xmlns="" val="245759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25</a:t>
            </a:fld>
            <a:endParaRPr lang="en-ZA"/>
          </a:p>
        </p:txBody>
      </p:sp>
    </p:spTree>
    <p:extLst>
      <p:ext uri="{BB962C8B-B14F-4D97-AF65-F5344CB8AC3E}">
        <p14:creationId xmlns:p14="http://schemas.microsoft.com/office/powerpoint/2010/main" xmlns="" val="252212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26</a:t>
            </a:fld>
            <a:endParaRPr lang="en-ZA"/>
          </a:p>
        </p:txBody>
      </p:sp>
    </p:spTree>
    <p:extLst>
      <p:ext uri="{BB962C8B-B14F-4D97-AF65-F5344CB8AC3E}">
        <p14:creationId xmlns:p14="http://schemas.microsoft.com/office/powerpoint/2010/main" xmlns="" val="1118061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27</a:t>
            </a:fld>
            <a:endParaRPr lang="en-ZA"/>
          </a:p>
        </p:txBody>
      </p:sp>
    </p:spTree>
    <p:extLst>
      <p:ext uri="{BB962C8B-B14F-4D97-AF65-F5344CB8AC3E}">
        <p14:creationId xmlns:p14="http://schemas.microsoft.com/office/powerpoint/2010/main" xmlns="" val="2814156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28</a:t>
            </a:fld>
            <a:endParaRPr lang="en-ZA"/>
          </a:p>
        </p:txBody>
      </p:sp>
    </p:spTree>
    <p:extLst>
      <p:ext uri="{BB962C8B-B14F-4D97-AF65-F5344CB8AC3E}">
        <p14:creationId xmlns:p14="http://schemas.microsoft.com/office/powerpoint/2010/main" xmlns="" val="1406586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243C56-2FE5-4B05-9D7D-1240DD902E2F}" type="slidenum">
              <a:rPr lang="en-ZA" smtClean="0"/>
              <a:pPr/>
              <a:t>29</a:t>
            </a:fld>
            <a:endParaRPr lang="en-ZA"/>
          </a:p>
        </p:txBody>
      </p:sp>
    </p:spTree>
    <p:extLst>
      <p:ext uri="{BB962C8B-B14F-4D97-AF65-F5344CB8AC3E}">
        <p14:creationId xmlns:p14="http://schemas.microsoft.com/office/powerpoint/2010/main" xmlns="" val="37940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243C56-2FE5-4B05-9D7D-1240DD902E2F}" type="slidenum">
              <a:rPr lang="en-ZA" smtClean="0"/>
              <a:pPr/>
              <a:t>5</a:t>
            </a:fld>
            <a:endParaRPr lang="en-ZA"/>
          </a:p>
        </p:txBody>
      </p:sp>
    </p:spTree>
    <p:extLst>
      <p:ext uri="{BB962C8B-B14F-4D97-AF65-F5344CB8AC3E}">
        <p14:creationId xmlns:p14="http://schemas.microsoft.com/office/powerpoint/2010/main" xmlns="" val="76192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243C56-2FE5-4B05-9D7D-1240DD902E2F}" type="slidenum">
              <a:rPr lang="en-ZA" smtClean="0"/>
              <a:pPr/>
              <a:t>8</a:t>
            </a:fld>
            <a:endParaRPr lang="en-ZA"/>
          </a:p>
        </p:txBody>
      </p:sp>
    </p:spTree>
    <p:extLst>
      <p:ext uri="{BB962C8B-B14F-4D97-AF65-F5344CB8AC3E}">
        <p14:creationId xmlns:p14="http://schemas.microsoft.com/office/powerpoint/2010/main" xmlns="" val="89770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9</a:t>
            </a:fld>
            <a:endParaRPr lang="en-ZA"/>
          </a:p>
        </p:txBody>
      </p:sp>
    </p:spTree>
    <p:extLst>
      <p:ext uri="{BB962C8B-B14F-4D97-AF65-F5344CB8AC3E}">
        <p14:creationId xmlns:p14="http://schemas.microsoft.com/office/powerpoint/2010/main" xmlns="" val="227301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10</a:t>
            </a:fld>
            <a:endParaRPr lang="en-ZA"/>
          </a:p>
        </p:txBody>
      </p:sp>
    </p:spTree>
    <p:extLst>
      <p:ext uri="{BB962C8B-B14F-4D97-AF65-F5344CB8AC3E}">
        <p14:creationId xmlns:p14="http://schemas.microsoft.com/office/powerpoint/2010/main" xmlns="" val="12904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11</a:t>
            </a:fld>
            <a:endParaRPr lang="en-ZA"/>
          </a:p>
        </p:txBody>
      </p:sp>
    </p:spTree>
    <p:extLst>
      <p:ext uri="{BB962C8B-B14F-4D97-AF65-F5344CB8AC3E}">
        <p14:creationId xmlns:p14="http://schemas.microsoft.com/office/powerpoint/2010/main" xmlns="" val="199967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12</a:t>
            </a:fld>
            <a:endParaRPr lang="en-ZA"/>
          </a:p>
        </p:txBody>
      </p:sp>
    </p:spTree>
    <p:extLst>
      <p:ext uri="{BB962C8B-B14F-4D97-AF65-F5344CB8AC3E}">
        <p14:creationId xmlns:p14="http://schemas.microsoft.com/office/powerpoint/2010/main" xmlns="" val="85588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026F01-A8C5-416D-9567-A84753E89452}" type="slidenum">
              <a:rPr lang="en-ZA" smtClean="0"/>
              <a:pPr/>
              <a:t>13</a:t>
            </a:fld>
            <a:endParaRPr lang="en-ZA"/>
          </a:p>
        </p:txBody>
      </p:sp>
    </p:spTree>
    <p:extLst>
      <p:ext uri="{BB962C8B-B14F-4D97-AF65-F5344CB8AC3E}">
        <p14:creationId xmlns:p14="http://schemas.microsoft.com/office/powerpoint/2010/main" xmlns="" val="1372111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RHA ppt.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9135879" cy="5143500"/>
          </a:xfrm>
          <a:prstGeom prst="rect">
            <a:avLst/>
          </a:prstGeom>
        </p:spPr>
      </p:pic>
      <p:sp>
        <p:nvSpPr>
          <p:cNvPr id="2" name="Title 1"/>
          <p:cNvSpPr>
            <a:spLocks noGrp="1"/>
          </p:cNvSpPr>
          <p:nvPr>
            <p:ph type="ctrTitle" hasCustomPrompt="1"/>
          </p:nvPr>
        </p:nvSpPr>
        <p:spPr>
          <a:xfrm>
            <a:off x="685800" y="3460911"/>
            <a:ext cx="7772400" cy="504110"/>
          </a:xfrm>
        </p:spPr>
        <p:txBody>
          <a:bodyPr>
            <a:normAutofit/>
          </a:bodyPr>
          <a:lstStyle>
            <a:lvl1pPr>
              <a:defRPr sz="3200" b="1"/>
            </a:lvl1pPr>
          </a:lstStyle>
          <a:p>
            <a:r>
              <a:rPr lang="en-US" dirty="0"/>
              <a:t>CLICK TO EDIT MASTER TITLE STYLE</a:t>
            </a:r>
          </a:p>
        </p:txBody>
      </p:sp>
      <p:sp>
        <p:nvSpPr>
          <p:cNvPr id="3" name="Subtitle 2"/>
          <p:cNvSpPr>
            <a:spLocks noGrp="1"/>
          </p:cNvSpPr>
          <p:nvPr>
            <p:ph type="subTitle" idx="1"/>
          </p:nvPr>
        </p:nvSpPr>
        <p:spPr>
          <a:xfrm>
            <a:off x="1371600" y="4068287"/>
            <a:ext cx="6400800" cy="517177"/>
          </a:xfrm>
        </p:spPr>
        <p:txBody>
          <a:bodyPr>
            <a:normAutofit/>
          </a:bodyPr>
          <a:lstStyle>
            <a:lvl1pPr marL="0" indent="0" algn="ctr">
              <a:buNone/>
              <a:defRPr sz="2000">
                <a:solidFill>
                  <a:srgbClr val="EF81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281685" y="756164"/>
            <a:ext cx="2309895" cy="2831379"/>
          </a:xfrm>
          <a:prstGeom prst="rect">
            <a:avLst/>
          </a:prstGeom>
        </p:spPr>
      </p:pic>
    </p:spTree>
    <p:extLst>
      <p:ext uri="{BB962C8B-B14F-4D97-AF65-F5344CB8AC3E}">
        <p14:creationId xmlns:p14="http://schemas.microsoft.com/office/powerpoint/2010/main" xmlns="" val="341223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Divide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2102" y="205979"/>
            <a:ext cx="7854698" cy="857250"/>
          </a:xfrm>
        </p:spPr>
        <p:txBody>
          <a:bodyPr/>
          <a:lstStyle/>
          <a:p>
            <a:r>
              <a:rPr lang="en-US" dirty="0"/>
              <a:t>CLICK TO EDIT MASTER TITLE STYLE</a:t>
            </a:r>
          </a:p>
        </p:txBody>
      </p:sp>
    </p:spTree>
    <p:extLst>
      <p:ext uri="{BB962C8B-B14F-4D97-AF65-F5344CB8AC3E}">
        <p14:creationId xmlns:p14="http://schemas.microsoft.com/office/powerpoint/2010/main" xmlns="" val="307951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ontent 2">
    <p:spTree>
      <p:nvGrpSpPr>
        <p:cNvPr id="1" name=""/>
        <p:cNvGrpSpPr/>
        <p:nvPr/>
      </p:nvGrpSpPr>
      <p:grpSpPr>
        <a:xfrm>
          <a:off x="0" y="0"/>
          <a:ext cx="0" cy="0"/>
          <a:chOff x="0" y="0"/>
          <a:chExt cx="0" cy="0"/>
        </a:xfrm>
      </p:grpSpPr>
      <p:pic>
        <p:nvPicPr>
          <p:cNvPr id="7" name="Picture 6" descr="SRHA ppt5.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841" y="0"/>
            <a:ext cx="9135879" cy="5143500"/>
          </a:xfrm>
          <a:prstGeom prst="rect">
            <a:avLst/>
          </a:prstGeom>
        </p:spPr>
      </p:pic>
      <p:sp>
        <p:nvSpPr>
          <p:cNvPr id="2" name="Title 1"/>
          <p:cNvSpPr>
            <a:spLocks noGrp="1"/>
          </p:cNvSpPr>
          <p:nvPr>
            <p:ph type="title"/>
          </p:nvPr>
        </p:nvSpPr>
        <p:spPr>
          <a:xfrm>
            <a:off x="969477" y="464709"/>
            <a:ext cx="7772400" cy="1021556"/>
          </a:xfrm>
        </p:spPr>
        <p:txBody>
          <a:bodyPr anchor="t">
            <a:no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9477" y="1489901"/>
            <a:ext cx="7772400" cy="44413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218456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descr="SRHA ppt3.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121" y="0"/>
            <a:ext cx="9135879" cy="5143500"/>
          </a:xfrm>
          <a:prstGeom prst="rect">
            <a:avLst/>
          </a:prstGeom>
        </p:spPr>
      </p:pic>
      <p:pic>
        <p:nvPicPr>
          <p:cNvPr id="7" name="Picture 6"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3" name="Content Placeholder 2"/>
          <p:cNvSpPr>
            <a:spLocks noGrp="1"/>
          </p:cNvSpPr>
          <p:nvPr>
            <p:ph sz="half" idx="1"/>
          </p:nvPr>
        </p:nvSpPr>
        <p:spPr>
          <a:xfrm>
            <a:off x="838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DHS logo.png"/>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31487" y="84049"/>
            <a:ext cx="1880312" cy="756033"/>
          </a:xfrm>
          <a:prstGeom prst="rect">
            <a:avLst/>
          </a:prstGeom>
        </p:spPr>
      </p:pic>
      <p:sp>
        <p:nvSpPr>
          <p:cNvPr id="10"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193801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RHA ppt4.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9135879" cy="5143500"/>
          </a:xfrm>
          <a:prstGeom prst="rect">
            <a:avLst/>
          </a:prstGeom>
        </p:spPr>
      </p:pic>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DHS logo.png"/>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31487" y="84049"/>
            <a:ext cx="1880312" cy="756033"/>
          </a:xfrm>
          <a:prstGeom prst="rect">
            <a:avLst/>
          </a:prstGeom>
        </p:spPr>
      </p:pic>
      <p:sp>
        <p:nvSpPr>
          <p:cNvPr id="8"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419629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3" name="Picture 2" descr="Screen Shot 2017-09-18 at 2.55.15 PM.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14902" y="0"/>
            <a:ext cx="9122616" cy="5143500"/>
          </a:xfrm>
          <a:prstGeom prst="rect">
            <a:avLst/>
          </a:prstGeom>
        </p:spPr>
      </p:pic>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DHS logo.png"/>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31487" y="84049"/>
            <a:ext cx="1880312" cy="756033"/>
          </a:xfrm>
          <a:prstGeom prst="rect">
            <a:avLst/>
          </a:prstGeom>
        </p:spPr>
      </p:pic>
      <p:sp>
        <p:nvSpPr>
          <p:cNvPr id="8"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164795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Screen Shot 2017-09-18 at 2.56.01 PM.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2843" y="0"/>
            <a:ext cx="9131157" cy="5143500"/>
          </a:xfrm>
          <a:prstGeom prst="rect">
            <a:avLst/>
          </a:prstGeom>
        </p:spPr>
      </p:pic>
      <p:pic>
        <p:nvPicPr>
          <p:cNvPr id="7" name="Picture 6"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DHS logo.png"/>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31487" y="84049"/>
            <a:ext cx="1880312" cy="756033"/>
          </a:xfrm>
          <a:prstGeom prst="rect">
            <a:avLst/>
          </a:prstGeom>
        </p:spPr>
      </p:pic>
      <p:sp>
        <p:nvSpPr>
          <p:cNvPr id="9"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3063122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pic>
        <p:nvPicPr>
          <p:cNvPr id="7" name="Picture 6" descr="SHRA logo FINAL-01.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3" name="Content Placeholder 2"/>
          <p:cNvSpPr>
            <a:spLocks noGrp="1"/>
          </p:cNvSpPr>
          <p:nvPr>
            <p:ph sz="half" idx="1"/>
          </p:nvPr>
        </p:nvSpPr>
        <p:spPr>
          <a:xfrm>
            <a:off x="838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599" y="982516"/>
            <a:ext cx="387506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11" name="Picture 10" descr="thumb_department_human_settlements.png"/>
          <p:cNvPicPr>
            <a:picLocks noChangeAspect="1"/>
          </p:cNvPicPr>
          <p:nvPr userDrawn="1"/>
        </p:nvPicPr>
        <p:blipFill rotWithShape="1">
          <a:blip r:embed="rId3">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108679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6" name="Picture 5" descr="SHRA logo FINAL-01.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sp>
        <p:nvSpPr>
          <p:cNvPr id="4" name="Content Placeholder 3"/>
          <p:cNvSpPr>
            <a:spLocks noGrp="1"/>
          </p:cNvSpPr>
          <p:nvPr>
            <p:ph sz="half" idx="2"/>
          </p:nvPr>
        </p:nvSpPr>
        <p:spPr>
          <a:xfrm>
            <a:off x="815906" y="1274817"/>
            <a:ext cx="3681481" cy="364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pic>
        <p:nvPicPr>
          <p:cNvPr id="9" name="Picture 8" descr="thumb_department_human_settlements.png"/>
          <p:cNvPicPr>
            <a:picLocks noChangeAspect="1"/>
          </p:cNvPicPr>
          <p:nvPr userDrawn="1"/>
        </p:nvPicPr>
        <p:blipFill rotWithShape="1">
          <a:blip r:embed="rId3">
            <a:extLst>
              <a:ext uri="{28A0092B-C50C-407E-A947-70E740481C1C}">
                <a14:useLocalDpi xmlns:a14="http://schemas.microsoft.com/office/drawing/2010/main" xmlns="" val="0"/>
              </a:ext>
            </a:extLst>
          </a:blip>
          <a:srcRect t="9239" b="9830"/>
          <a:stretch/>
        </p:blipFill>
        <p:spPr>
          <a:xfrm>
            <a:off x="1" y="97431"/>
            <a:ext cx="1948920" cy="725937"/>
          </a:xfrm>
          <a:prstGeom prst="rect">
            <a:avLst/>
          </a:prstGeom>
        </p:spPr>
      </p:pic>
    </p:spTree>
    <p:extLst>
      <p:ext uri="{BB962C8B-B14F-4D97-AF65-F5344CB8AC3E}">
        <p14:creationId xmlns:p14="http://schemas.microsoft.com/office/powerpoint/2010/main" xmlns="" val="88538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811574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 KICKER">
    <p:spTree>
      <p:nvGrpSpPr>
        <p:cNvPr id="1" name=""/>
        <p:cNvGrpSpPr/>
        <p:nvPr/>
      </p:nvGrpSpPr>
      <p:grpSpPr>
        <a:xfrm>
          <a:off x="0" y="0"/>
          <a:ext cx="0" cy="0"/>
          <a:chOff x="0" y="0"/>
          <a:chExt cx="0" cy="0"/>
        </a:xfrm>
      </p:grpSpPr>
      <p:pic>
        <p:nvPicPr>
          <p:cNvPr id="4" name="Picture 3" descr="DHS logo.png"/>
          <p:cNvPicPr>
            <a:picLocks noChangeAspect="1"/>
          </p:cNvPicPr>
          <p:nvPr userDrawn="1"/>
        </p:nvPicPr>
        <p:blipFill rotWithShape="1">
          <a:blip r:embed="rId2">
            <a:extLst>
              <a:ext uri="{28A0092B-C50C-407E-A947-70E740481C1C}">
                <a14:useLocalDpi xmlns:a14="http://schemas.microsoft.com/office/drawing/2010/main" xmlns="" val="0"/>
              </a:ext>
            </a:extLst>
          </a:blip>
          <a:srcRect l="8848" t="21845" r="16838" b="22432"/>
          <a:stretch/>
        </p:blipFill>
        <p:spPr>
          <a:xfrm>
            <a:off x="7035058" y="184328"/>
            <a:ext cx="1428528" cy="574380"/>
          </a:xfrm>
          <a:prstGeom prst="rect">
            <a:avLst/>
          </a:prstGeom>
        </p:spPr>
      </p:pic>
      <p:sp>
        <p:nvSpPr>
          <p:cNvPr id="2" name="Title 1"/>
          <p:cNvSpPr>
            <a:spLocks noGrp="1"/>
          </p:cNvSpPr>
          <p:nvPr>
            <p:ph type="title" hasCustomPrompt="1"/>
          </p:nvPr>
        </p:nvSpPr>
        <p:spPr>
          <a:xfrm>
            <a:off x="516042" y="159300"/>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2" y="997511"/>
            <a:ext cx="8196158" cy="3195077"/>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491837" y="114148"/>
            <a:ext cx="613102" cy="751517"/>
          </a:xfrm>
          <a:prstGeom prst="rect">
            <a:avLst/>
          </a:prstGeom>
        </p:spPr>
      </p:pic>
      <p:sp>
        <p:nvSpPr>
          <p:cNvPr id="5" name="Rectangle 4">
            <a:extLst>
              <a:ext uri="{FF2B5EF4-FFF2-40B4-BE49-F238E27FC236}">
                <a16:creationId xmlns:a16="http://schemas.microsoft.com/office/drawing/2014/main" xmlns="" id="{F7AE1107-86A4-45B3-9A1E-F74D82023FA7}"/>
              </a:ext>
            </a:extLst>
          </p:cNvPr>
          <p:cNvSpPr/>
          <p:nvPr userDrawn="1"/>
        </p:nvSpPr>
        <p:spPr>
          <a:xfrm>
            <a:off x="0" y="4765991"/>
            <a:ext cx="9144000" cy="25977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6" y="4765990"/>
            <a:ext cx="564112" cy="261610"/>
          </a:xfrm>
          <a:prstGeom prst="rect">
            <a:avLst/>
          </a:prstGeom>
          <a:noFill/>
        </p:spPr>
        <p:txBody>
          <a:bodyPr wrap="square" rtlCol="0">
            <a:spAutoFit/>
          </a:bodyPr>
          <a:lstStyle/>
          <a:p>
            <a:pPr algn="r"/>
            <a:fld id="{23113085-A0C5-4F8C-A258-BD4B1F79A220}" type="slidenum">
              <a:rPr lang="en-ZA" sz="1050" smtClean="0">
                <a:solidFill>
                  <a:schemeClr val="bg1"/>
                </a:solidFill>
                <a:latin typeface="Arial" panose="020B0604020202020204" pitchFamily="34" charset="0"/>
                <a:cs typeface="Arial" panose="020B0604020202020204" pitchFamily="34" charset="0"/>
              </a:rPr>
              <a:pPr algn="r"/>
              <a:t>‹#›</a:t>
            </a:fld>
            <a:endParaRPr lang="en-ZA" sz="105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FD3566D5-7B1A-4FD8-918D-F5D3E0F71DFD}"/>
              </a:ext>
            </a:extLst>
          </p:cNvPr>
          <p:cNvSpPr/>
          <p:nvPr userDrawn="1"/>
        </p:nvSpPr>
        <p:spPr>
          <a:xfrm>
            <a:off x="0" y="928011"/>
            <a:ext cx="9144000" cy="3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Text Placeholder 12">
            <a:extLst>
              <a:ext uri="{FF2B5EF4-FFF2-40B4-BE49-F238E27FC236}">
                <a16:creationId xmlns:a16="http://schemas.microsoft.com/office/drawing/2014/main" xmlns="" id="{D91060F5-F004-4750-B3C2-ACEE5614733D}"/>
              </a:ext>
            </a:extLst>
          </p:cNvPr>
          <p:cNvSpPr>
            <a:spLocks noGrp="1"/>
          </p:cNvSpPr>
          <p:nvPr>
            <p:ph type="body" sz="quarter" idx="10" hasCustomPrompt="1"/>
          </p:nvPr>
        </p:nvSpPr>
        <p:spPr>
          <a:xfrm>
            <a:off x="515938" y="4214813"/>
            <a:ext cx="8196262" cy="504000"/>
          </a:xfrm>
          <a:solidFill>
            <a:schemeClr val="bg1">
              <a:lumMod val="85000"/>
            </a:schemeClr>
          </a:solidFill>
        </p:spPr>
        <p:txBody>
          <a:bodyPr anchor="ctr">
            <a:normAutofit/>
          </a:bodyPr>
          <a:lstStyle>
            <a:lvl2pPr marL="457200" indent="0" algn="ctr">
              <a:buNone/>
              <a:defRPr sz="2000"/>
            </a:lvl2pPr>
          </a:lstStyle>
          <a:p>
            <a:pPr lvl="1"/>
            <a:r>
              <a:rPr lang="en-US" dirty="0"/>
              <a:t>KICKER</a:t>
            </a:r>
            <a:endParaRPr lang="en-ZA" dirty="0"/>
          </a:p>
        </p:txBody>
      </p:sp>
      <p:sp>
        <p:nvSpPr>
          <p:cNvPr id="14" name="Text Placeholder 10">
            <a:extLst>
              <a:ext uri="{FF2B5EF4-FFF2-40B4-BE49-F238E27FC236}">
                <a16:creationId xmlns:a16="http://schemas.microsoft.com/office/drawing/2014/main" xmlns="" id="{320D6825-4EE4-4804-8CFD-08F354FFB1B2}"/>
              </a:ext>
            </a:extLst>
          </p:cNvPr>
          <p:cNvSpPr>
            <a:spLocks noGrp="1"/>
          </p:cNvSpPr>
          <p:nvPr>
            <p:ph type="body" sz="quarter" idx="11" hasCustomPrompt="1"/>
          </p:nvPr>
        </p:nvSpPr>
        <p:spPr>
          <a:xfrm>
            <a:off x="116302" y="4767263"/>
            <a:ext cx="8196262" cy="260350"/>
          </a:xfrm>
        </p:spPr>
        <p:txBody>
          <a:bodyPr anchor="ctr" anchorCtr="0">
            <a:noAutofit/>
          </a:bodyPr>
          <a:lstStyle>
            <a:lvl2pPr marL="457200" indent="0">
              <a:buNone/>
              <a:defRPr/>
            </a:lvl2pPr>
            <a:lvl5pPr marL="88900" indent="0">
              <a:buNone/>
              <a:defRPr sz="1100">
                <a:solidFill>
                  <a:schemeClr val="bg1"/>
                </a:solidFill>
              </a:defRPr>
            </a:lvl5pPr>
          </a:lstStyle>
          <a:p>
            <a:pPr lvl="4"/>
            <a:r>
              <a:rPr lang="en-ZA" dirty="0"/>
              <a:t>Notes/Source:</a:t>
            </a:r>
          </a:p>
        </p:txBody>
      </p:sp>
    </p:spTree>
    <p:extLst>
      <p:ext uri="{BB962C8B-B14F-4D97-AF65-F5344CB8AC3E}">
        <p14:creationId xmlns:p14="http://schemas.microsoft.com/office/powerpoint/2010/main" xmlns="" val="2670293438"/>
      </p:ext>
    </p:extLst>
  </p:cSld>
  <p:clrMapOvr>
    <a:masterClrMapping/>
  </p:clrMapOvr>
  <p:hf hdr="0" dt="0"/>
  <p:extLst>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3003">
          <p15:clr>
            <a:srgbClr val="FBAE40"/>
          </p15:clr>
        </p15:guide>
        <p15:guide id="4" orient="horz" pos="2641">
          <p15:clr>
            <a:srgbClr val="FBAE40"/>
          </p15:clr>
        </p15:guide>
        <p15:guide id="5" orient="horz" pos="622">
          <p15:clr>
            <a:srgbClr val="FBAE40"/>
          </p15:clr>
        </p15:guide>
        <p15:guide id="6" pos="5488">
          <p15:clr>
            <a:srgbClr val="FBAE40"/>
          </p15:clr>
        </p15:guide>
        <p15:guide id="7" pos="3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460911"/>
            <a:ext cx="7772400" cy="504110"/>
          </a:xfrm>
        </p:spPr>
        <p:txBody>
          <a:bodyPr>
            <a:normAutofit/>
          </a:bodyPr>
          <a:lstStyle>
            <a:lvl1pPr>
              <a:defRPr sz="3200" b="1"/>
            </a:lvl1pPr>
          </a:lstStyle>
          <a:p>
            <a:r>
              <a:rPr lang="en-US" dirty="0"/>
              <a:t>CLICK TO EDIT MASTER TITLE STYLE</a:t>
            </a:r>
          </a:p>
        </p:txBody>
      </p:sp>
      <p:sp>
        <p:nvSpPr>
          <p:cNvPr id="3" name="Subtitle 2"/>
          <p:cNvSpPr>
            <a:spLocks noGrp="1"/>
          </p:cNvSpPr>
          <p:nvPr>
            <p:ph type="subTitle" idx="1"/>
          </p:nvPr>
        </p:nvSpPr>
        <p:spPr>
          <a:xfrm>
            <a:off x="1371600" y="4068287"/>
            <a:ext cx="6400800" cy="517177"/>
          </a:xfrm>
        </p:spPr>
        <p:txBody>
          <a:bodyPr>
            <a:normAutofit/>
          </a:bodyPr>
          <a:lstStyle>
            <a:lvl1pPr marL="0" indent="0" algn="ctr">
              <a:buNone/>
              <a:defRPr sz="2000">
                <a:solidFill>
                  <a:srgbClr val="EF81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80415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descr="DHS logo.png">
            <a:extLst>
              <a:ext uri="{FF2B5EF4-FFF2-40B4-BE49-F238E27FC236}">
                <a16:creationId xmlns:a16="http://schemas.microsoft.com/office/drawing/2014/main" xmlns="" id="{1F058CC0-EB69-4D34-BDBB-A4CB62B2F0D3}"/>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8848" t="21845" r="16838" b="22432"/>
          <a:stretch/>
        </p:blipFill>
        <p:spPr>
          <a:xfrm>
            <a:off x="7035058" y="184328"/>
            <a:ext cx="1428528" cy="574380"/>
          </a:xfrm>
          <a:prstGeom prst="rect">
            <a:avLst/>
          </a:prstGeom>
        </p:spPr>
      </p:pic>
      <p:pic>
        <p:nvPicPr>
          <p:cNvPr id="4" name="Picture 3" descr="SHRA logo FINAL-01.png">
            <a:extLst>
              <a:ext uri="{FF2B5EF4-FFF2-40B4-BE49-F238E27FC236}">
                <a16:creationId xmlns:a16="http://schemas.microsoft.com/office/drawing/2014/main" xmlns="" id="{DE70AC3A-B65D-478B-A11F-EE6CB4E10630}"/>
              </a:ext>
            </a:extLst>
          </p:cNvPr>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491837" y="114148"/>
            <a:ext cx="613102" cy="751517"/>
          </a:xfrm>
          <a:prstGeom prst="rect">
            <a:avLst/>
          </a:prstGeom>
        </p:spPr>
      </p:pic>
      <p:sp>
        <p:nvSpPr>
          <p:cNvPr id="5" name="TextBox 4">
            <a:extLst>
              <a:ext uri="{FF2B5EF4-FFF2-40B4-BE49-F238E27FC236}">
                <a16:creationId xmlns:a16="http://schemas.microsoft.com/office/drawing/2014/main" xmlns="" id="{CC933353-5367-470F-ADD8-1618F00A24C7}"/>
              </a:ext>
            </a:extLst>
          </p:cNvPr>
          <p:cNvSpPr txBox="1"/>
          <p:nvPr userDrawn="1"/>
        </p:nvSpPr>
        <p:spPr>
          <a:xfrm>
            <a:off x="8463586" y="4849118"/>
            <a:ext cx="564112" cy="261610"/>
          </a:xfrm>
          <a:prstGeom prst="rect">
            <a:avLst/>
          </a:prstGeom>
          <a:noFill/>
        </p:spPr>
        <p:txBody>
          <a:bodyPr wrap="square" rtlCol="0">
            <a:spAutoFit/>
          </a:bodyPr>
          <a:lstStyle/>
          <a:p>
            <a:pPr algn="r"/>
            <a:fld id="{23113085-A0C5-4F8C-A258-BD4B1F79A220}" type="slidenum">
              <a:rPr lang="en-ZA" sz="1050" smtClean="0">
                <a:solidFill>
                  <a:srgbClr val="000000"/>
                </a:solidFill>
                <a:latin typeface="Arial" panose="020B0604020202020204" pitchFamily="34" charset="0"/>
                <a:cs typeface="Arial" panose="020B0604020202020204" pitchFamily="34" charset="0"/>
              </a:rPr>
              <a:pPr algn="r"/>
              <a:t>‹#›</a:t>
            </a:fld>
            <a:endParaRPr lang="en-ZA" sz="1050" dirty="0">
              <a:solidFill>
                <a:srgbClr val="00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F7AF77AD-C4A0-446F-AB34-7B7250EC10FF}"/>
              </a:ext>
            </a:extLst>
          </p:cNvPr>
          <p:cNvSpPr>
            <a:spLocks noGrp="1"/>
          </p:cNvSpPr>
          <p:nvPr>
            <p:ph type="title" hasCustomPrompt="1"/>
          </p:nvPr>
        </p:nvSpPr>
        <p:spPr>
          <a:xfrm>
            <a:off x="516042" y="159300"/>
            <a:ext cx="6427915" cy="664069"/>
          </a:xfrm>
        </p:spPr>
        <p:txBody>
          <a:bodyPr>
            <a:noAutofit/>
          </a:bodyPr>
          <a:lstStyle>
            <a:lvl1pPr algn="l">
              <a:defRPr sz="2600"/>
            </a:lvl1pPr>
          </a:lstStyle>
          <a:p>
            <a:r>
              <a:rPr lang="en-US" dirty="0"/>
              <a:t>AGENDA</a:t>
            </a:r>
          </a:p>
        </p:txBody>
      </p:sp>
      <p:sp>
        <p:nvSpPr>
          <p:cNvPr id="7" name="Rectangle 6">
            <a:extLst>
              <a:ext uri="{FF2B5EF4-FFF2-40B4-BE49-F238E27FC236}">
                <a16:creationId xmlns:a16="http://schemas.microsoft.com/office/drawing/2014/main" xmlns="" id="{93161791-82DF-4D1E-B9EC-684705CB2A2A}"/>
              </a:ext>
            </a:extLst>
          </p:cNvPr>
          <p:cNvSpPr/>
          <p:nvPr userDrawn="1"/>
        </p:nvSpPr>
        <p:spPr>
          <a:xfrm>
            <a:off x="0" y="928011"/>
            <a:ext cx="9144000" cy="3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xmlns="" id="{76FCA5B6-5449-4198-BC64-C7FC9E9D0A9B}"/>
              </a:ext>
            </a:extLst>
          </p:cNvPr>
          <p:cNvPicPr>
            <a:picLocks noChangeAspect="1"/>
          </p:cNvPicPr>
          <p:nvPr userDrawn="1"/>
        </p:nvPicPr>
        <p:blipFill>
          <a:blip r:embed="rId4"/>
          <a:stretch>
            <a:fillRect/>
          </a:stretch>
        </p:blipFill>
        <p:spPr>
          <a:xfrm>
            <a:off x="5004528" y="1068653"/>
            <a:ext cx="3771900" cy="3693319"/>
          </a:xfrm>
          <a:prstGeom prst="rect">
            <a:avLst/>
          </a:prstGeom>
        </p:spPr>
      </p:pic>
      <p:sp>
        <p:nvSpPr>
          <p:cNvPr id="37" name="Text Placeholder 36">
            <a:extLst>
              <a:ext uri="{FF2B5EF4-FFF2-40B4-BE49-F238E27FC236}">
                <a16:creationId xmlns:a16="http://schemas.microsoft.com/office/drawing/2014/main" xmlns="" id="{F075F593-E261-4072-B9FE-0F6E1D0A9581}"/>
              </a:ext>
            </a:extLst>
          </p:cNvPr>
          <p:cNvSpPr>
            <a:spLocks noGrp="1"/>
          </p:cNvSpPr>
          <p:nvPr>
            <p:ph type="body" sz="quarter" idx="10" hasCustomPrompt="1"/>
          </p:nvPr>
        </p:nvSpPr>
        <p:spPr>
          <a:xfrm>
            <a:off x="392972" y="1082514"/>
            <a:ext cx="4521928" cy="469900"/>
          </a:xfrm>
          <a:prstGeom prst="parallelogram">
            <a:avLst/>
          </a:prstGeom>
          <a:solidFill>
            <a:schemeClr val="accent2"/>
          </a:solidFill>
          <a:ln>
            <a:noFill/>
          </a:ln>
        </p:spPr>
        <p:txBody>
          <a:bodyPr vert="horz" lIns="0" tIns="36000" rIns="36000" bIns="36000" rtlCol="0" anchor="ctr" anchorCtr="0">
            <a:noAutofit/>
          </a:bodyPr>
          <a:lstStyle>
            <a:lvl5pPr>
              <a:defRPr lang="en-ZA" dirty="0">
                <a:solidFill>
                  <a:schemeClr val="bg1"/>
                </a:solidFill>
              </a:defRPr>
            </a:lvl5pPr>
          </a:lstStyle>
          <a:p>
            <a:pPr marL="177800" lvl="4" indent="0">
              <a:buNone/>
              <a:tabLst>
                <a:tab pos="990600" algn="l"/>
              </a:tabLst>
            </a:pPr>
            <a:r>
              <a:rPr lang="en-ZA" dirty="0"/>
              <a:t>AGENDA ITEM 1</a:t>
            </a:r>
          </a:p>
        </p:txBody>
      </p:sp>
      <p:sp>
        <p:nvSpPr>
          <p:cNvPr id="40" name="Text Placeholder 36">
            <a:extLst>
              <a:ext uri="{FF2B5EF4-FFF2-40B4-BE49-F238E27FC236}">
                <a16:creationId xmlns:a16="http://schemas.microsoft.com/office/drawing/2014/main" xmlns="" id="{41F02562-BEE3-44ED-8587-91DD890B8E11}"/>
              </a:ext>
            </a:extLst>
          </p:cNvPr>
          <p:cNvSpPr>
            <a:spLocks noGrp="1"/>
          </p:cNvSpPr>
          <p:nvPr>
            <p:ph type="body" sz="quarter" idx="11" hasCustomPrompt="1"/>
          </p:nvPr>
        </p:nvSpPr>
        <p:spPr>
          <a:xfrm>
            <a:off x="392972" y="1692114"/>
            <a:ext cx="4521928" cy="469900"/>
          </a:xfrm>
          <a:prstGeom prst="parallelogram">
            <a:avLst/>
          </a:prstGeom>
          <a:solidFill>
            <a:schemeClr val="accent1">
              <a:lumMod val="40000"/>
              <a:lumOff val="60000"/>
            </a:schemeClr>
          </a:solidFill>
          <a:ln>
            <a:noFill/>
          </a:ln>
        </p:spPr>
        <p:txBody>
          <a:bodyPr lIns="0" tIns="36000" rIns="36000" bIns="36000" anchor="ctr" anchorCtr="0">
            <a:noAutofit/>
          </a:bodyPr>
          <a:lstStyle>
            <a:lvl5pPr marL="177800" indent="0" algn="l">
              <a:buNone/>
              <a:tabLst>
                <a:tab pos="990600" algn="l"/>
              </a:tabLst>
              <a:defRPr/>
            </a:lvl5pPr>
          </a:lstStyle>
          <a:p>
            <a:pPr lvl="4"/>
            <a:r>
              <a:rPr lang="en-ZA" dirty="0"/>
              <a:t>AGENDA ITEM 2</a:t>
            </a:r>
          </a:p>
        </p:txBody>
      </p:sp>
      <p:sp>
        <p:nvSpPr>
          <p:cNvPr id="42" name="Text Placeholder 36">
            <a:extLst>
              <a:ext uri="{FF2B5EF4-FFF2-40B4-BE49-F238E27FC236}">
                <a16:creationId xmlns:a16="http://schemas.microsoft.com/office/drawing/2014/main" xmlns="" id="{59878329-2959-4276-B57E-B263889BC5F0}"/>
              </a:ext>
            </a:extLst>
          </p:cNvPr>
          <p:cNvSpPr>
            <a:spLocks noGrp="1"/>
          </p:cNvSpPr>
          <p:nvPr>
            <p:ph type="body" sz="quarter" idx="12" hasCustomPrompt="1"/>
          </p:nvPr>
        </p:nvSpPr>
        <p:spPr>
          <a:xfrm>
            <a:off x="392972" y="2314414"/>
            <a:ext cx="4521928" cy="469900"/>
          </a:xfrm>
          <a:prstGeom prst="parallelogram">
            <a:avLst/>
          </a:prstGeom>
          <a:solidFill>
            <a:schemeClr val="accent1">
              <a:lumMod val="40000"/>
              <a:lumOff val="60000"/>
            </a:schemeClr>
          </a:solidFill>
          <a:ln>
            <a:noFill/>
          </a:ln>
        </p:spPr>
        <p:txBody>
          <a:bodyPr lIns="0" tIns="36000" rIns="36000" bIns="36000" anchor="ctr" anchorCtr="0">
            <a:noAutofit/>
          </a:bodyPr>
          <a:lstStyle>
            <a:lvl5pPr marL="177800" indent="0" algn="l">
              <a:buNone/>
              <a:tabLst>
                <a:tab pos="990600" algn="l"/>
              </a:tabLst>
              <a:defRPr/>
            </a:lvl5pPr>
          </a:lstStyle>
          <a:p>
            <a:pPr lvl="4"/>
            <a:r>
              <a:rPr lang="en-ZA" dirty="0"/>
              <a:t>AGENDA ITEM 3</a:t>
            </a:r>
          </a:p>
        </p:txBody>
      </p:sp>
      <p:sp>
        <p:nvSpPr>
          <p:cNvPr id="44" name="Text Placeholder 36">
            <a:extLst>
              <a:ext uri="{FF2B5EF4-FFF2-40B4-BE49-F238E27FC236}">
                <a16:creationId xmlns:a16="http://schemas.microsoft.com/office/drawing/2014/main" xmlns="" id="{B14B24E5-51F8-493A-A45B-60996CDB30F0}"/>
              </a:ext>
            </a:extLst>
          </p:cNvPr>
          <p:cNvSpPr>
            <a:spLocks noGrp="1"/>
          </p:cNvSpPr>
          <p:nvPr>
            <p:ph type="body" sz="quarter" idx="13" hasCustomPrompt="1"/>
          </p:nvPr>
        </p:nvSpPr>
        <p:spPr>
          <a:xfrm>
            <a:off x="392972" y="2936714"/>
            <a:ext cx="4521928" cy="469900"/>
          </a:xfrm>
          <a:prstGeom prst="parallelogram">
            <a:avLst/>
          </a:prstGeom>
          <a:solidFill>
            <a:schemeClr val="accent1">
              <a:lumMod val="40000"/>
              <a:lumOff val="60000"/>
            </a:schemeClr>
          </a:solidFill>
          <a:ln>
            <a:noFill/>
          </a:ln>
        </p:spPr>
        <p:txBody>
          <a:bodyPr lIns="0" tIns="36000" rIns="36000" bIns="36000" anchor="ctr" anchorCtr="0">
            <a:noAutofit/>
          </a:bodyPr>
          <a:lstStyle>
            <a:lvl5pPr marL="177800" indent="0" algn="l">
              <a:buNone/>
              <a:tabLst>
                <a:tab pos="990600" algn="l"/>
              </a:tabLst>
              <a:defRPr/>
            </a:lvl5pPr>
          </a:lstStyle>
          <a:p>
            <a:pPr lvl="4"/>
            <a:r>
              <a:rPr lang="en-ZA" dirty="0"/>
              <a:t>AGENDA ITEM 4</a:t>
            </a:r>
          </a:p>
        </p:txBody>
      </p:sp>
      <p:sp>
        <p:nvSpPr>
          <p:cNvPr id="46" name="Text Placeholder 36">
            <a:extLst>
              <a:ext uri="{FF2B5EF4-FFF2-40B4-BE49-F238E27FC236}">
                <a16:creationId xmlns:a16="http://schemas.microsoft.com/office/drawing/2014/main" xmlns="" id="{B3B782A2-42A6-44A9-8EAF-3FC92441EF23}"/>
              </a:ext>
            </a:extLst>
          </p:cNvPr>
          <p:cNvSpPr>
            <a:spLocks noGrp="1"/>
          </p:cNvSpPr>
          <p:nvPr>
            <p:ph type="body" sz="quarter" idx="14" hasCustomPrompt="1"/>
          </p:nvPr>
        </p:nvSpPr>
        <p:spPr>
          <a:xfrm>
            <a:off x="392972" y="3597114"/>
            <a:ext cx="4521928" cy="469900"/>
          </a:xfrm>
          <a:prstGeom prst="parallelogram">
            <a:avLst/>
          </a:prstGeom>
          <a:solidFill>
            <a:schemeClr val="accent1">
              <a:lumMod val="40000"/>
              <a:lumOff val="60000"/>
            </a:schemeClr>
          </a:solidFill>
          <a:ln>
            <a:noFill/>
          </a:ln>
        </p:spPr>
        <p:txBody>
          <a:bodyPr lIns="0" tIns="36000" rIns="36000" bIns="36000" anchor="ctr" anchorCtr="0">
            <a:noAutofit/>
          </a:bodyPr>
          <a:lstStyle>
            <a:lvl5pPr marL="177800" indent="0" algn="l">
              <a:buNone/>
              <a:tabLst>
                <a:tab pos="990600" algn="l"/>
              </a:tabLst>
              <a:defRPr/>
            </a:lvl5pPr>
          </a:lstStyle>
          <a:p>
            <a:pPr lvl="4"/>
            <a:r>
              <a:rPr lang="en-ZA" dirty="0"/>
              <a:t>AGENDA ITEM 5</a:t>
            </a:r>
          </a:p>
        </p:txBody>
      </p:sp>
      <p:sp>
        <p:nvSpPr>
          <p:cNvPr id="48" name="Text Placeholder 36">
            <a:extLst>
              <a:ext uri="{FF2B5EF4-FFF2-40B4-BE49-F238E27FC236}">
                <a16:creationId xmlns:a16="http://schemas.microsoft.com/office/drawing/2014/main" xmlns="" id="{F175D5A9-FCED-494F-83E7-CA58A534D321}"/>
              </a:ext>
            </a:extLst>
          </p:cNvPr>
          <p:cNvSpPr>
            <a:spLocks noGrp="1"/>
          </p:cNvSpPr>
          <p:nvPr>
            <p:ph type="body" sz="quarter" idx="15" hasCustomPrompt="1"/>
          </p:nvPr>
        </p:nvSpPr>
        <p:spPr>
          <a:xfrm>
            <a:off x="392972" y="4282914"/>
            <a:ext cx="4521928" cy="469900"/>
          </a:xfrm>
          <a:prstGeom prst="parallelogram">
            <a:avLst/>
          </a:prstGeom>
          <a:solidFill>
            <a:schemeClr val="accent1">
              <a:lumMod val="40000"/>
              <a:lumOff val="60000"/>
            </a:schemeClr>
          </a:solidFill>
          <a:ln>
            <a:noFill/>
          </a:ln>
        </p:spPr>
        <p:txBody>
          <a:bodyPr lIns="0" tIns="36000" rIns="36000" bIns="36000" anchor="ctr" anchorCtr="0">
            <a:noAutofit/>
          </a:bodyPr>
          <a:lstStyle>
            <a:lvl5pPr marL="177800" indent="0" algn="l">
              <a:buNone/>
              <a:tabLst>
                <a:tab pos="990600" algn="l"/>
              </a:tabLst>
              <a:defRPr/>
            </a:lvl5pPr>
          </a:lstStyle>
          <a:p>
            <a:pPr lvl="4"/>
            <a:r>
              <a:rPr lang="en-ZA" dirty="0"/>
              <a:t>AGENDA ITEM 6</a:t>
            </a:r>
          </a:p>
        </p:txBody>
      </p:sp>
    </p:spTree>
    <p:extLst>
      <p:ext uri="{BB962C8B-B14F-4D97-AF65-F5344CB8AC3E}">
        <p14:creationId xmlns:p14="http://schemas.microsoft.com/office/powerpoint/2010/main" xmlns="" val="315126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KIC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042" y="159300"/>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2" y="997511"/>
            <a:ext cx="8196158" cy="3195077"/>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05649" y="106995"/>
            <a:ext cx="613102"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6" y="4816790"/>
            <a:ext cx="564112" cy="261610"/>
          </a:xfrm>
          <a:prstGeom prst="rect">
            <a:avLst/>
          </a:prstGeom>
          <a:noFill/>
        </p:spPr>
        <p:txBody>
          <a:bodyPr wrap="square" rtlCol="0">
            <a:spAutoFit/>
          </a:bodyPr>
          <a:lstStyle/>
          <a:p>
            <a:pPr algn="r"/>
            <a:fld id="{23113085-A0C5-4F8C-A258-BD4B1F79A220}" type="slidenum">
              <a:rPr lang="en-ZA" sz="1050" smtClean="0">
                <a:solidFill>
                  <a:schemeClr val="tx1"/>
                </a:solidFill>
                <a:latin typeface="Arial" panose="020B0604020202020204" pitchFamily="34" charset="0"/>
                <a:cs typeface="Arial" panose="020B0604020202020204" pitchFamily="34" charset="0"/>
              </a:rPr>
              <a:pPr algn="r"/>
              <a:t>‹#›</a:t>
            </a:fld>
            <a:endParaRPr lang="en-ZA" sz="105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FD3566D5-7B1A-4FD8-918D-F5D3E0F71DFD}"/>
              </a:ext>
            </a:extLst>
          </p:cNvPr>
          <p:cNvSpPr/>
          <p:nvPr userDrawn="1"/>
        </p:nvSpPr>
        <p:spPr>
          <a:xfrm>
            <a:off x="0" y="928011"/>
            <a:ext cx="9144000" cy="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Text Placeholder 12">
            <a:extLst>
              <a:ext uri="{FF2B5EF4-FFF2-40B4-BE49-F238E27FC236}">
                <a16:creationId xmlns:a16="http://schemas.microsoft.com/office/drawing/2014/main" xmlns="" id="{D91060F5-F004-4750-B3C2-ACEE5614733D}"/>
              </a:ext>
            </a:extLst>
          </p:cNvPr>
          <p:cNvSpPr>
            <a:spLocks noGrp="1"/>
          </p:cNvSpPr>
          <p:nvPr>
            <p:ph type="body" sz="quarter" idx="10" hasCustomPrompt="1"/>
          </p:nvPr>
        </p:nvSpPr>
        <p:spPr>
          <a:xfrm>
            <a:off x="515938" y="4194493"/>
            <a:ext cx="8196262" cy="504000"/>
          </a:xfrm>
          <a:solidFill>
            <a:schemeClr val="bg1">
              <a:lumMod val="85000"/>
            </a:schemeClr>
          </a:solidFill>
        </p:spPr>
        <p:txBody>
          <a:bodyPr anchor="ctr">
            <a:normAutofit/>
          </a:bodyPr>
          <a:lstStyle>
            <a:lvl2pPr marL="457200" indent="0" algn="ctr">
              <a:buNone/>
              <a:defRPr sz="2000"/>
            </a:lvl2pPr>
          </a:lstStyle>
          <a:p>
            <a:pPr lvl="1"/>
            <a:r>
              <a:rPr lang="en-US" dirty="0"/>
              <a:t>KICKER</a:t>
            </a:r>
            <a:endParaRPr lang="en-ZA" dirty="0"/>
          </a:p>
        </p:txBody>
      </p:sp>
      <p:sp>
        <p:nvSpPr>
          <p:cNvPr id="14" name="Text Placeholder 10">
            <a:extLst>
              <a:ext uri="{FF2B5EF4-FFF2-40B4-BE49-F238E27FC236}">
                <a16:creationId xmlns:a16="http://schemas.microsoft.com/office/drawing/2014/main" xmlns="" id="{320D6825-4EE4-4804-8CFD-08F354FFB1B2}"/>
              </a:ext>
            </a:extLst>
          </p:cNvPr>
          <p:cNvSpPr>
            <a:spLocks noGrp="1"/>
          </p:cNvSpPr>
          <p:nvPr>
            <p:ph type="body" sz="quarter" idx="11" hasCustomPrompt="1"/>
          </p:nvPr>
        </p:nvSpPr>
        <p:spPr>
          <a:xfrm>
            <a:off x="451582" y="4807903"/>
            <a:ext cx="8196262" cy="260350"/>
          </a:xfrm>
        </p:spPr>
        <p:txBody>
          <a:bodyPr anchor="ctr" anchorCtr="0">
            <a:noAutofit/>
          </a:bodyPr>
          <a:lstStyle>
            <a:lvl2pPr marL="457200" indent="0">
              <a:buNone/>
              <a:defRPr/>
            </a:lvl2pPr>
            <a:lvl5pPr marL="88900" indent="0">
              <a:buNone/>
              <a:defRPr sz="1100">
                <a:solidFill>
                  <a:sysClr val="windowText" lastClr="000000"/>
                </a:solidFill>
              </a:defRPr>
            </a:lvl5pPr>
          </a:lstStyle>
          <a:p>
            <a:pPr lvl="4"/>
            <a:r>
              <a:rPr lang="en-ZA" dirty="0"/>
              <a:t>Notes/Source:</a:t>
            </a:r>
          </a:p>
        </p:txBody>
      </p:sp>
    </p:spTree>
    <p:extLst>
      <p:ext uri="{BB962C8B-B14F-4D97-AF65-F5344CB8AC3E}">
        <p14:creationId xmlns:p14="http://schemas.microsoft.com/office/powerpoint/2010/main" xmlns="" val="3293064511"/>
      </p:ext>
    </p:extLst>
  </p:cSld>
  <p:clrMapOvr>
    <a:masterClrMapping/>
  </p:clrMapOvr>
  <p:hf hdr="0" dt="0"/>
  <p:extLst>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3003" userDrawn="1">
          <p15:clr>
            <a:srgbClr val="FBAE40"/>
          </p15:clr>
        </p15:guide>
        <p15:guide id="4" orient="horz" pos="2641" userDrawn="1">
          <p15:clr>
            <a:srgbClr val="FBAE40"/>
          </p15:clr>
        </p15:guide>
        <p15:guide id="5" orient="horz" pos="622" userDrawn="1">
          <p15:clr>
            <a:srgbClr val="FBAE40"/>
          </p15:clr>
        </p15:guide>
        <p15:guide id="6" pos="5488" userDrawn="1">
          <p15:clr>
            <a:srgbClr val="FBAE40"/>
          </p15:clr>
        </p15:guide>
        <p15:guide id="7" pos="31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042" y="159300"/>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2" y="997512"/>
            <a:ext cx="8196158" cy="3661522"/>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491837" y="114148"/>
            <a:ext cx="613102"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6" y="4849118"/>
            <a:ext cx="564112" cy="261610"/>
          </a:xfrm>
          <a:prstGeom prst="rect">
            <a:avLst/>
          </a:prstGeom>
          <a:noFill/>
        </p:spPr>
        <p:txBody>
          <a:bodyPr wrap="square" rtlCol="0">
            <a:spAutoFit/>
          </a:bodyPr>
          <a:lstStyle/>
          <a:p>
            <a:pPr algn="r"/>
            <a:fld id="{23113085-A0C5-4F8C-A258-BD4B1F79A220}" type="slidenum">
              <a:rPr lang="en-ZA" sz="1050" smtClean="0">
                <a:solidFill>
                  <a:srgbClr val="000000"/>
                </a:solidFill>
                <a:latin typeface="Arial" panose="020B0604020202020204" pitchFamily="34" charset="0"/>
                <a:cs typeface="Arial" panose="020B0604020202020204" pitchFamily="34" charset="0"/>
              </a:rPr>
              <a:pPr algn="r"/>
              <a:t>‹#›</a:t>
            </a:fld>
            <a:endParaRPr lang="en-ZA" sz="105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52B0A83C-BDC5-4060-87B3-8E14C6A4F7F4}"/>
              </a:ext>
            </a:extLst>
          </p:cNvPr>
          <p:cNvSpPr/>
          <p:nvPr userDrawn="1"/>
        </p:nvSpPr>
        <p:spPr>
          <a:xfrm>
            <a:off x="0" y="928011"/>
            <a:ext cx="9144000" cy="36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Text Placeholder 10">
            <a:extLst>
              <a:ext uri="{FF2B5EF4-FFF2-40B4-BE49-F238E27FC236}">
                <a16:creationId xmlns:a16="http://schemas.microsoft.com/office/drawing/2014/main" xmlns="" id="{12861769-3FC9-46EA-A79A-E07DA8577F72}"/>
              </a:ext>
            </a:extLst>
          </p:cNvPr>
          <p:cNvSpPr>
            <a:spLocks noGrp="1"/>
          </p:cNvSpPr>
          <p:nvPr>
            <p:ph type="body" sz="quarter" idx="10" hasCustomPrompt="1"/>
          </p:nvPr>
        </p:nvSpPr>
        <p:spPr>
          <a:xfrm>
            <a:off x="515938" y="4849813"/>
            <a:ext cx="8196262" cy="260350"/>
          </a:xfrm>
        </p:spPr>
        <p:txBody>
          <a:bodyPr anchor="ctr" anchorCtr="0">
            <a:noAutofit/>
          </a:bodyPr>
          <a:lstStyle>
            <a:lvl2pPr marL="457200" indent="0">
              <a:buNone/>
              <a:defRPr/>
            </a:lvl2pPr>
            <a:lvl5pPr marL="88900" indent="0">
              <a:buNone/>
              <a:defRPr sz="1100"/>
            </a:lvl5pPr>
          </a:lstStyle>
          <a:p>
            <a:pPr lvl="4"/>
            <a:r>
              <a:rPr lang="en-ZA" dirty="0"/>
              <a:t>Notes/Source:</a:t>
            </a:r>
          </a:p>
        </p:txBody>
      </p:sp>
    </p:spTree>
    <p:extLst>
      <p:ext uri="{BB962C8B-B14F-4D97-AF65-F5344CB8AC3E}">
        <p14:creationId xmlns:p14="http://schemas.microsoft.com/office/powerpoint/2010/main" xmlns="" val="1612045100"/>
      </p:ext>
    </p:extLst>
  </p:cSld>
  <p:clrMapOvr>
    <a:masterClrMapping/>
  </p:clrMapOvr>
  <p:hf hdr="0" dt="0"/>
  <p:extLst>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3003">
          <p15:clr>
            <a:srgbClr val="FBAE40"/>
          </p15:clr>
        </p15:guide>
        <p15:guide id="4" orient="horz" pos="2641">
          <p15:clr>
            <a:srgbClr val="FBAE40"/>
          </p15:clr>
        </p15:guide>
        <p15:guide id="5" orient="horz" pos="622">
          <p15:clr>
            <a:srgbClr val="FBAE40"/>
          </p15:clr>
        </p15:guide>
        <p15:guide id="7" pos="317" userDrawn="1">
          <p15:clr>
            <a:srgbClr val="FBAE40"/>
          </p15:clr>
        </p15:guide>
        <p15:guide id="8" pos="54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1">
    <p:spTree>
      <p:nvGrpSpPr>
        <p:cNvPr id="1" name=""/>
        <p:cNvGrpSpPr/>
        <p:nvPr/>
      </p:nvGrpSpPr>
      <p:grpSpPr>
        <a:xfrm>
          <a:off x="0" y="0"/>
          <a:ext cx="0" cy="0"/>
          <a:chOff x="0" y="0"/>
          <a:chExt cx="0" cy="0"/>
        </a:xfrm>
      </p:grpSpPr>
      <p:pic>
        <p:nvPicPr>
          <p:cNvPr id="4" name="Picture 3" descr="DHS logo.png"/>
          <p:cNvPicPr>
            <a:picLocks noChangeAspect="1"/>
          </p:cNvPicPr>
          <p:nvPr userDrawn="1"/>
        </p:nvPicPr>
        <p:blipFill rotWithShape="1">
          <a:blip r:embed="rId2">
            <a:extLst>
              <a:ext uri="{28A0092B-C50C-407E-A947-70E740481C1C}">
                <a14:useLocalDpi xmlns:a14="http://schemas.microsoft.com/office/drawing/2010/main" xmlns="" val="0"/>
              </a:ext>
            </a:extLst>
          </a:blip>
          <a:srcRect l="8848" t="21845" r="16838" b="22432"/>
          <a:stretch/>
        </p:blipFill>
        <p:spPr>
          <a:xfrm>
            <a:off x="7035058" y="184328"/>
            <a:ext cx="1428528" cy="574380"/>
          </a:xfrm>
          <a:prstGeom prst="rect">
            <a:avLst/>
          </a:prstGeom>
        </p:spPr>
      </p:pic>
      <p:sp>
        <p:nvSpPr>
          <p:cNvPr id="2" name="Title 1"/>
          <p:cNvSpPr>
            <a:spLocks noGrp="1"/>
          </p:cNvSpPr>
          <p:nvPr>
            <p:ph type="title" hasCustomPrompt="1"/>
          </p:nvPr>
        </p:nvSpPr>
        <p:spPr>
          <a:xfrm>
            <a:off x="516042" y="159300"/>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2" y="1485999"/>
            <a:ext cx="3997117" cy="3200031"/>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491837" y="114148"/>
            <a:ext cx="613102"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6" y="4849118"/>
            <a:ext cx="564112" cy="261610"/>
          </a:xfrm>
          <a:prstGeom prst="rect">
            <a:avLst/>
          </a:prstGeom>
          <a:noFill/>
        </p:spPr>
        <p:txBody>
          <a:bodyPr wrap="square" rtlCol="0">
            <a:spAutoFit/>
          </a:bodyPr>
          <a:lstStyle/>
          <a:p>
            <a:pPr algn="r"/>
            <a:fld id="{23113085-A0C5-4F8C-A258-BD4B1F79A220}" type="slidenum">
              <a:rPr lang="en-ZA" sz="1050" smtClean="0">
                <a:solidFill>
                  <a:srgbClr val="000000"/>
                </a:solidFill>
                <a:latin typeface="Arial" panose="020B0604020202020204" pitchFamily="34" charset="0"/>
                <a:cs typeface="Arial" panose="020B0604020202020204" pitchFamily="34" charset="0"/>
              </a:rPr>
              <a:pPr algn="r"/>
              <a:t>‹#›</a:t>
            </a:fld>
            <a:endParaRPr lang="en-ZA" sz="1050" dirty="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E7D5DCC3-0A26-4CA3-8D88-6C0CA0C1CF83}"/>
              </a:ext>
            </a:extLst>
          </p:cNvPr>
          <p:cNvSpPr txBox="1"/>
          <p:nvPr userDrawn="1"/>
        </p:nvSpPr>
        <p:spPr>
          <a:xfrm>
            <a:off x="116302" y="4862671"/>
            <a:ext cx="8136000" cy="246221"/>
          </a:xfrm>
          <a:prstGeom prst="rect">
            <a:avLst/>
          </a:prstGeom>
          <a:noFill/>
        </p:spPr>
        <p:txBody>
          <a:bodyPr wrap="square" rtlCol="0">
            <a:spAutoFit/>
          </a:bodyPr>
          <a:lstStyle/>
          <a:p>
            <a:r>
              <a:rPr lang="en-ZA" sz="1000" i="1" dirty="0">
                <a:solidFill>
                  <a:srgbClr val="000000"/>
                </a:solidFill>
              </a:rPr>
              <a:t>NOTES/SOURCE(S): </a:t>
            </a:r>
          </a:p>
        </p:txBody>
      </p:sp>
      <p:sp>
        <p:nvSpPr>
          <p:cNvPr id="10" name="Rectangle 9">
            <a:extLst>
              <a:ext uri="{FF2B5EF4-FFF2-40B4-BE49-F238E27FC236}">
                <a16:creationId xmlns:a16="http://schemas.microsoft.com/office/drawing/2014/main" xmlns="" id="{52B0A83C-BDC5-4060-87B3-8E14C6A4F7F4}"/>
              </a:ext>
            </a:extLst>
          </p:cNvPr>
          <p:cNvSpPr/>
          <p:nvPr userDrawn="1"/>
        </p:nvSpPr>
        <p:spPr>
          <a:xfrm>
            <a:off x="0" y="928011"/>
            <a:ext cx="9144000" cy="36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Content Placeholder 2">
            <a:extLst>
              <a:ext uri="{FF2B5EF4-FFF2-40B4-BE49-F238E27FC236}">
                <a16:creationId xmlns:a16="http://schemas.microsoft.com/office/drawing/2014/main" xmlns="" id="{DB121159-E26D-42D2-AB97-463782F4B94A}"/>
              </a:ext>
            </a:extLst>
          </p:cNvPr>
          <p:cNvSpPr>
            <a:spLocks noGrp="1"/>
          </p:cNvSpPr>
          <p:nvPr>
            <p:ph idx="10"/>
          </p:nvPr>
        </p:nvSpPr>
        <p:spPr>
          <a:xfrm>
            <a:off x="4689682" y="1469509"/>
            <a:ext cx="3997118" cy="3297754"/>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spTree>
    <p:extLst>
      <p:ext uri="{BB962C8B-B14F-4D97-AF65-F5344CB8AC3E}">
        <p14:creationId xmlns:p14="http://schemas.microsoft.com/office/powerpoint/2010/main" xmlns="" val="2012285463"/>
      </p:ext>
    </p:extLst>
  </p:cSld>
  <p:clrMapOvr>
    <a:masterClrMapping/>
  </p:clrMapOvr>
  <p:hf hdr="0" dt="0"/>
  <p:extLst>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3003">
          <p15:clr>
            <a:srgbClr val="FBAE40"/>
          </p15:clr>
        </p15:guide>
        <p15:guide id="4" orient="horz" pos="2641">
          <p15:clr>
            <a:srgbClr val="FBAE40"/>
          </p15:clr>
        </p15:guide>
        <p15:guide id="5" orient="horz" pos="622">
          <p15:clr>
            <a:srgbClr val="FBAE40"/>
          </p15:clr>
        </p15:guide>
        <p15:guide id="7" pos="317">
          <p15:clr>
            <a:srgbClr val="FBAE40"/>
          </p15:clr>
        </p15:guide>
        <p15:guide id="8" pos="5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Content 1">
    <p:spTree>
      <p:nvGrpSpPr>
        <p:cNvPr id="1" name=""/>
        <p:cNvGrpSpPr/>
        <p:nvPr/>
      </p:nvGrpSpPr>
      <p:grpSpPr>
        <a:xfrm>
          <a:off x="0" y="0"/>
          <a:ext cx="0" cy="0"/>
          <a:chOff x="0" y="0"/>
          <a:chExt cx="0" cy="0"/>
        </a:xfrm>
      </p:grpSpPr>
      <p:pic>
        <p:nvPicPr>
          <p:cNvPr id="4" name="Picture 3" descr="DHS logo.png"/>
          <p:cNvPicPr>
            <a:picLocks noChangeAspect="1"/>
          </p:cNvPicPr>
          <p:nvPr userDrawn="1"/>
        </p:nvPicPr>
        <p:blipFill rotWithShape="1">
          <a:blip r:embed="rId2">
            <a:extLst>
              <a:ext uri="{28A0092B-C50C-407E-A947-70E740481C1C}">
                <a14:useLocalDpi xmlns:a14="http://schemas.microsoft.com/office/drawing/2010/main" xmlns="" val="0"/>
              </a:ext>
            </a:extLst>
          </a:blip>
          <a:srcRect l="8848" t="21845" r="16838" b="22432"/>
          <a:stretch/>
        </p:blipFill>
        <p:spPr>
          <a:xfrm>
            <a:off x="7035058" y="184328"/>
            <a:ext cx="1428528" cy="574380"/>
          </a:xfrm>
          <a:prstGeom prst="rect">
            <a:avLst/>
          </a:prstGeom>
        </p:spPr>
      </p:pic>
      <p:sp>
        <p:nvSpPr>
          <p:cNvPr id="2" name="Title 1"/>
          <p:cNvSpPr>
            <a:spLocks noGrp="1"/>
          </p:cNvSpPr>
          <p:nvPr>
            <p:ph type="title" hasCustomPrompt="1"/>
          </p:nvPr>
        </p:nvSpPr>
        <p:spPr>
          <a:xfrm>
            <a:off x="516042" y="159300"/>
            <a:ext cx="6427915"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516042" y="997512"/>
            <a:ext cx="8196158" cy="3661522"/>
          </a:xfrm>
        </p:spPr>
        <p:txBody>
          <a:bodyPr/>
          <a:lstStyle>
            <a:lvl1pPr>
              <a:defRPr>
                <a:solidFill>
                  <a:srgbClr val="000000"/>
                </a:solidFill>
              </a:defRPr>
            </a:lvl1pPr>
            <a:lvl2pPr>
              <a:defRPr>
                <a:solidFill>
                  <a:srgbClr val="000000"/>
                </a:solidFill>
              </a:defRPr>
            </a:lvl2pPr>
            <a:lvl3pPr>
              <a:defRPr sz="2000">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491837" y="114148"/>
            <a:ext cx="613102" cy="751517"/>
          </a:xfrm>
          <a:prstGeom prst="rect">
            <a:avLst/>
          </a:prstGeom>
        </p:spPr>
      </p:pic>
      <p:sp>
        <p:nvSpPr>
          <p:cNvPr id="8" name="TextBox 7">
            <a:extLst>
              <a:ext uri="{FF2B5EF4-FFF2-40B4-BE49-F238E27FC236}">
                <a16:creationId xmlns:a16="http://schemas.microsoft.com/office/drawing/2014/main" xmlns="" id="{193BA3C1-F2AE-4231-A606-5DABB1FC1B7F}"/>
              </a:ext>
            </a:extLst>
          </p:cNvPr>
          <p:cNvSpPr txBox="1"/>
          <p:nvPr userDrawn="1"/>
        </p:nvSpPr>
        <p:spPr>
          <a:xfrm>
            <a:off x="8463586" y="4849118"/>
            <a:ext cx="564112" cy="261610"/>
          </a:xfrm>
          <a:prstGeom prst="rect">
            <a:avLst/>
          </a:prstGeom>
          <a:noFill/>
        </p:spPr>
        <p:txBody>
          <a:bodyPr wrap="square" rtlCol="0">
            <a:spAutoFit/>
          </a:bodyPr>
          <a:lstStyle/>
          <a:p>
            <a:pPr algn="r"/>
            <a:fld id="{23113085-A0C5-4F8C-A258-BD4B1F79A220}" type="slidenum">
              <a:rPr lang="en-ZA" sz="1050" smtClean="0">
                <a:solidFill>
                  <a:srgbClr val="000000"/>
                </a:solidFill>
                <a:latin typeface="Arial" panose="020B0604020202020204" pitchFamily="34" charset="0"/>
                <a:cs typeface="Arial" panose="020B0604020202020204" pitchFamily="34" charset="0"/>
              </a:rPr>
              <a:pPr algn="r"/>
              <a:t>‹#›</a:t>
            </a:fld>
            <a:endParaRPr lang="en-ZA" sz="1050" dirty="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E7D5DCC3-0A26-4CA3-8D88-6C0CA0C1CF83}"/>
              </a:ext>
            </a:extLst>
          </p:cNvPr>
          <p:cNvSpPr txBox="1"/>
          <p:nvPr userDrawn="1"/>
        </p:nvSpPr>
        <p:spPr>
          <a:xfrm>
            <a:off x="116302" y="4862671"/>
            <a:ext cx="8136000" cy="246221"/>
          </a:xfrm>
          <a:prstGeom prst="rect">
            <a:avLst/>
          </a:prstGeom>
          <a:noFill/>
        </p:spPr>
        <p:txBody>
          <a:bodyPr wrap="square" rtlCol="0">
            <a:spAutoFit/>
          </a:bodyPr>
          <a:lstStyle/>
          <a:p>
            <a:r>
              <a:rPr lang="en-ZA" sz="1000" i="1" dirty="0">
                <a:solidFill>
                  <a:srgbClr val="000000"/>
                </a:solidFill>
              </a:rPr>
              <a:t>NOTES/SOURCE(S): </a:t>
            </a:r>
          </a:p>
        </p:txBody>
      </p:sp>
    </p:spTree>
    <p:extLst>
      <p:ext uri="{BB962C8B-B14F-4D97-AF65-F5344CB8AC3E}">
        <p14:creationId xmlns:p14="http://schemas.microsoft.com/office/powerpoint/2010/main" xmlns="" val="1743282327"/>
      </p:ext>
    </p:extLst>
  </p:cSld>
  <p:clrMapOvr>
    <a:masterClrMapping/>
  </p:clrMapOvr>
  <p:hf hdr="0" dt="0"/>
  <p:extLst>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3003">
          <p15:clr>
            <a:srgbClr val="FBAE40"/>
          </p15:clr>
        </p15:guide>
        <p15:guide id="4" orient="horz" pos="2641">
          <p15:clr>
            <a:srgbClr val="FBAE40"/>
          </p15:clr>
        </p15:guide>
        <p15:guide id="5" orient="horz" pos="622">
          <p15:clr>
            <a:srgbClr val="FBAE40"/>
          </p15:clr>
        </p15:guide>
        <p15:guide id="7" pos="317">
          <p15:clr>
            <a:srgbClr val="FBAE40"/>
          </p15:clr>
        </p15:guide>
        <p15:guide id="8" pos="54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pic>
        <p:nvPicPr>
          <p:cNvPr id="6" name="Picture 5" descr="DHS logo.png"/>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31487" y="84049"/>
            <a:ext cx="1880312" cy="756033"/>
          </a:xfrm>
          <a:prstGeom prst="rect">
            <a:avLst/>
          </a:prstGeom>
        </p:spPr>
      </p:pic>
      <p:sp>
        <p:nvSpPr>
          <p:cNvPr id="7"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381229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393545" y="0"/>
            <a:ext cx="767164" cy="940360"/>
          </a:xfrm>
          <a:prstGeom prst="rect">
            <a:avLst/>
          </a:prstGeom>
        </p:spPr>
      </p:pic>
      <p:pic>
        <p:nvPicPr>
          <p:cNvPr id="7" name="Picture 6" descr="DHS logo.png"/>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31487" y="84049"/>
            <a:ext cx="1880312" cy="756033"/>
          </a:xfrm>
          <a:prstGeom prst="rect">
            <a:avLst/>
          </a:prstGeom>
        </p:spPr>
      </p:pic>
      <p:sp>
        <p:nvSpPr>
          <p:cNvPr id="8" name="Title 1"/>
          <p:cNvSpPr>
            <a:spLocks noGrp="1"/>
          </p:cNvSpPr>
          <p:nvPr>
            <p:ph type="title" hasCustomPrompt="1"/>
          </p:nvPr>
        </p:nvSpPr>
        <p:spPr>
          <a:xfrm>
            <a:off x="1948921" y="159300"/>
            <a:ext cx="6427915" cy="664069"/>
          </a:xfr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91322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523466507"/>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5" r:id="rId3"/>
    <p:sldLayoutId id="2147483673" r:id="rId4"/>
    <p:sldLayoutId id="2147483674" r:id="rId5"/>
    <p:sldLayoutId id="2147483677" r:id="rId6"/>
    <p:sldLayoutId id="2147483676" r:id="rId7"/>
    <p:sldLayoutId id="2147483660" r:id="rId8"/>
    <p:sldLayoutId id="2147483661" r:id="rId9"/>
    <p:sldLayoutId id="2147483654" r:id="rId10"/>
    <p:sldLayoutId id="2147483651" r:id="rId11"/>
    <p:sldLayoutId id="2147483652" r:id="rId12"/>
    <p:sldLayoutId id="2147483653" r:id="rId13"/>
    <p:sldLayoutId id="2147483664" r:id="rId14"/>
    <p:sldLayoutId id="2147483663" r:id="rId15"/>
    <p:sldLayoutId id="2147483669" r:id="rId16"/>
    <p:sldLayoutId id="2147483670" r:id="rId17"/>
    <p:sldLayoutId id="2147484007" r:id="rId18"/>
    <p:sldLayoutId id="2147484006" r:id="rId19"/>
  </p:sldLayoutIdLst>
  <p:txStyles>
    <p:titleStyle>
      <a:lvl1pPr algn="l" defTabSz="457200" rtl="0" eaLnBrk="1" latinLnBrk="0" hangingPunct="1">
        <a:spcBef>
          <a:spcPct val="0"/>
        </a:spcBef>
        <a:buNone/>
        <a:defRPr sz="2800" b="1"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rrow&#10;&#10;Description automatically generated with medium confidence">
            <a:extLst>
              <a:ext uri="{FF2B5EF4-FFF2-40B4-BE49-F238E27FC236}">
                <a16:creationId xmlns:a16="http://schemas.microsoft.com/office/drawing/2014/main" xmlns="" id="{74E4CF8F-33C8-FB6C-B501-523046E7204B}"/>
              </a:ext>
            </a:extLst>
          </p:cNvPr>
          <p:cNvPicPr>
            <a:picLocks noChangeAspect="1"/>
          </p:cNvPicPr>
          <p:nvPr/>
        </p:nvPicPr>
        <p:blipFill>
          <a:blip r:embed="rId2"/>
          <a:stretch>
            <a:fillRect/>
          </a:stretch>
        </p:blipFill>
        <p:spPr>
          <a:xfrm>
            <a:off x="0" y="-29497"/>
            <a:ext cx="9144000" cy="5143500"/>
          </a:xfrm>
          <a:prstGeom prst="rect">
            <a:avLst/>
          </a:prstGeom>
        </p:spPr>
      </p:pic>
      <p:sp>
        <p:nvSpPr>
          <p:cNvPr id="5" name="TextBox 4">
            <a:extLst>
              <a:ext uri="{FF2B5EF4-FFF2-40B4-BE49-F238E27FC236}">
                <a16:creationId xmlns:a16="http://schemas.microsoft.com/office/drawing/2014/main" xmlns="" id="{55D8AB15-72B1-0CD7-D940-7FA79C6213C0}"/>
              </a:ext>
            </a:extLst>
          </p:cNvPr>
          <p:cNvSpPr txBox="1"/>
          <p:nvPr/>
        </p:nvSpPr>
        <p:spPr>
          <a:xfrm>
            <a:off x="258412" y="2604108"/>
            <a:ext cx="6620798" cy="2377574"/>
          </a:xfrm>
          <a:prstGeom prst="rect">
            <a:avLst/>
          </a:prstGeom>
          <a:noFill/>
        </p:spPr>
        <p:txBody>
          <a:bodyPr wrap="square" rtlCol="0">
            <a:spAutoFit/>
          </a:bodyPr>
          <a:lstStyle/>
          <a:p>
            <a:r>
              <a:rPr lang="en-US" sz="2000" dirty="0">
                <a:solidFill>
                  <a:srgbClr val="18A1B3"/>
                </a:solidFill>
                <a:latin typeface="Montserrat" pitchFamily="2" charset="77"/>
              </a:rPr>
              <a:t>Presentation to the</a:t>
            </a:r>
          </a:p>
          <a:p>
            <a:r>
              <a:rPr lang="en-US" sz="2000" dirty="0">
                <a:solidFill>
                  <a:srgbClr val="18A1B3"/>
                </a:solidFill>
                <a:latin typeface="Montserrat" pitchFamily="2" charset="77"/>
              </a:rPr>
              <a:t>Portfolio Committee on</a:t>
            </a:r>
          </a:p>
          <a:p>
            <a:r>
              <a:rPr lang="en-US" sz="2000" dirty="0">
                <a:solidFill>
                  <a:srgbClr val="18A1B3"/>
                </a:solidFill>
                <a:latin typeface="Montserrat" pitchFamily="2" charset="77"/>
              </a:rPr>
              <a:t>Human Settlements</a:t>
            </a:r>
          </a:p>
          <a:p>
            <a:endParaRPr lang="en-US" sz="1600" b="1" dirty="0">
              <a:solidFill>
                <a:srgbClr val="0D2329"/>
              </a:solidFill>
              <a:latin typeface="Montserrat" pitchFamily="2" charset="77"/>
            </a:endParaRPr>
          </a:p>
          <a:p>
            <a:endParaRPr lang="en-US" sz="1600" b="1" dirty="0">
              <a:solidFill>
                <a:srgbClr val="0D2329"/>
              </a:solidFill>
              <a:latin typeface="Montserrat" pitchFamily="2" charset="77"/>
            </a:endParaRPr>
          </a:p>
          <a:p>
            <a:endParaRPr lang="en-US" sz="1600" b="1" i="1" dirty="0">
              <a:solidFill>
                <a:srgbClr val="0D2329"/>
              </a:solidFill>
              <a:latin typeface="Montserrat" pitchFamily="2" charset="77"/>
            </a:endParaRPr>
          </a:p>
          <a:p>
            <a:endParaRPr lang="en-US" sz="2700" b="1" dirty="0">
              <a:solidFill>
                <a:srgbClr val="0D2329"/>
              </a:solidFill>
              <a:latin typeface="Montserrat" pitchFamily="2" charset="77"/>
            </a:endParaRPr>
          </a:p>
          <a:p>
            <a:endParaRPr lang="en-US" sz="1350" b="1" i="1" dirty="0">
              <a:solidFill>
                <a:srgbClr val="0D2329"/>
              </a:solidFill>
              <a:latin typeface="Montserrat" pitchFamily="2" charset="77"/>
            </a:endParaRPr>
          </a:p>
        </p:txBody>
      </p:sp>
      <p:pic>
        <p:nvPicPr>
          <p:cNvPr id="3" name="Picture 2">
            <a:extLst>
              <a:ext uri="{FF2B5EF4-FFF2-40B4-BE49-F238E27FC236}">
                <a16:creationId xmlns:a16="http://schemas.microsoft.com/office/drawing/2014/main" xmlns="" id="{FD9117C2-80AC-1075-A5C9-24A14A1F4424}"/>
              </a:ext>
            </a:extLst>
          </p:cNvPr>
          <p:cNvPicPr>
            <a:picLocks noChangeAspect="1"/>
          </p:cNvPicPr>
          <p:nvPr/>
        </p:nvPicPr>
        <p:blipFill>
          <a:blip r:embed="rId3"/>
          <a:stretch>
            <a:fillRect/>
          </a:stretch>
        </p:blipFill>
        <p:spPr>
          <a:xfrm>
            <a:off x="5090919" y="-29497"/>
            <a:ext cx="4053081" cy="5143500"/>
          </a:xfrm>
          <a:prstGeom prst="rect">
            <a:avLst/>
          </a:prstGeom>
        </p:spPr>
      </p:pic>
      <p:sp>
        <p:nvSpPr>
          <p:cNvPr id="6" name="TextBox 5">
            <a:extLst>
              <a:ext uri="{FF2B5EF4-FFF2-40B4-BE49-F238E27FC236}">
                <a16:creationId xmlns:a16="http://schemas.microsoft.com/office/drawing/2014/main" xmlns="" id="{5BF71A97-07B1-444D-CB48-9477ED87E8D5}"/>
              </a:ext>
            </a:extLst>
          </p:cNvPr>
          <p:cNvSpPr txBox="1"/>
          <p:nvPr/>
        </p:nvSpPr>
        <p:spPr>
          <a:xfrm>
            <a:off x="258412" y="485025"/>
            <a:ext cx="4832507" cy="1615827"/>
          </a:xfrm>
          <a:prstGeom prst="rect">
            <a:avLst/>
          </a:prstGeom>
          <a:noFill/>
        </p:spPr>
        <p:txBody>
          <a:bodyPr wrap="square" rtlCol="0">
            <a:spAutoFit/>
          </a:bodyPr>
          <a:lstStyle/>
          <a:p>
            <a:r>
              <a:rPr lang="en-US" sz="3300" b="1" dirty="0">
                <a:solidFill>
                  <a:srgbClr val="18A1B3"/>
                </a:solidFill>
                <a:latin typeface="Montserrat" pitchFamily="2" charset="77"/>
              </a:rPr>
              <a:t>Social Housing Regulatory Authority (SHRA) </a:t>
            </a:r>
          </a:p>
        </p:txBody>
      </p:sp>
    </p:spTree>
    <p:extLst>
      <p:ext uri="{BB962C8B-B14F-4D97-AF65-F5344CB8AC3E}">
        <p14:creationId xmlns:p14="http://schemas.microsoft.com/office/powerpoint/2010/main" xmlns="" val="291508919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08562" y="75311"/>
            <a:ext cx="8167472" cy="507831"/>
          </a:xfrm>
          <a:prstGeom prst="rect">
            <a:avLst/>
          </a:prstGeom>
          <a:noFill/>
        </p:spPr>
        <p:txBody>
          <a:bodyPr wrap="square" rtlCol="0">
            <a:spAutoFit/>
          </a:bodyPr>
          <a:lstStyle/>
          <a:p>
            <a:pPr algn="ctr"/>
            <a:r>
              <a:rPr lang="en-US" sz="2700" b="1" dirty="0">
                <a:solidFill>
                  <a:srgbClr val="18A1B3"/>
                </a:solidFill>
                <a:latin typeface="Montserrat" pitchFamily="2" charset="77"/>
              </a:rPr>
              <a:t>PROGRAMME 1: ADMINISTRATION</a:t>
            </a:r>
          </a:p>
        </p:txBody>
      </p:sp>
      <p:graphicFrame>
        <p:nvGraphicFramePr>
          <p:cNvPr id="4" name="Table 3">
            <a:extLst>
              <a:ext uri="{FF2B5EF4-FFF2-40B4-BE49-F238E27FC236}">
                <a16:creationId xmlns:a16="http://schemas.microsoft.com/office/drawing/2014/main" xmlns="" id="{34E0E3CB-7C60-1227-2C03-2AE8C5CC31F7}"/>
              </a:ext>
            </a:extLst>
          </p:cNvPr>
          <p:cNvGraphicFramePr>
            <a:graphicFrameLocks noGrp="1"/>
          </p:cNvGraphicFramePr>
          <p:nvPr>
            <p:extLst>
              <p:ext uri="{D42A27DB-BD31-4B8C-83A1-F6EECF244321}">
                <p14:modId xmlns:p14="http://schemas.microsoft.com/office/powerpoint/2010/main" xmlns="" val="2679555510"/>
              </p:ext>
            </p:extLst>
          </p:nvPr>
        </p:nvGraphicFramePr>
        <p:xfrm>
          <a:off x="76410" y="582387"/>
          <a:ext cx="8978957" cy="4597244"/>
        </p:xfrm>
        <a:graphic>
          <a:graphicData uri="http://schemas.openxmlformats.org/drawingml/2006/table">
            <a:tbl>
              <a:tblPr firstRow="1" bandRow="1">
                <a:tableStyleId>{5940675A-B579-460E-94D1-54222C63F5DA}</a:tableStyleId>
              </a:tblPr>
              <a:tblGrid>
                <a:gridCol w="1793535">
                  <a:extLst>
                    <a:ext uri="{9D8B030D-6E8A-4147-A177-3AD203B41FA5}">
                      <a16:colId xmlns:a16="http://schemas.microsoft.com/office/drawing/2014/main" xmlns="" val="2598343541"/>
                    </a:ext>
                  </a:extLst>
                </a:gridCol>
                <a:gridCol w="1400041">
                  <a:extLst>
                    <a:ext uri="{9D8B030D-6E8A-4147-A177-3AD203B41FA5}">
                      <a16:colId xmlns:a16="http://schemas.microsoft.com/office/drawing/2014/main" xmlns="" val="1380315105"/>
                    </a:ext>
                  </a:extLst>
                </a:gridCol>
                <a:gridCol w="1562669">
                  <a:extLst>
                    <a:ext uri="{9D8B030D-6E8A-4147-A177-3AD203B41FA5}">
                      <a16:colId xmlns:a16="http://schemas.microsoft.com/office/drawing/2014/main" xmlns="" val="1095946008"/>
                    </a:ext>
                  </a:extLst>
                </a:gridCol>
                <a:gridCol w="4222712">
                  <a:extLst>
                    <a:ext uri="{9D8B030D-6E8A-4147-A177-3AD203B41FA5}">
                      <a16:colId xmlns:a16="http://schemas.microsoft.com/office/drawing/2014/main" xmlns="" val="136179696"/>
                    </a:ext>
                  </a:extLst>
                </a:gridCol>
              </a:tblGrid>
              <a:tr h="269274">
                <a:tc>
                  <a:txBody>
                    <a:bodyPr/>
                    <a:lstStyle/>
                    <a:p>
                      <a:r>
                        <a:rPr lang="en-ZA" sz="1200" b="1" dirty="0">
                          <a:latin typeface="Arial Narrow" panose="020B0606020202030204" pitchFamily="34" charset="0"/>
                        </a:rPr>
                        <a:t>Outcome 1</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cs typeface="Arial" panose="020B0604020202020204" pitchFamily="34" charset="0"/>
                        </a:rPr>
                        <a:t>Functional, efficient and integrated government</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448790">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566535">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Percentage implementation of the annual stakeholder management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80% implementation of the annual stakeholder management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83.01% implementation of the annual stakeholder management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The achievement was due to planned initiatives being successfully rolled out. These included media releases, interviews, driving the SHRA’s digital and media campaign, conducting information sessions. </a:t>
                      </a:r>
                    </a:p>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Going forward the SHRA will continue to expand its stakeholder and marketing drive.</a:t>
                      </a:r>
                    </a:p>
                  </a:txBody>
                  <a:tcPr marL="68580" marR="68580" marT="0" marB="0">
                    <a:solidFill>
                      <a:schemeClr val="bg1"/>
                    </a:solidFill>
                  </a:tcPr>
                </a:tc>
                <a:extLst>
                  <a:ext uri="{0D108BD9-81ED-4DB2-BD59-A6C34878D82A}">
                    <a16:rowId xmlns:a16="http://schemas.microsoft.com/office/drawing/2014/main" xmlns="" val="4200548504"/>
                  </a:ext>
                </a:extLst>
              </a:tr>
              <a:tr h="566535">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Affordable rental housing policy framework</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Affordable rental housing policy position developed</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Affordable rental housing policy position developed but not approved by Council </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FF0000"/>
                    </a:solidFill>
                  </a:tcPr>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The draft Affordable rental housing policy framework has progressed, and a National led process has been initiated, further consultation with other entities is required prior to being endorsed by the Council</a:t>
                      </a:r>
                      <a:r>
                        <a:rPr lang="en-ZA" sz="1200" kern="1200" dirty="0">
                          <a:solidFill>
                            <a:schemeClr val="tx1"/>
                          </a:solidFill>
                          <a:effectLst/>
                          <a:latin typeface="Arial Narrow" panose="020B0606020202030204" pitchFamily="34" charset="0"/>
                          <a:ea typeface="+mn-ea"/>
                          <a:cs typeface="+mn-cs"/>
                        </a:rPr>
                        <a:t>.</a:t>
                      </a:r>
                    </a:p>
                  </a:txBody>
                  <a:tcPr marL="68580" marR="68580" marT="0" marB="0">
                    <a:solidFill>
                      <a:schemeClr val="bg1"/>
                    </a:solidFill>
                  </a:tcPr>
                </a:tc>
                <a:extLst>
                  <a:ext uri="{0D108BD9-81ED-4DB2-BD59-A6C34878D82A}">
                    <a16:rowId xmlns:a16="http://schemas.microsoft.com/office/drawing/2014/main" xmlns="" val="3060913984"/>
                  </a:ext>
                </a:extLst>
              </a:tr>
              <a:tr h="342998">
                <a:tc>
                  <a:txBody>
                    <a:bodyPr/>
                    <a:lstStyle/>
                    <a:p>
                      <a:r>
                        <a:rPr lang="en-ZA" sz="1200" b="1" dirty="0">
                          <a:latin typeface="Arial Narrow" panose="020B0606020202030204" pitchFamily="34" charset="0"/>
                        </a:rPr>
                        <a:t>Outcome 6</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cs typeface="Arial" panose="020B0604020202020204" pitchFamily="34" charset="0"/>
                        </a:rPr>
                        <a:t>A transformed Social Housing Sector</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solidFill>
                      <a:srgbClr val="00B050"/>
                    </a:solidFill>
                  </a:tcPr>
                </a:tc>
                <a:tc hMerge="1">
                  <a:txBody>
                    <a:bodyPr/>
                    <a:lstStyle/>
                    <a:p>
                      <a:endParaRPr lang="en-ZA" dirty="0"/>
                    </a:p>
                  </a:txBody>
                  <a:tcPr/>
                </a:tc>
                <a:extLst>
                  <a:ext uri="{0D108BD9-81ED-4DB2-BD59-A6C34878D82A}">
                    <a16:rowId xmlns:a16="http://schemas.microsoft.com/office/drawing/2014/main" xmlns="" val="438071678"/>
                  </a:ext>
                </a:extLst>
              </a:tr>
              <a:tr h="650842">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Percentage procurement spend to majority black-owned service providers</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75% procurement spend to majority black-owned or controlled service providers</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81% procurement spend to majority black-owned service providers</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Focus placed on the Appointment of B-BBEE level 1 and 2 service providers has yielded positive results in terms of procurement spend towards designated groups to exceed operational expenditure.</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3552487212"/>
                  </a:ext>
                </a:extLst>
              </a:tr>
              <a:tr h="650842">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Percentage procurement spend on designated groups</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procurement spend on designated groups</a:t>
                      </a:r>
                      <a:endParaRPr lang="en-ZA" sz="1200" dirty="0">
                        <a:solidFill>
                          <a:srgbClr val="000000"/>
                        </a:solidFill>
                        <a:effectLst/>
                        <a:latin typeface="Sabon Next LT" panose="02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kern="1200" dirty="0">
                          <a:solidFill>
                            <a:schemeClr val="tx1"/>
                          </a:solidFill>
                          <a:effectLst/>
                          <a:latin typeface="Arial Narrow" panose="020B0606020202030204" pitchFamily="34" charset="0"/>
                          <a:ea typeface="+mn-ea"/>
                          <a:cs typeface="+mn-cs"/>
                        </a:rPr>
                        <a:t>38% procurement spend on designated groups</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FF0000"/>
                    </a:solidFill>
                  </a:tcPr>
                </a:tc>
                <a:tc>
                  <a:txBody>
                    <a:bodyPr/>
                    <a:lstStyle/>
                    <a:p>
                      <a:pPr>
                        <a:lnSpc>
                          <a:spcPct val="107000"/>
                        </a:lnSpc>
                        <a:spcAft>
                          <a:spcPts val="800"/>
                        </a:spcAft>
                      </a:pPr>
                      <a:r>
                        <a:rPr lang="en-US" sz="1200" kern="1200" dirty="0">
                          <a:solidFill>
                            <a:schemeClr val="tx1"/>
                          </a:solidFill>
                          <a:effectLst/>
                          <a:latin typeface="Arial Narrow" panose="020B0606020202030204" pitchFamily="34" charset="0"/>
                          <a:ea typeface="+mn-ea"/>
                          <a:cs typeface="+mn-cs"/>
                        </a:rPr>
                        <a:t>Procurement spend in terms of designated groups in aggregate have remained consistent year on year. Majority of the actual negative achievement arose from women owned enterprises. Procurement sourcing strategies will be developed in the ensuing year.</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2992950011"/>
                  </a:ext>
                </a:extLst>
              </a:tr>
            </a:tbl>
          </a:graphicData>
        </a:graphic>
      </p:graphicFrame>
    </p:spTree>
    <p:extLst>
      <p:ext uri="{BB962C8B-B14F-4D97-AF65-F5344CB8AC3E}">
        <p14:creationId xmlns:p14="http://schemas.microsoft.com/office/powerpoint/2010/main" xmlns="" val="10625374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2: COMPLIANCE, ACCREDITATION AND REGULATION</a:t>
            </a:r>
          </a:p>
        </p:txBody>
      </p:sp>
      <p:graphicFrame>
        <p:nvGraphicFramePr>
          <p:cNvPr id="7" name="Table 6">
            <a:extLst>
              <a:ext uri="{FF2B5EF4-FFF2-40B4-BE49-F238E27FC236}">
                <a16:creationId xmlns:a16="http://schemas.microsoft.com/office/drawing/2014/main" xmlns="" id="{EBCD4907-3911-2E16-0D77-2E60AC7A5742}"/>
              </a:ext>
            </a:extLst>
          </p:cNvPr>
          <p:cNvGraphicFramePr>
            <a:graphicFrameLocks noGrp="1"/>
          </p:cNvGraphicFramePr>
          <p:nvPr>
            <p:extLst>
              <p:ext uri="{D42A27DB-BD31-4B8C-83A1-F6EECF244321}">
                <p14:modId xmlns:p14="http://schemas.microsoft.com/office/powerpoint/2010/main" xmlns="" val="939357215"/>
              </p:ext>
            </p:extLst>
          </p:nvPr>
        </p:nvGraphicFramePr>
        <p:xfrm>
          <a:off x="148858" y="973809"/>
          <a:ext cx="8884978" cy="4071430"/>
        </p:xfrm>
        <a:graphic>
          <a:graphicData uri="http://schemas.openxmlformats.org/drawingml/2006/table">
            <a:tbl>
              <a:tblPr firstRow="1" bandRow="1">
                <a:tableStyleId>{5940675A-B579-460E-94D1-54222C63F5DA}</a:tableStyleId>
              </a:tblPr>
              <a:tblGrid>
                <a:gridCol w="1774763">
                  <a:extLst>
                    <a:ext uri="{9D8B030D-6E8A-4147-A177-3AD203B41FA5}">
                      <a16:colId xmlns:a16="http://schemas.microsoft.com/office/drawing/2014/main" xmlns="" val="2598343541"/>
                    </a:ext>
                  </a:extLst>
                </a:gridCol>
                <a:gridCol w="1660560">
                  <a:extLst>
                    <a:ext uri="{9D8B030D-6E8A-4147-A177-3AD203B41FA5}">
                      <a16:colId xmlns:a16="http://schemas.microsoft.com/office/drawing/2014/main" xmlns="" val="1380315105"/>
                    </a:ext>
                  </a:extLst>
                </a:gridCol>
                <a:gridCol w="1708660">
                  <a:extLst>
                    <a:ext uri="{9D8B030D-6E8A-4147-A177-3AD203B41FA5}">
                      <a16:colId xmlns:a16="http://schemas.microsoft.com/office/drawing/2014/main" xmlns="" val="1095946008"/>
                    </a:ext>
                  </a:extLst>
                </a:gridCol>
                <a:gridCol w="3740995">
                  <a:extLst>
                    <a:ext uri="{9D8B030D-6E8A-4147-A177-3AD203B41FA5}">
                      <a16:colId xmlns:a16="http://schemas.microsoft.com/office/drawing/2014/main" xmlns="" val="136179696"/>
                    </a:ext>
                  </a:extLst>
                </a:gridCol>
              </a:tblGrid>
              <a:tr h="260708">
                <a:tc>
                  <a:txBody>
                    <a:bodyPr/>
                    <a:lstStyle/>
                    <a:p>
                      <a:r>
                        <a:rPr lang="en-ZA" sz="1200" b="1" dirty="0">
                          <a:latin typeface="Arial Narrow" panose="020B0606020202030204" pitchFamily="34" charset="0"/>
                        </a:rPr>
                        <a:t>Outcome 5</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An effectively regulated and sustainable social housing sector</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260708">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a:latin typeface="Arial Narrow" panose="020B0606020202030204" pitchFamily="34" charset="0"/>
                        </a:rPr>
                        <a:t>2021/22 </a:t>
                      </a:r>
                      <a:r>
                        <a:rPr lang="en-ZA" sz="1200" b="1" dirty="0">
                          <a:latin typeface="Arial Narrow" panose="020B0606020202030204" pitchFamily="34" charset="0"/>
                        </a:rPr>
                        <a:t>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980471">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Percentage of reporting Social Housing Institutions (SHIs) and Other Delivery Agents (ODAs) meeting 3 or more out of 5 of the primary performance benchmarks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61% of reporting SHIs and ODAs meeting 3 or more performance benchmarks</a:t>
                      </a:r>
                      <a:endParaRPr lang="en-ZA"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43.75% (14 out of 32) of reporting SHIs and ODAs achieved 3 or more performance benchmarks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Negative variance of 17.25% .</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The reporting benchmarks include metrics such as rent collections, vacancy rates, cost to income ratio. In terms of rental collections 47% of the institutions had rent collections lower than 90%.</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Vacancies are becoming a structural problem with considerable financial implications. Sixteen (16) or 50% of the entities have a vacancy rate greater than 5%. Externalities have </a:t>
                      </a:r>
                      <a:r>
                        <a:rPr lang="en-US" sz="1200" dirty="0" err="1">
                          <a:effectLst/>
                          <a:latin typeface="Arial Narrow" panose="020B0606020202030204" pitchFamily="34" charset="0"/>
                          <a:ea typeface="Arial" panose="020B0604020202020204" pitchFamily="34" charset="0"/>
                          <a:cs typeface="Times New Roman" panose="02020603050405020304" pitchFamily="18" charset="0"/>
                        </a:rPr>
                        <a:t>jeopardised</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the sustainability of social housing institutions and delivery agents.</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Improvements to the Residential Rent Relief framework, would allow institutions that are in financial distress and have suffered losses and experience sustainability challenges due to external factors despite, having done everything in their power to stay afloat.</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Work towards a sector wide coordinated approach to dealing with rental boycotts has commenced.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060913984"/>
                  </a:ext>
                </a:extLst>
              </a:tr>
            </a:tbl>
          </a:graphicData>
        </a:graphic>
      </p:graphicFrame>
    </p:spTree>
    <p:extLst>
      <p:ext uri="{BB962C8B-B14F-4D97-AF65-F5344CB8AC3E}">
        <p14:creationId xmlns:p14="http://schemas.microsoft.com/office/powerpoint/2010/main" xmlns="" val="31840027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2: COMPLIANCE, ACCREDITATION AND REGULATION</a:t>
            </a:r>
          </a:p>
        </p:txBody>
      </p:sp>
      <p:graphicFrame>
        <p:nvGraphicFramePr>
          <p:cNvPr id="4" name="Table 3">
            <a:extLst>
              <a:ext uri="{FF2B5EF4-FFF2-40B4-BE49-F238E27FC236}">
                <a16:creationId xmlns:a16="http://schemas.microsoft.com/office/drawing/2014/main" xmlns="" id="{1093E42B-F8D6-1A1A-C62A-BE9620F864C9}"/>
              </a:ext>
            </a:extLst>
          </p:cNvPr>
          <p:cNvGraphicFramePr>
            <a:graphicFrameLocks noGrp="1"/>
          </p:cNvGraphicFramePr>
          <p:nvPr>
            <p:extLst>
              <p:ext uri="{D42A27DB-BD31-4B8C-83A1-F6EECF244321}">
                <p14:modId xmlns:p14="http://schemas.microsoft.com/office/powerpoint/2010/main" xmlns="" val="3051768259"/>
              </p:ext>
            </p:extLst>
          </p:nvPr>
        </p:nvGraphicFramePr>
        <p:xfrm>
          <a:off x="148858" y="669009"/>
          <a:ext cx="8884978" cy="4231895"/>
        </p:xfrm>
        <a:graphic>
          <a:graphicData uri="http://schemas.openxmlformats.org/drawingml/2006/table">
            <a:tbl>
              <a:tblPr firstRow="1" bandRow="1">
                <a:tableStyleId>{5940675A-B579-460E-94D1-54222C63F5DA}</a:tableStyleId>
              </a:tblPr>
              <a:tblGrid>
                <a:gridCol w="1344662">
                  <a:extLst>
                    <a:ext uri="{9D8B030D-6E8A-4147-A177-3AD203B41FA5}">
                      <a16:colId xmlns:a16="http://schemas.microsoft.com/office/drawing/2014/main" xmlns="" val="2598343541"/>
                    </a:ext>
                  </a:extLst>
                </a:gridCol>
                <a:gridCol w="1371600">
                  <a:extLst>
                    <a:ext uri="{9D8B030D-6E8A-4147-A177-3AD203B41FA5}">
                      <a16:colId xmlns:a16="http://schemas.microsoft.com/office/drawing/2014/main" xmlns="" val="1380315105"/>
                    </a:ext>
                  </a:extLst>
                </a:gridCol>
                <a:gridCol w="1178560">
                  <a:extLst>
                    <a:ext uri="{9D8B030D-6E8A-4147-A177-3AD203B41FA5}">
                      <a16:colId xmlns:a16="http://schemas.microsoft.com/office/drawing/2014/main" xmlns="" val="1095946008"/>
                    </a:ext>
                  </a:extLst>
                </a:gridCol>
                <a:gridCol w="4990156">
                  <a:extLst>
                    <a:ext uri="{9D8B030D-6E8A-4147-A177-3AD203B41FA5}">
                      <a16:colId xmlns:a16="http://schemas.microsoft.com/office/drawing/2014/main" xmlns="" val="136179696"/>
                    </a:ext>
                  </a:extLst>
                </a:gridCol>
              </a:tblGrid>
              <a:tr h="260708">
                <a:tc>
                  <a:txBody>
                    <a:bodyPr/>
                    <a:lstStyle/>
                    <a:p>
                      <a:r>
                        <a:rPr lang="en-ZA" sz="1200" b="1" dirty="0">
                          <a:latin typeface="Arial Narrow" panose="020B0606020202030204" pitchFamily="34" charset="0"/>
                        </a:rPr>
                        <a:t>Outcome 5</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An effectively regulated and sustainable social housing sector</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260708">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a:latin typeface="Arial Narrow" panose="020B0606020202030204" pitchFamily="34" charset="0"/>
                        </a:rPr>
                        <a:t>2021/22 </a:t>
                      </a:r>
                      <a:r>
                        <a:rPr lang="en-ZA" sz="1200" b="1" dirty="0">
                          <a:latin typeface="Arial Narrow" panose="020B0606020202030204" pitchFamily="34" charset="0"/>
                        </a:rPr>
                        <a:t>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653442">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Number of additional fully accredited SHIs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 additional fully accredited SHIs</a:t>
                      </a:r>
                      <a:endParaRPr lang="en-ZA"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 additional fully accredited SHIs. </a:t>
                      </a:r>
                      <a:endParaRPr lang="en-US"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Negative variance of 2. There were no entities that progressed from conditionally to fully accredited status over the period. It was found that greater training and familiarity in understanding the social housing </a:t>
                      </a:r>
                      <a:r>
                        <a:rPr lang="en-US" sz="1200" dirty="0" err="1">
                          <a:effectLst/>
                          <a:latin typeface="Arial Narrow" panose="020B0606020202030204" pitchFamily="34" charset="0"/>
                          <a:ea typeface="Arial" panose="020B0604020202020204" pitchFamily="34" charset="0"/>
                          <a:cs typeface="Times New Roman" panose="02020603050405020304" pitchFamily="18" charset="0"/>
                        </a:rPr>
                        <a:t>programme</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and the process of accreditation. </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Applicants, particularly designated groups, struggle to access land, to develop and manage a project which is a requirement for full accreditation. A review of the accreditation processes and interventions to improve on the incubation of applicants.</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Partnerships through joint implementation with the Housing Development Agency (HDA) is intended to assist conditionally accredited SHIs struggling to obtain land to develop their first social housing project. </a:t>
                      </a:r>
                    </a:p>
                  </a:txBody>
                  <a:tcPr marL="68580" marR="68580" marT="0" marB="0">
                    <a:solidFill>
                      <a:schemeClr val="bg1"/>
                    </a:solidFill>
                  </a:tcPr>
                </a:tc>
                <a:extLst>
                  <a:ext uri="{0D108BD9-81ED-4DB2-BD59-A6C34878D82A}">
                    <a16:rowId xmlns:a16="http://schemas.microsoft.com/office/drawing/2014/main" xmlns="" val="438071678"/>
                  </a:ext>
                </a:extLst>
              </a:tr>
              <a:tr h="653442">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Number of additional conditionally accredited SHIs with accredited projects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 additional conditionally accredited SHIs with accredited projects</a:t>
                      </a:r>
                      <a:endParaRPr lang="en-ZA"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algn="l" defTabSz="685783" rtl="0" eaLnBrk="1" latinLnBrk="0" hangingPunct="1">
                        <a:lnSpc>
                          <a:spcPct val="107000"/>
                        </a:lnSpc>
                        <a:spcAft>
                          <a:spcPts val="800"/>
                        </a:spcAft>
                      </a:pPr>
                      <a:r>
                        <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 additional conditionally accredited SHIs with accredited projects</a:t>
                      </a: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Negative variance of 4. Only one conditionally accredited SHI project (</a:t>
                      </a:r>
                      <a:r>
                        <a:rPr lang="en-US" sz="1200" dirty="0" err="1">
                          <a:effectLst/>
                          <a:latin typeface="Arial Narrow" panose="020B0606020202030204" pitchFamily="34" charset="0"/>
                          <a:ea typeface="Arial" panose="020B0604020202020204" pitchFamily="34" charset="0"/>
                          <a:cs typeface="Times New Roman" panose="02020603050405020304" pitchFamily="18" charset="0"/>
                        </a:rPr>
                        <a:t>Siyanakhela</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a:t>
                      </a:r>
                      <a:r>
                        <a:rPr lang="en-US" sz="1200" dirty="0" err="1">
                          <a:effectLst/>
                          <a:latin typeface="Arial Narrow" panose="020B0606020202030204" pitchFamily="34" charset="0"/>
                          <a:ea typeface="Arial" panose="020B0604020202020204" pitchFamily="34" charset="0"/>
                          <a:cs typeface="Times New Roman" panose="02020603050405020304" pitchFamily="18" charset="0"/>
                        </a:rPr>
                        <a:t>Imizi</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was accredited. Projects have been mainly approved during the year by other delivery agents. The SHRA observed a reduction in projects submitted for accreditation during this reporting period. It is SHRA opinion that applicants have been holding back their project applications pending the application of pending adjustments to the grant quantum and income bands. The Accreditation unit will in the next financial year, use a proactive approach to attract and improve on the chances of conditionally accredited institutions to progress towards full accreditation.</a:t>
                      </a:r>
                    </a:p>
                  </a:txBody>
                  <a:tcPr marL="68580" marR="68580" marT="0" marB="0">
                    <a:solidFill>
                      <a:schemeClr val="bg1"/>
                    </a:solidFill>
                  </a:tcPr>
                </a:tc>
                <a:extLst>
                  <a:ext uri="{0D108BD9-81ED-4DB2-BD59-A6C34878D82A}">
                    <a16:rowId xmlns:a16="http://schemas.microsoft.com/office/drawing/2014/main" xmlns="" val="3278402922"/>
                  </a:ext>
                </a:extLst>
              </a:tr>
            </a:tbl>
          </a:graphicData>
        </a:graphic>
      </p:graphicFrame>
    </p:spTree>
    <p:extLst>
      <p:ext uri="{BB962C8B-B14F-4D97-AF65-F5344CB8AC3E}">
        <p14:creationId xmlns:p14="http://schemas.microsoft.com/office/powerpoint/2010/main" xmlns="" val="15287769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2: COMPLIANCE, ACCREDITATION AND REGULATION</a:t>
            </a:r>
          </a:p>
        </p:txBody>
      </p:sp>
      <p:graphicFrame>
        <p:nvGraphicFramePr>
          <p:cNvPr id="5" name="Table 4">
            <a:extLst>
              <a:ext uri="{FF2B5EF4-FFF2-40B4-BE49-F238E27FC236}">
                <a16:creationId xmlns:a16="http://schemas.microsoft.com/office/drawing/2014/main" xmlns="" id="{DFA1A901-8E7E-1365-5162-4727813411F6}"/>
              </a:ext>
            </a:extLst>
          </p:cNvPr>
          <p:cNvGraphicFramePr>
            <a:graphicFrameLocks noGrp="1"/>
          </p:cNvGraphicFramePr>
          <p:nvPr>
            <p:extLst>
              <p:ext uri="{D42A27DB-BD31-4B8C-83A1-F6EECF244321}">
                <p14:modId xmlns:p14="http://schemas.microsoft.com/office/powerpoint/2010/main" xmlns="" val="118433371"/>
              </p:ext>
            </p:extLst>
          </p:nvPr>
        </p:nvGraphicFramePr>
        <p:xfrm>
          <a:off x="148858" y="973809"/>
          <a:ext cx="8884978" cy="3642679"/>
        </p:xfrm>
        <a:graphic>
          <a:graphicData uri="http://schemas.openxmlformats.org/drawingml/2006/table">
            <a:tbl>
              <a:tblPr firstRow="1" bandRow="1">
                <a:tableStyleId>{5940675A-B579-460E-94D1-54222C63F5DA}</a:tableStyleId>
              </a:tblPr>
              <a:tblGrid>
                <a:gridCol w="1774763">
                  <a:extLst>
                    <a:ext uri="{9D8B030D-6E8A-4147-A177-3AD203B41FA5}">
                      <a16:colId xmlns:a16="http://schemas.microsoft.com/office/drawing/2014/main" xmlns="" val="2598343541"/>
                    </a:ext>
                  </a:extLst>
                </a:gridCol>
                <a:gridCol w="1660560">
                  <a:extLst>
                    <a:ext uri="{9D8B030D-6E8A-4147-A177-3AD203B41FA5}">
                      <a16:colId xmlns:a16="http://schemas.microsoft.com/office/drawing/2014/main" xmlns="" val="1380315105"/>
                    </a:ext>
                  </a:extLst>
                </a:gridCol>
                <a:gridCol w="1708660">
                  <a:extLst>
                    <a:ext uri="{9D8B030D-6E8A-4147-A177-3AD203B41FA5}">
                      <a16:colId xmlns:a16="http://schemas.microsoft.com/office/drawing/2014/main" xmlns="" val="1095946008"/>
                    </a:ext>
                  </a:extLst>
                </a:gridCol>
                <a:gridCol w="3740995">
                  <a:extLst>
                    <a:ext uri="{9D8B030D-6E8A-4147-A177-3AD203B41FA5}">
                      <a16:colId xmlns:a16="http://schemas.microsoft.com/office/drawing/2014/main" xmlns="" val="136179696"/>
                    </a:ext>
                  </a:extLst>
                </a:gridCol>
              </a:tblGrid>
              <a:tr h="260708">
                <a:tc>
                  <a:txBody>
                    <a:bodyPr/>
                    <a:lstStyle/>
                    <a:p>
                      <a:r>
                        <a:rPr lang="en-ZA" sz="1200" b="1" dirty="0">
                          <a:latin typeface="Arial Narrow" panose="020B0606020202030204" pitchFamily="34" charset="0"/>
                        </a:rPr>
                        <a:t>Outcome 5</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An effectively regulated and sustainable social housing sector</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260708">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a:latin typeface="Arial Narrow" panose="020B0606020202030204" pitchFamily="34" charset="0"/>
                        </a:rPr>
                        <a:t>2021/22 </a:t>
                      </a:r>
                      <a:r>
                        <a:rPr lang="en-ZA" sz="1200" b="1" dirty="0">
                          <a:latin typeface="Arial Narrow" panose="020B0606020202030204" pitchFamily="34" charset="0"/>
                        </a:rPr>
                        <a:t>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465600">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Number of subsidised housing units' tenancy audits conducted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3 300 subsidised housing units' tenancy audits conducted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4 532 subsidised housing units’ tenancy audits conducted.</a:t>
                      </a:r>
                    </a:p>
                  </a:txBody>
                  <a:tcPr marL="68580" marR="68580" marT="0" marB="0">
                    <a:solidFill>
                      <a:srgbClr val="00B05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Positive variance of 1 232 units. Overachievement was a result of advanced planning. A total of fourteen (14) projects and 4 532 tenancy audits were conducted. This was 1 2332 more than the annual target.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432044051"/>
                  </a:ext>
                </a:extLst>
              </a:tr>
              <a:tr h="465600">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Number of subsidised housing projects’ tenant satisfaction surveys conducted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10 subsidised housing projects’ tenant satisfaction surveys conducted audits conducted</a:t>
                      </a:r>
                      <a:endParaRPr lang="en-ZA"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algn="l" defTabSz="685783" rtl="0" eaLnBrk="1" latinLnBrk="0" hangingPunct="1">
                        <a:lnSpc>
                          <a:spcPct val="107000"/>
                        </a:lnSpc>
                        <a:spcAft>
                          <a:spcPts val="800"/>
                        </a:spcAft>
                      </a:pPr>
                      <a:r>
                        <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 subsidised housing projects’ tenant satisfaction surveys conducted</a:t>
                      </a:r>
                    </a:p>
                  </a:txBody>
                  <a:tcPr marL="68580" marR="68580" marT="0" marB="0">
                    <a:solidFill>
                      <a:srgbClr val="00B05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Positive variance of 1. A total of 26 projects were identified as part of the survey pilot. Poor response rates resulted in only 11 projects being considered as part of the reported achievement.</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Going forward the SHRA will assess the process and applicability of the findings to guide best practice towards achieving the regulatory require for good tenant management practice.</a:t>
                      </a:r>
                    </a:p>
                  </a:txBody>
                  <a:tcPr marL="68580" marR="68580" marT="0" marB="0">
                    <a:solidFill>
                      <a:schemeClr val="bg1"/>
                    </a:solidFill>
                  </a:tcPr>
                </a:tc>
                <a:extLst>
                  <a:ext uri="{0D108BD9-81ED-4DB2-BD59-A6C34878D82A}">
                    <a16:rowId xmlns:a16="http://schemas.microsoft.com/office/drawing/2014/main" xmlns="" val="438071678"/>
                  </a:ext>
                </a:extLst>
              </a:tr>
              <a:tr h="653442">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Number of subsidised housing projects’ safety and security audits conducted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15 subsidised housing projects’ safety and security audits conducted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22 subsidised housing projects’ safety and security audits have been conducted.</a:t>
                      </a:r>
                    </a:p>
                  </a:txBody>
                  <a:tcPr marL="68580" marR="68580" marT="0" marB="0">
                    <a:solidFill>
                      <a:srgbClr val="00B05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Positive variance of 7. Early initiation with the safety and security audits allowed 7 additional projects to be included in the year. </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The identified findings will continue to inform the remedial actions and/or intervention to be planned and implemented.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23270209"/>
                  </a:ext>
                </a:extLst>
              </a:tr>
            </a:tbl>
          </a:graphicData>
        </a:graphic>
      </p:graphicFrame>
    </p:spTree>
    <p:extLst>
      <p:ext uri="{BB962C8B-B14F-4D97-AF65-F5344CB8AC3E}">
        <p14:creationId xmlns:p14="http://schemas.microsoft.com/office/powerpoint/2010/main" xmlns="" val="10237572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2: COMPLIANCE, ACCREDITATION AND REGULATION</a:t>
            </a:r>
          </a:p>
        </p:txBody>
      </p:sp>
      <p:graphicFrame>
        <p:nvGraphicFramePr>
          <p:cNvPr id="4" name="Table 3">
            <a:extLst>
              <a:ext uri="{FF2B5EF4-FFF2-40B4-BE49-F238E27FC236}">
                <a16:creationId xmlns:a16="http://schemas.microsoft.com/office/drawing/2014/main" xmlns="" id="{D505B850-C41B-09AA-5CAF-17262545DE95}"/>
              </a:ext>
            </a:extLst>
          </p:cNvPr>
          <p:cNvGraphicFramePr>
            <a:graphicFrameLocks noGrp="1"/>
          </p:cNvGraphicFramePr>
          <p:nvPr>
            <p:extLst>
              <p:ext uri="{D42A27DB-BD31-4B8C-83A1-F6EECF244321}">
                <p14:modId xmlns:p14="http://schemas.microsoft.com/office/powerpoint/2010/main" xmlns="" val="1639926482"/>
              </p:ext>
            </p:extLst>
          </p:nvPr>
        </p:nvGraphicFramePr>
        <p:xfrm>
          <a:off x="148858" y="750289"/>
          <a:ext cx="8884978" cy="3572859"/>
        </p:xfrm>
        <a:graphic>
          <a:graphicData uri="http://schemas.openxmlformats.org/drawingml/2006/table">
            <a:tbl>
              <a:tblPr firstRow="1" bandRow="1">
                <a:tableStyleId>{5940675A-B579-460E-94D1-54222C63F5DA}</a:tableStyleId>
              </a:tblPr>
              <a:tblGrid>
                <a:gridCol w="1774763">
                  <a:extLst>
                    <a:ext uri="{9D8B030D-6E8A-4147-A177-3AD203B41FA5}">
                      <a16:colId xmlns:a16="http://schemas.microsoft.com/office/drawing/2014/main" xmlns="" val="2598343541"/>
                    </a:ext>
                  </a:extLst>
                </a:gridCol>
                <a:gridCol w="1660560">
                  <a:extLst>
                    <a:ext uri="{9D8B030D-6E8A-4147-A177-3AD203B41FA5}">
                      <a16:colId xmlns:a16="http://schemas.microsoft.com/office/drawing/2014/main" xmlns="" val="1380315105"/>
                    </a:ext>
                  </a:extLst>
                </a:gridCol>
                <a:gridCol w="1574673">
                  <a:extLst>
                    <a:ext uri="{9D8B030D-6E8A-4147-A177-3AD203B41FA5}">
                      <a16:colId xmlns:a16="http://schemas.microsoft.com/office/drawing/2014/main" xmlns="" val="1095946008"/>
                    </a:ext>
                  </a:extLst>
                </a:gridCol>
                <a:gridCol w="3874982">
                  <a:extLst>
                    <a:ext uri="{9D8B030D-6E8A-4147-A177-3AD203B41FA5}">
                      <a16:colId xmlns:a16="http://schemas.microsoft.com/office/drawing/2014/main" xmlns="" val="136179696"/>
                    </a:ext>
                  </a:extLst>
                </a:gridCol>
              </a:tblGrid>
              <a:tr h="260708">
                <a:tc>
                  <a:txBody>
                    <a:bodyPr/>
                    <a:lstStyle/>
                    <a:p>
                      <a:r>
                        <a:rPr lang="en-ZA" sz="1200" b="1" dirty="0">
                          <a:latin typeface="Arial Narrow" panose="020B0606020202030204" pitchFamily="34" charset="0"/>
                        </a:rPr>
                        <a:t>Outcome 6</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A transformed social housing sector value chain </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260708">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980471">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Percentage of new project accreditation applicants that are black majority 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85% of new project accreditation applicants that are black majority 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80% of new project accreditation applicants that are black majority 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A negative variance of 5%. Project accreditation applicants are now required to submit transformation plans addressing their current transformation profiles. The Inclusive Growth policy approved in January 2022 guides on how each </a:t>
                      </a:r>
                      <a:r>
                        <a:rPr lang="en-US" sz="1200" dirty="0" err="1">
                          <a:effectLst/>
                          <a:latin typeface="Arial Narrow" panose="020B0606020202030204" pitchFamily="34" charset="0"/>
                          <a:ea typeface="Arial" panose="020B0604020202020204" pitchFamily="34" charset="0"/>
                          <a:cs typeface="Times New Roman" panose="02020603050405020304" pitchFamily="18" charset="0"/>
                        </a:rPr>
                        <a:t>programme</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should contribute towards meeting this objective. </a:t>
                      </a:r>
                    </a:p>
                  </a:txBody>
                  <a:tcPr marL="68580" marR="68580" marT="0" marB="0">
                    <a:solidFill>
                      <a:schemeClr val="bg1"/>
                    </a:solidFill>
                  </a:tcPr>
                </a:tc>
                <a:extLst>
                  <a:ext uri="{0D108BD9-81ED-4DB2-BD59-A6C34878D82A}">
                    <a16:rowId xmlns:a16="http://schemas.microsoft.com/office/drawing/2014/main" xmlns="" val="3060913984"/>
                  </a:ext>
                </a:extLst>
              </a:tr>
              <a:tr h="980471">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Percentage of new project accreditation applicants that are majority owned or controlled by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40% of new project accreditation applicants that are majority owned or controlled by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28% of new project accreditation applicants that are majority owned or controlled by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Negative variance of 12%.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Project accreditation applications have mostly come from entities that have limited majority representation by women, youth, people with disabilities. Some of the challenges faced by the available institutions bringing projects by designated groups arises because of access to land and finance. </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Measures to open opportunities for designated groups to access land and finance including the submission of transformation plans addressing changes to their transformation profiles to improve chances of project success and achievement of the target have been identified and will be actioned.</a:t>
                      </a:r>
                    </a:p>
                  </a:txBody>
                  <a:tcPr marL="68580" marR="68580" marT="0" marB="0">
                    <a:solidFill>
                      <a:schemeClr val="bg1"/>
                    </a:solidFill>
                  </a:tcPr>
                </a:tc>
                <a:extLst>
                  <a:ext uri="{0D108BD9-81ED-4DB2-BD59-A6C34878D82A}">
                    <a16:rowId xmlns:a16="http://schemas.microsoft.com/office/drawing/2014/main" xmlns="" val="3724117353"/>
                  </a:ext>
                </a:extLst>
              </a:tr>
            </a:tbl>
          </a:graphicData>
        </a:graphic>
      </p:graphicFrame>
    </p:spTree>
    <p:extLst>
      <p:ext uri="{BB962C8B-B14F-4D97-AF65-F5344CB8AC3E}">
        <p14:creationId xmlns:p14="http://schemas.microsoft.com/office/powerpoint/2010/main" xmlns="" val="25594606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3: SECTOR DEVELOPMENT &amp; TRANSFORMATION</a:t>
            </a:r>
          </a:p>
        </p:txBody>
      </p:sp>
      <p:graphicFrame>
        <p:nvGraphicFramePr>
          <p:cNvPr id="5" name="Table 4">
            <a:extLst>
              <a:ext uri="{FF2B5EF4-FFF2-40B4-BE49-F238E27FC236}">
                <a16:creationId xmlns:a16="http://schemas.microsoft.com/office/drawing/2014/main" xmlns="" id="{1A6E107B-2B3B-0D6F-B8D8-597C95B3F072}"/>
              </a:ext>
            </a:extLst>
          </p:cNvPr>
          <p:cNvGraphicFramePr>
            <a:graphicFrameLocks noGrp="1"/>
          </p:cNvGraphicFramePr>
          <p:nvPr>
            <p:extLst>
              <p:ext uri="{D42A27DB-BD31-4B8C-83A1-F6EECF244321}">
                <p14:modId xmlns:p14="http://schemas.microsoft.com/office/powerpoint/2010/main" xmlns="" val="2124021135"/>
              </p:ext>
            </p:extLst>
          </p:nvPr>
        </p:nvGraphicFramePr>
        <p:xfrm>
          <a:off x="148856" y="973809"/>
          <a:ext cx="8907010" cy="3462348"/>
        </p:xfrm>
        <a:graphic>
          <a:graphicData uri="http://schemas.openxmlformats.org/drawingml/2006/table">
            <a:tbl>
              <a:tblPr firstRow="1" bandRow="1">
                <a:tableStyleId>{5940675A-B579-460E-94D1-54222C63F5DA}</a:tableStyleId>
              </a:tblPr>
              <a:tblGrid>
                <a:gridCol w="1779163">
                  <a:extLst>
                    <a:ext uri="{9D8B030D-6E8A-4147-A177-3AD203B41FA5}">
                      <a16:colId xmlns:a16="http://schemas.microsoft.com/office/drawing/2014/main" xmlns="" val="2598343541"/>
                    </a:ext>
                  </a:extLst>
                </a:gridCol>
                <a:gridCol w="1790355">
                  <a:extLst>
                    <a:ext uri="{9D8B030D-6E8A-4147-A177-3AD203B41FA5}">
                      <a16:colId xmlns:a16="http://schemas.microsoft.com/office/drawing/2014/main" xmlns="" val="1380315105"/>
                    </a:ext>
                  </a:extLst>
                </a:gridCol>
                <a:gridCol w="2126045">
                  <a:extLst>
                    <a:ext uri="{9D8B030D-6E8A-4147-A177-3AD203B41FA5}">
                      <a16:colId xmlns:a16="http://schemas.microsoft.com/office/drawing/2014/main" xmlns="" val="1095946008"/>
                    </a:ext>
                  </a:extLst>
                </a:gridCol>
                <a:gridCol w="3211447">
                  <a:extLst>
                    <a:ext uri="{9D8B030D-6E8A-4147-A177-3AD203B41FA5}">
                      <a16:colId xmlns:a16="http://schemas.microsoft.com/office/drawing/2014/main" xmlns="" val="136179696"/>
                    </a:ext>
                  </a:extLst>
                </a:gridCol>
              </a:tblGrid>
              <a:tr h="321035">
                <a:tc>
                  <a:txBody>
                    <a:bodyPr/>
                    <a:lstStyle/>
                    <a:p>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Outcome 3</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Enhanced performance of delivery agents and projects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3155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124197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Number of incubation programme participants receiving project accreditation </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 incubation programme participants receiving project accreditation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19005" marR="1900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0 incubation programme participants receiving project accreditation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Negative variance of 2. This was due to no project in from any of the participants in the multi-year </a:t>
                      </a:r>
                      <a:r>
                        <a:rPr lang="en-US" sz="1200" dirty="0" err="1">
                          <a:effectLst/>
                          <a:latin typeface="Arial Narrow" panose="020B0606020202030204" pitchFamily="34" charset="0"/>
                          <a:ea typeface="Arial" panose="020B0604020202020204" pitchFamily="34" charset="0"/>
                          <a:cs typeface="Times New Roman" panose="02020603050405020304" pitchFamily="18" charset="0"/>
                        </a:rPr>
                        <a:t>programme</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ready for accreditation. A review of the accreditation approach and support needed has been put in place to improve the success rate of the incubation </a:t>
                      </a:r>
                      <a:r>
                        <a:rPr lang="en-US" sz="1200" dirty="0" err="1">
                          <a:effectLst/>
                          <a:latin typeface="Arial Narrow" panose="020B0606020202030204" pitchFamily="34" charset="0"/>
                          <a:ea typeface="Arial" panose="020B0604020202020204" pitchFamily="34" charset="0"/>
                          <a:cs typeface="Times New Roman" panose="02020603050405020304" pitchFamily="18" charset="0"/>
                        </a:rPr>
                        <a:t>programme</a:t>
                      </a:r>
                      <a:r>
                        <a:rPr lang="en-US" sz="1200" dirty="0">
                          <a:effectLst/>
                          <a:latin typeface="Arial Narrow" panose="020B0606020202030204" pitchFamily="34" charset="0"/>
                          <a:ea typeface="Arial" panose="020B060402020202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xmlns="" val="3060913984"/>
                  </a:ext>
                </a:extLst>
              </a:tr>
              <a:tr h="1583775">
                <a:tc>
                  <a:txBody>
                    <a:bodyPr/>
                    <a:lstStyle/>
                    <a:p>
                      <a:pPr algn="l">
                        <a:lnSpc>
                          <a:spcPct val="107000"/>
                        </a:lnSpc>
                        <a:spcAft>
                          <a:spcPts val="800"/>
                        </a:spcAft>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Percentage achievement of the SHI intervention plan</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75% achievement of the SHI intervention plan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100% achievement of the SHI intervention plan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Positive variance of 25%.</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Two of the identified interventions have been successfully implemented resulting in the maintenance of the accreditation level.</a:t>
                      </a:r>
                    </a:p>
                  </a:txBody>
                  <a:tcPr marL="68580" marR="68580" marT="0" marB="0">
                    <a:solidFill>
                      <a:schemeClr val="bg1"/>
                    </a:solidFill>
                  </a:tcPr>
                </a:tc>
                <a:extLst>
                  <a:ext uri="{0D108BD9-81ED-4DB2-BD59-A6C34878D82A}">
                    <a16:rowId xmlns:a16="http://schemas.microsoft.com/office/drawing/2014/main" xmlns="" val="3123240051"/>
                  </a:ext>
                </a:extLst>
              </a:tr>
            </a:tbl>
          </a:graphicData>
        </a:graphic>
      </p:graphicFrame>
    </p:spTree>
    <p:extLst>
      <p:ext uri="{BB962C8B-B14F-4D97-AF65-F5344CB8AC3E}">
        <p14:creationId xmlns:p14="http://schemas.microsoft.com/office/powerpoint/2010/main" xmlns="" val="25668564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3: SECTOR DEVELOPMENT &amp; TRANSFORMATION</a:t>
            </a:r>
          </a:p>
        </p:txBody>
      </p:sp>
      <p:graphicFrame>
        <p:nvGraphicFramePr>
          <p:cNvPr id="5" name="Table 4">
            <a:extLst>
              <a:ext uri="{FF2B5EF4-FFF2-40B4-BE49-F238E27FC236}">
                <a16:creationId xmlns:a16="http://schemas.microsoft.com/office/drawing/2014/main" xmlns="" id="{C6DF8DBB-7521-2A4E-47E3-F183504E38D1}"/>
              </a:ext>
            </a:extLst>
          </p:cNvPr>
          <p:cNvGraphicFramePr>
            <a:graphicFrameLocks noGrp="1"/>
          </p:cNvGraphicFramePr>
          <p:nvPr>
            <p:extLst>
              <p:ext uri="{D42A27DB-BD31-4B8C-83A1-F6EECF244321}">
                <p14:modId xmlns:p14="http://schemas.microsoft.com/office/powerpoint/2010/main" xmlns="" val="1220667184"/>
              </p:ext>
            </p:extLst>
          </p:nvPr>
        </p:nvGraphicFramePr>
        <p:xfrm>
          <a:off x="148856" y="689329"/>
          <a:ext cx="8907010" cy="3753204"/>
        </p:xfrm>
        <a:graphic>
          <a:graphicData uri="http://schemas.openxmlformats.org/drawingml/2006/table">
            <a:tbl>
              <a:tblPr firstRow="1" bandRow="1">
                <a:tableStyleId>{5940675A-B579-460E-94D1-54222C63F5DA}</a:tableStyleId>
              </a:tblPr>
              <a:tblGrid>
                <a:gridCol w="1779163">
                  <a:extLst>
                    <a:ext uri="{9D8B030D-6E8A-4147-A177-3AD203B41FA5}">
                      <a16:colId xmlns:a16="http://schemas.microsoft.com/office/drawing/2014/main" xmlns="" val="2598343541"/>
                    </a:ext>
                  </a:extLst>
                </a:gridCol>
                <a:gridCol w="1790355">
                  <a:extLst>
                    <a:ext uri="{9D8B030D-6E8A-4147-A177-3AD203B41FA5}">
                      <a16:colId xmlns:a16="http://schemas.microsoft.com/office/drawing/2014/main" xmlns="" val="1380315105"/>
                    </a:ext>
                  </a:extLst>
                </a:gridCol>
                <a:gridCol w="1974934">
                  <a:extLst>
                    <a:ext uri="{9D8B030D-6E8A-4147-A177-3AD203B41FA5}">
                      <a16:colId xmlns:a16="http://schemas.microsoft.com/office/drawing/2014/main" xmlns="" val="1095946008"/>
                    </a:ext>
                  </a:extLst>
                </a:gridCol>
                <a:gridCol w="3362558">
                  <a:extLst>
                    <a:ext uri="{9D8B030D-6E8A-4147-A177-3AD203B41FA5}">
                      <a16:colId xmlns:a16="http://schemas.microsoft.com/office/drawing/2014/main" xmlns="" val="2486805481"/>
                    </a:ext>
                  </a:extLst>
                </a:gridCol>
              </a:tblGrid>
              <a:tr h="321035">
                <a:tc>
                  <a:txBody>
                    <a:bodyPr/>
                    <a:lstStyle/>
                    <a:p>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Outcome 3</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Enhanced performance of delivery agents and projects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400144888"/>
                  </a:ext>
                </a:extLst>
              </a:tr>
              <a:tr h="3155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a:latin typeface="Arial Narrow" panose="020B0606020202030204" pitchFamily="34" charset="0"/>
                        </a:rPr>
                        <a:t>Comments on</a:t>
                      </a:r>
                      <a:r>
                        <a:rPr lang="en-ZA" sz="1200" b="1" baseline="0">
                          <a:latin typeface="Arial Narrow" panose="020B0606020202030204" pitchFamily="34" charset="0"/>
                        </a:rPr>
                        <a:t> non-achievement</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123962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Percentage achievement of the social housing projects’ intervention plan</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0"/>
                        </a:spcAft>
                      </a:pPr>
                      <a:r>
                        <a:rPr kumimoji="0" lang="en-ZA" sz="1200" b="0" i="0" u="none" strike="noStrike" kern="1200" cap="none" spc="0" normalizeH="0" baseline="0" dirty="0">
                          <a:ln>
                            <a:noFill/>
                          </a:ln>
                          <a:solidFill>
                            <a:srgbClr val="0F242A"/>
                          </a:solidFill>
                          <a:effectLst/>
                          <a:uLnTx/>
                          <a:uFillTx/>
                          <a:latin typeface="Arial Narrow" panose="020B0606020202030204" pitchFamily="34" charset="0"/>
                          <a:ea typeface="Calibri" panose="020F0502020204030204" pitchFamily="34" charset="0"/>
                          <a:cs typeface="Times New Roman" panose="02020603050405020304" pitchFamily="18" charset="0"/>
                        </a:rPr>
                        <a:t>75% achievement of the social housing projects’ intervention plan</a:t>
                      </a:r>
                      <a:endParaRPr kumimoji="0" lang="en-ZA" sz="1200" b="0" i="0" u="none" strike="noStrike" kern="1200" cap="none" spc="0" normalizeH="0" baseline="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marL="19005" marR="1900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0% of the social housing projects’ intervention plan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Negative variance of 75%. No project has reached readiness for accreditation. The time taken from identification, implementation of the interventions can span over multiple years. </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Going forward a review of the processes and institutional investment support is required</a:t>
                      </a:r>
                    </a:p>
                  </a:txBody>
                  <a:tcPr marL="68580" marR="68580" marT="0" marB="0">
                    <a:solidFill>
                      <a:schemeClr val="bg1"/>
                    </a:solidFill>
                  </a:tcPr>
                </a:tc>
                <a:extLst>
                  <a:ext uri="{0D108BD9-81ED-4DB2-BD59-A6C34878D82A}">
                    <a16:rowId xmlns:a16="http://schemas.microsoft.com/office/drawing/2014/main" xmlns="" val="3060913984"/>
                  </a:ext>
                </a:extLst>
              </a:tr>
              <a:tr h="266999">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Outcome 4</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solidFill>
                      <a:srgbClr val="F08221"/>
                    </a:solidFill>
                  </a:tcPr>
                </a:tc>
                <a:tc gridSpan="3">
                  <a:txBody>
                    <a:bodyPr/>
                    <a:lstStyle/>
                    <a:p>
                      <a:pPr marL="0" algn="l" defTabSz="685783" rtl="0" eaLnBrk="1" latinLnBrk="0" hangingPunct="1">
                        <a:lnSpc>
                          <a:spcPct val="107000"/>
                        </a:lnSpc>
                        <a:spcAft>
                          <a:spcPts val="0"/>
                        </a:spcAft>
                      </a:pPr>
                      <a:r>
                        <a:rPr kumimoji="0" lang="en-US" sz="1200" b="1" i="0" u="none" strike="noStrike" kern="1200" cap="none" spc="0" normalizeH="0" baseline="0" dirty="0">
                          <a:ln>
                            <a:noFill/>
                          </a:ln>
                          <a:solidFill>
                            <a:prstClr val="black"/>
                          </a:solidFill>
                          <a:effectLst/>
                          <a:uLnTx/>
                          <a:uFillTx/>
                          <a:latin typeface="Arial Narrow" panose="020B0606020202030204" pitchFamily="34" charset="0"/>
                          <a:ea typeface="+mn-ea"/>
                          <a:cs typeface="+mn-cs"/>
                        </a:rPr>
                        <a:t>Increased capacity of municipalities and provinces to deliver social housing</a:t>
                      </a:r>
                      <a:endParaRPr kumimoji="0" lang="en-ZA" sz="1200" b="1"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L="19005" marR="19005" marT="0" marB="0">
                    <a:solidFill>
                      <a:srgbClr val="F08221"/>
                    </a:solidFill>
                  </a:tcPr>
                </a:tc>
                <a:tc hMerge="1">
                  <a:txBody>
                    <a:bodyPr/>
                    <a:lstStyle/>
                    <a:p>
                      <a:pPr algn="l">
                        <a:lnSpc>
                          <a:spcPct val="107000"/>
                        </a:lnSpc>
                        <a:spcAft>
                          <a:spcPts val="800"/>
                        </a:spcAft>
                      </a:pP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hMerge="1">
                  <a:txBody>
                    <a:bodyPr/>
                    <a:lstStyle/>
                    <a:p>
                      <a:endParaRPr lang="en-ZA"/>
                    </a:p>
                  </a:txBody>
                  <a:tcPr/>
                </a:tc>
                <a:extLst>
                  <a:ext uri="{0D108BD9-81ED-4DB2-BD59-A6C34878D82A}">
                    <a16:rowId xmlns:a16="http://schemas.microsoft.com/office/drawing/2014/main" xmlns="" val="2573288206"/>
                  </a:ext>
                </a:extLst>
              </a:tr>
              <a:tr h="1583775">
                <a:tc>
                  <a:txBody>
                    <a:bodyPr/>
                    <a:lstStyle/>
                    <a:p>
                      <a:pPr algn="l">
                        <a:lnSpc>
                          <a:spcPct val="107000"/>
                        </a:lnSpc>
                        <a:spcAft>
                          <a:spcPts val="800"/>
                        </a:spcAft>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Number of provinces that achieve at least 80% of the criteria for supporting a functional Social Housing Programme </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7 provinces that achieve at least 80% of the criteria for supporting a functional Social Housing Programme</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7 provinces that achieve at least 80% of the criteria for supporting a functional Social Housing Programme</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No variance.</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123240051"/>
                  </a:ext>
                </a:extLst>
              </a:tr>
            </a:tbl>
          </a:graphicData>
        </a:graphic>
      </p:graphicFrame>
    </p:spTree>
    <p:extLst>
      <p:ext uri="{BB962C8B-B14F-4D97-AF65-F5344CB8AC3E}">
        <p14:creationId xmlns:p14="http://schemas.microsoft.com/office/powerpoint/2010/main" xmlns="" val="11246692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3: SECTOR DEVELOPMENT &amp; TRANSFORMATION</a:t>
            </a:r>
          </a:p>
        </p:txBody>
      </p:sp>
      <p:graphicFrame>
        <p:nvGraphicFramePr>
          <p:cNvPr id="5" name="Table 4">
            <a:extLst>
              <a:ext uri="{FF2B5EF4-FFF2-40B4-BE49-F238E27FC236}">
                <a16:creationId xmlns:a16="http://schemas.microsoft.com/office/drawing/2014/main" xmlns="" id="{DD9CECBC-C3A6-433D-5CBC-D81D80466CAE}"/>
              </a:ext>
            </a:extLst>
          </p:cNvPr>
          <p:cNvGraphicFramePr>
            <a:graphicFrameLocks noGrp="1"/>
          </p:cNvGraphicFramePr>
          <p:nvPr>
            <p:extLst>
              <p:ext uri="{D42A27DB-BD31-4B8C-83A1-F6EECF244321}">
                <p14:modId xmlns:p14="http://schemas.microsoft.com/office/powerpoint/2010/main" xmlns="" val="3565019576"/>
              </p:ext>
            </p:extLst>
          </p:nvPr>
        </p:nvGraphicFramePr>
        <p:xfrm>
          <a:off x="148856" y="973809"/>
          <a:ext cx="8907010" cy="3351630"/>
        </p:xfrm>
        <a:graphic>
          <a:graphicData uri="http://schemas.openxmlformats.org/drawingml/2006/table">
            <a:tbl>
              <a:tblPr firstRow="1" bandRow="1">
                <a:tableStyleId>{5940675A-B579-460E-94D1-54222C63F5DA}</a:tableStyleId>
              </a:tblPr>
              <a:tblGrid>
                <a:gridCol w="1779163">
                  <a:extLst>
                    <a:ext uri="{9D8B030D-6E8A-4147-A177-3AD203B41FA5}">
                      <a16:colId xmlns:a16="http://schemas.microsoft.com/office/drawing/2014/main" xmlns="" val="2598343541"/>
                    </a:ext>
                  </a:extLst>
                </a:gridCol>
                <a:gridCol w="1790355">
                  <a:extLst>
                    <a:ext uri="{9D8B030D-6E8A-4147-A177-3AD203B41FA5}">
                      <a16:colId xmlns:a16="http://schemas.microsoft.com/office/drawing/2014/main" xmlns="" val="1380315105"/>
                    </a:ext>
                  </a:extLst>
                </a:gridCol>
                <a:gridCol w="1974934">
                  <a:extLst>
                    <a:ext uri="{9D8B030D-6E8A-4147-A177-3AD203B41FA5}">
                      <a16:colId xmlns:a16="http://schemas.microsoft.com/office/drawing/2014/main" xmlns="" val="1095946008"/>
                    </a:ext>
                  </a:extLst>
                </a:gridCol>
                <a:gridCol w="3362558">
                  <a:extLst>
                    <a:ext uri="{9D8B030D-6E8A-4147-A177-3AD203B41FA5}">
                      <a16:colId xmlns:a16="http://schemas.microsoft.com/office/drawing/2014/main" xmlns="" val="2486805481"/>
                    </a:ext>
                  </a:extLst>
                </a:gridCol>
              </a:tblGrid>
              <a:tr h="321035">
                <a:tc>
                  <a:txBody>
                    <a:bodyPr/>
                    <a:lstStyle/>
                    <a:p>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Outcome 4</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Increased capacity of municipalities and provinces to deliver social housing</a:t>
                      </a:r>
                    </a:p>
                  </a:txBody>
                  <a:tcPr>
                    <a:solidFill>
                      <a:schemeClr val="accent4"/>
                    </a:solidFill>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400144888"/>
                  </a:ext>
                </a:extLst>
              </a:tr>
              <a:tr h="3155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812067">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Number of projects from municipalities in the municipal support programme accredited</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 projects from municipalities in the municipal support programme accredited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19005" marR="1900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 projects from municipalities in the municipal support programme accredited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No variance.</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060913984"/>
                  </a:ext>
                </a:extLst>
              </a:tr>
              <a:tr h="266999">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Outcome 6</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solidFill>
                      <a:srgbClr val="F08221"/>
                    </a:solidFill>
                  </a:tcPr>
                </a:tc>
                <a:tc gridSpan="3">
                  <a:txBody>
                    <a:bodyPr/>
                    <a:lstStyle/>
                    <a:p>
                      <a:pPr marL="0" algn="l" defTabSz="685783" rtl="0" eaLnBrk="1" latinLnBrk="0" hangingPunct="1">
                        <a:lnSpc>
                          <a:spcPct val="107000"/>
                        </a:lnSpc>
                        <a:spcAft>
                          <a:spcPts val="0"/>
                        </a:spcAft>
                      </a:pPr>
                      <a:r>
                        <a:rPr kumimoji="0" lang="en-US" sz="1200" b="1" i="0" u="none" strike="noStrike" kern="1200" cap="none" spc="0" normalizeH="0" baseline="0" dirty="0">
                          <a:ln>
                            <a:noFill/>
                          </a:ln>
                          <a:solidFill>
                            <a:prstClr val="black"/>
                          </a:solidFill>
                          <a:effectLst/>
                          <a:uLnTx/>
                          <a:uFillTx/>
                          <a:latin typeface="Arial Narrow" panose="020B0606020202030204" pitchFamily="34" charset="0"/>
                          <a:ea typeface="+mn-ea"/>
                          <a:cs typeface="+mn-cs"/>
                        </a:rPr>
                        <a:t>A transformed social housing sector value chain</a:t>
                      </a:r>
                      <a:endParaRPr kumimoji="0" lang="en-ZA" sz="1200" b="1"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L="19005" marR="19005" marT="0" marB="0">
                    <a:solidFill>
                      <a:srgbClr val="F08221"/>
                    </a:solidFill>
                  </a:tcPr>
                </a:tc>
                <a:tc hMerge="1">
                  <a:txBody>
                    <a:bodyPr/>
                    <a:lstStyle/>
                    <a:p>
                      <a:pPr algn="l">
                        <a:lnSpc>
                          <a:spcPct val="107000"/>
                        </a:lnSpc>
                        <a:spcAft>
                          <a:spcPts val="800"/>
                        </a:spcAft>
                      </a:pP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hMerge="1">
                  <a:txBody>
                    <a:bodyPr/>
                    <a:lstStyle/>
                    <a:p>
                      <a:endParaRPr lang="en-ZA"/>
                    </a:p>
                  </a:txBody>
                  <a:tcPr/>
                </a:tc>
                <a:extLst>
                  <a:ext uri="{0D108BD9-81ED-4DB2-BD59-A6C34878D82A}">
                    <a16:rowId xmlns:a16="http://schemas.microsoft.com/office/drawing/2014/main" xmlns="" val="2573288206"/>
                  </a:ext>
                </a:extLst>
              </a:tr>
              <a:tr h="1583775">
                <a:tc>
                  <a:txBody>
                    <a:bodyPr/>
                    <a:lstStyle/>
                    <a:p>
                      <a:pPr algn="l">
                        <a:lnSpc>
                          <a:spcPct val="107000"/>
                        </a:lnSpc>
                        <a:spcAft>
                          <a:spcPts val="800"/>
                        </a:spcAft>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Percentage of Institutional Investment Grant (IIG) recipients that are majority black-owned or controlled</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85% of IIG recipients that are majority black-owned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94% of Institutional Investment Grant (IIG) recipients that are majority black-owned or controlled</a:t>
                      </a:r>
                      <a:endParaRPr lang="en-ZA"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Positive variance of 9%.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There was a total of 31 Grant Recipients who were required to report on the extent of ownership or control. Only one of the thirty-one (31) grant recipients was a level 4 contributor.</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123240051"/>
                  </a:ext>
                </a:extLst>
              </a:tr>
            </a:tbl>
          </a:graphicData>
        </a:graphic>
      </p:graphicFrame>
    </p:spTree>
    <p:extLst>
      <p:ext uri="{BB962C8B-B14F-4D97-AF65-F5344CB8AC3E}">
        <p14:creationId xmlns:p14="http://schemas.microsoft.com/office/powerpoint/2010/main" xmlns="" val="170778998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3: SECTOR DEVELOPMENT &amp; TRANSFORMATION</a:t>
            </a:r>
          </a:p>
        </p:txBody>
      </p:sp>
      <p:graphicFrame>
        <p:nvGraphicFramePr>
          <p:cNvPr id="4" name="Table 3">
            <a:extLst>
              <a:ext uri="{FF2B5EF4-FFF2-40B4-BE49-F238E27FC236}">
                <a16:creationId xmlns:a16="http://schemas.microsoft.com/office/drawing/2014/main" xmlns="" id="{41F0A737-4D03-4945-31F3-3416065B8921}"/>
              </a:ext>
            </a:extLst>
          </p:cNvPr>
          <p:cNvGraphicFramePr>
            <a:graphicFrameLocks noGrp="1"/>
          </p:cNvGraphicFramePr>
          <p:nvPr>
            <p:extLst>
              <p:ext uri="{D42A27DB-BD31-4B8C-83A1-F6EECF244321}">
                <p14:modId xmlns:p14="http://schemas.microsoft.com/office/powerpoint/2010/main" xmlns="" val="525393008"/>
              </p:ext>
            </p:extLst>
          </p:nvPr>
        </p:nvGraphicFramePr>
        <p:xfrm>
          <a:off x="148856" y="973809"/>
          <a:ext cx="8907010" cy="3804152"/>
        </p:xfrm>
        <a:graphic>
          <a:graphicData uri="http://schemas.openxmlformats.org/drawingml/2006/table">
            <a:tbl>
              <a:tblPr firstRow="1" bandRow="1">
                <a:tableStyleId>{5940675A-B579-460E-94D1-54222C63F5DA}</a:tableStyleId>
              </a:tblPr>
              <a:tblGrid>
                <a:gridCol w="1779163">
                  <a:extLst>
                    <a:ext uri="{9D8B030D-6E8A-4147-A177-3AD203B41FA5}">
                      <a16:colId xmlns:a16="http://schemas.microsoft.com/office/drawing/2014/main" xmlns="" val="2598343541"/>
                    </a:ext>
                  </a:extLst>
                </a:gridCol>
                <a:gridCol w="1790355">
                  <a:extLst>
                    <a:ext uri="{9D8B030D-6E8A-4147-A177-3AD203B41FA5}">
                      <a16:colId xmlns:a16="http://schemas.microsoft.com/office/drawing/2014/main" xmlns="" val="1380315105"/>
                    </a:ext>
                  </a:extLst>
                </a:gridCol>
                <a:gridCol w="1974934">
                  <a:extLst>
                    <a:ext uri="{9D8B030D-6E8A-4147-A177-3AD203B41FA5}">
                      <a16:colId xmlns:a16="http://schemas.microsoft.com/office/drawing/2014/main" xmlns="" val="1095946008"/>
                    </a:ext>
                  </a:extLst>
                </a:gridCol>
                <a:gridCol w="3362558">
                  <a:extLst>
                    <a:ext uri="{9D8B030D-6E8A-4147-A177-3AD203B41FA5}">
                      <a16:colId xmlns:a16="http://schemas.microsoft.com/office/drawing/2014/main" xmlns="" val="2486805481"/>
                    </a:ext>
                  </a:extLst>
                </a:gridCol>
              </a:tblGrid>
              <a:tr h="321035">
                <a:tc>
                  <a:txBody>
                    <a:bodyPr/>
                    <a:lstStyle/>
                    <a:p>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Outcome 6</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rPr>
                        <a:t>A transformed social housing sector value chain</a:t>
                      </a:r>
                    </a:p>
                  </a:txBody>
                  <a:tcPr>
                    <a:solidFill>
                      <a:schemeClr val="accent4"/>
                    </a:solidFill>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1400144888"/>
                  </a:ext>
                </a:extLst>
              </a:tr>
              <a:tr h="3155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1583775">
                <a:tc>
                  <a:txBody>
                    <a:bodyPr/>
                    <a:lstStyle/>
                    <a:p>
                      <a:pPr algn="l">
                        <a:lnSpc>
                          <a:spcPct val="107000"/>
                        </a:lnSpc>
                        <a:spcAft>
                          <a:spcPts val="800"/>
                        </a:spcAft>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Percentage of Institutional Investment Grant (IIG) recipients that are from the designated groups</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40% of Institutional Investment Grant (IIG) recipients that are from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48% of Institutional Investment Grant (IIG) recipients that are from the designated groups</a:t>
                      </a:r>
                      <a:endParaRPr lang="en-ZA"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Positive variance of 8%.</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A total of 131 executive and non-executive board members across all the 31 IIG recipients. </a:t>
                      </a:r>
                    </a:p>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Out of these recipients, a total of 61 executive and non-executive board members are classified as a being from the designated group made up of 39 women, 22 youth and one 1 Military Veteran</a:t>
                      </a:r>
                    </a:p>
                    <a:p>
                      <a:pPr algn="l">
                        <a:lnSpc>
                          <a:spcPct val="107000"/>
                        </a:lnSpc>
                        <a:spcAft>
                          <a:spcPts val="800"/>
                        </a:spcAft>
                      </a:pP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123240051"/>
                  </a:ext>
                </a:extLst>
              </a:tr>
              <a:tr h="1583775">
                <a:tc>
                  <a:txBody>
                    <a:bodyPr/>
                    <a:lstStyle/>
                    <a:p>
                      <a:pPr algn="l">
                        <a:lnSpc>
                          <a:spcPct val="107000"/>
                        </a:lnSpc>
                        <a:spcAft>
                          <a:spcPts val="800"/>
                        </a:spcAft>
                      </a:pPr>
                      <a:r>
                        <a:rPr kumimoji="0" lang="en-US"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rPr>
                        <a:t>Percentage of participants in the incubation programme that are women or youth owned or controlled</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33% (2/6) of participants in the incubation programme that are women or youth 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77% of participants in the incubation programme are women or youth-owned or controlled</a:t>
                      </a:r>
                      <a:endParaRPr lang="en-ZA" sz="1200" kern="1200" dirty="0">
                        <a:solidFill>
                          <a:schemeClr val="tx1"/>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Positive variance of 44%.</a:t>
                      </a:r>
                      <a:r>
                        <a:rPr lang="en-US" sz="1200" dirty="0">
                          <a:effectLst/>
                          <a:latin typeface="Arial Narrow" panose="020B0606020202030204" pitchFamily="34" charset="0"/>
                          <a:ea typeface="Arial" panose="020B0604020202020204" pitchFamily="34" charset="0"/>
                          <a:cs typeface="Times New Roman" panose="02020603050405020304" pitchFamily="18" charset="0"/>
                        </a:rPr>
                        <a:t> Out of a total of 9 Incubation Participants that was made up of Social Housing Institutions (not for profit), </a:t>
                      </a:r>
                    </a:p>
                    <a:p>
                      <a:pPr algn="l">
                        <a:lnSpc>
                          <a:spcPct val="107000"/>
                        </a:lnSpc>
                        <a:spcAft>
                          <a:spcPts val="800"/>
                        </a:spcAft>
                      </a:pPr>
                      <a:r>
                        <a:rPr lang="en-US" sz="1200">
                          <a:effectLst/>
                          <a:latin typeface="Arial Narrow" panose="020B0606020202030204" pitchFamily="34" charset="0"/>
                          <a:ea typeface="Arial" panose="020B0604020202020204" pitchFamily="34" charset="0"/>
                          <a:cs typeface="Times New Roman" panose="02020603050405020304" pitchFamily="18" charset="0"/>
                        </a:rPr>
                        <a:t>Seven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(7) institutions had controlling interests by board members that were controlled by women and/or youth</a:t>
                      </a:r>
                    </a:p>
                  </a:txBody>
                  <a:tcPr marL="68580" marR="68580" marT="0" marB="0">
                    <a:solidFill>
                      <a:schemeClr val="bg1"/>
                    </a:solidFill>
                  </a:tcPr>
                </a:tc>
                <a:extLst>
                  <a:ext uri="{0D108BD9-81ED-4DB2-BD59-A6C34878D82A}">
                    <a16:rowId xmlns:a16="http://schemas.microsoft.com/office/drawing/2014/main" xmlns="" val="2859396879"/>
                  </a:ext>
                </a:extLst>
              </a:tr>
            </a:tbl>
          </a:graphicData>
        </a:graphic>
      </p:graphicFrame>
    </p:spTree>
    <p:extLst>
      <p:ext uri="{BB962C8B-B14F-4D97-AF65-F5344CB8AC3E}">
        <p14:creationId xmlns:p14="http://schemas.microsoft.com/office/powerpoint/2010/main" xmlns="" val="171679474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4: PROJECT DEVELOPMENT &amp; FUNDING</a:t>
            </a:r>
          </a:p>
        </p:txBody>
      </p:sp>
      <p:graphicFrame>
        <p:nvGraphicFramePr>
          <p:cNvPr id="5" name="Table 4">
            <a:extLst>
              <a:ext uri="{FF2B5EF4-FFF2-40B4-BE49-F238E27FC236}">
                <a16:creationId xmlns:a16="http://schemas.microsoft.com/office/drawing/2014/main" xmlns="" id="{4705C3DC-C362-A0E0-A0F7-3AFBF5BDE91E}"/>
              </a:ext>
            </a:extLst>
          </p:cNvPr>
          <p:cNvGraphicFramePr>
            <a:graphicFrameLocks noGrp="1"/>
          </p:cNvGraphicFramePr>
          <p:nvPr>
            <p:extLst>
              <p:ext uri="{D42A27DB-BD31-4B8C-83A1-F6EECF244321}">
                <p14:modId xmlns:p14="http://schemas.microsoft.com/office/powerpoint/2010/main" xmlns="" val="1853641260"/>
              </p:ext>
            </p:extLst>
          </p:nvPr>
        </p:nvGraphicFramePr>
        <p:xfrm>
          <a:off x="47768" y="746655"/>
          <a:ext cx="9096232" cy="4436604"/>
        </p:xfrm>
        <a:graphic>
          <a:graphicData uri="http://schemas.openxmlformats.org/drawingml/2006/table">
            <a:tbl>
              <a:tblPr firstRow="1" bandRow="1">
                <a:tableStyleId>{5940675A-B579-460E-94D1-54222C63F5DA}</a:tableStyleId>
              </a:tblPr>
              <a:tblGrid>
                <a:gridCol w="1440440">
                  <a:extLst>
                    <a:ext uri="{9D8B030D-6E8A-4147-A177-3AD203B41FA5}">
                      <a16:colId xmlns:a16="http://schemas.microsoft.com/office/drawing/2014/main" xmlns="" val="2598343541"/>
                    </a:ext>
                  </a:extLst>
                </a:gridCol>
                <a:gridCol w="1369284">
                  <a:extLst>
                    <a:ext uri="{9D8B030D-6E8A-4147-A177-3AD203B41FA5}">
                      <a16:colId xmlns:a16="http://schemas.microsoft.com/office/drawing/2014/main" xmlns="" val="1380315105"/>
                    </a:ext>
                  </a:extLst>
                </a:gridCol>
                <a:gridCol w="1486259">
                  <a:extLst>
                    <a:ext uri="{9D8B030D-6E8A-4147-A177-3AD203B41FA5}">
                      <a16:colId xmlns:a16="http://schemas.microsoft.com/office/drawing/2014/main" xmlns="" val="1095946008"/>
                    </a:ext>
                  </a:extLst>
                </a:gridCol>
                <a:gridCol w="4800249">
                  <a:extLst>
                    <a:ext uri="{9D8B030D-6E8A-4147-A177-3AD203B41FA5}">
                      <a16:colId xmlns:a16="http://schemas.microsoft.com/office/drawing/2014/main" xmlns="" val="136179696"/>
                    </a:ext>
                  </a:extLst>
                </a:gridCol>
              </a:tblGrid>
              <a:tr h="263030">
                <a:tc>
                  <a:txBody>
                    <a:bodyPr/>
                    <a:lstStyle/>
                    <a:p>
                      <a:r>
                        <a:rPr lang="en-ZA" sz="1200" b="1" dirty="0">
                          <a:latin typeface="Arial Narrow" panose="020B0606020202030204" pitchFamily="34" charset="0"/>
                        </a:rPr>
                        <a:t>Outcome 2</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cs typeface="Arial" panose="020B0604020202020204" pitchFamily="34" charset="0"/>
                        </a:rPr>
                        <a:t>Quality affordable social housing for rental delivered in strategically located areas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438384">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1299260">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Number of social housing units completed </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3 500social housing units completed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2 771social housing units completed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Negative variance of 729 units. This is due to majority of projects are stuck at planning due to a myriad of reasons not limited to statutory approvals and largely securing debt funding.  The PD&amp;F unit in the next FY will work closely with municipalities and grant recipients to fast-track statutory approvals through the PSCs. The programme has also seen several interested financiers to provide debt and equity which will move projects from planning to break ground and commence with construction.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060913984"/>
                  </a:ext>
                </a:extLst>
              </a:tr>
              <a:tr h="1111607">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Number of social housing units delivered </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4 000 social housing units delivered (tenanted).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2 057 Social housing units delivered (tenanted).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Negative variance of 1 943 units. This is due to the challenges faced by the programme are that there are units to be tenanted however they are awaiting statutory approvals such as occupational certificates. Performance against approximately 1 500 of these units will be accounted for in the next financial year. Over and above this, with the country opening up economically, job creation and economic activity will allow take up of units by prospective qualifying tenants.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144492043"/>
                  </a:ext>
                </a:extLst>
              </a:tr>
              <a:tr h="1190737">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Percentage expenditure of the approved annual Consolidated Capital Grant cash flow projection </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95% expenditure of the approved annual Consolidated Capital Grant cash flow projection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97%  expenditure of the approved annual Consolidated Capital Grant cash flow projection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Positive variance of 18.68%.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The PD&amp;F unit has in assessing projects on the pipeline pursued applicants to ensure transformation.  However, the SHRA must exercise caution with the recent High Court outcome regarding Government’s procurement on BBBEE procurement requirements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208727362"/>
                  </a:ext>
                </a:extLst>
              </a:tr>
            </a:tbl>
          </a:graphicData>
        </a:graphic>
      </p:graphicFrame>
    </p:spTree>
    <p:extLst>
      <p:ext uri="{BB962C8B-B14F-4D97-AF65-F5344CB8AC3E}">
        <p14:creationId xmlns:p14="http://schemas.microsoft.com/office/powerpoint/2010/main" xmlns="" val="29881306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10629"/>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2576575" y="87197"/>
            <a:ext cx="3835778" cy="600164"/>
          </a:xfrm>
          <a:prstGeom prst="rect">
            <a:avLst/>
          </a:prstGeom>
          <a:noFill/>
        </p:spPr>
        <p:txBody>
          <a:bodyPr wrap="square" rtlCol="0">
            <a:spAutoFit/>
          </a:bodyPr>
          <a:lstStyle/>
          <a:p>
            <a:pPr algn="ctr"/>
            <a:r>
              <a:rPr lang="en-US" sz="3300" b="1" dirty="0">
                <a:solidFill>
                  <a:srgbClr val="18A1B3"/>
                </a:solidFill>
                <a:latin typeface="Montserrat" pitchFamily="2" charset="77"/>
              </a:rPr>
              <a:t>PURPOSE</a:t>
            </a:r>
          </a:p>
        </p:txBody>
      </p:sp>
      <p:sp>
        <p:nvSpPr>
          <p:cNvPr id="4" name="TextBox 3">
            <a:extLst>
              <a:ext uri="{FF2B5EF4-FFF2-40B4-BE49-F238E27FC236}">
                <a16:creationId xmlns:a16="http://schemas.microsoft.com/office/drawing/2014/main" xmlns="" id="{6CA80D70-B0E5-7DAF-D2F7-3BA3A728AC43}"/>
              </a:ext>
            </a:extLst>
          </p:cNvPr>
          <p:cNvSpPr txBox="1"/>
          <p:nvPr/>
        </p:nvSpPr>
        <p:spPr>
          <a:xfrm>
            <a:off x="408562" y="929671"/>
            <a:ext cx="8123380" cy="1846659"/>
          </a:xfrm>
          <a:prstGeom prst="rect">
            <a:avLst/>
          </a:prstGeom>
          <a:noFill/>
        </p:spPr>
        <p:txBody>
          <a:bodyPr wrap="square" rtlCol="0">
            <a:spAutoFit/>
          </a:bodyPr>
          <a:lstStyle/>
          <a:p>
            <a:r>
              <a:rPr lang="en-US" sz="2400" dirty="0">
                <a:effectLst/>
                <a:latin typeface="Montserrat" panose="00000500000000000000" pitchFamily="2" charset="0"/>
                <a:ea typeface="Times New Roman" panose="02020603050405020304" pitchFamily="18" charset="0"/>
              </a:rPr>
              <a:t>To brief the Portfolio Committee on Human Settlements on the Annual Report of the </a:t>
            </a:r>
            <a:r>
              <a:rPr lang="en-US" sz="2400" dirty="0">
                <a:effectLst/>
                <a:latin typeface="Montserrat" panose="00000500000000000000" pitchFamily="2" charset="0"/>
                <a:ea typeface="Calibri" panose="020F0502020204030204" pitchFamily="34" charset="0"/>
              </a:rPr>
              <a:t>Social Housing Regulatory Authority for the 2021/22 financial year</a:t>
            </a:r>
            <a:endParaRPr lang="en-US" sz="2400" dirty="0">
              <a:latin typeface="Montserrat" panose="00000500000000000000" pitchFamily="2" charset="0"/>
            </a:endParaRPr>
          </a:p>
          <a:p>
            <a:endParaRPr lang="en-ZA" dirty="0">
              <a:latin typeface="Montserrat" panose="00000500000000000000" pitchFamily="2" charset="0"/>
            </a:endParaRPr>
          </a:p>
        </p:txBody>
      </p:sp>
    </p:spTree>
    <p:extLst>
      <p:ext uri="{BB962C8B-B14F-4D97-AF65-F5344CB8AC3E}">
        <p14:creationId xmlns:p14="http://schemas.microsoft.com/office/powerpoint/2010/main" xmlns="" val="42934529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4: PROJECT DEVELOPMENT &amp; FUNDING</a:t>
            </a:r>
          </a:p>
        </p:txBody>
      </p:sp>
      <p:graphicFrame>
        <p:nvGraphicFramePr>
          <p:cNvPr id="4" name="Table 3">
            <a:extLst>
              <a:ext uri="{FF2B5EF4-FFF2-40B4-BE49-F238E27FC236}">
                <a16:creationId xmlns:a16="http://schemas.microsoft.com/office/drawing/2014/main" xmlns="" id="{F8BE972A-85C3-6B07-B6EE-85FD9E43E038}"/>
              </a:ext>
            </a:extLst>
          </p:cNvPr>
          <p:cNvGraphicFramePr>
            <a:graphicFrameLocks noGrp="1"/>
          </p:cNvGraphicFramePr>
          <p:nvPr>
            <p:extLst>
              <p:ext uri="{D42A27DB-BD31-4B8C-83A1-F6EECF244321}">
                <p14:modId xmlns:p14="http://schemas.microsoft.com/office/powerpoint/2010/main" xmlns="" val="2807509800"/>
              </p:ext>
            </p:extLst>
          </p:nvPr>
        </p:nvGraphicFramePr>
        <p:xfrm>
          <a:off x="148858" y="883133"/>
          <a:ext cx="8884977" cy="3622359"/>
        </p:xfrm>
        <a:graphic>
          <a:graphicData uri="http://schemas.openxmlformats.org/drawingml/2006/table">
            <a:tbl>
              <a:tblPr firstRow="1" bandRow="1">
                <a:tableStyleId>{5940675A-B579-460E-94D1-54222C63F5DA}</a:tableStyleId>
              </a:tblPr>
              <a:tblGrid>
                <a:gridCol w="1325103">
                  <a:extLst>
                    <a:ext uri="{9D8B030D-6E8A-4147-A177-3AD203B41FA5}">
                      <a16:colId xmlns:a16="http://schemas.microsoft.com/office/drawing/2014/main" xmlns="" val="2598343541"/>
                    </a:ext>
                  </a:extLst>
                </a:gridCol>
                <a:gridCol w="1419367">
                  <a:extLst>
                    <a:ext uri="{9D8B030D-6E8A-4147-A177-3AD203B41FA5}">
                      <a16:colId xmlns:a16="http://schemas.microsoft.com/office/drawing/2014/main" xmlns="" val="1380315105"/>
                    </a:ext>
                  </a:extLst>
                </a:gridCol>
                <a:gridCol w="1451741">
                  <a:extLst>
                    <a:ext uri="{9D8B030D-6E8A-4147-A177-3AD203B41FA5}">
                      <a16:colId xmlns:a16="http://schemas.microsoft.com/office/drawing/2014/main" xmlns="" val="1095946008"/>
                    </a:ext>
                  </a:extLst>
                </a:gridCol>
                <a:gridCol w="4688766">
                  <a:extLst>
                    <a:ext uri="{9D8B030D-6E8A-4147-A177-3AD203B41FA5}">
                      <a16:colId xmlns:a16="http://schemas.microsoft.com/office/drawing/2014/main" xmlns="" val="136179696"/>
                    </a:ext>
                  </a:extLst>
                </a:gridCol>
              </a:tblGrid>
              <a:tr h="259969">
                <a:tc>
                  <a:txBody>
                    <a:bodyPr/>
                    <a:lstStyle/>
                    <a:p>
                      <a:r>
                        <a:rPr lang="en-ZA" sz="1200" b="1" dirty="0">
                          <a:latin typeface="Arial Narrow" panose="020B0606020202030204" pitchFamily="34" charset="0"/>
                        </a:rPr>
                        <a:t>Outcome 6</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cs typeface="Arial" panose="020B0604020202020204" pitchFamily="34" charset="0"/>
                        </a:rPr>
                        <a:t>A transformed social housing sector value chain</a:t>
                      </a: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433282">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727733">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Percentage of CCG awarded to black majority owned or controlled enterprises</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75% of CCG awarded to black majority-owned or controlled enterprises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93.68% of CCG awarded to black majority owned or controlled enterprises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Positive variance of 18.68%.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The PD&amp;F unit has in assessing projects on the pipeline pursued applicants to ensure transformation.  However, the SHRA must exercise caution with the recent High Court outcome regarding Government’s procurement on BBBEE procurement requirements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060913984"/>
                  </a:ext>
                </a:extLst>
              </a:tr>
              <a:tr h="727733">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Percentage spent by grant recipients on black owned main contractors and professional teams</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50% spent by grant recipients on black owned main contractors and professional teams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78.98% of project value spent by grant recipients on black majority owned main contractors and professional teams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A positive variance of 28.98%.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The Portfolio Managers play an active oversight role in the appointment of Contractors and Professional Teams to ensuring CIDB grading Transformation, job creating in the value chain.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447496241"/>
                  </a:ext>
                </a:extLst>
              </a:tr>
              <a:tr h="727733">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Percentage of CCG awarded to enterprises that are majority owned or controlled by the designated groups </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30% of CCG awarded to enterprises that are majority owned or controlled by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57.76% of CCG awarded to enterprises that are majority owned or controlled by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Positive variance of 27.76%.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The PD&amp;F unit had assessed projects on the pipeline and pursued applicants to ensure that the designated group is part of the applicant’s ownership and management structure.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640873973"/>
                  </a:ext>
                </a:extLst>
              </a:tr>
            </a:tbl>
          </a:graphicData>
        </a:graphic>
      </p:graphicFrame>
    </p:spTree>
    <p:extLst>
      <p:ext uri="{BB962C8B-B14F-4D97-AF65-F5344CB8AC3E}">
        <p14:creationId xmlns:p14="http://schemas.microsoft.com/office/powerpoint/2010/main" xmlns="" val="15375526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PROGRAMME 4: PROJECT DEVELOPMENT &amp; FUNDING</a:t>
            </a:r>
          </a:p>
        </p:txBody>
      </p:sp>
      <p:graphicFrame>
        <p:nvGraphicFramePr>
          <p:cNvPr id="4" name="Table 3">
            <a:extLst>
              <a:ext uri="{FF2B5EF4-FFF2-40B4-BE49-F238E27FC236}">
                <a16:creationId xmlns:a16="http://schemas.microsoft.com/office/drawing/2014/main" xmlns="" id="{DEB05A0F-9C65-AAC9-9B14-37D4A265928E}"/>
              </a:ext>
            </a:extLst>
          </p:cNvPr>
          <p:cNvGraphicFramePr>
            <a:graphicFrameLocks noGrp="1"/>
          </p:cNvGraphicFramePr>
          <p:nvPr>
            <p:extLst>
              <p:ext uri="{D42A27DB-BD31-4B8C-83A1-F6EECF244321}">
                <p14:modId xmlns:p14="http://schemas.microsoft.com/office/powerpoint/2010/main" xmlns="" val="2142280831"/>
              </p:ext>
            </p:extLst>
          </p:nvPr>
        </p:nvGraphicFramePr>
        <p:xfrm>
          <a:off x="148858" y="883133"/>
          <a:ext cx="8884977" cy="1890840"/>
        </p:xfrm>
        <a:graphic>
          <a:graphicData uri="http://schemas.openxmlformats.org/drawingml/2006/table">
            <a:tbl>
              <a:tblPr firstRow="1" bandRow="1">
                <a:tableStyleId>{5940675A-B579-460E-94D1-54222C63F5DA}</a:tableStyleId>
              </a:tblPr>
              <a:tblGrid>
                <a:gridCol w="1325103">
                  <a:extLst>
                    <a:ext uri="{9D8B030D-6E8A-4147-A177-3AD203B41FA5}">
                      <a16:colId xmlns:a16="http://schemas.microsoft.com/office/drawing/2014/main" xmlns="" val="2598343541"/>
                    </a:ext>
                  </a:extLst>
                </a:gridCol>
                <a:gridCol w="1419367">
                  <a:extLst>
                    <a:ext uri="{9D8B030D-6E8A-4147-A177-3AD203B41FA5}">
                      <a16:colId xmlns:a16="http://schemas.microsoft.com/office/drawing/2014/main" xmlns="" val="1380315105"/>
                    </a:ext>
                  </a:extLst>
                </a:gridCol>
                <a:gridCol w="1451741">
                  <a:extLst>
                    <a:ext uri="{9D8B030D-6E8A-4147-A177-3AD203B41FA5}">
                      <a16:colId xmlns:a16="http://schemas.microsoft.com/office/drawing/2014/main" xmlns="" val="1095946008"/>
                    </a:ext>
                  </a:extLst>
                </a:gridCol>
                <a:gridCol w="4688766">
                  <a:extLst>
                    <a:ext uri="{9D8B030D-6E8A-4147-A177-3AD203B41FA5}">
                      <a16:colId xmlns:a16="http://schemas.microsoft.com/office/drawing/2014/main" xmlns="" val="136179696"/>
                    </a:ext>
                  </a:extLst>
                </a:gridCol>
              </a:tblGrid>
              <a:tr h="259969">
                <a:tc>
                  <a:txBody>
                    <a:bodyPr/>
                    <a:lstStyle/>
                    <a:p>
                      <a:r>
                        <a:rPr lang="en-ZA" sz="1200" b="1" dirty="0">
                          <a:latin typeface="Arial Narrow" panose="020B0606020202030204" pitchFamily="34" charset="0"/>
                        </a:rPr>
                        <a:t>Outcome 6</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cs typeface="Arial" panose="020B0604020202020204" pitchFamily="34" charset="0"/>
                        </a:rPr>
                        <a:t>A transformed social housing sector value chain</a:t>
                      </a: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433282">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727733">
                <a:tc>
                  <a:txBody>
                    <a:bodyPr/>
                    <a:lstStyle/>
                    <a:p>
                      <a:pPr algn="l">
                        <a:lnSpc>
                          <a:spcPct val="107000"/>
                        </a:lnSpc>
                        <a:spcAft>
                          <a:spcPts val="0"/>
                        </a:spcAft>
                      </a:pPr>
                      <a:r>
                        <a:rPr lang="en-US" sz="1200" dirty="0">
                          <a:effectLst/>
                          <a:latin typeface="Arial Narrow" panose="020B0606020202030204" pitchFamily="34" charset="0"/>
                          <a:ea typeface="Arial" panose="020B0604020202020204" pitchFamily="34" charset="0"/>
                          <a:cs typeface="Arial" panose="020B0604020202020204" pitchFamily="34" charset="0"/>
                        </a:rPr>
                        <a:t>Percentage spent by grant recipients on main contractors and professional teams that are from the designated groups</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20% spent by grant recipients on main contractors and professional teams that are from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200" dirty="0">
                          <a:effectLst/>
                          <a:latin typeface="Arial Narrow" panose="020B0606020202030204" pitchFamily="34" charset="0"/>
                          <a:ea typeface="Arial" panose="020B0604020202020204" pitchFamily="34" charset="0"/>
                          <a:cs typeface="Times New Roman" panose="02020603050405020304" pitchFamily="18" charset="0"/>
                        </a:rPr>
                        <a:t>23.19% spent by grant recipients on main contractors and professional teams that are from the designated groups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A positive variance of 3.19%. </a:t>
                      </a:r>
                      <a:r>
                        <a:rPr lang="en-US" sz="1200" dirty="0">
                          <a:effectLst/>
                          <a:latin typeface="Arial Narrow" panose="020B0606020202030204" pitchFamily="34" charset="0"/>
                          <a:ea typeface="Arial" panose="020B0604020202020204" pitchFamily="34" charset="0"/>
                          <a:cs typeface="Times New Roman" panose="02020603050405020304" pitchFamily="18" charset="0"/>
                        </a:rPr>
                        <a:t>The Portfolio Managers played an active oversight role in the appointment of Contractors and Professional Teams to ensuring CIDB grading and Transformation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60913984"/>
                  </a:ext>
                </a:extLst>
              </a:tr>
            </a:tbl>
          </a:graphicData>
        </a:graphic>
      </p:graphicFrame>
    </p:spTree>
    <p:extLst>
      <p:ext uri="{BB962C8B-B14F-4D97-AF65-F5344CB8AC3E}">
        <p14:creationId xmlns:p14="http://schemas.microsoft.com/office/powerpoint/2010/main" xmlns="" val="35922561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SUMMARY OF AUDIT OUTCOMES</a:t>
            </a:r>
          </a:p>
        </p:txBody>
      </p:sp>
      <p:pic>
        <p:nvPicPr>
          <p:cNvPr id="5" name="Picture 4">
            <a:extLst>
              <a:ext uri="{FF2B5EF4-FFF2-40B4-BE49-F238E27FC236}">
                <a16:creationId xmlns:a16="http://schemas.microsoft.com/office/drawing/2014/main" xmlns="" id="{218FB1E4-1195-901E-BD2F-06F6F620B82D}"/>
              </a:ext>
            </a:extLst>
          </p:cNvPr>
          <p:cNvPicPr>
            <a:picLocks noChangeAspect="1"/>
          </p:cNvPicPr>
          <p:nvPr/>
        </p:nvPicPr>
        <p:blipFill>
          <a:blip r:embed="rId4"/>
          <a:stretch>
            <a:fillRect/>
          </a:stretch>
        </p:blipFill>
        <p:spPr>
          <a:xfrm>
            <a:off x="1198880" y="516831"/>
            <a:ext cx="6573118" cy="4596691"/>
          </a:xfrm>
          <a:prstGeom prst="rect">
            <a:avLst/>
          </a:prstGeom>
        </p:spPr>
      </p:pic>
    </p:spTree>
    <p:extLst>
      <p:ext uri="{BB962C8B-B14F-4D97-AF65-F5344CB8AC3E}">
        <p14:creationId xmlns:p14="http://schemas.microsoft.com/office/powerpoint/2010/main" xmlns="" val="11193083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AUDIT OUTCOME 2021/22</a:t>
            </a:r>
          </a:p>
        </p:txBody>
      </p:sp>
      <p:graphicFrame>
        <p:nvGraphicFramePr>
          <p:cNvPr id="2" name="Table 1">
            <a:extLst>
              <a:ext uri="{FF2B5EF4-FFF2-40B4-BE49-F238E27FC236}">
                <a16:creationId xmlns:a16="http://schemas.microsoft.com/office/drawing/2014/main" xmlns="" id="{B22BC9BE-ABDE-7B6B-BB12-2AC9178C7393}"/>
              </a:ext>
            </a:extLst>
          </p:cNvPr>
          <p:cNvGraphicFramePr>
            <a:graphicFrameLocks noGrp="1"/>
          </p:cNvGraphicFramePr>
          <p:nvPr>
            <p:extLst>
              <p:ext uri="{D42A27DB-BD31-4B8C-83A1-F6EECF244321}">
                <p14:modId xmlns:p14="http://schemas.microsoft.com/office/powerpoint/2010/main" xmlns="" val="3182906381"/>
              </p:ext>
            </p:extLst>
          </p:nvPr>
        </p:nvGraphicFramePr>
        <p:xfrm>
          <a:off x="216956" y="662828"/>
          <a:ext cx="8783113" cy="4196891"/>
        </p:xfrm>
        <a:graphic>
          <a:graphicData uri="http://schemas.openxmlformats.org/drawingml/2006/table">
            <a:tbl>
              <a:tblPr firstRow="1" firstCol="1" bandRow="1"/>
              <a:tblGrid>
                <a:gridCol w="2119844">
                  <a:extLst>
                    <a:ext uri="{9D8B030D-6E8A-4147-A177-3AD203B41FA5}">
                      <a16:colId xmlns:a16="http://schemas.microsoft.com/office/drawing/2014/main" xmlns="" val="2776399353"/>
                    </a:ext>
                  </a:extLst>
                </a:gridCol>
                <a:gridCol w="6663269">
                  <a:extLst>
                    <a:ext uri="{9D8B030D-6E8A-4147-A177-3AD203B41FA5}">
                      <a16:colId xmlns:a16="http://schemas.microsoft.com/office/drawing/2014/main" xmlns="" val="3831291618"/>
                    </a:ext>
                  </a:extLst>
                </a:gridCol>
              </a:tblGrid>
              <a:tr h="332745">
                <a:tc>
                  <a:txBody>
                    <a:bodyPr/>
                    <a:lstStyle/>
                    <a:p>
                      <a:pPr algn="ctr"/>
                      <a:r>
                        <a:rPr lang="en-ZA" sz="1600" dirty="0">
                          <a:effectLst/>
                          <a:latin typeface="Arial" panose="020B0604020202020204" pitchFamily="34" charset="0"/>
                          <a:cs typeface="Arial" panose="020B0604020202020204" pitchFamily="34" charset="0"/>
                        </a:rPr>
                        <a:t>Area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pPr algn="ctr"/>
                      <a:r>
                        <a:rPr lang="en-ZA" sz="1600" dirty="0">
                          <a:effectLst/>
                          <a:latin typeface="Arial" panose="020B0604020202020204" pitchFamily="34" charset="0"/>
                          <a:cs typeface="Arial" panose="020B0604020202020204" pitchFamily="34" charset="0"/>
                        </a:rPr>
                        <a:t>Description</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extLst>
                  <a:ext uri="{0D108BD9-81ED-4DB2-BD59-A6C34878D82A}">
                    <a16:rowId xmlns:a16="http://schemas.microsoft.com/office/drawing/2014/main" xmlns="" val="1620958249"/>
                  </a:ext>
                </a:extLst>
              </a:tr>
              <a:tr h="250479">
                <a:tc>
                  <a:txBody>
                    <a:bodyPr/>
                    <a:lstStyle/>
                    <a:p>
                      <a:r>
                        <a:rPr lang="en-ZA" sz="1600" dirty="0">
                          <a:effectLst/>
                          <a:latin typeface="Arial" panose="020B0604020202020204" pitchFamily="34" charset="0"/>
                          <a:cs typeface="Arial" panose="020B0604020202020204" pitchFamily="34" charset="0"/>
                        </a:rPr>
                        <a:t>Audit Opinion</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r>
                        <a:rPr lang="en-ZA" sz="1600" dirty="0">
                          <a:solidFill>
                            <a:schemeClr val="tx1"/>
                          </a:solidFill>
                          <a:latin typeface="Arial" panose="020B0604020202020204" pitchFamily="34" charset="0"/>
                          <a:cs typeface="Arial" panose="020B0604020202020204" pitchFamily="34" charset="0"/>
                        </a:rPr>
                        <a:t>Unqualified Audit Opinion with emphasis of matter</a:t>
                      </a:r>
                    </a:p>
                  </a:txBody>
                  <a:tcPr marL="114300" marR="114300" marT="0" marB="0">
                    <a:solidFill>
                      <a:schemeClr val="bg1"/>
                    </a:solidFill>
                  </a:tcPr>
                </a:tc>
                <a:extLst>
                  <a:ext uri="{0D108BD9-81ED-4DB2-BD59-A6C34878D82A}">
                    <a16:rowId xmlns:a16="http://schemas.microsoft.com/office/drawing/2014/main" xmlns="" val="747026549"/>
                  </a:ext>
                </a:extLst>
              </a:tr>
              <a:tr h="1032449">
                <a:tc>
                  <a:txBody>
                    <a:bodyPr/>
                    <a:lstStyle/>
                    <a:p>
                      <a:r>
                        <a:rPr lang="en-ZA" sz="1600">
                          <a:effectLst/>
                          <a:latin typeface="Arial" panose="020B0604020202020204" pitchFamily="34" charset="0"/>
                          <a:cs typeface="Arial" panose="020B0604020202020204" pitchFamily="34" charset="0"/>
                        </a:rPr>
                        <a:t>Emphasis of matter</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r>
                        <a:rPr lang="en-ZA" sz="1600" kern="1200" dirty="0">
                          <a:solidFill>
                            <a:schemeClr val="tx1"/>
                          </a:solidFill>
                          <a:effectLst/>
                          <a:latin typeface="Arial" panose="020B0604020202020204" pitchFamily="34" charset="0"/>
                          <a:ea typeface="+mn-ea"/>
                          <a:cs typeface="Arial" panose="020B0604020202020204" pitchFamily="34" charset="0"/>
                        </a:rPr>
                        <a:t>Internal control deficiencies identified during the audit resulted in the following</a:t>
                      </a:r>
                    </a:p>
                    <a:p>
                      <a:pPr marL="171450" indent="-171450">
                        <a:buFont typeface="Arial" panose="020B0604020202020204" pitchFamily="34" charset="0"/>
                        <a:buChar char="•"/>
                      </a:pPr>
                      <a:r>
                        <a:rPr lang="en-ZA" sz="1600" kern="1200" dirty="0">
                          <a:solidFill>
                            <a:schemeClr val="tx1"/>
                          </a:solidFill>
                          <a:effectLst/>
                          <a:latin typeface="Arial" panose="020B0604020202020204" pitchFamily="34" charset="0"/>
                          <a:ea typeface="+mn-ea"/>
                          <a:cs typeface="Arial" panose="020B0604020202020204" pitchFamily="34" charset="0"/>
                        </a:rPr>
                        <a:t>Non-compliance with relevant laws and regulations</a:t>
                      </a:r>
                    </a:p>
                    <a:p>
                      <a:pPr marL="171450" indent="-171450">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Material amendments made to the financial statements.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1"/>
                          </a:solidFill>
                          <a:effectLst/>
                          <a:latin typeface="Arial" panose="020B0604020202020204" pitchFamily="34" charset="0"/>
                          <a:ea typeface="+mn-ea"/>
                          <a:cs typeface="Arial" panose="020B0604020202020204" pitchFamily="34" charset="0"/>
                        </a:rPr>
                        <a:t>Material amendments made to the annual performance report</a:t>
                      </a:r>
                    </a:p>
                  </a:txBody>
                  <a:tcPr marL="114300" marR="114300" marT="0" marB="0">
                    <a:solidFill>
                      <a:schemeClr val="bg1"/>
                    </a:solidFill>
                  </a:tcPr>
                </a:tc>
                <a:extLst>
                  <a:ext uri="{0D108BD9-81ED-4DB2-BD59-A6C34878D82A}">
                    <a16:rowId xmlns:a16="http://schemas.microsoft.com/office/drawing/2014/main" xmlns="" val="4034745402"/>
                  </a:ext>
                </a:extLst>
              </a:tr>
              <a:tr h="869948">
                <a:tc>
                  <a:txBody>
                    <a:bodyPr/>
                    <a:lstStyle/>
                    <a:p>
                      <a:r>
                        <a:rPr lang="en-ZA" sz="1600">
                          <a:effectLst/>
                          <a:latin typeface="Arial" panose="020B0604020202020204" pitchFamily="34" charset="0"/>
                          <a:cs typeface="Arial" panose="020B0604020202020204" pitchFamily="34" charset="0"/>
                        </a:rPr>
                        <a:t>Annual Financial Statements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effectLst/>
                          <a:latin typeface="Arial" panose="020B0604020202020204" pitchFamily="34" charset="0"/>
                          <a:ea typeface="+mn-ea"/>
                          <a:cs typeface="Arial" panose="020B0604020202020204" pitchFamily="34" charset="0"/>
                        </a:rPr>
                        <a:t>Material misstatements in the submitted financial statements that were identified by the external auditors. The entity subsequently corrected the financial statements, resulting in an unqualified audit opinion being issued.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extLst>
                  <a:ext uri="{0D108BD9-81ED-4DB2-BD59-A6C34878D82A}">
                    <a16:rowId xmlns:a16="http://schemas.microsoft.com/office/drawing/2014/main" xmlns="" val="2567758285"/>
                  </a:ext>
                </a:extLst>
              </a:tr>
              <a:tr h="456969">
                <a:tc>
                  <a:txBody>
                    <a:bodyPr/>
                    <a:lstStyle/>
                    <a:p>
                      <a:r>
                        <a:rPr lang="en-ZA" sz="1600">
                          <a:effectLst/>
                          <a:latin typeface="Arial" panose="020B0604020202020204" pitchFamily="34" charset="0"/>
                          <a:cs typeface="Arial" panose="020B0604020202020204" pitchFamily="34" charset="0"/>
                        </a:rPr>
                        <a:t>Compliance with Legislation</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 </a:t>
                      </a:r>
                      <a:r>
                        <a:rPr lang="en-ZA" sz="1600" dirty="0">
                          <a:solidFill>
                            <a:schemeClr val="tx1"/>
                          </a:solidFill>
                          <a:latin typeface="Arial" panose="020B0604020202020204" pitchFamily="34" charset="0"/>
                          <a:cs typeface="Arial" panose="020B0604020202020204" pitchFamily="34" charset="0"/>
                        </a:rPr>
                        <a:t>55(1)(b) of the PFMA – preparation of financial statements and annual performance report submitted for audit being free of material error</a:t>
                      </a:r>
                    </a:p>
                  </a:txBody>
                  <a:tcPr marL="51947" marR="51947" marT="25973" marB="25973">
                    <a:solidFill>
                      <a:schemeClr val="bg1"/>
                    </a:solidFill>
                  </a:tcPr>
                </a:tc>
                <a:extLst>
                  <a:ext uri="{0D108BD9-81ED-4DB2-BD59-A6C34878D82A}">
                    <a16:rowId xmlns:a16="http://schemas.microsoft.com/office/drawing/2014/main" xmlns="" val="4133172095"/>
                  </a:ext>
                </a:extLst>
              </a:tr>
              <a:tr h="782228">
                <a:tc>
                  <a:txBody>
                    <a:bodyPr/>
                    <a:lstStyle/>
                    <a:p>
                      <a:r>
                        <a:rPr lang="en-ZA" sz="1600">
                          <a:effectLst/>
                          <a:latin typeface="Arial" panose="020B0604020202020204" pitchFamily="34" charset="0"/>
                          <a:cs typeface="Arial" panose="020B0604020202020204" pitchFamily="34" charset="0"/>
                        </a:rPr>
                        <a:t>Predetermined objectives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r>
                        <a:rPr lang="en-ZA" sz="1600" kern="1200" dirty="0">
                          <a:solidFill>
                            <a:schemeClr val="tx1"/>
                          </a:solidFill>
                          <a:effectLst/>
                          <a:latin typeface="Arial" panose="020B0604020202020204" pitchFamily="34" charset="0"/>
                          <a:ea typeface="+mn-ea"/>
                          <a:cs typeface="Arial" panose="020B0604020202020204" pitchFamily="34" charset="0"/>
                        </a:rPr>
                        <a:t>External auditor did not raise any material findings on the usefulness and reliability of the reported performance information</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extLst>
                  <a:ext uri="{0D108BD9-81ED-4DB2-BD59-A6C34878D82A}">
                    <a16:rowId xmlns:a16="http://schemas.microsoft.com/office/drawing/2014/main" xmlns="" val="2700404146"/>
                  </a:ext>
                </a:extLst>
              </a:tr>
            </a:tbl>
          </a:graphicData>
        </a:graphic>
      </p:graphicFrame>
    </p:spTree>
    <p:extLst>
      <p:ext uri="{BB962C8B-B14F-4D97-AF65-F5344CB8AC3E}">
        <p14:creationId xmlns:p14="http://schemas.microsoft.com/office/powerpoint/2010/main" xmlns="" val="422908070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AUDIT OUTCOME 2021/22 (Continued)</a:t>
            </a:r>
          </a:p>
        </p:txBody>
      </p:sp>
      <p:graphicFrame>
        <p:nvGraphicFramePr>
          <p:cNvPr id="2" name="Table 1">
            <a:extLst>
              <a:ext uri="{FF2B5EF4-FFF2-40B4-BE49-F238E27FC236}">
                <a16:creationId xmlns:a16="http://schemas.microsoft.com/office/drawing/2014/main" xmlns="" id="{B22BC9BE-ABDE-7B6B-BB12-2AC9178C7393}"/>
              </a:ext>
            </a:extLst>
          </p:cNvPr>
          <p:cNvGraphicFramePr>
            <a:graphicFrameLocks noGrp="1"/>
          </p:cNvGraphicFramePr>
          <p:nvPr>
            <p:extLst>
              <p:ext uri="{D42A27DB-BD31-4B8C-83A1-F6EECF244321}">
                <p14:modId xmlns:p14="http://schemas.microsoft.com/office/powerpoint/2010/main" xmlns="" val="2245892545"/>
              </p:ext>
            </p:extLst>
          </p:nvPr>
        </p:nvGraphicFramePr>
        <p:xfrm>
          <a:off x="250723" y="566356"/>
          <a:ext cx="8783113" cy="4287130"/>
        </p:xfrm>
        <a:graphic>
          <a:graphicData uri="http://schemas.openxmlformats.org/drawingml/2006/table">
            <a:tbl>
              <a:tblPr firstRow="1" firstCol="1" bandRow="1"/>
              <a:tblGrid>
                <a:gridCol w="2474139">
                  <a:extLst>
                    <a:ext uri="{9D8B030D-6E8A-4147-A177-3AD203B41FA5}">
                      <a16:colId xmlns:a16="http://schemas.microsoft.com/office/drawing/2014/main" xmlns="" val="2776399353"/>
                    </a:ext>
                  </a:extLst>
                </a:gridCol>
                <a:gridCol w="6308974">
                  <a:extLst>
                    <a:ext uri="{9D8B030D-6E8A-4147-A177-3AD203B41FA5}">
                      <a16:colId xmlns:a16="http://schemas.microsoft.com/office/drawing/2014/main" xmlns="" val="3831291618"/>
                    </a:ext>
                  </a:extLst>
                </a:gridCol>
              </a:tblGrid>
              <a:tr h="412920">
                <a:tc>
                  <a:txBody>
                    <a:bodyPr/>
                    <a:lstStyle/>
                    <a:p>
                      <a:pPr algn="ctr"/>
                      <a:r>
                        <a:rPr lang="en-ZA" sz="1600" dirty="0">
                          <a:effectLst/>
                          <a:latin typeface="Arial" panose="020B0604020202020204" pitchFamily="34" charset="0"/>
                          <a:cs typeface="Arial" panose="020B0604020202020204" pitchFamily="34" charset="0"/>
                        </a:rPr>
                        <a:t>Area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pPr algn="ctr"/>
                      <a:r>
                        <a:rPr lang="en-ZA" sz="1600" dirty="0">
                          <a:effectLst/>
                          <a:latin typeface="Arial" panose="020B0604020202020204" pitchFamily="34" charset="0"/>
                          <a:cs typeface="Arial" panose="020B0604020202020204" pitchFamily="34" charset="0"/>
                        </a:rPr>
                        <a:t>Description</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extLst>
                  <a:ext uri="{0D108BD9-81ED-4DB2-BD59-A6C34878D82A}">
                    <a16:rowId xmlns:a16="http://schemas.microsoft.com/office/drawing/2014/main" xmlns="" val="1620958249"/>
                  </a:ext>
                </a:extLst>
              </a:tr>
              <a:tr h="744993">
                <a:tc>
                  <a:txBody>
                    <a:bodyPr/>
                    <a:lstStyle/>
                    <a:p>
                      <a:r>
                        <a:rPr lang="en-ZA" sz="1400">
                          <a:effectLst/>
                          <a:latin typeface="Arial" panose="020B0604020202020204" pitchFamily="34" charset="0"/>
                          <a:cs typeface="Arial" panose="020B0604020202020204" pitchFamily="34" charset="0"/>
                        </a:rPr>
                        <a:t>Fruitless and wasteful expenditure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r>
                        <a:rPr lang="en-ZA" sz="1400" dirty="0">
                          <a:effectLst/>
                          <a:latin typeface="Arial" panose="020B0604020202020204" pitchFamily="34" charset="0"/>
                          <a:cs typeface="Arial" panose="020B0604020202020204" pitchFamily="34" charset="0"/>
                        </a:rPr>
                        <a:t> </a:t>
                      </a:r>
                      <a:r>
                        <a:rPr lang="en-ZA" sz="1400" kern="1200" dirty="0">
                          <a:solidFill>
                            <a:schemeClr val="tx1"/>
                          </a:solidFill>
                          <a:effectLst/>
                          <a:latin typeface="Arial" panose="020B0604020202020204" pitchFamily="34" charset="0"/>
                          <a:ea typeface="+mn-ea"/>
                          <a:cs typeface="Arial" panose="020B0604020202020204" pitchFamily="34" charset="0"/>
                        </a:rPr>
                        <a:t>None identified in the current financial 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extLst>
                  <a:ext uri="{0D108BD9-81ED-4DB2-BD59-A6C34878D82A}">
                    <a16:rowId xmlns:a16="http://schemas.microsoft.com/office/drawing/2014/main" xmlns="" val="2415330513"/>
                  </a:ext>
                </a:extLst>
              </a:tr>
              <a:tr h="1611712">
                <a:tc>
                  <a:txBody>
                    <a:bodyPr/>
                    <a:lstStyle/>
                    <a:p>
                      <a:r>
                        <a:rPr lang="en-ZA" sz="1400" dirty="0">
                          <a:effectLst/>
                          <a:latin typeface="Arial" panose="020B0604020202020204" pitchFamily="34" charset="0"/>
                          <a:cs typeface="Arial" panose="020B0604020202020204" pitchFamily="34" charset="0"/>
                        </a:rPr>
                        <a:t>Irregular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1947" marR="51947" marT="25973" marB="25973">
                    <a:solidFill>
                      <a:schemeClr val="bg1"/>
                    </a:solidFill>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The irregular expenditure identified in the current financial year relates to:</a:t>
                      </a:r>
                    </a:p>
                    <a:p>
                      <a:pPr marL="0" indent="0" algn="l">
                        <a:lnSpc>
                          <a:spcPct val="107000"/>
                        </a:lnSpc>
                        <a:spcAft>
                          <a:spcPts val="800"/>
                        </a:spcAft>
                        <a:buFont typeface="Arial" panose="020B0604020202020204" pitchFamily="34" charset="0"/>
                        <a:buNone/>
                      </a:pPr>
                      <a:r>
                        <a:rPr lang="en-ZA" sz="1400" dirty="0">
                          <a:effectLst/>
                          <a:latin typeface="Arial" panose="020B0604020202020204" pitchFamily="34" charset="0"/>
                          <a:ea typeface="Calibri" panose="020F0502020204030204" pitchFamily="34" charset="0"/>
                          <a:cs typeface="Arial" panose="020B0604020202020204" pitchFamily="34" charset="0"/>
                        </a:rPr>
                        <a:t>Irregular expenditure resulting from non-compliance to Section 9 of the Social Housing Act, 2008 (Act No.16 of 2008), due to an interim Council being in place for two consecutive financial year. The irregular expenditure is a consequence of:</a:t>
                      </a:r>
                    </a:p>
                    <a:p>
                      <a:pPr marL="171450" indent="-171450" algn="l">
                        <a:lnSpc>
                          <a:spcPct val="107000"/>
                        </a:lnSpc>
                        <a:spcAft>
                          <a:spcPts val="80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Transactions being processed following resolutions taken by the Interim Council with regards </a:t>
                      </a: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CCG project approvals and</a:t>
                      </a:r>
                    </a:p>
                    <a:p>
                      <a:pPr marL="171450" indent="-171450" algn="l">
                        <a:lnSpc>
                          <a:spcPct val="107000"/>
                        </a:lnSpc>
                        <a:spcAft>
                          <a:spcPts val="800"/>
                        </a:spcAft>
                        <a:buFont typeface="Arial" panose="020B0604020202020204" pitchFamily="34" charset="0"/>
                        <a:buChar char="•"/>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Ensuing disbursements, payroll related approvals remuneration paid and other costs incurred for the Interim Council.</a:t>
                      </a:r>
                    </a:p>
                    <a:p>
                      <a:pPr marL="0" indent="0" algn="l">
                        <a:lnSpc>
                          <a:spcPct val="107000"/>
                        </a:lnSpc>
                        <a:spcAft>
                          <a:spcPts val="800"/>
                        </a:spcAft>
                        <a:buFont typeface="Arial" panose="020B0604020202020204" pitchFamily="34" charset="0"/>
                        <a:buNone/>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cases of procurement within the threshold of more than R2 000 but not exceeding R30 000, three written quotations were </a:t>
                      </a:r>
                      <a:r>
                        <a:rPr lang="en-ZA" sz="1400" kern="1200" dirty="0">
                          <a:solidFill>
                            <a:schemeClr val="tx1"/>
                          </a:solidFill>
                          <a:effectLst/>
                          <a:latin typeface="Arial" panose="020B0604020202020204" pitchFamily="34" charset="0"/>
                          <a:ea typeface="+mn-ea"/>
                          <a:cs typeface="Arial" panose="020B0604020202020204" pitchFamily="34" charset="0"/>
                        </a:rPr>
                        <a:t>not obtained per the provisions of PFMA Instruction Note 2 of 2021/22</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xmlns="" val="965307178"/>
                  </a:ext>
                </a:extLst>
              </a:tr>
            </a:tbl>
          </a:graphicData>
        </a:graphic>
      </p:graphicFrame>
    </p:spTree>
    <p:extLst>
      <p:ext uri="{BB962C8B-B14F-4D97-AF65-F5344CB8AC3E}">
        <p14:creationId xmlns:p14="http://schemas.microsoft.com/office/powerpoint/2010/main" xmlns="" val="21905567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60960" y="37415"/>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MITIGATION MEASURE TO IMPROVE AUDIT OUTCOME</a:t>
            </a:r>
          </a:p>
        </p:txBody>
      </p:sp>
      <p:sp>
        <p:nvSpPr>
          <p:cNvPr id="4" name="Rectangle 3">
            <a:extLst>
              <a:ext uri="{FF2B5EF4-FFF2-40B4-BE49-F238E27FC236}">
                <a16:creationId xmlns:a16="http://schemas.microsoft.com/office/drawing/2014/main" xmlns="" id="{655D5831-7B52-DA6B-9ECC-A184AB0FC773}"/>
              </a:ext>
            </a:extLst>
          </p:cNvPr>
          <p:cNvSpPr/>
          <p:nvPr/>
        </p:nvSpPr>
        <p:spPr>
          <a:xfrm>
            <a:off x="285516" y="595214"/>
            <a:ext cx="1659467" cy="11155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620" algn="ctr">
              <a:spcBef>
                <a:spcPts val="1035"/>
              </a:spcBef>
              <a:spcAft>
                <a:spcPts val="0"/>
              </a:spcAft>
            </a:pPr>
            <a:r>
              <a:rPr lang="en-US" sz="1200" b="1" dirty="0">
                <a:solidFill>
                  <a:schemeClr val="tx1"/>
                </a:solidFill>
                <a:effectLst/>
                <a:latin typeface="Arial" panose="020B0604020202020204" pitchFamily="34" charset="0"/>
                <a:ea typeface="Tahoma" panose="020B0604030504040204" pitchFamily="34" charset="0"/>
                <a:cs typeface="Arial" panose="020B0604020202020204" pitchFamily="34" charset="0"/>
              </a:rPr>
              <a:t>Irregular Expenditure</a:t>
            </a:r>
          </a:p>
        </p:txBody>
      </p:sp>
      <p:sp>
        <p:nvSpPr>
          <p:cNvPr id="9" name="TextBox 8">
            <a:extLst>
              <a:ext uri="{FF2B5EF4-FFF2-40B4-BE49-F238E27FC236}">
                <a16:creationId xmlns:a16="http://schemas.microsoft.com/office/drawing/2014/main" xmlns="" id="{CBB235FB-37FF-B0D7-6D40-1DA05FB0DEB6}"/>
              </a:ext>
            </a:extLst>
          </p:cNvPr>
          <p:cNvSpPr txBox="1"/>
          <p:nvPr/>
        </p:nvSpPr>
        <p:spPr>
          <a:xfrm>
            <a:off x="2112041" y="595212"/>
            <a:ext cx="6921795" cy="1115601"/>
          </a:xfrm>
          <a:prstGeom prst="rect">
            <a:avLst/>
          </a:prstGeom>
          <a:solidFill>
            <a:schemeClr val="bg1">
              <a:lumMod val="95000"/>
            </a:schemeClr>
          </a:solidFill>
        </p:spPr>
        <p:txBody>
          <a:bodyPr wrap="square">
            <a:noAutofit/>
          </a:bodyPr>
          <a:lstStyle/>
          <a:p>
            <a:pPr marL="171450" indent="-171450">
              <a:buFont typeface="Arial" panose="020B0604020202020204" pitchFamily="34" charset="0"/>
              <a:buChar char="•"/>
            </a:pPr>
            <a:r>
              <a:rPr lang="en-ZA" sz="1400" dirty="0">
                <a:latin typeface="Arial" panose="020B0604020202020204" pitchFamily="34" charset="0"/>
                <a:cs typeface="Arial" panose="020B0604020202020204" pitchFamily="34" charset="0"/>
              </a:rPr>
              <a:t>Obtain Council ratification of previous resolutions taken by the interim Council for condonation</a:t>
            </a:r>
          </a:p>
          <a:p>
            <a:endParaRPr lang="en-ZA"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400" dirty="0">
                <a:latin typeface="Arial" panose="020B0604020202020204" pitchFamily="34" charset="0"/>
                <a:cs typeface="Arial" panose="020B0604020202020204" pitchFamily="34" charset="0"/>
              </a:rPr>
              <a:t>The Supply Chain Management policy has been amended and approved by Council to align with the revised thresholds</a:t>
            </a:r>
          </a:p>
        </p:txBody>
      </p:sp>
      <p:sp>
        <p:nvSpPr>
          <p:cNvPr id="12" name="Rectangle 11">
            <a:extLst>
              <a:ext uri="{FF2B5EF4-FFF2-40B4-BE49-F238E27FC236}">
                <a16:creationId xmlns:a16="http://schemas.microsoft.com/office/drawing/2014/main" xmlns="" id="{C5B10493-CF55-E3FA-9521-A022D4E68FEC}"/>
              </a:ext>
            </a:extLst>
          </p:cNvPr>
          <p:cNvSpPr/>
          <p:nvPr/>
        </p:nvSpPr>
        <p:spPr>
          <a:xfrm>
            <a:off x="342375" y="1797029"/>
            <a:ext cx="1659467" cy="70079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620" algn="ctr">
              <a:spcBef>
                <a:spcPts val="1035"/>
              </a:spcBef>
              <a:spcAft>
                <a:spcPts val="0"/>
              </a:spcAft>
            </a:pPr>
            <a:endParaRPr lang="en-US" sz="1100" b="1"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p>
            <a:pPr marL="134620" algn="ctr">
              <a:spcBef>
                <a:spcPts val="1035"/>
              </a:spcBef>
              <a:spcAft>
                <a:spcPts val="0"/>
              </a:spcAft>
            </a:pPr>
            <a:r>
              <a:rPr lang="en-US" sz="1100" b="1" dirty="0">
                <a:solidFill>
                  <a:schemeClr val="tx1"/>
                </a:solidFill>
                <a:effectLst/>
                <a:latin typeface="Arial" panose="020B0604020202020204" pitchFamily="34" charset="0"/>
                <a:ea typeface="Tahoma" panose="020B0604030504040204" pitchFamily="34" charset="0"/>
                <a:cs typeface="Arial" panose="020B0604020202020204" pitchFamily="34" charset="0"/>
              </a:rPr>
              <a:t>Misstatements in the AFS</a:t>
            </a:r>
          </a:p>
          <a:p>
            <a:pPr marL="134620" algn="ctr">
              <a:spcBef>
                <a:spcPts val="1035"/>
              </a:spcBef>
              <a:spcAft>
                <a:spcPts val="0"/>
              </a:spcAft>
            </a:pPr>
            <a:endParaRPr lang="en-ZA" sz="1100" b="1"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ADA28996-D751-C2AA-EAED-763CF93A5CE5}"/>
              </a:ext>
            </a:extLst>
          </p:cNvPr>
          <p:cNvSpPr txBox="1"/>
          <p:nvPr/>
        </p:nvSpPr>
        <p:spPr>
          <a:xfrm>
            <a:off x="2112042" y="1797029"/>
            <a:ext cx="6921794" cy="700790"/>
          </a:xfrm>
          <a:prstGeom prst="rect">
            <a:avLst/>
          </a:prstGeom>
          <a:solidFill>
            <a:schemeClr val="bg1">
              <a:lumMod val="95000"/>
            </a:schemeClr>
          </a:solidFill>
        </p:spPr>
        <p:txBody>
          <a:bodyPr wrap="square">
            <a:noAutofit/>
          </a:bodyPr>
          <a:lstStyle>
            <a:defPPr>
              <a:defRPr lang="en-US"/>
            </a:defPPr>
            <a:lvl1pPr marL="171450" indent="-171450">
              <a:buFont typeface="Arial" panose="020B0604020202020204" pitchFamily="34" charset="0"/>
              <a:buChar char="•"/>
              <a:defRPr sz="1400"/>
            </a:lvl1pPr>
          </a:lstStyle>
          <a:p>
            <a:r>
              <a:rPr lang="en-ZA" dirty="0">
                <a:latin typeface="Arial" panose="020B0604020202020204" pitchFamily="34" charset="0"/>
                <a:cs typeface="Arial" panose="020B0604020202020204" pitchFamily="34" charset="0"/>
              </a:rPr>
              <a:t>Strengthen management review and include internal audit review of unaudited financial statements prior to release</a:t>
            </a:r>
          </a:p>
        </p:txBody>
      </p:sp>
      <p:sp>
        <p:nvSpPr>
          <p:cNvPr id="7" name="TextBox 6">
            <a:extLst>
              <a:ext uri="{FF2B5EF4-FFF2-40B4-BE49-F238E27FC236}">
                <a16:creationId xmlns:a16="http://schemas.microsoft.com/office/drawing/2014/main" xmlns="" id="{3F11AB81-B7F1-1776-D2D4-F7CCE46770F6}"/>
              </a:ext>
            </a:extLst>
          </p:cNvPr>
          <p:cNvSpPr txBox="1"/>
          <p:nvPr/>
        </p:nvSpPr>
        <p:spPr>
          <a:xfrm>
            <a:off x="44984" y="2596863"/>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AUDIT FINDINGS 2021/22</a:t>
            </a:r>
          </a:p>
        </p:txBody>
      </p:sp>
      <p:sp>
        <p:nvSpPr>
          <p:cNvPr id="11" name="Rectangle: Rounded Corners 10">
            <a:extLst>
              <a:ext uri="{FF2B5EF4-FFF2-40B4-BE49-F238E27FC236}">
                <a16:creationId xmlns:a16="http://schemas.microsoft.com/office/drawing/2014/main" xmlns="" id="{2A0DF2C0-5D38-D676-0B6A-D1E14CB8C142}"/>
              </a:ext>
            </a:extLst>
          </p:cNvPr>
          <p:cNvSpPr/>
          <p:nvPr/>
        </p:nvSpPr>
        <p:spPr>
          <a:xfrm>
            <a:off x="183131" y="3516300"/>
            <a:ext cx="286089" cy="258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latin typeface="Arial" panose="020B0604020202020204" pitchFamily="34" charset="0"/>
                <a:cs typeface="Arial" panose="020B0604020202020204" pitchFamily="34" charset="0"/>
              </a:rPr>
              <a:t>1</a:t>
            </a:r>
            <a:endParaRPr lang="en-ZA"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DE11EF43-CEF0-1AC9-9A02-286141E9EA7C}"/>
              </a:ext>
            </a:extLst>
          </p:cNvPr>
          <p:cNvSpPr/>
          <p:nvPr/>
        </p:nvSpPr>
        <p:spPr>
          <a:xfrm>
            <a:off x="207748" y="4350866"/>
            <a:ext cx="286089" cy="258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Arial" panose="020B0604020202020204" pitchFamily="34" charset="0"/>
                <a:cs typeface="Arial" panose="020B0604020202020204" pitchFamily="34" charset="0"/>
              </a:rPr>
              <a:t>2</a:t>
            </a:r>
            <a:endParaRPr lang="en-ZA"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848A00C3-DF00-889F-7330-ADE3EA97B286}"/>
              </a:ext>
            </a:extLst>
          </p:cNvPr>
          <p:cNvSpPr txBox="1"/>
          <p:nvPr/>
        </p:nvSpPr>
        <p:spPr>
          <a:xfrm>
            <a:off x="258720" y="2952488"/>
            <a:ext cx="4444017" cy="461665"/>
          </a:xfrm>
          <a:prstGeom prst="rect">
            <a:avLst/>
          </a:prstGeom>
          <a:noFill/>
        </p:spPr>
        <p:txBody>
          <a:bodyPr wrap="square">
            <a:spAutoFit/>
          </a:bodyPr>
          <a:lstStyle/>
          <a:p>
            <a:r>
              <a:rPr lang="en-US" sz="1200" b="1" dirty="0">
                <a:solidFill>
                  <a:srgbClr val="365F91"/>
                </a:solidFill>
                <a:latin typeface="Arial" panose="020B0604020202020204" pitchFamily="34" charset="0"/>
                <a:cs typeface="Arial" panose="020B0604020202020204" pitchFamily="34" charset="0"/>
              </a:rPr>
              <a:t>2 external audit findings, related to non-compliance were raised in 2021/22 :</a:t>
            </a:r>
            <a:endParaRPr lang="en-ZA"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B799A49A-5C7B-E460-BA00-4D41115611DA}"/>
              </a:ext>
            </a:extLst>
          </p:cNvPr>
          <p:cNvSpPr txBox="1"/>
          <p:nvPr/>
        </p:nvSpPr>
        <p:spPr>
          <a:xfrm>
            <a:off x="4659075" y="3489325"/>
            <a:ext cx="4492296" cy="307777"/>
          </a:xfrm>
          <a:prstGeom prst="rect">
            <a:avLst/>
          </a:prstGeom>
          <a:solidFill>
            <a:schemeClr val="bg1"/>
          </a:solidFill>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Bid specifications meeting minutes are prepared</a:t>
            </a:r>
            <a:endParaRPr lang="en-US" sz="1400" b="0" i="0" u="none" strike="noStrike" baseline="0" dirty="0">
              <a:solidFill>
                <a:srgbClr val="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8C253E4C-4988-16E0-474F-CB63026C3E1A}"/>
              </a:ext>
            </a:extLst>
          </p:cNvPr>
          <p:cNvSpPr txBox="1"/>
          <p:nvPr/>
        </p:nvSpPr>
        <p:spPr>
          <a:xfrm>
            <a:off x="579420" y="4336301"/>
            <a:ext cx="4036464" cy="307777"/>
          </a:xfrm>
          <a:prstGeom prst="rect">
            <a:avLst/>
          </a:prstGeom>
          <a:noFill/>
        </p:spPr>
        <p:txBody>
          <a:bodyPr wrap="square">
            <a:spAutoFit/>
          </a:bodyPr>
          <a:lstStyle/>
          <a:p>
            <a:r>
              <a:rPr lang="en-US" sz="1400" b="0" i="0" u="none" strike="noStrike" baseline="0" dirty="0">
                <a:solidFill>
                  <a:srgbClr val="000000"/>
                </a:solidFill>
                <a:latin typeface="Arial" panose="020B0604020202020204" pitchFamily="34" charset="0"/>
                <a:cs typeface="Arial" panose="020B0604020202020204" pitchFamily="34" charset="0"/>
              </a:rPr>
              <a:t>Relating to bid specifications Terms of Reference</a:t>
            </a:r>
          </a:p>
        </p:txBody>
      </p:sp>
      <p:sp>
        <p:nvSpPr>
          <p:cNvPr id="25" name="TextBox 24">
            <a:extLst>
              <a:ext uri="{FF2B5EF4-FFF2-40B4-BE49-F238E27FC236}">
                <a16:creationId xmlns:a16="http://schemas.microsoft.com/office/drawing/2014/main" xmlns="" id="{86D9945F-18EC-1E99-4637-1780CEBAD68D}"/>
              </a:ext>
            </a:extLst>
          </p:cNvPr>
          <p:cNvSpPr txBox="1"/>
          <p:nvPr/>
        </p:nvSpPr>
        <p:spPr>
          <a:xfrm>
            <a:off x="554802" y="3483433"/>
            <a:ext cx="3944866" cy="523220"/>
          </a:xfrm>
          <a:prstGeom prst="rect">
            <a:avLst/>
          </a:prstGeom>
          <a:noFill/>
        </p:spPr>
        <p:txBody>
          <a:bodyPr wrap="square">
            <a:spAutoFit/>
          </a:bodyPr>
          <a:lstStyle/>
          <a:p>
            <a:r>
              <a:rPr lang="en-US" sz="1400" b="0" i="0" u="none" strike="noStrike" baseline="0" dirty="0">
                <a:solidFill>
                  <a:srgbClr val="000000"/>
                </a:solidFill>
                <a:latin typeface="Arial" panose="020B0604020202020204" pitchFamily="34" charset="0"/>
                <a:cs typeface="Arial" panose="020B0604020202020204" pitchFamily="34" charset="0"/>
              </a:rPr>
              <a:t>Minutes of the bid specification meeting are not compiled 	</a:t>
            </a:r>
          </a:p>
        </p:txBody>
      </p:sp>
      <p:sp>
        <p:nvSpPr>
          <p:cNvPr id="27" name="TextBox 26">
            <a:extLst>
              <a:ext uri="{FF2B5EF4-FFF2-40B4-BE49-F238E27FC236}">
                <a16:creationId xmlns:a16="http://schemas.microsoft.com/office/drawing/2014/main" xmlns="" id="{2881BAEE-D7A9-5AFF-4878-191225047B04}"/>
              </a:ext>
            </a:extLst>
          </p:cNvPr>
          <p:cNvSpPr txBox="1"/>
          <p:nvPr/>
        </p:nvSpPr>
        <p:spPr>
          <a:xfrm>
            <a:off x="4659075" y="4352835"/>
            <a:ext cx="4444017" cy="307777"/>
          </a:xfrm>
          <a:prstGeom prst="rect">
            <a:avLst/>
          </a:prstGeom>
          <a:solidFill>
            <a:schemeClr val="bg1"/>
          </a:solidFill>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Bid specifications terms of reference in place</a:t>
            </a:r>
            <a:endParaRPr lang="en-US" sz="1400" b="0" i="0" u="none" strike="noStrike" baseline="0" dirty="0">
              <a:solidFill>
                <a:srgbClr val="00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8BECE065-CF9F-C860-C1D9-266B299F91C5}"/>
              </a:ext>
            </a:extLst>
          </p:cNvPr>
          <p:cNvSpPr txBox="1"/>
          <p:nvPr/>
        </p:nvSpPr>
        <p:spPr>
          <a:xfrm>
            <a:off x="4801588" y="2991826"/>
            <a:ext cx="3621273" cy="276999"/>
          </a:xfrm>
          <a:prstGeom prst="rect">
            <a:avLst/>
          </a:prstGeom>
          <a:noFill/>
        </p:spPr>
        <p:txBody>
          <a:bodyPr wrap="square">
            <a:spAutoFit/>
          </a:bodyPr>
          <a:lstStyle/>
          <a:p>
            <a:r>
              <a:rPr lang="en-US" sz="1200" b="1" dirty="0">
                <a:solidFill>
                  <a:srgbClr val="365F91"/>
                </a:solidFill>
                <a:latin typeface="Arial" panose="020B0604020202020204" pitchFamily="34" charset="0"/>
                <a:cs typeface="Arial" panose="020B0604020202020204" pitchFamily="34" charset="0"/>
              </a:rPr>
              <a:t>Mitigation Measures</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387347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GRANT EXPENDITURE</a:t>
            </a:r>
          </a:p>
        </p:txBody>
      </p:sp>
      <p:graphicFrame>
        <p:nvGraphicFramePr>
          <p:cNvPr id="6" name="Chart 5">
            <a:extLst>
              <a:ext uri="{FF2B5EF4-FFF2-40B4-BE49-F238E27FC236}">
                <a16:creationId xmlns:a16="http://schemas.microsoft.com/office/drawing/2014/main" xmlns="" id="{D988DCBE-CB50-6D92-C699-8AC32BB7C882}"/>
              </a:ext>
            </a:extLst>
          </p:cNvPr>
          <p:cNvGraphicFramePr/>
          <p:nvPr>
            <p:extLst>
              <p:ext uri="{D42A27DB-BD31-4B8C-83A1-F6EECF244321}">
                <p14:modId xmlns:p14="http://schemas.microsoft.com/office/powerpoint/2010/main" xmlns="" val="2122168728"/>
              </p:ext>
            </p:extLst>
          </p:nvPr>
        </p:nvGraphicFramePr>
        <p:xfrm>
          <a:off x="148857" y="878229"/>
          <a:ext cx="4194629" cy="28536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xmlns="" id="{B6BBB1DA-B1D7-FC43-DE9E-881C9B2C98C4}"/>
              </a:ext>
            </a:extLst>
          </p:cNvPr>
          <p:cNvGraphicFramePr/>
          <p:nvPr>
            <p:extLst>
              <p:ext uri="{D42A27DB-BD31-4B8C-83A1-F6EECF244321}">
                <p14:modId xmlns:p14="http://schemas.microsoft.com/office/powerpoint/2010/main" xmlns="" val="3508318918"/>
              </p:ext>
            </p:extLst>
          </p:nvPr>
        </p:nvGraphicFramePr>
        <p:xfrm>
          <a:off x="4728391" y="878229"/>
          <a:ext cx="4194629" cy="285364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xmlns="" id="{D9DE630E-95D6-7CDF-52B9-148E1181B8EF}"/>
              </a:ext>
            </a:extLst>
          </p:cNvPr>
          <p:cNvSpPr txBox="1"/>
          <p:nvPr/>
        </p:nvSpPr>
        <p:spPr>
          <a:xfrm>
            <a:off x="227015" y="3788217"/>
            <a:ext cx="4381498" cy="954107"/>
          </a:xfrm>
          <a:prstGeom prst="rect">
            <a:avLst/>
          </a:prstGeom>
          <a:noFill/>
        </p:spPr>
        <p:txBody>
          <a:bodyPr wrap="square" rtlCol="0">
            <a:spAutoFit/>
          </a:bodyPr>
          <a:lstStyle/>
          <a:p>
            <a:r>
              <a:rPr lang="en-ZA" sz="1400" dirty="0">
                <a:latin typeface="Arial" panose="020B0604020202020204" pitchFamily="34" charset="0"/>
                <a:cs typeface="Arial" panose="020B0604020202020204" pitchFamily="34" charset="0"/>
              </a:rPr>
              <a:t>CCG Expenditure for 2021/22 R744.8m (104% of allocation received) and an increase of  27% from</a:t>
            </a:r>
          </a:p>
          <a:p>
            <a:r>
              <a:rPr lang="en-ZA" sz="1400" dirty="0">
                <a:latin typeface="Arial" panose="020B0604020202020204" pitchFamily="34" charset="0"/>
                <a:cs typeface="Arial" panose="020B0604020202020204" pitchFamily="34" charset="0"/>
              </a:rPr>
              <a:t>2020/21 = R 587.2m expenditure .</a:t>
            </a:r>
          </a:p>
          <a:p>
            <a:r>
              <a:rPr lang="en-ZA" sz="1400"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xmlns="" id="{5C7DAD8B-C75E-11B7-1CD3-B7748C27731F}"/>
              </a:ext>
            </a:extLst>
          </p:cNvPr>
          <p:cNvSpPr txBox="1"/>
          <p:nvPr/>
        </p:nvSpPr>
        <p:spPr>
          <a:xfrm>
            <a:off x="4657753" y="3788217"/>
            <a:ext cx="4265267" cy="954107"/>
          </a:xfrm>
          <a:prstGeom prst="rect">
            <a:avLst/>
          </a:prstGeom>
          <a:solidFill>
            <a:schemeClr val="bg1"/>
          </a:solidFill>
        </p:spPr>
        <p:txBody>
          <a:bodyPr wrap="square" rtlCol="0">
            <a:spAutoFit/>
          </a:bodyPr>
          <a:lstStyle/>
          <a:p>
            <a:r>
              <a:rPr lang="en-ZA" sz="1400" dirty="0">
                <a:latin typeface="Arial" panose="020B0604020202020204" pitchFamily="34" charset="0"/>
                <a:cs typeface="Arial" panose="020B0604020202020204" pitchFamily="34" charset="0"/>
              </a:rPr>
              <a:t>IIG Expenditure for 2021/22: R 9.12m (40% against budget allocation) a further decrease of R1.4m from the prior year’s R10.5m expenditure (47% of R22.4m allocation in 2020/21)</a:t>
            </a:r>
            <a:endParaRPr lang="en-Z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985421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9240" y="146191"/>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STATEMENT OF FINANCIAL POSITION</a:t>
            </a:r>
          </a:p>
        </p:txBody>
      </p:sp>
      <p:pic>
        <p:nvPicPr>
          <p:cNvPr id="4" name="Picture 3">
            <a:extLst>
              <a:ext uri="{FF2B5EF4-FFF2-40B4-BE49-F238E27FC236}">
                <a16:creationId xmlns:a16="http://schemas.microsoft.com/office/drawing/2014/main" xmlns="" id="{7072C34C-C62B-2B80-FF5E-BB105CF11B82}"/>
              </a:ext>
            </a:extLst>
          </p:cNvPr>
          <p:cNvPicPr>
            <a:picLocks noChangeAspect="1"/>
          </p:cNvPicPr>
          <p:nvPr/>
        </p:nvPicPr>
        <p:blipFill>
          <a:blip r:embed="rId4"/>
          <a:stretch>
            <a:fillRect/>
          </a:stretch>
        </p:blipFill>
        <p:spPr>
          <a:xfrm>
            <a:off x="0" y="539088"/>
            <a:ext cx="4924985" cy="4604412"/>
          </a:xfrm>
          <a:prstGeom prst="rect">
            <a:avLst/>
          </a:prstGeom>
        </p:spPr>
      </p:pic>
      <p:sp>
        <p:nvSpPr>
          <p:cNvPr id="7" name="Rectangle 6">
            <a:extLst>
              <a:ext uri="{FF2B5EF4-FFF2-40B4-BE49-F238E27FC236}">
                <a16:creationId xmlns:a16="http://schemas.microsoft.com/office/drawing/2014/main" xmlns="" id="{75D4E6CE-BE9D-197A-AAD1-B49EDF966B80}"/>
              </a:ext>
            </a:extLst>
          </p:cNvPr>
          <p:cNvSpPr/>
          <p:nvPr/>
        </p:nvSpPr>
        <p:spPr>
          <a:xfrm>
            <a:off x="4924985" y="1202549"/>
            <a:ext cx="4152900" cy="3794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dirty="0">
                <a:solidFill>
                  <a:sysClr val="windowText" lastClr="000000"/>
                </a:solidFill>
                <a:latin typeface="Arial" panose="020B0604020202020204" pitchFamily="34" charset="0"/>
                <a:cs typeface="Arial" panose="020B0604020202020204" pitchFamily="34" charset="0"/>
              </a:rPr>
              <a:t>Cash &amp; Cash Equivalents stand at R1.152bn a decrease of R61.1m</a:t>
            </a:r>
          </a:p>
          <a:p>
            <a:pPr marL="285750" indent="-285750">
              <a:buFont typeface="Arial" panose="020B0604020202020204" pitchFamily="34" charset="0"/>
              <a:buChar char="•"/>
            </a:pPr>
            <a:endParaRPr lang="en-ZA" dirty="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solidFill>
                  <a:sysClr val="windowText" lastClr="000000"/>
                </a:solidFill>
                <a:latin typeface="Arial" panose="020B0604020202020204" pitchFamily="34" charset="0"/>
                <a:cs typeface="Arial" panose="020B0604020202020204" pitchFamily="34" charset="0"/>
              </a:rPr>
              <a:t>Total Liabilities have decreased to R402.67m end March 2022 from R511.1m in 2021.</a:t>
            </a:r>
          </a:p>
          <a:p>
            <a:pPr marL="285750" indent="-285750">
              <a:buFont typeface="Arial" panose="020B0604020202020204" pitchFamily="34" charset="0"/>
              <a:buChar char="•"/>
            </a:pPr>
            <a:endParaRPr lang="en-ZA" dirty="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solidFill>
                  <a:sysClr val="windowText" lastClr="000000"/>
                </a:solidFill>
                <a:latin typeface="Arial" panose="020B0604020202020204" pitchFamily="34" charset="0"/>
                <a:cs typeface="Arial" panose="020B0604020202020204" pitchFamily="34" charset="0"/>
              </a:rPr>
              <a:t>Accumulated Surplus as at year end was R758.31m, an increase of R26.32m from the prior years restated balance of R731.99m </a:t>
            </a:r>
          </a:p>
        </p:txBody>
      </p:sp>
    </p:spTree>
    <p:extLst>
      <p:ext uri="{BB962C8B-B14F-4D97-AF65-F5344CB8AC3E}">
        <p14:creationId xmlns:p14="http://schemas.microsoft.com/office/powerpoint/2010/main" xmlns="" val="24820085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0" y="88077"/>
            <a:ext cx="9083076" cy="400110"/>
          </a:xfrm>
          <a:prstGeom prst="rect">
            <a:avLst/>
          </a:prstGeom>
          <a:noFill/>
        </p:spPr>
        <p:txBody>
          <a:bodyPr wrap="square" rtlCol="0">
            <a:spAutoFit/>
          </a:bodyPr>
          <a:lstStyle/>
          <a:p>
            <a:pPr algn="ctr"/>
            <a:r>
              <a:rPr lang="en-US" sz="2000" b="1" dirty="0">
                <a:solidFill>
                  <a:srgbClr val="18A1B3"/>
                </a:solidFill>
                <a:latin typeface="Montserrat" pitchFamily="2" charset="77"/>
              </a:rPr>
              <a:t>STATEMENT OF FINANCIAL PERFORMANCE</a:t>
            </a:r>
          </a:p>
        </p:txBody>
      </p:sp>
      <p:pic>
        <p:nvPicPr>
          <p:cNvPr id="5" name="Picture 4">
            <a:extLst>
              <a:ext uri="{FF2B5EF4-FFF2-40B4-BE49-F238E27FC236}">
                <a16:creationId xmlns:a16="http://schemas.microsoft.com/office/drawing/2014/main" xmlns="" id="{30A7355B-78AE-0E91-04C5-F8FDE749B503}"/>
              </a:ext>
            </a:extLst>
          </p:cNvPr>
          <p:cNvPicPr>
            <a:picLocks noChangeAspect="1"/>
          </p:cNvPicPr>
          <p:nvPr/>
        </p:nvPicPr>
        <p:blipFill>
          <a:blip r:embed="rId4"/>
          <a:stretch>
            <a:fillRect/>
          </a:stretch>
        </p:blipFill>
        <p:spPr>
          <a:xfrm>
            <a:off x="2532063" y="486335"/>
            <a:ext cx="4152900" cy="4627187"/>
          </a:xfrm>
          <a:prstGeom prst="rect">
            <a:avLst/>
          </a:prstGeom>
        </p:spPr>
      </p:pic>
    </p:spTree>
    <p:extLst>
      <p:ext uri="{BB962C8B-B14F-4D97-AF65-F5344CB8AC3E}">
        <p14:creationId xmlns:p14="http://schemas.microsoft.com/office/powerpoint/2010/main" xmlns="" val="5109259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10629"/>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1490848" y="87197"/>
            <a:ext cx="6007232" cy="600164"/>
          </a:xfrm>
          <a:prstGeom prst="rect">
            <a:avLst/>
          </a:prstGeom>
          <a:noFill/>
        </p:spPr>
        <p:txBody>
          <a:bodyPr wrap="square" rtlCol="0">
            <a:spAutoFit/>
          </a:bodyPr>
          <a:lstStyle/>
          <a:p>
            <a:pPr algn="ctr"/>
            <a:r>
              <a:rPr lang="en-US" sz="3300" b="1" dirty="0">
                <a:solidFill>
                  <a:srgbClr val="18A1B3"/>
                </a:solidFill>
                <a:latin typeface="Montserrat" pitchFamily="2" charset="77"/>
              </a:rPr>
              <a:t>RECOMMENDATION</a:t>
            </a:r>
          </a:p>
        </p:txBody>
      </p:sp>
      <p:sp>
        <p:nvSpPr>
          <p:cNvPr id="4" name="TextBox 3">
            <a:extLst>
              <a:ext uri="{FF2B5EF4-FFF2-40B4-BE49-F238E27FC236}">
                <a16:creationId xmlns:a16="http://schemas.microsoft.com/office/drawing/2014/main" xmlns="" id="{6CA80D70-B0E5-7DAF-D2F7-3BA3A728AC43}"/>
              </a:ext>
            </a:extLst>
          </p:cNvPr>
          <p:cNvSpPr txBox="1"/>
          <p:nvPr/>
        </p:nvSpPr>
        <p:spPr>
          <a:xfrm>
            <a:off x="408562" y="929671"/>
            <a:ext cx="8123380" cy="1569660"/>
          </a:xfrm>
          <a:prstGeom prst="rect">
            <a:avLst/>
          </a:prstGeom>
          <a:noFill/>
        </p:spPr>
        <p:txBody>
          <a:bodyPr wrap="square" rtlCol="0">
            <a:spAutoFit/>
          </a:bodyPr>
          <a:lstStyle/>
          <a:p>
            <a:r>
              <a:rPr lang="en-US" sz="2400" dirty="0">
                <a:effectLst/>
                <a:latin typeface="Montserrat" panose="00000500000000000000" pitchFamily="2" charset="0"/>
                <a:ea typeface="Times New Roman" panose="02020603050405020304" pitchFamily="18" charset="0"/>
              </a:rPr>
              <a:t>For the </a:t>
            </a:r>
            <a:r>
              <a:rPr lang="en-US" sz="2400" dirty="0">
                <a:latin typeface="Montserrat" panose="00000500000000000000" pitchFamily="2" charset="0"/>
                <a:ea typeface="Times New Roman" panose="02020603050405020304" pitchFamily="18" charset="0"/>
              </a:rPr>
              <a:t>Portfolio Committee on</a:t>
            </a:r>
            <a:r>
              <a:rPr lang="en-US" sz="2400" dirty="0">
                <a:effectLst/>
                <a:latin typeface="Montserrat" panose="00000500000000000000" pitchFamily="2" charset="0"/>
                <a:ea typeface="Times New Roman" panose="02020603050405020304" pitchFamily="18" charset="0"/>
              </a:rPr>
              <a:t> Human Settlements to consider and </a:t>
            </a:r>
            <a:r>
              <a:rPr lang="en-US" sz="2400" dirty="0">
                <a:latin typeface="Montserrat" panose="00000500000000000000" pitchFamily="2" charset="0"/>
                <a:ea typeface="Times New Roman" panose="02020603050405020304" pitchFamily="18" charset="0"/>
              </a:rPr>
              <a:t>note</a:t>
            </a:r>
            <a:r>
              <a:rPr lang="en-US" sz="2400" dirty="0">
                <a:effectLst/>
                <a:latin typeface="Montserrat" panose="00000500000000000000" pitchFamily="2" charset="0"/>
                <a:ea typeface="Times New Roman" panose="02020603050405020304" pitchFamily="18" charset="0"/>
              </a:rPr>
              <a:t>  the Annual Report of the Social Housing Regulatory Authority for the 2021/22 financial year</a:t>
            </a:r>
            <a:endParaRPr lang="en-ZA" dirty="0">
              <a:latin typeface="Montserrat" panose="00000500000000000000" pitchFamily="2" charset="0"/>
            </a:endParaRPr>
          </a:p>
        </p:txBody>
      </p:sp>
    </p:spTree>
    <p:extLst>
      <p:ext uri="{BB962C8B-B14F-4D97-AF65-F5344CB8AC3E}">
        <p14:creationId xmlns:p14="http://schemas.microsoft.com/office/powerpoint/2010/main" xmlns="" val="7874336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2"/>
          <a:stretch>
            <a:fillRect/>
          </a:stretch>
        </p:blipFill>
        <p:spPr>
          <a:xfrm>
            <a:off x="-1272" y="-101"/>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500341" y="-10046"/>
            <a:ext cx="8167472" cy="600164"/>
          </a:xfrm>
          <a:prstGeom prst="rect">
            <a:avLst/>
          </a:prstGeom>
          <a:noFill/>
        </p:spPr>
        <p:txBody>
          <a:bodyPr wrap="square" rtlCol="0">
            <a:spAutoFit/>
          </a:bodyPr>
          <a:lstStyle/>
          <a:p>
            <a:pPr algn="ctr"/>
            <a:r>
              <a:rPr lang="en-US" sz="3300" b="1" dirty="0">
                <a:solidFill>
                  <a:srgbClr val="18A1B3"/>
                </a:solidFill>
                <a:latin typeface="Montserrat" pitchFamily="2" charset="77"/>
              </a:rPr>
              <a:t>CONTENTS</a:t>
            </a:r>
          </a:p>
        </p:txBody>
      </p:sp>
      <p:sp>
        <p:nvSpPr>
          <p:cNvPr id="5" name="Isosceles Triangle 4">
            <a:extLst>
              <a:ext uri="{FF2B5EF4-FFF2-40B4-BE49-F238E27FC236}">
                <a16:creationId xmlns:a16="http://schemas.microsoft.com/office/drawing/2014/main" xmlns="" id="{A11633BE-7C09-83CD-D4BC-C9C3DB0FE833}"/>
              </a:ext>
            </a:extLst>
          </p:cNvPr>
          <p:cNvSpPr/>
          <p:nvPr/>
        </p:nvSpPr>
        <p:spPr>
          <a:xfrm rot="5400000">
            <a:off x="33001" y="3982638"/>
            <a:ext cx="792441" cy="65040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Single Corner Rounded 10">
            <a:extLst>
              <a:ext uri="{FF2B5EF4-FFF2-40B4-BE49-F238E27FC236}">
                <a16:creationId xmlns:a16="http://schemas.microsoft.com/office/drawing/2014/main" xmlns="" id="{2ADBE1F6-2F3C-3A02-1C6E-21885A5826B9}"/>
              </a:ext>
            </a:extLst>
          </p:cNvPr>
          <p:cNvSpPr/>
          <p:nvPr/>
        </p:nvSpPr>
        <p:spPr>
          <a:xfrm>
            <a:off x="876100" y="4107780"/>
            <a:ext cx="3708000"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72000" rIns="72000" rtlCol="0" anchor="ctr"/>
          <a:lstStyle/>
          <a:p>
            <a:r>
              <a:rPr lang="en-ZA" dirty="0">
                <a:solidFill>
                  <a:schemeClr val="tx1"/>
                </a:solidFill>
              </a:rPr>
              <a:t>RECOMMENDATION</a:t>
            </a:r>
          </a:p>
        </p:txBody>
      </p:sp>
      <p:sp>
        <p:nvSpPr>
          <p:cNvPr id="17" name="Oval 16">
            <a:extLst>
              <a:ext uri="{FF2B5EF4-FFF2-40B4-BE49-F238E27FC236}">
                <a16:creationId xmlns:a16="http://schemas.microsoft.com/office/drawing/2014/main" xmlns="" id="{3D365FEE-AD9A-3BDE-A239-6DDDB5B4FA25}"/>
              </a:ext>
            </a:extLst>
          </p:cNvPr>
          <p:cNvSpPr/>
          <p:nvPr/>
        </p:nvSpPr>
        <p:spPr>
          <a:xfrm>
            <a:off x="104017" y="4091842"/>
            <a:ext cx="446615" cy="427877"/>
          </a:xfrm>
          <a:prstGeom prst="ellipse">
            <a:avLst/>
          </a:prstGeom>
          <a:solidFill>
            <a:srgbClr val="1AA0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5</a:t>
            </a:r>
          </a:p>
        </p:txBody>
      </p:sp>
      <p:sp>
        <p:nvSpPr>
          <p:cNvPr id="19" name="Isosceles Triangle 18">
            <a:extLst>
              <a:ext uri="{FF2B5EF4-FFF2-40B4-BE49-F238E27FC236}">
                <a16:creationId xmlns:a16="http://schemas.microsoft.com/office/drawing/2014/main" xmlns="" id="{5D5442B8-CA07-EE65-909D-BD7691A7DD05}"/>
              </a:ext>
            </a:extLst>
          </p:cNvPr>
          <p:cNvSpPr/>
          <p:nvPr/>
        </p:nvSpPr>
        <p:spPr>
          <a:xfrm rot="5400000">
            <a:off x="33001" y="3205888"/>
            <a:ext cx="792441" cy="65040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Single Corner Rounded 20">
            <a:extLst>
              <a:ext uri="{FF2B5EF4-FFF2-40B4-BE49-F238E27FC236}">
                <a16:creationId xmlns:a16="http://schemas.microsoft.com/office/drawing/2014/main" xmlns="" id="{6B2A1D79-13F6-9B67-648E-35460001E5F3}"/>
              </a:ext>
            </a:extLst>
          </p:cNvPr>
          <p:cNvSpPr/>
          <p:nvPr/>
        </p:nvSpPr>
        <p:spPr>
          <a:xfrm>
            <a:off x="876100" y="3331030"/>
            <a:ext cx="3708000"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72000" rIns="72000" rtlCol="0" anchor="ctr"/>
          <a:lstStyle/>
          <a:p>
            <a:r>
              <a:rPr lang="en-ZA" dirty="0">
                <a:solidFill>
                  <a:schemeClr val="tx1"/>
                </a:solidFill>
              </a:rPr>
              <a:t>FINANCIAL OVERVIEW</a:t>
            </a:r>
          </a:p>
        </p:txBody>
      </p:sp>
      <p:sp>
        <p:nvSpPr>
          <p:cNvPr id="23" name="Oval 22">
            <a:extLst>
              <a:ext uri="{FF2B5EF4-FFF2-40B4-BE49-F238E27FC236}">
                <a16:creationId xmlns:a16="http://schemas.microsoft.com/office/drawing/2014/main" xmlns="" id="{1C699AE9-F0D6-036F-7539-705065B9E9BF}"/>
              </a:ext>
            </a:extLst>
          </p:cNvPr>
          <p:cNvSpPr/>
          <p:nvPr/>
        </p:nvSpPr>
        <p:spPr>
          <a:xfrm>
            <a:off x="104017" y="3315092"/>
            <a:ext cx="446615" cy="42787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4</a:t>
            </a:r>
          </a:p>
        </p:txBody>
      </p:sp>
      <p:sp>
        <p:nvSpPr>
          <p:cNvPr id="25" name="Isosceles Triangle 24">
            <a:extLst>
              <a:ext uri="{FF2B5EF4-FFF2-40B4-BE49-F238E27FC236}">
                <a16:creationId xmlns:a16="http://schemas.microsoft.com/office/drawing/2014/main" xmlns="" id="{CC744A4C-8D3C-782E-3C8F-CDB7A457B73F}"/>
              </a:ext>
            </a:extLst>
          </p:cNvPr>
          <p:cNvSpPr/>
          <p:nvPr/>
        </p:nvSpPr>
        <p:spPr>
          <a:xfrm rot="5400000">
            <a:off x="33001" y="2429139"/>
            <a:ext cx="792441" cy="65040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Single Corner Rounded 26">
            <a:extLst>
              <a:ext uri="{FF2B5EF4-FFF2-40B4-BE49-F238E27FC236}">
                <a16:creationId xmlns:a16="http://schemas.microsoft.com/office/drawing/2014/main" xmlns="" id="{4DF0A238-4347-E41A-3779-0E7345EB2473}"/>
              </a:ext>
            </a:extLst>
          </p:cNvPr>
          <p:cNvSpPr/>
          <p:nvPr/>
        </p:nvSpPr>
        <p:spPr>
          <a:xfrm>
            <a:off x="876100" y="2554281"/>
            <a:ext cx="3708000"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72000" rIns="72000" rtlCol="0" anchor="ctr"/>
          <a:lstStyle/>
          <a:p>
            <a:r>
              <a:rPr lang="en-US" dirty="0">
                <a:solidFill>
                  <a:schemeClr val="tx1"/>
                </a:solidFill>
              </a:rPr>
              <a:t>A</a:t>
            </a:r>
            <a:r>
              <a:rPr lang="en-ZA" dirty="0">
                <a:solidFill>
                  <a:schemeClr val="tx1"/>
                </a:solidFill>
              </a:rPr>
              <a:t>UDIT OUTCOME</a:t>
            </a:r>
          </a:p>
        </p:txBody>
      </p:sp>
      <p:sp>
        <p:nvSpPr>
          <p:cNvPr id="29" name="Oval 28">
            <a:extLst>
              <a:ext uri="{FF2B5EF4-FFF2-40B4-BE49-F238E27FC236}">
                <a16:creationId xmlns:a16="http://schemas.microsoft.com/office/drawing/2014/main" xmlns="" id="{ABFB5AAE-5B72-8ACE-AFC2-A7E94D630A4C}"/>
              </a:ext>
            </a:extLst>
          </p:cNvPr>
          <p:cNvSpPr/>
          <p:nvPr/>
        </p:nvSpPr>
        <p:spPr>
          <a:xfrm>
            <a:off x="104017" y="2538343"/>
            <a:ext cx="446615" cy="427877"/>
          </a:xfrm>
          <a:prstGeom prst="ellipse">
            <a:avLst/>
          </a:prstGeom>
          <a:solidFill>
            <a:srgbClr val="1AA0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3</a:t>
            </a:r>
          </a:p>
        </p:txBody>
      </p:sp>
      <p:sp>
        <p:nvSpPr>
          <p:cNvPr id="31" name="Isosceles Triangle 30">
            <a:extLst>
              <a:ext uri="{FF2B5EF4-FFF2-40B4-BE49-F238E27FC236}">
                <a16:creationId xmlns:a16="http://schemas.microsoft.com/office/drawing/2014/main" xmlns="" id="{A601E85A-56AA-6405-42A9-CD8C957399A3}"/>
              </a:ext>
            </a:extLst>
          </p:cNvPr>
          <p:cNvSpPr/>
          <p:nvPr/>
        </p:nvSpPr>
        <p:spPr>
          <a:xfrm rot="5400000">
            <a:off x="33001" y="1652390"/>
            <a:ext cx="792441" cy="65040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Single Corner Rounded 32">
            <a:extLst>
              <a:ext uri="{FF2B5EF4-FFF2-40B4-BE49-F238E27FC236}">
                <a16:creationId xmlns:a16="http://schemas.microsoft.com/office/drawing/2014/main" xmlns="" id="{D27F622B-B9FD-2230-16A4-B37D84FBB132}"/>
              </a:ext>
            </a:extLst>
          </p:cNvPr>
          <p:cNvSpPr/>
          <p:nvPr/>
        </p:nvSpPr>
        <p:spPr>
          <a:xfrm>
            <a:off x="876100" y="1777532"/>
            <a:ext cx="3708000"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72000" rIns="72000" rtlCol="0" anchor="ctr"/>
          <a:lstStyle/>
          <a:p>
            <a:r>
              <a:rPr lang="en-ZA" dirty="0">
                <a:solidFill>
                  <a:schemeClr val="tx1"/>
                </a:solidFill>
              </a:rPr>
              <a:t>PERFORMANCE OVERVIEW</a:t>
            </a:r>
          </a:p>
        </p:txBody>
      </p:sp>
      <p:sp>
        <p:nvSpPr>
          <p:cNvPr id="35" name="Oval 34">
            <a:extLst>
              <a:ext uri="{FF2B5EF4-FFF2-40B4-BE49-F238E27FC236}">
                <a16:creationId xmlns:a16="http://schemas.microsoft.com/office/drawing/2014/main" xmlns="" id="{BE6F503D-018D-581C-7E2E-EA3A9C42D814}"/>
              </a:ext>
            </a:extLst>
          </p:cNvPr>
          <p:cNvSpPr/>
          <p:nvPr/>
        </p:nvSpPr>
        <p:spPr>
          <a:xfrm>
            <a:off x="104017" y="1761594"/>
            <a:ext cx="446615" cy="42787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a:t>
            </a:r>
          </a:p>
        </p:txBody>
      </p:sp>
      <p:sp>
        <p:nvSpPr>
          <p:cNvPr id="37" name="Isosceles Triangle 36">
            <a:extLst>
              <a:ext uri="{FF2B5EF4-FFF2-40B4-BE49-F238E27FC236}">
                <a16:creationId xmlns:a16="http://schemas.microsoft.com/office/drawing/2014/main" xmlns="" id="{86BAB8B0-FF73-83B6-57BB-D4E468EB6D02}"/>
              </a:ext>
            </a:extLst>
          </p:cNvPr>
          <p:cNvSpPr/>
          <p:nvPr/>
        </p:nvSpPr>
        <p:spPr>
          <a:xfrm rot="5400000">
            <a:off x="33001" y="875641"/>
            <a:ext cx="792441" cy="65040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ectangle: Single Corner Rounded 38">
            <a:extLst>
              <a:ext uri="{FF2B5EF4-FFF2-40B4-BE49-F238E27FC236}">
                <a16:creationId xmlns:a16="http://schemas.microsoft.com/office/drawing/2014/main" xmlns="" id="{DF183750-A077-5F46-9997-8D4F2F0ACE67}"/>
              </a:ext>
            </a:extLst>
          </p:cNvPr>
          <p:cNvSpPr/>
          <p:nvPr/>
        </p:nvSpPr>
        <p:spPr>
          <a:xfrm>
            <a:off x="876100" y="952517"/>
            <a:ext cx="3708000"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72000" rIns="72000" rtlCol="0" anchor="ctr"/>
          <a:lstStyle/>
          <a:p>
            <a:r>
              <a:rPr lang="en-ZA" dirty="0">
                <a:solidFill>
                  <a:schemeClr val="tx1"/>
                </a:solidFill>
              </a:rPr>
              <a:t>EXECUTIVE OVERVIEW &amp; HIGHLIGHTS</a:t>
            </a:r>
          </a:p>
        </p:txBody>
      </p:sp>
      <p:sp>
        <p:nvSpPr>
          <p:cNvPr id="41" name="Oval 40">
            <a:extLst>
              <a:ext uri="{FF2B5EF4-FFF2-40B4-BE49-F238E27FC236}">
                <a16:creationId xmlns:a16="http://schemas.microsoft.com/office/drawing/2014/main" xmlns="" id="{35EF3DA8-35F8-027F-2A17-96253AFA9A19}"/>
              </a:ext>
            </a:extLst>
          </p:cNvPr>
          <p:cNvSpPr/>
          <p:nvPr/>
        </p:nvSpPr>
        <p:spPr>
          <a:xfrm>
            <a:off x="104017" y="984845"/>
            <a:ext cx="446615" cy="427877"/>
          </a:xfrm>
          <a:prstGeom prst="ellipse">
            <a:avLst/>
          </a:prstGeom>
          <a:solidFill>
            <a:srgbClr val="1AA0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1</a:t>
            </a:r>
          </a:p>
        </p:txBody>
      </p:sp>
    </p:spTree>
    <p:extLst>
      <p:ext uri="{BB962C8B-B14F-4D97-AF65-F5344CB8AC3E}">
        <p14:creationId xmlns:p14="http://schemas.microsoft.com/office/powerpoint/2010/main" xmlns="" val="38388317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146190"/>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51752" y="-13829"/>
            <a:ext cx="8167472" cy="507831"/>
          </a:xfrm>
          <a:prstGeom prst="rect">
            <a:avLst/>
          </a:prstGeom>
          <a:noFill/>
        </p:spPr>
        <p:txBody>
          <a:bodyPr wrap="square" rtlCol="0">
            <a:spAutoFit/>
          </a:bodyPr>
          <a:lstStyle/>
          <a:p>
            <a:pPr algn="ctr"/>
            <a:r>
              <a:rPr lang="en-US" sz="2700" b="1" dirty="0">
                <a:solidFill>
                  <a:srgbClr val="18A1B3"/>
                </a:solidFill>
                <a:latin typeface="Montserrat" pitchFamily="2" charset="77"/>
              </a:rPr>
              <a:t>EXECUTIVE OVERVIEW</a:t>
            </a:r>
          </a:p>
        </p:txBody>
      </p:sp>
      <p:sp>
        <p:nvSpPr>
          <p:cNvPr id="4" name="Rectangle 3">
            <a:extLst>
              <a:ext uri="{FF2B5EF4-FFF2-40B4-BE49-F238E27FC236}">
                <a16:creationId xmlns:a16="http://schemas.microsoft.com/office/drawing/2014/main" xmlns="" id="{4B219882-5697-128C-F85E-B0924CC0CEC7}"/>
              </a:ext>
            </a:extLst>
          </p:cNvPr>
          <p:cNvSpPr/>
          <p:nvPr/>
        </p:nvSpPr>
        <p:spPr>
          <a:xfrm>
            <a:off x="13018" y="533400"/>
            <a:ext cx="9044940" cy="4572685"/>
          </a:xfrm>
          <a:prstGeom prst="rect">
            <a:avLst/>
          </a:prstGeom>
        </p:spPr>
        <p:txBody>
          <a:bodyPr wrap="square">
            <a:noAutofit/>
          </a:bodyPr>
          <a:lstStyle/>
          <a:p>
            <a:pPr marL="247644" marR="71753" indent="-171446" algn="just">
              <a:lnSpc>
                <a:spcPct val="150000"/>
              </a:lnSpc>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SHRA’s performance achievement was 61% (19/31) for the 2021/22 year. Regular monitoring of in-year performance with remedial action plans to improve levels of performance are being implemented. </a:t>
            </a:r>
          </a:p>
          <a:p>
            <a:pPr marL="247644" marR="71753" indent="-171446" algn="just">
              <a:lnSpc>
                <a:spcPct val="150000"/>
              </a:lnSpc>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Expenditure on the Consolidated Capital Grant as part of the Project Development and Funding </a:t>
            </a:r>
            <a:r>
              <a:rPr lang="en-US" sz="1400" dirty="0" err="1">
                <a:latin typeface="Arial" panose="020B0604020202020204" pitchFamily="34" charset="0"/>
                <a:ea typeface="Arial" panose="020B0604020202020204" pitchFamily="34" charset="0"/>
              </a:rPr>
              <a:t>Programme</a:t>
            </a:r>
            <a:r>
              <a:rPr lang="en-US" sz="1400" dirty="0">
                <a:latin typeface="Arial" panose="020B0604020202020204" pitchFamily="34" charset="0"/>
                <a:ea typeface="Arial" panose="020B0604020202020204" pitchFamily="34" charset="0"/>
              </a:rPr>
              <a:t> increased from R587 227 628 in the previous financial year to R744 790 731 in the period under review against R713 146 000 allocation received (104% spent against receipts).</a:t>
            </a:r>
          </a:p>
          <a:p>
            <a:pPr marL="247644" marR="71753" indent="-171446" algn="just">
              <a:lnSpc>
                <a:spcPct val="150000"/>
              </a:lnSpc>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2 771 units were completed in 2021/22 and a total of 7 637 units completed (42% of the revised 18 000 MTSF target).</a:t>
            </a:r>
          </a:p>
          <a:p>
            <a:pPr marL="247644" marR="71753" indent="-171446" algn="just">
              <a:lnSpc>
                <a:spcPct val="150000"/>
              </a:lnSpc>
              <a:spcAft>
                <a:spcPts val="600"/>
              </a:spcAft>
              <a:buFont typeface="Arial" panose="020B0604020202020204" pitchFamily="34" charset="0"/>
              <a:buChar char="•"/>
            </a:pPr>
            <a:r>
              <a:rPr lang="en-US" sz="1400" dirty="0">
                <a:latin typeface="Arial" panose="020B0604020202020204" pitchFamily="34" charset="0"/>
                <a:ea typeface="Arial" panose="020B0604020202020204" pitchFamily="34" charset="0"/>
              </a:rPr>
              <a:t>There are 90 accredited institutions on the SHRA Accreditation </a:t>
            </a:r>
            <a:r>
              <a:rPr lang="en-US" sz="1400" dirty="0">
                <a:latin typeface="Arial" panose="020B0604020202020204" pitchFamily="34" charset="0"/>
              </a:rPr>
              <a:t>Register, eight (8) of which are fully accredited, and 82 are conditionally accredited. Thirty-six (36) have stock under management or approved projects and seventeen (17) have projects in the pipeline.</a:t>
            </a:r>
          </a:p>
          <a:p>
            <a:pPr marL="247644" marR="71753" indent="-171446" algn="just">
              <a:lnSpc>
                <a:spcPct val="150000"/>
              </a:lnSpc>
              <a:spcAft>
                <a:spcPts val="600"/>
              </a:spcAft>
              <a:buFont typeface="Arial" panose="020B0604020202020204" pitchFamily="34" charset="0"/>
              <a:buChar char="•"/>
            </a:pPr>
            <a:r>
              <a:rPr lang="en-US" sz="1400" dirty="0">
                <a:latin typeface="Arial" panose="020B0604020202020204" pitchFamily="34" charset="0"/>
              </a:rPr>
              <a:t>Indexation of the grant quantum and income bands (R1 850 – R22 000 gross household income) were approved in the year for implementation in the 2022/23 financial year.</a:t>
            </a:r>
          </a:p>
          <a:p>
            <a:pPr marL="76198" marR="71753" algn="just">
              <a:lnSpc>
                <a:spcPct val="150000"/>
              </a:lnSpc>
              <a:spcAft>
                <a:spcPts val="600"/>
              </a:spcAft>
            </a:pPr>
            <a:endParaRPr lang="en-US" sz="1400" dirty="0">
              <a:latin typeface="Arial" panose="020B0604020202020204" pitchFamily="34" charset="0"/>
            </a:endParaRPr>
          </a:p>
          <a:p>
            <a:pPr marL="247644" marR="71753" indent="-171446" algn="just">
              <a:lnSpc>
                <a:spcPct val="150000"/>
              </a:lnSpc>
              <a:spcAft>
                <a:spcPts val="600"/>
              </a:spcAft>
              <a:buFont typeface="Arial" panose="020B0604020202020204" pitchFamily="34" charset="0"/>
              <a:buChar char="•"/>
            </a:pPr>
            <a:endParaRPr lang="en-US" sz="1400" dirty="0">
              <a:latin typeface="Arial" panose="020B0604020202020204" pitchFamily="34" charset="0"/>
            </a:endParaRPr>
          </a:p>
        </p:txBody>
      </p:sp>
    </p:spTree>
    <p:extLst>
      <p:ext uri="{BB962C8B-B14F-4D97-AF65-F5344CB8AC3E}">
        <p14:creationId xmlns:p14="http://schemas.microsoft.com/office/powerpoint/2010/main" xmlns="" val="4822632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146190"/>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08562" y="-16040"/>
            <a:ext cx="8167472" cy="507831"/>
          </a:xfrm>
          <a:prstGeom prst="rect">
            <a:avLst/>
          </a:prstGeom>
          <a:noFill/>
        </p:spPr>
        <p:txBody>
          <a:bodyPr wrap="square" rtlCol="0">
            <a:spAutoFit/>
          </a:bodyPr>
          <a:lstStyle/>
          <a:p>
            <a:pPr algn="ctr"/>
            <a:r>
              <a:rPr lang="en-US" sz="2700" b="1" dirty="0">
                <a:solidFill>
                  <a:srgbClr val="18A1B3"/>
                </a:solidFill>
                <a:latin typeface="Montserrat" pitchFamily="2" charset="77"/>
              </a:rPr>
              <a:t>EXECUTIVE OVERVIEW (Continued)</a:t>
            </a:r>
          </a:p>
        </p:txBody>
      </p:sp>
      <p:sp>
        <p:nvSpPr>
          <p:cNvPr id="4" name="Rectangle 3">
            <a:extLst>
              <a:ext uri="{FF2B5EF4-FFF2-40B4-BE49-F238E27FC236}">
                <a16:creationId xmlns:a16="http://schemas.microsoft.com/office/drawing/2014/main" xmlns="" id="{4B219882-5697-128C-F85E-B0924CC0CEC7}"/>
              </a:ext>
            </a:extLst>
          </p:cNvPr>
          <p:cNvSpPr/>
          <p:nvPr/>
        </p:nvSpPr>
        <p:spPr>
          <a:xfrm>
            <a:off x="13018" y="491791"/>
            <a:ext cx="9044940" cy="4339313"/>
          </a:xfrm>
          <a:prstGeom prst="rect">
            <a:avLst/>
          </a:prstGeom>
        </p:spPr>
        <p:txBody>
          <a:bodyPr wrap="square">
            <a:noAutofit/>
          </a:bodyPr>
          <a:lstStyle/>
          <a:p>
            <a:pPr marL="247644" marR="71753" indent="-171446" algn="just">
              <a:lnSpc>
                <a:spcPct val="150000"/>
              </a:lnSpc>
              <a:spcAft>
                <a:spcPts val="600"/>
              </a:spcAft>
              <a:buFont typeface="Arial" panose="020B0604020202020204" pitchFamily="34" charset="0"/>
              <a:buChar char="•"/>
            </a:pPr>
            <a:r>
              <a:rPr lang="en-US" sz="1200" dirty="0">
                <a:latin typeface="Arial" panose="020B0604020202020204" pitchFamily="34" charset="0"/>
              </a:rPr>
              <a:t>Inclusion of six (6) Social Housing projects in the Infrastructure Fund. An additional R305 million for the Social Housing Programme (SHP) with the Budget Facility for Infrastructure (BFI) was approved over the MTEF.</a:t>
            </a:r>
          </a:p>
          <a:p>
            <a:pPr marL="247644" marR="71753" indent="-171446" algn="just">
              <a:lnSpc>
                <a:spcPct val="150000"/>
              </a:lnSpc>
              <a:spcAft>
                <a:spcPts val="600"/>
              </a:spcAft>
              <a:buFont typeface="Arial" panose="020B0604020202020204" pitchFamily="34" charset="0"/>
              <a:buChar char="•"/>
            </a:pPr>
            <a:r>
              <a:rPr lang="en-US" sz="1200" dirty="0">
                <a:latin typeface="Arial" panose="020B0604020202020204" pitchFamily="34" charset="0"/>
              </a:rPr>
              <a:t>The last quarter of the year under review was the last quarter for the implementation of the Covid 19 Rent Relief Fund. By the end of March 2022, a total amount of R2 069 172  was disbursed (0.7% of the R300m allocation). Policy changes will support the motivation for optimal utilisation and the retention of cash surplus.</a:t>
            </a:r>
          </a:p>
          <a:p>
            <a:pPr marL="247644" marR="71753" indent="-171446" algn="just">
              <a:lnSpc>
                <a:spcPct val="150000"/>
              </a:lnSpc>
              <a:spcAft>
                <a:spcPts val="600"/>
              </a:spcAft>
              <a:buFont typeface="Arial" panose="020B0604020202020204" pitchFamily="34" charset="0"/>
              <a:buChar char="•"/>
            </a:pPr>
            <a:r>
              <a:rPr lang="en-US" sz="1200" dirty="0">
                <a:latin typeface="Arial" panose="020B0604020202020204" pitchFamily="34" charset="0"/>
              </a:rPr>
              <a:t>There were two (2) findings raised in 2021/22 relating to minuting of bid specification meetings and terms of reference. These supply chain matters have already been resolved.</a:t>
            </a:r>
          </a:p>
          <a:p>
            <a:pPr marL="247644" marR="71753" indent="-171446" algn="just">
              <a:lnSpc>
                <a:spcPct val="150000"/>
              </a:lnSpc>
              <a:spcAft>
                <a:spcPts val="600"/>
              </a:spcAft>
              <a:buFont typeface="Arial" panose="020B0604020202020204" pitchFamily="34" charset="0"/>
              <a:buChar char="•"/>
            </a:pPr>
            <a:r>
              <a:rPr lang="en-US" sz="1200" dirty="0">
                <a:latin typeface="Arial" panose="020B0604020202020204" pitchFamily="34" charset="0"/>
              </a:rPr>
              <a:t>Five (5) audit findings raised during 2020/21 - three (3) fully and two (2) partially addressed during the period under review with the most important the appointment of the SHRA Council on 26 November 2021.  </a:t>
            </a:r>
          </a:p>
          <a:p>
            <a:pPr marL="247644" marR="71753" indent="-171446" algn="just">
              <a:lnSpc>
                <a:spcPct val="150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Of the 31 performance indicators, 11 indicators related to transformation, eight (8) of these were achieved. The remedial action plans to target designated groups and support transformed entities will be implemented in the ensuing financial year.</a:t>
            </a:r>
          </a:p>
          <a:p>
            <a:pPr marL="247644" marR="71753" indent="-171446" algn="just">
              <a:lnSpc>
                <a:spcPct val="150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Staff vacancy rate as of March 2022 was 19.64% with a headcount of 45 full time staff. </a:t>
            </a:r>
          </a:p>
          <a:p>
            <a:pPr marL="247644" marR="71753" indent="-171446" algn="just">
              <a:lnSpc>
                <a:spcPct val="150000"/>
              </a:lnSpc>
              <a:spcAft>
                <a:spcPts val="600"/>
              </a:spcAft>
              <a:buFont typeface="Arial" panose="020B0604020202020204" pitchFamily="34" charset="0"/>
              <a:buChar char="•"/>
            </a:pPr>
            <a:r>
              <a:rPr lang="en-US" sz="1200" dirty="0">
                <a:latin typeface="Arial" panose="020B0604020202020204" pitchFamily="34" charset="0"/>
              </a:rPr>
              <a:t>Commencement of an organisational design and review undertaken in the year.</a:t>
            </a:r>
          </a:p>
          <a:p>
            <a:pPr marL="76198" marR="71753" algn="just">
              <a:lnSpc>
                <a:spcPct val="150000"/>
              </a:lnSpc>
              <a:spcAft>
                <a:spcPts val="600"/>
              </a:spcAft>
            </a:pPr>
            <a:endParaRPr lang="en-US" sz="12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xmlns="" val="3274324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2"/>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08562" y="-8666"/>
            <a:ext cx="8167472" cy="954107"/>
          </a:xfrm>
          <a:prstGeom prst="rect">
            <a:avLst/>
          </a:prstGeom>
          <a:noFill/>
        </p:spPr>
        <p:txBody>
          <a:bodyPr wrap="square" rtlCol="0">
            <a:spAutoFit/>
          </a:bodyPr>
          <a:lstStyle/>
          <a:p>
            <a:pPr algn="ctr"/>
            <a:r>
              <a:rPr lang="en-US" sz="2800" b="1" dirty="0">
                <a:solidFill>
                  <a:srgbClr val="18A1B3"/>
                </a:solidFill>
                <a:latin typeface="Montserrat" pitchFamily="2" charset="77"/>
              </a:rPr>
              <a:t>HIGHLIGHTS: UNITS APPROVED, COMPLETED &amp; REGULATED</a:t>
            </a:r>
          </a:p>
        </p:txBody>
      </p:sp>
      <p:sp>
        <p:nvSpPr>
          <p:cNvPr id="6" name="TextBox 5">
            <a:extLst>
              <a:ext uri="{FF2B5EF4-FFF2-40B4-BE49-F238E27FC236}">
                <a16:creationId xmlns:a16="http://schemas.microsoft.com/office/drawing/2014/main" xmlns="" id="{DB1E44A4-15D3-B98E-656C-AE70212CAED9}"/>
              </a:ext>
            </a:extLst>
          </p:cNvPr>
          <p:cNvSpPr txBox="1"/>
          <p:nvPr/>
        </p:nvSpPr>
        <p:spPr>
          <a:xfrm>
            <a:off x="4852312" y="944220"/>
            <a:ext cx="4007705" cy="2308324"/>
          </a:xfrm>
          <a:prstGeom prst="rect">
            <a:avLst/>
          </a:prstGeom>
          <a:noFill/>
        </p:spPr>
        <p:txBody>
          <a:bodyPr wrap="square" rtlCol="0">
            <a:spAutoFit/>
          </a:bodyPr>
          <a:lstStyle/>
          <a:p>
            <a:r>
              <a:rPr lang="en-ZA" sz="1600" dirty="0"/>
              <a:t>Units Completed over the MTSF 2019-24: </a:t>
            </a:r>
          </a:p>
          <a:p>
            <a:r>
              <a:rPr lang="en-ZA" sz="1600" b="1" dirty="0"/>
              <a:t>7 637 units  (42%) </a:t>
            </a:r>
            <a:r>
              <a:rPr lang="en-ZA" sz="1600" dirty="0"/>
              <a:t>and 10 363 units remaining in the next two years to meet target</a:t>
            </a:r>
          </a:p>
          <a:p>
            <a:endParaRPr lang="en-ZA" sz="1600" dirty="0"/>
          </a:p>
          <a:p>
            <a:r>
              <a:rPr lang="en-ZA" sz="1600" dirty="0"/>
              <a:t>Approximately 14 000 units have been approved and not yet completed and these require focus to increase the numbers of units completed</a:t>
            </a:r>
          </a:p>
          <a:p>
            <a:endParaRPr lang="en-ZA" sz="1600" dirty="0"/>
          </a:p>
        </p:txBody>
      </p:sp>
      <p:sp>
        <p:nvSpPr>
          <p:cNvPr id="7" name="TextBox 6">
            <a:extLst>
              <a:ext uri="{FF2B5EF4-FFF2-40B4-BE49-F238E27FC236}">
                <a16:creationId xmlns:a16="http://schemas.microsoft.com/office/drawing/2014/main" xmlns="" id="{1F498294-37BE-5B78-5F3A-AB2757B41B02}"/>
              </a:ext>
            </a:extLst>
          </p:cNvPr>
          <p:cNvSpPr txBox="1"/>
          <p:nvPr/>
        </p:nvSpPr>
        <p:spPr>
          <a:xfrm>
            <a:off x="4891319" y="2324860"/>
            <a:ext cx="3010942" cy="442235"/>
          </a:xfrm>
          <a:prstGeom prst="rect">
            <a:avLst/>
          </a:prstGeom>
          <a:noFill/>
        </p:spPr>
        <p:txBody>
          <a:bodyPr wrap="none" rtlCol="0">
            <a:noAutofit/>
          </a:bodyPr>
          <a:lstStyle/>
          <a:p>
            <a:endParaRPr lang="en-ZA" sz="1600" b="1" dirty="0"/>
          </a:p>
        </p:txBody>
      </p:sp>
      <p:sp>
        <p:nvSpPr>
          <p:cNvPr id="8" name="TextBox 7">
            <a:extLst>
              <a:ext uri="{FF2B5EF4-FFF2-40B4-BE49-F238E27FC236}">
                <a16:creationId xmlns:a16="http://schemas.microsoft.com/office/drawing/2014/main" xmlns="" id="{79B0F0F5-75BE-8501-E619-F99E07D20A4E}"/>
              </a:ext>
            </a:extLst>
          </p:cNvPr>
          <p:cNvSpPr txBox="1"/>
          <p:nvPr/>
        </p:nvSpPr>
        <p:spPr>
          <a:xfrm>
            <a:off x="4852312" y="3120928"/>
            <a:ext cx="4251545" cy="1569660"/>
          </a:xfrm>
          <a:prstGeom prst="rect">
            <a:avLst/>
          </a:prstGeom>
          <a:solidFill>
            <a:schemeClr val="bg1"/>
          </a:solidFill>
        </p:spPr>
        <p:txBody>
          <a:bodyPr wrap="square" rtlCol="0">
            <a:spAutoFit/>
          </a:bodyPr>
          <a:lstStyle/>
          <a:p>
            <a:r>
              <a:rPr lang="en-ZA" sz="1600" dirty="0"/>
              <a:t>Total Units under regulation (2021/22) = </a:t>
            </a:r>
            <a:r>
              <a:rPr lang="en-ZA" sz="1600" b="1" dirty="0"/>
              <a:t>42 553 units </a:t>
            </a:r>
          </a:p>
          <a:p>
            <a:endParaRPr lang="en-ZA" sz="1600" dirty="0"/>
          </a:p>
          <a:p>
            <a:r>
              <a:rPr lang="en-ZA" sz="1600" dirty="0"/>
              <a:t>This represents an 8% increase from the start of the MTSF and a 4.7% increase from the prior year 2020/21</a:t>
            </a:r>
          </a:p>
        </p:txBody>
      </p:sp>
      <p:sp>
        <p:nvSpPr>
          <p:cNvPr id="12" name="TextBox 11">
            <a:extLst>
              <a:ext uri="{FF2B5EF4-FFF2-40B4-BE49-F238E27FC236}">
                <a16:creationId xmlns:a16="http://schemas.microsoft.com/office/drawing/2014/main" xmlns="" id="{40C5247E-AA39-F5BA-FF80-026E0F455573}"/>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6</a:t>
            </a:fld>
            <a:endParaRPr lang="en-ZA" dirty="0"/>
          </a:p>
        </p:txBody>
      </p:sp>
      <p:graphicFrame>
        <p:nvGraphicFramePr>
          <p:cNvPr id="14" name="Chart 13">
            <a:extLst>
              <a:ext uri="{FF2B5EF4-FFF2-40B4-BE49-F238E27FC236}">
                <a16:creationId xmlns:a16="http://schemas.microsoft.com/office/drawing/2014/main" xmlns="" id="{378822F0-3BCA-285E-C39D-46870EE03EC9}"/>
              </a:ext>
            </a:extLst>
          </p:cNvPr>
          <p:cNvGraphicFramePr/>
          <p:nvPr>
            <p:extLst>
              <p:ext uri="{D42A27DB-BD31-4B8C-83A1-F6EECF244321}">
                <p14:modId xmlns:p14="http://schemas.microsoft.com/office/powerpoint/2010/main" xmlns="" val="39279287"/>
              </p:ext>
            </p:extLst>
          </p:nvPr>
        </p:nvGraphicFramePr>
        <p:xfrm>
          <a:off x="75064" y="713428"/>
          <a:ext cx="4741191" cy="2141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xmlns="" id="{FBE4AC16-DF69-465B-6FF7-20DAD5697242}"/>
              </a:ext>
            </a:extLst>
          </p:cNvPr>
          <p:cNvGraphicFramePr/>
          <p:nvPr>
            <p:extLst>
              <p:ext uri="{D42A27DB-BD31-4B8C-83A1-F6EECF244321}">
                <p14:modId xmlns:p14="http://schemas.microsoft.com/office/powerpoint/2010/main" xmlns="" val="1203244573"/>
              </p:ext>
            </p:extLst>
          </p:nvPr>
        </p:nvGraphicFramePr>
        <p:xfrm>
          <a:off x="151264" y="3002075"/>
          <a:ext cx="4741191" cy="21414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0365463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08562" y="-8666"/>
            <a:ext cx="8167472" cy="600164"/>
          </a:xfrm>
          <a:prstGeom prst="rect">
            <a:avLst/>
          </a:prstGeom>
          <a:noFill/>
        </p:spPr>
        <p:txBody>
          <a:bodyPr wrap="square" rtlCol="0">
            <a:spAutoFit/>
          </a:bodyPr>
          <a:lstStyle/>
          <a:p>
            <a:pPr algn="ctr"/>
            <a:r>
              <a:rPr lang="en-US" sz="3300" b="1" dirty="0">
                <a:solidFill>
                  <a:srgbClr val="18A1B3"/>
                </a:solidFill>
                <a:latin typeface="Montserrat" pitchFamily="2" charset="77"/>
              </a:rPr>
              <a:t>PERFORMANCE OVERVIEW</a:t>
            </a:r>
          </a:p>
        </p:txBody>
      </p:sp>
      <p:sp>
        <p:nvSpPr>
          <p:cNvPr id="2" name="Rectangle 1">
            <a:extLst>
              <a:ext uri="{FF2B5EF4-FFF2-40B4-BE49-F238E27FC236}">
                <a16:creationId xmlns:a16="http://schemas.microsoft.com/office/drawing/2014/main" xmlns="" id="{E33CC2B6-9E8D-CB04-C139-545751F62E8D}"/>
              </a:ext>
            </a:extLst>
          </p:cNvPr>
          <p:cNvSpPr/>
          <p:nvPr/>
        </p:nvSpPr>
        <p:spPr>
          <a:xfrm>
            <a:off x="164981" y="1008076"/>
            <a:ext cx="4407019" cy="1538883"/>
          </a:xfrm>
          <a:prstGeom prst="rect">
            <a:avLst/>
          </a:prstGeom>
        </p:spPr>
        <p:txBody>
          <a:bodyPr wrap="square">
            <a:spAutoFit/>
          </a:bodyPr>
          <a:lstStyle/>
          <a:p>
            <a:pPr algn="just">
              <a:spcAft>
                <a:spcPts val="400"/>
              </a:spcAft>
            </a:pPr>
            <a:r>
              <a:rPr lang="en-US" sz="1400" dirty="0">
                <a:latin typeface="Arial" panose="020B0604020202020204" pitchFamily="34" charset="0"/>
                <a:cs typeface="Arial" panose="020B0604020202020204" pitchFamily="34" charset="0"/>
              </a:rPr>
              <a:t>SHRA </a:t>
            </a:r>
            <a:r>
              <a:rPr lang="en-ZA" sz="1400" dirty="0">
                <a:solidFill>
                  <a:prstClr val="black"/>
                </a:solidFill>
                <a:latin typeface="Arial" panose="020B0604020202020204" pitchFamily="34" charset="0"/>
                <a:cs typeface="Arial" panose="020B0604020202020204" pitchFamily="34" charset="0"/>
              </a:rPr>
              <a:t> had </a:t>
            </a:r>
            <a:r>
              <a:rPr lang="en-ZA" sz="1400" b="1" dirty="0">
                <a:solidFill>
                  <a:prstClr val="black"/>
                </a:solidFill>
                <a:latin typeface="Arial" panose="020B0604020202020204" pitchFamily="34" charset="0"/>
                <a:cs typeface="Arial" panose="020B0604020202020204" pitchFamily="34" charset="0"/>
              </a:rPr>
              <a:t>31 targets </a:t>
            </a:r>
            <a:r>
              <a:rPr lang="en-ZA" sz="1400" dirty="0">
                <a:solidFill>
                  <a:prstClr val="black"/>
                </a:solidFill>
                <a:latin typeface="Arial" panose="020B0604020202020204" pitchFamily="34" charset="0"/>
                <a:cs typeface="Arial" panose="020B0604020202020204" pitchFamily="34" charset="0"/>
              </a:rPr>
              <a:t>planned for the 2021/22 financial year:</a:t>
            </a:r>
          </a:p>
          <a:p>
            <a:pPr marL="285750" indent="-285750" algn="just">
              <a:spcAft>
                <a:spcPts val="400"/>
              </a:spcAft>
              <a:buFont typeface="Arial" panose="020B0604020202020204" pitchFamily="34" charset="0"/>
              <a:buChar char="•"/>
            </a:pPr>
            <a:r>
              <a:rPr lang="en-ZA" sz="1400" b="1" dirty="0">
                <a:solidFill>
                  <a:srgbClr val="00B050"/>
                </a:solidFill>
                <a:latin typeface="Arial" panose="020B0604020202020204" pitchFamily="34" charset="0"/>
                <a:cs typeface="Arial" panose="020B0604020202020204" pitchFamily="34" charset="0"/>
              </a:rPr>
              <a:t>19</a:t>
            </a:r>
            <a:r>
              <a:rPr lang="en-ZA" sz="1400" b="1"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targets were achieved.</a:t>
            </a:r>
          </a:p>
          <a:p>
            <a:pPr marL="285750" indent="-285750" algn="just">
              <a:spcAft>
                <a:spcPts val="400"/>
              </a:spcAft>
              <a:buFont typeface="Arial" panose="020B0604020202020204" pitchFamily="34" charset="0"/>
              <a:buChar char="•"/>
            </a:pPr>
            <a:r>
              <a:rPr lang="en-ZA" sz="1400" b="1" dirty="0">
                <a:solidFill>
                  <a:srgbClr val="FF0000"/>
                </a:solidFill>
                <a:latin typeface="Arial" panose="020B0604020202020204" pitchFamily="34" charset="0"/>
                <a:cs typeface="Arial" panose="020B0604020202020204" pitchFamily="34" charset="0"/>
              </a:rPr>
              <a:t>12</a:t>
            </a:r>
            <a:r>
              <a:rPr lang="en-ZA" sz="1400" b="1"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targets were not achieved. </a:t>
            </a:r>
          </a:p>
          <a:p>
            <a:pPr marL="285750" indent="-285750" algn="just">
              <a:spcAft>
                <a:spcPts val="400"/>
              </a:spcAft>
              <a:buFont typeface="Arial" panose="020B0604020202020204" pitchFamily="34" charset="0"/>
              <a:buChar char="•"/>
            </a:pPr>
            <a:r>
              <a:rPr lang="en-ZA" sz="1400" dirty="0">
                <a:latin typeface="Arial" panose="020B0604020202020204" pitchFamily="34" charset="0"/>
                <a:cs typeface="Arial" panose="020B0604020202020204" pitchFamily="34" charset="0"/>
              </a:rPr>
              <a:t>Overall, the Entity  achieved </a:t>
            </a:r>
            <a:r>
              <a:rPr lang="en-ZA" sz="1400" b="1" dirty="0">
                <a:solidFill>
                  <a:srgbClr val="00B050"/>
                </a:solidFill>
                <a:latin typeface="Arial" panose="020B0604020202020204" pitchFamily="34" charset="0"/>
                <a:cs typeface="Arial" panose="020B0604020202020204" pitchFamily="34" charset="0"/>
              </a:rPr>
              <a:t>61%</a:t>
            </a:r>
            <a:r>
              <a:rPr lang="en-ZA" sz="1400" b="1"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of the planned targets. </a:t>
            </a:r>
          </a:p>
        </p:txBody>
      </p:sp>
      <p:sp>
        <p:nvSpPr>
          <p:cNvPr id="4" name="Title 1">
            <a:extLst>
              <a:ext uri="{FF2B5EF4-FFF2-40B4-BE49-F238E27FC236}">
                <a16:creationId xmlns:a16="http://schemas.microsoft.com/office/drawing/2014/main" xmlns="" id="{E7E6A4AF-9EF5-EC49-5833-FC9F0A1C7306}"/>
              </a:ext>
            </a:extLst>
          </p:cNvPr>
          <p:cNvSpPr txBox="1">
            <a:spLocks/>
          </p:cNvSpPr>
          <p:nvPr/>
        </p:nvSpPr>
        <p:spPr>
          <a:xfrm>
            <a:off x="5105399" y="961740"/>
            <a:ext cx="3817621" cy="363917"/>
          </a:xfrm>
        </p:spPr>
        <p:txBody>
          <a:bodyPr>
            <a:noAutofit/>
          </a:bodyPr>
          <a:lstStyle>
            <a:lvl1pPr algn="l" defTabSz="457200" rtl="0" eaLnBrk="1" latinLnBrk="0" hangingPunct="1">
              <a:spcBef>
                <a:spcPct val="0"/>
              </a:spcBef>
              <a:buNone/>
              <a:defRPr sz="2800" b="1" kern="1200">
                <a:solidFill>
                  <a:schemeClr val="tx1"/>
                </a:solidFill>
                <a:latin typeface="Helvetica"/>
                <a:ea typeface="+mj-ea"/>
                <a:cs typeface="Helvetica"/>
              </a:defRPr>
            </a:lvl1pPr>
          </a:lstStyle>
          <a:p>
            <a:pPr algn="ctr"/>
            <a:r>
              <a:rPr lang="en-ZA" sz="1200">
                <a:solidFill>
                  <a:schemeClr val="accent4"/>
                </a:solidFill>
              </a:rPr>
              <a:t>ANNUAL PERFORMANCE RATE 2016/17-2021/22</a:t>
            </a:r>
            <a:endParaRPr lang="en-ZA" sz="1200" dirty="0">
              <a:solidFill>
                <a:schemeClr val="accent4"/>
              </a:solidFill>
            </a:endParaRPr>
          </a:p>
        </p:txBody>
      </p:sp>
      <p:graphicFrame>
        <p:nvGraphicFramePr>
          <p:cNvPr id="6" name="Chart 5">
            <a:extLst>
              <a:ext uri="{FF2B5EF4-FFF2-40B4-BE49-F238E27FC236}">
                <a16:creationId xmlns:a16="http://schemas.microsoft.com/office/drawing/2014/main" xmlns="" id="{30FBA988-F175-C99D-4092-6BEFCE84FCD1}"/>
              </a:ext>
            </a:extLst>
          </p:cNvPr>
          <p:cNvGraphicFramePr/>
          <p:nvPr>
            <p:extLst>
              <p:ext uri="{D42A27DB-BD31-4B8C-83A1-F6EECF244321}">
                <p14:modId xmlns:p14="http://schemas.microsoft.com/office/powerpoint/2010/main" xmlns="" val="624563278"/>
              </p:ext>
            </p:extLst>
          </p:nvPr>
        </p:nvGraphicFramePr>
        <p:xfrm>
          <a:off x="128322" y="2546959"/>
          <a:ext cx="4600627" cy="2400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xmlns="" id="{F49ABAB1-9FA6-323C-DE5C-05E01A278A6D}"/>
              </a:ext>
            </a:extLst>
          </p:cNvPr>
          <p:cNvGraphicFramePr>
            <a:graphicFrameLocks/>
          </p:cNvGraphicFramePr>
          <p:nvPr>
            <p:extLst>
              <p:ext uri="{D42A27DB-BD31-4B8C-83A1-F6EECF244321}">
                <p14:modId xmlns:p14="http://schemas.microsoft.com/office/powerpoint/2010/main" xmlns="" val="1184105381"/>
              </p:ext>
            </p:extLst>
          </p:nvPr>
        </p:nvGraphicFramePr>
        <p:xfrm>
          <a:off x="4765608" y="1325657"/>
          <a:ext cx="4378392" cy="3526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9478660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xmlns="" id="{3CA24F05-43FE-99DD-A888-F58BF11AE005}"/>
              </a:ext>
            </a:extLst>
          </p:cNvPr>
          <p:cNvPicPr>
            <a:picLocks noChangeAspect="1"/>
          </p:cNvPicPr>
          <p:nvPr/>
        </p:nvPicPr>
        <p:blipFill>
          <a:blip r:embed="rId3"/>
          <a:stretch>
            <a:fillRect/>
          </a:stretch>
        </p:blipFill>
        <p:spPr>
          <a:xfrm>
            <a:off x="0" y="29978"/>
            <a:ext cx="9144000" cy="5143500"/>
          </a:xfrm>
          <a:prstGeom prst="rect">
            <a:avLst/>
          </a:prstGeom>
        </p:spPr>
      </p:pic>
      <p:sp>
        <p:nvSpPr>
          <p:cNvPr id="10" name="TextBox 9">
            <a:extLst>
              <a:ext uri="{FF2B5EF4-FFF2-40B4-BE49-F238E27FC236}">
                <a16:creationId xmlns:a16="http://schemas.microsoft.com/office/drawing/2014/main" xmlns="" id="{0B0BDDDB-7B5F-0479-EE67-6E51D6ECBF3B}"/>
              </a:ext>
            </a:extLst>
          </p:cNvPr>
          <p:cNvSpPr txBox="1"/>
          <p:nvPr/>
        </p:nvSpPr>
        <p:spPr>
          <a:xfrm>
            <a:off x="408562" y="39869"/>
            <a:ext cx="8167472" cy="507831"/>
          </a:xfrm>
          <a:prstGeom prst="rect">
            <a:avLst/>
          </a:prstGeom>
          <a:noFill/>
        </p:spPr>
        <p:txBody>
          <a:bodyPr wrap="square" rtlCol="0">
            <a:spAutoFit/>
          </a:bodyPr>
          <a:lstStyle/>
          <a:p>
            <a:pPr algn="ctr"/>
            <a:r>
              <a:rPr lang="en-US" sz="2700" b="1" dirty="0">
                <a:solidFill>
                  <a:srgbClr val="18A1B3"/>
                </a:solidFill>
                <a:latin typeface="Montserrat" pitchFamily="2" charset="77"/>
              </a:rPr>
              <a:t>PROGRAMME 1: ADMINISTRATION</a:t>
            </a:r>
          </a:p>
        </p:txBody>
      </p:sp>
      <p:graphicFrame>
        <p:nvGraphicFramePr>
          <p:cNvPr id="23" name="Table 22">
            <a:extLst>
              <a:ext uri="{FF2B5EF4-FFF2-40B4-BE49-F238E27FC236}">
                <a16:creationId xmlns:a16="http://schemas.microsoft.com/office/drawing/2014/main" xmlns="" id="{20AF8C0A-DC83-F3E5-8D9D-4CFCEB7CBE44}"/>
              </a:ext>
            </a:extLst>
          </p:cNvPr>
          <p:cNvGraphicFramePr>
            <a:graphicFrameLocks noGrp="1"/>
          </p:cNvGraphicFramePr>
          <p:nvPr>
            <p:extLst>
              <p:ext uri="{D42A27DB-BD31-4B8C-83A1-F6EECF244321}">
                <p14:modId xmlns:p14="http://schemas.microsoft.com/office/powerpoint/2010/main" xmlns="" val="3876937194"/>
              </p:ext>
            </p:extLst>
          </p:nvPr>
        </p:nvGraphicFramePr>
        <p:xfrm>
          <a:off x="76410" y="702883"/>
          <a:ext cx="8978957" cy="4381688"/>
        </p:xfrm>
        <a:graphic>
          <a:graphicData uri="http://schemas.openxmlformats.org/drawingml/2006/table">
            <a:tbl>
              <a:tblPr firstRow="1" bandRow="1">
                <a:tableStyleId>{5940675A-B579-460E-94D1-54222C63F5DA}</a:tableStyleId>
              </a:tblPr>
              <a:tblGrid>
                <a:gridCol w="1793535">
                  <a:extLst>
                    <a:ext uri="{9D8B030D-6E8A-4147-A177-3AD203B41FA5}">
                      <a16:colId xmlns:a16="http://schemas.microsoft.com/office/drawing/2014/main" xmlns="" val="2598343541"/>
                    </a:ext>
                  </a:extLst>
                </a:gridCol>
                <a:gridCol w="1400041">
                  <a:extLst>
                    <a:ext uri="{9D8B030D-6E8A-4147-A177-3AD203B41FA5}">
                      <a16:colId xmlns:a16="http://schemas.microsoft.com/office/drawing/2014/main" xmlns="" val="1380315105"/>
                    </a:ext>
                  </a:extLst>
                </a:gridCol>
                <a:gridCol w="1562669">
                  <a:extLst>
                    <a:ext uri="{9D8B030D-6E8A-4147-A177-3AD203B41FA5}">
                      <a16:colId xmlns:a16="http://schemas.microsoft.com/office/drawing/2014/main" xmlns="" val="1095946008"/>
                    </a:ext>
                  </a:extLst>
                </a:gridCol>
                <a:gridCol w="4222712">
                  <a:extLst>
                    <a:ext uri="{9D8B030D-6E8A-4147-A177-3AD203B41FA5}">
                      <a16:colId xmlns:a16="http://schemas.microsoft.com/office/drawing/2014/main" xmlns="" val="136179696"/>
                    </a:ext>
                  </a:extLst>
                </a:gridCol>
              </a:tblGrid>
              <a:tr h="269274">
                <a:tc>
                  <a:txBody>
                    <a:bodyPr/>
                    <a:lstStyle/>
                    <a:p>
                      <a:r>
                        <a:rPr lang="en-ZA" sz="1200" b="1" dirty="0">
                          <a:latin typeface="Arial Narrow" panose="020B0606020202030204" pitchFamily="34" charset="0"/>
                        </a:rPr>
                        <a:t>Outcome 1</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US" sz="1200" b="1" dirty="0">
                          <a:latin typeface="Arial Narrow" panose="020B0606020202030204" pitchFamily="34" charset="0"/>
                          <a:cs typeface="Arial" panose="020B0604020202020204" pitchFamily="34" charset="0"/>
                        </a:rPr>
                        <a:t>Functional, efficient and integrated government</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0144888"/>
                  </a:ext>
                </a:extLst>
              </a:tr>
              <a:tr h="448790">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2021/22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655101537"/>
                  </a:ext>
                </a:extLst>
              </a:tr>
              <a:tr h="566535">
                <a:tc>
                  <a:txBody>
                    <a:bodyPr/>
                    <a:lstStyle/>
                    <a:p>
                      <a:pPr marL="0" algn="l" defTabSz="685800" rtl="0" eaLnBrk="1" latinLnBrk="0" hangingPunct="1">
                        <a:lnSpc>
                          <a:spcPct val="107000"/>
                        </a:lnSpc>
                        <a:spcAft>
                          <a:spcPts val="0"/>
                        </a:spcAft>
                      </a:pPr>
                      <a:r>
                        <a:rPr lang="en-ZA" sz="1200" kern="1200" dirty="0">
                          <a:solidFill>
                            <a:schemeClr val="tx1"/>
                          </a:solidFill>
                          <a:effectLst/>
                          <a:latin typeface="Arial Narrow" panose="020B0606020202030204" pitchFamily="34" charset="0"/>
                          <a:ea typeface="+mn-ea"/>
                          <a:cs typeface="+mn-cs"/>
                        </a:rPr>
                        <a:t>Percentage implementation of the approved Internal Audit Plan</a:t>
                      </a: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100% implementation of the approved Internal Audit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82% implementation of the approved Internal Audit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FF0000"/>
                    </a:solidFill>
                  </a:tcPr>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As a result of the transitional arrangements due to the change in the service provider of the outsourced internal audit services function, certain planned activities were not performed in line with the initial internal audit plan and other internal audit reviews were performed by the new incumbent that were not part of the internal audit plan that led to the non-achievement of an 18% negative variance. This has been rectified with the appointment of an internal audit service provider that will be in place throughout the ensuing financial year ending 2022/23.</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3060913984"/>
                  </a:ext>
                </a:extLst>
              </a:tr>
              <a:tr h="753780">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Statutory tabling and reporting requirements</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100% compliance with statutory reporting requirements and prescripts</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100% compliance with statutory reporting requirements and prescripts</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variance</a:t>
                      </a:r>
                    </a:p>
                    <a:p>
                      <a:pPr marL="0" algn="l" defTabSz="685800" rtl="0" eaLnBrk="1" latinLnBrk="0" hangingPunct="1">
                        <a:lnSpc>
                          <a:spcPct val="107000"/>
                        </a:lnSpc>
                        <a:spcAft>
                          <a:spcPts val="0"/>
                        </a:spcAft>
                      </a:pP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438071678"/>
                  </a:ext>
                </a:extLst>
              </a:tr>
              <a:tr h="650842">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Percentage adherence to the Anti-Fraud and Corruption Policy</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100% adherence to the Anti-Fraud and Corruption Policy</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100% adherence to the Anti-Fraud and Corruption Policy</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variance</a:t>
                      </a:r>
                    </a:p>
                    <a:p>
                      <a:pPr marL="0" algn="l" defTabSz="685800" rtl="0" eaLnBrk="1" latinLnBrk="0" hangingPunct="1">
                        <a:lnSpc>
                          <a:spcPct val="107000"/>
                        </a:lnSpc>
                        <a:spcAft>
                          <a:spcPts val="0"/>
                        </a:spcAft>
                      </a:pP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3552487212"/>
                  </a:ext>
                </a:extLst>
              </a:tr>
              <a:tr h="650842">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Percentage implementation of the approved Risk Management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100% implementation of the approved Risk Management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tc>
                <a:tc>
                  <a:txBody>
                    <a:bodyPr/>
                    <a:lstStyle/>
                    <a:p>
                      <a:pPr marL="0" algn="l" defTabSz="685800" rtl="0" eaLnBrk="1" latinLnBrk="0" hangingPunct="1">
                        <a:lnSpc>
                          <a:spcPct val="107000"/>
                        </a:lnSpc>
                        <a:spcAft>
                          <a:spcPts val="0"/>
                        </a:spcAft>
                      </a:pPr>
                      <a:r>
                        <a:rPr lang="en-US" sz="1200" kern="1200" dirty="0">
                          <a:solidFill>
                            <a:schemeClr val="tx1"/>
                          </a:solidFill>
                          <a:effectLst/>
                          <a:latin typeface="Arial Narrow" panose="020B0606020202030204" pitchFamily="34" charset="0"/>
                          <a:ea typeface="+mn-ea"/>
                          <a:cs typeface="+mn-cs"/>
                        </a:rPr>
                        <a:t>100% implementation of the approved Risk Management Plan</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algn="l" defTabSz="685800" rtl="0" eaLnBrk="1" latinLnBrk="0" hangingPunct="1">
                        <a:lnSpc>
                          <a:spcPct val="107000"/>
                        </a:lnSpc>
                        <a:spcAft>
                          <a:spcPts val="0"/>
                        </a:spcAft>
                      </a:pPr>
                      <a:r>
                        <a:rPr lang="en-ZA" sz="1200" kern="1200" dirty="0">
                          <a:solidFill>
                            <a:schemeClr val="tx1"/>
                          </a:solidFill>
                          <a:effectLst/>
                          <a:latin typeface="Arial Narrow" panose="020B0606020202030204" pitchFamily="34" charset="0"/>
                          <a:ea typeface="+mn-ea"/>
                          <a:cs typeface="+mn-cs"/>
                        </a:rPr>
                        <a:t>No variance</a:t>
                      </a:r>
                    </a:p>
                    <a:p>
                      <a:pPr marL="0" algn="l" defTabSz="685800" rtl="0" eaLnBrk="1" latinLnBrk="0" hangingPunct="1">
                        <a:lnSpc>
                          <a:spcPct val="107000"/>
                        </a:lnSpc>
                        <a:spcAft>
                          <a:spcPts val="0"/>
                        </a:spcAft>
                      </a:pP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chemeClr val="bg1"/>
                    </a:solidFill>
                  </a:tcPr>
                </a:tc>
                <a:extLst>
                  <a:ext uri="{0D108BD9-81ED-4DB2-BD59-A6C34878D82A}">
                    <a16:rowId xmlns:a16="http://schemas.microsoft.com/office/drawing/2014/main" xmlns="" val="2992950011"/>
                  </a:ext>
                </a:extLst>
              </a:tr>
            </a:tbl>
          </a:graphicData>
        </a:graphic>
      </p:graphicFrame>
    </p:spTree>
    <p:extLst>
      <p:ext uri="{BB962C8B-B14F-4D97-AF65-F5344CB8AC3E}">
        <p14:creationId xmlns:p14="http://schemas.microsoft.com/office/powerpoint/2010/main" xmlns="" val="1284537530"/>
      </p:ext>
    </p:extLst>
  </p:cSld>
  <p:clrMapOvr>
    <a:masterClrMapping/>
  </p:clrMapOvr>
  <p:transition spd="med"/>
</p:sld>
</file>

<file path=ppt/theme/theme1.xml><?xml version="1.0" encoding="utf-8"?>
<a:theme xmlns:a="http://schemas.openxmlformats.org/drawingml/2006/main" name="Office Theme">
  <a:themeElements>
    <a:clrScheme name="SHRA_1">
      <a:dk1>
        <a:sysClr val="windowText" lastClr="000000"/>
      </a:dk1>
      <a:lt1>
        <a:sysClr val="window" lastClr="FFFFFF"/>
      </a:lt1>
      <a:dk2>
        <a:srgbClr val="0F252A"/>
      </a:dk2>
      <a:lt2>
        <a:srgbClr val="E7E6E6"/>
      </a:lt2>
      <a:accent1>
        <a:srgbClr val="215055"/>
      </a:accent1>
      <a:accent2>
        <a:srgbClr val="F08122"/>
      </a:accent2>
      <a:accent3>
        <a:srgbClr val="A5A5A5"/>
      </a:accent3>
      <a:accent4>
        <a:srgbClr val="F7CBAC"/>
      </a:accent4>
      <a:accent5>
        <a:srgbClr val="13A0B0"/>
      </a:accent5>
      <a:accent6>
        <a:srgbClr val="0DB78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40689</TotalTime>
  <Words>4084</Words>
  <Application>Microsoft Office PowerPoint</Application>
  <PresentationFormat>On-screen Show (16:9)</PresentationFormat>
  <Paragraphs>375</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Elmarie</dc:creator>
  <cp:lastModifiedBy>USER</cp:lastModifiedBy>
  <cp:revision>462</cp:revision>
  <cp:lastPrinted>2020-07-16T08:20:10Z</cp:lastPrinted>
  <dcterms:created xsi:type="dcterms:W3CDTF">2017-09-18T12:09:19Z</dcterms:created>
  <dcterms:modified xsi:type="dcterms:W3CDTF">2022-10-17T06:28:43Z</dcterms:modified>
</cp:coreProperties>
</file>