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5297" r:id="rId2"/>
  </p:sldMasterIdLst>
  <p:notesMasterIdLst>
    <p:notesMasterId r:id="rId56"/>
  </p:notesMasterIdLst>
  <p:handoutMasterIdLst>
    <p:handoutMasterId r:id="rId57"/>
  </p:handoutMasterIdLst>
  <p:sldIdLst>
    <p:sldId id="915" r:id="rId3"/>
    <p:sldId id="916" r:id="rId4"/>
    <p:sldId id="918" r:id="rId5"/>
    <p:sldId id="917" r:id="rId6"/>
    <p:sldId id="955" r:id="rId7"/>
    <p:sldId id="951" r:id="rId8"/>
    <p:sldId id="971" r:id="rId9"/>
    <p:sldId id="928" r:id="rId10"/>
    <p:sldId id="960" r:id="rId11"/>
    <p:sldId id="961" r:id="rId12"/>
    <p:sldId id="962" r:id="rId13"/>
    <p:sldId id="963" r:id="rId14"/>
    <p:sldId id="964" r:id="rId15"/>
    <p:sldId id="965" r:id="rId16"/>
    <p:sldId id="966" r:id="rId17"/>
    <p:sldId id="924" r:id="rId18"/>
    <p:sldId id="945" r:id="rId19"/>
    <p:sldId id="929" r:id="rId20"/>
    <p:sldId id="930" r:id="rId21"/>
    <p:sldId id="931" r:id="rId22"/>
    <p:sldId id="932" r:id="rId23"/>
    <p:sldId id="946" r:id="rId24"/>
    <p:sldId id="933" r:id="rId25"/>
    <p:sldId id="935" r:id="rId26"/>
    <p:sldId id="970" r:id="rId27"/>
    <p:sldId id="947" r:id="rId28"/>
    <p:sldId id="936" r:id="rId29"/>
    <p:sldId id="937" r:id="rId30"/>
    <p:sldId id="938" r:id="rId31"/>
    <p:sldId id="939" r:id="rId32"/>
    <p:sldId id="940" r:id="rId33"/>
    <p:sldId id="941" r:id="rId34"/>
    <p:sldId id="948" r:id="rId35"/>
    <p:sldId id="942" r:id="rId36"/>
    <p:sldId id="958" r:id="rId37"/>
    <p:sldId id="944" r:id="rId38"/>
    <p:sldId id="967" r:id="rId39"/>
    <p:sldId id="968" r:id="rId40"/>
    <p:sldId id="969" r:id="rId41"/>
    <p:sldId id="956" r:id="rId42"/>
    <p:sldId id="995" r:id="rId43"/>
    <p:sldId id="996" r:id="rId44"/>
    <p:sldId id="997" r:id="rId45"/>
    <p:sldId id="998" r:id="rId46"/>
    <p:sldId id="999" r:id="rId47"/>
    <p:sldId id="1000" r:id="rId48"/>
    <p:sldId id="1001" r:id="rId49"/>
    <p:sldId id="1002" r:id="rId50"/>
    <p:sldId id="1003" r:id="rId51"/>
    <p:sldId id="1005" r:id="rId52"/>
    <p:sldId id="1006" r:id="rId53"/>
    <p:sldId id="1007" r:id="rId54"/>
    <p:sldId id="994" r:id="rId55"/>
  </p:sldIdLst>
  <p:sldSz cx="9144000" cy="6858000" type="screen4x3"/>
  <p:notesSz cx="6797675" cy="98726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a:srgbClr val="FF4F4F"/>
    <a:srgbClr val="B3D410"/>
    <a:srgbClr val="CC3300"/>
    <a:srgbClr val="E9F6E2"/>
    <a:srgbClr val="BEE19B"/>
    <a:srgbClr val="00CC99"/>
    <a:srgbClr val="ABDE06"/>
    <a:srgbClr val="E3D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8757" autoAdjust="0"/>
  </p:normalViewPr>
  <p:slideViewPr>
    <p:cSldViewPr>
      <p:cViewPr varScale="1">
        <p:scale>
          <a:sx n="73" d="100"/>
          <a:sy n="73" d="100"/>
        </p:scale>
        <p:origin x="1416" y="78"/>
      </p:cViewPr>
      <p:guideLst>
        <p:guide orient="horz" pos="2160"/>
        <p:guide pos="2880"/>
      </p:guideLst>
    </p:cSldViewPr>
  </p:slideViewPr>
  <p:notesTextViewPr>
    <p:cViewPr>
      <p:scale>
        <a:sx n="1" d="1"/>
        <a:sy n="1" d="1"/>
      </p:scale>
      <p:origin x="0" y="0"/>
    </p:cViewPr>
  </p:notesTextViewPr>
  <p:sorterViewPr>
    <p:cViewPr>
      <p:scale>
        <a:sx n="100" d="100"/>
        <a:sy n="100" d="100"/>
      </p:scale>
      <p:origin x="0" y="18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Mashabane\Documents\Annual%20Report%202020-21\Annual%20performanc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00" normalizeH="0" baseline="0">
                <a:solidFill>
                  <a:schemeClr val="lt1"/>
                </a:solidFill>
                <a:latin typeface="Arial" panose="020B0604020202020204" pitchFamily="34" charset="0"/>
                <a:ea typeface="+mn-ea"/>
                <a:cs typeface="Arial" panose="020B0604020202020204" pitchFamily="34" charset="0"/>
              </a:defRPr>
            </a:pPr>
            <a:r>
              <a:rPr lang="en-US" sz="1800" dirty="0">
                <a:latin typeface="Arial" panose="020B0604020202020204" pitchFamily="34" charset="0"/>
                <a:cs typeface="Arial" panose="020B0604020202020204" pitchFamily="34" charset="0"/>
              </a:rPr>
              <a:t>COMPARASION OF ANNUAL PERFORMANCE</a:t>
            </a:r>
            <a:endParaRPr lang="en-ZA" sz="1800" dirty="0">
              <a:latin typeface="Arial" panose="020B0604020202020204" pitchFamily="34" charset="0"/>
              <a:cs typeface="Arial" panose="020B0604020202020204" pitchFamily="34" charset="0"/>
            </a:endParaRPr>
          </a:p>
          <a:p>
            <a:pPr>
              <a:defRPr sz="1800">
                <a:latin typeface="Arial" panose="020B0604020202020204" pitchFamily="34" charset="0"/>
                <a:cs typeface="Arial" panose="020B0604020202020204" pitchFamily="34" charset="0"/>
              </a:defRPr>
            </a:pPr>
            <a:r>
              <a:rPr lang="en-US" sz="1800" dirty="0">
                <a:latin typeface="Arial" panose="020B0604020202020204" pitchFamily="34" charset="0"/>
                <a:cs typeface="Arial" panose="020B0604020202020204" pitchFamily="34" charset="0"/>
              </a:rPr>
              <a:t> FROM 2018/19 TO 2021/22 </a:t>
            </a:r>
            <a:endParaRPr lang="en-ZA" sz="1800" dirty="0">
              <a:latin typeface="Arial" panose="020B0604020202020204" pitchFamily="34" charset="0"/>
              <a:cs typeface="Arial" panose="020B0604020202020204" pitchFamily="34" charset="0"/>
            </a:endParaRPr>
          </a:p>
          <a:p>
            <a:pPr>
              <a:defRPr sz="1800">
                <a:latin typeface="Arial" panose="020B0604020202020204" pitchFamily="34" charset="0"/>
                <a:cs typeface="Arial" panose="020B0604020202020204" pitchFamily="34" charset="0"/>
              </a:defRPr>
            </a:pPr>
            <a:endParaRPr lang="en-US" sz="1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cap="all" spc="100" normalizeH="0" baseline="0">
              <a:solidFill>
                <a:schemeClr val="lt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3636543347175318"/>
          <c:y val="0.27665629838300443"/>
          <c:w val="0.74095854036791775"/>
          <c:h val="0.53527028367201501"/>
        </c:manualLayout>
      </c:layout>
      <c:lineChart>
        <c:grouping val="standard"/>
        <c:varyColors val="0"/>
        <c:ser>
          <c:idx val="0"/>
          <c:order val="0"/>
          <c:tx>
            <c:strRef>
              <c:f>Sheet1!$E$4</c:f>
              <c:strCache>
                <c:ptCount val="1"/>
                <c:pt idx="0">
                  <c:v>Performance %</c:v>
                </c:pt>
              </c:strCache>
            </c:strRef>
          </c:tx>
          <c:spPr>
            <a:ln w="34925" cap="rnd">
              <a:solidFill>
                <a:schemeClr val="lt1"/>
              </a:solidFill>
              <a:round/>
            </a:ln>
            <a:effectLst>
              <a:outerShdw dist="25400" dir="2700000" algn="tl" rotWithShape="0">
                <a:schemeClr val="accent2"/>
              </a:outerShdw>
            </a:effectLst>
          </c:spPr>
          <c:marker>
            <c:symbol val="none"/>
          </c:marker>
          <c:cat>
            <c:strRef>
              <c:f>Sheet1!$D$5:$D$8</c:f>
              <c:strCache>
                <c:ptCount val="4"/>
                <c:pt idx="0">
                  <c:v>2018-19</c:v>
                </c:pt>
                <c:pt idx="1">
                  <c:v>2019-20</c:v>
                </c:pt>
                <c:pt idx="2">
                  <c:v>2020-21</c:v>
                </c:pt>
                <c:pt idx="3">
                  <c:v>2021-22</c:v>
                </c:pt>
              </c:strCache>
            </c:strRef>
          </c:cat>
          <c:val>
            <c:numRef>
              <c:f>Sheet1!$E$5:$E$8</c:f>
              <c:numCache>
                <c:formatCode>0%</c:formatCode>
                <c:ptCount val="4"/>
                <c:pt idx="0">
                  <c:v>0.73</c:v>
                </c:pt>
                <c:pt idx="1">
                  <c:v>0.51</c:v>
                </c:pt>
                <c:pt idx="2">
                  <c:v>0.66</c:v>
                </c:pt>
                <c:pt idx="3">
                  <c:v>0.79</c:v>
                </c:pt>
              </c:numCache>
            </c:numRef>
          </c:val>
          <c:smooth val="0"/>
          <c:extLst>
            <c:ext xmlns:c16="http://schemas.microsoft.com/office/drawing/2014/chart" uri="{C3380CC4-5D6E-409C-BE32-E72D297353CC}">
              <c16:uniqueId val="{00000000-3559-E24D-8EFD-1B3EEA122822}"/>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450558072"/>
        <c:axId val="450568656"/>
      </c:lineChart>
      <c:catAx>
        <c:axId val="450558072"/>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n-US"/>
          </a:p>
        </c:txPr>
        <c:crossAx val="450568656"/>
        <c:crosses val="autoZero"/>
        <c:auto val="1"/>
        <c:lblAlgn val="ctr"/>
        <c:lblOffset val="100"/>
        <c:noMultiLvlLbl val="0"/>
      </c:catAx>
      <c:valAx>
        <c:axId val="450568656"/>
        <c:scaling>
          <c:orientation val="minMax"/>
          <c:min val="0.5"/>
        </c:scaling>
        <c:delete val="0"/>
        <c:axPos val="l"/>
        <c:title>
          <c:tx>
            <c:rich>
              <a:bodyPr rot="-5400000" spcFirstLastPara="1" vertOverflow="ellipsis" vert="horz" wrap="square" anchor="ctr" anchorCtr="1"/>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r>
                  <a:rPr lang="en-ZA" sz="1400" dirty="0">
                    <a:latin typeface="Arial" panose="020B0604020202020204" pitchFamily="34" charset="0"/>
                    <a:cs typeface="Arial" panose="020B0604020202020204" pitchFamily="34" charset="0"/>
                  </a:rPr>
                  <a:t>Annual Performance</a:t>
                </a:r>
              </a:p>
            </c:rich>
          </c:tx>
          <c:layout>
            <c:manualLayout>
              <c:xMode val="edge"/>
              <c:yMode val="edge"/>
              <c:x val="5.1641014784054848E-2"/>
              <c:y val="0.1412706197011930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450558072"/>
        <c:crosses val="autoZero"/>
        <c:crossBetween val="between"/>
      </c:valAx>
      <c:dTable>
        <c:showHorzBorder val="1"/>
        <c:showVertBorder val="1"/>
        <c:showOutline val="1"/>
        <c:showKeys val="1"/>
        <c:spPr>
          <a:noFill/>
          <a:ln w="9525">
            <a:solidFill>
              <a:schemeClr val="accent2">
                <a:lumMod val="60000"/>
                <a:lumOff val="40000"/>
              </a:schemeClr>
            </a:solidFill>
          </a:ln>
          <a:effectLst/>
        </c:spPr>
        <c:txPr>
          <a:bodyPr rot="0" spcFirstLastPara="1" vertOverflow="ellipsis" vert="horz" wrap="square" anchor="ctr" anchorCtr="1"/>
          <a:lstStyle/>
          <a:p>
            <a:pPr rtl="0">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solidFill>
      <a:schemeClr val="accent2"/>
    </a:solidFill>
    <a:ln w="9525" cap="flat" cmpd="sng" algn="ctr">
      <a:solidFill>
        <a:schemeClr val="accent2"/>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20.png"/></Relationships>
</file>

<file path=ppt/diagrams/_rels/data3.xml.rels><?xml version="1.0" encoding="UTF-8" standalone="yes"?>
<Relationships xmlns="http://schemas.openxmlformats.org/package/2006/relationships"><Relationship Id="rId1" Type="http://schemas.openxmlformats.org/officeDocument/2006/relationships/image" Target="../media/image23.jpg"/></Relationships>
</file>

<file path=ppt/diagrams/_rels/data4.xml.rels><?xml version="1.0" encoding="UTF-8" standalone="yes"?>
<Relationships xmlns="http://schemas.openxmlformats.org/package/2006/relationships"><Relationship Id="rId1" Type="http://schemas.openxmlformats.org/officeDocument/2006/relationships/image" Target="../media/image28.jfif"/></Relationships>
</file>

<file path=ppt/diagrams/_rels/drawing2.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3.jpg"/></Relationships>
</file>

<file path=ppt/diagrams/_rels/drawing4.xml.rels><?xml version="1.0" encoding="UTF-8" standalone="yes"?>
<Relationships xmlns="http://schemas.openxmlformats.org/package/2006/relationships"><Relationship Id="rId1" Type="http://schemas.openxmlformats.org/officeDocument/2006/relationships/image" Target="../media/image28.jfi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DE14D-B5CE-4AB9-95A3-79B2FB372DC0}"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A5114980-F4E8-4DFF-9BC5-02CA09162C99}">
      <dgm:prSet phldrT="[Text]" custT="1"/>
      <dgm:spPr/>
      <dgm:t>
        <a:bodyPr/>
        <a:lstStyle/>
        <a:p>
          <a:r>
            <a:rPr lang="en-US" sz="2000" dirty="0">
              <a:latin typeface="Arial" panose="020B0604020202020204" pitchFamily="34" charset="0"/>
              <a:cs typeface="Arial" panose="020B0604020202020204" pitchFamily="34" charset="0"/>
            </a:rPr>
            <a:t>Overall Performance</a:t>
          </a:r>
        </a:p>
      </dgm:t>
    </dgm:pt>
    <dgm:pt modelId="{830D481D-326E-4076-B5C5-774A2F6D0C3A}" type="parTrans" cxnId="{C818980F-2109-457E-BC44-FF12A5E0E04A}">
      <dgm:prSet/>
      <dgm:spPr/>
      <dgm:t>
        <a:bodyPr/>
        <a:lstStyle/>
        <a:p>
          <a:endParaRPr lang="en-US"/>
        </a:p>
      </dgm:t>
    </dgm:pt>
    <dgm:pt modelId="{AF19258E-EEF6-4B93-8D8F-A091591D9AAB}" type="sibTrans" cxnId="{C818980F-2109-457E-BC44-FF12A5E0E04A}">
      <dgm:prSet/>
      <dgm:spPr/>
      <dgm:t>
        <a:bodyPr/>
        <a:lstStyle/>
        <a:p>
          <a:endParaRPr lang="en-US"/>
        </a:p>
      </dgm:t>
    </dgm:pt>
    <dgm:pt modelId="{05F38F1C-AF8A-408E-A3C5-1618E93C8F23}">
      <dgm:prSet phldrT="[Text]"/>
      <dgm:spPr>
        <a:solidFill>
          <a:schemeClr val="accent2"/>
        </a:solidFill>
      </dgm:spPr>
      <dgm:t>
        <a:bodyPr/>
        <a:lstStyle/>
        <a:p>
          <a:r>
            <a:rPr lang="en-US" dirty="0">
              <a:latin typeface="Arial" panose="020B0604020202020204" pitchFamily="34" charset="0"/>
              <a:cs typeface="Arial" panose="020B0604020202020204" pitchFamily="34" charset="0"/>
            </a:rPr>
            <a:t>79%</a:t>
          </a:r>
        </a:p>
      </dgm:t>
    </dgm:pt>
    <dgm:pt modelId="{D27B29FA-DD96-4DE0-9C7A-25B1C821970C}" type="parTrans" cxnId="{AC16840F-A23D-4F97-AF60-65F86C799157}">
      <dgm:prSet/>
      <dgm:spPr/>
      <dgm:t>
        <a:bodyPr/>
        <a:lstStyle/>
        <a:p>
          <a:endParaRPr lang="en-US"/>
        </a:p>
      </dgm:t>
    </dgm:pt>
    <dgm:pt modelId="{71FF5DEB-46F9-4152-8663-420A006926DC}" type="sibTrans" cxnId="{AC16840F-A23D-4F97-AF60-65F86C799157}">
      <dgm:prSet/>
      <dgm:spPr/>
      <dgm:t>
        <a:bodyPr/>
        <a:lstStyle/>
        <a:p>
          <a:endParaRPr lang="en-US"/>
        </a:p>
      </dgm:t>
    </dgm:pt>
    <dgm:pt modelId="{FE0E2E81-E97F-4ED4-A8AD-F26E39B137D2}" type="pres">
      <dgm:prSet presAssocID="{B43DE14D-B5CE-4AB9-95A3-79B2FB372DC0}" presName="Name0" presStyleCnt="0">
        <dgm:presLayoutVars>
          <dgm:dir/>
          <dgm:animOne val="branch"/>
          <dgm:animLvl val="lvl"/>
        </dgm:presLayoutVars>
      </dgm:prSet>
      <dgm:spPr/>
      <dgm:t>
        <a:bodyPr/>
        <a:lstStyle/>
        <a:p>
          <a:endParaRPr lang="en-US"/>
        </a:p>
      </dgm:t>
    </dgm:pt>
    <dgm:pt modelId="{C1903A61-6AA3-452C-B256-EFD9210BE267}" type="pres">
      <dgm:prSet presAssocID="{A5114980-F4E8-4DFF-9BC5-02CA09162C99}" presName="chaos" presStyleCnt="0"/>
      <dgm:spPr/>
    </dgm:pt>
    <dgm:pt modelId="{8BE376B6-4BE1-49D9-B627-4F1A08B5D177}" type="pres">
      <dgm:prSet presAssocID="{A5114980-F4E8-4DFF-9BC5-02CA09162C99}" presName="parTx1" presStyleLbl="revTx" presStyleIdx="0" presStyleCnt="1"/>
      <dgm:spPr/>
      <dgm:t>
        <a:bodyPr/>
        <a:lstStyle/>
        <a:p>
          <a:endParaRPr lang="en-US"/>
        </a:p>
      </dgm:t>
    </dgm:pt>
    <dgm:pt modelId="{03828054-332F-4946-89EF-6FCA1EC399C8}" type="pres">
      <dgm:prSet presAssocID="{A5114980-F4E8-4DFF-9BC5-02CA09162C99}" presName="c1" presStyleLbl="node1" presStyleIdx="0" presStyleCnt="19"/>
      <dgm:spPr/>
    </dgm:pt>
    <dgm:pt modelId="{40FD3BB3-2753-49E5-BC46-A5776B1018C5}" type="pres">
      <dgm:prSet presAssocID="{A5114980-F4E8-4DFF-9BC5-02CA09162C99}" presName="c2" presStyleLbl="node1" presStyleIdx="1" presStyleCnt="19"/>
      <dgm:spPr/>
    </dgm:pt>
    <dgm:pt modelId="{47B39E3B-1F57-4DC1-A7A3-EBD2A53437C9}" type="pres">
      <dgm:prSet presAssocID="{A5114980-F4E8-4DFF-9BC5-02CA09162C99}" presName="c3" presStyleLbl="node1" presStyleIdx="2" presStyleCnt="19"/>
      <dgm:spPr/>
    </dgm:pt>
    <dgm:pt modelId="{AACEDBED-AFB3-4B74-8DB4-33EC54F8119C}" type="pres">
      <dgm:prSet presAssocID="{A5114980-F4E8-4DFF-9BC5-02CA09162C99}" presName="c4" presStyleLbl="node1" presStyleIdx="3" presStyleCnt="19"/>
      <dgm:spPr/>
    </dgm:pt>
    <dgm:pt modelId="{B7049811-0207-4949-8035-C99169DEDD8C}" type="pres">
      <dgm:prSet presAssocID="{A5114980-F4E8-4DFF-9BC5-02CA09162C99}" presName="c5" presStyleLbl="node1" presStyleIdx="4" presStyleCnt="19"/>
      <dgm:spPr/>
    </dgm:pt>
    <dgm:pt modelId="{64DBB69F-9EB6-41B0-94EE-50DD096DBB1B}" type="pres">
      <dgm:prSet presAssocID="{A5114980-F4E8-4DFF-9BC5-02CA09162C99}" presName="c6" presStyleLbl="node1" presStyleIdx="5" presStyleCnt="19"/>
      <dgm:spPr/>
    </dgm:pt>
    <dgm:pt modelId="{A32C7576-CDFE-43C0-8003-B9418190F3CA}" type="pres">
      <dgm:prSet presAssocID="{A5114980-F4E8-4DFF-9BC5-02CA09162C99}" presName="c7" presStyleLbl="node1" presStyleIdx="6" presStyleCnt="19"/>
      <dgm:spPr/>
    </dgm:pt>
    <dgm:pt modelId="{E92CC324-9A01-41F9-AB67-4D0F0DD6949D}" type="pres">
      <dgm:prSet presAssocID="{A5114980-F4E8-4DFF-9BC5-02CA09162C99}" presName="c8" presStyleLbl="node1" presStyleIdx="7" presStyleCnt="19"/>
      <dgm:spPr/>
    </dgm:pt>
    <dgm:pt modelId="{81426CE0-9172-417F-A7DA-4824F9DE00C6}" type="pres">
      <dgm:prSet presAssocID="{A5114980-F4E8-4DFF-9BC5-02CA09162C99}" presName="c9" presStyleLbl="node1" presStyleIdx="8" presStyleCnt="19"/>
      <dgm:spPr/>
    </dgm:pt>
    <dgm:pt modelId="{2B8437D1-5B72-4ACA-B094-0DB130769C27}" type="pres">
      <dgm:prSet presAssocID="{A5114980-F4E8-4DFF-9BC5-02CA09162C99}" presName="c10" presStyleLbl="node1" presStyleIdx="9" presStyleCnt="19"/>
      <dgm:spPr/>
    </dgm:pt>
    <dgm:pt modelId="{4FA5FA9E-5240-4A51-B912-2BA01240CE1B}" type="pres">
      <dgm:prSet presAssocID="{A5114980-F4E8-4DFF-9BC5-02CA09162C99}" presName="c11" presStyleLbl="node1" presStyleIdx="10" presStyleCnt="19"/>
      <dgm:spPr/>
    </dgm:pt>
    <dgm:pt modelId="{40A944CD-218C-4A11-9059-C8D783219998}" type="pres">
      <dgm:prSet presAssocID="{A5114980-F4E8-4DFF-9BC5-02CA09162C99}" presName="c12" presStyleLbl="node1" presStyleIdx="11" presStyleCnt="19"/>
      <dgm:spPr/>
    </dgm:pt>
    <dgm:pt modelId="{00F705C4-BCCD-4878-B823-6831BB39CBD5}" type="pres">
      <dgm:prSet presAssocID="{A5114980-F4E8-4DFF-9BC5-02CA09162C99}" presName="c13" presStyleLbl="node1" presStyleIdx="12" presStyleCnt="19"/>
      <dgm:spPr/>
    </dgm:pt>
    <dgm:pt modelId="{FA91E116-A435-408A-860C-B94D979252BE}" type="pres">
      <dgm:prSet presAssocID="{A5114980-F4E8-4DFF-9BC5-02CA09162C99}" presName="c14" presStyleLbl="node1" presStyleIdx="13" presStyleCnt="19"/>
      <dgm:spPr/>
    </dgm:pt>
    <dgm:pt modelId="{E95B3872-7852-4CA9-83D4-838AC9D1F76B}" type="pres">
      <dgm:prSet presAssocID="{A5114980-F4E8-4DFF-9BC5-02CA09162C99}" presName="c15" presStyleLbl="node1" presStyleIdx="14" presStyleCnt="19"/>
      <dgm:spPr/>
    </dgm:pt>
    <dgm:pt modelId="{2A561B44-523A-42D2-8E28-9E6614555D34}" type="pres">
      <dgm:prSet presAssocID="{A5114980-F4E8-4DFF-9BC5-02CA09162C99}" presName="c16" presStyleLbl="node1" presStyleIdx="15" presStyleCnt="19"/>
      <dgm:spPr/>
    </dgm:pt>
    <dgm:pt modelId="{ABBAE538-6958-4B6D-B838-F4422694BAFA}" type="pres">
      <dgm:prSet presAssocID="{A5114980-F4E8-4DFF-9BC5-02CA09162C99}" presName="c17" presStyleLbl="node1" presStyleIdx="16" presStyleCnt="19"/>
      <dgm:spPr/>
    </dgm:pt>
    <dgm:pt modelId="{266A877E-840A-4510-8D19-07AC98780EDA}" type="pres">
      <dgm:prSet presAssocID="{A5114980-F4E8-4DFF-9BC5-02CA09162C99}" presName="c18" presStyleLbl="node1" presStyleIdx="17" presStyleCnt="19"/>
      <dgm:spPr/>
    </dgm:pt>
    <dgm:pt modelId="{9EE62A90-D305-4C91-BEF9-3FD066DB0B95}" type="pres">
      <dgm:prSet presAssocID="{AF19258E-EEF6-4B93-8D8F-A091591D9AAB}" presName="chevronComposite1" presStyleCnt="0"/>
      <dgm:spPr/>
    </dgm:pt>
    <dgm:pt modelId="{58797B19-8CD6-4FFE-B218-24A3EE1C7F30}" type="pres">
      <dgm:prSet presAssocID="{AF19258E-EEF6-4B93-8D8F-A091591D9AAB}" presName="chevron1" presStyleLbl="sibTrans2D1" presStyleIdx="0" presStyleCnt="2"/>
      <dgm:spPr/>
    </dgm:pt>
    <dgm:pt modelId="{435DCEFB-6F1A-4857-AB0B-ED5EFB36B491}" type="pres">
      <dgm:prSet presAssocID="{AF19258E-EEF6-4B93-8D8F-A091591D9AAB}" presName="spChevron1" presStyleCnt="0"/>
      <dgm:spPr/>
    </dgm:pt>
    <dgm:pt modelId="{DD0CB37F-484E-42A7-A927-240F4C2006B7}" type="pres">
      <dgm:prSet presAssocID="{AF19258E-EEF6-4B93-8D8F-A091591D9AAB}" presName="overlap" presStyleCnt="0"/>
      <dgm:spPr/>
    </dgm:pt>
    <dgm:pt modelId="{B772E2ED-677A-4B5F-8CE0-7FB0959CA79D}" type="pres">
      <dgm:prSet presAssocID="{AF19258E-EEF6-4B93-8D8F-A091591D9AAB}" presName="chevronComposite2" presStyleCnt="0"/>
      <dgm:spPr/>
    </dgm:pt>
    <dgm:pt modelId="{7A505275-120F-49E6-9EDA-47AD2161826C}" type="pres">
      <dgm:prSet presAssocID="{AF19258E-EEF6-4B93-8D8F-A091591D9AAB}" presName="chevron2" presStyleLbl="sibTrans2D1" presStyleIdx="1" presStyleCnt="2"/>
      <dgm:spPr/>
    </dgm:pt>
    <dgm:pt modelId="{96ED7E06-F17A-4FE7-90C7-72756A134884}" type="pres">
      <dgm:prSet presAssocID="{AF19258E-EEF6-4B93-8D8F-A091591D9AAB}" presName="spChevron2" presStyleCnt="0"/>
      <dgm:spPr/>
    </dgm:pt>
    <dgm:pt modelId="{FC330BCB-B31B-4F84-ABBD-9E747A05B7D3}" type="pres">
      <dgm:prSet presAssocID="{05F38F1C-AF8A-408E-A3C5-1618E93C8F23}" presName="last" presStyleCnt="0"/>
      <dgm:spPr/>
    </dgm:pt>
    <dgm:pt modelId="{FDA0E76F-D27B-4DA3-A487-1A1B1FA70DEF}" type="pres">
      <dgm:prSet presAssocID="{05F38F1C-AF8A-408E-A3C5-1618E93C8F23}" presName="circleTx" presStyleLbl="node1" presStyleIdx="18" presStyleCnt="19"/>
      <dgm:spPr/>
      <dgm:t>
        <a:bodyPr/>
        <a:lstStyle/>
        <a:p>
          <a:endParaRPr lang="en-US"/>
        </a:p>
      </dgm:t>
    </dgm:pt>
    <dgm:pt modelId="{D5FB2E44-FF71-445D-804F-13D5F9F8CA84}" type="pres">
      <dgm:prSet presAssocID="{05F38F1C-AF8A-408E-A3C5-1618E93C8F23}" presName="spN" presStyleCnt="0"/>
      <dgm:spPr/>
    </dgm:pt>
  </dgm:ptLst>
  <dgm:cxnLst>
    <dgm:cxn modelId="{EC7ADA74-9800-4A85-A75B-41B7ECF770F5}" type="presOf" srcId="{A5114980-F4E8-4DFF-9BC5-02CA09162C99}" destId="{8BE376B6-4BE1-49D9-B627-4F1A08B5D177}" srcOrd="0" destOrd="0" presId="urn:microsoft.com/office/officeart/2009/3/layout/RandomtoResultProcess"/>
    <dgm:cxn modelId="{AC16840F-A23D-4F97-AF60-65F86C799157}" srcId="{B43DE14D-B5CE-4AB9-95A3-79B2FB372DC0}" destId="{05F38F1C-AF8A-408E-A3C5-1618E93C8F23}" srcOrd="1" destOrd="0" parTransId="{D27B29FA-DD96-4DE0-9C7A-25B1C821970C}" sibTransId="{71FF5DEB-46F9-4152-8663-420A006926DC}"/>
    <dgm:cxn modelId="{C818980F-2109-457E-BC44-FF12A5E0E04A}" srcId="{B43DE14D-B5CE-4AB9-95A3-79B2FB372DC0}" destId="{A5114980-F4E8-4DFF-9BC5-02CA09162C99}" srcOrd="0" destOrd="0" parTransId="{830D481D-326E-4076-B5C5-774A2F6D0C3A}" sibTransId="{AF19258E-EEF6-4B93-8D8F-A091591D9AAB}"/>
    <dgm:cxn modelId="{A226A444-5EBF-490A-B471-7B9D5ECDA91B}" type="presOf" srcId="{B43DE14D-B5CE-4AB9-95A3-79B2FB372DC0}" destId="{FE0E2E81-E97F-4ED4-A8AD-F26E39B137D2}" srcOrd="0" destOrd="0" presId="urn:microsoft.com/office/officeart/2009/3/layout/RandomtoResultProcess"/>
    <dgm:cxn modelId="{11B47E31-7250-4285-BA97-F5031D084490}" type="presOf" srcId="{05F38F1C-AF8A-408E-A3C5-1618E93C8F23}" destId="{FDA0E76F-D27B-4DA3-A487-1A1B1FA70DEF}" srcOrd="0" destOrd="0" presId="urn:microsoft.com/office/officeart/2009/3/layout/RandomtoResultProcess"/>
    <dgm:cxn modelId="{36D32F04-EB19-4F4A-924D-93058650C7E5}" type="presParOf" srcId="{FE0E2E81-E97F-4ED4-A8AD-F26E39B137D2}" destId="{C1903A61-6AA3-452C-B256-EFD9210BE267}" srcOrd="0" destOrd="0" presId="urn:microsoft.com/office/officeart/2009/3/layout/RandomtoResultProcess"/>
    <dgm:cxn modelId="{359B56DE-69B2-4A5B-8C0D-570A89610650}" type="presParOf" srcId="{C1903A61-6AA3-452C-B256-EFD9210BE267}" destId="{8BE376B6-4BE1-49D9-B627-4F1A08B5D177}" srcOrd="0" destOrd="0" presId="urn:microsoft.com/office/officeart/2009/3/layout/RandomtoResultProcess"/>
    <dgm:cxn modelId="{04FF0AA0-C88C-420B-862F-AC7A5324881B}" type="presParOf" srcId="{C1903A61-6AA3-452C-B256-EFD9210BE267}" destId="{03828054-332F-4946-89EF-6FCA1EC399C8}" srcOrd="1" destOrd="0" presId="urn:microsoft.com/office/officeart/2009/3/layout/RandomtoResultProcess"/>
    <dgm:cxn modelId="{35E650D3-C9D6-4BD2-BDF9-B1CBE476284B}" type="presParOf" srcId="{C1903A61-6AA3-452C-B256-EFD9210BE267}" destId="{40FD3BB3-2753-49E5-BC46-A5776B1018C5}" srcOrd="2" destOrd="0" presId="urn:microsoft.com/office/officeart/2009/3/layout/RandomtoResultProcess"/>
    <dgm:cxn modelId="{EBF58DB5-E9DF-42DB-972B-01B6AB6AC219}" type="presParOf" srcId="{C1903A61-6AA3-452C-B256-EFD9210BE267}" destId="{47B39E3B-1F57-4DC1-A7A3-EBD2A53437C9}" srcOrd="3" destOrd="0" presId="urn:microsoft.com/office/officeart/2009/3/layout/RandomtoResultProcess"/>
    <dgm:cxn modelId="{309CD977-347D-404E-83AD-F899F5C4C5EF}" type="presParOf" srcId="{C1903A61-6AA3-452C-B256-EFD9210BE267}" destId="{AACEDBED-AFB3-4B74-8DB4-33EC54F8119C}" srcOrd="4" destOrd="0" presId="urn:microsoft.com/office/officeart/2009/3/layout/RandomtoResultProcess"/>
    <dgm:cxn modelId="{2ABF4FC2-BCA6-4493-9090-56A95216358C}" type="presParOf" srcId="{C1903A61-6AA3-452C-B256-EFD9210BE267}" destId="{B7049811-0207-4949-8035-C99169DEDD8C}" srcOrd="5" destOrd="0" presId="urn:microsoft.com/office/officeart/2009/3/layout/RandomtoResultProcess"/>
    <dgm:cxn modelId="{F1569F81-E3E3-4AB5-A00A-75D75D9BA9E2}" type="presParOf" srcId="{C1903A61-6AA3-452C-B256-EFD9210BE267}" destId="{64DBB69F-9EB6-41B0-94EE-50DD096DBB1B}" srcOrd="6" destOrd="0" presId="urn:microsoft.com/office/officeart/2009/3/layout/RandomtoResultProcess"/>
    <dgm:cxn modelId="{97F8FB9C-1CB0-4B1A-B7F0-76230F023DD3}" type="presParOf" srcId="{C1903A61-6AA3-452C-B256-EFD9210BE267}" destId="{A32C7576-CDFE-43C0-8003-B9418190F3CA}" srcOrd="7" destOrd="0" presId="urn:microsoft.com/office/officeart/2009/3/layout/RandomtoResultProcess"/>
    <dgm:cxn modelId="{F8A17B23-192B-4FC5-BEE6-7FFCD0A7B2B4}" type="presParOf" srcId="{C1903A61-6AA3-452C-B256-EFD9210BE267}" destId="{E92CC324-9A01-41F9-AB67-4D0F0DD6949D}" srcOrd="8" destOrd="0" presId="urn:microsoft.com/office/officeart/2009/3/layout/RandomtoResultProcess"/>
    <dgm:cxn modelId="{3950AD3D-503C-438D-9148-DD859C99D00D}" type="presParOf" srcId="{C1903A61-6AA3-452C-B256-EFD9210BE267}" destId="{81426CE0-9172-417F-A7DA-4824F9DE00C6}" srcOrd="9" destOrd="0" presId="urn:microsoft.com/office/officeart/2009/3/layout/RandomtoResultProcess"/>
    <dgm:cxn modelId="{81E6A61B-2FC1-41B8-851F-93DAAF39682F}" type="presParOf" srcId="{C1903A61-6AA3-452C-B256-EFD9210BE267}" destId="{2B8437D1-5B72-4ACA-B094-0DB130769C27}" srcOrd="10" destOrd="0" presId="urn:microsoft.com/office/officeart/2009/3/layout/RandomtoResultProcess"/>
    <dgm:cxn modelId="{168527A9-37A9-41BB-BCB0-9213AE43B44E}" type="presParOf" srcId="{C1903A61-6AA3-452C-B256-EFD9210BE267}" destId="{4FA5FA9E-5240-4A51-B912-2BA01240CE1B}" srcOrd="11" destOrd="0" presId="urn:microsoft.com/office/officeart/2009/3/layout/RandomtoResultProcess"/>
    <dgm:cxn modelId="{E20AEFD0-295E-432E-AF90-65C82B2C1653}" type="presParOf" srcId="{C1903A61-6AA3-452C-B256-EFD9210BE267}" destId="{40A944CD-218C-4A11-9059-C8D783219998}" srcOrd="12" destOrd="0" presId="urn:microsoft.com/office/officeart/2009/3/layout/RandomtoResultProcess"/>
    <dgm:cxn modelId="{83863088-DE95-43B0-9FE6-B89B460BB4B0}" type="presParOf" srcId="{C1903A61-6AA3-452C-B256-EFD9210BE267}" destId="{00F705C4-BCCD-4878-B823-6831BB39CBD5}" srcOrd="13" destOrd="0" presId="urn:microsoft.com/office/officeart/2009/3/layout/RandomtoResultProcess"/>
    <dgm:cxn modelId="{FE3FAB03-D668-43BD-8E5A-A13AB6FEE577}" type="presParOf" srcId="{C1903A61-6AA3-452C-B256-EFD9210BE267}" destId="{FA91E116-A435-408A-860C-B94D979252BE}" srcOrd="14" destOrd="0" presId="urn:microsoft.com/office/officeart/2009/3/layout/RandomtoResultProcess"/>
    <dgm:cxn modelId="{FD8B6380-BD39-4208-B7FD-78092D399C90}" type="presParOf" srcId="{C1903A61-6AA3-452C-B256-EFD9210BE267}" destId="{E95B3872-7852-4CA9-83D4-838AC9D1F76B}" srcOrd="15" destOrd="0" presId="urn:microsoft.com/office/officeart/2009/3/layout/RandomtoResultProcess"/>
    <dgm:cxn modelId="{416EB9CB-7D4B-47EF-9C62-B04398F77FF7}" type="presParOf" srcId="{C1903A61-6AA3-452C-B256-EFD9210BE267}" destId="{2A561B44-523A-42D2-8E28-9E6614555D34}" srcOrd="16" destOrd="0" presId="urn:microsoft.com/office/officeart/2009/3/layout/RandomtoResultProcess"/>
    <dgm:cxn modelId="{88A0B477-8AAA-4AB2-9B5E-159C6F1DF86E}" type="presParOf" srcId="{C1903A61-6AA3-452C-B256-EFD9210BE267}" destId="{ABBAE538-6958-4B6D-B838-F4422694BAFA}" srcOrd="17" destOrd="0" presId="urn:microsoft.com/office/officeart/2009/3/layout/RandomtoResultProcess"/>
    <dgm:cxn modelId="{25369139-C885-405E-B654-738860B6BF74}" type="presParOf" srcId="{C1903A61-6AA3-452C-B256-EFD9210BE267}" destId="{266A877E-840A-4510-8D19-07AC98780EDA}" srcOrd="18" destOrd="0" presId="urn:microsoft.com/office/officeart/2009/3/layout/RandomtoResultProcess"/>
    <dgm:cxn modelId="{96B74215-3327-4C1C-90E1-0FC3D560945F}" type="presParOf" srcId="{FE0E2E81-E97F-4ED4-A8AD-F26E39B137D2}" destId="{9EE62A90-D305-4C91-BEF9-3FD066DB0B95}" srcOrd="1" destOrd="0" presId="urn:microsoft.com/office/officeart/2009/3/layout/RandomtoResultProcess"/>
    <dgm:cxn modelId="{79079F68-4C46-41F6-AAB2-E9F093DDBB9B}" type="presParOf" srcId="{9EE62A90-D305-4C91-BEF9-3FD066DB0B95}" destId="{58797B19-8CD6-4FFE-B218-24A3EE1C7F30}" srcOrd="0" destOrd="0" presId="urn:microsoft.com/office/officeart/2009/3/layout/RandomtoResultProcess"/>
    <dgm:cxn modelId="{93136BF1-A726-4156-B91F-381F1B63D55A}" type="presParOf" srcId="{9EE62A90-D305-4C91-BEF9-3FD066DB0B95}" destId="{435DCEFB-6F1A-4857-AB0B-ED5EFB36B491}" srcOrd="1" destOrd="0" presId="urn:microsoft.com/office/officeart/2009/3/layout/RandomtoResultProcess"/>
    <dgm:cxn modelId="{3106E92A-E21C-45F5-99E4-8D1604A4E9F9}" type="presParOf" srcId="{FE0E2E81-E97F-4ED4-A8AD-F26E39B137D2}" destId="{DD0CB37F-484E-42A7-A927-240F4C2006B7}" srcOrd="2" destOrd="0" presId="urn:microsoft.com/office/officeart/2009/3/layout/RandomtoResultProcess"/>
    <dgm:cxn modelId="{1B11B173-D8ED-4DAF-8766-D444B56FD4BC}" type="presParOf" srcId="{FE0E2E81-E97F-4ED4-A8AD-F26E39B137D2}" destId="{B772E2ED-677A-4B5F-8CE0-7FB0959CA79D}" srcOrd="3" destOrd="0" presId="urn:microsoft.com/office/officeart/2009/3/layout/RandomtoResultProcess"/>
    <dgm:cxn modelId="{3145CA74-3578-40C6-987E-7D64A08A2F3B}" type="presParOf" srcId="{B772E2ED-677A-4B5F-8CE0-7FB0959CA79D}" destId="{7A505275-120F-49E6-9EDA-47AD2161826C}" srcOrd="0" destOrd="0" presId="urn:microsoft.com/office/officeart/2009/3/layout/RandomtoResultProcess"/>
    <dgm:cxn modelId="{4CB2E8C6-E8E7-4F8E-AFB3-EA1D7F97F924}" type="presParOf" srcId="{B772E2ED-677A-4B5F-8CE0-7FB0959CA79D}" destId="{96ED7E06-F17A-4FE7-90C7-72756A134884}" srcOrd="1" destOrd="0" presId="urn:microsoft.com/office/officeart/2009/3/layout/RandomtoResultProcess"/>
    <dgm:cxn modelId="{1F8FCBA5-0CB7-4238-89C7-48E180680C3C}" type="presParOf" srcId="{FE0E2E81-E97F-4ED4-A8AD-F26E39B137D2}" destId="{FC330BCB-B31B-4F84-ABBD-9E747A05B7D3}" srcOrd="4" destOrd="0" presId="urn:microsoft.com/office/officeart/2009/3/layout/RandomtoResultProcess"/>
    <dgm:cxn modelId="{3D46E3EE-9F6E-4046-8B23-462E34617EDD}" type="presParOf" srcId="{FC330BCB-B31B-4F84-ABBD-9E747A05B7D3}" destId="{FDA0E76F-D27B-4DA3-A487-1A1B1FA70DEF}" srcOrd="0" destOrd="0" presId="urn:microsoft.com/office/officeart/2009/3/layout/RandomtoResultProcess"/>
    <dgm:cxn modelId="{2C9FE276-750A-4366-A6C9-A9682853318D}" type="presParOf" srcId="{FC330BCB-B31B-4F84-ABBD-9E747A05B7D3}" destId="{D5FB2E44-FF71-445D-804F-13D5F9F8CA84}"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7486A-C9AE-45ED-81A9-A5175AB59FA9}" type="doc">
      <dgm:prSet loTypeId="urn:microsoft.com/office/officeart/2005/8/layout/vList3" loCatId="list" qsTypeId="urn:microsoft.com/office/officeart/2005/8/quickstyle/simple1" qsCatId="simple" csTypeId="urn:microsoft.com/office/officeart/2005/8/colors/accent1_2" csCatId="accent1" phldr="1"/>
      <dgm:spPr/>
    </dgm:pt>
    <dgm:pt modelId="{1795F274-9B4C-4B20-997C-8B441E760BF9}">
      <dgm:prSet phldrT="[Text]" custT="1"/>
      <dgm:spPr>
        <a:solidFill>
          <a:schemeClr val="accent2"/>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n-US" sz="3700" dirty="0"/>
            <a:t>9</a:t>
          </a:r>
          <a:r>
            <a:rPr lang="en-US" sz="3200" dirty="0"/>
            <a:t>. PERFORMANCE INFORMATION </a:t>
          </a:r>
        </a:p>
      </dgm:t>
    </dgm:pt>
    <dgm:pt modelId="{DCD30155-3BEF-4158-865A-8EEAE7B1E08C}" type="parTrans" cxnId="{27DB256C-748A-46D2-AD47-E439D8F0A4BF}">
      <dgm:prSet/>
      <dgm:spPr/>
      <dgm:t>
        <a:bodyPr/>
        <a:lstStyle/>
        <a:p>
          <a:endParaRPr lang="en-US"/>
        </a:p>
      </dgm:t>
    </dgm:pt>
    <dgm:pt modelId="{811C5EB8-5C0D-45A7-90C2-77DFA5AA7C21}" type="sibTrans" cxnId="{27DB256C-748A-46D2-AD47-E439D8F0A4BF}">
      <dgm:prSet/>
      <dgm:spPr/>
      <dgm:t>
        <a:bodyPr/>
        <a:lstStyle/>
        <a:p>
          <a:endParaRPr lang="en-US"/>
        </a:p>
      </dgm:t>
    </dgm:pt>
    <dgm:pt modelId="{B2095BB0-4ABF-4994-A517-D030D302714A}" type="pres">
      <dgm:prSet presAssocID="{6207486A-C9AE-45ED-81A9-A5175AB59FA9}" presName="linearFlow" presStyleCnt="0">
        <dgm:presLayoutVars>
          <dgm:dir/>
          <dgm:resizeHandles val="exact"/>
        </dgm:presLayoutVars>
      </dgm:prSet>
      <dgm:spPr/>
    </dgm:pt>
    <dgm:pt modelId="{5CDB3BB4-99F9-4481-8BB7-143D3FFFE364}" type="pres">
      <dgm:prSet presAssocID="{1795F274-9B4C-4B20-997C-8B441E760BF9}" presName="composite" presStyleCnt="0"/>
      <dgm:spPr/>
    </dgm:pt>
    <dgm:pt modelId="{4E7C55AB-1721-409F-9AA2-9CF0CC3CCF5A}" type="pres">
      <dgm:prSet presAssocID="{1795F274-9B4C-4B20-997C-8B441E760BF9}" presName="imgShp" presStyleLbl="fgImgPlace1" presStyleIdx="0" presStyleCnt="1" custScaleX="82198" custScaleY="80201" custLinFactNeighborX="2428" custLinFactNeighborY="0"/>
      <dgm:spPr>
        <a:blipFill rotWithShape="1">
          <a:blip xmlns:r="http://schemas.openxmlformats.org/officeDocument/2006/relationships" r:embed="rId1"/>
          <a:stretch>
            <a:fillRect/>
          </a:stretch>
        </a:blipFill>
      </dgm:spPr>
    </dgm:pt>
    <dgm:pt modelId="{D79BB079-7F9A-4084-B444-FFCC39F25D33}" type="pres">
      <dgm:prSet presAssocID="{1795F274-9B4C-4B20-997C-8B441E760BF9}" presName="txShp" presStyleLbl="node1" presStyleIdx="0" presStyleCnt="1" custLinFactNeighborX="-848" custLinFactNeighborY="3189">
        <dgm:presLayoutVars>
          <dgm:bulletEnabled val="1"/>
        </dgm:presLayoutVars>
      </dgm:prSet>
      <dgm:spPr/>
      <dgm:t>
        <a:bodyPr/>
        <a:lstStyle/>
        <a:p>
          <a:endParaRPr lang="en-US"/>
        </a:p>
      </dgm:t>
    </dgm:pt>
  </dgm:ptLst>
  <dgm:cxnLst>
    <dgm:cxn modelId="{8A61665D-FBA7-490E-83C5-166221E0BAF4}" type="presOf" srcId="{1795F274-9B4C-4B20-997C-8B441E760BF9}" destId="{D79BB079-7F9A-4084-B444-FFCC39F25D33}" srcOrd="0" destOrd="0" presId="urn:microsoft.com/office/officeart/2005/8/layout/vList3"/>
    <dgm:cxn modelId="{DCA42833-16A7-4E9A-AC36-F3C217918C39}" type="presOf" srcId="{6207486A-C9AE-45ED-81A9-A5175AB59FA9}" destId="{B2095BB0-4ABF-4994-A517-D030D302714A}" srcOrd="0" destOrd="0" presId="urn:microsoft.com/office/officeart/2005/8/layout/vList3"/>
    <dgm:cxn modelId="{27DB256C-748A-46D2-AD47-E439D8F0A4BF}" srcId="{6207486A-C9AE-45ED-81A9-A5175AB59FA9}" destId="{1795F274-9B4C-4B20-997C-8B441E760BF9}" srcOrd="0" destOrd="0" parTransId="{DCD30155-3BEF-4158-865A-8EEAE7B1E08C}" sibTransId="{811C5EB8-5C0D-45A7-90C2-77DFA5AA7C21}"/>
    <dgm:cxn modelId="{EE32F550-956A-4282-941B-EB65DB314D48}" type="presParOf" srcId="{B2095BB0-4ABF-4994-A517-D030D302714A}" destId="{5CDB3BB4-99F9-4481-8BB7-143D3FFFE364}" srcOrd="0" destOrd="0" presId="urn:microsoft.com/office/officeart/2005/8/layout/vList3"/>
    <dgm:cxn modelId="{0A3868EB-BD94-42F4-B707-3A5B98C829E7}" type="presParOf" srcId="{5CDB3BB4-99F9-4481-8BB7-143D3FFFE364}" destId="{4E7C55AB-1721-409F-9AA2-9CF0CC3CCF5A}" srcOrd="0" destOrd="0" presId="urn:microsoft.com/office/officeart/2005/8/layout/vList3"/>
    <dgm:cxn modelId="{1EFD55D1-5C1A-436D-90C5-FB0A11D9877B}" type="presParOf" srcId="{5CDB3BB4-99F9-4481-8BB7-143D3FFFE364}" destId="{D79BB079-7F9A-4084-B444-FFCC39F25D33}"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07486A-C9AE-45ED-81A9-A5175AB59FA9}" type="doc">
      <dgm:prSet loTypeId="urn:microsoft.com/office/officeart/2005/8/layout/vList3" loCatId="list" qsTypeId="urn:microsoft.com/office/officeart/2005/8/quickstyle/simple1" qsCatId="simple" csTypeId="urn:microsoft.com/office/officeart/2005/8/colors/accent1_2" csCatId="accent1" phldr="1"/>
      <dgm:spPr/>
    </dgm:pt>
    <dgm:pt modelId="{1795F274-9B4C-4B20-997C-8B441E760BF9}">
      <dgm:prSet phldrT="[Text]" custT="1"/>
      <dgm:spPr>
        <a:solidFill>
          <a:schemeClr val="accent2"/>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n-US" sz="4000" dirty="0"/>
            <a:t>10.Human Resources </a:t>
          </a:r>
        </a:p>
      </dgm:t>
    </dgm:pt>
    <dgm:pt modelId="{DCD30155-3BEF-4158-865A-8EEAE7B1E08C}" type="parTrans" cxnId="{27DB256C-748A-46D2-AD47-E439D8F0A4BF}">
      <dgm:prSet/>
      <dgm:spPr/>
      <dgm:t>
        <a:bodyPr/>
        <a:lstStyle/>
        <a:p>
          <a:endParaRPr lang="en-US"/>
        </a:p>
      </dgm:t>
    </dgm:pt>
    <dgm:pt modelId="{811C5EB8-5C0D-45A7-90C2-77DFA5AA7C21}" type="sibTrans" cxnId="{27DB256C-748A-46D2-AD47-E439D8F0A4BF}">
      <dgm:prSet/>
      <dgm:spPr/>
      <dgm:t>
        <a:bodyPr/>
        <a:lstStyle/>
        <a:p>
          <a:endParaRPr lang="en-US"/>
        </a:p>
      </dgm:t>
    </dgm:pt>
    <dgm:pt modelId="{B2095BB0-4ABF-4994-A517-D030D302714A}" type="pres">
      <dgm:prSet presAssocID="{6207486A-C9AE-45ED-81A9-A5175AB59FA9}" presName="linearFlow" presStyleCnt="0">
        <dgm:presLayoutVars>
          <dgm:dir/>
          <dgm:resizeHandles val="exact"/>
        </dgm:presLayoutVars>
      </dgm:prSet>
      <dgm:spPr/>
    </dgm:pt>
    <dgm:pt modelId="{5CDB3BB4-99F9-4481-8BB7-143D3FFFE364}" type="pres">
      <dgm:prSet presAssocID="{1795F274-9B4C-4B20-997C-8B441E760BF9}" presName="composite" presStyleCnt="0"/>
      <dgm:spPr/>
    </dgm:pt>
    <dgm:pt modelId="{4E7C55AB-1721-409F-9AA2-9CF0CC3CCF5A}" type="pres">
      <dgm:prSet presAssocID="{1795F274-9B4C-4B20-997C-8B441E760BF9}" presName="imgShp" presStyleLbl="fgImgPlace1" presStyleIdx="0" presStyleCnt="1" custScaleX="119950" custScaleY="119419" custLinFactNeighborX="-4219" custLinFactNeighborY="3134"/>
      <dgm:spPr>
        <a:blipFill>
          <a:blip xmlns:r="http://schemas.openxmlformats.org/officeDocument/2006/relationships" r:embed="rId1">
            <a:extLst>
              <a:ext uri="{28A0092B-C50C-407E-A947-70E740481C1C}">
                <a14:useLocalDpi xmlns:a14="http://schemas.microsoft.com/office/drawing/2010/main" val="0"/>
              </a:ext>
            </a:extLst>
          </a:blip>
          <a:srcRect/>
          <a:stretch>
            <a:fillRect l="-36000" r="-36000"/>
          </a:stretch>
        </a:blipFill>
      </dgm:spPr>
    </dgm:pt>
    <dgm:pt modelId="{D79BB079-7F9A-4084-B444-FFCC39F25D33}" type="pres">
      <dgm:prSet presAssocID="{1795F274-9B4C-4B20-997C-8B441E760BF9}" presName="txShp" presStyleLbl="node1" presStyleIdx="0" presStyleCnt="1" custLinFactNeighborX="4445" custLinFactNeighborY="4561">
        <dgm:presLayoutVars>
          <dgm:bulletEnabled val="1"/>
        </dgm:presLayoutVars>
      </dgm:prSet>
      <dgm:spPr/>
      <dgm:t>
        <a:bodyPr/>
        <a:lstStyle/>
        <a:p>
          <a:endParaRPr lang="en-US"/>
        </a:p>
      </dgm:t>
    </dgm:pt>
  </dgm:ptLst>
  <dgm:cxnLst>
    <dgm:cxn modelId="{ED418774-2690-492D-894E-AD6C74C96C94}" type="presOf" srcId="{6207486A-C9AE-45ED-81A9-A5175AB59FA9}" destId="{B2095BB0-4ABF-4994-A517-D030D302714A}" srcOrd="0" destOrd="0" presId="urn:microsoft.com/office/officeart/2005/8/layout/vList3"/>
    <dgm:cxn modelId="{7E0FDBFB-D529-4AAA-920F-622FAA924F1C}" type="presOf" srcId="{1795F274-9B4C-4B20-997C-8B441E760BF9}" destId="{D79BB079-7F9A-4084-B444-FFCC39F25D33}" srcOrd="0" destOrd="0" presId="urn:microsoft.com/office/officeart/2005/8/layout/vList3"/>
    <dgm:cxn modelId="{27DB256C-748A-46D2-AD47-E439D8F0A4BF}" srcId="{6207486A-C9AE-45ED-81A9-A5175AB59FA9}" destId="{1795F274-9B4C-4B20-997C-8B441E760BF9}" srcOrd="0" destOrd="0" parTransId="{DCD30155-3BEF-4158-865A-8EEAE7B1E08C}" sibTransId="{811C5EB8-5C0D-45A7-90C2-77DFA5AA7C21}"/>
    <dgm:cxn modelId="{D2E20CBB-B7DF-43D3-A4A9-CC67AF2C739B}" type="presParOf" srcId="{B2095BB0-4ABF-4994-A517-D030D302714A}" destId="{5CDB3BB4-99F9-4481-8BB7-143D3FFFE364}" srcOrd="0" destOrd="0" presId="urn:microsoft.com/office/officeart/2005/8/layout/vList3"/>
    <dgm:cxn modelId="{D0CE32D3-A7A9-408C-A0DD-A2AB5F5858E4}" type="presParOf" srcId="{5CDB3BB4-99F9-4481-8BB7-143D3FFFE364}" destId="{4E7C55AB-1721-409F-9AA2-9CF0CC3CCF5A}" srcOrd="0" destOrd="0" presId="urn:microsoft.com/office/officeart/2005/8/layout/vList3"/>
    <dgm:cxn modelId="{47421A2B-1A95-4175-9B2E-0AB27DE5F2E0}" type="presParOf" srcId="{5CDB3BB4-99F9-4481-8BB7-143D3FFFE364}" destId="{D79BB079-7F9A-4084-B444-FFCC39F25D33}"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07486A-C9AE-45ED-81A9-A5175AB59FA9}" type="doc">
      <dgm:prSet loTypeId="urn:microsoft.com/office/officeart/2005/8/layout/vList3" loCatId="list" qsTypeId="urn:microsoft.com/office/officeart/2005/8/quickstyle/simple1" qsCatId="simple" csTypeId="urn:microsoft.com/office/officeart/2005/8/colors/accent1_2" csCatId="accent1" phldr="1"/>
      <dgm:spPr/>
    </dgm:pt>
    <dgm:pt modelId="{1795F274-9B4C-4B20-997C-8B441E760BF9}">
      <dgm:prSet phldrT="[Text]"/>
      <dgm:spPr>
        <a:solidFill>
          <a:schemeClr val="accent2"/>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n-US" dirty="0"/>
            <a:t>11.Financial Information </a:t>
          </a:r>
        </a:p>
      </dgm:t>
    </dgm:pt>
    <dgm:pt modelId="{DCD30155-3BEF-4158-865A-8EEAE7B1E08C}" type="parTrans" cxnId="{27DB256C-748A-46D2-AD47-E439D8F0A4BF}">
      <dgm:prSet/>
      <dgm:spPr/>
      <dgm:t>
        <a:bodyPr/>
        <a:lstStyle/>
        <a:p>
          <a:endParaRPr lang="en-US"/>
        </a:p>
      </dgm:t>
    </dgm:pt>
    <dgm:pt modelId="{811C5EB8-5C0D-45A7-90C2-77DFA5AA7C21}" type="sibTrans" cxnId="{27DB256C-748A-46D2-AD47-E439D8F0A4BF}">
      <dgm:prSet/>
      <dgm:spPr/>
      <dgm:t>
        <a:bodyPr/>
        <a:lstStyle/>
        <a:p>
          <a:endParaRPr lang="en-US"/>
        </a:p>
      </dgm:t>
    </dgm:pt>
    <dgm:pt modelId="{B2095BB0-4ABF-4994-A517-D030D302714A}" type="pres">
      <dgm:prSet presAssocID="{6207486A-C9AE-45ED-81A9-A5175AB59FA9}" presName="linearFlow" presStyleCnt="0">
        <dgm:presLayoutVars>
          <dgm:dir/>
          <dgm:resizeHandles val="exact"/>
        </dgm:presLayoutVars>
      </dgm:prSet>
      <dgm:spPr/>
    </dgm:pt>
    <dgm:pt modelId="{5CDB3BB4-99F9-4481-8BB7-143D3FFFE364}" type="pres">
      <dgm:prSet presAssocID="{1795F274-9B4C-4B20-997C-8B441E760BF9}" presName="composite" presStyleCnt="0"/>
      <dgm:spPr/>
    </dgm:pt>
    <dgm:pt modelId="{4E7C55AB-1721-409F-9AA2-9CF0CC3CCF5A}" type="pres">
      <dgm:prSet presAssocID="{1795F274-9B4C-4B20-997C-8B441E760BF9}" presName="imgShp" presStyleLbl="fgImgPlace1" presStyleIdx="0" presStyleCnt="1" custScaleX="132096" custScaleY="122660" custLinFactNeighborX="-4219" custLinFactNeighborY="3134"/>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D79BB079-7F9A-4084-B444-FFCC39F25D33}" type="pres">
      <dgm:prSet presAssocID="{1795F274-9B4C-4B20-997C-8B441E760BF9}" presName="txShp" presStyleLbl="node1" presStyleIdx="0" presStyleCnt="1" custLinFactNeighborX="4445" custLinFactNeighborY="4561">
        <dgm:presLayoutVars>
          <dgm:bulletEnabled val="1"/>
        </dgm:presLayoutVars>
      </dgm:prSet>
      <dgm:spPr/>
      <dgm:t>
        <a:bodyPr/>
        <a:lstStyle/>
        <a:p>
          <a:endParaRPr lang="en-US"/>
        </a:p>
      </dgm:t>
    </dgm:pt>
  </dgm:ptLst>
  <dgm:cxnLst>
    <dgm:cxn modelId="{CCCB8AE2-9EA4-44F3-99A6-527AAD4263F8}" type="presOf" srcId="{6207486A-C9AE-45ED-81A9-A5175AB59FA9}" destId="{B2095BB0-4ABF-4994-A517-D030D302714A}" srcOrd="0" destOrd="0" presId="urn:microsoft.com/office/officeart/2005/8/layout/vList3"/>
    <dgm:cxn modelId="{27DB256C-748A-46D2-AD47-E439D8F0A4BF}" srcId="{6207486A-C9AE-45ED-81A9-A5175AB59FA9}" destId="{1795F274-9B4C-4B20-997C-8B441E760BF9}" srcOrd="0" destOrd="0" parTransId="{DCD30155-3BEF-4158-865A-8EEAE7B1E08C}" sibTransId="{811C5EB8-5C0D-45A7-90C2-77DFA5AA7C21}"/>
    <dgm:cxn modelId="{1F34CF3A-7F4D-4CAE-B5E7-C831753883EC}" type="presOf" srcId="{1795F274-9B4C-4B20-997C-8B441E760BF9}" destId="{D79BB079-7F9A-4084-B444-FFCC39F25D33}" srcOrd="0" destOrd="0" presId="urn:microsoft.com/office/officeart/2005/8/layout/vList3"/>
    <dgm:cxn modelId="{34B091C1-ACE9-4828-B632-4A46096BC5BC}" type="presParOf" srcId="{B2095BB0-4ABF-4994-A517-D030D302714A}" destId="{5CDB3BB4-99F9-4481-8BB7-143D3FFFE364}" srcOrd="0" destOrd="0" presId="urn:microsoft.com/office/officeart/2005/8/layout/vList3"/>
    <dgm:cxn modelId="{9B6F1E89-C41B-4906-8BF7-3C2D0A6B768A}" type="presParOf" srcId="{5CDB3BB4-99F9-4481-8BB7-143D3FFFE364}" destId="{4E7C55AB-1721-409F-9AA2-9CF0CC3CCF5A}" srcOrd="0" destOrd="0" presId="urn:microsoft.com/office/officeart/2005/8/layout/vList3"/>
    <dgm:cxn modelId="{7AC89579-7B82-4F26-9CC2-EF0AC8FDCAEE}" type="presParOf" srcId="{5CDB3BB4-99F9-4481-8BB7-143D3FFFE364}" destId="{D79BB079-7F9A-4084-B444-FFCC39F25D33}"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376B6-4BE1-49D9-B627-4F1A08B5D177}">
      <dsp:nvSpPr>
        <dsp:cNvPr id="0" name=""/>
        <dsp:cNvSpPr/>
      </dsp:nvSpPr>
      <dsp:spPr>
        <a:xfrm>
          <a:off x="197437" y="1492882"/>
          <a:ext cx="2886477" cy="95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Overall Performance</a:t>
          </a:r>
        </a:p>
      </dsp:txBody>
      <dsp:txXfrm>
        <a:off x="197437" y="1492882"/>
        <a:ext cx="2886477" cy="951225"/>
      </dsp:txXfrm>
    </dsp:sp>
    <dsp:sp modelId="{03828054-332F-4946-89EF-6FCA1EC399C8}">
      <dsp:nvSpPr>
        <dsp:cNvPr id="0" name=""/>
        <dsp:cNvSpPr/>
      </dsp:nvSpPr>
      <dsp:spPr>
        <a:xfrm>
          <a:off x="194157" y="1203579"/>
          <a:ext cx="229606" cy="2296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D3BB3-2753-49E5-BC46-A5776B1018C5}">
      <dsp:nvSpPr>
        <dsp:cNvPr id="0" name=""/>
        <dsp:cNvSpPr/>
      </dsp:nvSpPr>
      <dsp:spPr>
        <a:xfrm>
          <a:off x="354881" y="882130"/>
          <a:ext cx="229606" cy="22960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39E3B-1F57-4DC1-A7A3-EBD2A53437C9}">
      <dsp:nvSpPr>
        <dsp:cNvPr id="0" name=""/>
        <dsp:cNvSpPr/>
      </dsp:nvSpPr>
      <dsp:spPr>
        <a:xfrm>
          <a:off x="740619" y="946420"/>
          <a:ext cx="360809" cy="36080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CEDBED-AFB3-4B74-8DB4-33EC54F8119C}">
      <dsp:nvSpPr>
        <dsp:cNvPr id="0" name=""/>
        <dsp:cNvSpPr/>
      </dsp:nvSpPr>
      <dsp:spPr>
        <a:xfrm>
          <a:off x="1062068" y="592826"/>
          <a:ext cx="229606" cy="22960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049811-0207-4949-8035-C99169DEDD8C}">
      <dsp:nvSpPr>
        <dsp:cNvPr id="0" name=""/>
        <dsp:cNvSpPr/>
      </dsp:nvSpPr>
      <dsp:spPr>
        <a:xfrm>
          <a:off x="1479951" y="464247"/>
          <a:ext cx="229606" cy="22960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DBB69F-9EB6-41B0-94EE-50DD096DBB1B}">
      <dsp:nvSpPr>
        <dsp:cNvPr id="0" name=""/>
        <dsp:cNvSpPr/>
      </dsp:nvSpPr>
      <dsp:spPr>
        <a:xfrm>
          <a:off x="1994269" y="689261"/>
          <a:ext cx="229606" cy="2296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2C7576-CDFE-43C0-8003-B9418190F3CA}">
      <dsp:nvSpPr>
        <dsp:cNvPr id="0" name=""/>
        <dsp:cNvSpPr/>
      </dsp:nvSpPr>
      <dsp:spPr>
        <a:xfrm>
          <a:off x="2315717" y="849985"/>
          <a:ext cx="360809" cy="36080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CC324-9A01-41F9-AB67-4D0F0DD6949D}">
      <dsp:nvSpPr>
        <dsp:cNvPr id="0" name=""/>
        <dsp:cNvSpPr/>
      </dsp:nvSpPr>
      <dsp:spPr>
        <a:xfrm>
          <a:off x="2765745" y="1203579"/>
          <a:ext cx="229606" cy="22960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26CE0-9172-417F-A7DA-4824F9DE00C6}">
      <dsp:nvSpPr>
        <dsp:cNvPr id="0" name=""/>
        <dsp:cNvSpPr/>
      </dsp:nvSpPr>
      <dsp:spPr>
        <a:xfrm>
          <a:off x="2958615" y="1557172"/>
          <a:ext cx="229606" cy="22960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8437D1-5B72-4ACA-B094-0DB130769C27}">
      <dsp:nvSpPr>
        <dsp:cNvPr id="0" name=""/>
        <dsp:cNvSpPr/>
      </dsp:nvSpPr>
      <dsp:spPr>
        <a:xfrm>
          <a:off x="1287082" y="882130"/>
          <a:ext cx="590415" cy="59041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5FA9E-5240-4A51-B912-2BA01240CE1B}">
      <dsp:nvSpPr>
        <dsp:cNvPr id="0" name=""/>
        <dsp:cNvSpPr/>
      </dsp:nvSpPr>
      <dsp:spPr>
        <a:xfrm>
          <a:off x="33433" y="2103635"/>
          <a:ext cx="229606" cy="2296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944CD-218C-4A11-9059-C8D783219998}">
      <dsp:nvSpPr>
        <dsp:cNvPr id="0" name=""/>
        <dsp:cNvSpPr/>
      </dsp:nvSpPr>
      <dsp:spPr>
        <a:xfrm>
          <a:off x="226302" y="2392938"/>
          <a:ext cx="360809" cy="36080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705C4-BCCD-4878-B823-6831BB39CBD5}">
      <dsp:nvSpPr>
        <dsp:cNvPr id="0" name=""/>
        <dsp:cNvSpPr/>
      </dsp:nvSpPr>
      <dsp:spPr>
        <a:xfrm>
          <a:off x="708475" y="2650097"/>
          <a:ext cx="524814" cy="52481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1E116-A435-408A-860C-B94D979252BE}">
      <dsp:nvSpPr>
        <dsp:cNvPr id="0" name=""/>
        <dsp:cNvSpPr/>
      </dsp:nvSpPr>
      <dsp:spPr>
        <a:xfrm>
          <a:off x="1383517" y="3067980"/>
          <a:ext cx="229606" cy="22960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5B3872-7852-4CA9-83D4-838AC9D1F76B}">
      <dsp:nvSpPr>
        <dsp:cNvPr id="0" name=""/>
        <dsp:cNvSpPr/>
      </dsp:nvSpPr>
      <dsp:spPr>
        <a:xfrm>
          <a:off x="1512096" y="2650097"/>
          <a:ext cx="360809" cy="36080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561B44-523A-42D2-8E28-9E6614555D34}">
      <dsp:nvSpPr>
        <dsp:cNvPr id="0" name=""/>
        <dsp:cNvSpPr/>
      </dsp:nvSpPr>
      <dsp:spPr>
        <a:xfrm>
          <a:off x="1833545" y="3100125"/>
          <a:ext cx="229606" cy="2296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AE538-6958-4B6D-B838-F4422694BAFA}">
      <dsp:nvSpPr>
        <dsp:cNvPr id="0" name=""/>
        <dsp:cNvSpPr/>
      </dsp:nvSpPr>
      <dsp:spPr>
        <a:xfrm>
          <a:off x="2122848" y="2585807"/>
          <a:ext cx="524814" cy="52481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A877E-840A-4510-8D19-07AC98780EDA}">
      <dsp:nvSpPr>
        <dsp:cNvPr id="0" name=""/>
        <dsp:cNvSpPr/>
      </dsp:nvSpPr>
      <dsp:spPr>
        <a:xfrm>
          <a:off x="2830035" y="2457228"/>
          <a:ext cx="360809" cy="36080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97B19-8CD6-4FFE-B218-24A3EE1C7F30}">
      <dsp:nvSpPr>
        <dsp:cNvPr id="0" name=""/>
        <dsp:cNvSpPr/>
      </dsp:nvSpPr>
      <dsp:spPr>
        <a:xfrm>
          <a:off x="3190845" y="945885"/>
          <a:ext cx="1059646" cy="2022980"/>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505275-120F-49E6-9EDA-47AD2161826C}">
      <dsp:nvSpPr>
        <dsp:cNvPr id="0" name=""/>
        <dsp:cNvSpPr/>
      </dsp:nvSpPr>
      <dsp:spPr>
        <a:xfrm>
          <a:off x="4057828" y="945885"/>
          <a:ext cx="1059646" cy="2022980"/>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A0E76F-D27B-4DA3-A487-1A1B1FA70DEF}">
      <dsp:nvSpPr>
        <dsp:cNvPr id="0" name=""/>
        <dsp:cNvSpPr/>
      </dsp:nvSpPr>
      <dsp:spPr>
        <a:xfrm>
          <a:off x="5233072" y="778702"/>
          <a:ext cx="2456453" cy="245645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kern="1200" dirty="0">
              <a:latin typeface="Arial" panose="020B0604020202020204" pitchFamily="34" charset="0"/>
              <a:cs typeface="Arial" panose="020B0604020202020204" pitchFamily="34" charset="0"/>
            </a:rPr>
            <a:t>79%</a:t>
          </a:r>
        </a:p>
      </dsp:txBody>
      <dsp:txXfrm>
        <a:off x="5592811" y="1138441"/>
        <a:ext cx="1736975" cy="1736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B079-7F9A-4084-B444-FFCC39F25D33}">
      <dsp:nvSpPr>
        <dsp:cNvPr id="0" name=""/>
        <dsp:cNvSpPr/>
      </dsp:nvSpPr>
      <dsp:spPr>
        <a:xfrm rot="10800000">
          <a:off x="2102246" y="2000021"/>
          <a:ext cx="6059749" cy="3052656"/>
        </a:xfrm>
        <a:prstGeom prst="homePlate">
          <a:avLst/>
        </a:prstGeom>
        <a:solidFill>
          <a:schemeClr val="accent2"/>
        </a:solidFill>
        <a:ln w="12700" cap="flat" cmpd="sng" algn="ctr">
          <a:noFill/>
          <a:prstDash val="solid"/>
          <a:miter lim="800000"/>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2">
          <a:scrgbClr r="0" g="0" b="0"/>
        </a:lnRef>
        <a:fillRef idx="1">
          <a:scrgbClr r="0" g="0" b="0"/>
        </a:fillRef>
        <a:effectRef idx="0">
          <a:scrgbClr r="0" g="0" b="0"/>
        </a:effectRef>
        <a:fontRef idx="minor">
          <a:schemeClr val="lt1"/>
        </a:fontRef>
      </dsp:style>
      <dsp:txBody>
        <a:bodyPr spcFirstLastPara="0" vert="horz" wrap="square" lIns="1346137" tIns="140970" rIns="263144" bIns="140970" numCol="1" spcCol="1270" anchor="ctr" anchorCtr="0">
          <a:noAutofit/>
        </a:bodyPr>
        <a:lstStyle/>
        <a:p>
          <a:pPr lvl="0" algn="ctr" defTabSz="1644650">
            <a:lnSpc>
              <a:spcPct val="90000"/>
            </a:lnSpc>
            <a:spcBef>
              <a:spcPct val="0"/>
            </a:spcBef>
            <a:spcAft>
              <a:spcPct val="35000"/>
            </a:spcAft>
          </a:pPr>
          <a:r>
            <a:rPr lang="en-US" sz="3700" kern="1200" dirty="0"/>
            <a:t>9</a:t>
          </a:r>
          <a:r>
            <a:rPr lang="en-US" sz="3200" kern="1200" dirty="0"/>
            <a:t>. PERFORMANCE INFORMATION </a:t>
          </a:r>
        </a:p>
      </dsp:txBody>
      <dsp:txXfrm rot="10800000">
        <a:off x="2865410" y="2000021"/>
        <a:ext cx="5296585" cy="3052656"/>
      </dsp:txXfrm>
    </dsp:sp>
    <dsp:sp modelId="{4E7C55AB-1721-409F-9AA2-9CF0CC3CCF5A}">
      <dsp:nvSpPr>
        <dsp:cNvPr id="0" name=""/>
        <dsp:cNvSpPr/>
      </dsp:nvSpPr>
      <dsp:spPr>
        <a:xfrm>
          <a:off x="973140" y="2204869"/>
          <a:ext cx="2509222" cy="244826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B079-7F9A-4084-B444-FFCC39F25D33}">
      <dsp:nvSpPr>
        <dsp:cNvPr id="0" name=""/>
        <dsp:cNvSpPr/>
      </dsp:nvSpPr>
      <dsp:spPr>
        <a:xfrm rot="10800000">
          <a:off x="2442293" y="1486738"/>
          <a:ext cx="5458926" cy="2749985"/>
        </a:xfrm>
        <a:prstGeom prst="homePlate">
          <a:avLst/>
        </a:prstGeom>
        <a:solidFill>
          <a:schemeClr val="accent2"/>
        </a:solidFill>
        <a:ln w="12700" cap="flat" cmpd="sng" algn="ctr">
          <a:noFill/>
          <a:prstDash val="solid"/>
          <a:miter lim="800000"/>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2">
          <a:scrgbClr r="0" g="0" b="0"/>
        </a:lnRef>
        <a:fillRef idx="1">
          <a:scrgbClr r="0" g="0" b="0"/>
        </a:fillRef>
        <a:effectRef idx="0">
          <a:scrgbClr r="0" g="0" b="0"/>
        </a:effectRef>
        <a:fontRef idx="minor">
          <a:schemeClr val="lt1"/>
        </a:fontRef>
      </dsp:style>
      <dsp:txBody>
        <a:bodyPr spcFirstLastPara="0" vert="horz" wrap="square" lIns="1212667" tIns="152400" rIns="284480" bIns="152400" numCol="1" spcCol="1270" anchor="ctr" anchorCtr="0">
          <a:noAutofit/>
        </a:bodyPr>
        <a:lstStyle/>
        <a:p>
          <a:pPr lvl="0" algn="ctr" defTabSz="1778000">
            <a:lnSpc>
              <a:spcPct val="90000"/>
            </a:lnSpc>
            <a:spcBef>
              <a:spcPct val="0"/>
            </a:spcBef>
            <a:spcAft>
              <a:spcPct val="35000"/>
            </a:spcAft>
          </a:pPr>
          <a:r>
            <a:rPr lang="en-US" sz="4000" kern="1200" dirty="0"/>
            <a:t>10.Human Resources </a:t>
          </a:r>
        </a:p>
      </dsp:txBody>
      <dsp:txXfrm rot="10800000">
        <a:off x="3129789" y="1486738"/>
        <a:ext cx="4771430" cy="2749985"/>
      </dsp:txXfrm>
    </dsp:sp>
    <dsp:sp modelId="{4E7C55AB-1721-409F-9AA2-9CF0CC3CCF5A}">
      <dsp:nvSpPr>
        <dsp:cNvPr id="0" name=""/>
        <dsp:cNvSpPr/>
      </dsp:nvSpPr>
      <dsp:spPr>
        <a:xfrm>
          <a:off x="434318" y="1180485"/>
          <a:ext cx="3298607" cy="32840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B079-7F9A-4084-B444-FFCC39F25D33}">
      <dsp:nvSpPr>
        <dsp:cNvPr id="0" name=""/>
        <dsp:cNvSpPr/>
      </dsp:nvSpPr>
      <dsp:spPr>
        <a:xfrm rot="10800000">
          <a:off x="2525797" y="1486738"/>
          <a:ext cx="5458926" cy="2749985"/>
        </a:xfrm>
        <a:prstGeom prst="homePlate">
          <a:avLst/>
        </a:prstGeom>
        <a:solidFill>
          <a:schemeClr val="accent2"/>
        </a:solidFill>
        <a:ln w="12700" cap="flat" cmpd="sng" algn="ctr">
          <a:noFill/>
          <a:prstDash val="solid"/>
          <a:miter lim="800000"/>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2">
          <a:scrgbClr r="0" g="0" b="0"/>
        </a:lnRef>
        <a:fillRef idx="1">
          <a:scrgbClr r="0" g="0" b="0"/>
        </a:fillRef>
        <a:effectRef idx="0">
          <a:scrgbClr r="0" g="0" b="0"/>
        </a:effectRef>
        <a:fontRef idx="minor">
          <a:schemeClr val="lt1"/>
        </a:fontRef>
      </dsp:style>
      <dsp:txBody>
        <a:bodyPr spcFirstLastPara="0" vert="horz" wrap="square" lIns="1212667" tIns="179070" rIns="334264" bIns="179070" numCol="1" spcCol="1270" anchor="ctr" anchorCtr="0">
          <a:noAutofit/>
        </a:bodyPr>
        <a:lstStyle/>
        <a:p>
          <a:pPr lvl="0" algn="ctr" defTabSz="2089150">
            <a:lnSpc>
              <a:spcPct val="90000"/>
            </a:lnSpc>
            <a:spcBef>
              <a:spcPct val="0"/>
            </a:spcBef>
            <a:spcAft>
              <a:spcPct val="35000"/>
            </a:spcAft>
          </a:pPr>
          <a:r>
            <a:rPr lang="en-US" sz="4700" kern="1200" dirty="0"/>
            <a:t>11.Financial Information </a:t>
          </a:r>
        </a:p>
      </dsp:txBody>
      <dsp:txXfrm rot="10800000">
        <a:off x="3213293" y="1486738"/>
        <a:ext cx="4771430" cy="2749985"/>
      </dsp:txXfrm>
    </dsp:sp>
    <dsp:sp modelId="{4E7C55AB-1721-409F-9AA2-9CF0CC3CCF5A}">
      <dsp:nvSpPr>
        <dsp:cNvPr id="0" name=""/>
        <dsp:cNvSpPr/>
      </dsp:nvSpPr>
      <dsp:spPr>
        <a:xfrm>
          <a:off x="350815" y="1135922"/>
          <a:ext cx="3632620" cy="33731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ZA" dirty="0"/>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87989646-8CE9-47B6-BCFB-727A91718424}" type="datetimeFigureOut">
              <a:rPr lang="en-ZA"/>
              <a:pPr>
                <a:defRPr/>
              </a:pPr>
              <a:t>2022/10/13</a:t>
            </a:fld>
            <a:endParaRPr lang="en-ZA" dirty="0"/>
          </a:p>
        </p:txBody>
      </p:sp>
      <p:sp>
        <p:nvSpPr>
          <p:cNvPr id="4" name="Footer Placeholder 3"/>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ZA" dirty="0"/>
          </a:p>
        </p:txBody>
      </p:sp>
      <p:sp>
        <p:nvSpPr>
          <p:cNvPr id="5" name="Slide Number Placeholder 4"/>
          <p:cNvSpPr>
            <a:spLocks noGrp="1"/>
          </p:cNvSpPr>
          <p:nvPr>
            <p:ph type="sldNum" sz="quarter" idx="3"/>
          </p:nvPr>
        </p:nvSpPr>
        <p:spPr>
          <a:xfrm>
            <a:off x="3849688" y="9377363"/>
            <a:ext cx="294640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05DE0FF-EA91-4DDB-90E5-77FF5D6741A8}" type="slidenum">
              <a:rPr lang="en-ZA" altLang="en-US"/>
              <a:pPr>
                <a:defRPr/>
              </a:pPr>
              <a:t>‹#›</a:t>
            </a:fld>
            <a:endParaRPr lang="en-ZA" altLang="en-US" dirty="0"/>
          </a:p>
        </p:txBody>
      </p:sp>
    </p:spTree>
    <p:extLst>
      <p:ext uri="{BB962C8B-B14F-4D97-AF65-F5344CB8AC3E}">
        <p14:creationId xmlns:p14="http://schemas.microsoft.com/office/powerpoint/2010/main" val="3951320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F34E5B3-CB46-4FA8-95B4-1FE91A6A5E67}" type="datetimeFigureOut">
              <a:rPr lang="en-ZA"/>
              <a:pPr>
                <a:defRPr/>
              </a:pPr>
              <a:t>2022/10/13</a:t>
            </a:fld>
            <a:endParaRPr lang="en-ZA" dirty="0"/>
          </a:p>
        </p:txBody>
      </p:sp>
      <p:sp>
        <p:nvSpPr>
          <p:cNvPr id="4" name="Slide Image Placeholder 3"/>
          <p:cNvSpPr>
            <a:spLocks noGrp="1" noRot="1" noChangeAspect="1"/>
          </p:cNvSpPr>
          <p:nvPr>
            <p:ph type="sldImg" idx="2"/>
          </p:nvPr>
        </p:nvSpPr>
        <p:spPr>
          <a:xfrm>
            <a:off x="931863" y="739775"/>
            <a:ext cx="4933950" cy="3702050"/>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79450" y="4687888"/>
            <a:ext cx="5438775" cy="44450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ZA" dirty="0"/>
          </a:p>
        </p:txBody>
      </p:sp>
      <p:sp>
        <p:nvSpPr>
          <p:cNvPr id="7" name="Slide Number Placeholder 6"/>
          <p:cNvSpPr>
            <a:spLocks noGrp="1"/>
          </p:cNvSpPr>
          <p:nvPr>
            <p:ph type="sldNum" sz="quarter" idx="5"/>
          </p:nvPr>
        </p:nvSpPr>
        <p:spPr>
          <a:xfrm>
            <a:off x="3849688" y="9377363"/>
            <a:ext cx="294640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93ABC4-4B46-4803-A7BA-58310023D6BA}" type="slidenum">
              <a:rPr lang="en-ZA" altLang="en-US"/>
              <a:pPr>
                <a:defRPr/>
              </a:pPr>
              <a:t>‹#›</a:t>
            </a:fld>
            <a:endParaRPr lang="en-ZA" altLang="en-US" dirty="0"/>
          </a:p>
        </p:txBody>
      </p:sp>
    </p:spTree>
    <p:extLst>
      <p:ext uri="{BB962C8B-B14F-4D97-AF65-F5344CB8AC3E}">
        <p14:creationId xmlns:p14="http://schemas.microsoft.com/office/powerpoint/2010/main" val="3790618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6237288"/>
            <a:ext cx="2268538" cy="620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endParaRPr lang="en-US" altLang="en-US" dirty="0">
              <a:solidFill>
                <a:srgbClr val="000000"/>
              </a:solidFill>
              <a:cs typeface="+mn-cs"/>
            </a:endParaRPr>
          </a:p>
        </p:txBody>
      </p:sp>
      <p:pic>
        <p:nvPicPr>
          <p:cNvPr id="5" name="Picture 7" descr="Justice logo on whit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740400"/>
            <a:ext cx="29749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OJ&amp;CD revised foote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359400"/>
            <a:ext cx="914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DOJ&amp;CD revised heade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DOJ&amp;CD handles.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72200" y="5816600"/>
            <a:ext cx="25304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subTitle" idx="1"/>
          </p:nvPr>
        </p:nvSpPr>
        <p:spPr>
          <a:xfrm>
            <a:off x="1134269" y="3300587"/>
            <a:ext cx="6400800" cy="1752600"/>
          </a:xfrm>
        </p:spPr>
        <p:txBody>
          <a:bodyPr lIns="91440" tIns="45720" rIns="91440" bIns="45720" anchor="t"/>
          <a:lstStyle>
            <a:lvl1pPr marL="0" indent="0">
              <a:buFont typeface="Wingdings 2" panose="05020102010507070707" pitchFamily="18" charset="2"/>
              <a:buNone/>
              <a:defRPr/>
            </a:lvl1pPr>
          </a:lstStyle>
          <a:p>
            <a:pPr lvl="0"/>
            <a:r>
              <a:rPr lang="en-GB" altLang="en-US" noProof="0"/>
              <a:t>Click to edit Master subtitle style</a:t>
            </a:r>
          </a:p>
        </p:txBody>
      </p:sp>
      <p:sp>
        <p:nvSpPr>
          <p:cNvPr id="4099" name="Rectangle 3"/>
          <p:cNvSpPr>
            <a:spLocks noGrp="1" noChangeArrowheads="1"/>
          </p:cNvSpPr>
          <p:nvPr>
            <p:ph type="ctrTitle"/>
          </p:nvPr>
        </p:nvSpPr>
        <p:spPr>
          <a:xfrm>
            <a:off x="1134269" y="2149649"/>
            <a:ext cx="7772400" cy="935038"/>
          </a:xfrm>
        </p:spPr>
        <p:txBody>
          <a:bodyPr/>
          <a:lstStyle>
            <a:lvl1pPr>
              <a:defRPr/>
            </a:lvl1pPr>
          </a:lstStyle>
          <a:p>
            <a:pPr lvl="0"/>
            <a:r>
              <a:rPr lang="en-GB" altLang="en-US" noProof="0"/>
              <a:t>Click to edit Master title style</a:t>
            </a:r>
          </a:p>
        </p:txBody>
      </p:sp>
      <p:sp>
        <p:nvSpPr>
          <p:cNvPr id="9" name="Slide Number Placeholder 4"/>
          <p:cNvSpPr>
            <a:spLocks noGrp="1" noChangeArrowheads="1"/>
          </p:cNvSpPr>
          <p:nvPr>
            <p:ph type="sldNum" sz="quarter" idx="10"/>
          </p:nvPr>
        </p:nvSpPr>
        <p:spPr>
          <a:xfrm>
            <a:off x="6553200" y="6316663"/>
            <a:ext cx="2133600" cy="430212"/>
          </a:xfrm>
        </p:spPr>
        <p:txBody>
          <a:bodyPr/>
          <a:lstStyle>
            <a:lvl1pPr>
              <a:defRPr/>
            </a:lvl1pPr>
          </a:lstStyle>
          <a:p>
            <a:pPr>
              <a:defRPr/>
            </a:pPr>
            <a:fld id="{D239DD13-876E-4250-90E4-CAD78A81FF50}" type="slidenum">
              <a:rPr lang="en-US" altLang="en-US"/>
              <a:pPr>
                <a:defRPr/>
              </a:pPr>
              <a:t>‹#›</a:t>
            </a:fld>
            <a:r>
              <a:rPr lang="en-US" altLang="en-US" dirty="0"/>
              <a:t>1</a:t>
            </a:r>
          </a:p>
        </p:txBody>
      </p:sp>
      <p:sp>
        <p:nvSpPr>
          <p:cNvPr id="10" name="Date Placeholder 3"/>
          <p:cNvSpPr>
            <a:spLocks noGrp="1"/>
          </p:cNvSpPr>
          <p:nvPr>
            <p:ph type="dt" sz="half" idx="11"/>
          </p:nvPr>
        </p:nvSpPr>
        <p:spPr>
          <a:xfrm>
            <a:off x="457200" y="6381750"/>
            <a:ext cx="2133600" cy="365125"/>
          </a:xfrm>
          <a:prstGeom prst="rect">
            <a:avLst/>
          </a:prstGeom>
        </p:spPr>
        <p:txBody>
          <a:bodyPr/>
          <a:lstStyle>
            <a:lvl1pPr eaLnBrk="0" hangingPunct="0">
              <a:defRPr sz="1600">
                <a:solidFill>
                  <a:srgbClr val="000000"/>
                </a:solidFill>
                <a:latin typeface="+mn-lt"/>
                <a:cs typeface="+mn-cs"/>
              </a:defRPr>
            </a:lvl1pPr>
          </a:lstStyle>
          <a:p>
            <a:pPr>
              <a:defRPr/>
            </a:pPr>
            <a:fld id="{BF435FC8-E3D2-4815-8B3D-AF08194EFE47}" type="datetime1">
              <a:rPr lang="en-US"/>
              <a:pPr>
                <a:defRPr/>
              </a:pPr>
              <a:t>10/13/2022</a:t>
            </a:fld>
            <a:endParaRPr lang="en-US" dirty="0"/>
          </a:p>
        </p:txBody>
      </p:sp>
      <p:sp>
        <p:nvSpPr>
          <p:cNvPr id="11" name="Footer Placeholder 4"/>
          <p:cNvSpPr>
            <a:spLocks noGrp="1"/>
          </p:cNvSpPr>
          <p:nvPr>
            <p:ph type="ftr" sz="quarter" idx="12"/>
          </p:nvPr>
        </p:nvSpPr>
        <p:spPr>
          <a:xfrm>
            <a:off x="3124200" y="6381750"/>
            <a:ext cx="2895600" cy="365125"/>
          </a:xfrm>
          <a:prstGeom prst="rect">
            <a:avLst/>
          </a:prstGeom>
        </p:spPr>
        <p:txBody>
          <a:bodyPr/>
          <a:lstStyle>
            <a:lvl1pPr eaLnBrk="0" hangingPunct="0">
              <a:defRPr sz="1600">
                <a:solidFill>
                  <a:srgbClr val="000000"/>
                </a:solidFill>
                <a:latin typeface="+mn-lt"/>
                <a:cs typeface="+mn-cs"/>
              </a:defRPr>
            </a:lvl1pPr>
          </a:lstStyle>
          <a:p>
            <a:pPr>
              <a:defRPr/>
            </a:pPr>
            <a:endParaRPr lang="en-US" dirty="0"/>
          </a:p>
        </p:txBody>
      </p:sp>
    </p:spTree>
    <p:extLst>
      <p:ext uri="{BB962C8B-B14F-4D97-AF65-F5344CB8AC3E}">
        <p14:creationId xmlns:p14="http://schemas.microsoft.com/office/powerpoint/2010/main" val="25782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16"/>
          <p:cNvSpPr>
            <a:spLocks noGrp="1" noChangeArrowheads="1"/>
          </p:cNvSpPr>
          <p:nvPr>
            <p:ph type="sldNum" sz="quarter" idx="10"/>
          </p:nvPr>
        </p:nvSpPr>
        <p:spPr>
          <a:ln/>
        </p:spPr>
        <p:txBody>
          <a:bodyPr/>
          <a:lstStyle>
            <a:lvl1pPr>
              <a:defRPr/>
            </a:lvl1pPr>
          </a:lstStyle>
          <a:p>
            <a:pPr>
              <a:defRPr/>
            </a:pPr>
            <a:fld id="{E0FFA8FD-C7C8-4296-A32C-2102B5B93286}" type="slidenum">
              <a:rPr lang="en-US" altLang="en-US"/>
              <a:pPr>
                <a:defRPr/>
              </a:pPr>
              <a:t>‹#›</a:t>
            </a:fld>
            <a:endParaRPr lang="en-US" altLang="en-US" dirty="0"/>
          </a:p>
        </p:txBody>
      </p:sp>
    </p:spTree>
    <p:extLst>
      <p:ext uri="{BB962C8B-B14F-4D97-AF65-F5344CB8AC3E}">
        <p14:creationId xmlns:p14="http://schemas.microsoft.com/office/powerpoint/2010/main" val="144397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2138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0" y="0"/>
            <a:ext cx="6705600" cy="60213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16"/>
          <p:cNvSpPr>
            <a:spLocks noGrp="1" noChangeArrowheads="1"/>
          </p:cNvSpPr>
          <p:nvPr>
            <p:ph type="sldNum" sz="quarter" idx="10"/>
          </p:nvPr>
        </p:nvSpPr>
        <p:spPr>
          <a:ln/>
        </p:spPr>
        <p:txBody>
          <a:bodyPr/>
          <a:lstStyle>
            <a:lvl1pPr>
              <a:defRPr/>
            </a:lvl1pPr>
          </a:lstStyle>
          <a:p>
            <a:pPr>
              <a:defRPr/>
            </a:pPr>
            <a:fld id="{12757A45-33D2-488F-935C-815E07FBEC5C}" type="slidenum">
              <a:rPr lang="en-US" altLang="en-US"/>
              <a:pPr>
                <a:defRPr/>
              </a:pPr>
              <a:t>‹#›</a:t>
            </a:fld>
            <a:endParaRPr lang="en-US" altLang="en-US" dirty="0"/>
          </a:p>
        </p:txBody>
      </p:sp>
    </p:spTree>
    <p:extLst>
      <p:ext uri="{BB962C8B-B14F-4D97-AF65-F5344CB8AC3E}">
        <p14:creationId xmlns:p14="http://schemas.microsoft.com/office/powerpoint/2010/main" val="104719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62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2406368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4141607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1673603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62451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2074073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3545009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80377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DOJ&amp;CD revised 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DOJ&amp;CD revised foote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83313"/>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139869"/>
            <a:ext cx="9143999" cy="488515"/>
          </a:xfrm>
        </p:spPr>
        <p:txBody>
          <a:bodyPr/>
          <a:lstStyle>
            <a:lvl1pPr algn="ctr">
              <a:defRPr/>
            </a:lvl1pPr>
          </a:lstStyle>
          <a:p>
            <a:r>
              <a:rPr lang="en-US" dirty="0"/>
              <a:t>Click to edit Master title style</a:t>
            </a:r>
            <a:endParaRPr lang="en-ZA" dirty="0"/>
          </a:p>
        </p:txBody>
      </p:sp>
      <p:sp>
        <p:nvSpPr>
          <p:cNvPr id="3" name="Content Placeholder 2"/>
          <p:cNvSpPr>
            <a:spLocks noGrp="1"/>
          </p:cNvSpPr>
          <p:nvPr>
            <p:ph idx="1"/>
          </p:nvPr>
        </p:nvSpPr>
        <p:spPr>
          <a:xfrm>
            <a:off x="369651" y="1691015"/>
            <a:ext cx="8404698" cy="4404986"/>
          </a:xfrm>
        </p:spPr>
        <p:txBody>
          <a:bodyPr/>
          <a:lstStyle>
            <a:lvl1pPr>
              <a:defRPr sz="1600" b="0"/>
            </a:lvl1pPr>
            <a:lvl2pPr marL="628650" indent="-273050">
              <a:tabLst>
                <a:tab pos="628650" algn="l"/>
              </a:tabLst>
              <a:defRPr sz="1600" b="0"/>
            </a:lvl2pPr>
            <a:lvl3pPr marL="903288" indent="-274638">
              <a:defRPr sz="1600" b="0"/>
            </a:lvl3pPr>
            <a:lvl4pPr marL="1163638" indent="-260350">
              <a:buFont typeface="Arial" panose="020B0604020202020204" pitchFamily="34" charset="0"/>
              <a:buChar char="▫"/>
              <a:defRPr sz="1600" b="0"/>
            </a:lvl4pPr>
            <a:lvl5pPr marL="1436688" indent="-273050">
              <a:defRPr lang="en-ZA" sz="1600" b="0" kern="1200" dirty="0">
                <a:solidFill>
                  <a:srgbClr val="663300"/>
                </a:solidFill>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Date Placeholder 3"/>
          <p:cNvSpPr>
            <a:spLocks noGrp="1"/>
          </p:cNvSpPr>
          <p:nvPr>
            <p:ph type="dt" sz="half" idx="10"/>
          </p:nvPr>
        </p:nvSpPr>
        <p:spPr>
          <a:xfrm>
            <a:off x="457200" y="6456363"/>
            <a:ext cx="2133600" cy="365125"/>
          </a:xfrm>
          <a:prstGeom prst="rect">
            <a:avLst/>
          </a:prstGeom>
        </p:spPr>
        <p:txBody>
          <a:bodyPr/>
          <a:lstStyle>
            <a:lvl1pPr eaLnBrk="0" hangingPunct="0">
              <a:defRPr sz="1100">
                <a:solidFill>
                  <a:srgbClr val="000000"/>
                </a:solidFill>
                <a:latin typeface="+mn-lt"/>
                <a:cs typeface="+mn-cs"/>
              </a:defRPr>
            </a:lvl1pPr>
          </a:lstStyle>
          <a:p>
            <a:pPr>
              <a:defRPr/>
            </a:pPr>
            <a:fld id="{90456D1D-2EAB-45E7-9B33-BF1EF51A1F29}" type="datetime1">
              <a:rPr lang="en-US"/>
              <a:pPr>
                <a:defRPr/>
              </a:pPr>
              <a:t>10/13/2022</a:t>
            </a:fld>
            <a:endParaRPr lang="en-US" dirty="0"/>
          </a:p>
        </p:txBody>
      </p:sp>
      <p:sp>
        <p:nvSpPr>
          <p:cNvPr id="7" name="Footer Placeholder 4"/>
          <p:cNvSpPr>
            <a:spLocks noGrp="1"/>
          </p:cNvSpPr>
          <p:nvPr>
            <p:ph type="ftr" sz="quarter" idx="11"/>
          </p:nvPr>
        </p:nvSpPr>
        <p:spPr>
          <a:xfrm>
            <a:off x="3124200" y="6456363"/>
            <a:ext cx="2895600" cy="365125"/>
          </a:xfrm>
          <a:prstGeom prst="rect">
            <a:avLst/>
          </a:prstGeom>
        </p:spPr>
        <p:txBody>
          <a:bodyPr/>
          <a:lstStyle>
            <a:lvl1pPr eaLnBrk="0" hangingPunct="0">
              <a:defRPr sz="1100">
                <a:solidFill>
                  <a:srgbClr val="000000"/>
                </a:solidFill>
                <a:latin typeface="+mn-lt"/>
                <a:cs typeface="+mn-cs"/>
              </a:defRPr>
            </a:lvl1pPr>
          </a:lstStyle>
          <a:p>
            <a:pPr>
              <a:defRPr/>
            </a:pPr>
            <a:endParaRPr lang="en-US" dirty="0"/>
          </a:p>
        </p:txBody>
      </p:sp>
      <p:sp>
        <p:nvSpPr>
          <p:cNvPr id="8" name="Slide Number Placeholder 5"/>
          <p:cNvSpPr>
            <a:spLocks noGrp="1"/>
          </p:cNvSpPr>
          <p:nvPr>
            <p:ph type="sldNum" sz="quarter" idx="12"/>
          </p:nvPr>
        </p:nvSpPr>
        <p:spPr>
          <a:xfrm>
            <a:off x="6691313" y="6456363"/>
            <a:ext cx="2133600" cy="365125"/>
          </a:xfrm>
        </p:spPr>
        <p:txBody>
          <a:bodyPr/>
          <a:lstStyle>
            <a:lvl1pPr>
              <a:buFont typeface="Arial" panose="020B0604020202020204" pitchFamily="34" charset="0"/>
              <a:buNone/>
              <a:defRPr sz="1100"/>
            </a:lvl1pPr>
          </a:lstStyle>
          <a:p>
            <a:pPr>
              <a:defRPr/>
            </a:pPr>
            <a:fld id="{59622DE3-A074-4889-9023-314D7687BACE}" type="slidenum">
              <a:rPr lang="en-US" altLang="en-US"/>
              <a:pPr>
                <a:defRPr/>
              </a:pPr>
              <a:t>‹#›</a:t>
            </a:fld>
            <a:endParaRPr lang="en-US" altLang="en-US" dirty="0"/>
          </a:p>
        </p:txBody>
      </p:sp>
    </p:spTree>
    <p:extLst>
      <p:ext uri="{BB962C8B-B14F-4D97-AF65-F5344CB8AC3E}">
        <p14:creationId xmlns:p14="http://schemas.microsoft.com/office/powerpoint/2010/main" val="2871619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1964667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fld id="{24E34363-8C5D-9F4F-B52D-5FD886689947}" type="slidenum">
              <a:rPr lang="en-US" sz="1800" smtClean="0">
                <a:solidFill>
                  <a:prstClr val="white"/>
                </a:solidFill>
              </a:rPr>
              <a:pPr algn="ctr" fontAlgn="auto">
                <a:spcBef>
                  <a:spcPts val="0"/>
                </a:spcBef>
                <a:spcAft>
                  <a:spcPts val="0"/>
                </a:spcAft>
              </a:pPr>
              <a:t>‹#›</a:t>
            </a:fld>
            <a:r>
              <a:rPr lang="en-US" sz="1800" dirty="0">
                <a:solidFill>
                  <a:prstClr val="white"/>
                </a:solidFill>
              </a:rPr>
              <a:t> </a:t>
            </a:r>
          </a:p>
        </p:txBody>
      </p:sp>
    </p:spTree>
    <p:extLst>
      <p:ext uri="{BB962C8B-B14F-4D97-AF65-F5344CB8AC3E}">
        <p14:creationId xmlns:p14="http://schemas.microsoft.com/office/powerpoint/2010/main" val="3407222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fld id="{24E34363-8C5D-9F4F-B52D-5FD886689947}" type="slidenum">
              <a:rPr lang="en-US" sz="1800" smtClean="0">
                <a:solidFill>
                  <a:prstClr val="white"/>
                </a:solidFill>
              </a:rPr>
              <a:pPr algn="ctr" fontAlgn="auto">
                <a:spcBef>
                  <a:spcPts val="0"/>
                </a:spcBef>
                <a:spcAft>
                  <a:spcPts val="0"/>
                </a:spcAft>
              </a:pPr>
              <a:t>‹#›</a:t>
            </a:fld>
            <a:r>
              <a:rPr lang="en-US" sz="1800" dirty="0">
                <a:solidFill>
                  <a:prstClr val="white"/>
                </a:solidFill>
              </a:rPr>
              <a:t> </a:t>
            </a:r>
          </a:p>
        </p:txBody>
      </p:sp>
    </p:spTree>
    <p:extLst>
      <p:ext uri="{BB962C8B-B14F-4D97-AF65-F5344CB8AC3E}">
        <p14:creationId xmlns:p14="http://schemas.microsoft.com/office/powerpoint/2010/main" val="132962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1562480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2244546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6237288"/>
            <a:ext cx="2268538" cy="620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endParaRPr lang="en-US" altLang="en-US" dirty="0">
              <a:solidFill>
                <a:srgbClr val="000000"/>
              </a:solidFill>
              <a:cs typeface="+mn-cs"/>
            </a:endParaRPr>
          </a:p>
        </p:txBody>
      </p:sp>
      <p:pic>
        <p:nvPicPr>
          <p:cNvPr id="5" name="Picture 7" descr="Justice logo on whit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740400"/>
            <a:ext cx="29749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OJ&amp;CD revised foote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359400"/>
            <a:ext cx="914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DOJ&amp;CD revised heade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DOJ&amp;CD handles.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72200" y="5816600"/>
            <a:ext cx="25304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subTitle" idx="1"/>
          </p:nvPr>
        </p:nvSpPr>
        <p:spPr>
          <a:xfrm>
            <a:off x="1134269" y="3300587"/>
            <a:ext cx="6400800" cy="1752600"/>
          </a:xfrm>
        </p:spPr>
        <p:txBody>
          <a:bodyPr lIns="91440" tIns="45720" rIns="91440" bIns="45720" anchor="t"/>
          <a:lstStyle>
            <a:lvl1pPr marL="0" indent="0">
              <a:buFont typeface="Wingdings 2" panose="05020102010507070707" pitchFamily="18" charset="2"/>
              <a:buNone/>
              <a:defRPr/>
            </a:lvl1pPr>
          </a:lstStyle>
          <a:p>
            <a:pPr lvl="0"/>
            <a:r>
              <a:rPr lang="en-GB" altLang="en-US" noProof="0"/>
              <a:t>Click to edit Master subtitle style</a:t>
            </a:r>
          </a:p>
        </p:txBody>
      </p:sp>
      <p:sp>
        <p:nvSpPr>
          <p:cNvPr id="4099" name="Rectangle 3"/>
          <p:cNvSpPr>
            <a:spLocks noGrp="1" noChangeArrowheads="1"/>
          </p:cNvSpPr>
          <p:nvPr>
            <p:ph type="ctrTitle"/>
          </p:nvPr>
        </p:nvSpPr>
        <p:spPr>
          <a:xfrm>
            <a:off x="1134269" y="2149649"/>
            <a:ext cx="7772400" cy="935038"/>
          </a:xfrm>
        </p:spPr>
        <p:txBody>
          <a:bodyPr/>
          <a:lstStyle>
            <a:lvl1pPr>
              <a:defRPr/>
            </a:lvl1pPr>
          </a:lstStyle>
          <a:p>
            <a:pPr lvl="0"/>
            <a:r>
              <a:rPr lang="en-GB" altLang="en-US" noProof="0"/>
              <a:t>Click to edit Master title style</a:t>
            </a:r>
          </a:p>
        </p:txBody>
      </p:sp>
      <p:sp>
        <p:nvSpPr>
          <p:cNvPr id="9" name="Slide Number Placeholder 4"/>
          <p:cNvSpPr>
            <a:spLocks noGrp="1" noChangeArrowheads="1"/>
          </p:cNvSpPr>
          <p:nvPr>
            <p:ph type="sldNum" sz="quarter" idx="10"/>
          </p:nvPr>
        </p:nvSpPr>
        <p:spPr>
          <a:xfrm>
            <a:off x="6553200" y="6316663"/>
            <a:ext cx="2133600" cy="430212"/>
          </a:xfrm>
        </p:spPr>
        <p:txBody>
          <a:bodyPr/>
          <a:lstStyle>
            <a:lvl1pPr>
              <a:defRPr/>
            </a:lvl1pPr>
          </a:lstStyle>
          <a:p>
            <a:pPr>
              <a:defRPr/>
            </a:pPr>
            <a:fld id="{D239DD13-876E-4250-90E4-CAD78A81FF50}" type="slidenum">
              <a:rPr lang="en-US" altLang="en-US"/>
              <a:pPr>
                <a:defRPr/>
              </a:pPr>
              <a:t>‹#›</a:t>
            </a:fld>
            <a:r>
              <a:rPr lang="en-US" altLang="en-US" dirty="0"/>
              <a:t>1</a:t>
            </a:r>
          </a:p>
        </p:txBody>
      </p:sp>
      <p:sp>
        <p:nvSpPr>
          <p:cNvPr id="10" name="Date Placeholder 3"/>
          <p:cNvSpPr>
            <a:spLocks noGrp="1"/>
          </p:cNvSpPr>
          <p:nvPr>
            <p:ph type="dt" sz="half" idx="11"/>
          </p:nvPr>
        </p:nvSpPr>
        <p:spPr>
          <a:xfrm>
            <a:off x="457200" y="6381750"/>
            <a:ext cx="2133600" cy="365125"/>
          </a:xfrm>
          <a:prstGeom prst="rect">
            <a:avLst/>
          </a:prstGeom>
        </p:spPr>
        <p:txBody>
          <a:bodyPr/>
          <a:lstStyle>
            <a:lvl1pPr eaLnBrk="0" hangingPunct="0">
              <a:defRPr sz="1600">
                <a:solidFill>
                  <a:srgbClr val="000000"/>
                </a:solidFill>
                <a:latin typeface="+mn-lt"/>
                <a:cs typeface="+mn-cs"/>
              </a:defRPr>
            </a:lvl1pPr>
          </a:lstStyle>
          <a:p>
            <a:pPr>
              <a:defRPr/>
            </a:pPr>
            <a:fld id="{BF435FC8-E3D2-4815-8B3D-AF08194EFE47}" type="datetime1">
              <a:rPr lang="en-US"/>
              <a:pPr>
                <a:defRPr/>
              </a:pPr>
              <a:t>10/13/2022</a:t>
            </a:fld>
            <a:endParaRPr lang="en-US" dirty="0"/>
          </a:p>
        </p:txBody>
      </p:sp>
      <p:sp>
        <p:nvSpPr>
          <p:cNvPr id="11" name="Footer Placeholder 4"/>
          <p:cNvSpPr>
            <a:spLocks noGrp="1"/>
          </p:cNvSpPr>
          <p:nvPr>
            <p:ph type="ftr" sz="quarter" idx="12"/>
          </p:nvPr>
        </p:nvSpPr>
        <p:spPr>
          <a:xfrm>
            <a:off x="3124200" y="6381750"/>
            <a:ext cx="2895600" cy="365125"/>
          </a:xfrm>
          <a:prstGeom prst="rect">
            <a:avLst/>
          </a:prstGeom>
        </p:spPr>
        <p:txBody>
          <a:bodyPr/>
          <a:lstStyle>
            <a:lvl1pPr eaLnBrk="0" hangingPunct="0">
              <a:defRPr sz="1600">
                <a:solidFill>
                  <a:srgbClr val="000000"/>
                </a:solidFill>
                <a:latin typeface="+mn-lt"/>
                <a:cs typeface="+mn-cs"/>
              </a:defRPr>
            </a:lvl1pPr>
          </a:lstStyle>
          <a:p>
            <a:pPr>
              <a:defRPr/>
            </a:pPr>
            <a:endParaRPr lang="en-US" dirty="0"/>
          </a:p>
        </p:txBody>
      </p:sp>
    </p:spTree>
    <p:extLst>
      <p:ext uri="{BB962C8B-B14F-4D97-AF65-F5344CB8AC3E}">
        <p14:creationId xmlns:p14="http://schemas.microsoft.com/office/powerpoint/2010/main" val="3373759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DOJ&amp;CD revised hea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DOJ&amp;CD revised foote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83313"/>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139869"/>
            <a:ext cx="9143999" cy="488515"/>
          </a:xfrm>
        </p:spPr>
        <p:txBody>
          <a:bodyPr/>
          <a:lstStyle>
            <a:lvl1pPr algn="ctr">
              <a:defRPr/>
            </a:lvl1pPr>
          </a:lstStyle>
          <a:p>
            <a:r>
              <a:rPr lang="en-US" dirty="0"/>
              <a:t>Click to edit Master title style</a:t>
            </a:r>
            <a:endParaRPr lang="en-ZA" dirty="0"/>
          </a:p>
        </p:txBody>
      </p:sp>
      <p:sp>
        <p:nvSpPr>
          <p:cNvPr id="3" name="Content Placeholder 2"/>
          <p:cNvSpPr>
            <a:spLocks noGrp="1"/>
          </p:cNvSpPr>
          <p:nvPr>
            <p:ph idx="1"/>
          </p:nvPr>
        </p:nvSpPr>
        <p:spPr>
          <a:xfrm>
            <a:off x="369651" y="1691015"/>
            <a:ext cx="8404698" cy="4404986"/>
          </a:xfrm>
        </p:spPr>
        <p:txBody>
          <a:bodyPr/>
          <a:lstStyle>
            <a:lvl1pPr>
              <a:defRPr sz="1600" b="0"/>
            </a:lvl1pPr>
            <a:lvl2pPr marL="628650" indent="-273050">
              <a:tabLst>
                <a:tab pos="628650" algn="l"/>
              </a:tabLst>
              <a:defRPr sz="1600" b="0"/>
            </a:lvl2pPr>
            <a:lvl3pPr marL="903288" indent="-274638">
              <a:defRPr sz="1600" b="0"/>
            </a:lvl3pPr>
            <a:lvl4pPr marL="1163638" indent="-260350">
              <a:buFont typeface="Arial" panose="020B0604020202020204" pitchFamily="34" charset="0"/>
              <a:buChar char="▫"/>
              <a:defRPr sz="1600" b="0"/>
            </a:lvl4pPr>
            <a:lvl5pPr marL="1436688" indent="-273050">
              <a:defRPr lang="en-ZA" sz="1600" b="0" kern="1200" dirty="0">
                <a:solidFill>
                  <a:srgbClr val="663300"/>
                </a:solidFill>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Date Placeholder 3"/>
          <p:cNvSpPr>
            <a:spLocks noGrp="1"/>
          </p:cNvSpPr>
          <p:nvPr>
            <p:ph type="dt" sz="half" idx="10"/>
          </p:nvPr>
        </p:nvSpPr>
        <p:spPr>
          <a:xfrm>
            <a:off x="457200" y="6456363"/>
            <a:ext cx="2133600" cy="365125"/>
          </a:xfrm>
          <a:prstGeom prst="rect">
            <a:avLst/>
          </a:prstGeom>
        </p:spPr>
        <p:txBody>
          <a:bodyPr/>
          <a:lstStyle>
            <a:lvl1pPr eaLnBrk="0" hangingPunct="0">
              <a:defRPr sz="1100">
                <a:solidFill>
                  <a:srgbClr val="000000"/>
                </a:solidFill>
                <a:latin typeface="+mn-lt"/>
                <a:cs typeface="+mn-cs"/>
              </a:defRPr>
            </a:lvl1pPr>
          </a:lstStyle>
          <a:p>
            <a:pPr>
              <a:defRPr/>
            </a:pPr>
            <a:fld id="{90456D1D-2EAB-45E7-9B33-BF1EF51A1F29}" type="datetime1">
              <a:rPr lang="en-US"/>
              <a:pPr>
                <a:defRPr/>
              </a:pPr>
              <a:t>10/13/2022</a:t>
            </a:fld>
            <a:endParaRPr lang="en-US" dirty="0"/>
          </a:p>
        </p:txBody>
      </p:sp>
      <p:sp>
        <p:nvSpPr>
          <p:cNvPr id="7" name="Footer Placeholder 4"/>
          <p:cNvSpPr>
            <a:spLocks noGrp="1"/>
          </p:cNvSpPr>
          <p:nvPr>
            <p:ph type="ftr" sz="quarter" idx="11"/>
          </p:nvPr>
        </p:nvSpPr>
        <p:spPr>
          <a:xfrm>
            <a:off x="3124200" y="6456363"/>
            <a:ext cx="2895600" cy="365125"/>
          </a:xfrm>
          <a:prstGeom prst="rect">
            <a:avLst/>
          </a:prstGeom>
        </p:spPr>
        <p:txBody>
          <a:bodyPr/>
          <a:lstStyle>
            <a:lvl1pPr eaLnBrk="0" hangingPunct="0">
              <a:defRPr sz="1100">
                <a:solidFill>
                  <a:srgbClr val="000000"/>
                </a:solidFill>
                <a:latin typeface="+mn-lt"/>
                <a:cs typeface="+mn-cs"/>
              </a:defRPr>
            </a:lvl1pPr>
          </a:lstStyle>
          <a:p>
            <a:pPr>
              <a:defRPr/>
            </a:pPr>
            <a:endParaRPr lang="en-US" dirty="0"/>
          </a:p>
        </p:txBody>
      </p:sp>
      <p:sp>
        <p:nvSpPr>
          <p:cNvPr id="8" name="Slide Number Placeholder 5"/>
          <p:cNvSpPr>
            <a:spLocks noGrp="1"/>
          </p:cNvSpPr>
          <p:nvPr>
            <p:ph type="sldNum" sz="quarter" idx="12"/>
          </p:nvPr>
        </p:nvSpPr>
        <p:spPr>
          <a:xfrm>
            <a:off x="6691313" y="6456363"/>
            <a:ext cx="2133600" cy="365125"/>
          </a:xfrm>
        </p:spPr>
        <p:txBody>
          <a:bodyPr/>
          <a:lstStyle>
            <a:lvl1pPr>
              <a:buFont typeface="Arial" panose="020B0604020202020204" pitchFamily="34" charset="0"/>
              <a:buNone/>
              <a:defRPr sz="1100"/>
            </a:lvl1pPr>
          </a:lstStyle>
          <a:p>
            <a:pPr>
              <a:defRPr/>
            </a:pPr>
            <a:fld id="{59622DE3-A074-4889-9023-314D7687BACE}" type="slidenum">
              <a:rPr lang="en-US" altLang="en-US"/>
              <a:pPr>
                <a:defRPr/>
              </a:pPr>
              <a:t>‹#›</a:t>
            </a:fld>
            <a:endParaRPr lang="en-US" altLang="en-US" dirty="0"/>
          </a:p>
        </p:txBody>
      </p:sp>
    </p:spTree>
    <p:extLst>
      <p:ext uri="{BB962C8B-B14F-4D97-AF65-F5344CB8AC3E}">
        <p14:creationId xmlns:p14="http://schemas.microsoft.com/office/powerpoint/2010/main" val="568298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6"/>
          <p:cNvSpPr>
            <a:spLocks noGrp="1" noChangeArrowheads="1"/>
          </p:cNvSpPr>
          <p:nvPr>
            <p:ph type="sldNum" sz="quarter" idx="10"/>
          </p:nvPr>
        </p:nvSpPr>
        <p:spPr>
          <a:ln/>
        </p:spPr>
        <p:txBody>
          <a:bodyPr/>
          <a:lstStyle>
            <a:lvl1pPr>
              <a:defRPr/>
            </a:lvl1pPr>
          </a:lstStyle>
          <a:p>
            <a:pPr>
              <a:defRPr/>
            </a:pPr>
            <a:fld id="{60288573-5461-4755-BB76-CA12E8044C2A}" type="slidenum">
              <a:rPr lang="en-US" altLang="en-US"/>
              <a:pPr>
                <a:defRPr/>
              </a:pPr>
              <a:t>‹#›</a:t>
            </a:fld>
            <a:endParaRPr lang="en-US" altLang="en-US" dirty="0"/>
          </a:p>
        </p:txBody>
      </p:sp>
    </p:spTree>
    <p:extLst>
      <p:ext uri="{BB962C8B-B14F-4D97-AF65-F5344CB8AC3E}">
        <p14:creationId xmlns:p14="http://schemas.microsoft.com/office/powerpoint/2010/main" val="746157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00013" y="836613"/>
            <a:ext cx="4373562"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5975" y="836613"/>
            <a:ext cx="4375150"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16"/>
          <p:cNvSpPr>
            <a:spLocks noGrp="1" noChangeArrowheads="1"/>
          </p:cNvSpPr>
          <p:nvPr>
            <p:ph type="sldNum" sz="quarter" idx="10"/>
          </p:nvPr>
        </p:nvSpPr>
        <p:spPr>
          <a:ln/>
        </p:spPr>
        <p:txBody>
          <a:bodyPr/>
          <a:lstStyle>
            <a:lvl1pPr>
              <a:defRPr/>
            </a:lvl1pPr>
          </a:lstStyle>
          <a:p>
            <a:pPr>
              <a:defRPr/>
            </a:pPr>
            <a:fld id="{BDE32016-DD63-44BF-A5A0-68E9A5655AD8}" type="slidenum">
              <a:rPr lang="en-US" altLang="en-US"/>
              <a:pPr>
                <a:defRPr/>
              </a:pPr>
              <a:t>‹#›</a:t>
            </a:fld>
            <a:endParaRPr lang="en-US" altLang="en-US" dirty="0"/>
          </a:p>
        </p:txBody>
      </p:sp>
    </p:spTree>
    <p:extLst>
      <p:ext uri="{BB962C8B-B14F-4D97-AF65-F5344CB8AC3E}">
        <p14:creationId xmlns:p14="http://schemas.microsoft.com/office/powerpoint/2010/main" val="3465997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16"/>
          <p:cNvSpPr>
            <a:spLocks noGrp="1" noChangeArrowheads="1"/>
          </p:cNvSpPr>
          <p:nvPr>
            <p:ph type="sldNum" sz="quarter" idx="10"/>
          </p:nvPr>
        </p:nvSpPr>
        <p:spPr>
          <a:ln/>
        </p:spPr>
        <p:txBody>
          <a:bodyPr/>
          <a:lstStyle>
            <a:lvl1pPr>
              <a:defRPr/>
            </a:lvl1pPr>
          </a:lstStyle>
          <a:p>
            <a:pPr>
              <a:defRPr/>
            </a:pPr>
            <a:fld id="{29A1EA29-7A7A-4F56-990F-6218B23D3510}" type="slidenum">
              <a:rPr lang="en-US" altLang="en-US"/>
              <a:pPr>
                <a:defRPr/>
              </a:pPr>
              <a:t>‹#›</a:t>
            </a:fld>
            <a:endParaRPr lang="en-US" altLang="en-US" dirty="0"/>
          </a:p>
        </p:txBody>
      </p:sp>
    </p:spTree>
    <p:extLst>
      <p:ext uri="{BB962C8B-B14F-4D97-AF65-F5344CB8AC3E}">
        <p14:creationId xmlns:p14="http://schemas.microsoft.com/office/powerpoint/2010/main" val="106546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6"/>
          <p:cNvSpPr>
            <a:spLocks noGrp="1" noChangeArrowheads="1"/>
          </p:cNvSpPr>
          <p:nvPr>
            <p:ph type="sldNum" sz="quarter" idx="10"/>
          </p:nvPr>
        </p:nvSpPr>
        <p:spPr>
          <a:ln/>
        </p:spPr>
        <p:txBody>
          <a:bodyPr/>
          <a:lstStyle>
            <a:lvl1pPr>
              <a:defRPr/>
            </a:lvl1pPr>
          </a:lstStyle>
          <a:p>
            <a:pPr>
              <a:defRPr/>
            </a:pPr>
            <a:fld id="{60288573-5461-4755-BB76-CA12E8044C2A}" type="slidenum">
              <a:rPr lang="en-US" altLang="en-US"/>
              <a:pPr>
                <a:defRPr/>
              </a:pPr>
              <a:t>‹#›</a:t>
            </a:fld>
            <a:endParaRPr lang="en-US" altLang="en-US" dirty="0"/>
          </a:p>
        </p:txBody>
      </p:sp>
    </p:spTree>
    <p:extLst>
      <p:ext uri="{BB962C8B-B14F-4D97-AF65-F5344CB8AC3E}">
        <p14:creationId xmlns:p14="http://schemas.microsoft.com/office/powerpoint/2010/main" val="2997213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16"/>
          <p:cNvSpPr>
            <a:spLocks noGrp="1" noChangeArrowheads="1"/>
          </p:cNvSpPr>
          <p:nvPr>
            <p:ph type="sldNum" sz="quarter" idx="10"/>
          </p:nvPr>
        </p:nvSpPr>
        <p:spPr>
          <a:ln/>
        </p:spPr>
        <p:txBody>
          <a:bodyPr/>
          <a:lstStyle>
            <a:lvl1pPr>
              <a:defRPr/>
            </a:lvl1pPr>
          </a:lstStyle>
          <a:p>
            <a:pPr>
              <a:defRPr/>
            </a:pPr>
            <a:fld id="{272522F3-C21E-4AD1-AB44-CDF901FBDAD3}" type="slidenum">
              <a:rPr lang="en-US" altLang="en-US"/>
              <a:pPr>
                <a:defRPr/>
              </a:pPr>
              <a:t>‹#›</a:t>
            </a:fld>
            <a:endParaRPr lang="en-US" altLang="en-US" dirty="0"/>
          </a:p>
        </p:txBody>
      </p:sp>
    </p:spTree>
    <p:extLst>
      <p:ext uri="{BB962C8B-B14F-4D97-AF65-F5344CB8AC3E}">
        <p14:creationId xmlns:p14="http://schemas.microsoft.com/office/powerpoint/2010/main" val="1904301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E317FFC7-400C-4487-92F0-81A245C7889F}" type="slidenum">
              <a:rPr lang="en-US" altLang="en-US"/>
              <a:pPr>
                <a:defRPr/>
              </a:pPr>
              <a:t>‹#›</a:t>
            </a:fld>
            <a:endParaRPr lang="en-US" altLang="en-US" dirty="0"/>
          </a:p>
        </p:txBody>
      </p:sp>
    </p:spTree>
    <p:extLst>
      <p:ext uri="{BB962C8B-B14F-4D97-AF65-F5344CB8AC3E}">
        <p14:creationId xmlns:p14="http://schemas.microsoft.com/office/powerpoint/2010/main" val="719966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55720597-A610-471F-9E57-47AFEB1200D2}" type="slidenum">
              <a:rPr lang="en-US" altLang="en-US"/>
              <a:pPr>
                <a:defRPr/>
              </a:pPr>
              <a:t>‹#›</a:t>
            </a:fld>
            <a:endParaRPr lang="en-US" altLang="en-US" dirty="0"/>
          </a:p>
        </p:txBody>
      </p:sp>
    </p:spTree>
    <p:extLst>
      <p:ext uri="{BB962C8B-B14F-4D97-AF65-F5344CB8AC3E}">
        <p14:creationId xmlns:p14="http://schemas.microsoft.com/office/powerpoint/2010/main" val="4178529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AF3EC6FD-47DC-43B4-B6EC-138534C90884}" type="slidenum">
              <a:rPr lang="en-US" altLang="en-US"/>
              <a:pPr>
                <a:defRPr/>
              </a:pPr>
              <a:t>‹#›</a:t>
            </a:fld>
            <a:endParaRPr lang="en-US" altLang="en-US" dirty="0"/>
          </a:p>
        </p:txBody>
      </p:sp>
    </p:spTree>
    <p:extLst>
      <p:ext uri="{BB962C8B-B14F-4D97-AF65-F5344CB8AC3E}">
        <p14:creationId xmlns:p14="http://schemas.microsoft.com/office/powerpoint/2010/main" val="307387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16"/>
          <p:cNvSpPr>
            <a:spLocks noGrp="1" noChangeArrowheads="1"/>
          </p:cNvSpPr>
          <p:nvPr>
            <p:ph type="sldNum" sz="quarter" idx="10"/>
          </p:nvPr>
        </p:nvSpPr>
        <p:spPr>
          <a:ln/>
        </p:spPr>
        <p:txBody>
          <a:bodyPr/>
          <a:lstStyle>
            <a:lvl1pPr>
              <a:defRPr/>
            </a:lvl1pPr>
          </a:lstStyle>
          <a:p>
            <a:pPr>
              <a:defRPr/>
            </a:pPr>
            <a:fld id="{E0FFA8FD-C7C8-4296-A32C-2102B5B93286}" type="slidenum">
              <a:rPr lang="en-US" altLang="en-US"/>
              <a:pPr>
                <a:defRPr/>
              </a:pPr>
              <a:t>‹#›</a:t>
            </a:fld>
            <a:endParaRPr lang="en-US" altLang="en-US" dirty="0"/>
          </a:p>
        </p:txBody>
      </p:sp>
    </p:spTree>
    <p:extLst>
      <p:ext uri="{BB962C8B-B14F-4D97-AF65-F5344CB8AC3E}">
        <p14:creationId xmlns:p14="http://schemas.microsoft.com/office/powerpoint/2010/main" val="41348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2138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0" y="0"/>
            <a:ext cx="6705600" cy="60213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16"/>
          <p:cNvSpPr>
            <a:spLocks noGrp="1" noChangeArrowheads="1"/>
          </p:cNvSpPr>
          <p:nvPr>
            <p:ph type="sldNum" sz="quarter" idx="10"/>
          </p:nvPr>
        </p:nvSpPr>
        <p:spPr>
          <a:ln/>
        </p:spPr>
        <p:txBody>
          <a:bodyPr/>
          <a:lstStyle>
            <a:lvl1pPr>
              <a:defRPr/>
            </a:lvl1pPr>
          </a:lstStyle>
          <a:p>
            <a:pPr>
              <a:defRPr/>
            </a:pPr>
            <a:fld id="{12757A45-33D2-488F-935C-815E07FBEC5C}" type="slidenum">
              <a:rPr lang="en-US" altLang="en-US"/>
              <a:pPr>
                <a:defRPr/>
              </a:pPr>
              <a:t>‹#›</a:t>
            </a:fld>
            <a:endParaRPr lang="en-US" altLang="en-US" dirty="0"/>
          </a:p>
        </p:txBody>
      </p:sp>
    </p:spTree>
    <p:extLst>
      <p:ext uri="{BB962C8B-B14F-4D97-AF65-F5344CB8AC3E}">
        <p14:creationId xmlns:p14="http://schemas.microsoft.com/office/powerpoint/2010/main" val="3291290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70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rgbClr val="FFFFFF"/>
                </a:solidFill>
              </a:rPr>
              <a:pPr algn="ctr"/>
              <a:t>‹#›</a:t>
            </a:fld>
            <a:r>
              <a:rPr lang="en-US" sz="1800" dirty="0">
                <a:solidFill>
                  <a:srgbClr val="FFFFFF"/>
                </a:solidFill>
              </a:rPr>
              <a:t> </a:t>
            </a:r>
          </a:p>
        </p:txBody>
      </p:sp>
    </p:spTree>
    <p:extLst>
      <p:ext uri="{BB962C8B-B14F-4D97-AF65-F5344CB8AC3E}">
        <p14:creationId xmlns:p14="http://schemas.microsoft.com/office/powerpoint/2010/main" val="2322387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rgbClr val="FFFFFF"/>
                </a:solidFill>
              </a:rPr>
              <a:pPr algn="ctr"/>
              <a:t>‹#›</a:t>
            </a:fld>
            <a:r>
              <a:rPr lang="en-US" sz="1800" dirty="0">
                <a:solidFill>
                  <a:srgbClr val="FFFFFF"/>
                </a:solidFill>
              </a:rPr>
              <a:t> </a:t>
            </a:r>
          </a:p>
        </p:txBody>
      </p:sp>
    </p:spTree>
    <p:extLst>
      <p:ext uri="{BB962C8B-B14F-4D97-AF65-F5344CB8AC3E}">
        <p14:creationId xmlns:p14="http://schemas.microsoft.com/office/powerpoint/2010/main" val="607229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rgbClr val="FFFFFF"/>
                </a:solidFill>
              </a:rPr>
              <a:pPr algn="ctr"/>
              <a:t>‹#›</a:t>
            </a:fld>
            <a:r>
              <a:rPr lang="en-US" sz="1800" dirty="0">
                <a:solidFill>
                  <a:srgbClr val="FFFFFF"/>
                </a:solidFill>
              </a:rPr>
              <a:t> </a:t>
            </a:r>
          </a:p>
        </p:txBody>
      </p:sp>
    </p:spTree>
    <p:extLst>
      <p:ext uri="{BB962C8B-B14F-4D97-AF65-F5344CB8AC3E}">
        <p14:creationId xmlns:p14="http://schemas.microsoft.com/office/powerpoint/2010/main" val="306920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00013" y="836613"/>
            <a:ext cx="4373562"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5975" y="836613"/>
            <a:ext cx="4375150"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16"/>
          <p:cNvSpPr>
            <a:spLocks noGrp="1" noChangeArrowheads="1"/>
          </p:cNvSpPr>
          <p:nvPr>
            <p:ph type="sldNum" sz="quarter" idx="10"/>
          </p:nvPr>
        </p:nvSpPr>
        <p:spPr>
          <a:ln/>
        </p:spPr>
        <p:txBody>
          <a:bodyPr/>
          <a:lstStyle>
            <a:lvl1pPr>
              <a:defRPr/>
            </a:lvl1pPr>
          </a:lstStyle>
          <a:p>
            <a:pPr>
              <a:defRPr/>
            </a:pPr>
            <a:fld id="{BDE32016-DD63-44BF-A5A0-68E9A5655AD8}" type="slidenum">
              <a:rPr lang="en-US" altLang="en-US"/>
              <a:pPr>
                <a:defRPr/>
              </a:pPr>
              <a:t>‹#›</a:t>
            </a:fld>
            <a:endParaRPr lang="en-US" altLang="en-US" dirty="0"/>
          </a:p>
        </p:txBody>
      </p:sp>
    </p:spTree>
    <p:extLst>
      <p:ext uri="{BB962C8B-B14F-4D97-AF65-F5344CB8AC3E}">
        <p14:creationId xmlns:p14="http://schemas.microsoft.com/office/powerpoint/2010/main" val="15074573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rgbClr val="FFFFFF"/>
                </a:solidFill>
              </a:rPr>
              <a:pPr algn="ctr"/>
              <a:t>‹#›</a:t>
            </a:fld>
            <a:r>
              <a:rPr lang="en-US" sz="1800" dirty="0">
                <a:solidFill>
                  <a:srgbClr val="FFFFFF"/>
                </a:solidFill>
              </a:rPr>
              <a:t> </a:t>
            </a:r>
          </a:p>
        </p:txBody>
      </p:sp>
    </p:spTree>
    <p:extLst>
      <p:ext uri="{BB962C8B-B14F-4D97-AF65-F5344CB8AC3E}">
        <p14:creationId xmlns:p14="http://schemas.microsoft.com/office/powerpoint/2010/main" val="2160031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rgbClr val="FFFFFF"/>
                </a:solidFill>
              </a:rPr>
              <a:pPr algn="ctr"/>
              <a:t>‹#›</a:t>
            </a:fld>
            <a:r>
              <a:rPr lang="en-US" sz="1800" dirty="0">
                <a:solidFill>
                  <a:srgbClr val="FFFFFF"/>
                </a:solidFill>
              </a:rPr>
              <a:t> </a:t>
            </a:r>
          </a:p>
        </p:txBody>
      </p:sp>
    </p:spTree>
    <p:extLst>
      <p:ext uri="{BB962C8B-B14F-4D97-AF65-F5344CB8AC3E}">
        <p14:creationId xmlns:p14="http://schemas.microsoft.com/office/powerpoint/2010/main" val="1217878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rgbClr val="FFFFFF"/>
                </a:solidFill>
              </a:rPr>
              <a:pPr algn="ctr"/>
              <a:t>‹#›</a:t>
            </a:fld>
            <a:r>
              <a:rPr lang="en-US" sz="1800" dirty="0">
                <a:solidFill>
                  <a:srgbClr val="FFFFFF"/>
                </a:solidFill>
              </a:rPr>
              <a:t> </a:t>
            </a:r>
          </a:p>
        </p:txBody>
      </p:sp>
    </p:spTree>
    <p:extLst>
      <p:ext uri="{BB962C8B-B14F-4D97-AF65-F5344CB8AC3E}">
        <p14:creationId xmlns:p14="http://schemas.microsoft.com/office/powerpoint/2010/main" val="32703986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rgbClr val="FFFFFF"/>
                </a:solidFill>
              </a:rPr>
              <a:pPr algn="ctr"/>
              <a:t>‹#›</a:t>
            </a:fld>
            <a:r>
              <a:rPr lang="en-US" sz="1800" dirty="0">
                <a:solidFill>
                  <a:srgbClr val="FFFFFF"/>
                </a:solidFill>
              </a:rPr>
              <a:t> </a:t>
            </a:r>
          </a:p>
        </p:txBody>
      </p:sp>
    </p:spTree>
    <p:extLst>
      <p:ext uri="{BB962C8B-B14F-4D97-AF65-F5344CB8AC3E}">
        <p14:creationId xmlns:p14="http://schemas.microsoft.com/office/powerpoint/2010/main" val="2868076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rgbClr val="FFFFFF"/>
                </a:solidFill>
              </a:rPr>
              <a:pPr algn="ctr"/>
              <a:t>‹#›</a:t>
            </a:fld>
            <a:r>
              <a:rPr lang="en-US" sz="1800" dirty="0">
                <a:solidFill>
                  <a:srgbClr val="FFFFFF"/>
                </a:solidFill>
              </a:rPr>
              <a:t> </a:t>
            </a:r>
          </a:p>
        </p:txBody>
      </p:sp>
    </p:spTree>
    <p:extLst>
      <p:ext uri="{BB962C8B-B14F-4D97-AF65-F5344CB8AC3E}">
        <p14:creationId xmlns:p14="http://schemas.microsoft.com/office/powerpoint/2010/main" val="955558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fld id="{24E34363-8C5D-9F4F-B52D-5FD886689947}" type="slidenum">
              <a:rPr lang="en-US" sz="1800" smtClean="0">
                <a:solidFill>
                  <a:prstClr val="white"/>
                </a:solidFill>
              </a:rPr>
              <a:pPr algn="ctr" fontAlgn="auto">
                <a:spcBef>
                  <a:spcPts val="0"/>
                </a:spcBef>
                <a:spcAft>
                  <a:spcPts val="0"/>
                </a:spcAft>
              </a:pPr>
              <a:t>‹#›</a:t>
            </a:fld>
            <a:r>
              <a:rPr lang="en-US" sz="1800" dirty="0">
                <a:solidFill>
                  <a:prstClr val="white"/>
                </a:solidFill>
              </a:rPr>
              <a:t> </a:t>
            </a:r>
          </a:p>
        </p:txBody>
      </p:sp>
    </p:spTree>
    <p:extLst>
      <p:ext uri="{BB962C8B-B14F-4D97-AF65-F5344CB8AC3E}">
        <p14:creationId xmlns:p14="http://schemas.microsoft.com/office/powerpoint/2010/main" val="12746731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fld id="{24E34363-8C5D-9F4F-B52D-5FD886689947}" type="slidenum">
              <a:rPr lang="en-US" sz="1800" smtClean="0">
                <a:solidFill>
                  <a:prstClr val="white"/>
                </a:solidFill>
              </a:rPr>
              <a:pPr algn="ctr" fontAlgn="auto">
                <a:spcBef>
                  <a:spcPts val="0"/>
                </a:spcBef>
                <a:spcAft>
                  <a:spcPts val="0"/>
                </a:spcAft>
              </a:pPr>
              <a:t>‹#›</a:t>
            </a:fld>
            <a:r>
              <a:rPr lang="en-US" sz="1800" dirty="0">
                <a:solidFill>
                  <a:prstClr val="white"/>
                </a:solidFill>
              </a:rPr>
              <a:t> </a:t>
            </a:r>
          </a:p>
        </p:txBody>
      </p:sp>
    </p:spTree>
    <p:extLst>
      <p:ext uri="{BB962C8B-B14F-4D97-AF65-F5344CB8AC3E}">
        <p14:creationId xmlns:p14="http://schemas.microsoft.com/office/powerpoint/2010/main" val="8949976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rgbClr val="FFFFFF"/>
                </a:solidFill>
              </a:rPr>
              <a:pPr algn="ctr"/>
              <a:t>‹#›</a:t>
            </a:fld>
            <a:r>
              <a:rPr lang="en-US" sz="1800" dirty="0">
                <a:solidFill>
                  <a:srgbClr val="FFFFFF"/>
                </a:solidFill>
              </a:rPr>
              <a:t> </a:t>
            </a:r>
          </a:p>
        </p:txBody>
      </p:sp>
    </p:spTree>
    <p:extLst>
      <p:ext uri="{BB962C8B-B14F-4D97-AF65-F5344CB8AC3E}">
        <p14:creationId xmlns:p14="http://schemas.microsoft.com/office/powerpoint/2010/main" val="36342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rgbClr val="FFFFFF"/>
                </a:solidFill>
              </a:rPr>
              <a:pPr algn="ctr"/>
              <a:t>‹#›</a:t>
            </a:fld>
            <a:r>
              <a:rPr lang="en-US" sz="1800" dirty="0">
                <a:solidFill>
                  <a:srgbClr val="FFFFFF"/>
                </a:solidFill>
              </a:rPr>
              <a:t> </a:t>
            </a:r>
          </a:p>
        </p:txBody>
      </p:sp>
    </p:spTree>
    <p:extLst>
      <p:ext uri="{BB962C8B-B14F-4D97-AF65-F5344CB8AC3E}">
        <p14:creationId xmlns:p14="http://schemas.microsoft.com/office/powerpoint/2010/main" val="2226711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2" y="129158"/>
            <a:ext cx="787079"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350" smtClean="0">
                <a:solidFill>
                  <a:prstClr val="white"/>
                </a:solidFill>
              </a:rPr>
              <a:pPr algn="ctr"/>
              <a:t>‹#›</a:t>
            </a:fld>
            <a:r>
              <a:rPr lang="en-US" sz="1350" dirty="0">
                <a:solidFill>
                  <a:prstClr val="white"/>
                </a:solidFill>
              </a:rPr>
              <a:t> </a:t>
            </a:r>
          </a:p>
        </p:txBody>
      </p:sp>
    </p:spTree>
    <p:extLst>
      <p:ext uri="{BB962C8B-B14F-4D97-AF65-F5344CB8AC3E}">
        <p14:creationId xmlns:p14="http://schemas.microsoft.com/office/powerpoint/2010/main" val="113141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16"/>
          <p:cNvSpPr>
            <a:spLocks noGrp="1" noChangeArrowheads="1"/>
          </p:cNvSpPr>
          <p:nvPr>
            <p:ph type="sldNum" sz="quarter" idx="10"/>
          </p:nvPr>
        </p:nvSpPr>
        <p:spPr>
          <a:ln/>
        </p:spPr>
        <p:txBody>
          <a:bodyPr/>
          <a:lstStyle>
            <a:lvl1pPr>
              <a:defRPr/>
            </a:lvl1pPr>
          </a:lstStyle>
          <a:p>
            <a:pPr>
              <a:defRPr/>
            </a:pPr>
            <a:fld id="{29A1EA29-7A7A-4F56-990F-6218B23D3510}" type="slidenum">
              <a:rPr lang="en-US" altLang="en-US"/>
              <a:pPr>
                <a:defRPr/>
              </a:pPr>
              <a:t>‹#›</a:t>
            </a:fld>
            <a:endParaRPr lang="en-US" altLang="en-US" dirty="0"/>
          </a:p>
        </p:txBody>
      </p:sp>
    </p:spTree>
    <p:extLst>
      <p:ext uri="{BB962C8B-B14F-4D97-AF65-F5344CB8AC3E}">
        <p14:creationId xmlns:p14="http://schemas.microsoft.com/office/powerpoint/2010/main" val="223562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16"/>
          <p:cNvSpPr>
            <a:spLocks noGrp="1" noChangeArrowheads="1"/>
          </p:cNvSpPr>
          <p:nvPr>
            <p:ph type="sldNum" sz="quarter" idx="10"/>
          </p:nvPr>
        </p:nvSpPr>
        <p:spPr>
          <a:ln/>
        </p:spPr>
        <p:txBody>
          <a:bodyPr/>
          <a:lstStyle>
            <a:lvl1pPr>
              <a:defRPr/>
            </a:lvl1pPr>
          </a:lstStyle>
          <a:p>
            <a:pPr>
              <a:defRPr/>
            </a:pPr>
            <a:fld id="{272522F3-C21E-4AD1-AB44-CDF901FBDAD3}" type="slidenum">
              <a:rPr lang="en-US" altLang="en-US"/>
              <a:pPr>
                <a:defRPr/>
              </a:pPr>
              <a:t>‹#›</a:t>
            </a:fld>
            <a:endParaRPr lang="en-US" altLang="en-US" dirty="0"/>
          </a:p>
        </p:txBody>
      </p:sp>
    </p:spTree>
    <p:extLst>
      <p:ext uri="{BB962C8B-B14F-4D97-AF65-F5344CB8AC3E}">
        <p14:creationId xmlns:p14="http://schemas.microsoft.com/office/powerpoint/2010/main" val="306357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E317FFC7-400C-4487-92F0-81A245C7889F}" type="slidenum">
              <a:rPr lang="en-US" altLang="en-US"/>
              <a:pPr>
                <a:defRPr/>
              </a:pPr>
              <a:t>‹#›</a:t>
            </a:fld>
            <a:endParaRPr lang="en-US" altLang="en-US" dirty="0"/>
          </a:p>
        </p:txBody>
      </p:sp>
    </p:spTree>
    <p:extLst>
      <p:ext uri="{BB962C8B-B14F-4D97-AF65-F5344CB8AC3E}">
        <p14:creationId xmlns:p14="http://schemas.microsoft.com/office/powerpoint/2010/main" val="52656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55720597-A610-471F-9E57-47AFEB1200D2}" type="slidenum">
              <a:rPr lang="en-US" altLang="en-US"/>
              <a:pPr>
                <a:defRPr/>
              </a:pPr>
              <a:t>‹#›</a:t>
            </a:fld>
            <a:endParaRPr lang="en-US" altLang="en-US" dirty="0"/>
          </a:p>
        </p:txBody>
      </p:sp>
    </p:spTree>
    <p:extLst>
      <p:ext uri="{BB962C8B-B14F-4D97-AF65-F5344CB8AC3E}">
        <p14:creationId xmlns:p14="http://schemas.microsoft.com/office/powerpoint/2010/main" val="162124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AF3EC6FD-47DC-43B4-B6EC-138534C90884}" type="slidenum">
              <a:rPr lang="en-US" altLang="en-US"/>
              <a:pPr>
                <a:defRPr/>
              </a:pPr>
              <a:t>‹#›</a:t>
            </a:fld>
            <a:endParaRPr lang="en-US" altLang="en-US" dirty="0"/>
          </a:p>
        </p:txBody>
      </p:sp>
    </p:spTree>
    <p:extLst>
      <p:ext uri="{BB962C8B-B14F-4D97-AF65-F5344CB8AC3E}">
        <p14:creationId xmlns:p14="http://schemas.microsoft.com/office/powerpoint/2010/main" val="305802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100013" y="836613"/>
            <a:ext cx="8901112"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36000" rIns="18000" bIns="3600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7" name="Rectangle 15"/>
          <p:cNvSpPr>
            <a:spLocks noGrp="1" noChangeArrowheads="1"/>
          </p:cNvSpPr>
          <p:nvPr>
            <p:ph type="title"/>
          </p:nvPr>
        </p:nvSpPr>
        <p:spPr bwMode="auto">
          <a:xfrm>
            <a:off x="0" y="0"/>
            <a:ext cx="91440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Rectangle 1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2E7879C-6398-4624-842D-FD66E1FCADA4}" type="slidenum">
              <a:rPr lang="en-US" altLang="en-US"/>
              <a:pPr>
                <a:defRPr/>
              </a:pPr>
              <a:t>‹#›</a:t>
            </a:fld>
            <a:endParaRPr lang="en-US" altLang="en-US" dirty="0"/>
          </a:p>
        </p:txBody>
      </p:sp>
      <p:sp>
        <p:nvSpPr>
          <p:cNvPr id="1029" name="Line 17"/>
          <p:cNvSpPr>
            <a:spLocks noChangeShapeType="1"/>
          </p:cNvSpPr>
          <p:nvPr/>
        </p:nvSpPr>
        <p:spPr bwMode="auto">
          <a:xfrm>
            <a:off x="0" y="692150"/>
            <a:ext cx="9144000" cy="0"/>
          </a:xfrm>
          <a:prstGeom prst="line">
            <a:avLst/>
          </a:prstGeom>
          <a:noFill/>
          <a:ln w="38100">
            <a:solidFill>
              <a:srgbClr val="66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0" name="Rectangle 18"/>
          <p:cNvSpPr>
            <a:spLocks noChangeArrowheads="1"/>
          </p:cNvSpPr>
          <p:nvPr/>
        </p:nvSpPr>
        <p:spPr bwMode="auto">
          <a:xfrm>
            <a:off x="0" y="6237288"/>
            <a:ext cx="2268538" cy="620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endParaRPr lang="en-US" altLang="en-US" dirty="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5227" r:id="rId1"/>
    <p:sldLayoutId id="2147485228"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 id="2147485240" r:id="rId12"/>
    <p:sldLayoutId id="2147485241" r:id="rId13"/>
    <p:sldLayoutId id="2147485242" r:id="rId14"/>
    <p:sldLayoutId id="2147485243" r:id="rId15"/>
    <p:sldLayoutId id="2147485244" r:id="rId16"/>
    <p:sldLayoutId id="2147485245" r:id="rId17"/>
    <p:sldLayoutId id="2147485246" r:id="rId18"/>
    <p:sldLayoutId id="2147485247" r:id="rId19"/>
    <p:sldLayoutId id="2147485248" r:id="rId20"/>
    <p:sldLayoutId id="2147485249" r:id="rId21"/>
    <p:sldLayoutId id="2147485250" r:id="rId22"/>
    <p:sldLayoutId id="2147485251" r:id="rId23"/>
    <p:sldLayoutId id="2147485296" r:id="rId24"/>
  </p:sldLayoutIdLst>
  <p:hf hdr="0" dt="0"/>
  <p:txStyles>
    <p:titleStyle>
      <a:lvl1pPr algn="l" rtl="0" eaLnBrk="0" fontAlgn="base" hangingPunct="0">
        <a:spcBef>
          <a:spcPct val="0"/>
        </a:spcBef>
        <a:spcAft>
          <a:spcPct val="0"/>
        </a:spcAft>
        <a:defRPr sz="2000" b="1" kern="1200">
          <a:solidFill>
            <a:srgbClr val="663300"/>
          </a:solidFill>
          <a:latin typeface="+mj-lt"/>
          <a:ea typeface="+mj-ea"/>
          <a:cs typeface="+mj-cs"/>
        </a:defRPr>
      </a:lvl1pPr>
      <a:lvl2pPr algn="l" rtl="0" eaLnBrk="0" fontAlgn="base" hangingPunct="0">
        <a:spcBef>
          <a:spcPct val="0"/>
        </a:spcBef>
        <a:spcAft>
          <a:spcPct val="0"/>
        </a:spcAft>
        <a:defRPr sz="2000" b="1">
          <a:solidFill>
            <a:srgbClr val="663300"/>
          </a:solidFill>
          <a:latin typeface="Arial" panose="020B0604020202020204" pitchFamily="34" charset="0"/>
        </a:defRPr>
      </a:lvl2pPr>
      <a:lvl3pPr algn="l" rtl="0" eaLnBrk="0" fontAlgn="base" hangingPunct="0">
        <a:spcBef>
          <a:spcPct val="0"/>
        </a:spcBef>
        <a:spcAft>
          <a:spcPct val="0"/>
        </a:spcAft>
        <a:defRPr sz="2000" b="1">
          <a:solidFill>
            <a:srgbClr val="663300"/>
          </a:solidFill>
          <a:latin typeface="Arial" panose="020B0604020202020204" pitchFamily="34" charset="0"/>
        </a:defRPr>
      </a:lvl3pPr>
      <a:lvl4pPr algn="l" rtl="0" eaLnBrk="0" fontAlgn="base" hangingPunct="0">
        <a:spcBef>
          <a:spcPct val="0"/>
        </a:spcBef>
        <a:spcAft>
          <a:spcPct val="0"/>
        </a:spcAft>
        <a:defRPr sz="2000" b="1">
          <a:solidFill>
            <a:srgbClr val="663300"/>
          </a:solidFill>
          <a:latin typeface="Arial" panose="020B0604020202020204" pitchFamily="34" charset="0"/>
        </a:defRPr>
      </a:lvl4pPr>
      <a:lvl5pPr algn="l" rtl="0" eaLnBrk="0" fontAlgn="base" hangingPunct="0">
        <a:spcBef>
          <a:spcPct val="0"/>
        </a:spcBef>
        <a:spcAft>
          <a:spcPct val="0"/>
        </a:spcAft>
        <a:defRPr sz="2000" b="1">
          <a:solidFill>
            <a:srgbClr val="663300"/>
          </a:solidFill>
          <a:latin typeface="Arial" panose="020B0604020202020204" pitchFamily="34" charset="0"/>
        </a:defRPr>
      </a:lvl5pPr>
      <a:lvl6pPr marL="457200" algn="l" rtl="0" fontAlgn="base">
        <a:spcBef>
          <a:spcPct val="0"/>
        </a:spcBef>
        <a:spcAft>
          <a:spcPct val="0"/>
        </a:spcAft>
        <a:defRPr sz="2000" b="1">
          <a:solidFill>
            <a:srgbClr val="663300"/>
          </a:solidFill>
          <a:latin typeface="Arial" panose="020B0604020202020204" pitchFamily="34" charset="0"/>
        </a:defRPr>
      </a:lvl6pPr>
      <a:lvl7pPr marL="914400" algn="l" rtl="0" fontAlgn="base">
        <a:spcBef>
          <a:spcPct val="0"/>
        </a:spcBef>
        <a:spcAft>
          <a:spcPct val="0"/>
        </a:spcAft>
        <a:defRPr sz="2000" b="1">
          <a:solidFill>
            <a:srgbClr val="663300"/>
          </a:solidFill>
          <a:latin typeface="Arial" panose="020B0604020202020204" pitchFamily="34" charset="0"/>
        </a:defRPr>
      </a:lvl7pPr>
      <a:lvl8pPr marL="1371600" algn="l" rtl="0" fontAlgn="base">
        <a:spcBef>
          <a:spcPct val="0"/>
        </a:spcBef>
        <a:spcAft>
          <a:spcPct val="0"/>
        </a:spcAft>
        <a:defRPr sz="2000" b="1">
          <a:solidFill>
            <a:srgbClr val="663300"/>
          </a:solidFill>
          <a:latin typeface="Arial" panose="020B0604020202020204" pitchFamily="34" charset="0"/>
        </a:defRPr>
      </a:lvl8pPr>
      <a:lvl9pPr marL="1828800" algn="l" rtl="0" fontAlgn="base">
        <a:spcBef>
          <a:spcPct val="0"/>
        </a:spcBef>
        <a:spcAft>
          <a:spcPct val="0"/>
        </a:spcAft>
        <a:defRPr sz="2000" b="1">
          <a:solidFill>
            <a:srgbClr val="663300"/>
          </a:solidFill>
          <a:latin typeface="Arial" panose="020B0604020202020204" pitchFamily="34" charset="0"/>
        </a:defRPr>
      </a:lvl9pPr>
    </p:titleStyle>
    <p:bodyStyle>
      <a:lvl1pPr marL="342900" indent="-342900" algn="l" rtl="0" eaLnBrk="0" fontAlgn="base" hangingPunct="0">
        <a:spcBef>
          <a:spcPct val="20000"/>
        </a:spcBef>
        <a:spcAft>
          <a:spcPct val="20000"/>
        </a:spcAft>
        <a:buFont typeface="Wingdings 2" panose="05020102010507070707" pitchFamily="18" charset="2"/>
        <a:buChar char="¡"/>
        <a:defRPr b="1" kern="1200">
          <a:solidFill>
            <a:srgbClr val="663300"/>
          </a:solidFill>
          <a:latin typeface="+mn-lt"/>
          <a:ea typeface="+mn-ea"/>
          <a:cs typeface="+mn-cs"/>
        </a:defRPr>
      </a:lvl1pPr>
      <a:lvl2pPr marL="742950" indent="-285750" algn="l" rtl="0" eaLnBrk="0" fontAlgn="base" hangingPunct="0">
        <a:spcBef>
          <a:spcPct val="20000"/>
        </a:spcBef>
        <a:spcAft>
          <a:spcPct val="20000"/>
        </a:spcAft>
        <a:buChar char="–"/>
        <a:defRPr b="1" kern="1200">
          <a:solidFill>
            <a:srgbClr val="663300"/>
          </a:solidFill>
          <a:latin typeface="+mn-lt"/>
          <a:ea typeface="+mn-ea"/>
          <a:cs typeface="+mn-cs"/>
        </a:defRPr>
      </a:lvl2pPr>
      <a:lvl3pPr marL="1143000" indent="-228600" algn="l" rtl="0" eaLnBrk="0" fontAlgn="base" hangingPunct="0">
        <a:spcBef>
          <a:spcPct val="20000"/>
        </a:spcBef>
        <a:spcAft>
          <a:spcPct val="20000"/>
        </a:spcAft>
        <a:buChar char="•"/>
        <a:defRPr b="1" kern="1200">
          <a:solidFill>
            <a:srgbClr val="663300"/>
          </a:solidFill>
          <a:latin typeface="+mn-lt"/>
          <a:ea typeface="+mn-ea"/>
          <a:cs typeface="+mn-cs"/>
        </a:defRPr>
      </a:lvl3pPr>
      <a:lvl4pPr marL="1600200" indent="-228600" algn="l" rtl="0" eaLnBrk="0" fontAlgn="base" hangingPunct="0">
        <a:spcBef>
          <a:spcPct val="20000"/>
        </a:spcBef>
        <a:spcAft>
          <a:spcPct val="20000"/>
        </a:spcAft>
        <a:buChar char="–"/>
        <a:defRPr b="1" kern="1200">
          <a:solidFill>
            <a:srgbClr val="663300"/>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100013" y="836613"/>
            <a:ext cx="8901112"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36000" rIns="18000" bIns="3600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7" name="Rectangle 15"/>
          <p:cNvSpPr>
            <a:spLocks noGrp="1" noChangeArrowheads="1"/>
          </p:cNvSpPr>
          <p:nvPr>
            <p:ph type="title"/>
          </p:nvPr>
        </p:nvSpPr>
        <p:spPr bwMode="auto">
          <a:xfrm>
            <a:off x="0" y="0"/>
            <a:ext cx="91440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Rectangle 1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2E7879C-6398-4624-842D-FD66E1FCADA4}" type="slidenum">
              <a:rPr lang="en-US" altLang="en-US"/>
              <a:pPr>
                <a:defRPr/>
              </a:pPr>
              <a:t>‹#›</a:t>
            </a:fld>
            <a:endParaRPr lang="en-US" altLang="en-US" dirty="0"/>
          </a:p>
        </p:txBody>
      </p:sp>
      <p:sp>
        <p:nvSpPr>
          <p:cNvPr id="1029" name="Line 17"/>
          <p:cNvSpPr>
            <a:spLocks noChangeShapeType="1"/>
          </p:cNvSpPr>
          <p:nvPr/>
        </p:nvSpPr>
        <p:spPr bwMode="auto">
          <a:xfrm>
            <a:off x="0" y="692150"/>
            <a:ext cx="9144000" cy="0"/>
          </a:xfrm>
          <a:prstGeom prst="line">
            <a:avLst/>
          </a:prstGeom>
          <a:noFill/>
          <a:ln w="38100">
            <a:solidFill>
              <a:srgbClr val="66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030" name="Rectangle 18"/>
          <p:cNvSpPr>
            <a:spLocks noChangeArrowheads="1"/>
          </p:cNvSpPr>
          <p:nvPr/>
        </p:nvSpPr>
        <p:spPr bwMode="auto">
          <a:xfrm>
            <a:off x="0" y="6237288"/>
            <a:ext cx="2268538" cy="620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endParaRPr lang="en-US" altLang="en-US" dirty="0">
              <a:solidFill>
                <a:srgbClr val="000000"/>
              </a:solidFill>
              <a:cs typeface="+mn-cs"/>
            </a:endParaRPr>
          </a:p>
        </p:txBody>
      </p:sp>
    </p:spTree>
    <p:extLst>
      <p:ext uri="{BB962C8B-B14F-4D97-AF65-F5344CB8AC3E}">
        <p14:creationId xmlns:p14="http://schemas.microsoft.com/office/powerpoint/2010/main" val="4205958628"/>
      </p:ext>
    </p:extLst>
  </p:cSld>
  <p:clrMap bg1="lt1" tx1="dk1" bg2="lt2" tx2="dk2" accent1="accent1" accent2="accent2" accent3="accent3" accent4="accent4" accent5="accent5" accent6="accent6" hlink="hlink" folHlink="folHlink"/>
  <p:sldLayoutIdLst>
    <p:sldLayoutId id="2147485298" r:id="rId1"/>
    <p:sldLayoutId id="2147485299" r:id="rId2"/>
    <p:sldLayoutId id="2147485300" r:id="rId3"/>
    <p:sldLayoutId id="2147485301" r:id="rId4"/>
    <p:sldLayoutId id="2147485302" r:id="rId5"/>
    <p:sldLayoutId id="2147485303" r:id="rId6"/>
    <p:sldLayoutId id="2147485304" r:id="rId7"/>
    <p:sldLayoutId id="2147485305" r:id="rId8"/>
    <p:sldLayoutId id="2147485306" r:id="rId9"/>
    <p:sldLayoutId id="2147485307" r:id="rId10"/>
    <p:sldLayoutId id="2147485308" r:id="rId11"/>
    <p:sldLayoutId id="2147485309" r:id="rId12"/>
    <p:sldLayoutId id="2147485310" r:id="rId13"/>
    <p:sldLayoutId id="2147485311" r:id="rId14"/>
    <p:sldLayoutId id="2147485312" r:id="rId15"/>
    <p:sldLayoutId id="2147485313" r:id="rId16"/>
    <p:sldLayoutId id="2147485314" r:id="rId17"/>
    <p:sldLayoutId id="2147485315" r:id="rId18"/>
    <p:sldLayoutId id="2147485316" r:id="rId19"/>
    <p:sldLayoutId id="2147485317" r:id="rId20"/>
    <p:sldLayoutId id="2147485318" r:id="rId21"/>
    <p:sldLayoutId id="2147485319" r:id="rId22"/>
    <p:sldLayoutId id="2147485320" r:id="rId23"/>
    <p:sldLayoutId id="2147485321" r:id="rId24"/>
    <p:sldLayoutId id="2147485322" r:id="rId25"/>
  </p:sldLayoutIdLst>
  <p:hf hdr="0" dt="0"/>
  <p:txStyles>
    <p:titleStyle>
      <a:lvl1pPr algn="l" rtl="0" eaLnBrk="0" fontAlgn="base" hangingPunct="0">
        <a:spcBef>
          <a:spcPct val="0"/>
        </a:spcBef>
        <a:spcAft>
          <a:spcPct val="0"/>
        </a:spcAft>
        <a:defRPr sz="2000" b="1" kern="1200">
          <a:solidFill>
            <a:srgbClr val="663300"/>
          </a:solidFill>
          <a:latin typeface="+mj-lt"/>
          <a:ea typeface="+mj-ea"/>
          <a:cs typeface="+mj-cs"/>
        </a:defRPr>
      </a:lvl1pPr>
      <a:lvl2pPr algn="l" rtl="0" eaLnBrk="0" fontAlgn="base" hangingPunct="0">
        <a:spcBef>
          <a:spcPct val="0"/>
        </a:spcBef>
        <a:spcAft>
          <a:spcPct val="0"/>
        </a:spcAft>
        <a:defRPr sz="2000" b="1">
          <a:solidFill>
            <a:srgbClr val="663300"/>
          </a:solidFill>
          <a:latin typeface="Arial" panose="020B0604020202020204" pitchFamily="34" charset="0"/>
        </a:defRPr>
      </a:lvl2pPr>
      <a:lvl3pPr algn="l" rtl="0" eaLnBrk="0" fontAlgn="base" hangingPunct="0">
        <a:spcBef>
          <a:spcPct val="0"/>
        </a:spcBef>
        <a:spcAft>
          <a:spcPct val="0"/>
        </a:spcAft>
        <a:defRPr sz="2000" b="1">
          <a:solidFill>
            <a:srgbClr val="663300"/>
          </a:solidFill>
          <a:latin typeface="Arial" panose="020B0604020202020204" pitchFamily="34" charset="0"/>
        </a:defRPr>
      </a:lvl3pPr>
      <a:lvl4pPr algn="l" rtl="0" eaLnBrk="0" fontAlgn="base" hangingPunct="0">
        <a:spcBef>
          <a:spcPct val="0"/>
        </a:spcBef>
        <a:spcAft>
          <a:spcPct val="0"/>
        </a:spcAft>
        <a:defRPr sz="2000" b="1">
          <a:solidFill>
            <a:srgbClr val="663300"/>
          </a:solidFill>
          <a:latin typeface="Arial" panose="020B0604020202020204" pitchFamily="34" charset="0"/>
        </a:defRPr>
      </a:lvl4pPr>
      <a:lvl5pPr algn="l" rtl="0" eaLnBrk="0" fontAlgn="base" hangingPunct="0">
        <a:spcBef>
          <a:spcPct val="0"/>
        </a:spcBef>
        <a:spcAft>
          <a:spcPct val="0"/>
        </a:spcAft>
        <a:defRPr sz="2000" b="1">
          <a:solidFill>
            <a:srgbClr val="663300"/>
          </a:solidFill>
          <a:latin typeface="Arial" panose="020B0604020202020204" pitchFamily="34" charset="0"/>
        </a:defRPr>
      </a:lvl5pPr>
      <a:lvl6pPr marL="457200" algn="l" rtl="0" fontAlgn="base">
        <a:spcBef>
          <a:spcPct val="0"/>
        </a:spcBef>
        <a:spcAft>
          <a:spcPct val="0"/>
        </a:spcAft>
        <a:defRPr sz="2000" b="1">
          <a:solidFill>
            <a:srgbClr val="663300"/>
          </a:solidFill>
          <a:latin typeface="Arial" panose="020B0604020202020204" pitchFamily="34" charset="0"/>
        </a:defRPr>
      </a:lvl6pPr>
      <a:lvl7pPr marL="914400" algn="l" rtl="0" fontAlgn="base">
        <a:spcBef>
          <a:spcPct val="0"/>
        </a:spcBef>
        <a:spcAft>
          <a:spcPct val="0"/>
        </a:spcAft>
        <a:defRPr sz="2000" b="1">
          <a:solidFill>
            <a:srgbClr val="663300"/>
          </a:solidFill>
          <a:latin typeface="Arial" panose="020B0604020202020204" pitchFamily="34" charset="0"/>
        </a:defRPr>
      </a:lvl7pPr>
      <a:lvl8pPr marL="1371600" algn="l" rtl="0" fontAlgn="base">
        <a:spcBef>
          <a:spcPct val="0"/>
        </a:spcBef>
        <a:spcAft>
          <a:spcPct val="0"/>
        </a:spcAft>
        <a:defRPr sz="2000" b="1">
          <a:solidFill>
            <a:srgbClr val="663300"/>
          </a:solidFill>
          <a:latin typeface="Arial" panose="020B0604020202020204" pitchFamily="34" charset="0"/>
        </a:defRPr>
      </a:lvl8pPr>
      <a:lvl9pPr marL="1828800" algn="l" rtl="0" fontAlgn="base">
        <a:spcBef>
          <a:spcPct val="0"/>
        </a:spcBef>
        <a:spcAft>
          <a:spcPct val="0"/>
        </a:spcAft>
        <a:defRPr sz="2000" b="1">
          <a:solidFill>
            <a:srgbClr val="663300"/>
          </a:solidFill>
          <a:latin typeface="Arial" panose="020B0604020202020204" pitchFamily="34" charset="0"/>
        </a:defRPr>
      </a:lvl9pPr>
    </p:titleStyle>
    <p:bodyStyle>
      <a:lvl1pPr marL="342900" indent="-342900" algn="l" rtl="0" eaLnBrk="0" fontAlgn="base" hangingPunct="0">
        <a:spcBef>
          <a:spcPct val="20000"/>
        </a:spcBef>
        <a:spcAft>
          <a:spcPct val="20000"/>
        </a:spcAft>
        <a:buFont typeface="Wingdings 2" panose="05020102010507070707" pitchFamily="18" charset="2"/>
        <a:buChar char="¡"/>
        <a:defRPr b="1" kern="1200">
          <a:solidFill>
            <a:srgbClr val="663300"/>
          </a:solidFill>
          <a:latin typeface="+mn-lt"/>
          <a:ea typeface="+mn-ea"/>
          <a:cs typeface="+mn-cs"/>
        </a:defRPr>
      </a:lvl1pPr>
      <a:lvl2pPr marL="742950" indent="-285750" algn="l" rtl="0" eaLnBrk="0" fontAlgn="base" hangingPunct="0">
        <a:spcBef>
          <a:spcPct val="20000"/>
        </a:spcBef>
        <a:spcAft>
          <a:spcPct val="20000"/>
        </a:spcAft>
        <a:buChar char="–"/>
        <a:defRPr b="1" kern="1200">
          <a:solidFill>
            <a:srgbClr val="663300"/>
          </a:solidFill>
          <a:latin typeface="+mn-lt"/>
          <a:ea typeface="+mn-ea"/>
          <a:cs typeface="+mn-cs"/>
        </a:defRPr>
      </a:lvl2pPr>
      <a:lvl3pPr marL="1143000" indent="-228600" algn="l" rtl="0" eaLnBrk="0" fontAlgn="base" hangingPunct="0">
        <a:spcBef>
          <a:spcPct val="20000"/>
        </a:spcBef>
        <a:spcAft>
          <a:spcPct val="20000"/>
        </a:spcAft>
        <a:buChar char="•"/>
        <a:defRPr b="1" kern="1200">
          <a:solidFill>
            <a:srgbClr val="663300"/>
          </a:solidFill>
          <a:latin typeface="+mn-lt"/>
          <a:ea typeface="+mn-ea"/>
          <a:cs typeface="+mn-cs"/>
        </a:defRPr>
      </a:lvl3pPr>
      <a:lvl4pPr marL="1600200" indent="-228600" algn="l" rtl="0" eaLnBrk="0" fontAlgn="base" hangingPunct="0">
        <a:spcBef>
          <a:spcPct val="20000"/>
        </a:spcBef>
        <a:spcAft>
          <a:spcPct val="20000"/>
        </a:spcAft>
        <a:buChar char="–"/>
        <a:defRPr b="1" kern="1200">
          <a:solidFill>
            <a:srgbClr val="663300"/>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1.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fif"/><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image" Target="../media/image12.jfif"/><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id="{067D6229-F62B-A44B-BEB4-6EAA3D2CAD16}"/>
              </a:ext>
            </a:extLst>
          </p:cNvPr>
          <p:cNvPicPr>
            <a:picLocks noChangeAspect="1"/>
          </p:cNvPicPr>
          <p:nvPr/>
        </p:nvPicPr>
        <p:blipFill>
          <a:blip r:embed="rId2"/>
          <a:stretch>
            <a:fillRect/>
          </a:stretch>
        </p:blipFill>
        <p:spPr>
          <a:xfrm>
            <a:off x="0" y="2764"/>
            <a:ext cx="9144000" cy="6855236"/>
          </a:xfrm>
          <a:prstGeom prst="rect">
            <a:avLst/>
          </a:prstGeom>
        </p:spPr>
      </p:pic>
      <p:sp>
        <p:nvSpPr>
          <p:cNvPr id="2" name="Title 1">
            <a:extLst>
              <a:ext uri="{FF2B5EF4-FFF2-40B4-BE49-F238E27FC236}">
                <a16:creationId xmlns:a16="http://schemas.microsoft.com/office/drawing/2014/main" id="{1F994D50-045B-344D-B8CC-7AD51AA9A508}"/>
              </a:ext>
            </a:extLst>
          </p:cNvPr>
          <p:cNvSpPr>
            <a:spLocks noGrp="1"/>
          </p:cNvSpPr>
          <p:nvPr>
            <p:ph type="ctrTitle" idx="4294967295"/>
          </p:nvPr>
        </p:nvSpPr>
        <p:spPr>
          <a:xfrm>
            <a:off x="3467827" y="1052736"/>
            <a:ext cx="5400600" cy="3183017"/>
          </a:xfrm>
        </p:spPr>
        <p:txBody>
          <a:bodyPr>
            <a:noAutofit/>
          </a:bodyPr>
          <a:lstStyle/>
          <a:p>
            <a:pPr algn="ctr"/>
            <a:r>
              <a:rPr lang="en-US" sz="3200" dirty="0">
                <a:cs typeface="Arial" panose="020B0604020202020204" pitchFamily="34" charset="0"/>
              </a:rPr>
              <a:t>BRIEFING OF 2021-22 ANNUAL  PERFORMANCE REPORT</a:t>
            </a:r>
            <a:r>
              <a:rPr lang="en" sz="3200" dirty="0">
                <a:cs typeface="Calibri" panose="020F0502020204030204" pitchFamily="34" charset="0"/>
              </a:rPr>
              <a:t/>
            </a:r>
            <a:br>
              <a:rPr lang="en" sz="3200" dirty="0">
                <a:cs typeface="Calibri" panose="020F0502020204030204" pitchFamily="34" charset="0"/>
              </a:rPr>
            </a:br>
            <a:endParaRPr lang="en-US" sz="3200" b="1" dirty="0">
              <a:cs typeface="Calibri" panose="020F0502020204030204" pitchFamily="34" charset="0"/>
            </a:endParaRPr>
          </a:p>
        </p:txBody>
      </p:sp>
      <p:pic>
        <p:nvPicPr>
          <p:cNvPr id="7" name="Picture 6">
            <a:extLst>
              <a:ext uri="{FF2B5EF4-FFF2-40B4-BE49-F238E27FC236}">
                <a16:creationId xmlns:a16="http://schemas.microsoft.com/office/drawing/2014/main" id="{AB7A39CD-E44B-DC44-AD78-7C5B6FBAC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643" y="1124744"/>
            <a:ext cx="2811946" cy="5217133"/>
          </a:xfrm>
          <a:prstGeom prst="rect">
            <a:avLst/>
          </a:prstGeom>
        </p:spPr>
      </p:pic>
    </p:spTree>
    <p:extLst>
      <p:ext uri="{BB962C8B-B14F-4D97-AF65-F5344CB8AC3E}">
        <p14:creationId xmlns:p14="http://schemas.microsoft.com/office/powerpoint/2010/main" val="288517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84;p41"/>
          <p:cNvSpPr txBox="1">
            <a:spLocks/>
          </p:cNvSpPr>
          <p:nvPr/>
        </p:nvSpPr>
        <p:spPr>
          <a:xfrm>
            <a:off x="3520925" y="336975"/>
            <a:ext cx="4896900" cy="4469700"/>
          </a:xfrm>
          <a:prstGeom prst="rect">
            <a:avLst/>
          </a:prstGeom>
        </p:spPr>
        <p:txBody>
          <a:bodyPr spcFirstLastPara="1" wrap="square" lIns="91425" tIns="91425" rIns="91425" bIns="91425" anchor="ctr" anchorCtr="0">
            <a:noAutofit/>
          </a:bodyPr>
          <a:lstStyle>
            <a:lvl1pPr marL="342900" indent="-342900" algn="l" rtl="0" eaLnBrk="0" fontAlgn="base" hangingPunct="0">
              <a:spcBef>
                <a:spcPct val="20000"/>
              </a:spcBef>
              <a:spcAft>
                <a:spcPct val="20000"/>
              </a:spcAft>
              <a:buFont typeface="Wingdings 2" panose="05020102010507070707" pitchFamily="18" charset="2"/>
              <a:buChar char="¡"/>
              <a:defRPr b="1" kern="1200">
                <a:solidFill>
                  <a:srgbClr val="663300"/>
                </a:solidFill>
                <a:latin typeface="+mn-lt"/>
                <a:ea typeface="+mn-ea"/>
                <a:cs typeface="+mn-cs"/>
              </a:defRPr>
            </a:lvl1pPr>
            <a:lvl2pPr marL="742950" indent="-285750" algn="l" rtl="0" eaLnBrk="0" fontAlgn="base" hangingPunct="0">
              <a:spcBef>
                <a:spcPct val="20000"/>
              </a:spcBef>
              <a:spcAft>
                <a:spcPct val="20000"/>
              </a:spcAft>
              <a:buChar char="–"/>
              <a:defRPr b="1" kern="1200">
                <a:solidFill>
                  <a:srgbClr val="663300"/>
                </a:solidFill>
                <a:latin typeface="+mn-lt"/>
                <a:ea typeface="+mn-ea"/>
                <a:cs typeface="+mn-cs"/>
              </a:defRPr>
            </a:lvl2pPr>
            <a:lvl3pPr marL="1143000" indent="-228600" algn="l" rtl="0" eaLnBrk="0" fontAlgn="base" hangingPunct="0">
              <a:spcBef>
                <a:spcPct val="20000"/>
              </a:spcBef>
              <a:spcAft>
                <a:spcPct val="20000"/>
              </a:spcAft>
              <a:buChar char="•"/>
              <a:defRPr b="1" kern="1200">
                <a:solidFill>
                  <a:srgbClr val="663300"/>
                </a:solidFill>
                <a:latin typeface="+mn-lt"/>
                <a:ea typeface="+mn-ea"/>
                <a:cs typeface="+mn-cs"/>
              </a:defRPr>
            </a:lvl3pPr>
            <a:lvl4pPr marL="1600200" indent="-228600" algn="l" rtl="0" eaLnBrk="0" fontAlgn="base" hangingPunct="0">
              <a:spcBef>
                <a:spcPct val="20000"/>
              </a:spcBef>
              <a:spcAft>
                <a:spcPct val="20000"/>
              </a:spcAft>
              <a:buChar char="–"/>
              <a:defRPr b="1" kern="1200">
                <a:solidFill>
                  <a:srgbClr val="663300"/>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Wingdings 2" panose="05020102010507070707" pitchFamily="18" charset="2"/>
              <a:buNone/>
            </a:pPr>
            <a:endParaRPr lang="en-US" dirty="0"/>
          </a:p>
        </p:txBody>
      </p:sp>
      <p:sp>
        <p:nvSpPr>
          <p:cNvPr id="24" name="Rectangle 23"/>
          <p:cNvSpPr/>
          <p:nvPr/>
        </p:nvSpPr>
        <p:spPr>
          <a:xfrm>
            <a:off x="0" y="476672"/>
            <a:ext cx="2808709" cy="5823974"/>
          </a:xfrm>
          <a:prstGeom prst="rect">
            <a:avLst/>
          </a:prstGeom>
          <a:solidFill>
            <a:schemeClr val="accent2">
              <a:lumMod val="75000"/>
            </a:schemeClr>
          </a:solidFill>
          <a:ln>
            <a:noFill/>
          </a:ln>
          <a:effectLst>
            <a:reflection blurRad="6350" stA="52000" endA="300" endPos="35000" dir="5400000" sy="-100000" algn="bl" rotWithShape="0"/>
            <a:softEdge rad="127000"/>
          </a:effectLst>
          <a:scene3d>
            <a:camera prst="isometricOffAxis1Right"/>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5. Performance</a:t>
            </a:r>
          </a:p>
          <a:p>
            <a:pPr algn="ctr"/>
            <a:r>
              <a:rPr lang="en-US" sz="2800" dirty="0"/>
              <a:t>Highlights</a:t>
            </a:r>
          </a:p>
          <a:p>
            <a:pPr algn="ctr"/>
            <a:endParaRPr lang="en-US" sz="4400" dirty="0"/>
          </a:p>
        </p:txBody>
      </p:sp>
      <p:sp>
        <p:nvSpPr>
          <p:cNvPr id="2" name="Rectangle 1"/>
          <p:cNvSpPr/>
          <p:nvPr/>
        </p:nvSpPr>
        <p:spPr>
          <a:xfrm>
            <a:off x="2994162" y="476672"/>
            <a:ext cx="5609116" cy="383823"/>
          </a:xfrm>
          <a:prstGeom prst="rect">
            <a:avLst/>
          </a:prstGeom>
        </p:spPr>
        <p:txBody>
          <a:bodyPr wrap="square">
            <a:spAutoFit/>
          </a:bodyPr>
          <a:lstStyle/>
          <a:p>
            <a:pPr marR="0" algn="just">
              <a:lnSpc>
                <a:spcPct val="115000"/>
              </a:lnSpc>
              <a:spcBef>
                <a:spcPts val="0"/>
              </a:spcBef>
              <a:spcAft>
                <a:spcPts val="1000"/>
              </a:spcAft>
            </a:pPr>
            <a:r>
              <a:rPr lang="en-ZA" b="1" dirty="0"/>
              <a:t>IMPROVED ADMINISTRATION</a:t>
            </a:r>
          </a:p>
        </p:txBody>
      </p:sp>
      <p:sp>
        <p:nvSpPr>
          <p:cNvPr id="3" name="Rectangle 2"/>
          <p:cNvSpPr/>
          <p:nvPr/>
        </p:nvSpPr>
        <p:spPr>
          <a:xfrm>
            <a:off x="2808709" y="1000192"/>
            <a:ext cx="6011763" cy="5509200"/>
          </a:xfrm>
          <a:prstGeom prst="rect">
            <a:avLst/>
          </a:prstGeom>
        </p:spPr>
        <p:txBody>
          <a:bodyPr wrap="square">
            <a:spAutoFit/>
          </a:bodyPr>
          <a:lstStyle/>
          <a:p>
            <a:pPr marL="285750" indent="-285750" algn="just">
              <a:buFont typeface="Wingdings" panose="05000000000000000000" pitchFamily="2" charset="2"/>
              <a:buChar char="q"/>
            </a:pPr>
            <a:r>
              <a:rPr lang="en-US" sz="1600" b="1" dirty="0">
                <a:latin typeface="+mn-lt"/>
              </a:rPr>
              <a:t>For the 2021/22 financial year, </a:t>
            </a:r>
            <a:r>
              <a:rPr lang="en-US" sz="1600" dirty="0">
                <a:latin typeface="+mn-lt"/>
              </a:rPr>
              <a:t>the </a:t>
            </a:r>
            <a:r>
              <a:rPr lang="en-US" sz="1600" b="1" dirty="0">
                <a:latin typeface="+mn-lt"/>
              </a:rPr>
              <a:t>Person Identification and Verification Application</a:t>
            </a:r>
            <a:r>
              <a:rPr lang="en-US" sz="1600" dirty="0">
                <a:latin typeface="+mn-lt"/>
              </a:rPr>
              <a:t> (</a:t>
            </a:r>
            <a:r>
              <a:rPr lang="en-US" sz="1600" b="1" dirty="0">
                <a:latin typeface="+mn-lt"/>
              </a:rPr>
              <a:t>PIVA</a:t>
            </a:r>
            <a:r>
              <a:rPr lang="en-US" sz="1600" dirty="0">
                <a:latin typeface="+mn-lt"/>
              </a:rPr>
              <a:t>) was used to check more than </a:t>
            </a:r>
            <a:r>
              <a:rPr lang="en-US" sz="1600" b="1" dirty="0">
                <a:latin typeface="+mn-lt"/>
              </a:rPr>
              <a:t>122,339 </a:t>
            </a:r>
            <a:r>
              <a:rPr lang="en-US" sz="1600" dirty="0">
                <a:latin typeface="+mn-lt"/>
              </a:rPr>
              <a:t>accused persons, and in near real-time it was determined that over </a:t>
            </a:r>
            <a:r>
              <a:rPr lang="en-US" sz="1600" b="1" dirty="0">
                <a:latin typeface="+mn-lt"/>
              </a:rPr>
              <a:t>46 479 </a:t>
            </a:r>
            <a:r>
              <a:rPr lang="en-US" sz="1600" dirty="0">
                <a:latin typeface="+mn-lt"/>
              </a:rPr>
              <a:t>of these individuals (</a:t>
            </a:r>
            <a:r>
              <a:rPr lang="en-US" sz="1600" b="1" dirty="0">
                <a:latin typeface="+mn-lt"/>
              </a:rPr>
              <a:t>38%</a:t>
            </a:r>
            <a:r>
              <a:rPr lang="en-US" sz="1600" dirty="0">
                <a:latin typeface="+mn-lt"/>
              </a:rPr>
              <a:t>) have prior criminal records that could be referenced. Further, </a:t>
            </a:r>
            <a:r>
              <a:rPr lang="en-US" sz="1600" b="1" dirty="0">
                <a:latin typeface="+mn-lt"/>
              </a:rPr>
              <a:t>3,379 </a:t>
            </a:r>
            <a:r>
              <a:rPr lang="en-US" sz="1600" dirty="0">
                <a:latin typeface="+mn-lt"/>
              </a:rPr>
              <a:t>(</a:t>
            </a:r>
            <a:r>
              <a:rPr lang="en-US" sz="1600" b="1" dirty="0">
                <a:latin typeface="+mn-lt"/>
              </a:rPr>
              <a:t>2.8%</a:t>
            </a:r>
            <a:r>
              <a:rPr lang="en-US" sz="1600" dirty="0">
                <a:latin typeface="+mn-lt"/>
              </a:rPr>
              <a:t>) wanted persons could be identified as linked to the SAPS circulations as persons of interest for other cases.</a:t>
            </a:r>
          </a:p>
          <a:p>
            <a:pPr marL="285750" indent="-285750" algn="just">
              <a:buFont typeface="Wingdings" panose="05000000000000000000" pitchFamily="2" charset="2"/>
              <a:buChar char="q"/>
            </a:pPr>
            <a:endParaRPr lang="en-US" sz="1600" dirty="0">
              <a:latin typeface="+mn-lt"/>
            </a:endParaRPr>
          </a:p>
          <a:p>
            <a:pPr marL="285750" indent="-285750" algn="just">
              <a:buFont typeface="Wingdings" panose="05000000000000000000" pitchFamily="2" charset="2"/>
              <a:buChar char="q"/>
            </a:pPr>
            <a:r>
              <a:rPr lang="en-US" sz="1600" dirty="0">
                <a:latin typeface="+mn-lt"/>
              </a:rPr>
              <a:t>A total of  </a:t>
            </a:r>
            <a:r>
              <a:rPr lang="en-US" sz="1600" b="1" dirty="0">
                <a:latin typeface="+mn-lt"/>
              </a:rPr>
              <a:t>1 989 246 </a:t>
            </a:r>
            <a:r>
              <a:rPr lang="en-US" sz="1600" dirty="0">
                <a:latin typeface="+mn-lt"/>
              </a:rPr>
              <a:t>cases were electronically processed via the IJS Transversal Hub using IJS system integrations between the SAPS, NPA and </a:t>
            </a:r>
            <a:r>
              <a:rPr lang="en-ZA" sz="1600" dirty="0">
                <a:latin typeface="+mn-lt"/>
              </a:rPr>
              <a:t>the DOJ&amp;CD</a:t>
            </a:r>
          </a:p>
          <a:p>
            <a:pPr marL="285750" indent="-285750" algn="just">
              <a:buFont typeface="Wingdings" panose="05000000000000000000" pitchFamily="2" charset="2"/>
              <a:buChar char="q"/>
            </a:pPr>
            <a:endParaRPr lang="en-ZA" sz="1600" dirty="0">
              <a:latin typeface="+mn-lt"/>
            </a:endParaRPr>
          </a:p>
          <a:p>
            <a:pPr marL="285750" indent="-285750" algn="just">
              <a:buFont typeface="Wingdings" panose="05000000000000000000" pitchFamily="2" charset="2"/>
              <a:buChar char="q"/>
            </a:pPr>
            <a:r>
              <a:rPr lang="en-US" sz="1600" dirty="0"/>
              <a:t>Phase 1 of the following online services, which provides online registration and document submission for new applications, was developed, tested and piloted in </a:t>
            </a:r>
            <a:r>
              <a:rPr lang="en-ZA" sz="1600" dirty="0"/>
              <a:t>2021/2022:</a:t>
            </a:r>
          </a:p>
          <a:p>
            <a:pPr lvl="1"/>
            <a:endParaRPr lang="en-ZA" sz="1600" dirty="0"/>
          </a:p>
          <a:p>
            <a:pPr lvl="1"/>
            <a:r>
              <a:rPr lang="en-ZA" sz="1600" dirty="0"/>
              <a:t>• Maintenance Online Services</a:t>
            </a:r>
          </a:p>
          <a:p>
            <a:pPr lvl="1"/>
            <a:r>
              <a:rPr lang="en-US" sz="1600" dirty="0"/>
              <a:t>• </a:t>
            </a:r>
            <a:r>
              <a:rPr lang="en-US" sz="1600" dirty="0" err="1"/>
              <a:t>Expungement</a:t>
            </a:r>
            <a:r>
              <a:rPr lang="en-US" sz="1600" dirty="0"/>
              <a:t> of Criminal Records Online Services</a:t>
            </a:r>
          </a:p>
          <a:p>
            <a:pPr lvl="1"/>
            <a:r>
              <a:rPr lang="en-ZA" sz="1600" dirty="0"/>
              <a:t>• NRSO Online Services</a:t>
            </a:r>
          </a:p>
          <a:p>
            <a:pPr lvl="1"/>
            <a:r>
              <a:rPr lang="en-ZA" sz="1600" dirty="0"/>
              <a:t>• Civil Online Services</a:t>
            </a:r>
          </a:p>
          <a:p>
            <a:pPr lvl="1"/>
            <a:r>
              <a:rPr lang="en-US" sz="1600" dirty="0"/>
              <a:t>• Deceased Estates and Trust online services</a:t>
            </a:r>
            <a:endParaRPr lang="en-ZA" sz="1600" dirty="0">
              <a:latin typeface="+mn-lt"/>
            </a:endParaRPr>
          </a:p>
          <a:p>
            <a:pPr marL="285750" indent="-285750">
              <a:buFont typeface="Wingdings" panose="05000000000000000000" pitchFamily="2" charset="2"/>
              <a:buChar char="q"/>
            </a:pPr>
            <a:endParaRPr lang="en-ZA" sz="1600" dirty="0"/>
          </a:p>
        </p:txBody>
      </p:sp>
    </p:spTree>
    <p:extLst>
      <p:ext uri="{BB962C8B-B14F-4D97-AF65-F5344CB8AC3E}">
        <p14:creationId xmlns:p14="http://schemas.microsoft.com/office/powerpoint/2010/main" val="291263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84;p41"/>
          <p:cNvSpPr txBox="1">
            <a:spLocks/>
          </p:cNvSpPr>
          <p:nvPr/>
        </p:nvSpPr>
        <p:spPr>
          <a:xfrm>
            <a:off x="3520925" y="336975"/>
            <a:ext cx="4896900" cy="4469700"/>
          </a:xfrm>
          <a:prstGeom prst="rect">
            <a:avLst/>
          </a:prstGeom>
        </p:spPr>
        <p:txBody>
          <a:bodyPr spcFirstLastPara="1" wrap="square" lIns="91425" tIns="91425" rIns="91425" bIns="91425" anchor="ctr" anchorCtr="0">
            <a:noAutofit/>
          </a:bodyPr>
          <a:lstStyle>
            <a:lvl1pPr marL="342900" indent="-342900" algn="l" rtl="0" eaLnBrk="0" fontAlgn="base" hangingPunct="0">
              <a:spcBef>
                <a:spcPct val="20000"/>
              </a:spcBef>
              <a:spcAft>
                <a:spcPct val="20000"/>
              </a:spcAft>
              <a:buFont typeface="Wingdings 2" panose="05020102010507070707" pitchFamily="18" charset="2"/>
              <a:buChar char="¡"/>
              <a:defRPr b="1" kern="1200">
                <a:solidFill>
                  <a:srgbClr val="663300"/>
                </a:solidFill>
                <a:latin typeface="+mn-lt"/>
                <a:ea typeface="+mn-ea"/>
                <a:cs typeface="+mn-cs"/>
              </a:defRPr>
            </a:lvl1pPr>
            <a:lvl2pPr marL="742950" indent="-285750" algn="l" rtl="0" eaLnBrk="0" fontAlgn="base" hangingPunct="0">
              <a:spcBef>
                <a:spcPct val="20000"/>
              </a:spcBef>
              <a:spcAft>
                <a:spcPct val="20000"/>
              </a:spcAft>
              <a:buChar char="–"/>
              <a:defRPr b="1" kern="1200">
                <a:solidFill>
                  <a:srgbClr val="663300"/>
                </a:solidFill>
                <a:latin typeface="+mn-lt"/>
                <a:ea typeface="+mn-ea"/>
                <a:cs typeface="+mn-cs"/>
              </a:defRPr>
            </a:lvl2pPr>
            <a:lvl3pPr marL="1143000" indent="-228600" algn="l" rtl="0" eaLnBrk="0" fontAlgn="base" hangingPunct="0">
              <a:spcBef>
                <a:spcPct val="20000"/>
              </a:spcBef>
              <a:spcAft>
                <a:spcPct val="20000"/>
              </a:spcAft>
              <a:buChar char="•"/>
              <a:defRPr b="1" kern="1200">
                <a:solidFill>
                  <a:srgbClr val="663300"/>
                </a:solidFill>
                <a:latin typeface="+mn-lt"/>
                <a:ea typeface="+mn-ea"/>
                <a:cs typeface="+mn-cs"/>
              </a:defRPr>
            </a:lvl3pPr>
            <a:lvl4pPr marL="1600200" indent="-228600" algn="l" rtl="0" eaLnBrk="0" fontAlgn="base" hangingPunct="0">
              <a:spcBef>
                <a:spcPct val="20000"/>
              </a:spcBef>
              <a:spcAft>
                <a:spcPct val="20000"/>
              </a:spcAft>
              <a:buChar char="–"/>
              <a:defRPr b="1" kern="1200">
                <a:solidFill>
                  <a:srgbClr val="663300"/>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Wingdings 2" panose="05020102010507070707" pitchFamily="18" charset="2"/>
              <a:buNone/>
            </a:pPr>
            <a:endParaRPr lang="en-US" dirty="0"/>
          </a:p>
        </p:txBody>
      </p:sp>
      <p:sp>
        <p:nvSpPr>
          <p:cNvPr id="24" name="Rectangle 23"/>
          <p:cNvSpPr/>
          <p:nvPr/>
        </p:nvSpPr>
        <p:spPr>
          <a:xfrm>
            <a:off x="0" y="476672"/>
            <a:ext cx="3024336" cy="5736395"/>
          </a:xfrm>
          <a:prstGeom prst="rect">
            <a:avLst/>
          </a:prstGeom>
          <a:solidFill>
            <a:schemeClr val="accent2">
              <a:lumMod val="75000"/>
            </a:schemeClr>
          </a:solidFill>
          <a:ln>
            <a:noFill/>
          </a:ln>
          <a:effectLst>
            <a:reflection blurRad="6350" stA="52000" endA="300" endPos="35000" dir="5400000" sy="-100000" algn="bl" rotWithShape="0"/>
            <a:softEdge rad="127000"/>
          </a:effectLst>
          <a:scene3d>
            <a:camera prst="isometricOffAxis1Right"/>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5.Performance</a:t>
            </a:r>
          </a:p>
          <a:p>
            <a:pPr algn="ctr"/>
            <a:r>
              <a:rPr lang="en-US" sz="2800" dirty="0"/>
              <a:t>Highlights</a:t>
            </a:r>
          </a:p>
        </p:txBody>
      </p:sp>
      <p:sp>
        <p:nvSpPr>
          <p:cNvPr id="2" name="Rectangle 1"/>
          <p:cNvSpPr/>
          <p:nvPr/>
        </p:nvSpPr>
        <p:spPr>
          <a:xfrm>
            <a:off x="3056804" y="476671"/>
            <a:ext cx="5835675" cy="3025444"/>
          </a:xfrm>
          <a:prstGeom prst="rect">
            <a:avLst/>
          </a:prstGeom>
        </p:spPr>
        <p:txBody>
          <a:bodyPr wrap="square">
            <a:spAutoFit/>
          </a:bodyPr>
          <a:lstStyle/>
          <a:p>
            <a:pPr algn="just">
              <a:lnSpc>
                <a:spcPct val="115000"/>
              </a:lnSpc>
              <a:spcBef>
                <a:spcPts val="0"/>
              </a:spcBef>
              <a:spcAft>
                <a:spcPts val="1000"/>
              </a:spcAft>
            </a:pPr>
            <a:r>
              <a:rPr lang="en-ZA" b="1" dirty="0">
                <a:latin typeface="+mn-lt"/>
              </a:rPr>
              <a:t>IMPROVED ADMINISTRATION</a:t>
            </a:r>
          </a:p>
          <a:p>
            <a:pPr marL="285750" indent="-285750" algn="just">
              <a:lnSpc>
                <a:spcPct val="115000"/>
              </a:lnSpc>
              <a:spcBef>
                <a:spcPts val="0"/>
              </a:spcBef>
              <a:spcAft>
                <a:spcPts val="1000"/>
              </a:spcAft>
              <a:buFont typeface="Wingdings" panose="05000000000000000000" pitchFamily="2" charset="2"/>
              <a:buChar char="q"/>
            </a:pPr>
            <a:r>
              <a:rPr lang="en-ZA" dirty="0">
                <a:latin typeface="+mn-lt"/>
                <a:cs typeface="Calibri" panose="020F0502020204030204" pitchFamily="34" charset="0"/>
              </a:rPr>
              <a:t>A significant area of success for the Department is the deployment of 443 cashless solutions. This approach reduces the </a:t>
            </a:r>
            <a:r>
              <a:rPr lang="en-ZA" dirty="0">
                <a:latin typeface="+mn-lt"/>
              </a:rPr>
              <a:t>amount</a:t>
            </a:r>
            <a:r>
              <a:rPr lang="en-ZA" dirty="0">
                <a:latin typeface="+mn-lt"/>
                <a:cs typeface="Calibri" panose="020F0502020204030204" pitchFamily="34" charset="0"/>
              </a:rPr>
              <a:t> of money processed through points of service and thus minimises the risk of theft and robberies. </a:t>
            </a:r>
          </a:p>
          <a:p>
            <a:pPr marL="285750" indent="-285750" algn="just">
              <a:lnSpc>
                <a:spcPct val="115000"/>
              </a:lnSpc>
              <a:spcBef>
                <a:spcPts val="0"/>
              </a:spcBef>
              <a:spcAft>
                <a:spcPts val="1000"/>
              </a:spcAft>
              <a:buFont typeface="Wingdings" panose="05000000000000000000" pitchFamily="2" charset="2"/>
              <a:buChar char="q"/>
            </a:pPr>
            <a:endParaRPr lang="en-US" dirty="0">
              <a:latin typeface="+mn-lt"/>
              <a:cs typeface="Calibri" panose="020F0502020204030204" pitchFamily="34" charset="0"/>
            </a:endParaRPr>
          </a:p>
          <a:p>
            <a:pPr marL="285750" marR="0" indent="-285750" algn="just">
              <a:lnSpc>
                <a:spcPct val="115000"/>
              </a:lnSpc>
              <a:spcBef>
                <a:spcPts val="0"/>
              </a:spcBef>
              <a:spcAft>
                <a:spcPts val="1000"/>
              </a:spcAft>
              <a:buFont typeface="Wingdings" panose="05000000000000000000" pitchFamily="2" charset="2"/>
              <a:buChar char="q"/>
            </a:pPr>
            <a:endParaRPr lang="en-US" dirty="0">
              <a:latin typeface="+mn-lt"/>
              <a:cs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623" y="2889431"/>
            <a:ext cx="4454357" cy="3323636"/>
          </a:xfrm>
          <a:prstGeom prst="ellipse">
            <a:avLst/>
          </a:prstGeom>
          <a:ln>
            <a:noFill/>
          </a:ln>
          <a:effectLst>
            <a:softEdge rad="112500"/>
          </a:effectLst>
        </p:spPr>
      </p:pic>
    </p:spTree>
    <p:extLst>
      <p:ext uri="{BB962C8B-B14F-4D97-AF65-F5344CB8AC3E}">
        <p14:creationId xmlns:p14="http://schemas.microsoft.com/office/powerpoint/2010/main" val="78846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84;p41"/>
          <p:cNvSpPr txBox="1">
            <a:spLocks/>
          </p:cNvSpPr>
          <p:nvPr/>
        </p:nvSpPr>
        <p:spPr>
          <a:xfrm>
            <a:off x="3520925" y="336975"/>
            <a:ext cx="4896900" cy="4469700"/>
          </a:xfrm>
          <a:prstGeom prst="rect">
            <a:avLst/>
          </a:prstGeom>
        </p:spPr>
        <p:txBody>
          <a:bodyPr spcFirstLastPara="1" wrap="square" lIns="91425" tIns="91425" rIns="91425" bIns="91425" anchor="ctr" anchorCtr="0">
            <a:noAutofit/>
          </a:bodyPr>
          <a:lstStyle>
            <a:lvl1pPr marL="342900" indent="-342900" algn="l" rtl="0" eaLnBrk="0" fontAlgn="base" hangingPunct="0">
              <a:spcBef>
                <a:spcPct val="20000"/>
              </a:spcBef>
              <a:spcAft>
                <a:spcPct val="20000"/>
              </a:spcAft>
              <a:buFont typeface="Wingdings 2" panose="05020102010507070707" pitchFamily="18" charset="2"/>
              <a:buChar char="¡"/>
              <a:defRPr b="1" kern="1200">
                <a:solidFill>
                  <a:srgbClr val="663300"/>
                </a:solidFill>
                <a:latin typeface="+mn-lt"/>
                <a:ea typeface="+mn-ea"/>
                <a:cs typeface="+mn-cs"/>
              </a:defRPr>
            </a:lvl1pPr>
            <a:lvl2pPr marL="742950" indent="-285750" algn="l" rtl="0" eaLnBrk="0" fontAlgn="base" hangingPunct="0">
              <a:spcBef>
                <a:spcPct val="20000"/>
              </a:spcBef>
              <a:spcAft>
                <a:spcPct val="20000"/>
              </a:spcAft>
              <a:buChar char="–"/>
              <a:defRPr b="1" kern="1200">
                <a:solidFill>
                  <a:srgbClr val="663300"/>
                </a:solidFill>
                <a:latin typeface="+mn-lt"/>
                <a:ea typeface="+mn-ea"/>
                <a:cs typeface="+mn-cs"/>
              </a:defRPr>
            </a:lvl2pPr>
            <a:lvl3pPr marL="1143000" indent="-228600" algn="l" rtl="0" eaLnBrk="0" fontAlgn="base" hangingPunct="0">
              <a:spcBef>
                <a:spcPct val="20000"/>
              </a:spcBef>
              <a:spcAft>
                <a:spcPct val="20000"/>
              </a:spcAft>
              <a:buChar char="•"/>
              <a:defRPr b="1" kern="1200">
                <a:solidFill>
                  <a:srgbClr val="663300"/>
                </a:solidFill>
                <a:latin typeface="+mn-lt"/>
                <a:ea typeface="+mn-ea"/>
                <a:cs typeface="+mn-cs"/>
              </a:defRPr>
            </a:lvl3pPr>
            <a:lvl4pPr marL="1600200" indent="-228600" algn="l" rtl="0" eaLnBrk="0" fontAlgn="base" hangingPunct="0">
              <a:spcBef>
                <a:spcPct val="20000"/>
              </a:spcBef>
              <a:spcAft>
                <a:spcPct val="20000"/>
              </a:spcAft>
              <a:buChar char="–"/>
              <a:defRPr b="1" kern="1200">
                <a:solidFill>
                  <a:srgbClr val="663300"/>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Wingdings 2" panose="05020102010507070707" pitchFamily="18" charset="2"/>
              <a:buNone/>
            </a:pPr>
            <a:endParaRPr lang="en-US" dirty="0"/>
          </a:p>
        </p:txBody>
      </p:sp>
      <p:sp>
        <p:nvSpPr>
          <p:cNvPr id="24" name="Rectangle 23"/>
          <p:cNvSpPr/>
          <p:nvPr/>
        </p:nvSpPr>
        <p:spPr>
          <a:xfrm>
            <a:off x="107504" y="620688"/>
            <a:ext cx="2808312" cy="5544616"/>
          </a:xfrm>
          <a:prstGeom prst="rect">
            <a:avLst/>
          </a:prstGeom>
          <a:solidFill>
            <a:schemeClr val="accent2">
              <a:lumMod val="75000"/>
            </a:schemeClr>
          </a:solidFill>
          <a:ln>
            <a:noFill/>
          </a:ln>
          <a:effectLst>
            <a:reflection blurRad="6350" stA="52000" endA="300" endPos="35000" dir="5400000" sy="-100000" algn="bl" rotWithShape="0"/>
            <a:softEdge rad="127000"/>
          </a:effectLst>
          <a:scene3d>
            <a:camera prst="isometricOffAxis1Right"/>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2000" b="1" dirty="0">
                <a:solidFill>
                  <a:schemeClr val="bg1"/>
                </a:solidFill>
                <a:latin typeface="Arial" panose="020B0604020202020204" pitchFamily="34" charset="0"/>
                <a:cs typeface="Arial" panose="020B0604020202020204" pitchFamily="34" charset="0"/>
              </a:rPr>
              <a:t>6. PROGRESS ON THE KEY LEGISLATION</a:t>
            </a:r>
          </a:p>
          <a:p>
            <a:pPr algn="ctr"/>
            <a:endParaRPr lang="en-US" sz="2000" dirty="0"/>
          </a:p>
        </p:txBody>
      </p:sp>
      <p:sp>
        <p:nvSpPr>
          <p:cNvPr id="2" name="Rectangle 1"/>
          <p:cNvSpPr/>
          <p:nvPr/>
        </p:nvSpPr>
        <p:spPr>
          <a:xfrm>
            <a:off x="2855283" y="980728"/>
            <a:ext cx="6228184" cy="3631763"/>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q"/>
            </a:pPr>
            <a:r>
              <a:rPr lang="en-US" dirty="0"/>
              <a:t>Bills </a:t>
            </a:r>
            <a:r>
              <a:rPr lang="en-US" b="1" dirty="0"/>
              <a:t>processed and enacted </a:t>
            </a:r>
            <a:r>
              <a:rPr lang="en-US" dirty="0"/>
              <a:t>into Acts of </a:t>
            </a:r>
            <a:r>
              <a:rPr lang="en-ZA" dirty="0"/>
              <a:t>Parliament</a:t>
            </a:r>
          </a:p>
          <a:p>
            <a:pPr marL="742950" lvl="1" indent="-285750" algn="just">
              <a:spcBef>
                <a:spcPts val="600"/>
              </a:spcBef>
              <a:spcAft>
                <a:spcPts val="600"/>
              </a:spcAft>
              <a:buFont typeface="Arial" panose="020B0604020202020204" pitchFamily="34" charset="0"/>
              <a:buChar char="•"/>
            </a:pPr>
            <a:r>
              <a:rPr lang="en-US" dirty="0"/>
              <a:t>Act, 2021 (Act No. 14 of 2021). The Criminal and Related Matters Amendment Act, 2021 (Act No. 12 of 2021).</a:t>
            </a:r>
          </a:p>
          <a:p>
            <a:pPr marL="742950" lvl="1" indent="-285750" algn="just">
              <a:spcBef>
                <a:spcPts val="600"/>
              </a:spcBef>
              <a:spcAft>
                <a:spcPts val="600"/>
              </a:spcAft>
              <a:buFont typeface="Arial" panose="020B0604020202020204" pitchFamily="34" charset="0"/>
              <a:buChar char="•"/>
            </a:pPr>
            <a:r>
              <a:rPr lang="en-US" dirty="0"/>
              <a:t>The Criminal Law (Sexual Offences and Related Matters) Amendment Act, 2021 (Act No. 13 of 2021). </a:t>
            </a:r>
          </a:p>
          <a:p>
            <a:pPr marL="742950" lvl="1" indent="-285750" algn="just">
              <a:spcBef>
                <a:spcPts val="600"/>
              </a:spcBef>
              <a:spcAft>
                <a:spcPts val="600"/>
              </a:spcAft>
              <a:buFont typeface="Arial" panose="020B0604020202020204" pitchFamily="34" charset="0"/>
              <a:buChar char="•"/>
            </a:pPr>
            <a:r>
              <a:rPr lang="en-US" dirty="0"/>
              <a:t>The Domestic Violence Amendment </a:t>
            </a:r>
          </a:p>
          <a:p>
            <a:pPr marL="285750" indent="-285750" algn="just">
              <a:spcBef>
                <a:spcPts val="600"/>
              </a:spcBef>
              <a:spcAft>
                <a:spcPts val="600"/>
              </a:spcAft>
              <a:buFont typeface="Wingdings" panose="05000000000000000000" pitchFamily="2" charset="2"/>
              <a:buChar char="q"/>
            </a:pPr>
            <a:r>
              <a:rPr lang="en-US" dirty="0"/>
              <a:t>The following Bill was </a:t>
            </a:r>
            <a:r>
              <a:rPr lang="en-US" b="1" dirty="0"/>
              <a:t>introduced in Parliament</a:t>
            </a:r>
            <a:r>
              <a:rPr lang="en-US" dirty="0"/>
              <a:t>:</a:t>
            </a:r>
          </a:p>
          <a:p>
            <a:pPr marL="742950" lvl="1" indent="-285750" algn="just">
              <a:spcBef>
                <a:spcPts val="600"/>
              </a:spcBef>
              <a:spcAft>
                <a:spcPts val="600"/>
              </a:spcAft>
              <a:buFont typeface="Arial" panose="020B0604020202020204" pitchFamily="34" charset="0"/>
              <a:buChar char="•"/>
            </a:pPr>
            <a:r>
              <a:rPr lang="en-ZA" dirty="0"/>
              <a:t>The Land Court Bill</a:t>
            </a:r>
          </a:p>
        </p:txBody>
      </p:sp>
    </p:spTree>
    <p:extLst>
      <p:ext uri="{BB962C8B-B14F-4D97-AF65-F5344CB8AC3E}">
        <p14:creationId xmlns:p14="http://schemas.microsoft.com/office/powerpoint/2010/main" val="154801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84;p41"/>
          <p:cNvSpPr txBox="1">
            <a:spLocks/>
          </p:cNvSpPr>
          <p:nvPr/>
        </p:nvSpPr>
        <p:spPr>
          <a:xfrm>
            <a:off x="3520925" y="336975"/>
            <a:ext cx="4896900" cy="4469700"/>
          </a:xfrm>
          <a:prstGeom prst="rect">
            <a:avLst/>
          </a:prstGeom>
        </p:spPr>
        <p:txBody>
          <a:bodyPr spcFirstLastPara="1" wrap="square" lIns="91425" tIns="91425" rIns="91425" bIns="91425" anchor="ctr" anchorCtr="0">
            <a:noAutofit/>
          </a:bodyPr>
          <a:lstStyle>
            <a:lvl1pPr marL="342900" indent="-342900" algn="l" rtl="0" eaLnBrk="0" fontAlgn="base" hangingPunct="0">
              <a:spcBef>
                <a:spcPct val="20000"/>
              </a:spcBef>
              <a:spcAft>
                <a:spcPct val="20000"/>
              </a:spcAft>
              <a:buFont typeface="Wingdings 2" panose="05020102010507070707" pitchFamily="18" charset="2"/>
              <a:buChar char="¡"/>
              <a:defRPr b="1" kern="1200">
                <a:solidFill>
                  <a:srgbClr val="663300"/>
                </a:solidFill>
                <a:latin typeface="+mn-lt"/>
                <a:ea typeface="+mn-ea"/>
                <a:cs typeface="+mn-cs"/>
              </a:defRPr>
            </a:lvl1pPr>
            <a:lvl2pPr marL="742950" indent="-285750" algn="l" rtl="0" eaLnBrk="0" fontAlgn="base" hangingPunct="0">
              <a:spcBef>
                <a:spcPct val="20000"/>
              </a:spcBef>
              <a:spcAft>
                <a:spcPct val="20000"/>
              </a:spcAft>
              <a:buChar char="–"/>
              <a:defRPr b="1" kern="1200">
                <a:solidFill>
                  <a:srgbClr val="663300"/>
                </a:solidFill>
                <a:latin typeface="+mn-lt"/>
                <a:ea typeface="+mn-ea"/>
                <a:cs typeface="+mn-cs"/>
              </a:defRPr>
            </a:lvl2pPr>
            <a:lvl3pPr marL="1143000" indent="-228600" algn="l" rtl="0" eaLnBrk="0" fontAlgn="base" hangingPunct="0">
              <a:spcBef>
                <a:spcPct val="20000"/>
              </a:spcBef>
              <a:spcAft>
                <a:spcPct val="20000"/>
              </a:spcAft>
              <a:buChar char="•"/>
              <a:defRPr b="1" kern="1200">
                <a:solidFill>
                  <a:srgbClr val="663300"/>
                </a:solidFill>
                <a:latin typeface="+mn-lt"/>
                <a:ea typeface="+mn-ea"/>
                <a:cs typeface="+mn-cs"/>
              </a:defRPr>
            </a:lvl3pPr>
            <a:lvl4pPr marL="1600200" indent="-228600" algn="l" rtl="0" eaLnBrk="0" fontAlgn="base" hangingPunct="0">
              <a:spcBef>
                <a:spcPct val="20000"/>
              </a:spcBef>
              <a:spcAft>
                <a:spcPct val="20000"/>
              </a:spcAft>
              <a:buChar char="–"/>
              <a:defRPr b="1" kern="1200">
                <a:solidFill>
                  <a:srgbClr val="663300"/>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Wingdings 2" panose="05020102010507070707" pitchFamily="18" charset="2"/>
              <a:buNone/>
            </a:pPr>
            <a:endParaRPr lang="en-US" dirty="0"/>
          </a:p>
        </p:txBody>
      </p:sp>
      <p:sp>
        <p:nvSpPr>
          <p:cNvPr id="24" name="Rectangle 23"/>
          <p:cNvSpPr/>
          <p:nvPr/>
        </p:nvSpPr>
        <p:spPr>
          <a:xfrm>
            <a:off x="107504" y="620688"/>
            <a:ext cx="2808312" cy="5544616"/>
          </a:xfrm>
          <a:prstGeom prst="rect">
            <a:avLst/>
          </a:prstGeom>
          <a:solidFill>
            <a:schemeClr val="accent2">
              <a:lumMod val="75000"/>
            </a:schemeClr>
          </a:solidFill>
          <a:ln>
            <a:noFill/>
          </a:ln>
          <a:effectLst>
            <a:reflection blurRad="6350" stA="52000" endA="300" endPos="35000" dir="5400000" sy="-100000" algn="bl" rotWithShape="0"/>
            <a:softEdge rad="127000"/>
          </a:effectLst>
          <a:scene3d>
            <a:camera prst="isometricOffAxis1Right"/>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7.Challenges</a:t>
            </a:r>
          </a:p>
        </p:txBody>
      </p:sp>
      <p:sp>
        <p:nvSpPr>
          <p:cNvPr id="2" name="Rectangle 1"/>
          <p:cNvSpPr/>
          <p:nvPr/>
        </p:nvSpPr>
        <p:spPr>
          <a:xfrm>
            <a:off x="2915816" y="764704"/>
            <a:ext cx="5502009" cy="410882"/>
          </a:xfrm>
          <a:prstGeom prst="rect">
            <a:avLst/>
          </a:prstGeom>
        </p:spPr>
        <p:txBody>
          <a:bodyPr wrap="square">
            <a:spAutoFit/>
          </a:bodyPr>
          <a:lstStyle/>
          <a:p>
            <a:pPr marR="0" algn="just">
              <a:lnSpc>
                <a:spcPct val="115000"/>
              </a:lnSpc>
              <a:spcBef>
                <a:spcPts val="0"/>
              </a:spcBef>
              <a:spcAft>
                <a:spcPts val="1000"/>
              </a:spcAft>
            </a:pPr>
            <a:r>
              <a:rPr lang="en-ZA" b="1" dirty="0">
                <a:latin typeface="+mn-lt"/>
                <a:cs typeface="Calibri" panose="020F0502020204030204" pitchFamily="34" charset="0"/>
              </a:rPr>
              <a:t>KEY CHALLENGES </a:t>
            </a:r>
            <a:endParaRPr lang="en-ZA" b="1" dirty="0">
              <a:latin typeface="+mn-lt"/>
            </a:endParaRPr>
          </a:p>
        </p:txBody>
      </p:sp>
      <p:sp>
        <p:nvSpPr>
          <p:cNvPr id="3" name="Rectangle 2"/>
          <p:cNvSpPr/>
          <p:nvPr/>
        </p:nvSpPr>
        <p:spPr>
          <a:xfrm>
            <a:off x="2771800" y="1412776"/>
            <a:ext cx="6120680" cy="1703030"/>
          </a:xfrm>
          <a:prstGeom prst="rect">
            <a:avLst/>
          </a:prstGeom>
        </p:spPr>
        <p:txBody>
          <a:bodyPr wrap="square">
            <a:spAutoFit/>
          </a:bodyPr>
          <a:lstStyle/>
          <a:p>
            <a:pPr marL="457200" indent="-457200">
              <a:lnSpc>
                <a:spcPct val="150000"/>
              </a:lnSpc>
              <a:buFont typeface="+mj-lt"/>
              <a:buAutoNum type="alphaLcParenR"/>
              <a:defRPr/>
            </a:pPr>
            <a:r>
              <a:rPr lang="en-US" dirty="0"/>
              <a:t>Negative audit outcomes</a:t>
            </a:r>
          </a:p>
          <a:p>
            <a:pPr marL="457200" indent="-457200">
              <a:lnSpc>
                <a:spcPct val="150000"/>
              </a:lnSpc>
              <a:buFont typeface="+mj-lt"/>
              <a:buAutoNum type="alphaLcParenR"/>
              <a:defRPr/>
            </a:pPr>
            <a:r>
              <a:rPr lang="en-US" dirty="0"/>
              <a:t>ICT  – Aging infrastructure</a:t>
            </a:r>
          </a:p>
          <a:p>
            <a:pPr marL="457200" indent="-457200">
              <a:lnSpc>
                <a:spcPct val="150000"/>
              </a:lnSpc>
              <a:buFont typeface="+mj-lt"/>
              <a:buAutoNum type="alphaLcParenR"/>
              <a:defRPr/>
            </a:pPr>
            <a:r>
              <a:rPr lang="en-US" dirty="0"/>
              <a:t>High Vacancy rate</a:t>
            </a:r>
          </a:p>
          <a:p>
            <a:pPr marL="457200" indent="-457200">
              <a:lnSpc>
                <a:spcPct val="150000"/>
              </a:lnSpc>
              <a:buFont typeface="+mj-lt"/>
              <a:buAutoNum type="alphaLcParenR"/>
              <a:defRPr/>
            </a:pPr>
            <a:endParaRPr lang="en-US" dirty="0"/>
          </a:p>
        </p:txBody>
      </p:sp>
    </p:spTree>
    <p:extLst>
      <p:ext uri="{BB962C8B-B14F-4D97-AF65-F5344CB8AC3E}">
        <p14:creationId xmlns:p14="http://schemas.microsoft.com/office/powerpoint/2010/main" val="346344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795077"/>
            <a:ext cx="7570378" cy="5329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en-US" b="1" dirty="0">
                <a:solidFill>
                  <a:prstClr val="white"/>
                </a:solidFill>
                <a:latin typeface="Arial" panose="020B0604020202020204" pitchFamily="34" charset="0"/>
                <a:cs typeface="Arial" panose="020B0604020202020204" pitchFamily="34" charset="0"/>
              </a:rPr>
              <a:t>8. AUDIT OUTCOME</a:t>
            </a:r>
            <a:endParaRPr lang="en-ZA" b="1"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59562622"/>
              </p:ext>
            </p:extLst>
          </p:nvPr>
        </p:nvGraphicFramePr>
        <p:xfrm>
          <a:off x="697345" y="1608857"/>
          <a:ext cx="7599406" cy="4266783"/>
        </p:xfrm>
        <a:graphic>
          <a:graphicData uri="http://schemas.openxmlformats.org/drawingml/2006/table">
            <a:tbl>
              <a:tblPr firstRow="1" bandRow="1">
                <a:tableStyleId>{5C22544A-7EE6-4342-B048-85BDC9FD1C3A}</a:tableStyleId>
              </a:tblPr>
              <a:tblGrid>
                <a:gridCol w="3798938">
                  <a:extLst>
                    <a:ext uri="{9D8B030D-6E8A-4147-A177-3AD203B41FA5}">
                      <a16:colId xmlns:a16="http://schemas.microsoft.com/office/drawing/2014/main" val="20000"/>
                    </a:ext>
                  </a:extLst>
                </a:gridCol>
                <a:gridCol w="1364060">
                  <a:extLst>
                    <a:ext uri="{9D8B030D-6E8A-4147-A177-3AD203B41FA5}">
                      <a16:colId xmlns:a16="http://schemas.microsoft.com/office/drawing/2014/main" val="20001"/>
                    </a:ext>
                  </a:extLst>
                </a:gridCol>
                <a:gridCol w="1295667">
                  <a:extLst>
                    <a:ext uri="{9D8B030D-6E8A-4147-A177-3AD203B41FA5}">
                      <a16:colId xmlns:a16="http://schemas.microsoft.com/office/drawing/2014/main" val="20002"/>
                    </a:ext>
                  </a:extLst>
                </a:gridCol>
                <a:gridCol w="1140741">
                  <a:extLst>
                    <a:ext uri="{9D8B030D-6E8A-4147-A177-3AD203B41FA5}">
                      <a16:colId xmlns:a16="http://schemas.microsoft.com/office/drawing/2014/main" val="20003"/>
                    </a:ext>
                  </a:extLst>
                </a:gridCol>
              </a:tblGrid>
              <a:tr h="385464">
                <a:tc>
                  <a:txBody>
                    <a:bodyPr/>
                    <a:lstStyle/>
                    <a:p>
                      <a:r>
                        <a:rPr lang="en-ZA" sz="1700" dirty="0">
                          <a:latin typeface="Arial" pitchFamily="34" charset="0"/>
                          <a:cs typeface="Arial" pitchFamily="34" charset="0"/>
                        </a:rPr>
                        <a:t>Issue</a:t>
                      </a:r>
                    </a:p>
                  </a:txBody>
                  <a:tcPr marL="91403" marR="91403"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2019/20</a:t>
                      </a:r>
                    </a:p>
                  </a:txBody>
                  <a:tcPr marL="91403" marR="91403"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2020/21</a:t>
                      </a:r>
                    </a:p>
                  </a:txBody>
                  <a:tcPr marL="91403" marR="91403"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800" dirty="0"/>
                        <a:t>2021/22</a:t>
                      </a:r>
                    </a:p>
                  </a:txBody>
                  <a:tcPr marL="91403" marR="91403"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69401">
                <a:tc gridSpan="2">
                  <a:txBody>
                    <a:bodyPr/>
                    <a:lstStyle/>
                    <a:p>
                      <a:r>
                        <a:rPr lang="en-ZA" sz="1700" b="1" dirty="0">
                          <a:solidFill>
                            <a:schemeClr val="bg1"/>
                          </a:solidFill>
                          <a:latin typeface="Arial" pitchFamily="34" charset="0"/>
                          <a:cs typeface="Arial" pitchFamily="34" charset="0"/>
                        </a:rPr>
                        <a:t>Vote Account</a:t>
                      </a:r>
                    </a:p>
                  </a:txBody>
                  <a:tcPr marL="91403" marR="91403" marT="45706" marB="4570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ZA"/>
                    </a:p>
                  </a:txBody>
                  <a:tcPr/>
                </a:tc>
                <a:tc>
                  <a:txBody>
                    <a:bodyPr/>
                    <a:lstStyle/>
                    <a:p>
                      <a:endParaRPr lang="en-ZA" sz="1700" b="1" dirty="0">
                        <a:latin typeface="Arial" pitchFamily="34" charset="0"/>
                        <a:cs typeface="Arial" pitchFamily="34" charset="0"/>
                      </a:endParaRPr>
                    </a:p>
                  </a:txBody>
                  <a:tcPr marL="91403" marR="91403" marT="45706" marB="457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ZA" sz="1700" b="1" dirty="0">
                        <a:latin typeface="Arial" pitchFamily="34" charset="0"/>
                        <a:cs typeface="Arial" pitchFamily="34" charset="0"/>
                      </a:endParaRPr>
                    </a:p>
                  </a:txBody>
                  <a:tcPr marL="91403" marR="91403" marT="45706" marB="457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444666">
                <a:tc>
                  <a:txBody>
                    <a:bodyPr/>
                    <a:lstStyle/>
                    <a:p>
                      <a:r>
                        <a:rPr lang="en-ZA" sz="1700" dirty="0">
                          <a:latin typeface="Arial" pitchFamily="34" charset="0"/>
                          <a:cs typeface="Arial" pitchFamily="34" charset="0"/>
                        </a:rPr>
                        <a:t>Vote Account</a:t>
                      </a:r>
                    </a:p>
                  </a:txBody>
                  <a:tcPr marL="91403" marR="91403" marT="45706" marB="45706">
                    <a:lnL w="12700" cap="flat" cmpd="sng" algn="ctr">
                      <a:solidFill>
                        <a:schemeClr val="tx1"/>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endParaRPr lang="en-US" sz="1800" dirty="0"/>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algn="ctr"/>
                      <a:endParaRPr lang="en-ZA" sz="1700" b="0" dirty="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algn="ctr"/>
                      <a:endParaRPr lang="en-ZA" sz="1700" b="0" dirty="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9113">
                <a:tc>
                  <a:txBody>
                    <a:bodyPr/>
                    <a:lstStyle/>
                    <a:p>
                      <a:r>
                        <a:rPr lang="en-ZA" sz="1700" dirty="0">
                          <a:latin typeface="Arial" pitchFamily="34" charset="0"/>
                          <a:cs typeface="Arial" pitchFamily="34" charset="0"/>
                        </a:rPr>
                        <a:t>Performance Information</a:t>
                      </a:r>
                    </a:p>
                  </a:txBody>
                  <a:tcPr marL="91403" marR="91403" marT="45706" marB="45706">
                    <a:lnL w="12700" cap="flat" cmpd="sng" algn="ctr">
                      <a:solidFill>
                        <a:schemeClr val="tx1"/>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ZA" sz="1700" b="0" dirty="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ZA" sz="1700" b="0" dirty="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7199">
                <a:tc gridSpan="2">
                  <a:txBody>
                    <a:bodyPr/>
                    <a:lstStyle/>
                    <a:p>
                      <a:r>
                        <a:rPr kumimoji="0" lang="en-ZA" sz="1700" b="1" kern="1200" dirty="0">
                          <a:solidFill>
                            <a:schemeClr val="bg1"/>
                          </a:solidFill>
                          <a:latin typeface="Arial" pitchFamily="34" charset="0"/>
                          <a:ea typeface="+mn-ea"/>
                          <a:cs typeface="Arial" pitchFamily="34" charset="0"/>
                        </a:rPr>
                        <a:t>Funds Under Management</a:t>
                      </a:r>
                    </a:p>
                  </a:txBody>
                  <a:tcPr marL="91403" marR="91403" marT="45706" marB="4570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ZA"/>
                    </a:p>
                  </a:txBody>
                  <a:tcPr/>
                </a:tc>
                <a:tc>
                  <a:txBody>
                    <a:bodyPr/>
                    <a:lstStyle/>
                    <a:p>
                      <a:endParaRPr kumimoji="0" lang="en-ZA" sz="1700" b="1" kern="1200" dirty="0">
                        <a:solidFill>
                          <a:schemeClr val="dk1"/>
                        </a:solidFill>
                        <a:latin typeface="Arial" pitchFamily="34" charset="0"/>
                        <a:ea typeface="+mn-ea"/>
                        <a:cs typeface="Arial" pitchFamily="34" charset="0"/>
                      </a:endParaRPr>
                    </a:p>
                  </a:txBody>
                  <a:tcPr marL="91403" marR="91403" marT="45706" marB="457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kumimoji="0" lang="en-ZA" sz="1700" b="1" kern="1200" dirty="0">
                        <a:solidFill>
                          <a:schemeClr val="dk1"/>
                        </a:solidFill>
                        <a:latin typeface="Arial" pitchFamily="34" charset="0"/>
                        <a:ea typeface="+mn-ea"/>
                        <a:cs typeface="Arial" pitchFamily="34" charset="0"/>
                      </a:endParaRPr>
                    </a:p>
                  </a:txBody>
                  <a:tcPr marL="91403" marR="91403" marT="45706" marB="457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4"/>
                  </a:ext>
                </a:extLst>
              </a:tr>
              <a:tr h="518660">
                <a:tc>
                  <a:txBody>
                    <a:bodyPr/>
                    <a:lstStyle/>
                    <a:p>
                      <a:r>
                        <a:rPr lang="en-ZA" sz="1700" dirty="0">
                          <a:latin typeface="Arial" pitchFamily="34" charset="0"/>
                          <a:cs typeface="Arial" pitchFamily="34" charset="0"/>
                        </a:rPr>
                        <a:t>Guardian’s Fund</a:t>
                      </a:r>
                    </a:p>
                  </a:txBody>
                  <a:tcPr marL="91403" marR="91403" marT="45706" marB="45706">
                    <a:lnL w="12700" cap="flat" cmpd="sng" algn="ctr">
                      <a:solidFill>
                        <a:schemeClr val="tx1"/>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endParaRPr lang="en-US" sz="1800" dirty="0"/>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algn="ctr"/>
                      <a:endParaRPr lang="en-ZA" sz="1700" kern="1200" dirty="0">
                        <a:solidFill>
                          <a:schemeClr val="tx1"/>
                        </a:solidFill>
                        <a:latin typeface="Arial" pitchFamily="34" charset="0"/>
                        <a:ea typeface="+mn-ea"/>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algn="ctr"/>
                      <a:endParaRPr lang="en-ZA" sz="1700" kern="1200" dirty="0">
                        <a:solidFill>
                          <a:schemeClr val="tx1"/>
                        </a:solidFill>
                        <a:latin typeface="Arial" pitchFamily="34" charset="0"/>
                        <a:ea typeface="+mn-ea"/>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18660">
                <a:tc>
                  <a:txBody>
                    <a:bodyPr/>
                    <a:lstStyle/>
                    <a:p>
                      <a:r>
                        <a:rPr lang="en-ZA" sz="1700" dirty="0">
                          <a:latin typeface="Arial" pitchFamily="34" charset="0"/>
                          <a:cs typeface="Arial" pitchFamily="34" charset="0"/>
                        </a:rPr>
                        <a:t>CARA Fund</a:t>
                      </a:r>
                    </a:p>
                  </a:txBody>
                  <a:tcPr marL="91403" marR="91403" marT="45706" marB="45706">
                    <a:lnL w="12700" cap="flat" cmpd="sng" algn="ctr">
                      <a:solidFill>
                        <a:schemeClr val="tx1"/>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endParaRPr lang="en-US" sz="1800" dirty="0"/>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700" dirty="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700" dirty="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18660">
                <a:tc>
                  <a:txBody>
                    <a:bodyPr/>
                    <a:lstStyle/>
                    <a:p>
                      <a:r>
                        <a:rPr lang="en-ZA" sz="1700" dirty="0">
                          <a:latin typeface="Arial" pitchFamily="34" charset="0"/>
                          <a:cs typeface="Arial" pitchFamily="34" charset="0"/>
                        </a:rPr>
                        <a:t>President's Fund</a:t>
                      </a:r>
                    </a:p>
                  </a:txBody>
                  <a:tcPr marL="91403" marR="91403" marT="45706" marB="45706">
                    <a:lnL w="12700" cap="flat" cmpd="sng" algn="ctr">
                      <a:solidFill>
                        <a:schemeClr val="tx1"/>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endParaRPr lang="en-US" sz="1800" dirty="0"/>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700" dirty="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700" dirty="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04960">
                <a:tc>
                  <a:txBody>
                    <a:bodyPr/>
                    <a:lstStyle/>
                    <a:p>
                      <a:r>
                        <a:rPr lang="en-ZA" sz="1700" dirty="0">
                          <a:latin typeface="Arial" pitchFamily="34" charset="0"/>
                          <a:cs typeface="Arial" pitchFamily="34" charset="0"/>
                        </a:rPr>
                        <a:t>Third party Funds</a:t>
                      </a:r>
                    </a:p>
                  </a:txBody>
                  <a:tcPr marL="91403" marR="91403" marT="45706" marB="45706">
                    <a:lnL w="12700" cap="flat" cmpd="sng" algn="ctr">
                      <a:solidFill>
                        <a:schemeClr val="tx1"/>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endParaRPr lang="en-US" sz="1800" dirty="0"/>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700" dirty="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700" dirty="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pic>
        <p:nvPicPr>
          <p:cNvPr id="7" name="Picture 17" descr="sad_smiley.jpg"/>
          <p:cNvPicPr>
            <a:picLocks noChangeAspect="1"/>
          </p:cNvPicPr>
          <p:nvPr/>
        </p:nvPicPr>
        <p:blipFill>
          <a:blip r:embed="rId2" cstate="print">
            <a:extLst>
              <a:ext uri="{28A0092B-C50C-407E-A947-70E740481C1C}">
                <a14:useLocalDpi xmlns:a14="http://schemas.microsoft.com/office/drawing/2010/main" val="0"/>
              </a:ext>
            </a:extLst>
          </a:blip>
          <a:srcRect l="12503" t="12503" r="8337" b="12503"/>
          <a:stretch>
            <a:fillRect/>
          </a:stretch>
        </p:blipFill>
        <p:spPr bwMode="auto">
          <a:xfrm>
            <a:off x="4918594" y="2393462"/>
            <a:ext cx="3746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sad_smiley.jpg"/>
          <p:cNvPicPr>
            <a:picLocks noChangeAspect="1"/>
          </p:cNvPicPr>
          <p:nvPr/>
        </p:nvPicPr>
        <p:blipFill>
          <a:blip r:embed="rId2" cstate="print">
            <a:extLst>
              <a:ext uri="{28A0092B-C50C-407E-A947-70E740481C1C}">
                <a14:useLocalDpi xmlns:a14="http://schemas.microsoft.com/office/drawing/2010/main" val="0"/>
              </a:ext>
            </a:extLst>
          </a:blip>
          <a:srcRect l="12503" t="12503" r="8337" b="12503"/>
          <a:stretch>
            <a:fillRect/>
          </a:stretch>
        </p:blipFill>
        <p:spPr bwMode="auto">
          <a:xfrm>
            <a:off x="6268947" y="2393462"/>
            <a:ext cx="3746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sad_smiley.jpg"/>
          <p:cNvPicPr>
            <a:picLocks noChangeAspect="1"/>
          </p:cNvPicPr>
          <p:nvPr/>
        </p:nvPicPr>
        <p:blipFill>
          <a:blip r:embed="rId2" cstate="print">
            <a:extLst>
              <a:ext uri="{28A0092B-C50C-407E-A947-70E740481C1C}">
                <a14:useLocalDpi xmlns:a14="http://schemas.microsoft.com/office/drawing/2010/main" val="0"/>
              </a:ext>
            </a:extLst>
          </a:blip>
          <a:srcRect l="12503" t="12503" r="8337" b="12503"/>
          <a:stretch>
            <a:fillRect/>
          </a:stretch>
        </p:blipFill>
        <p:spPr bwMode="auto">
          <a:xfrm>
            <a:off x="7561468" y="2393462"/>
            <a:ext cx="3746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sad_smiley.jpg"/>
          <p:cNvPicPr>
            <a:picLocks noChangeAspect="1"/>
          </p:cNvPicPr>
          <p:nvPr/>
        </p:nvPicPr>
        <p:blipFill>
          <a:blip r:embed="rId2" cstate="print">
            <a:extLst>
              <a:ext uri="{28A0092B-C50C-407E-A947-70E740481C1C}">
                <a14:useLocalDpi xmlns:a14="http://schemas.microsoft.com/office/drawing/2010/main" val="0"/>
              </a:ext>
            </a:extLst>
          </a:blip>
          <a:srcRect l="12503" t="12503" r="8337" b="12503"/>
          <a:stretch>
            <a:fillRect/>
          </a:stretch>
        </p:blipFill>
        <p:spPr bwMode="auto">
          <a:xfrm>
            <a:off x="4916581" y="2864637"/>
            <a:ext cx="3746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sad_smiley.jpg"/>
          <p:cNvPicPr>
            <a:picLocks noChangeAspect="1"/>
          </p:cNvPicPr>
          <p:nvPr/>
        </p:nvPicPr>
        <p:blipFill>
          <a:blip r:embed="rId2" cstate="print">
            <a:extLst>
              <a:ext uri="{28A0092B-C50C-407E-A947-70E740481C1C}">
                <a14:useLocalDpi xmlns:a14="http://schemas.microsoft.com/office/drawing/2010/main" val="0"/>
              </a:ext>
            </a:extLst>
          </a:blip>
          <a:srcRect l="12503" t="12503" r="8337" b="12503"/>
          <a:stretch>
            <a:fillRect/>
          </a:stretch>
        </p:blipFill>
        <p:spPr bwMode="auto">
          <a:xfrm>
            <a:off x="6268946" y="2873838"/>
            <a:ext cx="3746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sad_smiley.jpg"/>
          <p:cNvPicPr>
            <a:picLocks noChangeAspect="1"/>
          </p:cNvPicPr>
          <p:nvPr/>
        </p:nvPicPr>
        <p:blipFill>
          <a:blip r:embed="rId2" cstate="print">
            <a:extLst>
              <a:ext uri="{28A0092B-C50C-407E-A947-70E740481C1C}">
                <a14:useLocalDpi xmlns:a14="http://schemas.microsoft.com/office/drawing/2010/main" val="0"/>
              </a:ext>
            </a:extLst>
          </a:blip>
          <a:srcRect l="12503" t="12503" r="8337" b="12503"/>
          <a:stretch>
            <a:fillRect/>
          </a:stretch>
        </p:blipFill>
        <p:spPr bwMode="auto">
          <a:xfrm>
            <a:off x="7543322" y="2873838"/>
            <a:ext cx="3746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5" descr="green smil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6532" y="3915223"/>
            <a:ext cx="3587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5" descr="green smiley.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5383" y="3978435"/>
            <a:ext cx="348796"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descr="green smil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9197" y="3979514"/>
            <a:ext cx="3587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5" descr="green smil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2569" y="4421530"/>
            <a:ext cx="3587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5" descr="green smil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7146" y="4441581"/>
            <a:ext cx="3587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5" descr="green smil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9197" y="4416837"/>
            <a:ext cx="3587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5" descr="green smil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456" y="4929122"/>
            <a:ext cx="3587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descr="green smil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7146" y="4943236"/>
            <a:ext cx="3587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descr="green smil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322" y="4908184"/>
            <a:ext cx="3587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descr="green smil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1424" y="5444892"/>
            <a:ext cx="3587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5" descr="green smil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7146" y="5386402"/>
            <a:ext cx="3587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descr="green smile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9037" y="5444892"/>
            <a:ext cx="31976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80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467545" y="1340768"/>
            <a:ext cx="817767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14804" y="632259"/>
            <a:ext cx="7570378" cy="5329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r>
              <a:rPr lang="en-US" b="1" dirty="0">
                <a:solidFill>
                  <a:prstClr val="white"/>
                </a:solidFill>
                <a:latin typeface="Arial" panose="020B0604020202020204" pitchFamily="34" charset="0"/>
                <a:cs typeface="Arial" panose="020B0604020202020204" pitchFamily="34" charset="0"/>
              </a:rPr>
              <a:t>8. AUDIT OUTCOME ,cont..</a:t>
            </a:r>
            <a:endParaRPr lang="en-ZA" b="1" dirty="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B51DCC6-E40B-4681-AB98-27BFB69CD2D7}"/>
              </a:ext>
            </a:extLst>
          </p:cNvPr>
          <p:cNvSpPr txBox="1"/>
          <p:nvPr/>
        </p:nvSpPr>
        <p:spPr>
          <a:xfrm>
            <a:off x="199899" y="1340768"/>
            <a:ext cx="8712968" cy="477053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1" fontAlgn="auto" hangingPunct="1">
              <a:spcBef>
                <a:spcPts val="0"/>
              </a:spcBef>
              <a:buClr>
                <a:prstClr val="black"/>
              </a:buClr>
              <a:defRPr/>
            </a:pPr>
            <a:r>
              <a:rPr lang="en-ZA" altLang="en-US" sz="1600" dirty="0">
                <a:solidFill>
                  <a:prstClr val="black"/>
                </a:solidFill>
                <a:cs typeface="Arial" panose="020B0604020202020204" pitchFamily="34" charset="0"/>
              </a:rPr>
              <a:t>The Department received a qualified audit opinion on the Vote Account and Predetermines Objectives. </a:t>
            </a:r>
          </a:p>
          <a:p>
            <a:pPr eaLnBrk="1" fontAlgn="auto" hangingPunct="1">
              <a:spcBef>
                <a:spcPts val="0"/>
              </a:spcBef>
              <a:buClr>
                <a:prstClr val="black"/>
              </a:buClr>
              <a:defRPr/>
            </a:pPr>
            <a:endParaRPr lang="en-ZA" altLang="en-US" sz="1600" dirty="0">
              <a:solidFill>
                <a:prstClr val="black"/>
              </a:solidFill>
              <a:cs typeface="Arial" panose="020B0604020202020204" pitchFamily="34" charset="0"/>
            </a:endParaRPr>
          </a:p>
          <a:p>
            <a:pPr eaLnBrk="1" fontAlgn="auto" hangingPunct="1">
              <a:spcBef>
                <a:spcPts val="0"/>
              </a:spcBef>
              <a:buClr>
                <a:prstClr val="black"/>
              </a:buClr>
              <a:defRPr/>
            </a:pPr>
            <a:r>
              <a:rPr lang="en-ZA" altLang="en-US" sz="1600" b="1" dirty="0">
                <a:solidFill>
                  <a:srgbClr val="C00000"/>
                </a:solidFill>
                <a:cs typeface="Arial" panose="020B0604020202020204" pitchFamily="34" charset="0"/>
              </a:rPr>
              <a:t>Vote Account and Predetermines Objectives - Basis for Audit Qualification :</a:t>
            </a:r>
            <a:endParaRPr lang="en-ZA" altLang="en-US" sz="1600" dirty="0">
              <a:solidFill>
                <a:prstClr val="black"/>
              </a:solidFill>
              <a:cs typeface="Arial" panose="020B0604020202020204" pitchFamily="34" charset="0"/>
            </a:endParaRPr>
          </a:p>
          <a:p>
            <a:pPr algn="just" eaLnBrk="1" fontAlgn="auto" hangingPunct="1">
              <a:spcBef>
                <a:spcPts val="0"/>
              </a:spcBef>
              <a:buClr>
                <a:prstClr val="black"/>
              </a:buClr>
              <a:defRPr/>
            </a:pPr>
            <a:endParaRPr lang="en-US" sz="1600" b="1" dirty="0">
              <a:solidFill>
                <a:prstClr val="black"/>
              </a:solidFill>
              <a:cs typeface="Arial" panose="020B0604020202020204" pitchFamily="34" charset="0"/>
            </a:endParaRPr>
          </a:p>
          <a:p>
            <a:pPr algn="just" eaLnBrk="1" fontAlgn="auto" hangingPunct="1">
              <a:spcBef>
                <a:spcPts val="0"/>
              </a:spcBef>
              <a:buClr>
                <a:prstClr val="black"/>
              </a:buClr>
              <a:defRPr/>
            </a:pPr>
            <a:r>
              <a:rPr lang="en-US" sz="1600" b="1" dirty="0">
                <a:solidFill>
                  <a:prstClr val="black"/>
                </a:solidFill>
                <a:cs typeface="Arial" panose="020B0604020202020204" pitchFamily="34" charset="0"/>
              </a:rPr>
              <a:t>Vote Account: Contingent liabilities</a:t>
            </a:r>
            <a:r>
              <a:rPr lang="en-US" sz="1600" dirty="0">
                <a:solidFill>
                  <a:prstClr val="black"/>
                </a:solidFill>
                <a:cs typeface="Arial" panose="020B0604020202020204" pitchFamily="34" charset="0"/>
              </a:rPr>
              <a:t> – The auditor was unable to obtain sufficient appropriate audit evidence for contingent liabilities, as the Department did not maintain accurate and complete records of the information used to determine the possibility of the outflow of litigations and claims against the Department. </a:t>
            </a:r>
          </a:p>
          <a:p>
            <a:pPr>
              <a:spcBef>
                <a:spcPts val="0"/>
              </a:spcBef>
            </a:pPr>
            <a:endParaRPr lang="en-US" altLang="en-US" sz="1600" b="1" dirty="0">
              <a:solidFill>
                <a:prstClr val="black"/>
              </a:solidFill>
              <a:cs typeface="Arial" panose="020B0604020202020204" pitchFamily="34" charset="0"/>
            </a:endParaRPr>
          </a:p>
          <a:p>
            <a:pPr>
              <a:spcBef>
                <a:spcPts val="0"/>
              </a:spcBef>
            </a:pPr>
            <a:r>
              <a:rPr lang="en-ZA" altLang="en-US" sz="1600" b="1" dirty="0">
                <a:solidFill>
                  <a:prstClr val="black"/>
                </a:solidFill>
                <a:cs typeface="Arial" panose="020B0604020202020204" pitchFamily="34" charset="0"/>
              </a:rPr>
              <a:t>Predetermined Objectives: (Programme 3 State Legal Services was selected for audit ) </a:t>
            </a:r>
            <a:r>
              <a:rPr lang="en-ZA" altLang="en-US" sz="1600" dirty="0">
                <a:solidFill>
                  <a:prstClr val="black"/>
                </a:solidFill>
                <a:cs typeface="Arial" panose="020B0604020202020204" pitchFamily="34" charset="0"/>
              </a:rPr>
              <a:t>- The offices on the table below were qualified per audit criteria:</a:t>
            </a:r>
          </a:p>
          <a:p>
            <a:pPr>
              <a:spcBef>
                <a:spcPts val="0"/>
              </a:spcBef>
            </a:pPr>
            <a:endParaRPr lang="en-ZA" altLang="en-US" sz="1600" dirty="0">
              <a:solidFill>
                <a:prstClr val="black"/>
              </a:solidFill>
              <a:cs typeface="Arial" panose="020B0604020202020204" pitchFamily="34" charset="0"/>
            </a:endParaRPr>
          </a:p>
          <a:p>
            <a:pPr>
              <a:spcBef>
                <a:spcPts val="0"/>
              </a:spcBef>
            </a:pPr>
            <a:endParaRPr lang="en-ZA" altLang="en-US" sz="1600" dirty="0">
              <a:solidFill>
                <a:prstClr val="black"/>
              </a:solidFill>
              <a:cs typeface="Arial" panose="020B0604020202020204" pitchFamily="34" charset="0"/>
            </a:endParaRPr>
          </a:p>
          <a:p>
            <a:pPr>
              <a:spcBef>
                <a:spcPts val="0"/>
              </a:spcBef>
            </a:pPr>
            <a:endParaRPr lang="en-ZA" altLang="en-US" sz="1600" dirty="0">
              <a:solidFill>
                <a:prstClr val="black"/>
              </a:solidFill>
              <a:cs typeface="Arial" panose="020B0604020202020204" pitchFamily="34" charset="0"/>
            </a:endParaRPr>
          </a:p>
          <a:p>
            <a:pPr>
              <a:spcBef>
                <a:spcPts val="0"/>
              </a:spcBef>
            </a:pPr>
            <a:r>
              <a:rPr lang="en-ZA" altLang="en-US" sz="1600" dirty="0">
                <a:solidFill>
                  <a:prstClr val="black"/>
                </a:solidFill>
                <a:cs typeface="Arial" panose="020B0604020202020204" pitchFamily="34" charset="0"/>
              </a:rPr>
              <a:t> </a:t>
            </a:r>
            <a:endParaRPr lang="en-ZA" sz="1600" dirty="0">
              <a:solidFill>
                <a:prstClr val="black"/>
              </a:solidFill>
              <a:cs typeface="Arial" panose="020B0604020202020204" pitchFamily="34" charset="0"/>
            </a:endParaRPr>
          </a:p>
          <a:p>
            <a:pPr marL="285750" indent="-285750" eaLnBrk="1" fontAlgn="auto" hangingPunct="1">
              <a:spcBef>
                <a:spcPts val="0"/>
              </a:spcBef>
              <a:buClr>
                <a:prstClr val="black"/>
              </a:buClr>
              <a:buFont typeface="Arial" panose="020B0604020202020204" pitchFamily="34" charset="0"/>
              <a:buChar char="•"/>
              <a:defRPr/>
            </a:pPr>
            <a:endParaRPr lang="en-ZA" sz="1600" dirty="0">
              <a:solidFill>
                <a:prstClr val="black"/>
              </a:solidFill>
              <a:cs typeface="Arial" panose="020B0604020202020204" pitchFamily="34" charset="0"/>
            </a:endParaRPr>
          </a:p>
          <a:p>
            <a:pPr marL="285750" indent="-285750" eaLnBrk="1" fontAlgn="auto" hangingPunct="1">
              <a:spcBef>
                <a:spcPts val="0"/>
              </a:spcBef>
              <a:buClr>
                <a:prstClr val="black"/>
              </a:buClr>
              <a:buFont typeface="Arial" panose="020B0604020202020204" pitchFamily="34" charset="0"/>
              <a:buChar char="•"/>
              <a:defRPr/>
            </a:pPr>
            <a:endParaRPr lang="en-ZA" altLang="en-US" sz="1600" dirty="0">
              <a:solidFill>
                <a:prstClr val="black"/>
              </a:solidFill>
              <a:cs typeface="Arial" panose="020B0604020202020204" pitchFamily="34" charset="0"/>
            </a:endParaRPr>
          </a:p>
          <a:p>
            <a:pPr eaLnBrk="1" fontAlgn="auto" hangingPunct="1">
              <a:spcBef>
                <a:spcPts val="0"/>
              </a:spcBef>
              <a:buClr>
                <a:prstClr val="black"/>
              </a:buClr>
              <a:defRPr/>
            </a:pPr>
            <a:r>
              <a:rPr lang="en-ZA" altLang="en-US" sz="1600" b="1" dirty="0">
                <a:solidFill>
                  <a:prstClr val="black"/>
                </a:solidFill>
                <a:cs typeface="Arial" panose="020B0604020202020204" pitchFamily="34" charset="0"/>
              </a:rPr>
              <a:t>Guardian’s Fund, CARA and President’s Funds</a:t>
            </a:r>
            <a:r>
              <a:rPr lang="en-ZA" altLang="en-US" sz="1600" dirty="0">
                <a:solidFill>
                  <a:prstClr val="black"/>
                </a:solidFill>
                <a:cs typeface="Arial" panose="020B0604020202020204" pitchFamily="34" charset="0"/>
              </a:rPr>
              <a:t>, all have sustained clean audits.   </a:t>
            </a:r>
          </a:p>
        </p:txBody>
      </p:sp>
      <p:graphicFrame>
        <p:nvGraphicFramePr>
          <p:cNvPr id="7" name="Table 6"/>
          <p:cNvGraphicFramePr>
            <a:graphicFrameLocks noGrp="1"/>
          </p:cNvGraphicFramePr>
          <p:nvPr>
            <p:extLst>
              <p:ext uri="{D42A27DB-BD31-4B8C-83A1-F6EECF244321}">
                <p14:modId xmlns:p14="http://schemas.microsoft.com/office/powerpoint/2010/main" val="766944999"/>
              </p:ext>
            </p:extLst>
          </p:nvPr>
        </p:nvGraphicFramePr>
        <p:xfrm>
          <a:off x="411155" y="4465386"/>
          <a:ext cx="8177676" cy="1008111"/>
        </p:xfrm>
        <a:graphic>
          <a:graphicData uri="http://schemas.openxmlformats.org/drawingml/2006/table">
            <a:tbl>
              <a:tblPr firstRow="1" bandRow="1">
                <a:tableStyleId>{93296810-A885-4BE3-A3E7-6D5BEEA58F35}</a:tableStyleId>
              </a:tblPr>
              <a:tblGrid>
                <a:gridCol w="4088838">
                  <a:extLst>
                    <a:ext uri="{9D8B030D-6E8A-4147-A177-3AD203B41FA5}">
                      <a16:colId xmlns:a16="http://schemas.microsoft.com/office/drawing/2014/main" val="20000"/>
                    </a:ext>
                  </a:extLst>
                </a:gridCol>
                <a:gridCol w="4088838">
                  <a:extLst>
                    <a:ext uri="{9D8B030D-6E8A-4147-A177-3AD203B41FA5}">
                      <a16:colId xmlns:a16="http://schemas.microsoft.com/office/drawing/2014/main" val="20001"/>
                    </a:ext>
                  </a:extLst>
                </a:gridCol>
              </a:tblGrid>
              <a:tr h="336037">
                <a:tc>
                  <a:txBody>
                    <a:bodyPr/>
                    <a:lstStyle/>
                    <a:p>
                      <a:r>
                        <a:rPr lang="en-ZA" sz="1600" dirty="0">
                          <a:latin typeface="+mn-lt"/>
                        </a:rPr>
                        <a:t>Reliability</a:t>
                      </a:r>
                    </a:p>
                  </a:txBody>
                  <a:tcPr/>
                </a:tc>
                <a:tc>
                  <a:txBody>
                    <a:bodyPr/>
                    <a:lstStyle/>
                    <a:p>
                      <a:r>
                        <a:rPr lang="en-ZA" sz="1600" dirty="0">
                          <a:latin typeface="+mn-lt"/>
                        </a:rPr>
                        <a:t>Usefulness</a:t>
                      </a:r>
                    </a:p>
                  </a:txBody>
                  <a:tcPr/>
                </a:tc>
                <a:extLst>
                  <a:ext uri="{0D108BD9-81ED-4DB2-BD59-A6C34878D82A}">
                    <a16:rowId xmlns:a16="http://schemas.microsoft.com/office/drawing/2014/main" val="10000"/>
                  </a:ext>
                </a:extLst>
              </a:tr>
              <a:tr h="336037">
                <a:tc>
                  <a:txBody>
                    <a:bodyPr/>
                    <a:lstStyle/>
                    <a:p>
                      <a:pPr marL="285750" indent="-285750">
                        <a:buFont typeface="Arial" panose="020B0604020202020204" pitchFamily="34" charset="0"/>
                        <a:buChar char="•"/>
                      </a:pPr>
                      <a:r>
                        <a:rPr lang="en-ZA" sz="1600" dirty="0">
                          <a:solidFill>
                            <a:prstClr val="black"/>
                          </a:solidFill>
                          <a:latin typeface="+mn-lt"/>
                          <a:cs typeface="Arial" panose="020B0604020202020204" pitchFamily="34" charset="0"/>
                        </a:rPr>
                        <a:t>State Attorney’s offices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latin typeface="+mn-lt"/>
                        </a:rPr>
                        <a:t>Masters’ office</a:t>
                      </a:r>
                    </a:p>
                  </a:txBody>
                  <a:tcPr/>
                </a:tc>
                <a:extLst>
                  <a:ext uri="{0D108BD9-81ED-4DB2-BD59-A6C34878D82A}">
                    <a16:rowId xmlns:a16="http://schemas.microsoft.com/office/drawing/2014/main" val="10001"/>
                  </a:ext>
                </a:extLst>
              </a:tr>
              <a:tr h="336037">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solidFill>
                            <a:prstClr val="black"/>
                          </a:solidFill>
                          <a:latin typeface="+mn-lt"/>
                          <a:cs typeface="Arial" panose="020B0604020202020204" pitchFamily="34" charset="0"/>
                        </a:rPr>
                        <a:t>International Legal Relations</a:t>
                      </a:r>
                    </a:p>
                  </a:txBody>
                  <a:tcPr/>
                </a:tc>
                <a:tc>
                  <a:txBody>
                    <a:bodyPr/>
                    <a:lstStyle/>
                    <a:p>
                      <a:endParaRPr lang="en-US" sz="1600" dirty="0">
                        <a:latin typeface="+mn-lt"/>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79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42833020"/>
              </p:ext>
            </p:extLst>
          </p:nvPr>
        </p:nvGraphicFramePr>
        <p:xfrm>
          <a:off x="31594" y="0"/>
          <a:ext cx="911240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Google Shape;284;p41"/>
          <p:cNvSpPr txBox="1">
            <a:spLocks/>
          </p:cNvSpPr>
          <p:nvPr/>
        </p:nvSpPr>
        <p:spPr>
          <a:xfrm>
            <a:off x="3520925" y="336975"/>
            <a:ext cx="4896900" cy="4469700"/>
          </a:xfrm>
          <a:prstGeom prst="rect">
            <a:avLst/>
          </a:prstGeom>
        </p:spPr>
        <p:txBody>
          <a:bodyPr spcFirstLastPara="1" wrap="square" lIns="91425" tIns="91425" rIns="91425" bIns="91425" anchor="ctr" anchorCtr="0">
            <a:noAutofit/>
          </a:bodyPr>
          <a:lstStyle>
            <a:lvl1pPr marL="342900" indent="-342900" algn="l" rtl="0" eaLnBrk="0" fontAlgn="base" hangingPunct="0">
              <a:spcBef>
                <a:spcPct val="20000"/>
              </a:spcBef>
              <a:spcAft>
                <a:spcPct val="20000"/>
              </a:spcAft>
              <a:buFont typeface="Wingdings 2" panose="05020102010507070707" pitchFamily="18" charset="2"/>
              <a:buChar char="¡"/>
              <a:defRPr b="1" kern="1200">
                <a:solidFill>
                  <a:srgbClr val="663300"/>
                </a:solidFill>
                <a:latin typeface="+mn-lt"/>
                <a:ea typeface="+mn-ea"/>
                <a:cs typeface="+mn-cs"/>
              </a:defRPr>
            </a:lvl1pPr>
            <a:lvl2pPr marL="742950" indent="-285750" algn="l" rtl="0" eaLnBrk="0" fontAlgn="base" hangingPunct="0">
              <a:spcBef>
                <a:spcPct val="20000"/>
              </a:spcBef>
              <a:spcAft>
                <a:spcPct val="20000"/>
              </a:spcAft>
              <a:buChar char="–"/>
              <a:defRPr b="1" kern="1200">
                <a:solidFill>
                  <a:srgbClr val="663300"/>
                </a:solidFill>
                <a:latin typeface="+mn-lt"/>
                <a:ea typeface="+mn-ea"/>
                <a:cs typeface="+mn-cs"/>
              </a:defRPr>
            </a:lvl2pPr>
            <a:lvl3pPr marL="1143000" indent="-228600" algn="l" rtl="0" eaLnBrk="0" fontAlgn="base" hangingPunct="0">
              <a:spcBef>
                <a:spcPct val="20000"/>
              </a:spcBef>
              <a:spcAft>
                <a:spcPct val="20000"/>
              </a:spcAft>
              <a:buChar char="•"/>
              <a:defRPr b="1" kern="1200">
                <a:solidFill>
                  <a:srgbClr val="663300"/>
                </a:solidFill>
                <a:latin typeface="+mn-lt"/>
                <a:ea typeface="+mn-ea"/>
                <a:cs typeface="+mn-cs"/>
              </a:defRPr>
            </a:lvl3pPr>
            <a:lvl4pPr marL="1600200" indent="-228600" algn="l" rtl="0" eaLnBrk="0" fontAlgn="base" hangingPunct="0">
              <a:spcBef>
                <a:spcPct val="20000"/>
              </a:spcBef>
              <a:spcAft>
                <a:spcPct val="20000"/>
              </a:spcAft>
              <a:buChar char="–"/>
              <a:defRPr b="1" kern="1200">
                <a:solidFill>
                  <a:srgbClr val="663300"/>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Wingdings 2" panose="05020102010507070707" pitchFamily="18" charset="2"/>
              <a:buNone/>
            </a:pPr>
            <a:endParaRPr lang="en-US" dirty="0"/>
          </a:p>
        </p:txBody>
      </p:sp>
    </p:spTree>
    <p:extLst>
      <p:ext uri="{BB962C8B-B14F-4D97-AF65-F5344CB8AC3E}">
        <p14:creationId xmlns:p14="http://schemas.microsoft.com/office/powerpoint/2010/main" val="346998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480244-AC13-E54A-A081-88F3BFB650DF}"/>
              </a:ext>
            </a:extLst>
          </p:cNvPr>
          <p:cNvSpPr txBox="1"/>
          <p:nvPr/>
        </p:nvSpPr>
        <p:spPr>
          <a:xfrm>
            <a:off x="729048" y="605032"/>
            <a:ext cx="7800802" cy="369332"/>
          </a:xfrm>
          <a:prstGeom prst="rect">
            <a:avLst/>
          </a:prstGeom>
          <a:noFill/>
        </p:spPr>
        <p:txBody>
          <a:bodyPr wrap="square" rtlCol="0">
            <a:spAutoFit/>
          </a:bodyPr>
          <a:lstStyle/>
          <a:p>
            <a:r>
              <a:rPr lang="en-US" b="1" dirty="0">
                <a:cs typeface="Arial" panose="020B0604020202020204" pitchFamily="34" charset="0"/>
              </a:rPr>
              <a:t>PROGRAMME 1: ADMINISTRATION </a:t>
            </a:r>
            <a:endParaRPr lang="en-US" dirty="0">
              <a:cs typeface="Arial" panose="020B0604020202020204" pitchFamily="34" charset="0"/>
            </a:endParaRPr>
          </a:p>
        </p:txBody>
      </p:sp>
      <p:cxnSp>
        <p:nvCxnSpPr>
          <p:cNvPr id="4" name="Straight Connector 3">
            <a:extLst>
              <a:ext uri="{FF2B5EF4-FFF2-40B4-BE49-F238E27FC236}">
                <a16:creationId xmlns:a16="http://schemas.microsoft.com/office/drawing/2014/main" id="{5FECF915-9C3C-A048-902A-5CE545F09464}"/>
              </a:ext>
            </a:extLst>
          </p:cNvPr>
          <p:cNvCxnSpPr/>
          <p:nvPr/>
        </p:nvCxnSpPr>
        <p:spPr>
          <a:xfrm>
            <a:off x="619897" y="1005142"/>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243840" y="1023554"/>
            <a:ext cx="8792656" cy="4703852"/>
          </a:xfrm>
          <a:prstGeom prst="rect">
            <a:avLst/>
          </a:prstGeom>
        </p:spPr>
        <p:txBody>
          <a:bodyPr wrap="square">
            <a:spAutoFit/>
          </a:bodyPr>
          <a:lstStyle/>
          <a:p>
            <a:pPr>
              <a:spcBef>
                <a:spcPts val="1000"/>
              </a:spcBef>
            </a:pPr>
            <a:r>
              <a:rPr lang="en-ZA" sz="1600" b="1" dirty="0">
                <a:latin typeface="+mn-lt"/>
                <a:ea typeface="Calibri" panose="020F0502020204030204" pitchFamily="34" charset="0"/>
              </a:rPr>
              <a:t>The purpose of the programme is to provide strategic leadership, management and support</a:t>
            </a:r>
            <a:r>
              <a:rPr lang="en-ZA" sz="1600" b="1" u="sng" dirty="0">
                <a:latin typeface="+mn-lt"/>
                <a:ea typeface="Calibri" panose="020F0502020204030204" pitchFamily="34" charset="0"/>
              </a:rPr>
              <a:t> </a:t>
            </a:r>
            <a:r>
              <a:rPr lang="en-ZA" sz="1600" b="1" dirty="0">
                <a:latin typeface="+mn-lt"/>
                <a:ea typeface="Calibri" panose="020F0502020204030204" pitchFamily="34" charset="0"/>
              </a:rPr>
              <a:t>services to the department. </a:t>
            </a:r>
          </a:p>
          <a:p>
            <a:pPr>
              <a:spcBef>
                <a:spcPts val="1000"/>
              </a:spcBef>
            </a:pPr>
            <a:r>
              <a:rPr lang="en-ZA" sz="1600" b="1" dirty="0">
                <a:latin typeface="+mn-lt"/>
              </a:rPr>
              <a:t>This programme comprises the following sub-programmes:</a:t>
            </a:r>
          </a:p>
          <a:p>
            <a:pPr marL="342900" indent="-342900">
              <a:spcBef>
                <a:spcPts val="1000"/>
              </a:spcBef>
              <a:buFont typeface="+mj-lt"/>
              <a:buAutoNum type="alphaLcParenR"/>
            </a:pPr>
            <a:r>
              <a:rPr lang="en-ZA" sz="1600" dirty="0">
                <a:latin typeface="+mn-lt"/>
                <a:ea typeface="Calibri" panose="020F0502020204030204" pitchFamily="34" charset="0"/>
              </a:rPr>
              <a:t>Ministry:</a:t>
            </a:r>
            <a:endParaRPr lang="en-US" sz="1600" dirty="0">
              <a:latin typeface="+mn-lt"/>
            </a:endParaRPr>
          </a:p>
          <a:p>
            <a:pPr marL="342900" indent="-342900">
              <a:spcBef>
                <a:spcPts val="1000"/>
              </a:spcBef>
              <a:buFont typeface="+mj-lt"/>
              <a:buAutoNum type="alphaLcParenR"/>
            </a:pPr>
            <a:r>
              <a:rPr lang="en-ZA" sz="1600" dirty="0">
                <a:latin typeface="+mn-lt"/>
                <a:ea typeface="Calibri" panose="020F0502020204030204" pitchFamily="34" charset="0"/>
              </a:rPr>
              <a:t>Management:</a:t>
            </a:r>
            <a:endParaRPr lang="en-US" sz="1600" dirty="0">
              <a:latin typeface="+mn-lt"/>
              <a:ea typeface="Calibri" panose="020F0502020204030204" pitchFamily="34" charset="0"/>
            </a:endParaRPr>
          </a:p>
          <a:p>
            <a:pPr marL="342900" indent="-342900">
              <a:spcBef>
                <a:spcPts val="1000"/>
              </a:spcBef>
              <a:buFont typeface="+mj-lt"/>
              <a:buAutoNum type="alphaLcParenR"/>
            </a:pPr>
            <a:r>
              <a:rPr lang="en-ZA" sz="1600" dirty="0">
                <a:latin typeface="+mn-lt"/>
                <a:ea typeface="Calibri" panose="020F0502020204030204" pitchFamily="34" charset="0"/>
              </a:rPr>
              <a:t>Corporate Services:</a:t>
            </a:r>
          </a:p>
          <a:p>
            <a:pPr marL="342900" indent="-342900">
              <a:spcBef>
                <a:spcPts val="1000"/>
              </a:spcBef>
              <a:buFont typeface="+mj-lt"/>
              <a:buAutoNum type="alphaLcParenR"/>
            </a:pPr>
            <a:r>
              <a:rPr lang="en-ZA" sz="1600" dirty="0">
                <a:latin typeface="+mn-lt"/>
                <a:ea typeface="Calibri" panose="020F0502020204030204" pitchFamily="34" charset="0"/>
              </a:rPr>
              <a:t>Financial Administration</a:t>
            </a:r>
          </a:p>
          <a:p>
            <a:pPr marL="342900" indent="-342900">
              <a:spcBef>
                <a:spcPts val="1000"/>
              </a:spcBef>
              <a:buFont typeface="+mj-lt"/>
              <a:buAutoNum type="alphaLcParenR"/>
            </a:pPr>
            <a:r>
              <a:rPr lang="en-ZA" sz="1600" dirty="0">
                <a:latin typeface="+mn-lt"/>
                <a:ea typeface="Calibri" panose="020F0502020204030204" pitchFamily="34" charset="0"/>
              </a:rPr>
              <a:t>Internal Audit and Risk Management</a:t>
            </a:r>
          </a:p>
          <a:p>
            <a:pPr marL="342900" indent="-342900">
              <a:spcBef>
                <a:spcPts val="1000"/>
              </a:spcBef>
              <a:buFont typeface="+mj-lt"/>
              <a:buAutoNum type="alphaLcParenR"/>
            </a:pPr>
            <a:r>
              <a:rPr lang="en-ZA" sz="1600" dirty="0">
                <a:latin typeface="+mn-lt"/>
                <a:ea typeface="Calibri" panose="020F0502020204030204" pitchFamily="34" charset="0"/>
              </a:rPr>
              <a:t>Office Accommodation</a:t>
            </a:r>
            <a:endParaRPr lang="en-ZA" sz="1600" dirty="0">
              <a:latin typeface="+mn-lt"/>
              <a:ea typeface="Times New Roman" panose="02020603050405020304" pitchFamily="18" charset="0"/>
              <a:cs typeface="Times New Roman" panose="02020603050405020304" pitchFamily="18" charset="0"/>
            </a:endParaRPr>
          </a:p>
          <a:p>
            <a:pPr>
              <a:spcBef>
                <a:spcPts val="1000"/>
              </a:spcBef>
            </a:pPr>
            <a:r>
              <a:rPr lang="en-ZA" sz="1600" b="1" dirty="0">
                <a:latin typeface="+mn-lt"/>
                <a:ea typeface="Times New Roman" panose="02020603050405020304" pitchFamily="18" charset="0"/>
                <a:cs typeface="Times New Roman" panose="02020603050405020304" pitchFamily="18" charset="0"/>
              </a:rPr>
              <a:t>The outcomes for this programme are: </a:t>
            </a:r>
          </a:p>
          <a:p>
            <a:pPr marL="285750" indent="-285750">
              <a:spcBef>
                <a:spcPts val="1000"/>
              </a:spcBef>
              <a:buFont typeface="Wingdings" panose="05000000000000000000" pitchFamily="2" charset="2"/>
              <a:buChar char="Ø"/>
            </a:pPr>
            <a:r>
              <a:rPr lang="en-ZA" sz="1600" dirty="0">
                <a:latin typeface="+mn-lt"/>
                <a:ea typeface="Times New Roman" panose="02020603050405020304" pitchFamily="18" charset="0"/>
                <a:cs typeface="Times New Roman" panose="02020603050405020304" pitchFamily="18" charset="0"/>
              </a:rPr>
              <a:t>Outcome 1: Modernised And Digitised Justice Services Platforms;</a:t>
            </a:r>
          </a:p>
          <a:p>
            <a:pPr marL="285750" indent="-285750">
              <a:spcBef>
                <a:spcPts val="1000"/>
              </a:spcBef>
              <a:buFont typeface="Wingdings" panose="05000000000000000000" pitchFamily="2" charset="2"/>
              <a:buChar char="Ø"/>
            </a:pPr>
            <a:r>
              <a:rPr lang="en-ZA" sz="1600" dirty="0">
                <a:latin typeface="+mn-lt"/>
                <a:ea typeface="Times New Roman" panose="02020603050405020304" pitchFamily="18" charset="0"/>
                <a:cs typeface="Times New Roman" panose="02020603050405020304" pitchFamily="18" charset="0"/>
              </a:rPr>
              <a:t>Outcome 2: improved organisational capability and good governance</a:t>
            </a:r>
          </a:p>
          <a:p>
            <a:pPr marL="285750" indent="-285750">
              <a:spcBef>
                <a:spcPts val="1000"/>
              </a:spcBef>
              <a:buFont typeface="Wingdings" panose="05000000000000000000" pitchFamily="2" charset="2"/>
              <a:buChar char="Ø"/>
            </a:pPr>
            <a:r>
              <a:rPr lang="en-ZA" sz="1600" dirty="0">
                <a:latin typeface="+mn-lt"/>
                <a:ea typeface="Times New Roman" panose="02020603050405020304" pitchFamily="18" charset="0"/>
                <a:cs typeface="Times New Roman" panose="02020603050405020304" pitchFamily="18" charset="0"/>
              </a:rPr>
              <a:t>Outcome 3: improved awareness of justice services and constitutionalism</a:t>
            </a:r>
            <a:endParaRPr lang="en-US" sz="1600"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70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203513631"/>
              </p:ext>
            </p:extLst>
          </p:nvPr>
        </p:nvGraphicFramePr>
        <p:xfrm>
          <a:off x="179513" y="849721"/>
          <a:ext cx="8784975" cy="5463480"/>
        </p:xfrm>
        <a:graphic>
          <a:graphicData uri="http://schemas.openxmlformats.org/drawingml/2006/table">
            <a:tbl>
              <a:tblPr/>
              <a:tblGrid>
                <a:gridCol w="2664296">
                  <a:extLst>
                    <a:ext uri="{9D8B030D-6E8A-4147-A177-3AD203B41FA5}">
                      <a16:colId xmlns:a16="http://schemas.microsoft.com/office/drawing/2014/main" val="20000"/>
                    </a:ext>
                  </a:extLst>
                </a:gridCol>
                <a:gridCol w="2644190">
                  <a:extLst>
                    <a:ext uri="{9D8B030D-6E8A-4147-A177-3AD203B41FA5}">
                      <a16:colId xmlns:a16="http://schemas.microsoft.com/office/drawing/2014/main" val="20001"/>
                    </a:ext>
                  </a:extLst>
                </a:gridCol>
                <a:gridCol w="2588875">
                  <a:extLst>
                    <a:ext uri="{9D8B030D-6E8A-4147-A177-3AD203B41FA5}">
                      <a16:colId xmlns:a16="http://schemas.microsoft.com/office/drawing/2014/main" val="20002"/>
                    </a:ext>
                  </a:extLst>
                </a:gridCol>
                <a:gridCol w="887614">
                  <a:extLst>
                    <a:ext uri="{9D8B030D-6E8A-4147-A177-3AD203B41FA5}">
                      <a16:colId xmlns:a16="http://schemas.microsoft.com/office/drawing/2014/main" val="20003"/>
                    </a:ext>
                  </a:extLst>
                </a:gridCol>
              </a:tblGrid>
              <a:tr h="510480">
                <a:tc>
                  <a:txBody>
                    <a:bodyPr/>
                    <a:lstStyle/>
                    <a:p>
                      <a:pPr algn="l" fontAlgn="ctr"/>
                      <a:r>
                        <a:rPr lang="en-US" sz="1300" b="1" i="0" u="none" strike="noStrike" dirty="0">
                          <a:solidFill>
                            <a:srgbClr val="FFFFFF"/>
                          </a:solidFill>
                          <a:effectLst/>
                          <a:latin typeface="+mn-lt"/>
                        </a:rPr>
                        <a:t>Output indicator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Planned annual target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ctr"/>
                      <a:r>
                        <a:rPr lang="en-US" sz="1300" b="1" i="0" u="none" strike="noStrike">
                          <a:solidFill>
                            <a:srgbClr val="FFFFFF"/>
                          </a:solidFill>
                          <a:effectLst/>
                          <a:latin typeface="+mn-lt"/>
                        </a:rPr>
                        <a:t>Actual achieved performance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ctr"/>
                      <a:r>
                        <a:rPr lang="en-US" sz="1200" b="1" i="0" u="none" strike="noStrike" dirty="0">
                          <a:solidFill>
                            <a:srgbClr val="FFFFFF"/>
                          </a:solidFill>
                          <a:effectLst/>
                          <a:latin typeface="+mn-lt"/>
                        </a:rPr>
                        <a:t>Status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55633">
                <a:tc>
                  <a:txBody>
                    <a:bodyPr/>
                    <a:lstStyle/>
                    <a:p>
                      <a:pPr algn="just" fontAlgn="ctr"/>
                      <a:r>
                        <a:rPr lang="en-US" sz="1300" b="0" i="0" u="none" strike="noStrike" dirty="0">
                          <a:solidFill>
                            <a:srgbClr val="000000"/>
                          </a:solidFill>
                          <a:effectLst/>
                          <a:latin typeface="+mn-lt"/>
                        </a:rPr>
                        <a:t>1.1.1 Maintenance services available on the </a:t>
                      </a:r>
                      <a:r>
                        <a:rPr lang="en-US" sz="1300" b="0" i="0" u="none" strike="noStrike" dirty="0" err="1">
                          <a:solidFill>
                            <a:srgbClr val="000000"/>
                          </a:solidFill>
                          <a:effectLst/>
                          <a:latin typeface="+mn-lt"/>
                        </a:rPr>
                        <a:t>DoJ</a:t>
                      </a:r>
                      <a:r>
                        <a:rPr lang="en-US" sz="1300" b="0" i="0" u="none" strike="noStrike" dirty="0">
                          <a:solidFill>
                            <a:srgbClr val="000000"/>
                          </a:solidFill>
                          <a:effectLst/>
                          <a:latin typeface="+mn-lt"/>
                        </a:rPr>
                        <a:t> internet portal (online) implemented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Maintenance services available on the </a:t>
                      </a:r>
                      <a:r>
                        <a:rPr lang="en-US" sz="1300" b="0" i="0" u="none" strike="noStrike" dirty="0" err="1">
                          <a:solidFill>
                            <a:srgbClr val="000000"/>
                          </a:solidFill>
                          <a:effectLst/>
                          <a:latin typeface="+mn-lt"/>
                        </a:rPr>
                        <a:t>DoJ</a:t>
                      </a:r>
                      <a:r>
                        <a:rPr lang="en-US" sz="1300" b="0" i="0" u="none" strike="noStrike" dirty="0">
                          <a:solidFill>
                            <a:srgbClr val="000000"/>
                          </a:solidFill>
                          <a:effectLst/>
                          <a:latin typeface="+mn-lt"/>
                        </a:rPr>
                        <a:t> </a:t>
                      </a:r>
                      <a:r>
                        <a:rPr lang="en-US" sz="1300" b="0" i="0" u="none" strike="noStrike" dirty="0">
                          <a:solidFill>
                            <a:srgbClr val="000000"/>
                          </a:solidFill>
                          <a:effectLst/>
                          <a:latin typeface="+mn-lt"/>
                          <a:cs typeface="Arial" panose="020B0604020202020204" pitchFamily="34" charset="0"/>
                        </a:rPr>
                        <a:t>internet</a:t>
                      </a:r>
                      <a:r>
                        <a:rPr lang="en-US" sz="1300" b="0" i="0" u="none" strike="noStrike" dirty="0">
                          <a:solidFill>
                            <a:srgbClr val="000000"/>
                          </a:solidFill>
                          <a:effectLst/>
                          <a:latin typeface="+mn-lt"/>
                        </a:rPr>
                        <a:t> portal (online) implemented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Maintenance services piloted on the </a:t>
                      </a:r>
                      <a:r>
                        <a:rPr lang="en-US" sz="1300" b="0" i="0" u="none" strike="noStrike" dirty="0" err="1">
                          <a:solidFill>
                            <a:srgbClr val="000000"/>
                          </a:solidFill>
                          <a:effectLst/>
                          <a:latin typeface="+mn-lt"/>
                        </a:rPr>
                        <a:t>DoJ</a:t>
                      </a:r>
                      <a:r>
                        <a:rPr lang="en-US" sz="1300" b="0" i="0" u="none" strike="noStrike" dirty="0">
                          <a:solidFill>
                            <a:srgbClr val="000000"/>
                          </a:solidFill>
                          <a:effectLst/>
                          <a:latin typeface="+mn-lt"/>
                        </a:rPr>
                        <a:t> internet portal (online) by 28 February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55633">
                <a:tc>
                  <a:txBody>
                    <a:bodyPr/>
                    <a:lstStyle/>
                    <a:p>
                      <a:pPr algn="just" fontAlgn="ctr"/>
                      <a:r>
                        <a:rPr lang="en-US" sz="1300" b="0" i="0" u="none" strike="noStrike" dirty="0">
                          <a:solidFill>
                            <a:srgbClr val="000000"/>
                          </a:solidFill>
                          <a:effectLst/>
                          <a:latin typeface="+mn-lt"/>
                        </a:rPr>
                        <a:t>1.1.2 Trusts services available on the </a:t>
                      </a:r>
                      <a:r>
                        <a:rPr lang="en-US" sz="1300" b="0" i="0" u="none" strike="noStrike" dirty="0" err="1">
                          <a:solidFill>
                            <a:srgbClr val="000000"/>
                          </a:solidFill>
                          <a:effectLst/>
                          <a:latin typeface="+mn-lt"/>
                        </a:rPr>
                        <a:t>DoJ</a:t>
                      </a:r>
                      <a:r>
                        <a:rPr lang="en-US" sz="1300" b="0" i="0" u="none" strike="noStrike" dirty="0">
                          <a:solidFill>
                            <a:srgbClr val="000000"/>
                          </a:solidFill>
                          <a:effectLst/>
                          <a:latin typeface="+mn-lt"/>
                        </a:rPr>
                        <a:t> internet portal (online) implemented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Trusts services available on the </a:t>
                      </a:r>
                      <a:r>
                        <a:rPr lang="en-US" sz="1300" b="0" i="0" u="none" strike="noStrike" dirty="0" err="1">
                          <a:solidFill>
                            <a:srgbClr val="000000"/>
                          </a:solidFill>
                          <a:effectLst/>
                          <a:latin typeface="+mn-lt"/>
                        </a:rPr>
                        <a:t>DoJ</a:t>
                      </a:r>
                      <a:r>
                        <a:rPr lang="en-US" sz="1300" b="0" i="0" u="none" strike="noStrike" dirty="0">
                          <a:solidFill>
                            <a:srgbClr val="000000"/>
                          </a:solidFill>
                          <a:effectLst/>
                          <a:latin typeface="+mn-lt"/>
                        </a:rPr>
                        <a:t> internet portal (online) by 28 February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Trusts services piloted on the </a:t>
                      </a:r>
                      <a:r>
                        <a:rPr lang="en-US" sz="1300" b="0" i="0" u="none" strike="noStrike" dirty="0" err="1">
                          <a:solidFill>
                            <a:srgbClr val="000000"/>
                          </a:solidFill>
                          <a:effectLst/>
                          <a:latin typeface="+mn-lt"/>
                        </a:rPr>
                        <a:t>DoJ</a:t>
                      </a:r>
                      <a:r>
                        <a:rPr lang="en-US" sz="1300" b="0" i="0" u="none" strike="noStrike" dirty="0">
                          <a:solidFill>
                            <a:srgbClr val="000000"/>
                          </a:solidFill>
                          <a:effectLst/>
                          <a:latin typeface="+mn-lt"/>
                        </a:rPr>
                        <a:t> internet portal (online) by 28 February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55633">
                <a:tc>
                  <a:txBody>
                    <a:bodyPr/>
                    <a:lstStyle/>
                    <a:p>
                      <a:pPr algn="just" fontAlgn="ctr"/>
                      <a:r>
                        <a:rPr lang="en-US" sz="1300" b="0" i="0" u="none" strike="noStrike" dirty="0">
                          <a:solidFill>
                            <a:srgbClr val="000000"/>
                          </a:solidFill>
                          <a:effectLst/>
                          <a:latin typeface="+mn-lt"/>
                        </a:rPr>
                        <a:t>1.1.3 Deceased estates services available on the </a:t>
                      </a:r>
                      <a:r>
                        <a:rPr lang="en-US" sz="1300" b="0" i="0" u="none" strike="noStrike" dirty="0" err="1">
                          <a:solidFill>
                            <a:srgbClr val="000000"/>
                          </a:solidFill>
                          <a:effectLst/>
                          <a:latin typeface="+mn-lt"/>
                        </a:rPr>
                        <a:t>DoJ</a:t>
                      </a:r>
                      <a:r>
                        <a:rPr lang="en-US" sz="1300" b="0" i="0" u="none" strike="noStrike" dirty="0">
                          <a:solidFill>
                            <a:srgbClr val="000000"/>
                          </a:solidFill>
                          <a:effectLst/>
                          <a:latin typeface="+mn-lt"/>
                        </a:rPr>
                        <a:t> internet portal (online) by 28 February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Deceased estates services available on the </a:t>
                      </a:r>
                      <a:r>
                        <a:rPr lang="en-US" sz="1300" b="0" i="0" u="none" strike="noStrike" dirty="0" err="1">
                          <a:solidFill>
                            <a:srgbClr val="000000"/>
                          </a:solidFill>
                          <a:effectLst/>
                          <a:latin typeface="+mn-lt"/>
                        </a:rPr>
                        <a:t>DoJ</a:t>
                      </a:r>
                      <a:r>
                        <a:rPr lang="en-US" sz="1300" b="0" i="0" u="none" strike="noStrike" dirty="0">
                          <a:solidFill>
                            <a:srgbClr val="000000"/>
                          </a:solidFill>
                          <a:effectLst/>
                          <a:latin typeface="+mn-lt"/>
                        </a:rPr>
                        <a:t> internet portal (online) by 28 February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Deceased estates services piloted on the </a:t>
                      </a:r>
                      <a:r>
                        <a:rPr lang="en-US" sz="1300" b="0" i="0" u="none" strike="noStrike" dirty="0" err="1">
                          <a:solidFill>
                            <a:srgbClr val="000000"/>
                          </a:solidFill>
                          <a:effectLst/>
                          <a:latin typeface="+mn-lt"/>
                        </a:rPr>
                        <a:t>DoJ</a:t>
                      </a:r>
                      <a:r>
                        <a:rPr lang="en-US" sz="1300" b="0" i="0" u="none" strike="noStrike" dirty="0">
                          <a:solidFill>
                            <a:srgbClr val="000000"/>
                          </a:solidFill>
                          <a:effectLst/>
                          <a:latin typeface="+mn-lt"/>
                        </a:rPr>
                        <a:t> internet portal (online) by 28 February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55633">
                <a:tc>
                  <a:txBody>
                    <a:bodyPr/>
                    <a:lstStyle/>
                    <a:p>
                      <a:pPr algn="l" fontAlgn="ctr"/>
                      <a:r>
                        <a:rPr lang="en-US" sz="1300" b="0" i="0" u="none" strike="noStrike">
                          <a:solidFill>
                            <a:srgbClr val="000000"/>
                          </a:solidFill>
                          <a:effectLst/>
                          <a:latin typeface="+mn-lt"/>
                        </a:rPr>
                        <a:t>1.1.4 Protection order services available on the DoJ internet portal (online) by target date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Protection order services available on the </a:t>
                      </a:r>
                      <a:r>
                        <a:rPr lang="en-US" sz="1300" b="0" i="0" u="none" strike="noStrike" dirty="0" err="1">
                          <a:solidFill>
                            <a:srgbClr val="000000"/>
                          </a:solidFill>
                          <a:effectLst/>
                          <a:latin typeface="+mn-lt"/>
                        </a:rPr>
                        <a:t>DoJ</a:t>
                      </a:r>
                      <a:r>
                        <a:rPr lang="en-US" sz="1300" b="0" i="0" u="none" strike="noStrike" dirty="0">
                          <a:solidFill>
                            <a:srgbClr val="000000"/>
                          </a:solidFill>
                          <a:effectLst/>
                          <a:latin typeface="+mn-lt"/>
                        </a:rPr>
                        <a:t> internet portal (online) by 28 February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mn-lt"/>
                        </a:rPr>
                        <a:t>Phase 1 (for legally represented complainants) developed and tested.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55633">
                <a:tc>
                  <a:txBody>
                    <a:bodyPr/>
                    <a:lstStyle/>
                    <a:p>
                      <a:pPr algn="l" fontAlgn="ctr"/>
                      <a:r>
                        <a:rPr lang="en-US" sz="1300" b="0" i="0" u="none" strike="noStrike">
                          <a:solidFill>
                            <a:srgbClr val="000000"/>
                          </a:solidFill>
                          <a:effectLst/>
                          <a:latin typeface="+mn-lt"/>
                        </a:rPr>
                        <a:t>1.1.5 Expungement of criminal records services accessible via digital platforms by target date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Expungement of criminal records services piloted on the </a:t>
                      </a:r>
                      <a:r>
                        <a:rPr lang="en-US" sz="1300" b="0" i="0" u="none" strike="noStrike" dirty="0" err="1">
                          <a:solidFill>
                            <a:srgbClr val="000000"/>
                          </a:solidFill>
                          <a:effectLst/>
                          <a:latin typeface="+mn-lt"/>
                        </a:rPr>
                        <a:t>DoJ</a:t>
                      </a:r>
                      <a:r>
                        <a:rPr lang="en-US" sz="1300" b="0" i="0" u="none" strike="noStrike" dirty="0">
                          <a:solidFill>
                            <a:srgbClr val="000000"/>
                          </a:solidFill>
                          <a:effectLst/>
                          <a:latin typeface="+mn-lt"/>
                        </a:rPr>
                        <a:t> internet portal (online) by 28 February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Expungement of criminal records services piloted on the </a:t>
                      </a:r>
                      <a:r>
                        <a:rPr lang="en-US" sz="1300" b="0" i="0" u="none" strike="noStrike" dirty="0" err="1">
                          <a:solidFill>
                            <a:srgbClr val="000000"/>
                          </a:solidFill>
                          <a:effectLst/>
                          <a:latin typeface="+mn-lt"/>
                        </a:rPr>
                        <a:t>DoJ</a:t>
                      </a:r>
                      <a:r>
                        <a:rPr lang="en-US" sz="1300" b="0" i="0" u="none" strike="noStrike" dirty="0">
                          <a:solidFill>
                            <a:srgbClr val="000000"/>
                          </a:solidFill>
                          <a:effectLst/>
                          <a:latin typeface="+mn-lt"/>
                        </a:rPr>
                        <a:t> internet portal (online) by 28 February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55633">
                <a:tc>
                  <a:txBody>
                    <a:bodyPr/>
                    <a:lstStyle/>
                    <a:p>
                      <a:pPr algn="l" fontAlgn="ctr"/>
                      <a:r>
                        <a:rPr lang="en-US" sz="1300" b="0" i="0" u="none" strike="noStrike" dirty="0">
                          <a:solidFill>
                            <a:srgbClr val="000000"/>
                          </a:solidFill>
                          <a:effectLst/>
                          <a:latin typeface="+mn-lt"/>
                        </a:rPr>
                        <a:t>1.1.6 NRSO clearance and NRSO removal applications available on the </a:t>
                      </a:r>
                      <a:r>
                        <a:rPr lang="en-US" sz="1300" b="0" i="0" u="none" strike="noStrike" dirty="0" err="1">
                          <a:solidFill>
                            <a:srgbClr val="000000"/>
                          </a:solidFill>
                          <a:effectLst/>
                          <a:latin typeface="+mn-lt"/>
                        </a:rPr>
                        <a:t>DoJ</a:t>
                      </a:r>
                      <a:r>
                        <a:rPr lang="en-US" sz="1300" b="0" i="0" u="none" strike="noStrike" dirty="0">
                          <a:solidFill>
                            <a:srgbClr val="000000"/>
                          </a:solidFill>
                          <a:effectLst/>
                          <a:latin typeface="+mn-lt"/>
                        </a:rPr>
                        <a:t> internet portal (online)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NRSO Integration with SAPS for NRSO removal applications available by 28 February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NRSO clearance and removal services available on the </a:t>
                      </a:r>
                      <a:r>
                        <a:rPr lang="en-US" sz="1300" b="0" i="0" u="none" strike="noStrike" dirty="0" err="1">
                          <a:solidFill>
                            <a:srgbClr val="000000"/>
                          </a:solidFill>
                          <a:effectLst/>
                          <a:latin typeface="+mn-lt"/>
                        </a:rPr>
                        <a:t>DoJ</a:t>
                      </a:r>
                      <a:r>
                        <a:rPr lang="en-US" sz="1300" b="0" i="0" u="none" strike="noStrike" dirty="0">
                          <a:solidFill>
                            <a:srgbClr val="000000"/>
                          </a:solidFill>
                          <a:effectLst/>
                          <a:latin typeface="+mn-lt"/>
                        </a:rPr>
                        <a:t> internet portal (online) by 31 March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55633">
                <a:tc>
                  <a:txBody>
                    <a:bodyPr/>
                    <a:lstStyle/>
                    <a:p>
                      <a:pPr algn="just" fontAlgn="ctr"/>
                      <a:r>
                        <a:rPr lang="en-US" sz="1300" b="0" i="0" u="none" strike="noStrike">
                          <a:solidFill>
                            <a:srgbClr val="000000"/>
                          </a:solidFill>
                          <a:effectLst/>
                          <a:latin typeface="+mn-lt"/>
                        </a:rPr>
                        <a:t>1.2.1 Procurement of Courts Audio-Visual Solution (CAVS) completed by target date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mn-lt"/>
                        </a:rPr>
                        <a:t>Procurement of Courts Audio-Visual Solution (CAVS) completed by 28 February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Bid specifications completed and approved for publication through SITA.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55633">
                <a:tc>
                  <a:txBody>
                    <a:bodyPr/>
                    <a:lstStyle/>
                    <a:p>
                      <a:pPr algn="just" fontAlgn="ctr"/>
                      <a:r>
                        <a:rPr lang="en-US" sz="1300" b="0" i="0" u="none" strike="noStrike">
                          <a:solidFill>
                            <a:srgbClr val="000000"/>
                          </a:solidFill>
                          <a:effectLst/>
                          <a:latin typeface="+mn-lt"/>
                        </a:rPr>
                        <a:t>1.3.1 Number of sites where Cashless Court Solution through point of sale devices is deployed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400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443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0" name="Rectangle 29"/>
          <p:cNvSpPr/>
          <p:nvPr/>
        </p:nvSpPr>
        <p:spPr>
          <a:xfrm>
            <a:off x="992910" y="404664"/>
            <a:ext cx="7396271" cy="340093"/>
          </a:xfrm>
          <a:prstGeom prst="rect">
            <a:avLst/>
          </a:prstGeom>
          <a:solidFill>
            <a:schemeClr val="accent2"/>
          </a:solidFill>
        </p:spPr>
        <p:txBody>
          <a:bodyPr wrap="square">
            <a:spAutoFit/>
          </a:bodyPr>
          <a:lstStyle/>
          <a:p>
            <a:pPr marL="0" marR="0">
              <a:lnSpc>
                <a:spcPct val="115000"/>
              </a:lnSpc>
              <a:spcBef>
                <a:spcPts val="0"/>
              </a:spcBef>
              <a:spcAft>
                <a:spcPts val="1000"/>
              </a:spcAft>
            </a:pPr>
            <a:r>
              <a:rPr lang="en-ZA" sz="1400" b="1" dirty="0">
                <a:solidFill>
                  <a:schemeClr val="bg1"/>
                </a:solidFill>
                <a:latin typeface="+mn-lt"/>
                <a:ea typeface="Calibri" panose="020F0502020204030204" pitchFamily="34" charset="0"/>
                <a:cs typeface="Calibri" panose="020F0502020204030204" pitchFamily="34" charset="0"/>
              </a:rPr>
              <a:t>OUTCOME 1:  MODERNISED AND DIGITISED JUSTICE SERVICES PLATFORMS</a:t>
            </a:r>
            <a:endParaRPr lang="en-US" sz="1400" dirty="0">
              <a:solidFill>
                <a:schemeClr val="bg1"/>
              </a:solidFill>
              <a:effectLst/>
              <a:latin typeface="+mn-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409746" y="1556972"/>
            <a:ext cx="219075" cy="219075"/>
          </a:xfrm>
          <a:prstGeom prst="rect">
            <a:avLst/>
          </a:prstGeom>
        </p:spPr>
      </p:pic>
      <p:pic>
        <p:nvPicPr>
          <p:cNvPr id="5" name="Picture 4"/>
          <p:cNvPicPr>
            <a:picLocks noChangeAspect="1"/>
          </p:cNvPicPr>
          <p:nvPr/>
        </p:nvPicPr>
        <p:blipFill>
          <a:blip r:embed="rId2"/>
          <a:stretch>
            <a:fillRect/>
          </a:stretch>
        </p:blipFill>
        <p:spPr>
          <a:xfrm>
            <a:off x="8409747" y="2060848"/>
            <a:ext cx="219075" cy="219075"/>
          </a:xfrm>
          <a:prstGeom prst="rect">
            <a:avLst/>
          </a:prstGeom>
        </p:spPr>
      </p:pic>
      <p:pic>
        <p:nvPicPr>
          <p:cNvPr id="6" name="Picture 5"/>
          <p:cNvPicPr>
            <a:picLocks noChangeAspect="1"/>
          </p:cNvPicPr>
          <p:nvPr/>
        </p:nvPicPr>
        <p:blipFill>
          <a:blip r:embed="rId2"/>
          <a:stretch>
            <a:fillRect/>
          </a:stretch>
        </p:blipFill>
        <p:spPr>
          <a:xfrm>
            <a:off x="8409746" y="2708920"/>
            <a:ext cx="219075" cy="219075"/>
          </a:xfrm>
          <a:prstGeom prst="rect">
            <a:avLst/>
          </a:prstGeom>
        </p:spPr>
      </p:pic>
      <p:pic>
        <p:nvPicPr>
          <p:cNvPr id="7" name="Picture 6"/>
          <p:cNvPicPr>
            <a:picLocks noChangeAspect="1"/>
          </p:cNvPicPr>
          <p:nvPr/>
        </p:nvPicPr>
        <p:blipFill>
          <a:blip r:embed="rId2"/>
          <a:stretch>
            <a:fillRect/>
          </a:stretch>
        </p:blipFill>
        <p:spPr>
          <a:xfrm>
            <a:off x="8409743" y="3856203"/>
            <a:ext cx="219075" cy="219075"/>
          </a:xfrm>
          <a:prstGeom prst="rect">
            <a:avLst/>
          </a:prstGeom>
        </p:spPr>
      </p:pic>
      <p:pic>
        <p:nvPicPr>
          <p:cNvPr id="8" name="Picture 7"/>
          <p:cNvPicPr>
            <a:picLocks noChangeAspect="1"/>
          </p:cNvPicPr>
          <p:nvPr/>
        </p:nvPicPr>
        <p:blipFill>
          <a:blip r:embed="rId2"/>
          <a:stretch>
            <a:fillRect/>
          </a:stretch>
        </p:blipFill>
        <p:spPr>
          <a:xfrm>
            <a:off x="8409743" y="4585377"/>
            <a:ext cx="219075" cy="219075"/>
          </a:xfrm>
          <a:prstGeom prst="rect">
            <a:avLst/>
          </a:prstGeom>
        </p:spPr>
      </p:pic>
      <p:pic>
        <p:nvPicPr>
          <p:cNvPr id="9" name="Picture 8"/>
          <p:cNvPicPr>
            <a:picLocks noChangeAspect="1"/>
          </p:cNvPicPr>
          <p:nvPr/>
        </p:nvPicPr>
        <p:blipFill>
          <a:blip r:embed="rId2"/>
          <a:stretch>
            <a:fillRect/>
          </a:stretch>
        </p:blipFill>
        <p:spPr>
          <a:xfrm>
            <a:off x="8389181" y="5870606"/>
            <a:ext cx="219075" cy="219075"/>
          </a:xfrm>
          <a:prstGeom prst="rect">
            <a:avLst/>
          </a:prstGeom>
        </p:spPr>
      </p:pic>
      <p:pic>
        <p:nvPicPr>
          <p:cNvPr id="10" name="Picture 9"/>
          <p:cNvPicPr>
            <a:picLocks noChangeAspect="1"/>
          </p:cNvPicPr>
          <p:nvPr/>
        </p:nvPicPr>
        <p:blipFill>
          <a:blip r:embed="rId3"/>
          <a:stretch>
            <a:fillRect/>
          </a:stretch>
        </p:blipFill>
        <p:spPr>
          <a:xfrm>
            <a:off x="8420901" y="5264739"/>
            <a:ext cx="219841" cy="219075"/>
          </a:xfrm>
          <a:prstGeom prst="rect">
            <a:avLst/>
          </a:prstGeom>
        </p:spPr>
      </p:pic>
      <p:pic>
        <p:nvPicPr>
          <p:cNvPr id="11" name="Picture 10"/>
          <p:cNvPicPr>
            <a:picLocks noChangeAspect="1"/>
          </p:cNvPicPr>
          <p:nvPr/>
        </p:nvPicPr>
        <p:blipFill>
          <a:blip r:embed="rId3"/>
          <a:stretch>
            <a:fillRect/>
          </a:stretch>
        </p:blipFill>
        <p:spPr>
          <a:xfrm>
            <a:off x="8408977" y="3250336"/>
            <a:ext cx="219841" cy="219075"/>
          </a:xfrm>
          <a:prstGeom prst="rect">
            <a:avLst/>
          </a:prstGeom>
        </p:spPr>
      </p:pic>
    </p:spTree>
    <p:extLst>
      <p:ext uri="{BB962C8B-B14F-4D97-AF65-F5344CB8AC3E}">
        <p14:creationId xmlns:p14="http://schemas.microsoft.com/office/powerpoint/2010/main" val="355472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5775" y="503550"/>
            <a:ext cx="7486816" cy="340093"/>
          </a:xfrm>
          <a:prstGeom prst="rect">
            <a:avLst/>
          </a:prstGeom>
          <a:solidFill>
            <a:schemeClr val="accent2"/>
          </a:solidFill>
        </p:spPr>
        <p:txBody>
          <a:bodyPr wrap="square">
            <a:spAutoFit/>
          </a:bodyPr>
          <a:lstStyle/>
          <a:p>
            <a:pPr marL="0" marR="0">
              <a:lnSpc>
                <a:spcPct val="115000"/>
              </a:lnSpc>
              <a:spcBef>
                <a:spcPts val="0"/>
              </a:spcBef>
              <a:spcAft>
                <a:spcPts val="1000"/>
              </a:spcAft>
            </a:pPr>
            <a:r>
              <a:rPr lang="en-ZA" sz="1400" b="1" dirty="0">
                <a:solidFill>
                  <a:schemeClr val="bg1"/>
                </a:solidFill>
                <a:latin typeface="+mn-lt"/>
                <a:ea typeface="Calibri" panose="020F0502020204030204" pitchFamily="34" charset="0"/>
                <a:cs typeface="Calibri" panose="020F0502020204030204" pitchFamily="34" charset="0"/>
              </a:rPr>
              <a:t>OUTCOME 2: IMPROVED ORGANISATIONAL CAPABILITY AND GOOD GOVERNANCE</a:t>
            </a:r>
            <a:endParaRPr lang="en-US" sz="1400" dirty="0">
              <a:solidFill>
                <a:schemeClr val="bg1"/>
              </a:solidFill>
              <a:effectLst/>
              <a:latin typeface="+mn-lt"/>
              <a:ea typeface="Calibri" panose="020F0502020204030204" pitchFamily="34" charset="0"/>
              <a:cs typeface="Times New Roman" panose="02020603050405020304" pitchFamily="18"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196241542"/>
              </p:ext>
            </p:extLst>
          </p:nvPr>
        </p:nvGraphicFramePr>
        <p:xfrm>
          <a:off x="251520" y="980624"/>
          <a:ext cx="8712969" cy="4841574"/>
        </p:xfrm>
        <a:graphic>
          <a:graphicData uri="http://schemas.openxmlformats.org/drawingml/2006/table">
            <a:tbl>
              <a:tblPr/>
              <a:tblGrid>
                <a:gridCol w="3312368">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1850241">
                  <a:extLst>
                    <a:ext uri="{9D8B030D-6E8A-4147-A177-3AD203B41FA5}">
                      <a16:colId xmlns:a16="http://schemas.microsoft.com/office/drawing/2014/main" val="20002"/>
                    </a:ext>
                  </a:extLst>
                </a:gridCol>
                <a:gridCol w="886064">
                  <a:extLst>
                    <a:ext uri="{9D8B030D-6E8A-4147-A177-3AD203B41FA5}">
                      <a16:colId xmlns:a16="http://schemas.microsoft.com/office/drawing/2014/main" val="20003"/>
                    </a:ext>
                  </a:extLst>
                </a:gridCol>
              </a:tblGrid>
              <a:tr h="405873">
                <a:tc>
                  <a:txBody>
                    <a:bodyPr/>
                    <a:lstStyle/>
                    <a:p>
                      <a:pPr algn="l" fontAlgn="ctr"/>
                      <a:r>
                        <a:rPr lang="en-US" sz="1300" b="1" i="0" u="none" strike="noStrike" dirty="0">
                          <a:solidFill>
                            <a:srgbClr val="FFFFFF"/>
                          </a:solidFill>
                          <a:effectLst/>
                          <a:latin typeface="Arial" panose="020B0604020202020204" pitchFamily="34" charset="0"/>
                          <a:cs typeface="Arial" panose="020B0604020202020204" pitchFamily="34" charset="0"/>
                        </a:rPr>
                        <a:t>Output indicator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Arial" panose="020B0604020202020204" pitchFamily="34" charset="0"/>
                          <a:cs typeface="Arial" panose="020B0604020202020204" pitchFamily="34" charset="0"/>
                        </a:rPr>
                        <a:t>Planned annual target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Arial" panose="020B0604020202020204" pitchFamily="34" charset="0"/>
                          <a:cs typeface="Arial" panose="020B0604020202020204" pitchFamily="34" charset="0"/>
                        </a:rPr>
                        <a:t>Actual achieved performance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200" b="1" i="0" u="none" strike="noStrike" dirty="0">
                          <a:solidFill>
                            <a:srgbClr val="FFFFFF"/>
                          </a:solidFill>
                          <a:effectLst/>
                          <a:latin typeface="Arial" panose="020B0604020202020204" pitchFamily="34" charset="0"/>
                          <a:cs typeface="Arial" panose="020B0604020202020204" pitchFamily="34" charset="0"/>
                        </a:rPr>
                        <a:t>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10000"/>
                  </a:ext>
                </a:extLst>
              </a:tr>
              <a:tr h="405873">
                <a:tc>
                  <a:txBody>
                    <a:bodyPr/>
                    <a:lstStyle/>
                    <a:p>
                      <a:pPr algn="just" fontAlgn="ctr"/>
                      <a:r>
                        <a:rPr lang="en-US" sz="1300" b="0" i="0" u="none" strike="noStrike" dirty="0">
                          <a:solidFill>
                            <a:srgbClr val="000000"/>
                          </a:solidFill>
                          <a:effectLst/>
                          <a:latin typeface="Arial" panose="020B0604020202020204" pitchFamily="34" charset="0"/>
                          <a:cs typeface="Arial" panose="020B0604020202020204" pitchFamily="34" charset="0"/>
                        </a:rPr>
                        <a:t>2.1.1 Percentage of vacancy posts at SMS level (Vacancy rate)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05873">
                <a:tc>
                  <a:txBody>
                    <a:bodyPr/>
                    <a:lstStyle/>
                    <a:p>
                      <a:pPr algn="just" fontAlgn="ctr"/>
                      <a:r>
                        <a:rPr lang="en-US" sz="1300" b="0" i="0" u="none" strike="noStrike">
                          <a:solidFill>
                            <a:srgbClr val="000000"/>
                          </a:solidFill>
                          <a:effectLst/>
                          <a:latin typeface="Arial" panose="020B0604020202020204" pitchFamily="34" charset="0"/>
                          <a:cs typeface="Arial" panose="020B0604020202020204" pitchFamily="34" charset="0"/>
                        </a:rPr>
                        <a:t>2.2.1 Percentage of women occupying senior management service (SMS) and LP 10 positions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Arial" panose="020B0604020202020204" pitchFamily="34" charset="0"/>
                          <a:cs typeface="Arial" panose="020B0604020202020204" pitchFamily="34" charset="0"/>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cs typeface="Arial" panose="020B0604020202020204" pitchFamily="34" charset="0"/>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05873">
                <a:tc>
                  <a:txBody>
                    <a:bodyPr/>
                    <a:lstStyle/>
                    <a:p>
                      <a:pPr algn="just" fontAlgn="ctr"/>
                      <a:r>
                        <a:rPr lang="en-US" sz="1300" b="0" i="0" u="none" strike="noStrike">
                          <a:solidFill>
                            <a:srgbClr val="000000"/>
                          </a:solidFill>
                          <a:effectLst/>
                          <a:latin typeface="Arial" panose="020B0604020202020204" pitchFamily="34" charset="0"/>
                          <a:cs typeface="Arial" panose="020B0604020202020204" pitchFamily="34" charset="0"/>
                        </a:rPr>
                        <a:t>2.3.1 Number of initiatives completed to implement reconfigured macro structure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Arial" panose="020B0604020202020204" pitchFamily="34" charset="0"/>
                          <a:cs typeface="Arial" panose="020B0604020202020204" pitchFamily="34" charset="0"/>
                        </a:rPr>
                        <a:t>6 initiatives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cs typeface="Arial" panose="020B0604020202020204" pitchFamily="34" charset="0"/>
                        </a:rPr>
                        <a:t>6 initiatives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608808">
                <a:tc>
                  <a:txBody>
                    <a:bodyPr/>
                    <a:lstStyle/>
                    <a:p>
                      <a:pPr algn="just" fontAlgn="ctr"/>
                      <a:r>
                        <a:rPr lang="en-US" sz="1300" b="0" i="0" u="none" strike="noStrike">
                          <a:solidFill>
                            <a:srgbClr val="000000"/>
                          </a:solidFill>
                          <a:effectLst/>
                          <a:latin typeface="Arial" panose="020B0604020202020204" pitchFamily="34" charset="0"/>
                          <a:cs typeface="Arial" panose="020B0604020202020204" pitchFamily="34" charset="0"/>
                        </a:rPr>
                        <a:t>2.4.1 Number of people trained in line with workplace skills plan (WSP) through Justice College and HRD unit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Arial" panose="020B0604020202020204" pitchFamily="34" charset="0"/>
                          <a:cs typeface="Arial" panose="020B0604020202020204" pitchFamily="34" charset="0"/>
                        </a:rPr>
                        <a:t>3000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cs typeface="Arial" panose="020B0604020202020204" pitchFamily="34" charset="0"/>
                        </a:rPr>
                        <a:t>6 706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405873">
                <a:tc>
                  <a:txBody>
                    <a:bodyPr/>
                    <a:lstStyle/>
                    <a:p>
                      <a:pPr algn="just" fontAlgn="ctr"/>
                      <a:r>
                        <a:rPr lang="en-US" sz="1300" b="0" i="0" u="none" strike="noStrike">
                          <a:solidFill>
                            <a:srgbClr val="000000"/>
                          </a:solidFill>
                          <a:effectLst/>
                          <a:latin typeface="Arial" panose="020B0604020202020204" pitchFamily="34" charset="0"/>
                          <a:cs typeface="Arial" panose="020B0604020202020204" pitchFamily="34" charset="0"/>
                        </a:rPr>
                        <a:t>2.5.1 Percentage of reported corruption cases investigated for officials finalised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Arial" panose="020B0604020202020204" pitchFamily="34" charset="0"/>
                          <a:cs typeface="Arial" panose="020B0604020202020204" pitchFamily="34" charset="0"/>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cs typeface="Arial" panose="020B0604020202020204" pitchFamily="34" charset="0"/>
                        </a:rPr>
                        <a:t>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608808">
                <a:tc>
                  <a:txBody>
                    <a:bodyPr/>
                    <a:lstStyle/>
                    <a:p>
                      <a:pPr algn="l" fontAlgn="ctr"/>
                      <a:r>
                        <a:rPr lang="en-US" sz="1300" b="0" i="0" u="none" strike="noStrike">
                          <a:solidFill>
                            <a:srgbClr val="000000"/>
                          </a:solidFill>
                          <a:effectLst/>
                          <a:latin typeface="Arial" panose="020B0604020202020204" pitchFamily="34" charset="0"/>
                          <a:cs typeface="Arial" panose="020B0604020202020204" pitchFamily="34" charset="0"/>
                        </a:rPr>
                        <a:t>2.6.1 Percentage of disciplinary hearings finalised within 90 days from the date of opening the matter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Arial" panose="020B0604020202020204" pitchFamily="34" charset="0"/>
                          <a:cs typeface="Arial" panose="020B0604020202020204" pitchFamily="34" charset="0"/>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cs typeface="Arial" panose="020B0604020202020204" pitchFamily="34" charset="0"/>
                        </a:rPr>
                        <a:t>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405873">
                <a:tc>
                  <a:txBody>
                    <a:bodyPr/>
                    <a:lstStyle/>
                    <a:p>
                      <a:pPr algn="l" fontAlgn="ctr"/>
                      <a:r>
                        <a:rPr lang="en-US" sz="1300" b="0" i="0" u="none" strike="noStrike">
                          <a:solidFill>
                            <a:srgbClr val="000000"/>
                          </a:solidFill>
                          <a:effectLst/>
                          <a:latin typeface="Arial" panose="020B0604020202020204" pitchFamily="34" charset="0"/>
                          <a:cs typeface="Arial" panose="020B0604020202020204" pitchFamily="34" charset="0"/>
                        </a:rPr>
                        <a:t>2.7.1 Percentage of grievances resolved within 90 days from the date of opening the matter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cs typeface="Arial" panose="020B0604020202020204" pitchFamily="34" charset="0"/>
                        </a:rPr>
                        <a:t>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cs typeface="Arial" panose="020B0604020202020204" pitchFamily="34" charset="0"/>
                        </a:rPr>
                        <a:t>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405873">
                <a:tc>
                  <a:txBody>
                    <a:bodyPr/>
                    <a:lstStyle/>
                    <a:p>
                      <a:pPr algn="l" fontAlgn="ctr"/>
                      <a:r>
                        <a:rPr lang="en-US" sz="1300" b="0" i="0" u="none" strike="noStrike">
                          <a:solidFill>
                            <a:srgbClr val="000000"/>
                          </a:solidFill>
                          <a:effectLst/>
                          <a:latin typeface="Arial" panose="020B0604020202020204" pitchFamily="34" charset="0"/>
                          <a:cs typeface="Arial" panose="020B0604020202020204" pitchFamily="34" charset="0"/>
                        </a:rPr>
                        <a:t>2.8.1 Number of backlogs on disciplinary hearing cases for misconduct resolved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cs typeface="Arial" panose="020B060402020202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cs typeface="Arial" panose="020B0604020202020204" pitchFamily="34" charset="0"/>
                        </a:rPr>
                        <a:t>119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405873">
                <a:tc>
                  <a:txBody>
                    <a:bodyPr/>
                    <a:lstStyle/>
                    <a:p>
                      <a:pPr algn="l" fontAlgn="ctr"/>
                      <a:r>
                        <a:rPr lang="en-US" sz="1300" b="0" i="0" u="none" strike="noStrike">
                          <a:solidFill>
                            <a:srgbClr val="000000"/>
                          </a:solidFill>
                          <a:effectLst/>
                          <a:latin typeface="Arial" panose="020B0604020202020204" pitchFamily="34" charset="0"/>
                          <a:cs typeface="Arial" panose="020B0604020202020204" pitchFamily="34" charset="0"/>
                        </a:rPr>
                        <a:t>2.9.1 Number of backlogs on grievances resolved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Arial" panose="020B0604020202020204" pitchFamily="34" charset="0"/>
                          <a:cs typeface="Arial" panose="020B0604020202020204" pitchFamily="34" charset="0"/>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Arial" panose="020B0604020202020204" pitchFamily="34" charset="0"/>
                          <a:cs typeface="Arial" panose="020B0604020202020204" pitchFamily="34" charset="0"/>
                        </a:rPr>
                        <a:t>113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pic>
        <p:nvPicPr>
          <p:cNvPr id="4" name="Picture 3"/>
          <p:cNvPicPr>
            <a:picLocks noChangeAspect="1"/>
          </p:cNvPicPr>
          <p:nvPr/>
        </p:nvPicPr>
        <p:blipFill>
          <a:blip r:embed="rId2"/>
          <a:stretch>
            <a:fillRect/>
          </a:stretch>
        </p:blipFill>
        <p:spPr>
          <a:xfrm>
            <a:off x="8273052" y="2075202"/>
            <a:ext cx="219075" cy="219075"/>
          </a:xfrm>
          <a:prstGeom prst="rect">
            <a:avLst/>
          </a:prstGeom>
        </p:spPr>
      </p:pic>
      <p:pic>
        <p:nvPicPr>
          <p:cNvPr id="5" name="Picture 4"/>
          <p:cNvPicPr>
            <a:picLocks noChangeAspect="1"/>
          </p:cNvPicPr>
          <p:nvPr/>
        </p:nvPicPr>
        <p:blipFill>
          <a:blip r:embed="rId2"/>
          <a:stretch>
            <a:fillRect/>
          </a:stretch>
        </p:blipFill>
        <p:spPr>
          <a:xfrm>
            <a:off x="8273052" y="2512540"/>
            <a:ext cx="219075" cy="219075"/>
          </a:xfrm>
          <a:prstGeom prst="rect">
            <a:avLst/>
          </a:prstGeom>
        </p:spPr>
      </p:pic>
      <p:pic>
        <p:nvPicPr>
          <p:cNvPr id="6" name="Picture 5"/>
          <p:cNvPicPr>
            <a:picLocks noChangeAspect="1"/>
          </p:cNvPicPr>
          <p:nvPr/>
        </p:nvPicPr>
        <p:blipFill>
          <a:blip r:embed="rId2"/>
          <a:stretch>
            <a:fillRect/>
          </a:stretch>
        </p:blipFill>
        <p:spPr>
          <a:xfrm>
            <a:off x="8272669" y="3048758"/>
            <a:ext cx="219075" cy="219075"/>
          </a:xfrm>
          <a:prstGeom prst="rect">
            <a:avLst/>
          </a:prstGeom>
        </p:spPr>
      </p:pic>
      <p:pic>
        <p:nvPicPr>
          <p:cNvPr id="7" name="Picture 6"/>
          <p:cNvPicPr>
            <a:picLocks noChangeAspect="1"/>
          </p:cNvPicPr>
          <p:nvPr/>
        </p:nvPicPr>
        <p:blipFill>
          <a:blip r:embed="rId2"/>
          <a:stretch>
            <a:fillRect/>
          </a:stretch>
        </p:blipFill>
        <p:spPr>
          <a:xfrm>
            <a:off x="8272669" y="3530207"/>
            <a:ext cx="219075" cy="219075"/>
          </a:xfrm>
          <a:prstGeom prst="rect">
            <a:avLst/>
          </a:prstGeom>
        </p:spPr>
      </p:pic>
      <p:pic>
        <p:nvPicPr>
          <p:cNvPr id="8" name="Picture 7"/>
          <p:cNvPicPr>
            <a:picLocks noChangeAspect="1"/>
          </p:cNvPicPr>
          <p:nvPr/>
        </p:nvPicPr>
        <p:blipFill>
          <a:blip r:embed="rId2"/>
          <a:stretch>
            <a:fillRect/>
          </a:stretch>
        </p:blipFill>
        <p:spPr>
          <a:xfrm>
            <a:off x="8260610" y="4082637"/>
            <a:ext cx="219075" cy="219075"/>
          </a:xfrm>
          <a:prstGeom prst="rect">
            <a:avLst/>
          </a:prstGeom>
        </p:spPr>
      </p:pic>
      <p:pic>
        <p:nvPicPr>
          <p:cNvPr id="9" name="Picture 8"/>
          <p:cNvPicPr>
            <a:picLocks noChangeAspect="1"/>
          </p:cNvPicPr>
          <p:nvPr/>
        </p:nvPicPr>
        <p:blipFill>
          <a:blip r:embed="rId2"/>
          <a:stretch>
            <a:fillRect/>
          </a:stretch>
        </p:blipFill>
        <p:spPr>
          <a:xfrm>
            <a:off x="8260609" y="4635067"/>
            <a:ext cx="219075" cy="219075"/>
          </a:xfrm>
          <a:prstGeom prst="rect">
            <a:avLst/>
          </a:prstGeom>
        </p:spPr>
      </p:pic>
      <p:pic>
        <p:nvPicPr>
          <p:cNvPr id="10" name="Picture 9"/>
          <p:cNvPicPr>
            <a:picLocks noChangeAspect="1"/>
          </p:cNvPicPr>
          <p:nvPr/>
        </p:nvPicPr>
        <p:blipFill>
          <a:blip r:embed="rId2"/>
          <a:stretch>
            <a:fillRect/>
          </a:stretch>
        </p:blipFill>
        <p:spPr>
          <a:xfrm>
            <a:off x="8246745" y="5116516"/>
            <a:ext cx="219075" cy="219075"/>
          </a:xfrm>
          <a:prstGeom prst="rect">
            <a:avLst/>
          </a:prstGeom>
        </p:spPr>
      </p:pic>
      <p:pic>
        <p:nvPicPr>
          <p:cNvPr id="11" name="Picture 10"/>
          <p:cNvPicPr>
            <a:picLocks noChangeAspect="1"/>
          </p:cNvPicPr>
          <p:nvPr/>
        </p:nvPicPr>
        <p:blipFill>
          <a:blip r:embed="rId2"/>
          <a:stretch>
            <a:fillRect/>
          </a:stretch>
        </p:blipFill>
        <p:spPr>
          <a:xfrm>
            <a:off x="8272668" y="5516047"/>
            <a:ext cx="219075" cy="219075"/>
          </a:xfrm>
          <a:prstGeom prst="rect">
            <a:avLst/>
          </a:prstGeom>
        </p:spPr>
      </p:pic>
      <p:pic>
        <p:nvPicPr>
          <p:cNvPr id="12" name="Picture 11"/>
          <p:cNvPicPr>
            <a:picLocks noChangeAspect="1"/>
          </p:cNvPicPr>
          <p:nvPr/>
        </p:nvPicPr>
        <p:blipFill>
          <a:blip r:embed="rId3"/>
          <a:stretch>
            <a:fillRect/>
          </a:stretch>
        </p:blipFill>
        <p:spPr>
          <a:xfrm>
            <a:off x="8272669" y="1471634"/>
            <a:ext cx="219841" cy="219075"/>
          </a:xfrm>
          <a:prstGeom prst="rect">
            <a:avLst/>
          </a:prstGeom>
        </p:spPr>
      </p:pic>
    </p:spTree>
    <p:extLst>
      <p:ext uri="{BB962C8B-B14F-4D97-AF65-F5344CB8AC3E}">
        <p14:creationId xmlns:p14="http://schemas.microsoft.com/office/powerpoint/2010/main" val="338529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671042" y="861407"/>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3" name="Rectangle 2"/>
          <p:cNvSpPr/>
          <p:nvPr/>
        </p:nvSpPr>
        <p:spPr>
          <a:xfrm>
            <a:off x="671042" y="450053"/>
            <a:ext cx="7154832" cy="369332"/>
          </a:xfrm>
          <a:prstGeom prst="rect">
            <a:avLst/>
          </a:prstGeom>
          <a:solidFill>
            <a:schemeClr val="accent2"/>
          </a:solidFill>
        </p:spPr>
        <p:txBody>
          <a:bodyPr wrap="square">
            <a:spAutoFit/>
          </a:bodyPr>
          <a:lstStyle/>
          <a:p>
            <a:pPr eaLnBrk="1" fontAlgn="auto" hangingPunct="1">
              <a:spcBef>
                <a:spcPts val="0"/>
              </a:spcBef>
              <a:spcAft>
                <a:spcPts val="0"/>
              </a:spcAft>
              <a:defRPr/>
            </a:pPr>
            <a:r>
              <a:rPr lang="en-US" b="1" dirty="0">
                <a:solidFill>
                  <a:schemeClr val="bg1"/>
                </a:solidFill>
              </a:rPr>
              <a:t>CONTENTS</a:t>
            </a:r>
          </a:p>
        </p:txBody>
      </p:sp>
      <p:sp>
        <p:nvSpPr>
          <p:cNvPr id="2" name="Rectangle 1"/>
          <p:cNvSpPr/>
          <p:nvPr/>
        </p:nvSpPr>
        <p:spPr>
          <a:xfrm>
            <a:off x="330285" y="1330838"/>
            <a:ext cx="4572000" cy="369332"/>
          </a:xfrm>
          <a:prstGeom prst="rect">
            <a:avLst/>
          </a:prstGeom>
        </p:spPr>
        <p:txBody>
          <a:bodyPr>
            <a:spAutoFit/>
          </a:bodyPr>
          <a:lstStyle/>
          <a:p>
            <a:pPr marL="342900" indent="-342900" algn="ctr">
              <a:buFont typeface="+mj-lt"/>
              <a:buAutoNum type="arabicPeriod"/>
            </a:pPr>
            <a:endParaRPr lang="en-US" b="1" dirty="0">
              <a:latin typeface="Arial" panose="020B0604020202020204" pitchFamily="34" charset="0"/>
              <a:cs typeface="Arial" panose="020B0604020202020204" pitchFamily="34" charset="0"/>
            </a:endParaRPr>
          </a:p>
        </p:txBody>
      </p:sp>
      <p:sp>
        <p:nvSpPr>
          <p:cNvPr id="23" name="Rectangle 22"/>
          <p:cNvSpPr/>
          <p:nvPr/>
        </p:nvSpPr>
        <p:spPr>
          <a:xfrm>
            <a:off x="671042" y="817907"/>
            <a:ext cx="8280920" cy="5632311"/>
          </a:xfrm>
          <a:prstGeom prst="rect">
            <a:avLst/>
          </a:prstGeom>
        </p:spPr>
        <p:txBody>
          <a:bodyPr wrap="square">
            <a:spAutoFit/>
          </a:bodyPr>
          <a:lstStyle/>
          <a:p>
            <a:pPr marL="457200" indent="-457200">
              <a:lnSpc>
                <a:spcPct val="150000"/>
              </a:lnSpc>
              <a:buFont typeface="+mj-lt"/>
              <a:buAutoNum type="arabicPeriod"/>
              <a:defRPr/>
            </a:pPr>
            <a:r>
              <a:rPr lang="en-ZA" sz="2000" dirty="0">
                <a:latin typeface="+mn-lt"/>
              </a:rPr>
              <a:t>Introduction</a:t>
            </a:r>
          </a:p>
          <a:p>
            <a:pPr marL="457200" indent="-457200">
              <a:lnSpc>
                <a:spcPct val="150000"/>
              </a:lnSpc>
              <a:buFont typeface="+mj-lt"/>
              <a:buAutoNum type="arabicPeriod"/>
              <a:defRPr/>
            </a:pPr>
            <a:r>
              <a:rPr lang="en-ZA" sz="2000" dirty="0">
                <a:latin typeface="+mn-lt"/>
              </a:rPr>
              <a:t>Strategic Focus</a:t>
            </a:r>
          </a:p>
          <a:p>
            <a:pPr marL="457200" indent="-457200">
              <a:lnSpc>
                <a:spcPct val="150000"/>
              </a:lnSpc>
              <a:buFont typeface="+mj-lt"/>
              <a:buAutoNum type="arabicPeriod"/>
              <a:defRPr/>
            </a:pPr>
            <a:r>
              <a:rPr lang="en-ZA" sz="2000" dirty="0">
                <a:latin typeface="+mn-lt"/>
              </a:rPr>
              <a:t>2021/22 Overall Departmental Performance</a:t>
            </a:r>
          </a:p>
          <a:p>
            <a:pPr marL="457200" lvl="0" indent="-457200">
              <a:lnSpc>
                <a:spcPct val="150000"/>
              </a:lnSpc>
              <a:buFont typeface="+mj-lt"/>
              <a:buAutoNum type="arabicPeriod"/>
              <a:defRPr/>
            </a:pPr>
            <a:r>
              <a:rPr lang="en-US" sz="2000" dirty="0">
                <a:latin typeface="+mn-lt"/>
                <a:ea typeface="Noto Sans" panose="020B0502040504020204" pitchFamily="34"/>
                <a:cs typeface="Calibri" panose="020F0502020204030204" pitchFamily="34" charset="0"/>
              </a:rPr>
              <a:t>Overall Performance per programme</a:t>
            </a:r>
          </a:p>
          <a:p>
            <a:pPr marL="457200" lvl="0" indent="-457200">
              <a:lnSpc>
                <a:spcPct val="150000"/>
              </a:lnSpc>
              <a:buFont typeface="+mj-lt"/>
              <a:buAutoNum type="arabicPeriod"/>
              <a:defRPr/>
            </a:pPr>
            <a:r>
              <a:rPr lang="en-US" sz="2000" dirty="0">
                <a:latin typeface="+mn-lt"/>
                <a:ea typeface="Noto Sans" panose="020B0502040504020204" pitchFamily="34"/>
                <a:cs typeface="Calibri" panose="020F0502020204030204" pitchFamily="34" charset="0"/>
              </a:rPr>
              <a:t>Performance </a:t>
            </a:r>
            <a:r>
              <a:rPr lang="en-US" sz="2000" dirty="0">
                <a:latin typeface="+mn-lt"/>
              </a:rPr>
              <a:t>Highlights</a:t>
            </a:r>
          </a:p>
          <a:p>
            <a:pPr marL="457200" lvl="0" indent="-457200">
              <a:lnSpc>
                <a:spcPct val="150000"/>
              </a:lnSpc>
              <a:buFont typeface="+mj-lt"/>
              <a:buAutoNum type="arabicPeriod"/>
              <a:defRPr/>
            </a:pPr>
            <a:r>
              <a:rPr lang="en-ZA" sz="2000" dirty="0">
                <a:latin typeface="+mn-lt"/>
              </a:rPr>
              <a:t>Progress On The Key Legislation</a:t>
            </a:r>
          </a:p>
          <a:p>
            <a:pPr marL="457200" lvl="0" indent="-457200">
              <a:lnSpc>
                <a:spcPct val="150000"/>
              </a:lnSpc>
              <a:buFont typeface="+mj-lt"/>
              <a:buAutoNum type="arabicPeriod"/>
              <a:defRPr/>
            </a:pPr>
            <a:r>
              <a:rPr lang="en-ZA" sz="2000" dirty="0">
                <a:latin typeface="+mn-lt"/>
              </a:rPr>
              <a:t>Challenges</a:t>
            </a:r>
            <a:r>
              <a:rPr lang="en-US" sz="2000" dirty="0">
                <a:latin typeface="+mn-lt"/>
              </a:rPr>
              <a:t> </a:t>
            </a:r>
          </a:p>
          <a:p>
            <a:pPr marL="457200" lvl="0" indent="-457200">
              <a:lnSpc>
                <a:spcPct val="150000"/>
              </a:lnSpc>
              <a:buFont typeface="+mj-lt"/>
              <a:buAutoNum type="arabicPeriod"/>
              <a:defRPr/>
            </a:pPr>
            <a:r>
              <a:rPr lang="en-US" sz="2000" dirty="0">
                <a:latin typeface="+mn-lt"/>
              </a:rPr>
              <a:t>Audit Outcomes </a:t>
            </a:r>
          </a:p>
          <a:p>
            <a:pPr marL="457200" lvl="0" indent="-457200">
              <a:lnSpc>
                <a:spcPct val="150000"/>
              </a:lnSpc>
              <a:buFont typeface="+mj-lt"/>
              <a:buAutoNum type="arabicPeriod"/>
              <a:defRPr/>
            </a:pPr>
            <a:r>
              <a:rPr lang="en-US" sz="2000" dirty="0">
                <a:latin typeface="+mn-lt"/>
              </a:rPr>
              <a:t>Performance Information </a:t>
            </a:r>
          </a:p>
          <a:p>
            <a:pPr marL="457200" lvl="0" indent="-457200">
              <a:lnSpc>
                <a:spcPct val="150000"/>
              </a:lnSpc>
              <a:buFont typeface="+mj-lt"/>
              <a:buAutoNum type="arabicPeriod"/>
              <a:defRPr/>
            </a:pPr>
            <a:r>
              <a:rPr lang="en-US" sz="2000" dirty="0">
                <a:latin typeface="+mn-lt"/>
              </a:rPr>
              <a:t>Human Resources </a:t>
            </a:r>
          </a:p>
          <a:p>
            <a:pPr marL="457200" lvl="0" indent="-457200">
              <a:lnSpc>
                <a:spcPct val="150000"/>
              </a:lnSpc>
              <a:buFont typeface="+mj-lt"/>
              <a:buAutoNum type="arabicPeriod"/>
              <a:defRPr/>
            </a:pPr>
            <a:r>
              <a:rPr lang="en-US" sz="2000" dirty="0">
                <a:latin typeface="+mn-lt"/>
              </a:rPr>
              <a:t>Financial Information </a:t>
            </a:r>
          </a:p>
          <a:p>
            <a:pPr marL="457200" lvl="0" indent="-457200">
              <a:lnSpc>
                <a:spcPct val="150000"/>
              </a:lnSpc>
              <a:buFont typeface="+mj-lt"/>
              <a:buAutoNum type="arabicPeriod"/>
              <a:defRPr/>
            </a:pPr>
            <a:r>
              <a:rPr lang="en-US" sz="2000" dirty="0">
                <a:latin typeface="+mn-lt"/>
              </a:rPr>
              <a:t>Conclusion</a:t>
            </a:r>
            <a:endParaRPr lang="en-ZA" sz="2000" dirty="0">
              <a:latin typeface="+mn-lt"/>
            </a:endParaRPr>
          </a:p>
        </p:txBody>
      </p:sp>
    </p:spTree>
    <p:extLst>
      <p:ext uri="{BB962C8B-B14F-4D97-AF65-F5344CB8AC3E}">
        <p14:creationId xmlns:p14="http://schemas.microsoft.com/office/powerpoint/2010/main" val="425248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607" y="438171"/>
            <a:ext cx="7416824" cy="318998"/>
          </a:xfrm>
          <a:prstGeom prst="rect">
            <a:avLst/>
          </a:prstGeom>
          <a:solidFill>
            <a:schemeClr val="accent2"/>
          </a:solidFill>
        </p:spPr>
        <p:txBody>
          <a:bodyPr wrap="square">
            <a:spAutoFit/>
          </a:bodyPr>
          <a:lstStyle/>
          <a:p>
            <a:pPr marL="0" marR="0">
              <a:lnSpc>
                <a:spcPct val="115000"/>
              </a:lnSpc>
              <a:spcBef>
                <a:spcPts val="0"/>
              </a:spcBef>
              <a:spcAft>
                <a:spcPts val="1000"/>
              </a:spcAft>
            </a:pPr>
            <a:r>
              <a:rPr lang="en-ZA" sz="1400" b="1" dirty="0">
                <a:solidFill>
                  <a:schemeClr val="bg1"/>
                </a:solidFill>
                <a:latin typeface="+mn-lt"/>
                <a:ea typeface="Calibri" panose="020F0502020204030204" pitchFamily="34" charset="0"/>
                <a:cs typeface="Calibri" panose="020F0502020204030204" pitchFamily="34" charset="0"/>
              </a:rPr>
              <a:t>OUTCOME 2: IMPROVED ORGANISATIONAL CAPABILITY AND GOOD GOVERNANCE</a:t>
            </a:r>
            <a:endParaRPr lang="en-US" sz="1400" dirty="0">
              <a:solidFill>
                <a:schemeClr val="bg1"/>
              </a:solidFill>
              <a:effectLst/>
              <a:latin typeface="+mn-lt"/>
              <a:ea typeface="Calibri" panose="020F0502020204030204" pitchFamily="34" charset="0"/>
              <a:cs typeface="Times New Roman" panose="02020603050405020304" pitchFamily="18"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749244670"/>
              </p:ext>
            </p:extLst>
          </p:nvPr>
        </p:nvGraphicFramePr>
        <p:xfrm>
          <a:off x="251520" y="836610"/>
          <a:ext cx="8712969" cy="5299155"/>
        </p:xfrm>
        <a:graphic>
          <a:graphicData uri="http://schemas.openxmlformats.org/drawingml/2006/table">
            <a:tbl>
              <a:tblPr/>
              <a:tblGrid>
                <a:gridCol w="3672408">
                  <a:extLst>
                    <a:ext uri="{9D8B030D-6E8A-4147-A177-3AD203B41FA5}">
                      <a16:colId xmlns:a16="http://schemas.microsoft.com/office/drawing/2014/main" val="20000"/>
                    </a:ext>
                  </a:extLst>
                </a:gridCol>
                <a:gridCol w="2456206">
                  <a:extLst>
                    <a:ext uri="{9D8B030D-6E8A-4147-A177-3AD203B41FA5}">
                      <a16:colId xmlns:a16="http://schemas.microsoft.com/office/drawing/2014/main" val="20001"/>
                    </a:ext>
                  </a:extLst>
                </a:gridCol>
                <a:gridCol w="1698291">
                  <a:extLst>
                    <a:ext uri="{9D8B030D-6E8A-4147-A177-3AD203B41FA5}">
                      <a16:colId xmlns:a16="http://schemas.microsoft.com/office/drawing/2014/main" val="20002"/>
                    </a:ext>
                  </a:extLst>
                </a:gridCol>
                <a:gridCol w="886064">
                  <a:extLst>
                    <a:ext uri="{9D8B030D-6E8A-4147-A177-3AD203B41FA5}">
                      <a16:colId xmlns:a16="http://schemas.microsoft.com/office/drawing/2014/main" val="20003"/>
                    </a:ext>
                  </a:extLst>
                </a:gridCol>
              </a:tblGrid>
              <a:tr h="418614">
                <a:tc>
                  <a:txBody>
                    <a:bodyPr/>
                    <a:lstStyle/>
                    <a:p>
                      <a:pPr algn="l" fontAlgn="ctr"/>
                      <a:r>
                        <a:rPr lang="en-US" sz="1300" b="1" i="0" u="none" strike="noStrike" dirty="0">
                          <a:solidFill>
                            <a:srgbClr val="FFFFFF"/>
                          </a:solidFill>
                          <a:effectLst/>
                          <a:latin typeface="+mn-lt"/>
                        </a:rPr>
                        <a:t>Output indicator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Planned annual target  2021/2022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Actual achieved performance 2021/2022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Status</a:t>
                      </a:r>
                      <a:r>
                        <a:rPr lang="en-US" sz="1300" b="1" i="0" u="none" strike="noStrike" baseline="0" dirty="0">
                          <a:solidFill>
                            <a:srgbClr val="FFFFFF"/>
                          </a:solidFill>
                          <a:effectLst/>
                          <a:latin typeface="+mn-lt"/>
                        </a:rPr>
                        <a:t> </a:t>
                      </a:r>
                      <a:endParaRPr lang="en-US" sz="1300" b="1" i="0" u="none" strike="noStrike" dirty="0">
                        <a:solidFill>
                          <a:srgbClr val="FFFFFF"/>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96712">
                <a:tc>
                  <a:txBody>
                    <a:bodyPr/>
                    <a:lstStyle/>
                    <a:p>
                      <a:pPr algn="l" fontAlgn="ctr"/>
                      <a:r>
                        <a:rPr lang="en-US" sz="1300" b="0" i="0" u="none" strike="noStrike" dirty="0">
                          <a:solidFill>
                            <a:srgbClr val="000000"/>
                          </a:solidFill>
                          <a:effectLst/>
                          <a:latin typeface="+mn-lt"/>
                        </a:rPr>
                        <a:t>2.10.1 Percentage of significant findings finalised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07663">
                <a:tc>
                  <a:txBody>
                    <a:bodyPr/>
                    <a:lstStyle/>
                    <a:p>
                      <a:pPr algn="just" fontAlgn="ctr"/>
                      <a:r>
                        <a:rPr lang="en-US" sz="1300" b="0" i="0" u="none" strike="noStrike" dirty="0">
                          <a:solidFill>
                            <a:srgbClr val="000000"/>
                          </a:solidFill>
                          <a:effectLst/>
                          <a:latin typeface="+mn-lt"/>
                        </a:rPr>
                        <a:t>2.11.1 Percentage of fruitless and wasteful expenditure reduced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80% decrease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7278">
                <a:tc>
                  <a:txBody>
                    <a:bodyPr/>
                    <a:lstStyle/>
                    <a:p>
                      <a:pPr algn="just" fontAlgn="ctr"/>
                      <a:r>
                        <a:rPr lang="en-US" sz="1300" b="0" i="0" u="none" strike="noStrike">
                          <a:solidFill>
                            <a:srgbClr val="000000"/>
                          </a:solidFill>
                          <a:effectLst/>
                          <a:latin typeface="+mn-lt"/>
                        </a:rPr>
                        <a:t>2.12.1 Percentage of irregular expenditure reduced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43% increase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18777">
                <a:tc>
                  <a:txBody>
                    <a:bodyPr/>
                    <a:lstStyle/>
                    <a:p>
                      <a:pPr algn="just" fontAlgn="ctr"/>
                      <a:r>
                        <a:rPr lang="en-US" sz="1300" b="0" i="0" u="none" strike="noStrike" dirty="0">
                          <a:solidFill>
                            <a:srgbClr val="000000"/>
                          </a:solidFill>
                          <a:effectLst/>
                          <a:latin typeface="+mn-lt"/>
                        </a:rPr>
                        <a:t>2.13.1 Percentage of undisputed and valid invoices paid within 30 days from date of receipt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837229">
                <a:tc>
                  <a:txBody>
                    <a:bodyPr/>
                    <a:lstStyle/>
                    <a:p>
                      <a:pPr algn="just" fontAlgn="ctr"/>
                      <a:r>
                        <a:rPr lang="en-US" sz="1300" b="0" i="0" u="none" strike="noStrike">
                          <a:solidFill>
                            <a:srgbClr val="000000"/>
                          </a:solidFill>
                          <a:effectLst/>
                          <a:latin typeface="+mn-lt"/>
                        </a:rPr>
                        <a:t>2.14.1 Percentage of Rand value of discretionary procurement allocated to exempted micro enterprises (EMEs) and qualifying small enterprises (QSEs)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8614">
                <a:tc>
                  <a:txBody>
                    <a:bodyPr/>
                    <a:lstStyle/>
                    <a:p>
                      <a:pPr algn="just" fontAlgn="ctr"/>
                      <a:r>
                        <a:rPr lang="en-US" sz="1300" b="0" i="0" u="none" strike="noStrike">
                          <a:solidFill>
                            <a:srgbClr val="000000"/>
                          </a:solidFill>
                          <a:effectLst/>
                          <a:latin typeface="+mn-lt"/>
                        </a:rPr>
                        <a:t>2.15.1 Percentage of Rand value of discretionary procurement allocated to women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752885">
                <a:tc>
                  <a:txBody>
                    <a:bodyPr/>
                    <a:lstStyle/>
                    <a:p>
                      <a:pPr algn="l" fontAlgn="ctr"/>
                      <a:r>
                        <a:rPr lang="en-US" sz="1300" b="0" i="0" u="none" strike="noStrike" dirty="0">
                          <a:solidFill>
                            <a:srgbClr val="000000"/>
                          </a:solidFill>
                          <a:effectLst/>
                          <a:latin typeface="+mn-lt"/>
                        </a:rPr>
                        <a:t>2.16.1 Funding model for the implementation of NAP developed and submitted for approval by target date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Funding model developed and submitted to Executive Authority for approval by 31 March 2022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Funding model developed and submitted to Executive Authority for approval by 31 March 2022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27922">
                <a:tc>
                  <a:txBody>
                    <a:bodyPr/>
                    <a:lstStyle/>
                    <a:p>
                      <a:pPr algn="just" fontAlgn="ctr"/>
                      <a:r>
                        <a:rPr lang="en-US" sz="1300" b="0" i="0" u="none" strike="noStrike">
                          <a:solidFill>
                            <a:srgbClr val="000000"/>
                          </a:solidFill>
                          <a:effectLst/>
                          <a:latin typeface="+mn-lt"/>
                        </a:rPr>
                        <a:t>2.17.1 Percentage of expungements finalised within three months since receipt of complete application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pic>
        <p:nvPicPr>
          <p:cNvPr id="4" name="Picture 3"/>
          <p:cNvPicPr>
            <a:picLocks noChangeAspect="1"/>
          </p:cNvPicPr>
          <p:nvPr/>
        </p:nvPicPr>
        <p:blipFill>
          <a:blip r:embed="rId2"/>
          <a:stretch>
            <a:fillRect/>
          </a:stretch>
        </p:blipFill>
        <p:spPr>
          <a:xfrm>
            <a:off x="8388419" y="5586189"/>
            <a:ext cx="219841" cy="219075"/>
          </a:xfrm>
          <a:prstGeom prst="rect">
            <a:avLst/>
          </a:prstGeom>
        </p:spPr>
      </p:pic>
      <p:pic>
        <p:nvPicPr>
          <p:cNvPr id="5" name="Picture 4"/>
          <p:cNvPicPr>
            <a:picLocks noChangeAspect="1"/>
          </p:cNvPicPr>
          <p:nvPr/>
        </p:nvPicPr>
        <p:blipFill>
          <a:blip r:embed="rId2"/>
          <a:stretch>
            <a:fillRect/>
          </a:stretch>
        </p:blipFill>
        <p:spPr>
          <a:xfrm>
            <a:off x="8388419" y="3439509"/>
            <a:ext cx="219841" cy="219075"/>
          </a:xfrm>
          <a:prstGeom prst="rect">
            <a:avLst/>
          </a:prstGeom>
        </p:spPr>
      </p:pic>
      <p:pic>
        <p:nvPicPr>
          <p:cNvPr id="6" name="Picture 5"/>
          <p:cNvPicPr>
            <a:picLocks noChangeAspect="1"/>
          </p:cNvPicPr>
          <p:nvPr/>
        </p:nvPicPr>
        <p:blipFill>
          <a:blip r:embed="rId2"/>
          <a:stretch>
            <a:fillRect/>
          </a:stretch>
        </p:blipFill>
        <p:spPr>
          <a:xfrm>
            <a:off x="8383356" y="2846733"/>
            <a:ext cx="219841" cy="219075"/>
          </a:xfrm>
          <a:prstGeom prst="rect">
            <a:avLst/>
          </a:prstGeom>
        </p:spPr>
      </p:pic>
      <p:pic>
        <p:nvPicPr>
          <p:cNvPr id="7" name="Picture 6"/>
          <p:cNvPicPr>
            <a:picLocks noChangeAspect="1"/>
          </p:cNvPicPr>
          <p:nvPr/>
        </p:nvPicPr>
        <p:blipFill>
          <a:blip r:embed="rId2"/>
          <a:stretch>
            <a:fillRect/>
          </a:stretch>
        </p:blipFill>
        <p:spPr>
          <a:xfrm>
            <a:off x="8382590" y="2386734"/>
            <a:ext cx="219841" cy="219075"/>
          </a:xfrm>
          <a:prstGeom prst="rect">
            <a:avLst/>
          </a:prstGeom>
        </p:spPr>
      </p:pic>
      <p:pic>
        <p:nvPicPr>
          <p:cNvPr id="8" name="Picture 7"/>
          <p:cNvPicPr>
            <a:picLocks noChangeAspect="1"/>
          </p:cNvPicPr>
          <p:nvPr/>
        </p:nvPicPr>
        <p:blipFill>
          <a:blip r:embed="rId3"/>
          <a:stretch>
            <a:fillRect/>
          </a:stretch>
        </p:blipFill>
        <p:spPr>
          <a:xfrm>
            <a:off x="8383356" y="4146029"/>
            <a:ext cx="219075" cy="219075"/>
          </a:xfrm>
          <a:prstGeom prst="rect">
            <a:avLst/>
          </a:prstGeom>
        </p:spPr>
      </p:pic>
      <p:pic>
        <p:nvPicPr>
          <p:cNvPr id="9" name="Picture 8"/>
          <p:cNvPicPr>
            <a:picLocks noChangeAspect="1"/>
          </p:cNvPicPr>
          <p:nvPr/>
        </p:nvPicPr>
        <p:blipFill>
          <a:blip r:embed="rId3"/>
          <a:stretch>
            <a:fillRect/>
          </a:stretch>
        </p:blipFill>
        <p:spPr>
          <a:xfrm>
            <a:off x="8382590" y="1861678"/>
            <a:ext cx="219075" cy="219075"/>
          </a:xfrm>
          <a:prstGeom prst="rect">
            <a:avLst/>
          </a:prstGeom>
        </p:spPr>
      </p:pic>
      <p:pic>
        <p:nvPicPr>
          <p:cNvPr id="10" name="Picture 9"/>
          <p:cNvPicPr>
            <a:picLocks noChangeAspect="1"/>
          </p:cNvPicPr>
          <p:nvPr/>
        </p:nvPicPr>
        <p:blipFill>
          <a:blip r:embed="rId3"/>
          <a:stretch>
            <a:fillRect/>
          </a:stretch>
        </p:blipFill>
        <p:spPr>
          <a:xfrm>
            <a:off x="8389185" y="1481331"/>
            <a:ext cx="219075" cy="219075"/>
          </a:xfrm>
          <a:prstGeom prst="rect">
            <a:avLst/>
          </a:prstGeom>
        </p:spPr>
      </p:pic>
      <p:pic>
        <p:nvPicPr>
          <p:cNvPr id="11" name="Picture 10"/>
          <p:cNvPicPr>
            <a:picLocks noChangeAspect="1"/>
          </p:cNvPicPr>
          <p:nvPr/>
        </p:nvPicPr>
        <p:blipFill>
          <a:blip r:embed="rId3"/>
          <a:stretch>
            <a:fillRect/>
          </a:stretch>
        </p:blipFill>
        <p:spPr>
          <a:xfrm>
            <a:off x="8383356" y="4866109"/>
            <a:ext cx="219075" cy="219075"/>
          </a:xfrm>
          <a:prstGeom prst="rect">
            <a:avLst/>
          </a:prstGeom>
        </p:spPr>
      </p:pic>
    </p:spTree>
    <p:extLst>
      <p:ext uri="{BB962C8B-B14F-4D97-AF65-F5344CB8AC3E}">
        <p14:creationId xmlns:p14="http://schemas.microsoft.com/office/powerpoint/2010/main" val="2891582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144" y="452182"/>
            <a:ext cx="7992888" cy="340093"/>
          </a:xfrm>
          <a:prstGeom prst="rect">
            <a:avLst/>
          </a:prstGeom>
          <a:solidFill>
            <a:schemeClr val="accent2"/>
          </a:solidFill>
        </p:spPr>
        <p:txBody>
          <a:bodyPr wrap="square">
            <a:spAutoFit/>
          </a:bodyPr>
          <a:lstStyle/>
          <a:p>
            <a:pPr marL="0" marR="0">
              <a:lnSpc>
                <a:spcPct val="115000"/>
              </a:lnSpc>
              <a:spcBef>
                <a:spcPts val="0"/>
              </a:spcBef>
              <a:spcAft>
                <a:spcPts val="1000"/>
              </a:spcAft>
            </a:pPr>
            <a:r>
              <a:rPr lang="en-ZA" sz="1400" b="1" dirty="0">
                <a:solidFill>
                  <a:schemeClr val="bg1"/>
                </a:solidFill>
                <a:latin typeface="+mn-lt"/>
                <a:ea typeface="Calibri" panose="020F0502020204030204" pitchFamily="34" charset="0"/>
                <a:cs typeface="Calibri" panose="020F0502020204030204" pitchFamily="34" charset="0"/>
              </a:rPr>
              <a:t>OUTCOME 3: IMPROVED AWARENESS OF JUSTICE SERVICES AND CONSTITUTIONALISM</a:t>
            </a:r>
            <a:endParaRPr lang="en-US" sz="1400" dirty="0">
              <a:solidFill>
                <a:schemeClr val="bg1"/>
              </a:solidFill>
              <a:effectLst/>
              <a:latin typeface="+mn-lt"/>
              <a:ea typeface="Calibri" panose="020F0502020204030204" pitchFamily="34" charset="0"/>
              <a:cs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252201019"/>
              </p:ext>
            </p:extLst>
          </p:nvPr>
        </p:nvGraphicFramePr>
        <p:xfrm>
          <a:off x="323528" y="921729"/>
          <a:ext cx="8640960" cy="5219786"/>
        </p:xfrm>
        <a:graphic>
          <a:graphicData uri="http://schemas.openxmlformats.org/drawingml/2006/table">
            <a:tbl>
              <a:tblPr/>
              <a:tblGrid>
                <a:gridCol w="3148824">
                  <a:extLst>
                    <a:ext uri="{9D8B030D-6E8A-4147-A177-3AD203B41FA5}">
                      <a16:colId xmlns:a16="http://schemas.microsoft.com/office/drawing/2014/main" val="20000"/>
                    </a:ext>
                  </a:extLst>
                </a:gridCol>
                <a:gridCol w="2343311">
                  <a:extLst>
                    <a:ext uri="{9D8B030D-6E8A-4147-A177-3AD203B41FA5}">
                      <a16:colId xmlns:a16="http://schemas.microsoft.com/office/drawing/2014/main" val="20001"/>
                    </a:ext>
                  </a:extLst>
                </a:gridCol>
                <a:gridCol w="2284729">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310458">
                <a:tc>
                  <a:txBody>
                    <a:bodyPr/>
                    <a:lstStyle/>
                    <a:p>
                      <a:pPr algn="l" fontAlgn="ctr"/>
                      <a:r>
                        <a:rPr lang="en-US" sz="1300" b="1" i="0" u="none" strike="noStrike" dirty="0">
                          <a:solidFill>
                            <a:srgbClr val="FFFFFF"/>
                          </a:solidFill>
                          <a:effectLst/>
                          <a:latin typeface="+mn-lt"/>
                        </a:rPr>
                        <a:t>Output indicator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Planned annual target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a:solidFill>
                            <a:srgbClr val="FFFFFF"/>
                          </a:solidFill>
                          <a:effectLst/>
                          <a:latin typeface="+mn-lt"/>
                        </a:rPr>
                        <a:t>Actual achieved performance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Status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10000"/>
                  </a:ext>
                </a:extLst>
              </a:tr>
              <a:tr h="624491">
                <a:tc>
                  <a:txBody>
                    <a:bodyPr/>
                    <a:lstStyle/>
                    <a:p>
                      <a:pPr algn="just" fontAlgn="ctr"/>
                      <a:r>
                        <a:rPr lang="en-US" sz="1300" b="0" i="0" u="none" strike="noStrike" dirty="0">
                          <a:solidFill>
                            <a:srgbClr val="000000"/>
                          </a:solidFill>
                          <a:effectLst/>
                          <a:latin typeface="+mn-lt"/>
                        </a:rPr>
                        <a:t>3.1.1   Number of public education activities conducted to create awareness of the 25</a:t>
                      </a:r>
                      <a:r>
                        <a:rPr lang="en-US" sz="1300" b="0" i="0" u="none" strike="noStrike" baseline="30000" dirty="0">
                          <a:solidFill>
                            <a:srgbClr val="000000"/>
                          </a:solidFill>
                          <a:effectLst/>
                          <a:latin typeface="+mn-lt"/>
                        </a:rPr>
                        <a:t>th</a:t>
                      </a:r>
                      <a:r>
                        <a:rPr lang="en-US" sz="1300" b="0" i="0" u="none" strike="noStrike" dirty="0">
                          <a:solidFill>
                            <a:srgbClr val="000000"/>
                          </a:solidFill>
                          <a:effectLst/>
                          <a:latin typeface="+mn-lt"/>
                        </a:rPr>
                        <a:t> anniversary of the Constitution and promote constitutional rights education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145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371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38880">
                <a:tc>
                  <a:txBody>
                    <a:bodyPr/>
                    <a:lstStyle/>
                    <a:p>
                      <a:pPr algn="just" fontAlgn="ctr"/>
                      <a:r>
                        <a:rPr lang="en-US" sz="1300" b="0" i="0" u="none" strike="noStrike">
                          <a:solidFill>
                            <a:srgbClr val="000000"/>
                          </a:solidFill>
                          <a:effectLst/>
                          <a:latin typeface="+mn-lt"/>
                        </a:rPr>
                        <a:t>3.2.1 Number of public education activities conducted on justice services (civil, criminal and family law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394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628693">
                <a:tc>
                  <a:txBody>
                    <a:bodyPr/>
                    <a:lstStyle/>
                    <a:p>
                      <a:pPr algn="just" fontAlgn="ctr"/>
                      <a:r>
                        <a:rPr lang="en-US" sz="1300" b="0" i="0" u="none" strike="noStrike" dirty="0">
                          <a:solidFill>
                            <a:srgbClr val="000000"/>
                          </a:solidFill>
                          <a:effectLst/>
                          <a:latin typeface="+mn-lt"/>
                        </a:rPr>
                        <a:t>3.3.1 Number of trafficking in persons campaigns conducted in collaboration with other departments and role-players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718507">
                <a:tc>
                  <a:txBody>
                    <a:bodyPr/>
                    <a:lstStyle/>
                    <a:p>
                      <a:pPr algn="l" fontAlgn="ctr"/>
                      <a:r>
                        <a:rPr lang="en-US" sz="1300" b="0" i="0" u="none" strike="noStrike">
                          <a:solidFill>
                            <a:srgbClr val="000000"/>
                          </a:solidFill>
                          <a:effectLst/>
                          <a:latin typeface="+mn-lt"/>
                        </a:rPr>
                        <a:t>3.4.1 Number of sustained and visible anti-xenophobia campaigns conducted in collaboration with other departments and role-players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628693">
                <a:tc>
                  <a:txBody>
                    <a:bodyPr/>
                    <a:lstStyle/>
                    <a:p>
                      <a:pPr algn="l" fontAlgn="ctr"/>
                      <a:r>
                        <a:rPr lang="en-US" sz="1300" b="0" i="0" u="none" strike="noStrike" dirty="0">
                          <a:solidFill>
                            <a:srgbClr val="000000"/>
                          </a:solidFill>
                          <a:effectLst/>
                          <a:latin typeface="+mn-lt"/>
                        </a:rPr>
                        <a:t>3.5.1 Number of awareness sessions on LGBTI rights conducted in collaboration with other departments and role-players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785741">
                <a:tc>
                  <a:txBody>
                    <a:bodyPr/>
                    <a:lstStyle/>
                    <a:p>
                      <a:pPr algn="l" fontAlgn="ctr"/>
                      <a:r>
                        <a:rPr lang="en-US" sz="1300" b="0" i="0" u="none" strike="noStrike">
                          <a:solidFill>
                            <a:srgbClr val="000000"/>
                          </a:solidFill>
                          <a:effectLst/>
                          <a:latin typeface="+mn-lt"/>
                        </a:rPr>
                        <a:t>3.6.1 Number of reports on the implementation of programmes to commemorate the 25th anniversary of the Constitution submitted to the Minister for approval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mn-lt"/>
                        </a:rPr>
                        <a:t>2 Reports on the implementation of programmes to commemorate the 25th anniversary of the Constitution submitted to the Minister for approval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2 Reports on the implementation of </a:t>
                      </a:r>
                      <a:r>
                        <a:rPr lang="en-US" sz="1300" b="0" i="0" u="none" strike="noStrike" dirty="0" err="1">
                          <a:solidFill>
                            <a:srgbClr val="000000"/>
                          </a:solidFill>
                          <a:effectLst/>
                          <a:latin typeface="+mn-lt"/>
                        </a:rPr>
                        <a:t>programmes</a:t>
                      </a:r>
                      <a:r>
                        <a:rPr lang="en-US" sz="1300" b="0" i="0" u="none" strike="noStrike" dirty="0">
                          <a:solidFill>
                            <a:srgbClr val="000000"/>
                          </a:solidFill>
                          <a:effectLst/>
                          <a:latin typeface="+mn-lt"/>
                        </a:rPr>
                        <a:t> to commemorate the 25th anniversary of the Constitution were submitted to Minister for approval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pic>
        <p:nvPicPr>
          <p:cNvPr id="4" name="Picture 3"/>
          <p:cNvPicPr>
            <a:picLocks noChangeAspect="1"/>
          </p:cNvPicPr>
          <p:nvPr/>
        </p:nvPicPr>
        <p:blipFill>
          <a:blip r:embed="rId2"/>
          <a:stretch>
            <a:fillRect/>
          </a:stretch>
        </p:blipFill>
        <p:spPr>
          <a:xfrm>
            <a:off x="8390035" y="1709500"/>
            <a:ext cx="219075" cy="219075"/>
          </a:xfrm>
          <a:prstGeom prst="rect">
            <a:avLst/>
          </a:prstGeom>
        </p:spPr>
      </p:pic>
      <p:pic>
        <p:nvPicPr>
          <p:cNvPr id="5" name="Picture 4"/>
          <p:cNvPicPr>
            <a:picLocks noChangeAspect="1"/>
          </p:cNvPicPr>
          <p:nvPr/>
        </p:nvPicPr>
        <p:blipFill>
          <a:blip r:embed="rId2"/>
          <a:stretch>
            <a:fillRect/>
          </a:stretch>
        </p:blipFill>
        <p:spPr>
          <a:xfrm>
            <a:off x="8388423" y="3034617"/>
            <a:ext cx="219075" cy="219075"/>
          </a:xfrm>
          <a:prstGeom prst="rect">
            <a:avLst/>
          </a:prstGeom>
        </p:spPr>
      </p:pic>
      <p:pic>
        <p:nvPicPr>
          <p:cNvPr id="6" name="Picture 5"/>
          <p:cNvPicPr>
            <a:picLocks noChangeAspect="1"/>
          </p:cNvPicPr>
          <p:nvPr/>
        </p:nvPicPr>
        <p:blipFill>
          <a:blip r:embed="rId2"/>
          <a:stretch>
            <a:fillRect/>
          </a:stretch>
        </p:blipFill>
        <p:spPr>
          <a:xfrm>
            <a:off x="8388423" y="3770758"/>
            <a:ext cx="219075" cy="219075"/>
          </a:xfrm>
          <a:prstGeom prst="rect">
            <a:avLst/>
          </a:prstGeom>
        </p:spPr>
      </p:pic>
      <p:pic>
        <p:nvPicPr>
          <p:cNvPr id="7" name="Picture 6"/>
          <p:cNvPicPr>
            <a:picLocks noChangeAspect="1"/>
          </p:cNvPicPr>
          <p:nvPr/>
        </p:nvPicPr>
        <p:blipFill>
          <a:blip r:embed="rId2"/>
          <a:stretch>
            <a:fillRect/>
          </a:stretch>
        </p:blipFill>
        <p:spPr>
          <a:xfrm>
            <a:off x="8388423" y="4422082"/>
            <a:ext cx="219075" cy="219075"/>
          </a:xfrm>
          <a:prstGeom prst="rect">
            <a:avLst/>
          </a:prstGeom>
        </p:spPr>
      </p:pic>
      <p:pic>
        <p:nvPicPr>
          <p:cNvPr id="8" name="Picture 7"/>
          <p:cNvPicPr>
            <a:picLocks noChangeAspect="1"/>
          </p:cNvPicPr>
          <p:nvPr/>
        </p:nvPicPr>
        <p:blipFill>
          <a:blip r:embed="rId2"/>
          <a:stretch>
            <a:fillRect/>
          </a:stretch>
        </p:blipFill>
        <p:spPr>
          <a:xfrm>
            <a:off x="8388423" y="5158223"/>
            <a:ext cx="219075" cy="219075"/>
          </a:xfrm>
          <a:prstGeom prst="rect">
            <a:avLst/>
          </a:prstGeom>
        </p:spPr>
      </p:pic>
      <p:pic>
        <p:nvPicPr>
          <p:cNvPr id="9" name="Picture 8"/>
          <p:cNvPicPr>
            <a:picLocks noChangeAspect="1"/>
          </p:cNvPicPr>
          <p:nvPr/>
        </p:nvPicPr>
        <p:blipFill>
          <a:blip r:embed="rId2"/>
          <a:stretch>
            <a:fillRect/>
          </a:stretch>
        </p:blipFill>
        <p:spPr>
          <a:xfrm>
            <a:off x="8390035" y="2447472"/>
            <a:ext cx="219075" cy="219075"/>
          </a:xfrm>
          <a:prstGeom prst="rect">
            <a:avLst/>
          </a:prstGeom>
        </p:spPr>
      </p:pic>
    </p:spTree>
    <p:extLst>
      <p:ext uri="{BB962C8B-B14F-4D97-AF65-F5344CB8AC3E}">
        <p14:creationId xmlns:p14="http://schemas.microsoft.com/office/powerpoint/2010/main" val="3313238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55576" y="1029233"/>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413951" y="1332522"/>
            <a:ext cx="8229599" cy="4770537"/>
          </a:xfrm>
          <a:prstGeom prst="rect">
            <a:avLst/>
          </a:prstGeom>
        </p:spPr>
        <p:txBody>
          <a:bodyPr wrap="square">
            <a:spAutoFit/>
          </a:bodyPr>
          <a:lstStyle/>
          <a:p>
            <a:pPr fontAlgn="ctr">
              <a:defRPr/>
            </a:pPr>
            <a:r>
              <a:rPr lang="en-ZA" sz="1600" b="1" dirty="0"/>
              <a:t>The purpose of this programme is two-fold: </a:t>
            </a:r>
          </a:p>
          <a:p>
            <a:pPr fontAlgn="ctr">
              <a:defRPr/>
            </a:pPr>
            <a:r>
              <a:rPr lang="en-ZA" sz="1600" dirty="0"/>
              <a:t>(a) To facilitate the speedy resolution of criminal cases, civil and family law disputes by providing accessible, efficient and strategic court administration support functions in respect of the lower courts; and </a:t>
            </a:r>
          </a:p>
          <a:p>
            <a:pPr fontAlgn="ctr">
              <a:defRPr/>
            </a:pPr>
            <a:r>
              <a:rPr lang="en-ZA" sz="1600" dirty="0"/>
              <a:t>(b) The management of facilities and justice security services in respect of facilities for which </a:t>
            </a:r>
            <a:r>
              <a:rPr lang="en-ZA" sz="1600" dirty="0" err="1"/>
              <a:t>DoJ&amp;CD</a:t>
            </a:r>
            <a:r>
              <a:rPr lang="en-ZA" sz="1600" dirty="0"/>
              <a:t> is responsible. </a:t>
            </a:r>
          </a:p>
          <a:p>
            <a:pPr>
              <a:defRPr/>
            </a:pPr>
            <a:endParaRPr lang="en-ZA" sz="1600" dirty="0"/>
          </a:p>
          <a:p>
            <a:pPr>
              <a:defRPr/>
            </a:pPr>
            <a:r>
              <a:rPr lang="en-ZA" sz="1600" b="1" dirty="0"/>
              <a:t>This Programme has the following sub-programmes;</a:t>
            </a:r>
          </a:p>
          <a:p>
            <a:pPr marL="342900" indent="-342900">
              <a:buFont typeface="+mj-lt"/>
              <a:buAutoNum type="alphaLcParenR"/>
              <a:defRPr/>
            </a:pPr>
            <a:r>
              <a:rPr lang="en-ZA" sz="1600" dirty="0"/>
              <a:t>Lower Courts</a:t>
            </a:r>
            <a:endParaRPr lang="en-US" sz="1600" dirty="0"/>
          </a:p>
          <a:p>
            <a:pPr marL="342900" indent="-342900">
              <a:buFont typeface="+mj-lt"/>
              <a:buAutoNum type="alphaLcParenR"/>
              <a:defRPr/>
            </a:pPr>
            <a:r>
              <a:rPr lang="en-ZA" sz="1600" dirty="0"/>
              <a:t>Family Advocate</a:t>
            </a:r>
            <a:endParaRPr lang="en-US" sz="1600" dirty="0"/>
          </a:p>
          <a:p>
            <a:pPr marL="342900" indent="-342900">
              <a:buFont typeface="+mj-lt"/>
              <a:buAutoNum type="alphaLcParenR"/>
              <a:defRPr/>
            </a:pPr>
            <a:r>
              <a:rPr lang="en-ZA" sz="1600" dirty="0"/>
              <a:t>Magistrates’ Commission</a:t>
            </a:r>
            <a:endParaRPr lang="en-US" sz="1600" dirty="0"/>
          </a:p>
          <a:p>
            <a:pPr marL="342900" indent="-342900">
              <a:buFont typeface="+mj-lt"/>
              <a:buAutoNum type="alphaLcParenR"/>
              <a:defRPr/>
            </a:pPr>
            <a:r>
              <a:rPr lang="en-ZA" sz="1600" dirty="0"/>
              <a:t>Government Motor Transport</a:t>
            </a:r>
            <a:endParaRPr lang="en-US" sz="1600" dirty="0"/>
          </a:p>
          <a:p>
            <a:pPr marL="342900" indent="-342900">
              <a:buFont typeface="+mj-lt"/>
              <a:buAutoNum type="alphaLcParenR"/>
              <a:defRPr/>
            </a:pPr>
            <a:r>
              <a:rPr lang="en-ZA" sz="1600" dirty="0"/>
              <a:t>Facilities Management</a:t>
            </a:r>
            <a:endParaRPr lang="en-US" sz="1600" dirty="0"/>
          </a:p>
          <a:p>
            <a:pPr marL="342900" indent="-342900">
              <a:buFont typeface="+mj-lt"/>
              <a:buAutoNum type="alphaLcParenR"/>
              <a:defRPr/>
            </a:pPr>
            <a:r>
              <a:rPr lang="en-ZA" sz="1600" dirty="0"/>
              <a:t>Administration of Courts</a:t>
            </a:r>
          </a:p>
          <a:p>
            <a:pPr>
              <a:defRPr/>
            </a:pPr>
            <a:endParaRPr lang="en-ZA" sz="1600" b="1" dirty="0">
              <a:ea typeface="Times New Roman" panose="02020603050405020304" pitchFamily="18" charset="0"/>
              <a:cs typeface="Times New Roman" panose="02020603050405020304" pitchFamily="18" charset="0"/>
            </a:endParaRPr>
          </a:p>
          <a:p>
            <a:pPr>
              <a:defRPr/>
            </a:pPr>
            <a:r>
              <a:rPr lang="en-ZA" sz="1600" b="1" dirty="0">
                <a:ea typeface="Times New Roman" panose="02020603050405020304" pitchFamily="18" charset="0"/>
                <a:cs typeface="Times New Roman" panose="02020603050405020304" pitchFamily="18" charset="0"/>
              </a:rPr>
              <a:t>The outcomes for this programme are: </a:t>
            </a:r>
          </a:p>
          <a:p>
            <a:pPr marL="285750" indent="-285750">
              <a:buFont typeface="Wingdings" panose="05000000000000000000" pitchFamily="2" charset="2"/>
              <a:buChar char="Ø"/>
              <a:defRPr/>
            </a:pPr>
            <a:r>
              <a:rPr lang="en-ZA" sz="1600" dirty="0"/>
              <a:t>Outcome 4. Increased access to justice services</a:t>
            </a:r>
          </a:p>
          <a:p>
            <a:pPr marL="285750" indent="-285750">
              <a:buFont typeface="Wingdings" panose="05000000000000000000" pitchFamily="2" charset="2"/>
              <a:buChar char="Ø"/>
              <a:defRPr/>
            </a:pPr>
            <a:r>
              <a:rPr lang="en-ZA" sz="1600" dirty="0"/>
              <a:t>Outcome 10. Crime and corruption reduced through effective prosecution</a:t>
            </a:r>
          </a:p>
          <a:p>
            <a:pPr algn="ctr"/>
            <a:endParaRPr lang="en-ZA" altLang="en-US" sz="1600" b="1" dirty="0">
              <a:solidFill>
                <a:srgbClr val="000000"/>
              </a:solidFill>
              <a:cs typeface="Arial" panose="020B0604020202020204" pitchFamily="34" charset="0"/>
            </a:endParaRPr>
          </a:p>
        </p:txBody>
      </p:sp>
      <p:sp>
        <p:nvSpPr>
          <p:cNvPr id="5" name="Rectangle 4"/>
          <p:cNvSpPr/>
          <p:nvPr/>
        </p:nvSpPr>
        <p:spPr>
          <a:xfrm>
            <a:off x="827584" y="570070"/>
            <a:ext cx="6061198" cy="369332"/>
          </a:xfrm>
          <a:prstGeom prst="rect">
            <a:avLst/>
          </a:prstGeom>
        </p:spPr>
        <p:txBody>
          <a:bodyPr wrap="square">
            <a:spAutoFit/>
          </a:bodyPr>
          <a:lstStyle/>
          <a:p>
            <a:r>
              <a:rPr lang="en-ZA" altLang="en-US" b="1" dirty="0">
                <a:solidFill>
                  <a:srgbClr val="000000"/>
                </a:solidFill>
                <a:cs typeface="Arial" panose="020B0604020202020204" pitchFamily="34" charset="0"/>
              </a:rPr>
              <a:t>PROGRAMME 2: COURT SERVICES</a:t>
            </a:r>
          </a:p>
        </p:txBody>
      </p:sp>
    </p:spTree>
    <p:extLst>
      <p:ext uri="{BB962C8B-B14F-4D97-AF65-F5344CB8AC3E}">
        <p14:creationId xmlns:p14="http://schemas.microsoft.com/office/powerpoint/2010/main" val="222662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476672"/>
            <a:ext cx="6696744" cy="318998"/>
          </a:xfrm>
          <a:prstGeom prst="rect">
            <a:avLst/>
          </a:prstGeom>
          <a:solidFill>
            <a:schemeClr val="accent2"/>
          </a:solidFill>
        </p:spPr>
        <p:txBody>
          <a:bodyPr wrap="square">
            <a:spAutoFit/>
          </a:bodyPr>
          <a:lstStyle/>
          <a:p>
            <a:pPr marL="0" marR="0">
              <a:lnSpc>
                <a:spcPct val="115000"/>
              </a:lnSpc>
              <a:spcBef>
                <a:spcPts val="0"/>
              </a:spcBef>
              <a:spcAft>
                <a:spcPts val="0"/>
              </a:spcAft>
            </a:pPr>
            <a:r>
              <a:rPr lang="en-ZA" sz="1400" b="1" dirty="0">
                <a:solidFill>
                  <a:schemeClr val="bg1"/>
                </a:solidFill>
                <a:latin typeface="+mn-lt"/>
                <a:ea typeface="Calibri" panose="020F0502020204030204" pitchFamily="34" charset="0"/>
              </a:rPr>
              <a:t>OUTCOME 4: INCREASED ACCESS TO JUSTICE SERVICES </a:t>
            </a:r>
            <a:endParaRPr lang="en-US" sz="1400" dirty="0">
              <a:solidFill>
                <a:schemeClr val="bg1"/>
              </a:solidFill>
              <a:latin typeface="+mn-lt"/>
              <a:ea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5066453"/>
              </p:ext>
            </p:extLst>
          </p:nvPr>
        </p:nvGraphicFramePr>
        <p:xfrm>
          <a:off x="179513" y="836612"/>
          <a:ext cx="8784974" cy="4920314"/>
        </p:xfrm>
        <a:graphic>
          <a:graphicData uri="http://schemas.openxmlformats.org/drawingml/2006/table">
            <a:tbl>
              <a:tblPr/>
              <a:tblGrid>
                <a:gridCol w="3888431">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792087">
                  <a:extLst>
                    <a:ext uri="{9D8B030D-6E8A-4147-A177-3AD203B41FA5}">
                      <a16:colId xmlns:a16="http://schemas.microsoft.com/office/drawing/2014/main" val="20003"/>
                    </a:ext>
                  </a:extLst>
                </a:gridCol>
              </a:tblGrid>
              <a:tr h="374450">
                <a:tc>
                  <a:txBody>
                    <a:bodyPr/>
                    <a:lstStyle/>
                    <a:p>
                      <a:pPr algn="l" fontAlgn="ctr"/>
                      <a:r>
                        <a:rPr lang="en-US" sz="1300" b="1" i="0" u="none" strike="noStrike" dirty="0">
                          <a:solidFill>
                            <a:srgbClr val="FFFFFF"/>
                          </a:solidFill>
                          <a:effectLst/>
                          <a:latin typeface="+mn-lt"/>
                        </a:rPr>
                        <a:t>Output indicator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a:solidFill>
                            <a:srgbClr val="FFFFFF"/>
                          </a:solidFill>
                          <a:effectLst/>
                          <a:latin typeface="+mn-lt"/>
                        </a:rPr>
                        <a:t>Planned annual target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a:solidFill>
                            <a:srgbClr val="FFFFFF"/>
                          </a:solidFill>
                          <a:effectLst/>
                          <a:latin typeface="+mn-lt"/>
                        </a:rPr>
                        <a:t>Actual achieved performance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10000"/>
                  </a:ext>
                </a:extLst>
              </a:tr>
              <a:tr h="748899">
                <a:tc>
                  <a:txBody>
                    <a:bodyPr/>
                    <a:lstStyle/>
                    <a:p>
                      <a:pPr algn="just" fontAlgn="ctr"/>
                      <a:r>
                        <a:rPr lang="en-US" sz="1300" b="0" i="0" u="none" strike="noStrike" dirty="0">
                          <a:solidFill>
                            <a:srgbClr val="000000"/>
                          </a:solidFill>
                          <a:effectLst/>
                          <a:latin typeface="+mn-lt"/>
                        </a:rPr>
                        <a:t>4.1.1 Phases of Femicide Watch completed as required by article 15 of Presidential Summit Declaration against GBVF, 2019, and the National Strategic Plan  on GBVF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Phase 4 Functional Femicide Watch dashboard with available data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Phase 4 Functional </a:t>
                      </a:r>
                      <a:r>
                        <a:rPr lang="en-US" sz="1300" b="0" i="0" u="none" strike="noStrike" dirty="0" err="1">
                          <a:solidFill>
                            <a:srgbClr val="000000"/>
                          </a:solidFill>
                          <a:effectLst/>
                          <a:latin typeface="+mn-lt"/>
                        </a:rPr>
                        <a:t>Femicide</a:t>
                      </a:r>
                      <a:r>
                        <a:rPr lang="en-US" sz="1300" b="0" i="0" u="none" strike="noStrike" dirty="0">
                          <a:solidFill>
                            <a:srgbClr val="000000"/>
                          </a:solidFill>
                          <a:effectLst/>
                          <a:latin typeface="+mn-lt"/>
                        </a:rPr>
                        <a:t> Watch dashboard with available data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4450">
                <a:tc>
                  <a:txBody>
                    <a:bodyPr/>
                    <a:lstStyle/>
                    <a:p>
                      <a:pPr algn="just" fontAlgn="ctr"/>
                      <a:r>
                        <a:rPr lang="en-US" sz="1300" b="0" i="0" u="none" strike="noStrike" dirty="0">
                          <a:solidFill>
                            <a:srgbClr val="000000"/>
                          </a:solidFill>
                          <a:effectLst/>
                          <a:latin typeface="+mn-lt"/>
                        </a:rPr>
                        <a:t>4.2.1 Percentage of criminal cases postponed due to unavailability of court administration staff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≤0.13%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561674">
                <a:tc>
                  <a:txBody>
                    <a:bodyPr/>
                    <a:lstStyle/>
                    <a:p>
                      <a:pPr algn="just" fontAlgn="ctr"/>
                      <a:r>
                        <a:rPr lang="en-US" sz="1300" b="0" i="0" u="none" strike="noStrike" dirty="0">
                          <a:solidFill>
                            <a:srgbClr val="000000"/>
                          </a:solidFill>
                          <a:effectLst/>
                          <a:latin typeface="+mn-lt"/>
                        </a:rPr>
                        <a:t>4.3.1 Percentage of child justice preliminary inquiries finalised within 90 days after date of first appearance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561674">
                <a:tc>
                  <a:txBody>
                    <a:bodyPr/>
                    <a:lstStyle/>
                    <a:p>
                      <a:pPr algn="just" fontAlgn="ctr"/>
                      <a:r>
                        <a:rPr lang="en-US" sz="1300" b="0" i="0" u="none" strike="noStrike" dirty="0">
                          <a:solidFill>
                            <a:srgbClr val="000000"/>
                          </a:solidFill>
                          <a:effectLst/>
                          <a:latin typeface="+mn-lt"/>
                        </a:rPr>
                        <a:t>4.4.1 Percentage of NRSO clearance certificates issued within 10 working days from date of receipt of application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74450">
                <a:tc>
                  <a:txBody>
                    <a:bodyPr/>
                    <a:lstStyle/>
                    <a:p>
                      <a:pPr algn="l" fontAlgn="ctr"/>
                      <a:r>
                        <a:rPr lang="en-US" sz="1300" b="0" i="0" u="none" strike="noStrike">
                          <a:solidFill>
                            <a:srgbClr val="000000"/>
                          </a:solidFill>
                          <a:effectLst/>
                          <a:latin typeface="+mn-lt"/>
                        </a:rPr>
                        <a:t>4.5.1 Number of sexual offences courts established at designated courts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561674">
                <a:tc>
                  <a:txBody>
                    <a:bodyPr/>
                    <a:lstStyle/>
                    <a:p>
                      <a:pPr algn="just" fontAlgn="ctr"/>
                      <a:r>
                        <a:rPr lang="en-US" sz="1300" b="0" i="0" u="none" strike="noStrike" dirty="0">
                          <a:solidFill>
                            <a:srgbClr val="000000"/>
                          </a:solidFill>
                          <a:effectLst/>
                          <a:latin typeface="+mn-lt"/>
                        </a:rPr>
                        <a:t>4.6.1 Number of courts compliant with the minimum standard on universal access for persons with disabilities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561674">
                <a:tc>
                  <a:txBody>
                    <a:bodyPr/>
                    <a:lstStyle/>
                    <a:p>
                      <a:pPr algn="just" fontAlgn="ctr"/>
                      <a:r>
                        <a:rPr lang="en-US" sz="1300" b="0" i="0" u="none" strike="noStrike" dirty="0">
                          <a:solidFill>
                            <a:srgbClr val="000000"/>
                          </a:solidFill>
                          <a:effectLst/>
                          <a:latin typeface="+mn-lt"/>
                        </a:rPr>
                        <a:t>4.7.1 Percentage of family advocate litigation matters finalised within 12 months from the date of opening the matter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561674">
                <a:tc>
                  <a:txBody>
                    <a:bodyPr/>
                    <a:lstStyle/>
                    <a:p>
                      <a:pPr algn="just" fontAlgn="ctr"/>
                      <a:r>
                        <a:rPr lang="en-US" sz="1300" b="0" i="0" u="none" strike="noStrike" dirty="0">
                          <a:solidFill>
                            <a:srgbClr val="000000"/>
                          </a:solidFill>
                          <a:effectLst/>
                          <a:latin typeface="+mn-lt"/>
                        </a:rPr>
                        <a:t>4.8.1 Percentage of family advocate non-litigation matters finalised within six months from the date of opening the matter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pic>
        <p:nvPicPr>
          <p:cNvPr id="4" name="Picture 3"/>
          <p:cNvPicPr>
            <a:picLocks noChangeAspect="1"/>
          </p:cNvPicPr>
          <p:nvPr/>
        </p:nvPicPr>
        <p:blipFill>
          <a:blip r:embed="rId2"/>
          <a:stretch>
            <a:fillRect/>
          </a:stretch>
        </p:blipFill>
        <p:spPr>
          <a:xfrm>
            <a:off x="8444152" y="1569352"/>
            <a:ext cx="219075" cy="219075"/>
          </a:xfrm>
          <a:prstGeom prst="rect">
            <a:avLst/>
          </a:prstGeom>
        </p:spPr>
      </p:pic>
      <p:pic>
        <p:nvPicPr>
          <p:cNvPr id="5" name="Picture 4"/>
          <p:cNvPicPr>
            <a:picLocks noChangeAspect="1"/>
          </p:cNvPicPr>
          <p:nvPr/>
        </p:nvPicPr>
        <p:blipFill>
          <a:blip r:embed="rId2"/>
          <a:stretch>
            <a:fillRect/>
          </a:stretch>
        </p:blipFill>
        <p:spPr>
          <a:xfrm>
            <a:off x="8444149" y="2563440"/>
            <a:ext cx="219075" cy="219075"/>
          </a:xfrm>
          <a:prstGeom prst="rect">
            <a:avLst/>
          </a:prstGeom>
        </p:spPr>
      </p:pic>
      <p:pic>
        <p:nvPicPr>
          <p:cNvPr id="6" name="Picture 5"/>
          <p:cNvPicPr>
            <a:picLocks noChangeAspect="1"/>
          </p:cNvPicPr>
          <p:nvPr/>
        </p:nvPicPr>
        <p:blipFill>
          <a:blip r:embed="rId2"/>
          <a:stretch>
            <a:fillRect/>
          </a:stretch>
        </p:blipFill>
        <p:spPr>
          <a:xfrm>
            <a:off x="8444149" y="3125786"/>
            <a:ext cx="219075" cy="219075"/>
          </a:xfrm>
          <a:prstGeom prst="rect">
            <a:avLst/>
          </a:prstGeom>
        </p:spPr>
      </p:pic>
      <p:pic>
        <p:nvPicPr>
          <p:cNvPr id="7" name="Picture 6"/>
          <p:cNvPicPr>
            <a:picLocks noChangeAspect="1"/>
          </p:cNvPicPr>
          <p:nvPr/>
        </p:nvPicPr>
        <p:blipFill>
          <a:blip r:embed="rId2"/>
          <a:stretch>
            <a:fillRect/>
          </a:stretch>
        </p:blipFill>
        <p:spPr>
          <a:xfrm>
            <a:off x="8444149" y="4230523"/>
            <a:ext cx="219075" cy="219075"/>
          </a:xfrm>
          <a:prstGeom prst="rect">
            <a:avLst/>
          </a:prstGeom>
        </p:spPr>
      </p:pic>
      <p:pic>
        <p:nvPicPr>
          <p:cNvPr id="8" name="Picture 7"/>
          <p:cNvPicPr>
            <a:picLocks noChangeAspect="1"/>
          </p:cNvPicPr>
          <p:nvPr/>
        </p:nvPicPr>
        <p:blipFill>
          <a:blip r:embed="rId2"/>
          <a:stretch>
            <a:fillRect/>
          </a:stretch>
        </p:blipFill>
        <p:spPr>
          <a:xfrm>
            <a:off x="8444149" y="4753296"/>
            <a:ext cx="219075" cy="219075"/>
          </a:xfrm>
          <a:prstGeom prst="rect">
            <a:avLst/>
          </a:prstGeom>
        </p:spPr>
      </p:pic>
      <p:pic>
        <p:nvPicPr>
          <p:cNvPr id="9" name="Picture 8"/>
          <p:cNvPicPr>
            <a:picLocks noChangeAspect="1"/>
          </p:cNvPicPr>
          <p:nvPr/>
        </p:nvPicPr>
        <p:blipFill>
          <a:blip r:embed="rId2"/>
          <a:stretch>
            <a:fillRect/>
          </a:stretch>
        </p:blipFill>
        <p:spPr>
          <a:xfrm>
            <a:off x="8444149" y="5333578"/>
            <a:ext cx="219075" cy="219075"/>
          </a:xfrm>
          <a:prstGeom prst="rect">
            <a:avLst/>
          </a:prstGeom>
        </p:spPr>
      </p:pic>
      <p:pic>
        <p:nvPicPr>
          <p:cNvPr id="10" name="Picture 9"/>
          <p:cNvPicPr>
            <a:picLocks noChangeAspect="1"/>
          </p:cNvPicPr>
          <p:nvPr/>
        </p:nvPicPr>
        <p:blipFill>
          <a:blip r:embed="rId2"/>
          <a:stretch>
            <a:fillRect/>
          </a:stretch>
        </p:blipFill>
        <p:spPr>
          <a:xfrm>
            <a:off x="8444149" y="2110631"/>
            <a:ext cx="219075" cy="219075"/>
          </a:xfrm>
          <a:prstGeom prst="rect">
            <a:avLst/>
          </a:prstGeom>
        </p:spPr>
      </p:pic>
      <p:pic>
        <p:nvPicPr>
          <p:cNvPr id="11" name="Picture 10"/>
          <p:cNvPicPr>
            <a:picLocks noChangeAspect="1"/>
          </p:cNvPicPr>
          <p:nvPr/>
        </p:nvPicPr>
        <p:blipFill>
          <a:blip r:embed="rId3"/>
          <a:stretch>
            <a:fillRect/>
          </a:stretch>
        </p:blipFill>
        <p:spPr>
          <a:xfrm>
            <a:off x="8444149" y="3635002"/>
            <a:ext cx="219841" cy="219075"/>
          </a:xfrm>
          <a:prstGeom prst="rect">
            <a:avLst/>
          </a:prstGeom>
        </p:spPr>
      </p:pic>
    </p:spTree>
    <p:extLst>
      <p:ext uri="{BB962C8B-B14F-4D97-AF65-F5344CB8AC3E}">
        <p14:creationId xmlns:p14="http://schemas.microsoft.com/office/powerpoint/2010/main" val="419355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548680"/>
            <a:ext cx="6696744" cy="318998"/>
          </a:xfrm>
          <a:prstGeom prst="rect">
            <a:avLst/>
          </a:prstGeom>
          <a:solidFill>
            <a:schemeClr val="accent2"/>
          </a:solidFill>
        </p:spPr>
        <p:txBody>
          <a:bodyPr wrap="square">
            <a:spAutoFit/>
          </a:bodyPr>
          <a:lstStyle/>
          <a:p>
            <a:pPr marL="0" marR="0">
              <a:lnSpc>
                <a:spcPct val="115000"/>
              </a:lnSpc>
              <a:spcBef>
                <a:spcPts val="0"/>
              </a:spcBef>
              <a:spcAft>
                <a:spcPts val="0"/>
              </a:spcAft>
            </a:pPr>
            <a:r>
              <a:rPr lang="en-ZA" sz="1400" b="1" dirty="0">
                <a:solidFill>
                  <a:schemeClr val="bg1"/>
                </a:solidFill>
                <a:latin typeface="+mn-lt"/>
                <a:ea typeface="Calibri" panose="020F0502020204030204" pitchFamily="34" charset="0"/>
              </a:rPr>
              <a:t>OUTCOME 4: INCREASED ACCESS TO JUSTICE SERVICES </a:t>
            </a:r>
            <a:endParaRPr lang="en-US" sz="1400" dirty="0">
              <a:solidFill>
                <a:schemeClr val="bg1"/>
              </a:solidFill>
              <a:latin typeface="+mn-lt"/>
              <a:ea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2882874"/>
              </p:ext>
            </p:extLst>
          </p:nvPr>
        </p:nvGraphicFramePr>
        <p:xfrm>
          <a:off x="179513" y="1052737"/>
          <a:ext cx="8784974" cy="3936798"/>
        </p:xfrm>
        <a:graphic>
          <a:graphicData uri="http://schemas.openxmlformats.org/drawingml/2006/table">
            <a:tbl>
              <a:tblPr/>
              <a:tblGrid>
                <a:gridCol w="3312367">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864095">
                  <a:extLst>
                    <a:ext uri="{9D8B030D-6E8A-4147-A177-3AD203B41FA5}">
                      <a16:colId xmlns:a16="http://schemas.microsoft.com/office/drawing/2014/main" val="20003"/>
                    </a:ext>
                  </a:extLst>
                </a:gridCol>
              </a:tblGrid>
              <a:tr h="482499">
                <a:tc>
                  <a:txBody>
                    <a:bodyPr/>
                    <a:lstStyle/>
                    <a:p>
                      <a:pPr algn="l" fontAlgn="ctr"/>
                      <a:r>
                        <a:rPr lang="en-US" sz="1300" b="1" i="0" u="none" strike="noStrike" dirty="0">
                          <a:solidFill>
                            <a:srgbClr val="FFFFFF"/>
                          </a:solidFill>
                          <a:effectLst/>
                          <a:latin typeface="+mn-lt"/>
                        </a:rPr>
                        <a:t>Output indicator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Planned annual target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Actual achieved performance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36164">
                <a:tc>
                  <a:txBody>
                    <a:bodyPr/>
                    <a:lstStyle/>
                    <a:p>
                      <a:pPr algn="l" fontAlgn="ctr"/>
                      <a:r>
                        <a:rPr lang="en-US" sz="1300" b="0" i="0" u="none" strike="noStrike" dirty="0">
                          <a:solidFill>
                            <a:srgbClr val="000000"/>
                          </a:solidFill>
                          <a:effectLst/>
                          <a:latin typeface="+mn-lt"/>
                        </a:rPr>
                        <a:t>4.9.1 Percentage of maintenance matters finalised within 90 days from the date of proper service of process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23749">
                <a:tc>
                  <a:txBody>
                    <a:bodyPr/>
                    <a:lstStyle/>
                    <a:p>
                      <a:pPr algn="l" fontAlgn="ctr"/>
                      <a:r>
                        <a:rPr lang="en-US" sz="1300" b="0" i="0" u="none" strike="noStrike" dirty="0">
                          <a:solidFill>
                            <a:srgbClr val="000000"/>
                          </a:solidFill>
                          <a:effectLst/>
                          <a:latin typeface="+mn-lt"/>
                        </a:rPr>
                        <a:t>4.10.1 Social compact between the Executive, Judiciary and Legislative tiers of government implemented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Social compact discussion document submitted to the Minister for approval by 31 March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Social compact discussion document submitted to the Minister for approval by 31 March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2499">
                <a:tc>
                  <a:txBody>
                    <a:bodyPr/>
                    <a:lstStyle/>
                    <a:p>
                      <a:pPr algn="just" fontAlgn="ctr"/>
                      <a:r>
                        <a:rPr lang="en-US" sz="1300" b="0" i="0" u="none" strike="noStrike">
                          <a:solidFill>
                            <a:srgbClr val="000000"/>
                          </a:solidFill>
                          <a:effectLst/>
                          <a:latin typeface="+mn-lt"/>
                        </a:rPr>
                        <a:t>4.11.1 Number of branch courts converted into full services courts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23749">
                <a:tc>
                  <a:txBody>
                    <a:bodyPr/>
                    <a:lstStyle/>
                    <a:p>
                      <a:pPr algn="l" fontAlgn="ctr"/>
                      <a:r>
                        <a:rPr lang="en-US" sz="1300" b="0" i="0" u="none" strike="noStrike">
                          <a:solidFill>
                            <a:srgbClr val="000000"/>
                          </a:solidFill>
                          <a:effectLst/>
                          <a:latin typeface="+mn-lt"/>
                        </a:rPr>
                        <a:t>4.12.1 Case backlog reduction framework submitted to the Minister for approval by 31 March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Case backlog reduction framework submitted to the Minister for approval by 31 March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Case backlog reduction framework sent back from Deputy Minister with amendments to be made.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23749">
                <a:tc>
                  <a:txBody>
                    <a:bodyPr/>
                    <a:lstStyle/>
                    <a:p>
                      <a:pPr algn="l" fontAlgn="ctr"/>
                      <a:r>
                        <a:rPr lang="en-US" sz="1300" b="0" i="0" u="none" strike="noStrike">
                          <a:solidFill>
                            <a:srgbClr val="000000"/>
                          </a:solidFill>
                          <a:effectLst/>
                          <a:latin typeface="+mn-lt"/>
                        </a:rPr>
                        <a:t>4.13.1 Maintenance improvement framework developed and submitted to the Minister for approval by 31 March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mn-lt"/>
                        </a:rPr>
                        <a:t>Maintenance improvement framework submitted to the Minister for approval by 31 March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Maintenance improvement framework submitted to the Minister for approval by 31 March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2"/>
          <a:stretch>
            <a:fillRect/>
          </a:stretch>
        </p:blipFill>
        <p:spPr>
          <a:xfrm>
            <a:off x="8431285" y="1709192"/>
            <a:ext cx="219075" cy="219075"/>
          </a:xfrm>
          <a:prstGeom prst="rect">
            <a:avLst/>
          </a:prstGeom>
        </p:spPr>
      </p:pic>
      <p:pic>
        <p:nvPicPr>
          <p:cNvPr id="5" name="Picture 4"/>
          <p:cNvPicPr>
            <a:picLocks noChangeAspect="1"/>
          </p:cNvPicPr>
          <p:nvPr/>
        </p:nvPicPr>
        <p:blipFill>
          <a:blip r:embed="rId2"/>
          <a:stretch>
            <a:fillRect/>
          </a:stretch>
        </p:blipFill>
        <p:spPr>
          <a:xfrm>
            <a:off x="8431286" y="2300201"/>
            <a:ext cx="219075" cy="219075"/>
          </a:xfrm>
          <a:prstGeom prst="rect">
            <a:avLst/>
          </a:prstGeom>
        </p:spPr>
      </p:pic>
      <p:pic>
        <p:nvPicPr>
          <p:cNvPr id="6" name="Picture 5"/>
          <p:cNvPicPr>
            <a:picLocks noChangeAspect="1"/>
          </p:cNvPicPr>
          <p:nvPr/>
        </p:nvPicPr>
        <p:blipFill>
          <a:blip r:embed="rId2"/>
          <a:stretch>
            <a:fillRect/>
          </a:stretch>
        </p:blipFill>
        <p:spPr>
          <a:xfrm>
            <a:off x="8431286" y="2965140"/>
            <a:ext cx="219075" cy="219075"/>
          </a:xfrm>
          <a:prstGeom prst="rect">
            <a:avLst/>
          </a:prstGeom>
        </p:spPr>
      </p:pic>
      <p:pic>
        <p:nvPicPr>
          <p:cNvPr id="7" name="Picture 6"/>
          <p:cNvPicPr>
            <a:picLocks noChangeAspect="1"/>
          </p:cNvPicPr>
          <p:nvPr/>
        </p:nvPicPr>
        <p:blipFill>
          <a:blip r:embed="rId2"/>
          <a:stretch>
            <a:fillRect/>
          </a:stretch>
        </p:blipFill>
        <p:spPr>
          <a:xfrm>
            <a:off x="8431285" y="4320010"/>
            <a:ext cx="219075" cy="219075"/>
          </a:xfrm>
          <a:prstGeom prst="rect">
            <a:avLst/>
          </a:prstGeom>
        </p:spPr>
      </p:pic>
      <p:pic>
        <p:nvPicPr>
          <p:cNvPr id="8" name="Picture 7"/>
          <p:cNvPicPr>
            <a:picLocks noChangeAspect="1"/>
          </p:cNvPicPr>
          <p:nvPr/>
        </p:nvPicPr>
        <p:blipFill>
          <a:blip r:embed="rId3"/>
          <a:stretch>
            <a:fillRect/>
          </a:stretch>
        </p:blipFill>
        <p:spPr>
          <a:xfrm>
            <a:off x="8430519" y="3624781"/>
            <a:ext cx="219841" cy="219075"/>
          </a:xfrm>
          <a:prstGeom prst="rect">
            <a:avLst/>
          </a:prstGeom>
        </p:spPr>
      </p:pic>
    </p:spTree>
    <p:extLst>
      <p:ext uri="{BB962C8B-B14F-4D97-AF65-F5344CB8AC3E}">
        <p14:creationId xmlns:p14="http://schemas.microsoft.com/office/powerpoint/2010/main" val="3470078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8208913" cy="307777"/>
          </a:xfrm>
          <a:prstGeom prst="rect">
            <a:avLst/>
          </a:prstGeom>
          <a:solidFill>
            <a:schemeClr val="accent2"/>
          </a:solidFill>
        </p:spPr>
        <p:txBody>
          <a:bodyPr wrap="square">
            <a:spAutoFit/>
          </a:bodyPr>
          <a:lstStyle/>
          <a:p>
            <a:pPr>
              <a:defRPr/>
            </a:pPr>
            <a:r>
              <a:rPr lang="en-ZA" sz="1400" b="1" dirty="0">
                <a:solidFill>
                  <a:schemeClr val="bg1"/>
                </a:solidFill>
              </a:rPr>
              <a:t>OUTCOME 10. CRIME AND CORRUPTION REDUCED THROUGH EFFECTIVE PROSECUTION</a:t>
            </a:r>
          </a:p>
        </p:txBody>
      </p:sp>
      <p:graphicFrame>
        <p:nvGraphicFramePr>
          <p:cNvPr id="3" name="Table 2"/>
          <p:cNvGraphicFramePr>
            <a:graphicFrameLocks noGrp="1"/>
          </p:cNvGraphicFramePr>
          <p:nvPr>
            <p:extLst>
              <p:ext uri="{D42A27DB-BD31-4B8C-83A1-F6EECF244321}">
                <p14:modId xmlns:p14="http://schemas.microsoft.com/office/powerpoint/2010/main" val="2829103621"/>
              </p:ext>
            </p:extLst>
          </p:nvPr>
        </p:nvGraphicFramePr>
        <p:xfrm>
          <a:off x="251521" y="1340768"/>
          <a:ext cx="8784974" cy="1869339"/>
        </p:xfrm>
        <a:graphic>
          <a:graphicData uri="http://schemas.openxmlformats.org/drawingml/2006/table">
            <a:tbl>
              <a:tblPr/>
              <a:tblGrid>
                <a:gridCol w="3312367">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864095">
                  <a:extLst>
                    <a:ext uri="{9D8B030D-6E8A-4147-A177-3AD203B41FA5}">
                      <a16:colId xmlns:a16="http://schemas.microsoft.com/office/drawing/2014/main" val="20003"/>
                    </a:ext>
                  </a:extLst>
                </a:gridCol>
              </a:tblGrid>
              <a:tr h="482499">
                <a:tc>
                  <a:txBody>
                    <a:bodyPr/>
                    <a:lstStyle/>
                    <a:p>
                      <a:pPr algn="l" fontAlgn="ctr"/>
                      <a:r>
                        <a:rPr lang="en-US" sz="1300" b="1" i="0" u="none" strike="noStrike" dirty="0">
                          <a:solidFill>
                            <a:srgbClr val="FFFFFF"/>
                          </a:solidFill>
                          <a:effectLst/>
                          <a:latin typeface="+mn-lt"/>
                        </a:rPr>
                        <a:t>Output indicator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Planned annual target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Actual achieved performance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36164">
                <a:tc>
                  <a:txBody>
                    <a:bodyPr/>
                    <a:lstStyle/>
                    <a:p>
                      <a:pPr algn="l" fontAlgn="ctr"/>
                      <a:r>
                        <a:rPr lang="en-ZA" sz="1300" kern="1200" dirty="0">
                          <a:solidFill>
                            <a:schemeClr val="tx1"/>
                          </a:solidFill>
                          <a:effectLst/>
                          <a:latin typeface="+mn-lt"/>
                          <a:ea typeface="+mn-ea"/>
                          <a:cs typeface="+mn-cs"/>
                        </a:rPr>
                        <a:t>10.1.1 Number of additional dedicated Specialised Commercial Crimes Courts (SCCC) established</a:t>
                      </a:r>
                      <a:endParaRPr lang="en-US" sz="13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6164">
                <a:tc>
                  <a:txBody>
                    <a:bodyPr/>
                    <a:lstStyle/>
                    <a:p>
                      <a:pPr algn="l" fontAlgn="ctr"/>
                      <a:r>
                        <a:rPr lang="en-ZA" sz="1300" kern="1200" dirty="0">
                          <a:solidFill>
                            <a:schemeClr val="tx1"/>
                          </a:solidFill>
                          <a:effectLst/>
                          <a:latin typeface="+mn-lt"/>
                          <a:ea typeface="+mn-ea"/>
                          <a:cs typeface="+mn-cs"/>
                        </a:rPr>
                        <a:t>10.2.1 Position on the review of existing anti-corruption legislation and institutional arrangements submitted to Minister for approval by 31 March 2022</a:t>
                      </a:r>
                      <a:endParaRPr lang="en-US" sz="13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n-ZA" sz="1300" kern="1200" dirty="0">
                          <a:solidFill>
                            <a:schemeClr val="tx1"/>
                          </a:solidFill>
                          <a:effectLst/>
                          <a:latin typeface="+mn-lt"/>
                          <a:ea typeface="+mn-ea"/>
                          <a:cs typeface="+mn-cs"/>
                        </a:rPr>
                        <a:t>Position paper submitted to the Minister for approval by 31 March 2022</a:t>
                      </a:r>
                      <a:endParaRPr lang="en-US" sz="1300" kern="1200"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en-ZA" sz="1300" kern="1200" dirty="0">
                          <a:solidFill>
                            <a:schemeClr val="tx1"/>
                          </a:solidFill>
                          <a:effectLst/>
                          <a:latin typeface="+mn-lt"/>
                          <a:ea typeface="+mn-ea"/>
                          <a:cs typeface="+mn-cs"/>
                        </a:rPr>
                        <a:t>Position paper was submitted to the Minister for approval by 31 March 2022</a:t>
                      </a:r>
                      <a:endParaRPr lang="en-US" sz="1300" kern="1200" dirty="0">
                        <a:solidFill>
                          <a:schemeClr val="tx1"/>
                        </a:solidFill>
                        <a:effectLst/>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2"/>
          <a:stretch>
            <a:fillRect/>
          </a:stretch>
        </p:blipFill>
        <p:spPr>
          <a:xfrm>
            <a:off x="8431284" y="1988840"/>
            <a:ext cx="219075" cy="219075"/>
          </a:xfrm>
          <a:prstGeom prst="rect">
            <a:avLst/>
          </a:prstGeom>
        </p:spPr>
      </p:pic>
      <p:pic>
        <p:nvPicPr>
          <p:cNvPr id="9" name="Picture 8"/>
          <p:cNvPicPr>
            <a:picLocks noChangeAspect="1"/>
          </p:cNvPicPr>
          <p:nvPr/>
        </p:nvPicPr>
        <p:blipFill>
          <a:blip r:embed="rId2"/>
          <a:stretch>
            <a:fillRect/>
          </a:stretch>
        </p:blipFill>
        <p:spPr>
          <a:xfrm>
            <a:off x="8431284" y="2708920"/>
            <a:ext cx="219075" cy="219075"/>
          </a:xfrm>
          <a:prstGeom prst="rect">
            <a:avLst/>
          </a:prstGeom>
        </p:spPr>
      </p:pic>
    </p:spTree>
    <p:extLst>
      <p:ext uri="{BB962C8B-B14F-4D97-AF65-F5344CB8AC3E}">
        <p14:creationId xmlns:p14="http://schemas.microsoft.com/office/powerpoint/2010/main" val="1068699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12474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395536" y="1124744"/>
            <a:ext cx="8537200" cy="5001369"/>
          </a:xfrm>
          <a:prstGeom prst="rect">
            <a:avLst/>
          </a:prstGeom>
        </p:spPr>
        <p:txBody>
          <a:bodyPr wrap="square">
            <a:spAutoFit/>
          </a:bodyPr>
          <a:lstStyle/>
          <a:p>
            <a:pPr marL="34925" indent="-88900" algn="just">
              <a:spcBef>
                <a:spcPts val="600"/>
              </a:spcBef>
              <a:buClr>
                <a:schemeClr val="accent1"/>
              </a:buClr>
              <a:buSzPct val="70000"/>
              <a:defRPr/>
            </a:pPr>
            <a:r>
              <a:rPr lang="en-ZA" sz="1600" b="1" dirty="0">
                <a:cs typeface="Arial" panose="020B0604020202020204" pitchFamily="34" charset="0"/>
              </a:rPr>
              <a:t>The purpose of this programme is: </a:t>
            </a:r>
          </a:p>
          <a:p>
            <a:pPr marL="34925" indent="-88900" algn="just">
              <a:spcBef>
                <a:spcPts val="600"/>
              </a:spcBef>
              <a:buClr>
                <a:schemeClr val="accent1"/>
              </a:buClr>
              <a:buSzPct val="70000"/>
              <a:defRPr/>
            </a:pPr>
            <a:r>
              <a:rPr lang="en-ZA" sz="1600" dirty="0">
                <a:cs typeface="Arial" panose="020B0604020202020204" pitchFamily="34" charset="0"/>
              </a:rPr>
              <a:t>To provide legal and legislative services to government, supervise the registration of trusts, the administration of deceased and insolvent estates and estates undergoing liquidation, manage the Guardian’s Fund, facilitate constitutional development and undertake research. </a:t>
            </a:r>
          </a:p>
          <a:p>
            <a:pPr marL="34925" indent="-88900" algn="just">
              <a:spcBef>
                <a:spcPts val="600"/>
              </a:spcBef>
              <a:buClr>
                <a:schemeClr val="accent1"/>
              </a:buClr>
              <a:buSzPct val="70000"/>
              <a:defRPr/>
            </a:pPr>
            <a:endParaRPr lang="en-ZA" sz="1600" b="1" dirty="0">
              <a:cs typeface="Arial" panose="020B0604020202020204" pitchFamily="34" charset="0"/>
            </a:endParaRPr>
          </a:p>
          <a:p>
            <a:pPr marL="34925" indent="-88900" algn="just">
              <a:spcBef>
                <a:spcPts val="600"/>
              </a:spcBef>
              <a:buClr>
                <a:schemeClr val="accent1"/>
              </a:buClr>
              <a:buSzPct val="70000"/>
              <a:defRPr/>
            </a:pPr>
            <a:r>
              <a:rPr lang="en-ZA" sz="1600" b="1" dirty="0">
                <a:cs typeface="Arial" panose="020B0604020202020204" pitchFamily="34" charset="0"/>
              </a:rPr>
              <a:t>This Programme has the following sub-programmes</a:t>
            </a:r>
            <a:r>
              <a:rPr lang="en-ZA" sz="1600" dirty="0">
                <a:cs typeface="Arial" panose="020B0604020202020204" pitchFamily="34" charset="0"/>
              </a:rPr>
              <a:t>:</a:t>
            </a:r>
          </a:p>
          <a:p>
            <a:pPr marL="288925" indent="-288925" algn="just">
              <a:buFont typeface="+mj-lt"/>
              <a:buAutoNum type="alphaLcParenR"/>
              <a:defRPr/>
            </a:pPr>
            <a:r>
              <a:rPr lang="en-ZA" sz="1600" dirty="0">
                <a:cs typeface="Arial" panose="020B0604020202020204" pitchFamily="34" charset="0"/>
              </a:rPr>
              <a:t>State Law Advisors</a:t>
            </a:r>
            <a:endParaRPr lang="en-US" sz="1600" dirty="0">
              <a:cs typeface="Arial" panose="020B0604020202020204" pitchFamily="34" charset="0"/>
            </a:endParaRPr>
          </a:p>
          <a:p>
            <a:pPr marL="288925" indent="-288925" algn="just">
              <a:buFont typeface="+mj-lt"/>
              <a:buAutoNum type="alphaLcParenR"/>
              <a:defRPr/>
            </a:pPr>
            <a:r>
              <a:rPr lang="en-ZA" sz="1600" dirty="0">
                <a:cs typeface="Arial" panose="020B0604020202020204" pitchFamily="34" charset="0"/>
              </a:rPr>
              <a:t>Litigation and Legal Services</a:t>
            </a:r>
            <a:endParaRPr lang="en-US" sz="1600" dirty="0">
              <a:cs typeface="Arial" panose="020B0604020202020204" pitchFamily="34" charset="0"/>
            </a:endParaRPr>
          </a:p>
          <a:p>
            <a:pPr marL="288925" indent="-288925" algn="just">
              <a:buFont typeface="+mj-lt"/>
              <a:buAutoNum type="alphaLcParenR"/>
              <a:defRPr/>
            </a:pPr>
            <a:r>
              <a:rPr lang="en-ZA" sz="1600" dirty="0">
                <a:cs typeface="Arial" panose="020B0604020202020204" pitchFamily="34" charset="0"/>
              </a:rPr>
              <a:t>Legislative Development and Law Reform</a:t>
            </a:r>
            <a:endParaRPr lang="en-US" sz="1600" dirty="0">
              <a:cs typeface="Arial" panose="020B0604020202020204" pitchFamily="34" charset="0"/>
            </a:endParaRPr>
          </a:p>
          <a:p>
            <a:pPr marL="288925" indent="-288925" algn="just">
              <a:buFont typeface="+mj-lt"/>
              <a:buAutoNum type="alphaLcParenR"/>
              <a:defRPr/>
            </a:pPr>
            <a:r>
              <a:rPr lang="en-ZA" sz="1600" dirty="0">
                <a:cs typeface="Arial" panose="020B0604020202020204" pitchFamily="34" charset="0"/>
              </a:rPr>
              <a:t>Master of the High Court</a:t>
            </a:r>
            <a:endParaRPr lang="en-US" sz="1600" dirty="0">
              <a:cs typeface="Arial" panose="020B0604020202020204" pitchFamily="34" charset="0"/>
            </a:endParaRPr>
          </a:p>
          <a:p>
            <a:pPr marL="288925" indent="-288925" algn="just">
              <a:buFont typeface="+mj-lt"/>
              <a:buAutoNum type="alphaLcParenR"/>
              <a:defRPr/>
            </a:pPr>
            <a:r>
              <a:rPr lang="en-ZA" sz="1600" dirty="0">
                <a:cs typeface="Arial" panose="020B0604020202020204" pitchFamily="34" charset="0"/>
              </a:rPr>
              <a:t>Constitutional Development</a:t>
            </a:r>
          </a:p>
          <a:p>
            <a:pPr indent="250825">
              <a:defRPr/>
            </a:pPr>
            <a:endParaRPr lang="en-ZA" sz="1600" b="1" dirty="0">
              <a:cs typeface="Arial" panose="020B0604020202020204" pitchFamily="34" charset="0"/>
            </a:endParaRPr>
          </a:p>
          <a:p>
            <a:pPr>
              <a:defRPr/>
            </a:pPr>
            <a:r>
              <a:rPr lang="en-ZA" sz="1600" b="1" dirty="0">
                <a:ea typeface="Times New Roman" panose="02020603050405020304" pitchFamily="18" charset="0"/>
                <a:cs typeface="Times New Roman" panose="02020603050405020304" pitchFamily="18" charset="0"/>
              </a:rPr>
              <a:t>The outcomes for this programme are: </a:t>
            </a:r>
          </a:p>
          <a:p>
            <a:pPr marL="288925" indent="-228600">
              <a:buFont typeface="Wingdings" panose="05000000000000000000" pitchFamily="2" charset="2"/>
              <a:buChar char="Ø"/>
              <a:defRPr/>
            </a:pPr>
            <a:r>
              <a:rPr lang="en-ZA" sz="1600" dirty="0">
                <a:cs typeface="Arial" panose="020B0604020202020204" pitchFamily="34" charset="0"/>
              </a:rPr>
              <a:t>Outcome 4: Transformed Masters services</a:t>
            </a:r>
          </a:p>
          <a:p>
            <a:pPr marL="288925" indent="-228600">
              <a:buFont typeface="Wingdings" panose="05000000000000000000" pitchFamily="2" charset="2"/>
              <a:buChar char="Ø"/>
              <a:defRPr/>
            </a:pPr>
            <a:r>
              <a:rPr lang="en-ZA" sz="1600" dirty="0">
                <a:cs typeface="Arial" panose="020B0604020202020204" pitchFamily="34" charset="0"/>
              </a:rPr>
              <a:t>Outcome 5: Transformed Colonial/Apartheid era justice-related legislation</a:t>
            </a:r>
          </a:p>
          <a:p>
            <a:pPr marL="288925" indent="-228600">
              <a:buFont typeface="Wingdings" panose="05000000000000000000" pitchFamily="2" charset="2"/>
              <a:buChar char="Ø"/>
              <a:defRPr/>
            </a:pPr>
            <a:r>
              <a:rPr lang="en-ZA" sz="1600" dirty="0">
                <a:cs typeface="Arial" panose="020B0604020202020204" pitchFamily="34" charset="0"/>
              </a:rPr>
              <a:t>Outcome 6: Transformed State Litigation Services</a:t>
            </a:r>
          </a:p>
          <a:p>
            <a:pPr marL="288925" indent="-228600">
              <a:buFont typeface="Wingdings" panose="05000000000000000000" pitchFamily="2" charset="2"/>
              <a:buChar char="Ø"/>
              <a:defRPr/>
            </a:pPr>
            <a:r>
              <a:rPr lang="en-ZA" sz="1600" dirty="0">
                <a:cs typeface="Arial" panose="020B0604020202020204" pitchFamily="34" charset="0"/>
              </a:rPr>
              <a:t>Outcome 7: Transformed legal profession.</a:t>
            </a:r>
          </a:p>
          <a:p>
            <a:pPr marL="288925" indent="-228600">
              <a:buFont typeface="Wingdings" panose="05000000000000000000" pitchFamily="2" charset="2"/>
              <a:buChar char="Ø"/>
              <a:defRPr/>
            </a:pPr>
            <a:r>
              <a:rPr lang="en-ZA" sz="1600" dirty="0">
                <a:cs typeface="Arial" panose="020B0604020202020204" pitchFamily="34" charset="0"/>
              </a:rPr>
              <a:t>Outcome 8: Advancement of constitutionalism, human rights and the rule of law</a:t>
            </a:r>
          </a:p>
          <a:p>
            <a:pPr algn="ctr"/>
            <a:endParaRPr lang="en-ZA" altLang="en-US" sz="1600" b="1" dirty="0">
              <a:solidFill>
                <a:srgbClr val="000000"/>
              </a:solidFill>
              <a:cs typeface="Arial" panose="020B0604020202020204" pitchFamily="34" charset="0"/>
            </a:endParaRPr>
          </a:p>
        </p:txBody>
      </p:sp>
      <p:sp>
        <p:nvSpPr>
          <p:cNvPr id="5" name="Rectangle 4"/>
          <p:cNvSpPr/>
          <p:nvPr/>
        </p:nvSpPr>
        <p:spPr>
          <a:xfrm>
            <a:off x="732384" y="583990"/>
            <a:ext cx="7596070" cy="338554"/>
          </a:xfrm>
          <a:prstGeom prst="rect">
            <a:avLst/>
          </a:prstGeom>
          <a:solidFill>
            <a:schemeClr val="accent2"/>
          </a:solidFill>
        </p:spPr>
        <p:txBody>
          <a:bodyPr wrap="square">
            <a:spAutoFit/>
          </a:bodyPr>
          <a:lstStyle/>
          <a:p>
            <a:r>
              <a:rPr lang="en-ZA" altLang="en-US" sz="1600" b="1" dirty="0">
                <a:solidFill>
                  <a:schemeClr val="bg1"/>
                </a:solidFill>
                <a:latin typeface="Arial" panose="020B0604020202020204" pitchFamily="34" charset="0"/>
                <a:cs typeface="Arial" panose="020B0604020202020204" pitchFamily="34" charset="0"/>
              </a:rPr>
              <a:t>PROGRAMME 3: STATE LEGAL SERVICES</a:t>
            </a:r>
          </a:p>
        </p:txBody>
      </p:sp>
    </p:spTree>
    <p:extLst>
      <p:ext uri="{BB962C8B-B14F-4D97-AF65-F5344CB8AC3E}">
        <p14:creationId xmlns:p14="http://schemas.microsoft.com/office/powerpoint/2010/main" val="53525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476672"/>
            <a:ext cx="6408712" cy="340093"/>
          </a:xfrm>
          <a:prstGeom prst="rect">
            <a:avLst/>
          </a:prstGeom>
          <a:solidFill>
            <a:schemeClr val="accent2"/>
          </a:solidFill>
        </p:spPr>
        <p:txBody>
          <a:bodyPr wrap="square">
            <a:spAutoFit/>
          </a:bodyPr>
          <a:lstStyle/>
          <a:p>
            <a:pPr marL="0" marR="0">
              <a:lnSpc>
                <a:spcPct val="115000"/>
              </a:lnSpc>
              <a:spcBef>
                <a:spcPts val="600"/>
              </a:spcBef>
              <a:spcAft>
                <a:spcPts val="600"/>
              </a:spcAft>
            </a:pPr>
            <a:r>
              <a:rPr lang="en-ZA" sz="1400" b="1" dirty="0">
                <a:solidFill>
                  <a:schemeClr val="bg1"/>
                </a:solidFill>
                <a:latin typeface="+mn-lt"/>
                <a:ea typeface="Calibri" panose="020F0502020204030204" pitchFamily="34" charset="0"/>
                <a:cs typeface="Calibri" panose="020F0502020204030204" pitchFamily="34" charset="0"/>
              </a:rPr>
              <a:t>OUTCOME 5: IMPROVED MASTERS SERVICES</a:t>
            </a:r>
            <a:endParaRPr lang="en-US" sz="1400" dirty="0">
              <a:solidFill>
                <a:schemeClr val="bg1"/>
              </a:solidFill>
              <a:effectLst/>
              <a:latin typeface="+mn-lt"/>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91721496"/>
              </p:ext>
            </p:extLst>
          </p:nvPr>
        </p:nvGraphicFramePr>
        <p:xfrm>
          <a:off x="179512" y="980728"/>
          <a:ext cx="8856982" cy="4689316"/>
        </p:xfrm>
        <a:graphic>
          <a:graphicData uri="http://schemas.openxmlformats.org/drawingml/2006/table">
            <a:tbl>
              <a:tblPr/>
              <a:tblGrid>
                <a:gridCol w="439248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792086">
                  <a:extLst>
                    <a:ext uri="{9D8B030D-6E8A-4147-A177-3AD203B41FA5}">
                      <a16:colId xmlns:a16="http://schemas.microsoft.com/office/drawing/2014/main" val="20003"/>
                    </a:ext>
                  </a:extLst>
                </a:gridCol>
              </a:tblGrid>
              <a:tr h="318279">
                <a:tc>
                  <a:txBody>
                    <a:bodyPr/>
                    <a:lstStyle/>
                    <a:p>
                      <a:pPr algn="l" fontAlgn="ctr"/>
                      <a:r>
                        <a:rPr lang="en-US" sz="1300" b="1" i="0" u="none" strike="noStrike" dirty="0">
                          <a:solidFill>
                            <a:srgbClr val="FFFFFF"/>
                          </a:solidFill>
                          <a:effectLst/>
                          <a:latin typeface="+mn-lt"/>
                        </a:rPr>
                        <a:t>Output indicator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Planned annual target  2021/2022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Actual achieved performance 2021/2022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200" b="1" i="0" u="none" strike="noStrike" dirty="0">
                          <a:solidFill>
                            <a:srgbClr val="FFFFFF"/>
                          </a:solidFill>
                          <a:effectLst/>
                          <a:latin typeface="+mn-lt"/>
                        </a:rPr>
                        <a:t>Status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10000"/>
                  </a:ext>
                </a:extLst>
              </a:tr>
              <a:tr h="616500">
                <a:tc>
                  <a:txBody>
                    <a:bodyPr/>
                    <a:lstStyle/>
                    <a:p>
                      <a:pPr algn="l" fontAlgn="ctr"/>
                      <a:r>
                        <a:rPr lang="en-US" sz="1300" b="0" i="0" u="none" strike="noStrike" dirty="0">
                          <a:solidFill>
                            <a:srgbClr val="000000"/>
                          </a:solidFill>
                          <a:effectLst/>
                          <a:latin typeface="+mn-lt"/>
                        </a:rPr>
                        <a:t>5.1.1 Percentage of liquidation and distribution accounts in large estates (&gt;250 000) examined within 21 days from receipt of all required documents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en-US" sz="12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39439">
                <a:tc>
                  <a:txBody>
                    <a:bodyPr/>
                    <a:lstStyle/>
                    <a:p>
                      <a:pPr algn="l" fontAlgn="ctr"/>
                      <a:r>
                        <a:rPr lang="en-US" sz="1300" b="0" i="0" u="none" strike="noStrike" dirty="0">
                          <a:solidFill>
                            <a:srgbClr val="000000"/>
                          </a:solidFill>
                          <a:effectLst/>
                          <a:latin typeface="+mn-lt"/>
                        </a:rPr>
                        <a:t>5.2.1 Percentage of letters of appointment issued in deceased estates within 21 days from receipt of all required documents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539439">
                <a:tc>
                  <a:txBody>
                    <a:bodyPr/>
                    <a:lstStyle/>
                    <a:p>
                      <a:pPr algn="l" fontAlgn="ctr"/>
                      <a:r>
                        <a:rPr lang="en-US" sz="1300" b="0" i="0" u="none" strike="noStrike">
                          <a:solidFill>
                            <a:srgbClr val="000000"/>
                          </a:solidFill>
                          <a:effectLst/>
                          <a:latin typeface="+mn-lt"/>
                        </a:rPr>
                        <a:t>5.3.1 Percentage of beneficiaries in receipt of services within 40 days from receipt of all required documents (Guardian’s Fund)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616500">
                <a:tc>
                  <a:txBody>
                    <a:bodyPr/>
                    <a:lstStyle/>
                    <a:p>
                      <a:pPr algn="l" fontAlgn="ctr"/>
                      <a:r>
                        <a:rPr lang="en-US" sz="1300" b="0" i="0" u="none" strike="noStrike">
                          <a:solidFill>
                            <a:srgbClr val="000000"/>
                          </a:solidFill>
                          <a:effectLst/>
                          <a:latin typeface="+mn-lt"/>
                        </a:rPr>
                        <a:t>5.4.1 Percentage of certificates of appointment issued in all bankruptcy matters within 10 days from receipt of all required documents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616500">
                <a:tc>
                  <a:txBody>
                    <a:bodyPr/>
                    <a:lstStyle/>
                    <a:p>
                      <a:pPr algn="l" fontAlgn="ctr"/>
                      <a:r>
                        <a:rPr lang="en-US" sz="1300" b="0" i="0" u="none" strike="noStrike" dirty="0">
                          <a:solidFill>
                            <a:srgbClr val="000000"/>
                          </a:solidFill>
                          <a:effectLst/>
                          <a:latin typeface="+mn-lt"/>
                        </a:rPr>
                        <a:t>5.5.1 Percentage of liquidation and distribution accounts in bankruptcy matters examined within 15 days from receipt of all required documents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62376">
                <a:tc>
                  <a:txBody>
                    <a:bodyPr/>
                    <a:lstStyle/>
                    <a:p>
                      <a:pPr algn="l" fontAlgn="ctr"/>
                      <a:r>
                        <a:rPr lang="en-US" sz="1300" b="0" i="0" u="none" strike="noStrike">
                          <a:solidFill>
                            <a:srgbClr val="000000"/>
                          </a:solidFill>
                          <a:effectLst/>
                          <a:latin typeface="+mn-lt"/>
                        </a:rPr>
                        <a:t>5.6.1 Percentage of letters of authority issued in trusts within 21 days from receipt of all required documents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539439">
                <a:tc>
                  <a:txBody>
                    <a:bodyPr/>
                    <a:lstStyle/>
                    <a:p>
                      <a:pPr algn="l" fontAlgn="ctr"/>
                      <a:r>
                        <a:rPr lang="en-US" sz="1300" b="0" i="0" u="none" strike="noStrike">
                          <a:solidFill>
                            <a:srgbClr val="000000"/>
                          </a:solidFill>
                          <a:effectLst/>
                          <a:latin typeface="+mn-lt"/>
                        </a:rPr>
                        <a:t>5.7.1 Percentage of letters of appointment issued incuratorship estates within 15 days from receipt of all required documents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4" name="Picture 3"/>
          <p:cNvPicPr>
            <a:picLocks noChangeAspect="1"/>
          </p:cNvPicPr>
          <p:nvPr/>
        </p:nvPicPr>
        <p:blipFill>
          <a:blip r:embed="rId2"/>
          <a:stretch>
            <a:fillRect/>
          </a:stretch>
        </p:blipFill>
        <p:spPr>
          <a:xfrm>
            <a:off x="8540819" y="2373483"/>
            <a:ext cx="219075" cy="219075"/>
          </a:xfrm>
          <a:prstGeom prst="rect">
            <a:avLst/>
          </a:prstGeom>
        </p:spPr>
      </p:pic>
      <p:pic>
        <p:nvPicPr>
          <p:cNvPr id="5" name="Picture 4"/>
          <p:cNvPicPr>
            <a:picLocks noChangeAspect="1"/>
          </p:cNvPicPr>
          <p:nvPr/>
        </p:nvPicPr>
        <p:blipFill>
          <a:blip r:embed="rId2"/>
          <a:stretch>
            <a:fillRect/>
          </a:stretch>
        </p:blipFill>
        <p:spPr>
          <a:xfrm>
            <a:off x="8540819" y="2980353"/>
            <a:ext cx="219075" cy="219075"/>
          </a:xfrm>
          <a:prstGeom prst="rect">
            <a:avLst/>
          </a:prstGeom>
        </p:spPr>
      </p:pic>
      <p:pic>
        <p:nvPicPr>
          <p:cNvPr id="6" name="Picture 5"/>
          <p:cNvPicPr>
            <a:picLocks noChangeAspect="1"/>
          </p:cNvPicPr>
          <p:nvPr/>
        </p:nvPicPr>
        <p:blipFill>
          <a:blip r:embed="rId2"/>
          <a:stretch>
            <a:fillRect/>
          </a:stretch>
        </p:blipFill>
        <p:spPr>
          <a:xfrm>
            <a:off x="8540819" y="3567978"/>
            <a:ext cx="219075" cy="219075"/>
          </a:xfrm>
          <a:prstGeom prst="rect">
            <a:avLst/>
          </a:prstGeom>
        </p:spPr>
      </p:pic>
      <p:pic>
        <p:nvPicPr>
          <p:cNvPr id="7" name="Picture 6"/>
          <p:cNvPicPr>
            <a:picLocks noChangeAspect="1"/>
          </p:cNvPicPr>
          <p:nvPr/>
        </p:nvPicPr>
        <p:blipFill>
          <a:blip r:embed="rId2"/>
          <a:stretch>
            <a:fillRect/>
          </a:stretch>
        </p:blipFill>
        <p:spPr>
          <a:xfrm>
            <a:off x="8540820" y="4118435"/>
            <a:ext cx="219075" cy="219075"/>
          </a:xfrm>
          <a:prstGeom prst="rect">
            <a:avLst/>
          </a:prstGeom>
        </p:spPr>
      </p:pic>
      <p:pic>
        <p:nvPicPr>
          <p:cNvPr id="8" name="Picture 7"/>
          <p:cNvPicPr>
            <a:picLocks noChangeAspect="1"/>
          </p:cNvPicPr>
          <p:nvPr/>
        </p:nvPicPr>
        <p:blipFill>
          <a:blip r:embed="rId2"/>
          <a:stretch>
            <a:fillRect/>
          </a:stretch>
        </p:blipFill>
        <p:spPr>
          <a:xfrm>
            <a:off x="8540820" y="4664825"/>
            <a:ext cx="219075" cy="219075"/>
          </a:xfrm>
          <a:prstGeom prst="rect">
            <a:avLst/>
          </a:prstGeom>
        </p:spPr>
      </p:pic>
      <p:pic>
        <p:nvPicPr>
          <p:cNvPr id="9" name="Picture 8"/>
          <p:cNvPicPr>
            <a:picLocks noChangeAspect="1"/>
          </p:cNvPicPr>
          <p:nvPr/>
        </p:nvPicPr>
        <p:blipFill>
          <a:blip r:embed="rId2"/>
          <a:stretch>
            <a:fillRect/>
          </a:stretch>
        </p:blipFill>
        <p:spPr>
          <a:xfrm>
            <a:off x="8540820" y="5229200"/>
            <a:ext cx="219075" cy="219075"/>
          </a:xfrm>
          <a:prstGeom prst="rect">
            <a:avLst/>
          </a:prstGeom>
        </p:spPr>
      </p:pic>
      <p:pic>
        <p:nvPicPr>
          <p:cNvPr id="10" name="Picture 9"/>
          <p:cNvPicPr>
            <a:picLocks noChangeAspect="1"/>
          </p:cNvPicPr>
          <p:nvPr/>
        </p:nvPicPr>
        <p:blipFill>
          <a:blip r:embed="rId2"/>
          <a:stretch>
            <a:fillRect/>
          </a:stretch>
        </p:blipFill>
        <p:spPr>
          <a:xfrm>
            <a:off x="8540819" y="1797969"/>
            <a:ext cx="219075" cy="219075"/>
          </a:xfrm>
          <a:prstGeom prst="rect">
            <a:avLst/>
          </a:prstGeom>
        </p:spPr>
      </p:pic>
    </p:spTree>
    <p:extLst>
      <p:ext uri="{BB962C8B-B14F-4D97-AF65-F5344CB8AC3E}">
        <p14:creationId xmlns:p14="http://schemas.microsoft.com/office/powerpoint/2010/main" val="439980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92696"/>
            <a:ext cx="8424936" cy="523220"/>
          </a:xfrm>
          <a:prstGeom prst="rect">
            <a:avLst/>
          </a:prstGeom>
          <a:solidFill>
            <a:schemeClr val="accent2"/>
          </a:solidFill>
        </p:spPr>
        <p:txBody>
          <a:bodyPr wrap="square">
            <a:spAutoFit/>
          </a:bodyPr>
          <a:lstStyle/>
          <a:p>
            <a:r>
              <a:rPr lang="en-ZA" sz="1400" b="1" dirty="0">
                <a:solidFill>
                  <a:schemeClr val="bg1"/>
                </a:solidFill>
                <a:latin typeface="+mn-lt"/>
                <a:ea typeface="Calibri" panose="020F0502020204030204" pitchFamily="34" charset="0"/>
              </a:rPr>
              <a:t>OUTCOME 6: COLONIAL/APARTHEID ERA JUSTICE-RELATED LEGISLATION REVIEWED AND REPLACED</a:t>
            </a:r>
            <a:endParaRPr lang="en-US" sz="1400" dirty="0">
              <a:solidFill>
                <a:schemeClr val="bg1"/>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971075497"/>
              </p:ext>
            </p:extLst>
          </p:nvPr>
        </p:nvGraphicFramePr>
        <p:xfrm>
          <a:off x="527465" y="1556792"/>
          <a:ext cx="8424936" cy="2771822"/>
        </p:xfrm>
        <a:graphic>
          <a:graphicData uri="http://schemas.openxmlformats.org/drawingml/2006/table">
            <a:tbl>
              <a:tblPr/>
              <a:tblGrid>
                <a:gridCol w="367240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292608">
                <a:tc>
                  <a:txBody>
                    <a:bodyPr/>
                    <a:lstStyle/>
                    <a:p>
                      <a:pPr algn="l" fontAlgn="ctr"/>
                      <a:r>
                        <a:rPr lang="en-US" sz="1300" b="1" i="0" u="none" strike="noStrike" dirty="0">
                          <a:solidFill>
                            <a:srgbClr val="FFFFFF"/>
                          </a:solidFill>
                          <a:effectLst/>
                          <a:latin typeface="+mn-lt"/>
                        </a:rPr>
                        <a:t>Output indicator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Planned annual target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Actual achieved performance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10000"/>
                  </a:ext>
                </a:extLst>
              </a:tr>
              <a:tr h="513882">
                <a:tc>
                  <a:txBody>
                    <a:bodyPr/>
                    <a:lstStyle/>
                    <a:p>
                      <a:pPr algn="l" fontAlgn="ctr"/>
                      <a:r>
                        <a:rPr lang="en-US" sz="1300" b="0" i="0" u="none" strike="noStrike">
                          <a:solidFill>
                            <a:srgbClr val="000000"/>
                          </a:solidFill>
                          <a:effectLst/>
                          <a:latin typeface="+mn-lt"/>
                        </a:rPr>
                        <a:t>6.1.1 Number of Bills and Regulations submitted to the Minister for approval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33670">
                <a:tc>
                  <a:txBody>
                    <a:bodyPr/>
                    <a:lstStyle/>
                    <a:p>
                      <a:pPr algn="l" fontAlgn="ctr"/>
                      <a:r>
                        <a:rPr lang="en-US" sz="1300" b="0" i="0" u="none" strike="noStrike" dirty="0">
                          <a:solidFill>
                            <a:srgbClr val="000000"/>
                          </a:solidFill>
                          <a:effectLst/>
                          <a:latin typeface="+mn-lt"/>
                        </a:rPr>
                        <a:t>6.2.1 Number of Colonial/ Apartheid era justice-related legislation approved by the Minister for submission to Cabinet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633670">
                <a:tc>
                  <a:txBody>
                    <a:bodyPr/>
                    <a:lstStyle/>
                    <a:p>
                      <a:pPr marL="0" algn="l" defTabSz="914400" rtl="0" eaLnBrk="1" fontAlgn="ctr" latinLnBrk="0" hangingPunct="1"/>
                      <a:r>
                        <a:rPr lang="en-ZA" sz="1300" b="0" i="0" u="none" strike="noStrike" kern="1200" dirty="0">
                          <a:solidFill>
                            <a:srgbClr val="000000"/>
                          </a:solidFill>
                          <a:effectLst/>
                          <a:latin typeface="+mn-lt"/>
                          <a:ea typeface="+mn-ea"/>
                          <a:cs typeface="+mn-cs"/>
                        </a:rPr>
                        <a:t>6.3.1 Number</a:t>
                      </a:r>
                      <a:r>
                        <a:rPr lang="en-ZA" sz="1300" b="0" i="0" u="none" strike="noStrike" kern="1200" baseline="0" dirty="0">
                          <a:solidFill>
                            <a:srgbClr val="000000"/>
                          </a:solidFill>
                          <a:effectLst/>
                          <a:latin typeface="+mn-lt"/>
                          <a:ea typeface="+mn-ea"/>
                          <a:cs typeface="+mn-cs"/>
                        </a:rPr>
                        <a:t> </a:t>
                      </a:r>
                      <a:r>
                        <a:rPr lang="en-ZA" sz="1300" b="0" i="0" u="none" strike="noStrike" kern="1200" dirty="0">
                          <a:solidFill>
                            <a:srgbClr val="000000"/>
                          </a:solidFill>
                          <a:effectLst/>
                          <a:latin typeface="+mn-lt"/>
                          <a:ea typeface="+mn-ea"/>
                          <a:cs typeface="+mn-cs"/>
                        </a:rPr>
                        <a:t>of Rules</a:t>
                      </a:r>
                      <a:r>
                        <a:rPr lang="en-ZA" sz="1300" b="0" i="0" u="none" strike="noStrike" kern="1200" baseline="0" dirty="0">
                          <a:solidFill>
                            <a:srgbClr val="000000"/>
                          </a:solidFill>
                          <a:effectLst/>
                          <a:latin typeface="+mn-lt"/>
                          <a:ea typeface="+mn-ea"/>
                          <a:cs typeface="+mn-cs"/>
                        </a:rPr>
                        <a:t> </a:t>
                      </a:r>
                      <a:r>
                        <a:rPr lang="en-ZA" sz="1300" b="0" i="0" u="none" strike="noStrike" kern="1200" dirty="0">
                          <a:solidFill>
                            <a:srgbClr val="000000"/>
                          </a:solidFill>
                          <a:effectLst/>
                          <a:latin typeface="+mn-lt"/>
                          <a:ea typeface="+mn-ea"/>
                          <a:cs typeface="+mn-cs"/>
                        </a:rPr>
                        <a:t>of Court</a:t>
                      </a:r>
                      <a:r>
                        <a:rPr lang="en-ZA" sz="1300" b="0" i="0" u="none" strike="noStrike" kern="1200" baseline="0" dirty="0">
                          <a:solidFill>
                            <a:srgbClr val="000000"/>
                          </a:solidFill>
                          <a:effectLst/>
                          <a:latin typeface="+mn-lt"/>
                          <a:ea typeface="+mn-ea"/>
                          <a:cs typeface="+mn-cs"/>
                        </a:rPr>
                        <a:t> </a:t>
                      </a:r>
                      <a:r>
                        <a:rPr lang="en-ZA" sz="1300" b="0" i="0" u="none" strike="noStrike" kern="1200" dirty="0">
                          <a:solidFill>
                            <a:srgbClr val="000000"/>
                          </a:solidFill>
                          <a:effectLst/>
                          <a:latin typeface="+mn-lt"/>
                          <a:ea typeface="+mn-ea"/>
                          <a:cs typeface="+mn-cs"/>
                        </a:rPr>
                        <a:t>submitted to</a:t>
                      </a:r>
                    </a:p>
                    <a:p>
                      <a:pPr marL="0" algn="l" defTabSz="914400" rtl="0" eaLnBrk="1" fontAlgn="ctr" latinLnBrk="0" hangingPunct="1"/>
                      <a:r>
                        <a:rPr lang="en-ZA" sz="1300" b="0" i="0" u="none" strike="noStrike" kern="1200" baseline="0" dirty="0">
                          <a:solidFill>
                            <a:srgbClr val="000000"/>
                          </a:solidFill>
                          <a:effectLst/>
                          <a:latin typeface="+mn-lt"/>
                          <a:ea typeface="+mn-ea"/>
                          <a:cs typeface="+mn-cs"/>
                        </a:rPr>
                        <a:t>t</a:t>
                      </a:r>
                      <a:r>
                        <a:rPr lang="en-ZA" sz="1300" b="0" i="0" u="none" strike="noStrike" kern="1200" dirty="0">
                          <a:solidFill>
                            <a:srgbClr val="000000"/>
                          </a:solidFill>
                          <a:effectLst/>
                          <a:latin typeface="+mn-lt"/>
                          <a:ea typeface="+mn-ea"/>
                          <a:cs typeface="+mn-cs"/>
                        </a:rPr>
                        <a:t>he board for</a:t>
                      </a:r>
                      <a:r>
                        <a:rPr lang="en-ZA" sz="1300" b="0" i="0" u="none" strike="noStrike" kern="1200" baseline="0" dirty="0">
                          <a:solidFill>
                            <a:srgbClr val="000000"/>
                          </a:solidFill>
                          <a:effectLst/>
                          <a:latin typeface="+mn-lt"/>
                          <a:ea typeface="+mn-ea"/>
                          <a:cs typeface="+mn-cs"/>
                        </a:rPr>
                        <a:t> </a:t>
                      </a:r>
                      <a:r>
                        <a:rPr lang="en-ZA" sz="1300" b="0" i="0" u="none" strike="noStrike" kern="1200" dirty="0">
                          <a:solidFill>
                            <a:srgbClr val="000000"/>
                          </a:solidFill>
                          <a:effectLst/>
                          <a:latin typeface="+mn-lt"/>
                          <a:ea typeface="+mn-ea"/>
                          <a:cs typeface="+mn-cs"/>
                        </a:rPr>
                        <a:t>approval</a:t>
                      </a:r>
                      <a:endParaRPr lang="en-US" sz="1300" b="0" i="0" u="none" strike="noStrike" kern="1200" dirty="0">
                        <a:solidFill>
                          <a:srgbClr val="000000"/>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576064">
                <a:tc>
                  <a:txBody>
                    <a:bodyPr/>
                    <a:lstStyle/>
                    <a:p>
                      <a:pPr algn="l" fontAlgn="ctr"/>
                      <a:r>
                        <a:rPr lang="en-US" sz="1300" b="0" i="0" u="none" strike="noStrike" dirty="0">
                          <a:solidFill>
                            <a:srgbClr val="000000"/>
                          </a:solidFill>
                          <a:effectLst/>
                          <a:latin typeface="+mn-lt"/>
                        </a:rPr>
                        <a:t>6.4.1 Number of research papers submitted to the South African Law Reform Commission for approval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4" name="Picture 3"/>
          <p:cNvPicPr>
            <a:picLocks noChangeAspect="1"/>
          </p:cNvPicPr>
          <p:nvPr/>
        </p:nvPicPr>
        <p:blipFill>
          <a:blip r:embed="rId2"/>
          <a:stretch>
            <a:fillRect/>
          </a:stretch>
        </p:blipFill>
        <p:spPr>
          <a:xfrm>
            <a:off x="8388423" y="2099174"/>
            <a:ext cx="219075" cy="219075"/>
          </a:xfrm>
          <a:prstGeom prst="rect">
            <a:avLst/>
          </a:prstGeom>
        </p:spPr>
      </p:pic>
      <p:pic>
        <p:nvPicPr>
          <p:cNvPr id="5" name="Picture 4"/>
          <p:cNvPicPr>
            <a:picLocks noChangeAspect="1"/>
          </p:cNvPicPr>
          <p:nvPr/>
        </p:nvPicPr>
        <p:blipFill>
          <a:blip r:embed="rId2"/>
          <a:stretch>
            <a:fillRect/>
          </a:stretch>
        </p:blipFill>
        <p:spPr>
          <a:xfrm>
            <a:off x="8388423" y="3140968"/>
            <a:ext cx="219075" cy="219075"/>
          </a:xfrm>
          <a:prstGeom prst="rect">
            <a:avLst/>
          </a:prstGeom>
        </p:spPr>
      </p:pic>
      <p:pic>
        <p:nvPicPr>
          <p:cNvPr id="6" name="Picture 5"/>
          <p:cNvPicPr>
            <a:picLocks noChangeAspect="1"/>
          </p:cNvPicPr>
          <p:nvPr/>
        </p:nvPicPr>
        <p:blipFill>
          <a:blip r:embed="rId3"/>
          <a:stretch>
            <a:fillRect/>
          </a:stretch>
        </p:blipFill>
        <p:spPr>
          <a:xfrm>
            <a:off x="8388423" y="2636912"/>
            <a:ext cx="219841" cy="219075"/>
          </a:xfrm>
          <a:prstGeom prst="rect">
            <a:avLst/>
          </a:prstGeom>
        </p:spPr>
      </p:pic>
      <p:pic>
        <p:nvPicPr>
          <p:cNvPr id="7" name="Picture 6"/>
          <p:cNvPicPr>
            <a:picLocks noChangeAspect="1"/>
          </p:cNvPicPr>
          <p:nvPr/>
        </p:nvPicPr>
        <p:blipFill>
          <a:blip r:embed="rId2"/>
          <a:stretch>
            <a:fillRect/>
          </a:stretch>
        </p:blipFill>
        <p:spPr>
          <a:xfrm>
            <a:off x="8379253" y="3933056"/>
            <a:ext cx="219075" cy="219075"/>
          </a:xfrm>
          <a:prstGeom prst="rect">
            <a:avLst/>
          </a:prstGeom>
        </p:spPr>
      </p:pic>
    </p:spTree>
    <p:extLst>
      <p:ext uri="{BB962C8B-B14F-4D97-AF65-F5344CB8AC3E}">
        <p14:creationId xmlns:p14="http://schemas.microsoft.com/office/powerpoint/2010/main" val="2472889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476672"/>
            <a:ext cx="6192688" cy="340093"/>
          </a:xfrm>
          <a:prstGeom prst="rect">
            <a:avLst/>
          </a:prstGeom>
          <a:solidFill>
            <a:schemeClr val="accent2"/>
          </a:solidFill>
        </p:spPr>
        <p:txBody>
          <a:bodyPr wrap="square">
            <a:spAutoFit/>
          </a:bodyPr>
          <a:lstStyle/>
          <a:p>
            <a:pPr marL="0" marR="0">
              <a:lnSpc>
                <a:spcPct val="115000"/>
              </a:lnSpc>
              <a:spcBef>
                <a:spcPts val="0"/>
              </a:spcBef>
              <a:spcAft>
                <a:spcPts val="0"/>
              </a:spcAft>
            </a:pPr>
            <a:r>
              <a:rPr lang="en-ZA" sz="1400" b="1" dirty="0">
                <a:solidFill>
                  <a:schemeClr val="bg1"/>
                </a:solidFill>
                <a:latin typeface="+mn-lt"/>
                <a:ea typeface="Calibri" panose="020F0502020204030204" pitchFamily="34" charset="0"/>
                <a:cs typeface="Calibri" panose="020F0502020204030204" pitchFamily="34" charset="0"/>
              </a:rPr>
              <a:t>OUTCOME 7: TRANSFORMED STATE LEGAL SERVICES</a:t>
            </a:r>
            <a:endParaRPr lang="en-US" sz="1400" dirty="0">
              <a:solidFill>
                <a:schemeClr val="bg1"/>
              </a:solidFill>
              <a:effectLst/>
              <a:latin typeface="+mn-lt"/>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74302822"/>
              </p:ext>
            </p:extLst>
          </p:nvPr>
        </p:nvGraphicFramePr>
        <p:xfrm>
          <a:off x="179512" y="980729"/>
          <a:ext cx="8784975" cy="4166937"/>
        </p:xfrm>
        <a:graphic>
          <a:graphicData uri="http://schemas.openxmlformats.org/drawingml/2006/table">
            <a:tbl>
              <a:tblPr/>
              <a:tblGrid>
                <a:gridCol w="2736303">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244827">
                <a:tc>
                  <a:txBody>
                    <a:bodyPr/>
                    <a:lstStyle/>
                    <a:p>
                      <a:pPr algn="l" fontAlgn="ctr"/>
                      <a:r>
                        <a:rPr lang="en-US" sz="1300" b="1" i="0" u="none" strike="noStrike" dirty="0">
                          <a:solidFill>
                            <a:srgbClr val="FFFFFF"/>
                          </a:solidFill>
                          <a:effectLst/>
                          <a:latin typeface="+mn-lt"/>
                        </a:rPr>
                        <a:t>Output indicator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Planned annual target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Actual achieved performance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10000"/>
                  </a:ext>
                </a:extLst>
              </a:tr>
              <a:tr h="734482">
                <a:tc>
                  <a:txBody>
                    <a:bodyPr/>
                    <a:lstStyle/>
                    <a:p>
                      <a:pPr algn="l" fontAlgn="ctr"/>
                      <a:r>
                        <a:rPr lang="en-US" sz="1300" b="0" i="0" u="none" strike="noStrike" dirty="0">
                          <a:solidFill>
                            <a:srgbClr val="000000"/>
                          </a:solidFill>
                          <a:effectLst/>
                          <a:latin typeface="+mn-lt"/>
                        </a:rPr>
                        <a:t>7.1.1 Number of policies to implement the State Attorney Amendment Act submitted to the Minister for approval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2 policies (briefing and outsourcing of legal work; initiating, defending and opposing of matters)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2 policies (briefing and outsourcing of legal work;  initiating, defending and opposing of matters) were submitted and approved by the Minister.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34482">
                <a:tc>
                  <a:txBody>
                    <a:bodyPr/>
                    <a:lstStyle/>
                    <a:p>
                      <a:pPr algn="l" fontAlgn="ctr"/>
                      <a:r>
                        <a:rPr lang="en-US" sz="1300" b="0" i="0" u="none" strike="noStrike" dirty="0">
                          <a:solidFill>
                            <a:srgbClr val="000000"/>
                          </a:solidFill>
                          <a:effectLst/>
                          <a:latin typeface="+mn-lt"/>
                        </a:rPr>
                        <a:t>7.2.1 Policy on the management of the state litigation contingent liability implemented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mn-lt"/>
                        </a:rPr>
                        <a:t>Policy on the management of state litigation contingent liabilities submitted to the Minister for approval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Policy on the management of state litigation contingent liabilities submitted and approved by the Minister.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67241">
                <a:tc>
                  <a:txBody>
                    <a:bodyPr/>
                    <a:lstStyle/>
                    <a:p>
                      <a:pPr algn="l" fontAlgn="ctr"/>
                      <a:r>
                        <a:rPr lang="en-US" sz="1300" b="0" i="0" u="none" strike="noStrike">
                          <a:solidFill>
                            <a:srgbClr val="000000"/>
                          </a:solidFill>
                          <a:effectLst/>
                          <a:latin typeface="+mn-lt"/>
                        </a:rPr>
                        <a:t>7.3.1 Percentage of litigation cases settled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734482">
                <a:tc>
                  <a:txBody>
                    <a:bodyPr/>
                    <a:lstStyle/>
                    <a:p>
                      <a:pPr algn="l" fontAlgn="ctr"/>
                      <a:r>
                        <a:rPr lang="en-US" sz="1300" b="0" i="0" u="none" strike="noStrike">
                          <a:solidFill>
                            <a:srgbClr val="000000"/>
                          </a:solidFill>
                          <a:effectLst/>
                          <a:latin typeface="+mn-lt"/>
                        </a:rPr>
                        <a:t>7.4.1 Percentage of legal opinions finalised within 30 days from date of receipt of the instructions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856895">
                <a:tc>
                  <a:txBody>
                    <a:bodyPr/>
                    <a:lstStyle/>
                    <a:p>
                      <a:pPr algn="l" fontAlgn="ctr"/>
                      <a:r>
                        <a:rPr lang="en-US" sz="1300" b="0" i="0" u="none" strike="noStrike">
                          <a:solidFill>
                            <a:srgbClr val="000000"/>
                          </a:solidFill>
                          <a:effectLst/>
                          <a:latin typeface="+mn-lt"/>
                        </a:rPr>
                        <a:t>7.5.1 Percentage of suggested Bills and subordinate legislation finalised within 30 days from the date of receipt of the instructions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2"/>
          <a:stretch>
            <a:fillRect/>
          </a:stretch>
        </p:blipFill>
        <p:spPr>
          <a:xfrm>
            <a:off x="8388424" y="1817777"/>
            <a:ext cx="219075" cy="219075"/>
          </a:xfrm>
          <a:prstGeom prst="rect">
            <a:avLst/>
          </a:prstGeom>
        </p:spPr>
      </p:pic>
      <p:pic>
        <p:nvPicPr>
          <p:cNvPr id="5" name="Picture 4"/>
          <p:cNvPicPr>
            <a:picLocks noChangeAspect="1"/>
          </p:cNvPicPr>
          <p:nvPr/>
        </p:nvPicPr>
        <p:blipFill>
          <a:blip r:embed="rId2"/>
          <a:stretch>
            <a:fillRect/>
          </a:stretch>
        </p:blipFill>
        <p:spPr>
          <a:xfrm>
            <a:off x="8388424" y="2576613"/>
            <a:ext cx="219075" cy="219075"/>
          </a:xfrm>
          <a:prstGeom prst="rect">
            <a:avLst/>
          </a:prstGeom>
        </p:spPr>
      </p:pic>
      <p:pic>
        <p:nvPicPr>
          <p:cNvPr id="6" name="Picture 5"/>
          <p:cNvPicPr>
            <a:picLocks noChangeAspect="1"/>
          </p:cNvPicPr>
          <p:nvPr/>
        </p:nvPicPr>
        <p:blipFill>
          <a:blip r:embed="rId2"/>
          <a:stretch>
            <a:fillRect/>
          </a:stretch>
        </p:blipFill>
        <p:spPr>
          <a:xfrm>
            <a:off x="8399208" y="3190536"/>
            <a:ext cx="219075" cy="219075"/>
          </a:xfrm>
          <a:prstGeom prst="rect">
            <a:avLst/>
          </a:prstGeom>
        </p:spPr>
      </p:pic>
      <p:pic>
        <p:nvPicPr>
          <p:cNvPr id="7" name="Picture 6"/>
          <p:cNvPicPr>
            <a:picLocks noChangeAspect="1"/>
          </p:cNvPicPr>
          <p:nvPr/>
        </p:nvPicPr>
        <p:blipFill>
          <a:blip r:embed="rId2"/>
          <a:stretch>
            <a:fillRect/>
          </a:stretch>
        </p:blipFill>
        <p:spPr>
          <a:xfrm>
            <a:off x="8388424" y="3750829"/>
            <a:ext cx="219075" cy="219075"/>
          </a:xfrm>
          <a:prstGeom prst="rect">
            <a:avLst/>
          </a:prstGeom>
        </p:spPr>
      </p:pic>
      <p:pic>
        <p:nvPicPr>
          <p:cNvPr id="8" name="Picture 7"/>
          <p:cNvPicPr>
            <a:picLocks noChangeAspect="1"/>
          </p:cNvPicPr>
          <p:nvPr/>
        </p:nvPicPr>
        <p:blipFill>
          <a:blip r:embed="rId2"/>
          <a:stretch>
            <a:fillRect/>
          </a:stretch>
        </p:blipFill>
        <p:spPr>
          <a:xfrm>
            <a:off x="8388424" y="4581128"/>
            <a:ext cx="219075" cy="219075"/>
          </a:xfrm>
          <a:prstGeom prst="rect">
            <a:avLst/>
          </a:prstGeom>
        </p:spPr>
      </p:pic>
    </p:spTree>
    <p:extLst>
      <p:ext uri="{BB962C8B-B14F-4D97-AF65-F5344CB8AC3E}">
        <p14:creationId xmlns:p14="http://schemas.microsoft.com/office/powerpoint/2010/main" val="228580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330943"/>
            <a:ext cx="4572000" cy="369332"/>
          </a:xfrm>
          <a:prstGeom prst="rect">
            <a:avLst/>
          </a:prstGeom>
        </p:spPr>
        <p:txBody>
          <a:bodyPr>
            <a:spAutoFit/>
          </a:bodyPr>
          <a:lstStyle/>
          <a:p>
            <a:pPr marL="342900" indent="-342900" algn="ctr">
              <a:buFont typeface="+mj-lt"/>
              <a:buAutoNum type="arabicPeriod"/>
            </a:pPr>
            <a:endParaRPr lang="en-US" b="1" dirty="0">
              <a:latin typeface="Arial" panose="020B0604020202020204" pitchFamily="34" charset="0"/>
              <a:cs typeface="Arial" panose="020B0604020202020204" pitchFamily="34" charset="0"/>
            </a:endParaRPr>
          </a:p>
        </p:txBody>
      </p:sp>
      <p:sp>
        <p:nvSpPr>
          <p:cNvPr id="23" name="Rectangle 22"/>
          <p:cNvSpPr/>
          <p:nvPr/>
        </p:nvSpPr>
        <p:spPr>
          <a:xfrm>
            <a:off x="4139952" y="404664"/>
            <a:ext cx="3267597" cy="577850"/>
          </a:xfrm>
          <a:prstGeom prst="rect">
            <a:avLst/>
          </a:prstGeom>
        </p:spPr>
        <p:txBody>
          <a:bodyPr wrap="square">
            <a:spAutoFit/>
          </a:bodyPr>
          <a:lstStyle/>
          <a:p>
            <a:pPr marL="457200" indent="-457200">
              <a:lnSpc>
                <a:spcPct val="150000"/>
              </a:lnSpc>
              <a:buFont typeface="+mj-lt"/>
              <a:buAutoNum type="arabicPeriod"/>
              <a:defRPr/>
            </a:pPr>
            <a:endParaRPr lang="en-ZA" sz="2400" i="1" dirty="0"/>
          </a:p>
        </p:txBody>
      </p:sp>
      <p:sp>
        <p:nvSpPr>
          <p:cNvPr id="5" name="Rectangle 4"/>
          <p:cNvSpPr/>
          <p:nvPr/>
        </p:nvSpPr>
        <p:spPr>
          <a:xfrm>
            <a:off x="27463" y="1407214"/>
            <a:ext cx="3011999" cy="3929720"/>
          </a:xfrm>
          <a:prstGeom prst="rect">
            <a:avLst/>
          </a:prstGeom>
          <a:solidFill>
            <a:schemeClr val="accent6"/>
          </a:solidFill>
          <a:ln>
            <a:noFill/>
          </a:ln>
          <a:effectLst>
            <a:reflection blurRad="6350" stA="52000" endA="300" endPos="35000" dir="5400000" sy="-100000" algn="bl" rotWithShape="0"/>
            <a:softEdge rad="12700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Purpose of this presentation</a:t>
            </a:r>
          </a:p>
        </p:txBody>
      </p:sp>
      <p:sp>
        <p:nvSpPr>
          <p:cNvPr id="6" name="Rectangle 5"/>
          <p:cNvSpPr/>
          <p:nvPr/>
        </p:nvSpPr>
        <p:spPr>
          <a:xfrm>
            <a:off x="3333956" y="1515609"/>
            <a:ext cx="5017690" cy="4154984"/>
          </a:xfrm>
          <a:prstGeom prst="rect">
            <a:avLst/>
          </a:prstGeom>
        </p:spPr>
        <p:txBody>
          <a:bodyPr wrap="square">
            <a:spAutoFit/>
          </a:bodyPr>
          <a:lstStyle/>
          <a:p>
            <a:pPr marL="342900" lvl="3" indent="-342900" algn="just">
              <a:lnSpc>
                <a:spcPct val="150000"/>
              </a:lnSpc>
              <a:buFont typeface="Arial" panose="020B0604020202020204" pitchFamily="34" charset="0"/>
              <a:buChar char="•"/>
              <a:defRPr/>
            </a:pPr>
            <a:r>
              <a:rPr lang="en-ZA" sz="1600" i="1" dirty="0">
                <a:latin typeface="+mn-lt"/>
                <a:cs typeface="Calibri" panose="020F0502020204030204" pitchFamily="34" charset="0"/>
              </a:rPr>
              <a:t>To present the </a:t>
            </a:r>
            <a:r>
              <a:rPr lang="en-ZA" sz="1600" i="1" dirty="0">
                <a:cs typeface="Calibri" panose="020F0502020204030204" pitchFamily="34" charset="0"/>
              </a:rPr>
              <a:t>2021/22 </a:t>
            </a:r>
            <a:r>
              <a:rPr lang="en-ZA" sz="1600" b="1" i="1" dirty="0">
                <a:latin typeface="+mn-lt"/>
                <a:cs typeface="Calibri" panose="020F0502020204030204" pitchFamily="34" charset="0"/>
              </a:rPr>
              <a:t>annual report </a:t>
            </a:r>
            <a:r>
              <a:rPr lang="en-ZA" sz="1600" i="1" dirty="0">
                <a:latin typeface="+mn-lt"/>
                <a:cs typeface="Calibri" panose="020F0502020204030204" pitchFamily="34" charset="0"/>
              </a:rPr>
              <a:t>for the Department of Justice and Constitutional Development </a:t>
            </a:r>
            <a:r>
              <a:rPr lang="en-US" sz="1600" i="1" dirty="0">
                <a:cs typeface="Calibri" panose="020F0502020204030204" pitchFamily="34" charset="0"/>
              </a:rPr>
              <a:t>;</a:t>
            </a:r>
            <a:endParaRPr lang="en-ZA" sz="1600" i="1" dirty="0">
              <a:latin typeface="+mn-lt"/>
              <a:cs typeface="Calibri" panose="020F0502020204030204" pitchFamily="34" charset="0"/>
            </a:endParaRPr>
          </a:p>
          <a:p>
            <a:pPr marL="342900" lvl="3" indent="-342900" algn="just">
              <a:lnSpc>
                <a:spcPct val="150000"/>
              </a:lnSpc>
              <a:buFont typeface="Arial" panose="020B0604020202020204" pitchFamily="34" charset="0"/>
              <a:buChar char="•"/>
              <a:defRPr/>
            </a:pPr>
            <a:r>
              <a:rPr lang="en-US" sz="1600" i="1" dirty="0">
                <a:latin typeface="+mn-lt"/>
                <a:cs typeface="Calibri" panose="020F0502020204030204" pitchFamily="34" charset="0"/>
              </a:rPr>
              <a:t>Reflect on </a:t>
            </a:r>
            <a:r>
              <a:rPr lang="en-US" sz="1600" b="1" i="1" dirty="0">
                <a:latin typeface="+mn-lt"/>
                <a:cs typeface="Calibri" panose="020F0502020204030204" pitchFamily="34" charset="0"/>
              </a:rPr>
              <a:t>key achievements </a:t>
            </a:r>
            <a:r>
              <a:rPr lang="en-US" sz="1600" i="1" dirty="0">
                <a:latin typeface="+mn-lt"/>
                <a:cs typeface="Calibri" panose="020F0502020204030204" pitchFamily="34" charset="0"/>
              </a:rPr>
              <a:t>and </a:t>
            </a:r>
            <a:r>
              <a:rPr lang="en-US" sz="1600" b="1" i="1" dirty="0">
                <a:latin typeface="+mn-lt"/>
                <a:cs typeface="Calibri" panose="020F0502020204030204" pitchFamily="34" charset="0"/>
              </a:rPr>
              <a:t>challenges</a:t>
            </a:r>
            <a:r>
              <a:rPr lang="en-US" sz="1600" i="1" dirty="0">
                <a:latin typeface="+mn-lt"/>
                <a:cs typeface="Calibri" panose="020F0502020204030204" pitchFamily="34" charset="0"/>
              </a:rPr>
              <a:t> experienced during the financial year</a:t>
            </a:r>
            <a:r>
              <a:rPr lang="en-US" sz="1600" i="1" dirty="0">
                <a:cs typeface="Calibri" panose="020F0502020204030204" pitchFamily="34" charset="0"/>
              </a:rPr>
              <a:t>;</a:t>
            </a:r>
            <a:endParaRPr lang="en-US" sz="1600" i="1" dirty="0">
              <a:latin typeface="+mn-lt"/>
              <a:cs typeface="Calibri" panose="020F0502020204030204" pitchFamily="34" charset="0"/>
            </a:endParaRPr>
          </a:p>
          <a:p>
            <a:pPr marL="342900" lvl="3" indent="-342900" algn="just">
              <a:lnSpc>
                <a:spcPct val="150000"/>
              </a:lnSpc>
              <a:buFont typeface="Arial" panose="020B0604020202020204" pitchFamily="34" charset="0"/>
              <a:buChar char="•"/>
              <a:defRPr/>
            </a:pPr>
            <a:r>
              <a:rPr lang="en-US" sz="1600" b="1" i="1" dirty="0">
                <a:latin typeface="+mn-lt"/>
                <a:cs typeface="Calibri" panose="020F0502020204030204" pitchFamily="34" charset="0"/>
              </a:rPr>
              <a:t>Audit Outcome</a:t>
            </a:r>
            <a:r>
              <a:rPr lang="en-US" sz="1600" i="1" dirty="0">
                <a:latin typeface="+mn-lt"/>
                <a:cs typeface="Calibri" panose="020F0502020204030204" pitchFamily="34" charset="0"/>
              </a:rPr>
              <a:t>; </a:t>
            </a:r>
          </a:p>
          <a:p>
            <a:pPr marL="342900" lvl="3" indent="-342900" algn="just" defTabSz="685800">
              <a:lnSpc>
                <a:spcPct val="150000"/>
              </a:lnSpc>
              <a:buFont typeface="Arial" panose="020B0604020202020204" pitchFamily="34" charset="0"/>
              <a:buChar char="•"/>
              <a:defRPr/>
            </a:pPr>
            <a:r>
              <a:rPr lang="en-US" sz="1600" i="1" dirty="0">
                <a:latin typeface="+mn-lt"/>
                <a:cs typeface="Calibri" panose="020F0502020204030204" pitchFamily="34" charset="0"/>
              </a:rPr>
              <a:t>The </a:t>
            </a:r>
            <a:r>
              <a:rPr lang="en-US" sz="1600" b="1" i="1" dirty="0">
                <a:latin typeface="+mn-lt"/>
                <a:cs typeface="Calibri" panose="020F0502020204030204" pitchFamily="34" charset="0"/>
              </a:rPr>
              <a:t>actual achievements</a:t>
            </a:r>
            <a:r>
              <a:rPr lang="en-US" sz="1600" i="1" dirty="0">
                <a:latin typeface="+mn-lt"/>
                <a:cs typeface="Calibri" panose="020F0502020204030204" pitchFamily="34" charset="0"/>
              </a:rPr>
              <a:t> against the predetermined </a:t>
            </a:r>
            <a:r>
              <a:rPr lang="en-US" sz="1600" b="1" i="1" dirty="0">
                <a:latin typeface="+mn-lt"/>
                <a:cs typeface="Calibri" panose="020F0502020204030204" pitchFamily="34" charset="0"/>
              </a:rPr>
              <a:t>annual targets </a:t>
            </a:r>
            <a:r>
              <a:rPr lang="en-US" sz="1600" i="1" dirty="0">
                <a:latin typeface="+mn-lt"/>
                <a:cs typeface="Calibri" panose="020F0502020204030204" pitchFamily="34" charset="0"/>
              </a:rPr>
              <a:t>as outlined in the 2021/22 Annual Performance Plan</a:t>
            </a:r>
            <a:r>
              <a:rPr lang="en-US" sz="1600" i="1" dirty="0">
                <a:cs typeface="Calibri" panose="020F0502020204030204" pitchFamily="34" charset="0"/>
              </a:rPr>
              <a:t> ;</a:t>
            </a:r>
            <a:endParaRPr lang="en-US" sz="1600" i="1" dirty="0">
              <a:latin typeface="+mn-lt"/>
              <a:cs typeface="Calibri" panose="020F0502020204030204" pitchFamily="34" charset="0"/>
            </a:endParaRPr>
          </a:p>
          <a:p>
            <a:pPr marL="342900" lvl="3" indent="-342900" algn="just" defTabSz="685800">
              <a:lnSpc>
                <a:spcPct val="150000"/>
              </a:lnSpc>
              <a:buFont typeface="Arial" panose="020B0604020202020204" pitchFamily="34" charset="0"/>
              <a:buChar char="•"/>
              <a:defRPr/>
            </a:pPr>
            <a:r>
              <a:rPr lang="en-ZA" sz="1600" i="1" dirty="0">
                <a:cs typeface="Calibri" panose="020F0502020204030204" pitchFamily="34" charset="0"/>
              </a:rPr>
              <a:t>Human resource</a:t>
            </a:r>
            <a:r>
              <a:rPr lang="en-US" sz="1600" i="1" dirty="0">
                <a:cs typeface="Calibri" panose="020F0502020204030204" pitchFamily="34" charset="0"/>
              </a:rPr>
              <a:t>;</a:t>
            </a:r>
            <a:r>
              <a:rPr lang="en-US" sz="1600" i="1" dirty="0">
                <a:latin typeface="+mn-lt"/>
                <a:cs typeface="Calibri" panose="020F0502020204030204" pitchFamily="34" charset="0"/>
              </a:rPr>
              <a:t> and</a:t>
            </a:r>
          </a:p>
          <a:p>
            <a:pPr marL="342900" lvl="3" indent="-342900" algn="just" defTabSz="685800">
              <a:lnSpc>
                <a:spcPct val="150000"/>
              </a:lnSpc>
              <a:buFont typeface="Arial" panose="020B0604020202020204" pitchFamily="34" charset="0"/>
              <a:buChar char="•"/>
              <a:defRPr/>
            </a:pPr>
            <a:r>
              <a:rPr lang="en-ZA" sz="1600" i="1" dirty="0">
                <a:cs typeface="Calibri" panose="020F0502020204030204" pitchFamily="34" charset="0"/>
              </a:rPr>
              <a:t>Financial Performance</a:t>
            </a:r>
            <a:endParaRPr lang="en-ZA" sz="1600" i="1" dirty="0">
              <a:latin typeface="+mn-lt"/>
              <a:cs typeface="Calibri" panose="020F0502020204030204" pitchFamily="34" charset="0"/>
            </a:endParaRPr>
          </a:p>
        </p:txBody>
      </p:sp>
      <p:sp>
        <p:nvSpPr>
          <p:cNvPr id="8" name="Rectangle 7"/>
          <p:cNvSpPr/>
          <p:nvPr/>
        </p:nvSpPr>
        <p:spPr>
          <a:xfrm>
            <a:off x="771523" y="721273"/>
            <a:ext cx="7560840" cy="369332"/>
          </a:xfrm>
          <a:prstGeom prst="rect">
            <a:avLst/>
          </a:prstGeom>
          <a:solidFill>
            <a:schemeClr val="accent2"/>
          </a:solidFill>
        </p:spPr>
        <p:txBody>
          <a:bodyPr wrap="square">
            <a:spAutoFit/>
          </a:bodyPr>
          <a:lstStyle/>
          <a:p>
            <a:pPr eaLnBrk="1" fontAlgn="auto" hangingPunct="1">
              <a:spcBef>
                <a:spcPts val="0"/>
              </a:spcBef>
              <a:spcAft>
                <a:spcPts val="0"/>
              </a:spcAft>
            </a:pPr>
            <a:r>
              <a:rPr lang="en-US" b="1" dirty="0">
                <a:solidFill>
                  <a:schemeClr val="bg1"/>
                </a:solidFill>
              </a:rPr>
              <a:t>1. INTRODUCTION</a:t>
            </a:r>
            <a:endParaRPr lang="en-ZA" b="1" dirty="0">
              <a:solidFill>
                <a:schemeClr val="bg1"/>
              </a:solidFill>
            </a:endParaRPr>
          </a:p>
        </p:txBody>
      </p:sp>
      <p:cxnSp>
        <p:nvCxnSpPr>
          <p:cNvPr id="10" name="Straight Connector 9">
            <a:extLst>
              <a:ext uri="{FF2B5EF4-FFF2-40B4-BE49-F238E27FC236}">
                <a16:creationId xmlns:a16="http://schemas.microsoft.com/office/drawing/2014/main" id="{29C1A0A7-CECB-4143-9B6D-0918BDFC2B65}"/>
              </a:ext>
            </a:extLst>
          </p:cNvPr>
          <p:cNvCxnSpPr/>
          <p:nvPr/>
        </p:nvCxnSpPr>
        <p:spPr>
          <a:xfrm>
            <a:off x="752240" y="1196752"/>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40872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476672"/>
            <a:ext cx="5328592" cy="340093"/>
          </a:xfrm>
          <a:prstGeom prst="rect">
            <a:avLst/>
          </a:prstGeom>
          <a:solidFill>
            <a:schemeClr val="accent2"/>
          </a:solidFill>
        </p:spPr>
        <p:txBody>
          <a:bodyPr wrap="square">
            <a:spAutoFit/>
          </a:bodyPr>
          <a:lstStyle/>
          <a:p>
            <a:pPr marL="0" marR="0" algn="just">
              <a:lnSpc>
                <a:spcPct val="115000"/>
              </a:lnSpc>
              <a:spcBef>
                <a:spcPts val="0"/>
              </a:spcBef>
              <a:spcAft>
                <a:spcPts val="0"/>
              </a:spcAft>
            </a:pPr>
            <a:r>
              <a:rPr lang="en-ZA" sz="1400" b="1" dirty="0">
                <a:solidFill>
                  <a:schemeClr val="bg1"/>
                </a:solidFill>
                <a:latin typeface="+mn-lt"/>
                <a:ea typeface="Calibri" panose="020F0502020204030204" pitchFamily="34" charset="0"/>
                <a:cs typeface="Calibri" panose="020F0502020204030204" pitchFamily="34" charset="0"/>
              </a:rPr>
              <a:t>OUTCOME 8: TRANSFORMED LEGAL PROFESSION</a:t>
            </a:r>
            <a:endParaRPr lang="en-US" sz="1400" dirty="0">
              <a:solidFill>
                <a:schemeClr val="bg1"/>
              </a:solidFill>
              <a:effectLst/>
              <a:latin typeface="+mn-lt"/>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51924976"/>
              </p:ext>
            </p:extLst>
          </p:nvPr>
        </p:nvGraphicFramePr>
        <p:xfrm>
          <a:off x="179512" y="980728"/>
          <a:ext cx="8856983" cy="4048506"/>
        </p:xfrm>
        <a:graphic>
          <a:graphicData uri="http://schemas.openxmlformats.org/drawingml/2006/table">
            <a:tbl>
              <a:tblPr/>
              <a:tblGrid>
                <a:gridCol w="410445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864095">
                  <a:extLst>
                    <a:ext uri="{9D8B030D-6E8A-4147-A177-3AD203B41FA5}">
                      <a16:colId xmlns:a16="http://schemas.microsoft.com/office/drawing/2014/main" val="20003"/>
                    </a:ext>
                  </a:extLst>
                </a:gridCol>
              </a:tblGrid>
              <a:tr h="299762">
                <a:tc>
                  <a:txBody>
                    <a:bodyPr/>
                    <a:lstStyle/>
                    <a:p>
                      <a:pPr algn="l" fontAlgn="ctr"/>
                      <a:r>
                        <a:rPr lang="en-US" sz="1300" b="1" i="0" u="none" strike="noStrike" dirty="0">
                          <a:solidFill>
                            <a:srgbClr val="FFFFFF"/>
                          </a:solidFill>
                          <a:effectLst/>
                          <a:latin typeface="+mn-lt"/>
                        </a:rPr>
                        <a:t>Output indicator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a:solidFill>
                            <a:srgbClr val="FFFFFF"/>
                          </a:solidFill>
                          <a:effectLst/>
                          <a:latin typeface="+mn-lt"/>
                        </a:rPr>
                        <a:t>Planned annual target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a:solidFill>
                            <a:srgbClr val="FFFFFF"/>
                          </a:solidFill>
                          <a:effectLst/>
                          <a:latin typeface="+mn-lt"/>
                        </a:rPr>
                        <a:t>Actual achieved performance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10000"/>
                  </a:ext>
                </a:extLst>
              </a:tr>
              <a:tr h="424942">
                <a:tc>
                  <a:txBody>
                    <a:bodyPr/>
                    <a:lstStyle/>
                    <a:p>
                      <a:pPr algn="l" fontAlgn="ctr"/>
                      <a:r>
                        <a:rPr lang="en-US" sz="1300" b="0" i="0" u="none" strike="noStrike" dirty="0">
                          <a:solidFill>
                            <a:srgbClr val="000000"/>
                          </a:solidFill>
                          <a:effectLst/>
                          <a:latin typeface="+mn-lt"/>
                        </a:rPr>
                        <a:t>8.1.1 Percentage of value of briefs allocated to PDI legal practitioners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24942">
                <a:tc>
                  <a:txBody>
                    <a:bodyPr/>
                    <a:lstStyle/>
                    <a:p>
                      <a:pPr algn="l" fontAlgn="ctr"/>
                      <a:r>
                        <a:rPr lang="en-US" sz="1300" b="0" i="0" u="none" strike="noStrike" dirty="0">
                          <a:solidFill>
                            <a:srgbClr val="000000"/>
                          </a:solidFill>
                          <a:effectLst/>
                          <a:latin typeface="+mn-lt"/>
                        </a:rPr>
                        <a:t>8.2.1 Percentage of value of briefs allocated to female legal practitioners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24942">
                <a:tc>
                  <a:txBody>
                    <a:bodyPr/>
                    <a:lstStyle/>
                    <a:p>
                      <a:pPr algn="l" fontAlgn="ctr"/>
                      <a:r>
                        <a:rPr lang="en-US" sz="1300" b="0" i="0" u="none" strike="noStrike" dirty="0">
                          <a:solidFill>
                            <a:srgbClr val="000000"/>
                          </a:solidFill>
                          <a:effectLst/>
                          <a:latin typeface="+mn-lt"/>
                        </a:rPr>
                        <a:t>8.3.1 Percentage of briefs allocated to female legal practitioners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749405">
                <a:tc>
                  <a:txBody>
                    <a:bodyPr/>
                    <a:lstStyle/>
                    <a:p>
                      <a:pPr algn="l" fontAlgn="ctr"/>
                      <a:r>
                        <a:rPr lang="en-US" sz="1300" b="0" i="0" u="none" strike="noStrike" dirty="0">
                          <a:solidFill>
                            <a:srgbClr val="000000"/>
                          </a:solidFill>
                          <a:effectLst/>
                          <a:latin typeface="+mn-lt"/>
                        </a:rPr>
                        <a:t>8.4.1 Policy guideline on the conferral of senior counsel status implemented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Policy guideline on the conferral of senior counsel status to be submitted to the President by 31 March 2022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mn-lt"/>
                        </a:rPr>
                        <a:t>Policy guideline on the conferral of senior counsel status was not submitted to the President by 31 March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168591">
                <a:tc>
                  <a:txBody>
                    <a:bodyPr/>
                    <a:lstStyle/>
                    <a:p>
                      <a:pPr algn="l" fontAlgn="ctr"/>
                      <a:r>
                        <a:rPr lang="en-US" sz="1300" b="0" i="0" u="none" strike="noStrike" dirty="0">
                          <a:solidFill>
                            <a:srgbClr val="000000"/>
                          </a:solidFill>
                          <a:effectLst/>
                          <a:latin typeface="+mn-lt"/>
                        </a:rPr>
                        <a:t>8.5.1 Policy framework and accompanying draft regulations on conferral of senior legal practitioners (advocates and attorneys) submitted to the Minister for approval by 31 March 2022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Draft policy framework and accompanying draft regulation submitted to the Minister for approval by 31 March 2022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mn-lt"/>
                        </a:rPr>
                        <a:t>Draft policy framework and accompanying draft regulation was not submitted to the Minister for approval by 31 March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2"/>
          <a:stretch>
            <a:fillRect/>
          </a:stretch>
        </p:blipFill>
        <p:spPr>
          <a:xfrm>
            <a:off x="8396299" y="1484784"/>
            <a:ext cx="219075" cy="219075"/>
          </a:xfrm>
          <a:prstGeom prst="rect">
            <a:avLst/>
          </a:prstGeom>
        </p:spPr>
      </p:pic>
      <p:pic>
        <p:nvPicPr>
          <p:cNvPr id="5" name="Picture 4"/>
          <p:cNvPicPr>
            <a:picLocks noChangeAspect="1"/>
          </p:cNvPicPr>
          <p:nvPr/>
        </p:nvPicPr>
        <p:blipFill>
          <a:blip r:embed="rId2"/>
          <a:stretch>
            <a:fillRect/>
          </a:stretch>
        </p:blipFill>
        <p:spPr>
          <a:xfrm>
            <a:off x="8396299" y="1844824"/>
            <a:ext cx="219075" cy="219075"/>
          </a:xfrm>
          <a:prstGeom prst="rect">
            <a:avLst/>
          </a:prstGeom>
        </p:spPr>
      </p:pic>
      <p:pic>
        <p:nvPicPr>
          <p:cNvPr id="6" name="Picture 5"/>
          <p:cNvPicPr>
            <a:picLocks noChangeAspect="1"/>
          </p:cNvPicPr>
          <p:nvPr/>
        </p:nvPicPr>
        <p:blipFill>
          <a:blip r:embed="rId3"/>
          <a:stretch>
            <a:fillRect/>
          </a:stretch>
        </p:blipFill>
        <p:spPr>
          <a:xfrm>
            <a:off x="8395532" y="4015747"/>
            <a:ext cx="219841" cy="219075"/>
          </a:xfrm>
          <a:prstGeom prst="rect">
            <a:avLst/>
          </a:prstGeom>
        </p:spPr>
      </p:pic>
      <p:pic>
        <p:nvPicPr>
          <p:cNvPr id="7" name="Picture 6"/>
          <p:cNvPicPr>
            <a:picLocks noChangeAspect="1"/>
          </p:cNvPicPr>
          <p:nvPr/>
        </p:nvPicPr>
        <p:blipFill>
          <a:blip r:embed="rId3"/>
          <a:stretch>
            <a:fillRect/>
          </a:stretch>
        </p:blipFill>
        <p:spPr>
          <a:xfrm>
            <a:off x="8395533" y="3046547"/>
            <a:ext cx="219841" cy="219075"/>
          </a:xfrm>
          <a:prstGeom prst="rect">
            <a:avLst/>
          </a:prstGeom>
        </p:spPr>
      </p:pic>
      <p:pic>
        <p:nvPicPr>
          <p:cNvPr id="8" name="Picture 7"/>
          <p:cNvPicPr>
            <a:picLocks noChangeAspect="1"/>
          </p:cNvPicPr>
          <p:nvPr/>
        </p:nvPicPr>
        <p:blipFill>
          <a:blip r:embed="rId3"/>
          <a:stretch>
            <a:fillRect/>
          </a:stretch>
        </p:blipFill>
        <p:spPr>
          <a:xfrm>
            <a:off x="8396299" y="2276872"/>
            <a:ext cx="219841" cy="219075"/>
          </a:xfrm>
          <a:prstGeom prst="rect">
            <a:avLst/>
          </a:prstGeom>
        </p:spPr>
      </p:pic>
    </p:spTree>
    <p:extLst>
      <p:ext uri="{BB962C8B-B14F-4D97-AF65-F5344CB8AC3E}">
        <p14:creationId xmlns:p14="http://schemas.microsoft.com/office/powerpoint/2010/main" val="1890485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09" y="561297"/>
            <a:ext cx="7992888" cy="340093"/>
          </a:xfrm>
          <a:prstGeom prst="rect">
            <a:avLst/>
          </a:prstGeom>
          <a:solidFill>
            <a:schemeClr val="accent2"/>
          </a:solidFill>
        </p:spPr>
        <p:txBody>
          <a:bodyPr wrap="square">
            <a:spAutoFit/>
          </a:bodyPr>
          <a:lstStyle/>
          <a:p>
            <a:pPr marL="0" marR="0" algn="just">
              <a:lnSpc>
                <a:spcPct val="115000"/>
              </a:lnSpc>
              <a:spcBef>
                <a:spcPts val="600"/>
              </a:spcBef>
              <a:spcAft>
                <a:spcPts val="600"/>
              </a:spcAft>
            </a:pPr>
            <a:r>
              <a:rPr lang="en-ZA" sz="1400" b="1" dirty="0">
                <a:solidFill>
                  <a:schemeClr val="bg1"/>
                </a:solidFill>
                <a:latin typeface="+mn-lt"/>
                <a:ea typeface="Calibri" panose="020F0502020204030204" pitchFamily="34" charset="0"/>
                <a:cs typeface="Calibri" panose="020F0502020204030204" pitchFamily="34" charset="0"/>
              </a:rPr>
              <a:t>OUTCOME 9: ADVANCED CONSTITUTIONALISM, HUMAN RIGHTS AND THE RULE OF LAW</a:t>
            </a:r>
            <a:endParaRPr lang="en-US" sz="1400" dirty="0">
              <a:solidFill>
                <a:schemeClr val="bg1"/>
              </a:solidFill>
              <a:effectLst/>
              <a:latin typeface="+mn-lt"/>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88530747"/>
              </p:ext>
            </p:extLst>
          </p:nvPr>
        </p:nvGraphicFramePr>
        <p:xfrm>
          <a:off x="179512" y="1052736"/>
          <a:ext cx="8856982" cy="4119934"/>
        </p:xfrm>
        <a:graphic>
          <a:graphicData uri="http://schemas.openxmlformats.org/drawingml/2006/table">
            <a:tbl>
              <a:tblPr/>
              <a:tblGrid>
                <a:gridCol w="3168351">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792087">
                  <a:extLst>
                    <a:ext uri="{9D8B030D-6E8A-4147-A177-3AD203B41FA5}">
                      <a16:colId xmlns:a16="http://schemas.microsoft.com/office/drawing/2014/main" val="20003"/>
                    </a:ext>
                  </a:extLst>
                </a:gridCol>
              </a:tblGrid>
              <a:tr h="203866">
                <a:tc>
                  <a:txBody>
                    <a:bodyPr/>
                    <a:lstStyle/>
                    <a:p>
                      <a:pPr algn="l" fontAlgn="ctr"/>
                      <a:r>
                        <a:rPr lang="en-US" sz="1300" b="1" i="0" u="none" strike="noStrike" dirty="0">
                          <a:solidFill>
                            <a:srgbClr val="FFFFFF"/>
                          </a:solidFill>
                          <a:effectLst/>
                          <a:latin typeface="+mn-lt"/>
                        </a:rPr>
                        <a:t>Output indicator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a:solidFill>
                            <a:srgbClr val="FFFFFF"/>
                          </a:solidFill>
                          <a:effectLst/>
                          <a:latin typeface="+mn-lt"/>
                        </a:rPr>
                        <a:t>Planned annual target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a:solidFill>
                            <a:srgbClr val="FFFFFF"/>
                          </a:solidFill>
                          <a:effectLst/>
                          <a:latin typeface="+mn-lt"/>
                        </a:rPr>
                        <a:t>Actual achieved performance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300" b="1" i="0" u="none" strike="noStrike" dirty="0">
                          <a:solidFill>
                            <a:srgbClr val="FFFFFF"/>
                          </a:solidFill>
                          <a:effectLst/>
                          <a:latin typeface="+mn-lt"/>
                        </a:rPr>
                        <a:t>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10000"/>
                  </a:ext>
                </a:extLst>
              </a:tr>
              <a:tr h="1019328">
                <a:tc>
                  <a:txBody>
                    <a:bodyPr/>
                    <a:lstStyle/>
                    <a:p>
                      <a:pPr algn="l" fontAlgn="ctr"/>
                      <a:r>
                        <a:rPr lang="en-US" sz="1300" b="0" i="0" u="none" strike="noStrike" dirty="0">
                          <a:solidFill>
                            <a:srgbClr val="000000"/>
                          </a:solidFill>
                          <a:effectLst/>
                          <a:latin typeface="+mn-lt"/>
                        </a:rPr>
                        <a:t>9.1.1 Rapid response mechanism to respond to incidents of racist and xenophobic offences/hate crimes established by 31 March 2022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Rapid response mechanism to respond to incidents of racist and xenophobic offences/hate crimes established by 31 March 2022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Rapid response mechanism to respond to incidents of racist and xenophobic offences/hate crimes established and was submitted and approved by the Executive Authority by 31 March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912591">
                <a:tc>
                  <a:txBody>
                    <a:bodyPr/>
                    <a:lstStyle/>
                    <a:p>
                      <a:pPr algn="l" fontAlgn="ctr"/>
                      <a:r>
                        <a:rPr lang="en-US" sz="1300" b="0" i="0" u="none" strike="noStrike">
                          <a:solidFill>
                            <a:srgbClr val="000000"/>
                          </a:solidFill>
                          <a:effectLst/>
                          <a:latin typeface="+mn-lt"/>
                        </a:rPr>
                        <a:t>9.2.1 Data collection of disaggregated statistical data for the measurement of racism, racial discrimination, xenophobia and related intolerance developed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mn-lt"/>
                        </a:rPr>
                        <a:t>Data sets identified for the development of a virtual repository by 31 March 2022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mn-lt"/>
                        </a:rPr>
                        <a:t>Data sets for the development of a virtual repository identified by 31 March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608394">
                <a:tc>
                  <a:txBody>
                    <a:bodyPr/>
                    <a:lstStyle/>
                    <a:p>
                      <a:pPr algn="l" fontAlgn="ctr"/>
                      <a:r>
                        <a:rPr lang="en-US" sz="1300" b="0" i="0" u="none" strike="noStrike">
                          <a:solidFill>
                            <a:srgbClr val="000000"/>
                          </a:solidFill>
                          <a:effectLst/>
                          <a:latin typeface="+mn-lt"/>
                        </a:rPr>
                        <a:t>9.3.1 Number of country reports submitted to DIRCO for onward submission to treaty bodies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013989">
                <a:tc>
                  <a:txBody>
                    <a:bodyPr/>
                    <a:lstStyle/>
                    <a:p>
                      <a:pPr algn="l" fontAlgn="ctr"/>
                      <a:r>
                        <a:rPr lang="en-US" sz="1300" b="0" i="0" u="none" strike="noStrike">
                          <a:solidFill>
                            <a:srgbClr val="000000"/>
                          </a:solidFill>
                          <a:effectLst/>
                          <a:latin typeface="+mn-lt"/>
                        </a:rPr>
                        <a:t>9.4.1 Percentage of valid requests for extradition and mutual legal assistance in criminal matters processed and submitted to the Director-General within 20 days from the date of receipt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mn-lt"/>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mn-lt"/>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3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4" name="Picture 3"/>
          <p:cNvPicPr>
            <a:picLocks noChangeAspect="1"/>
          </p:cNvPicPr>
          <p:nvPr/>
        </p:nvPicPr>
        <p:blipFill>
          <a:blip r:embed="rId2"/>
          <a:stretch>
            <a:fillRect/>
          </a:stretch>
        </p:blipFill>
        <p:spPr>
          <a:xfrm>
            <a:off x="8497960" y="1669783"/>
            <a:ext cx="219075" cy="219075"/>
          </a:xfrm>
          <a:prstGeom prst="rect">
            <a:avLst/>
          </a:prstGeom>
        </p:spPr>
      </p:pic>
      <p:pic>
        <p:nvPicPr>
          <p:cNvPr id="5" name="Picture 4"/>
          <p:cNvPicPr>
            <a:picLocks noChangeAspect="1"/>
          </p:cNvPicPr>
          <p:nvPr/>
        </p:nvPicPr>
        <p:blipFill>
          <a:blip r:embed="rId2"/>
          <a:stretch>
            <a:fillRect/>
          </a:stretch>
        </p:blipFill>
        <p:spPr>
          <a:xfrm>
            <a:off x="8497960" y="2906381"/>
            <a:ext cx="219075" cy="219075"/>
          </a:xfrm>
          <a:prstGeom prst="rect">
            <a:avLst/>
          </a:prstGeom>
        </p:spPr>
      </p:pic>
      <p:pic>
        <p:nvPicPr>
          <p:cNvPr id="6" name="Picture 5"/>
          <p:cNvPicPr>
            <a:picLocks noChangeAspect="1"/>
          </p:cNvPicPr>
          <p:nvPr/>
        </p:nvPicPr>
        <p:blipFill>
          <a:blip r:embed="rId2"/>
          <a:stretch>
            <a:fillRect/>
          </a:stretch>
        </p:blipFill>
        <p:spPr>
          <a:xfrm>
            <a:off x="8497960" y="3613999"/>
            <a:ext cx="219075" cy="219075"/>
          </a:xfrm>
          <a:prstGeom prst="rect">
            <a:avLst/>
          </a:prstGeom>
        </p:spPr>
      </p:pic>
      <p:pic>
        <p:nvPicPr>
          <p:cNvPr id="7" name="Picture 6"/>
          <p:cNvPicPr>
            <a:picLocks noChangeAspect="1"/>
          </p:cNvPicPr>
          <p:nvPr/>
        </p:nvPicPr>
        <p:blipFill>
          <a:blip r:embed="rId3"/>
          <a:stretch>
            <a:fillRect/>
          </a:stretch>
        </p:blipFill>
        <p:spPr>
          <a:xfrm>
            <a:off x="8502370" y="4581128"/>
            <a:ext cx="219841" cy="219075"/>
          </a:xfrm>
          <a:prstGeom prst="rect">
            <a:avLst/>
          </a:prstGeom>
        </p:spPr>
      </p:pic>
    </p:spTree>
    <p:extLst>
      <p:ext uri="{BB962C8B-B14F-4D97-AF65-F5344CB8AC3E}">
        <p14:creationId xmlns:p14="http://schemas.microsoft.com/office/powerpoint/2010/main" val="37861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601" y="502729"/>
            <a:ext cx="7992888" cy="325538"/>
          </a:xfrm>
          <a:prstGeom prst="rect">
            <a:avLst/>
          </a:prstGeom>
          <a:solidFill>
            <a:schemeClr val="accent2"/>
          </a:solidFill>
        </p:spPr>
        <p:txBody>
          <a:bodyPr wrap="square">
            <a:spAutoFit/>
          </a:bodyPr>
          <a:lstStyle/>
          <a:p>
            <a:pPr marL="0" marR="0" algn="just">
              <a:lnSpc>
                <a:spcPct val="115000"/>
              </a:lnSpc>
              <a:spcBef>
                <a:spcPts val="600"/>
              </a:spcBef>
              <a:spcAft>
                <a:spcPts val="600"/>
              </a:spcAft>
            </a:pPr>
            <a:r>
              <a:rPr lang="en-ZA" sz="1400" b="1" dirty="0">
                <a:solidFill>
                  <a:schemeClr val="bg1"/>
                </a:solidFill>
                <a:latin typeface="+mn-lt"/>
                <a:ea typeface="Calibri" panose="020F0502020204030204" pitchFamily="34" charset="0"/>
                <a:cs typeface="Calibri" panose="020F0502020204030204" pitchFamily="34" charset="0"/>
              </a:rPr>
              <a:t>OUTCOME 9: ADVANCED CONSTITUTIONALISM, HUMAN RIGHTS AND THE RULE OF LAW</a:t>
            </a:r>
            <a:endParaRPr lang="en-US" sz="1400" dirty="0">
              <a:solidFill>
                <a:schemeClr val="bg1"/>
              </a:solidFill>
              <a:effectLst/>
              <a:latin typeface="+mn-lt"/>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8684442"/>
              </p:ext>
            </p:extLst>
          </p:nvPr>
        </p:nvGraphicFramePr>
        <p:xfrm>
          <a:off x="179513" y="1038984"/>
          <a:ext cx="8856982" cy="3001763"/>
        </p:xfrm>
        <a:graphic>
          <a:graphicData uri="http://schemas.openxmlformats.org/drawingml/2006/table">
            <a:tbl>
              <a:tblPr/>
              <a:tblGrid>
                <a:gridCol w="3168351">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792087">
                  <a:extLst>
                    <a:ext uri="{9D8B030D-6E8A-4147-A177-3AD203B41FA5}">
                      <a16:colId xmlns:a16="http://schemas.microsoft.com/office/drawing/2014/main" val="20003"/>
                    </a:ext>
                  </a:extLst>
                </a:gridCol>
              </a:tblGrid>
              <a:tr h="191289">
                <a:tc>
                  <a:txBody>
                    <a:bodyPr/>
                    <a:lstStyle/>
                    <a:p>
                      <a:pPr algn="l" fontAlgn="ctr"/>
                      <a:r>
                        <a:rPr lang="en-US" sz="1200" b="1" i="0" u="none" strike="noStrike" dirty="0">
                          <a:solidFill>
                            <a:srgbClr val="FFFFFF"/>
                          </a:solidFill>
                          <a:effectLst/>
                          <a:latin typeface="+mn-lt"/>
                        </a:rPr>
                        <a:t>Output indicator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200" b="1" i="0" u="none" strike="noStrike">
                          <a:solidFill>
                            <a:srgbClr val="FFFFFF"/>
                          </a:solidFill>
                          <a:effectLst/>
                          <a:latin typeface="+mn-lt"/>
                        </a:rPr>
                        <a:t>Planned annual target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200" b="1" i="0" u="none" strike="noStrike">
                          <a:solidFill>
                            <a:srgbClr val="FFFFFF"/>
                          </a:solidFill>
                          <a:effectLst/>
                          <a:latin typeface="+mn-lt"/>
                        </a:rPr>
                        <a:t>Actual achieved performance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200" b="1" i="0" u="none" strike="noStrike" dirty="0">
                          <a:solidFill>
                            <a:srgbClr val="FFFFFF"/>
                          </a:solidFill>
                          <a:effectLst/>
                          <a:latin typeface="+mn-lt"/>
                        </a:rPr>
                        <a:t>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10000"/>
                  </a:ext>
                </a:extLst>
              </a:tr>
              <a:tr h="765157">
                <a:tc>
                  <a:txBody>
                    <a:bodyPr/>
                    <a:lstStyle/>
                    <a:p>
                      <a:pPr algn="l" fontAlgn="ctr"/>
                      <a:r>
                        <a:rPr lang="en-US" sz="1200" b="0" i="0" u="none" strike="noStrike" dirty="0">
                          <a:solidFill>
                            <a:srgbClr val="000000"/>
                          </a:solidFill>
                          <a:effectLst/>
                          <a:latin typeface="+mn-lt"/>
                        </a:rPr>
                        <a:t>9.5.1 Framework on extradition and mutual legal assistance submitted to the Minister for approval by 28 February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mn-lt"/>
                        </a:rPr>
                        <a:t>Framework on extradition and mutual legal assistance submitted to the Minister for approval by 28 February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mn-lt"/>
                        </a:rPr>
                        <a:t>The framework on extradition and mutual legal assistance was not submitted</a:t>
                      </a:r>
                      <a:r>
                        <a:rPr lang="en-US" sz="1200" b="0" i="0" u="none" strike="noStrike" baseline="0" dirty="0">
                          <a:solidFill>
                            <a:srgbClr val="000000"/>
                          </a:solidFill>
                          <a:effectLst/>
                          <a:latin typeface="+mn-lt"/>
                        </a:rPr>
                        <a:t> </a:t>
                      </a:r>
                      <a:r>
                        <a:rPr lang="en-US" sz="1200" b="0" i="0" u="none" strike="noStrike" dirty="0">
                          <a:solidFill>
                            <a:srgbClr val="000000"/>
                          </a:solidFill>
                          <a:effectLst/>
                          <a:latin typeface="+mn-lt"/>
                        </a:rPr>
                        <a:t>by 28 February 2022 </a:t>
                      </a:r>
                      <a:r>
                        <a:rPr lang="en-US" sz="1200" b="0" i="0" u="none" strike="noStrike" baseline="0" dirty="0">
                          <a:solidFill>
                            <a:srgbClr val="000000"/>
                          </a:solidFill>
                          <a:effectLst/>
                          <a:latin typeface="+mn-lt"/>
                        </a:rPr>
                        <a:t> for approval</a:t>
                      </a:r>
                      <a:r>
                        <a:rPr lang="en-US" sz="1200" b="0" i="0" u="none" strike="noStrike" dirty="0">
                          <a:solidFill>
                            <a:srgbClr val="000000"/>
                          </a:solidFill>
                          <a:effectLst/>
                          <a:latin typeface="+mn-l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65157">
                <a:tc>
                  <a:txBody>
                    <a:bodyPr/>
                    <a:lstStyle/>
                    <a:p>
                      <a:pPr algn="l" fontAlgn="ctr"/>
                      <a:r>
                        <a:rPr lang="en-US" sz="1200" b="0" i="0" u="none" strike="noStrike" dirty="0">
                          <a:solidFill>
                            <a:srgbClr val="000000"/>
                          </a:solidFill>
                          <a:effectLst/>
                          <a:latin typeface="+mn-lt"/>
                        </a:rPr>
                        <a:t>9.6.1 Framework on treaty obligations submitted to the Minister for approval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mn-lt"/>
                        </a:rPr>
                        <a:t>Draft framework on treaty obligations submitted to the Minister for approval by 31 March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mn-lt"/>
                        </a:rPr>
                        <a:t>The framework on treaty obligations was developed and </a:t>
                      </a:r>
                      <a:r>
                        <a:rPr lang="en-US" sz="1200" b="0" i="0" u="none" strike="noStrike" dirty="0" err="1">
                          <a:solidFill>
                            <a:srgbClr val="000000"/>
                          </a:solidFill>
                          <a:effectLst/>
                          <a:latin typeface="+mn-lt"/>
                        </a:rPr>
                        <a:t>finalised</a:t>
                      </a:r>
                      <a:r>
                        <a:rPr lang="en-US" sz="1200" b="0" i="0" u="none" strike="noStrike" dirty="0">
                          <a:solidFill>
                            <a:srgbClr val="000000"/>
                          </a:solidFill>
                          <a:effectLst/>
                          <a:latin typeface="+mn-lt"/>
                        </a:rPr>
                        <a:t> in consultation with EXCO and submitted to the Minister for approval in March 2022.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mn-lt"/>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956446">
                <a:tc>
                  <a:txBody>
                    <a:bodyPr/>
                    <a:lstStyle/>
                    <a:p>
                      <a:pPr algn="l" fontAlgn="ctr"/>
                      <a:r>
                        <a:rPr lang="en-US" sz="1200" b="0" i="0" u="none" strike="noStrike">
                          <a:solidFill>
                            <a:srgbClr val="000000"/>
                          </a:solidFill>
                          <a:effectLst/>
                          <a:latin typeface="+mn-lt"/>
                        </a:rPr>
                        <a:t>9.7.1 Framework to monitor the implementation of Constitutional Court judgements submitted to the Minister for approval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mn-lt"/>
                        </a:rPr>
                        <a:t>Draft framework to monitor the implementation of Constitutional Court judgements submitted to the Minister for approval by 31 March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mn-lt"/>
                        </a:rPr>
                        <a:t>Framework to monitor the implementation of Constitutional Court judgments was submitted to the Minister for approval in March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en-US" sz="12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2"/>
          <a:stretch>
            <a:fillRect/>
          </a:stretch>
        </p:blipFill>
        <p:spPr>
          <a:xfrm>
            <a:off x="8541644" y="2348880"/>
            <a:ext cx="219075" cy="219075"/>
          </a:xfrm>
          <a:prstGeom prst="rect">
            <a:avLst/>
          </a:prstGeom>
        </p:spPr>
      </p:pic>
      <p:pic>
        <p:nvPicPr>
          <p:cNvPr id="5" name="Picture 4"/>
          <p:cNvPicPr>
            <a:picLocks noChangeAspect="1"/>
          </p:cNvPicPr>
          <p:nvPr/>
        </p:nvPicPr>
        <p:blipFill>
          <a:blip r:embed="rId2"/>
          <a:stretch>
            <a:fillRect/>
          </a:stretch>
        </p:blipFill>
        <p:spPr>
          <a:xfrm>
            <a:off x="8541645" y="3353941"/>
            <a:ext cx="219075" cy="219075"/>
          </a:xfrm>
          <a:prstGeom prst="rect">
            <a:avLst/>
          </a:prstGeom>
        </p:spPr>
      </p:pic>
      <p:pic>
        <p:nvPicPr>
          <p:cNvPr id="6" name="Picture 5"/>
          <p:cNvPicPr>
            <a:picLocks noChangeAspect="1"/>
          </p:cNvPicPr>
          <p:nvPr/>
        </p:nvPicPr>
        <p:blipFill>
          <a:blip r:embed="rId3"/>
          <a:stretch>
            <a:fillRect/>
          </a:stretch>
        </p:blipFill>
        <p:spPr>
          <a:xfrm>
            <a:off x="8540878" y="1597133"/>
            <a:ext cx="219841" cy="219075"/>
          </a:xfrm>
          <a:prstGeom prst="rect">
            <a:avLst/>
          </a:prstGeom>
        </p:spPr>
      </p:pic>
    </p:spTree>
    <p:extLst>
      <p:ext uri="{BB962C8B-B14F-4D97-AF65-F5344CB8AC3E}">
        <p14:creationId xmlns:p14="http://schemas.microsoft.com/office/powerpoint/2010/main" val="2905990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55576" y="980728"/>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395785" y="1422797"/>
            <a:ext cx="8229599" cy="4179606"/>
          </a:xfrm>
          <a:prstGeom prst="rect">
            <a:avLst/>
          </a:prstGeom>
        </p:spPr>
        <p:txBody>
          <a:bodyPr wrap="square">
            <a:spAutoFit/>
          </a:bodyPr>
          <a:lstStyle/>
          <a:p>
            <a:pPr algn="just">
              <a:lnSpc>
                <a:spcPct val="115000"/>
              </a:lnSpc>
              <a:spcBef>
                <a:spcPts val="0"/>
              </a:spcBef>
              <a:spcAft>
                <a:spcPts val="1000"/>
              </a:spcAft>
              <a:defRPr/>
            </a:pPr>
            <a:r>
              <a:rPr lang="en-ZA" sz="1600" b="1" dirty="0">
                <a:latin typeface="+mn-lt"/>
                <a:ea typeface="Arial" panose="020B0604020202020204" pitchFamily="34" charset="0"/>
              </a:rPr>
              <a:t>The purpose of this programme is:</a:t>
            </a:r>
          </a:p>
          <a:p>
            <a:pPr algn="just">
              <a:lnSpc>
                <a:spcPct val="115000"/>
              </a:lnSpc>
              <a:spcBef>
                <a:spcPts val="0"/>
              </a:spcBef>
              <a:spcAft>
                <a:spcPts val="1000"/>
              </a:spcAft>
              <a:defRPr/>
            </a:pPr>
            <a:r>
              <a:rPr lang="en-ZA" sz="1600" dirty="0">
                <a:latin typeface="+mn-lt"/>
                <a:ea typeface="Arial" panose="020B0604020202020204" pitchFamily="34" charset="0"/>
              </a:rPr>
              <a:t>To provide a variety of auxiliary services associated with the department’s goals, fund transfer payments to the South African Human Rights Commission (SAHRC), the Office of the Public Protector, Legal Aid SA, the Special Investigating Unit (SIU) and the President’s Fund.</a:t>
            </a:r>
            <a:endParaRPr lang="en-US" sz="1600" dirty="0">
              <a:latin typeface="+mn-lt"/>
              <a:ea typeface="Calibri" panose="020F0502020204030204" pitchFamily="34" charset="0"/>
            </a:endParaRPr>
          </a:p>
          <a:p>
            <a:pPr algn="just">
              <a:lnSpc>
                <a:spcPct val="115000"/>
              </a:lnSpc>
              <a:spcBef>
                <a:spcPts val="0"/>
              </a:spcBef>
              <a:spcAft>
                <a:spcPts val="1000"/>
              </a:spcAft>
              <a:defRPr/>
            </a:pPr>
            <a:r>
              <a:rPr lang="en-ZA" sz="1600" b="1" dirty="0">
                <a:latin typeface="+mn-lt"/>
                <a:ea typeface="Arial" panose="020B0604020202020204" pitchFamily="34" charset="0"/>
              </a:rPr>
              <a:t>The programme consists of the following components within the </a:t>
            </a:r>
            <a:r>
              <a:rPr lang="en-ZA" sz="1600" b="1" dirty="0" err="1">
                <a:latin typeface="+mn-lt"/>
                <a:ea typeface="Arial" panose="020B0604020202020204" pitchFamily="34" charset="0"/>
              </a:rPr>
              <a:t>DoJ</a:t>
            </a:r>
            <a:r>
              <a:rPr lang="en-ZA" sz="1600" b="1" dirty="0">
                <a:latin typeface="+mn-lt"/>
                <a:ea typeface="Arial" panose="020B0604020202020204" pitchFamily="34" charset="0"/>
              </a:rPr>
              <a:t>&amp; CD</a:t>
            </a:r>
            <a:r>
              <a:rPr lang="en-ZA" sz="1600" dirty="0">
                <a:latin typeface="+mn-lt"/>
                <a:ea typeface="Arial" panose="020B0604020202020204" pitchFamily="34" charset="0"/>
              </a:rPr>
              <a:t>:</a:t>
            </a:r>
            <a:endParaRPr lang="en-US" sz="1600" dirty="0">
              <a:latin typeface="+mn-lt"/>
              <a:ea typeface="Calibri" panose="020F0502020204030204" pitchFamily="34" charset="0"/>
            </a:endParaRPr>
          </a:p>
          <a:p>
            <a:pPr marL="342900" indent="-342900" algn="just">
              <a:lnSpc>
                <a:spcPct val="115000"/>
              </a:lnSpc>
              <a:spcBef>
                <a:spcPts val="0"/>
              </a:spcBef>
              <a:spcAft>
                <a:spcPts val="1000"/>
              </a:spcAft>
              <a:buFont typeface="+mj-lt"/>
              <a:buAutoNum type="alphaLcParenR"/>
              <a:defRPr/>
            </a:pPr>
            <a:r>
              <a:rPr lang="en-ZA" sz="1600" dirty="0">
                <a:latin typeface="+mn-lt"/>
                <a:ea typeface="Arial" panose="020B0604020202020204" pitchFamily="34" charset="0"/>
              </a:rPr>
              <a:t>Justice Modernisation </a:t>
            </a:r>
          </a:p>
          <a:p>
            <a:pPr marL="342900" indent="-342900" algn="just">
              <a:lnSpc>
                <a:spcPct val="115000"/>
              </a:lnSpc>
              <a:spcBef>
                <a:spcPts val="0"/>
              </a:spcBef>
              <a:spcAft>
                <a:spcPts val="1000"/>
              </a:spcAft>
              <a:buFont typeface="+mj-lt"/>
              <a:buAutoNum type="alphaLcParenR"/>
              <a:defRPr/>
            </a:pPr>
            <a:r>
              <a:rPr lang="en-ZA" sz="1600" dirty="0">
                <a:latin typeface="+mn-lt"/>
                <a:ea typeface="Arial" panose="020B0604020202020204" pitchFamily="34" charset="0"/>
              </a:rPr>
              <a:t>President’s Fund</a:t>
            </a:r>
          </a:p>
          <a:p>
            <a:pPr>
              <a:defRPr/>
            </a:pPr>
            <a:endParaRPr lang="en-ZA" sz="1600" b="1" dirty="0">
              <a:latin typeface="+mn-lt"/>
              <a:ea typeface="Times New Roman" panose="02020603050405020304" pitchFamily="18" charset="0"/>
              <a:cs typeface="Times New Roman" panose="02020603050405020304" pitchFamily="18" charset="0"/>
            </a:endParaRPr>
          </a:p>
          <a:p>
            <a:pPr>
              <a:defRPr/>
            </a:pPr>
            <a:r>
              <a:rPr lang="en-ZA" sz="1600" b="1" dirty="0">
                <a:latin typeface="+mn-lt"/>
                <a:ea typeface="Times New Roman" panose="02020603050405020304" pitchFamily="18" charset="0"/>
                <a:cs typeface="Times New Roman" panose="02020603050405020304" pitchFamily="18" charset="0"/>
              </a:rPr>
              <a:t>The outcomes for this programme are: </a:t>
            </a:r>
          </a:p>
          <a:p>
            <a:pPr marL="285750" indent="-285750" algn="just">
              <a:lnSpc>
                <a:spcPct val="115000"/>
              </a:lnSpc>
              <a:spcBef>
                <a:spcPts val="0"/>
              </a:spcBef>
              <a:spcAft>
                <a:spcPts val="1000"/>
              </a:spcAft>
              <a:buFont typeface="Wingdings" panose="05000000000000000000" pitchFamily="2" charset="2"/>
              <a:buChar char="Ø"/>
              <a:defRPr/>
            </a:pPr>
            <a:r>
              <a:rPr lang="en-ZA" sz="1600" dirty="0">
                <a:ea typeface="Times New Roman" panose="02020603050405020304" pitchFamily="18" charset="0"/>
                <a:cs typeface="Times New Roman" panose="02020603050405020304" pitchFamily="18" charset="0"/>
              </a:rPr>
              <a:t>Outcome 1: Modernised And Digitised Justice Services Platforms.</a:t>
            </a:r>
          </a:p>
          <a:p>
            <a:pPr algn="ctr"/>
            <a:endParaRPr lang="en-ZA" altLang="en-US" b="1" dirty="0">
              <a:solidFill>
                <a:srgbClr val="000000"/>
              </a:solidFill>
              <a:latin typeface="+mn-lt"/>
            </a:endParaRPr>
          </a:p>
        </p:txBody>
      </p:sp>
      <p:sp>
        <p:nvSpPr>
          <p:cNvPr id="5" name="Rectangle 4"/>
          <p:cNvSpPr/>
          <p:nvPr/>
        </p:nvSpPr>
        <p:spPr>
          <a:xfrm>
            <a:off x="1059543" y="513435"/>
            <a:ext cx="6464785" cy="338554"/>
          </a:xfrm>
          <a:prstGeom prst="rect">
            <a:avLst/>
          </a:prstGeom>
        </p:spPr>
        <p:txBody>
          <a:bodyPr wrap="square">
            <a:spAutoFit/>
          </a:bodyPr>
          <a:lstStyle/>
          <a:p>
            <a:r>
              <a:rPr lang="en-ZA" altLang="en-US" sz="1600" b="1" dirty="0">
                <a:solidFill>
                  <a:srgbClr val="000000"/>
                </a:solidFill>
                <a:cs typeface="Arial" panose="020B0604020202020204" pitchFamily="34" charset="0"/>
              </a:rPr>
              <a:t>PROGRAMME 5: AUXILIARY AND ASSOCIATED SERVICES</a:t>
            </a:r>
          </a:p>
        </p:txBody>
      </p:sp>
    </p:spTree>
    <p:extLst>
      <p:ext uri="{BB962C8B-B14F-4D97-AF65-F5344CB8AC3E}">
        <p14:creationId xmlns:p14="http://schemas.microsoft.com/office/powerpoint/2010/main" val="202437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04664"/>
            <a:ext cx="7488832" cy="517065"/>
          </a:xfrm>
          <a:prstGeom prst="rect">
            <a:avLst/>
          </a:prstGeom>
        </p:spPr>
        <p:txBody>
          <a:bodyPr wrap="square">
            <a:spAutoFit/>
          </a:bodyPr>
          <a:lstStyle/>
          <a:p>
            <a:pPr marL="0" marR="0">
              <a:lnSpc>
                <a:spcPct val="115000"/>
              </a:lnSpc>
              <a:spcBef>
                <a:spcPts val="0"/>
              </a:spcBef>
              <a:spcAft>
                <a:spcPts val="1000"/>
              </a:spcAft>
            </a:pPr>
            <a:r>
              <a:rPr lang="en-ZA" b="1" dirty="0">
                <a:latin typeface="Calibri" panose="020F0502020204030204" pitchFamily="34" charset="0"/>
                <a:ea typeface="Calibri" panose="020F0502020204030204" pitchFamily="34" charset="0"/>
                <a:cs typeface="Calibri" panose="020F0502020204030204" pitchFamily="34" charset="0"/>
              </a:rPr>
              <a:t>Outcome 1: Modernised and digitised justice services platforms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03079932"/>
              </p:ext>
            </p:extLst>
          </p:nvPr>
        </p:nvGraphicFramePr>
        <p:xfrm>
          <a:off x="251520" y="1124744"/>
          <a:ext cx="8712967" cy="2205457"/>
        </p:xfrm>
        <a:graphic>
          <a:graphicData uri="http://schemas.openxmlformats.org/drawingml/2006/table">
            <a:tbl>
              <a:tblPr/>
              <a:tblGrid>
                <a:gridCol w="324036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792087">
                  <a:extLst>
                    <a:ext uri="{9D8B030D-6E8A-4147-A177-3AD203B41FA5}">
                      <a16:colId xmlns:a16="http://schemas.microsoft.com/office/drawing/2014/main" val="20003"/>
                    </a:ext>
                  </a:extLst>
                </a:gridCol>
              </a:tblGrid>
              <a:tr h="251179">
                <a:tc>
                  <a:txBody>
                    <a:bodyPr/>
                    <a:lstStyle/>
                    <a:p>
                      <a:pPr algn="l" fontAlgn="ctr"/>
                      <a:r>
                        <a:rPr lang="en-US" sz="1200" b="1" i="0" u="none" strike="noStrike" dirty="0">
                          <a:solidFill>
                            <a:srgbClr val="FFFFFF"/>
                          </a:solidFill>
                          <a:effectLst/>
                          <a:latin typeface="+mn-lt"/>
                        </a:rPr>
                        <a:t>Output indicator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200" b="1" i="0" u="none" strike="noStrike">
                          <a:solidFill>
                            <a:srgbClr val="FFFFFF"/>
                          </a:solidFill>
                          <a:effectLst/>
                          <a:latin typeface="+mn-lt"/>
                        </a:rPr>
                        <a:t>Planned annual target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200" b="1" i="0" u="none" strike="noStrike">
                          <a:solidFill>
                            <a:srgbClr val="FFFFFF"/>
                          </a:solidFill>
                          <a:effectLst/>
                          <a:latin typeface="+mn-lt"/>
                        </a:rPr>
                        <a:t>Actual achieved performance 2021/2022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200" b="1" i="0" u="none" strike="noStrike" dirty="0">
                          <a:solidFill>
                            <a:srgbClr val="FFFFFF"/>
                          </a:solidFill>
                          <a:effectLst/>
                          <a:latin typeface="+mn-lt"/>
                        </a:rPr>
                        <a:t>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70344">
                <a:tc>
                  <a:txBody>
                    <a:bodyPr/>
                    <a:lstStyle/>
                    <a:p>
                      <a:pPr algn="l" fontAlgn="ctr"/>
                      <a:r>
                        <a:rPr lang="en-US" sz="1200" b="0" i="0" u="none" strike="noStrike" dirty="0">
                          <a:solidFill>
                            <a:srgbClr val="000000"/>
                          </a:solidFill>
                          <a:effectLst/>
                          <a:latin typeface="+mn-lt"/>
                        </a:rPr>
                        <a:t>1.4.1 Number of revised IJS programme governance framework/structure interventions implemented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n-lt"/>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48072">
                <a:tc>
                  <a:txBody>
                    <a:bodyPr/>
                    <a:lstStyle/>
                    <a:p>
                      <a:pPr algn="l" fontAlgn="ctr"/>
                      <a:r>
                        <a:rPr lang="en-US" sz="1200" b="0" i="0" u="none" strike="noStrike">
                          <a:solidFill>
                            <a:srgbClr val="000000"/>
                          </a:solidFill>
                          <a:effectLst/>
                          <a:latin typeface="+mn-lt"/>
                        </a:rPr>
                        <a:t>1.5.1 Number of government departments and entities connected to transversal platform and exchanging information electronically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n-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n-l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621281">
                <a:tc>
                  <a:txBody>
                    <a:bodyPr/>
                    <a:lstStyle/>
                    <a:p>
                      <a:pPr algn="l" fontAlgn="ctr"/>
                      <a:r>
                        <a:rPr lang="en-US" sz="1200" b="0" i="0" u="none" strike="noStrike" dirty="0">
                          <a:solidFill>
                            <a:srgbClr val="000000"/>
                          </a:solidFill>
                          <a:effectLst/>
                          <a:latin typeface="+mn-lt"/>
                        </a:rPr>
                        <a:t>1.6.1 Number of IJS DPME assessment report recommendations implemented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n-lt"/>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n-lt"/>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12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2"/>
          <a:stretch>
            <a:fillRect/>
          </a:stretch>
        </p:blipFill>
        <p:spPr>
          <a:xfrm>
            <a:off x="5899674" y="28498800"/>
            <a:ext cx="435648" cy="435648"/>
          </a:xfrm>
          <a:prstGeom prst="rect">
            <a:avLst/>
          </a:prstGeom>
        </p:spPr>
      </p:pic>
      <p:pic>
        <p:nvPicPr>
          <p:cNvPr id="5" name="Picture 4"/>
          <p:cNvPicPr>
            <a:picLocks noChangeAspect="1"/>
          </p:cNvPicPr>
          <p:nvPr/>
        </p:nvPicPr>
        <p:blipFill>
          <a:blip r:embed="rId2"/>
          <a:stretch>
            <a:fillRect/>
          </a:stretch>
        </p:blipFill>
        <p:spPr>
          <a:xfrm>
            <a:off x="5899674" y="28746450"/>
            <a:ext cx="435648" cy="435648"/>
          </a:xfrm>
          <a:prstGeom prst="rect">
            <a:avLst/>
          </a:prstGeom>
        </p:spPr>
      </p:pic>
      <p:pic>
        <p:nvPicPr>
          <p:cNvPr id="6" name="Picture 5"/>
          <p:cNvPicPr>
            <a:picLocks noChangeAspect="1"/>
          </p:cNvPicPr>
          <p:nvPr/>
        </p:nvPicPr>
        <p:blipFill>
          <a:blip r:embed="rId2"/>
          <a:stretch>
            <a:fillRect/>
          </a:stretch>
        </p:blipFill>
        <p:spPr>
          <a:xfrm>
            <a:off x="5899674" y="28994100"/>
            <a:ext cx="435648" cy="435648"/>
          </a:xfrm>
          <a:prstGeom prst="rect">
            <a:avLst/>
          </a:prstGeom>
        </p:spPr>
      </p:pic>
      <p:pic>
        <p:nvPicPr>
          <p:cNvPr id="7" name="Picture 6"/>
          <p:cNvPicPr>
            <a:picLocks noChangeAspect="1"/>
          </p:cNvPicPr>
          <p:nvPr/>
        </p:nvPicPr>
        <p:blipFill>
          <a:blip r:embed="rId2"/>
          <a:stretch>
            <a:fillRect/>
          </a:stretch>
        </p:blipFill>
        <p:spPr>
          <a:xfrm>
            <a:off x="8462153" y="1668257"/>
            <a:ext cx="219075" cy="219075"/>
          </a:xfrm>
          <a:prstGeom prst="rect">
            <a:avLst/>
          </a:prstGeom>
        </p:spPr>
      </p:pic>
      <p:pic>
        <p:nvPicPr>
          <p:cNvPr id="8" name="Picture 7"/>
          <p:cNvPicPr>
            <a:picLocks noChangeAspect="1"/>
          </p:cNvPicPr>
          <p:nvPr/>
        </p:nvPicPr>
        <p:blipFill>
          <a:blip r:embed="rId2"/>
          <a:stretch>
            <a:fillRect/>
          </a:stretch>
        </p:blipFill>
        <p:spPr>
          <a:xfrm>
            <a:off x="8462154" y="2221687"/>
            <a:ext cx="219075" cy="219075"/>
          </a:xfrm>
          <a:prstGeom prst="rect">
            <a:avLst/>
          </a:prstGeom>
        </p:spPr>
      </p:pic>
      <p:pic>
        <p:nvPicPr>
          <p:cNvPr id="9" name="Picture 8"/>
          <p:cNvPicPr>
            <a:picLocks noChangeAspect="1"/>
          </p:cNvPicPr>
          <p:nvPr/>
        </p:nvPicPr>
        <p:blipFill>
          <a:blip r:embed="rId2"/>
          <a:stretch>
            <a:fillRect/>
          </a:stretch>
        </p:blipFill>
        <p:spPr>
          <a:xfrm>
            <a:off x="8462154" y="2852936"/>
            <a:ext cx="219075" cy="219075"/>
          </a:xfrm>
          <a:prstGeom prst="rect">
            <a:avLst/>
          </a:prstGeom>
        </p:spPr>
      </p:pic>
    </p:spTree>
    <p:extLst>
      <p:ext uri="{BB962C8B-B14F-4D97-AF65-F5344CB8AC3E}">
        <p14:creationId xmlns:p14="http://schemas.microsoft.com/office/powerpoint/2010/main" val="1332838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Diagram 30"/>
          <p:cNvGraphicFramePr/>
          <p:nvPr>
            <p:extLst>
              <p:ext uri="{D42A27DB-BD31-4B8C-83A1-F6EECF244321}">
                <p14:modId xmlns:p14="http://schemas.microsoft.com/office/powerpoint/2010/main" val="115961144"/>
              </p:ext>
            </p:extLst>
          </p:nvPr>
        </p:nvGraphicFramePr>
        <p:xfrm>
          <a:off x="539552" y="836712"/>
          <a:ext cx="820891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39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785" y="975100"/>
            <a:ext cx="8229599" cy="4939814"/>
          </a:xfrm>
          <a:prstGeom prst="rect">
            <a:avLst/>
          </a:prstGeom>
        </p:spPr>
        <p:txBody>
          <a:bodyPr wrap="square">
            <a:spAutoFit/>
          </a:bodyPr>
          <a:lstStyle/>
          <a:p>
            <a:pPr>
              <a:lnSpc>
                <a:spcPct val="150000"/>
              </a:lnSpc>
            </a:pPr>
            <a:r>
              <a:rPr lang="en-US" sz="1600" b="1" dirty="0">
                <a:latin typeface="+mn-lt"/>
              </a:rPr>
              <a:t>Overview of HR matters at the Department</a:t>
            </a:r>
          </a:p>
          <a:p>
            <a:pPr>
              <a:lnSpc>
                <a:spcPct val="150000"/>
              </a:lnSpc>
            </a:pPr>
            <a:r>
              <a:rPr lang="en-US" sz="1600" dirty="0">
                <a:latin typeface="+mn-lt"/>
              </a:rPr>
              <a:t>The following focus areas were identified during the 2021/22 period:</a:t>
            </a:r>
          </a:p>
          <a:p>
            <a:pPr marL="342900" indent="-342900" algn="just">
              <a:lnSpc>
                <a:spcPct val="150000"/>
              </a:lnSpc>
              <a:buFont typeface="Wingdings" panose="05000000000000000000" pitchFamily="2" charset="2"/>
              <a:buChar char="Ø"/>
            </a:pPr>
            <a:r>
              <a:rPr lang="en-US" sz="1600" dirty="0">
                <a:latin typeface="+mn-lt"/>
              </a:rPr>
              <a:t>Creating a sound employer-employee relationship.</a:t>
            </a:r>
          </a:p>
          <a:p>
            <a:pPr marL="342900" indent="-342900" algn="just">
              <a:lnSpc>
                <a:spcPct val="150000"/>
              </a:lnSpc>
              <a:buFont typeface="Wingdings" panose="05000000000000000000" pitchFamily="2" charset="2"/>
              <a:buChar char="Ø"/>
            </a:pPr>
            <a:r>
              <a:rPr lang="en-US" sz="1600" dirty="0">
                <a:latin typeface="+mn-lt"/>
              </a:rPr>
              <a:t>Providing opportunities for a balanced and healthy workforce through employee health and wellness </a:t>
            </a:r>
            <a:r>
              <a:rPr lang="en-US" sz="1600" dirty="0" err="1">
                <a:latin typeface="+mn-lt"/>
              </a:rPr>
              <a:t>programmes</a:t>
            </a:r>
            <a:r>
              <a:rPr lang="en-US" sz="1600" dirty="0">
                <a:latin typeface="+mn-lt"/>
              </a:rPr>
              <a:t>.</a:t>
            </a:r>
          </a:p>
          <a:p>
            <a:pPr marL="342900" indent="-342900" algn="just">
              <a:lnSpc>
                <a:spcPct val="150000"/>
              </a:lnSpc>
              <a:buFont typeface="Wingdings" panose="05000000000000000000" pitchFamily="2" charset="2"/>
              <a:buChar char="Ø"/>
            </a:pPr>
            <a:r>
              <a:rPr lang="en-US" sz="1600" dirty="0">
                <a:latin typeface="+mn-lt"/>
              </a:rPr>
              <a:t>Post establishment and vacancy review.</a:t>
            </a:r>
          </a:p>
          <a:p>
            <a:pPr marL="342900" indent="-342900" algn="just">
              <a:lnSpc>
                <a:spcPct val="150000"/>
              </a:lnSpc>
              <a:buFont typeface="Wingdings" panose="05000000000000000000" pitchFamily="2" charset="2"/>
              <a:buChar char="Ø"/>
            </a:pPr>
            <a:r>
              <a:rPr lang="en-US" sz="1600" dirty="0">
                <a:latin typeface="+mn-lt"/>
              </a:rPr>
              <a:t>Providing policy guidance and strategic direction to deliver on human resource management.</a:t>
            </a:r>
          </a:p>
          <a:p>
            <a:pPr marL="342900" indent="-342900" algn="just">
              <a:lnSpc>
                <a:spcPct val="150000"/>
              </a:lnSpc>
              <a:buFont typeface="Wingdings" panose="05000000000000000000" pitchFamily="2" charset="2"/>
              <a:buChar char="Ø"/>
            </a:pPr>
            <a:r>
              <a:rPr lang="en-US" sz="1600" dirty="0" err="1">
                <a:latin typeface="+mn-lt"/>
              </a:rPr>
              <a:t>Organisation</a:t>
            </a:r>
            <a:r>
              <a:rPr lang="en-US" sz="1600" dirty="0">
                <a:latin typeface="+mn-lt"/>
              </a:rPr>
              <a:t> development and design as an enabler to deliver on the departmental annual performance plan and strategic objective.</a:t>
            </a:r>
          </a:p>
          <a:p>
            <a:pPr marL="342900" indent="-342900" algn="just">
              <a:lnSpc>
                <a:spcPct val="150000"/>
              </a:lnSpc>
              <a:buFont typeface="Wingdings" panose="05000000000000000000" pitchFamily="2" charset="2"/>
              <a:buChar char="Ø"/>
            </a:pPr>
            <a:r>
              <a:rPr lang="en-US" sz="1600" dirty="0">
                <a:latin typeface="+mn-lt"/>
              </a:rPr>
              <a:t>Monitor the implementation of MTEF HRP for the period 2020/25.</a:t>
            </a:r>
          </a:p>
          <a:p>
            <a:pPr marL="342900" indent="-342900" algn="just">
              <a:lnSpc>
                <a:spcPct val="150000"/>
              </a:lnSpc>
              <a:buFont typeface="Wingdings" panose="05000000000000000000" pitchFamily="2" charset="2"/>
              <a:buChar char="Ø"/>
            </a:pPr>
            <a:r>
              <a:rPr lang="en-US" sz="1600" dirty="0">
                <a:latin typeface="+mn-lt"/>
              </a:rPr>
              <a:t>Monitor the implementation of the employment equity plan for the period 2020/25</a:t>
            </a:r>
            <a:endParaRPr lang="en-ZA" sz="1600" b="1" dirty="0">
              <a:solidFill>
                <a:srgbClr val="FF0000"/>
              </a:solidFill>
              <a:latin typeface="+mn-lt"/>
              <a:ea typeface="Arial" panose="020B0604020202020204" pitchFamily="34" charset="0"/>
            </a:endParaRPr>
          </a:p>
          <a:p>
            <a:pPr algn="ctr">
              <a:lnSpc>
                <a:spcPct val="150000"/>
              </a:lnSpc>
            </a:pPr>
            <a:endParaRPr lang="en-ZA" altLang="en-US" b="1" dirty="0">
              <a:solidFill>
                <a:srgbClr val="FF0000"/>
              </a:solidFill>
              <a:latin typeface="+mn-lt"/>
            </a:endParaRPr>
          </a:p>
        </p:txBody>
      </p:sp>
      <p:sp>
        <p:nvSpPr>
          <p:cNvPr id="3" name="Rectangle 2"/>
          <p:cNvSpPr/>
          <p:nvPr/>
        </p:nvSpPr>
        <p:spPr>
          <a:xfrm>
            <a:off x="1059543" y="513435"/>
            <a:ext cx="7565841" cy="369332"/>
          </a:xfrm>
          <a:prstGeom prst="rect">
            <a:avLst/>
          </a:prstGeom>
          <a:solidFill>
            <a:schemeClr val="accent2"/>
          </a:solidFill>
        </p:spPr>
        <p:txBody>
          <a:bodyPr wrap="square">
            <a:spAutoFit/>
          </a:bodyPr>
          <a:lstStyle/>
          <a:p>
            <a:r>
              <a:rPr lang="en-ZA" altLang="en-US" b="1" dirty="0">
                <a:solidFill>
                  <a:schemeClr val="bg1"/>
                </a:solidFill>
                <a:cs typeface="Arial" panose="020B0604020202020204" pitchFamily="34" charset="0"/>
              </a:rPr>
              <a:t>HUMAN RESOURCES MANAGEMENT  </a:t>
            </a:r>
          </a:p>
        </p:txBody>
      </p:sp>
    </p:spTree>
    <p:extLst>
      <p:ext uri="{BB962C8B-B14F-4D97-AF65-F5344CB8AC3E}">
        <p14:creationId xmlns:p14="http://schemas.microsoft.com/office/powerpoint/2010/main" val="2443694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036" y="1052736"/>
            <a:ext cx="8064896" cy="4893647"/>
          </a:xfrm>
          <a:prstGeom prst="rect">
            <a:avLst/>
          </a:prstGeom>
        </p:spPr>
        <p:txBody>
          <a:bodyPr wrap="square">
            <a:spAutoFit/>
          </a:bodyPr>
          <a:lstStyle/>
          <a:p>
            <a:pPr algn="just">
              <a:lnSpc>
                <a:spcPct val="150000"/>
              </a:lnSpc>
            </a:pPr>
            <a:r>
              <a:rPr lang="en-US" sz="1600" dirty="0">
                <a:latin typeface="+mn-lt"/>
              </a:rPr>
              <a:t>By the end of March 2022, the Department had a total workforce of 16150 filled positions (excluding magistrates and vacant posts). The analysis of the workforce showed the following results:</a:t>
            </a:r>
          </a:p>
          <a:p>
            <a:pPr marL="285750" indent="-285750" algn="just">
              <a:lnSpc>
                <a:spcPct val="150000"/>
              </a:lnSpc>
              <a:buFont typeface="Wingdings" panose="05000000000000000000" pitchFamily="2" charset="2"/>
              <a:buChar char="Ø"/>
            </a:pPr>
            <a:r>
              <a:rPr lang="en-US" sz="1600" dirty="0">
                <a:latin typeface="+mn-lt"/>
              </a:rPr>
              <a:t>A total of 12557 (77.8%) of employees are concentrated in programme 2 (court services), which is the Department’s core business; of these, 2951 (23.8%) fall in the youth category (aged 21-35);</a:t>
            </a:r>
          </a:p>
          <a:p>
            <a:pPr marL="285750" indent="-285750" algn="just">
              <a:lnSpc>
                <a:spcPct val="150000"/>
              </a:lnSpc>
              <a:buFont typeface="Wingdings" panose="05000000000000000000" pitchFamily="2" charset="2"/>
              <a:buChar char="Ø"/>
            </a:pPr>
            <a:r>
              <a:rPr lang="en-US" sz="1600" dirty="0">
                <a:latin typeface="+mn-lt"/>
              </a:rPr>
              <a:t>A total of 1500 (9.3%) of the workforce is in the retirement age category (between 55 and 64 years); of these, 1200(80%) is concentrated in programme 2 (court services);</a:t>
            </a:r>
          </a:p>
          <a:p>
            <a:pPr marL="285750" indent="-285750" algn="just">
              <a:lnSpc>
                <a:spcPct val="150000"/>
              </a:lnSpc>
              <a:buFont typeface="Wingdings" panose="05000000000000000000" pitchFamily="2" charset="2"/>
              <a:buChar char="Ø"/>
            </a:pPr>
            <a:r>
              <a:rPr lang="en-US" sz="1600" dirty="0">
                <a:latin typeface="+mn-lt"/>
              </a:rPr>
              <a:t>25.1% of members of the SMS are in the retirement age category (between 55 and 64 years);</a:t>
            </a:r>
          </a:p>
          <a:p>
            <a:pPr marL="285750" indent="-285750" algn="just">
              <a:lnSpc>
                <a:spcPct val="150000"/>
              </a:lnSpc>
              <a:buFont typeface="Wingdings" panose="05000000000000000000" pitchFamily="2" charset="2"/>
              <a:buChar char="Ø"/>
            </a:pPr>
            <a:r>
              <a:rPr lang="en-US" sz="1600" dirty="0">
                <a:latin typeface="+mn-lt"/>
              </a:rPr>
              <a:t>58% of the workforce is concentrated at salary level 5, which is the entry level. Of these, 29.5% fall in the youth category (aged 21 to 35 years).</a:t>
            </a:r>
          </a:p>
        </p:txBody>
      </p:sp>
      <p:sp>
        <p:nvSpPr>
          <p:cNvPr id="3" name="Rectangle 2"/>
          <p:cNvSpPr/>
          <p:nvPr/>
        </p:nvSpPr>
        <p:spPr>
          <a:xfrm>
            <a:off x="971600" y="583611"/>
            <a:ext cx="6917769" cy="369332"/>
          </a:xfrm>
          <a:prstGeom prst="rect">
            <a:avLst/>
          </a:prstGeom>
          <a:solidFill>
            <a:schemeClr val="accent2"/>
          </a:solidFill>
        </p:spPr>
        <p:txBody>
          <a:bodyPr wrap="square">
            <a:spAutoFit/>
          </a:bodyPr>
          <a:lstStyle/>
          <a:p>
            <a:r>
              <a:rPr lang="en-ZA" altLang="en-US" b="1" dirty="0">
                <a:solidFill>
                  <a:schemeClr val="bg1"/>
                </a:solidFill>
                <a:cs typeface="Arial" panose="020B0604020202020204" pitchFamily="34" charset="0"/>
              </a:rPr>
              <a:t>HUMAN RESOURCES MANAGEMENT  </a:t>
            </a:r>
          </a:p>
        </p:txBody>
      </p:sp>
    </p:spTree>
    <p:extLst>
      <p:ext uri="{BB962C8B-B14F-4D97-AF65-F5344CB8AC3E}">
        <p14:creationId xmlns:p14="http://schemas.microsoft.com/office/powerpoint/2010/main" val="148001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3388116" y="3750279"/>
            <a:ext cx="5504364" cy="3018388"/>
          </a:xfrm>
          <a:prstGeom prst="rect">
            <a:avLst/>
          </a:prstGeom>
        </p:spPr>
      </p:pic>
      <p:sp>
        <p:nvSpPr>
          <p:cNvPr id="11" name="Oval 10"/>
          <p:cNvSpPr/>
          <p:nvPr/>
        </p:nvSpPr>
        <p:spPr>
          <a:xfrm>
            <a:off x="7524329" y="3861048"/>
            <a:ext cx="1321652" cy="93610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 Employees with Disabilities </a:t>
            </a:r>
          </a:p>
        </p:txBody>
      </p:sp>
      <p:pic>
        <p:nvPicPr>
          <p:cNvPr id="19" name="Picture 18"/>
          <p:cNvPicPr>
            <a:picLocks noChangeAspect="1"/>
          </p:cNvPicPr>
          <p:nvPr/>
        </p:nvPicPr>
        <p:blipFill>
          <a:blip r:embed="rId3"/>
          <a:stretch>
            <a:fillRect/>
          </a:stretch>
        </p:blipFill>
        <p:spPr>
          <a:xfrm>
            <a:off x="233491" y="777493"/>
            <a:ext cx="5346621" cy="2972786"/>
          </a:xfrm>
          <a:prstGeom prst="rect">
            <a:avLst/>
          </a:prstGeom>
        </p:spPr>
      </p:pic>
      <p:sp>
        <p:nvSpPr>
          <p:cNvPr id="16" name="Oval 15"/>
          <p:cNvSpPr/>
          <p:nvPr/>
        </p:nvSpPr>
        <p:spPr>
          <a:xfrm>
            <a:off x="3779912" y="824351"/>
            <a:ext cx="1023281" cy="93610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60% Female</a:t>
            </a:r>
          </a:p>
        </p:txBody>
      </p:sp>
      <p:sp>
        <p:nvSpPr>
          <p:cNvPr id="13" name="Rectangle 12"/>
          <p:cNvSpPr/>
          <p:nvPr/>
        </p:nvSpPr>
        <p:spPr>
          <a:xfrm>
            <a:off x="233491" y="5589240"/>
            <a:ext cx="3659459" cy="698717"/>
          </a:xfrm>
          <a:prstGeom prst="rect">
            <a:avLst/>
          </a:prstGeom>
        </p:spPr>
        <p:txBody>
          <a:bodyPr wrap="square">
            <a:spAutoFit/>
          </a:bodyPr>
          <a:lstStyle/>
          <a:p>
            <a:pPr>
              <a:lnSpc>
                <a:spcPct val="150000"/>
              </a:lnSpc>
            </a:pPr>
            <a:r>
              <a:rPr lang="en-US" sz="1400" b="1" i="1" dirty="0">
                <a:solidFill>
                  <a:srgbClr val="FF0000"/>
                </a:solidFill>
              </a:rPr>
              <a:t>Note:</a:t>
            </a:r>
          </a:p>
          <a:p>
            <a:pPr>
              <a:lnSpc>
                <a:spcPct val="150000"/>
              </a:lnSpc>
            </a:pPr>
            <a:r>
              <a:rPr lang="en-US" sz="1400" b="1" i="1" dirty="0">
                <a:solidFill>
                  <a:srgbClr val="FF0000"/>
                </a:solidFill>
              </a:rPr>
              <a:t>Analysis includes the NPA</a:t>
            </a:r>
          </a:p>
        </p:txBody>
      </p:sp>
      <p:sp>
        <p:nvSpPr>
          <p:cNvPr id="9" name="Rectangle 8"/>
          <p:cNvSpPr/>
          <p:nvPr/>
        </p:nvSpPr>
        <p:spPr>
          <a:xfrm>
            <a:off x="1118083" y="384904"/>
            <a:ext cx="6917769" cy="369332"/>
          </a:xfrm>
          <a:prstGeom prst="rect">
            <a:avLst/>
          </a:prstGeom>
          <a:solidFill>
            <a:schemeClr val="accent2"/>
          </a:solidFill>
        </p:spPr>
        <p:txBody>
          <a:bodyPr wrap="square">
            <a:spAutoFit/>
          </a:bodyPr>
          <a:lstStyle/>
          <a:p>
            <a:r>
              <a:rPr lang="en-ZA" altLang="en-US" b="1" dirty="0">
                <a:solidFill>
                  <a:schemeClr val="bg1"/>
                </a:solidFill>
                <a:cs typeface="Arial" panose="020B0604020202020204" pitchFamily="34" charset="0"/>
              </a:rPr>
              <a:t>HUMAN RESOURCES MANAGEMENT  </a:t>
            </a:r>
          </a:p>
        </p:txBody>
      </p:sp>
    </p:spTree>
    <p:extLst>
      <p:ext uri="{BB962C8B-B14F-4D97-AF65-F5344CB8AC3E}">
        <p14:creationId xmlns:p14="http://schemas.microsoft.com/office/powerpoint/2010/main" val="643102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9512" y="805601"/>
            <a:ext cx="5688632" cy="2999686"/>
          </a:xfrm>
          <a:prstGeom prst="rect">
            <a:avLst/>
          </a:prstGeom>
        </p:spPr>
      </p:pic>
      <p:sp>
        <p:nvSpPr>
          <p:cNvPr id="5" name="Oval 4"/>
          <p:cNvSpPr/>
          <p:nvPr/>
        </p:nvSpPr>
        <p:spPr>
          <a:xfrm>
            <a:off x="4716016" y="1246725"/>
            <a:ext cx="1023281" cy="99208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8.6%</a:t>
            </a:r>
          </a:p>
          <a:p>
            <a:pPr algn="ctr"/>
            <a:r>
              <a:rPr lang="en-US" sz="1100" dirty="0"/>
              <a:t>Vacancy rate</a:t>
            </a:r>
          </a:p>
        </p:txBody>
      </p:sp>
      <p:pic>
        <p:nvPicPr>
          <p:cNvPr id="8" name="Picture 7"/>
          <p:cNvPicPr>
            <a:picLocks noChangeAspect="1"/>
          </p:cNvPicPr>
          <p:nvPr/>
        </p:nvPicPr>
        <p:blipFill>
          <a:blip r:embed="rId3"/>
          <a:stretch>
            <a:fillRect/>
          </a:stretch>
        </p:blipFill>
        <p:spPr>
          <a:xfrm>
            <a:off x="3419872" y="3789040"/>
            <a:ext cx="5544616" cy="2991107"/>
          </a:xfrm>
          <a:prstGeom prst="rect">
            <a:avLst/>
          </a:prstGeom>
        </p:spPr>
      </p:pic>
      <p:sp>
        <p:nvSpPr>
          <p:cNvPr id="9" name="Oval 8"/>
          <p:cNvSpPr/>
          <p:nvPr/>
        </p:nvSpPr>
        <p:spPr>
          <a:xfrm>
            <a:off x="7740352" y="4246055"/>
            <a:ext cx="1040366" cy="100811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16.4 %</a:t>
            </a:r>
          </a:p>
          <a:p>
            <a:pPr algn="ctr"/>
            <a:r>
              <a:rPr lang="en-US" sz="1100" dirty="0"/>
              <a:t>Vacancy rate</a:t>
            </a:r>
          </a:p>
        </p:txBody>
      </p:sp>
      <p:sp>
        <p:nvSpPr>
          <p:cNvPr id="12" name="Rectangle 11"/>
          <p:cNvSpPr/>
          <p:nvPr/>
        </p:nvSpPr>
        <p:spPr>
          <a:xfrm>
            <a:off x="220838" y="5517232"/>
            <a:ext cx="3115852" cy="738664"/>
          </a:xfrm>
          <a:prstGeom prst="rect">
            <a:avLst/>
          </a:prstGeom>
        </p:spPr>
        <p:txBody>
          <a:bodyPr wrap="square">
            <a:spAutoFit/>
          </a:bodyPr>
          <a:lstStyle/>
          <a:p>
            <a:pPr>
              <a:lnSpc>
                <a:spcPct val="150000"/>
              </a:lnSpc>
            </a:pPr>
            <a:r>
              <a:rPr lang="en-US" sz="1400" b="1" i="1" dirty="0">
                <a:solidFill>
                  <a:srgbClr val="FF0000"/>
                </a:solidFill>
              </a:rPr>
              <a:t>Note:</a:t>
            </a:r>
          </a:p>
          <a:p>
            <a:pPr>
              <a:lnSpc>
                <a:spcPct val="150000"/>
              </a:lnSpc>
            </a:pPr>
            <a:r>
              <a:rPr lang="en-US" sz="1400" b="1" i="1" dirty="0">
                <a:solidFill>
                  <a:srgbClr val="FF0000"/>
                </a:solidFill>
              </a:rPr>
              <a:t>Analysis includes the NPA</a:t>
            </a:r>
          </a:p>
        </p:txBody>
      </p:sp>
      <p:sp>
        <p:nvSpPr>
          <p:cNvPr id="10" name="Rectangle 9"/>
          <p:cNvSpPr/>
          <p:nvPr/>
        </p:nvSpPr>
        <p:spPr>
          <a:xfrm>
            <a:off x="1163698" y="382051"/>
            <a:ext cx="6917769" cy="369332"/>
          </a:xfrm>
          <a:prstGeom prst="rect">
            <a:avLst/>
          </a:prstGeom>
          <a:solidFill>
            <a:schemeClr val="accent2"/>
          </a:solidFill>
        </p:spPr>
        <p:txBody>
          <a:bodyPr wrap="square">
            <a:spAutoFit/>
          </a:bodyPr>
          <a:lstStyle/>
          <a:p>
            <a:r>
              <a:rPr lang="en-ZA" altLang="en-US" b="1" dirty="0">
                <a:solidFill>
                  <a:schemeClr val="bg1"/>
                </a:solidFill>
                <a:cs typeface="Arial" panose="020B0604020202020204" pitchFamily="34" charset="0"/>
              </a:rPr>
              <a:t>HUMAN RESOURCES MANAGEMENT  </a:t>
            </a:r>
          </a:p>
        </p:txBody>
      </p:sp>
    </p:spTree>
    <p:extLst>
      <p:ext uri="{BB962C8B-B14F-4D97-AF65-F5344CB8AC3E}">
        <p14:creationId xmlns:p14="http://schemas.microsoft.com/office/powerpoint/2010/main" val="160951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947459" y="869173"/>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3" name="Rectangle 2"/>
          <p:cNvSpPr/>
          <p:nvPr/>
        </p:nvSpPr>
        <p:spPr>
          <a:xfrm>
            <a:off x="975868" y="462599"/>
            <a:ext cx="7424801" cy="369332"/>
          </a:xfrm>
          <a:prstGeom prst="rect">
            <a:avLst/>
          </a:prstGeom>
          <a:solidFill>
            <a:schemeClr val="accent2"/>
          </a:solidFill>
        </p:spPr>
        <p:txBody>
          <a:bodyPr wrap="square">
            <a:spAutoFit/>
          </a:bodyPr>
          <a:lstStyle/>
          <a:p>
            <a:pPr>
              <a:defRPr/>
            </a:pPr>
            <a:r>
              <a:rPr lang="en-ZA" b="1" dirty="0">
                <a:solidFill>
                  <a:schemeClr val="bg1"/>
                </a:solidFill>
              </a:rPr>
              <a:t>2. STRATEGIC FOCUS </a:t>
            </a:r>
            <a:endParaRPr lang="en-US" b="1" dirty="0">
              <a:solidFill>
                <a:schemeClr val="bg1"/>
              </a:solidFill>
            </a:endParaRPr>
          </a:p>
        </p:txBody>
      </p:sp>
      <p:sp>
        <p:nvSpPr>
          <p:cNvPr id="8" name="Rectangle 7"/>
          <p:cNvSpPr/>
          <p:nvPr/>
        </p:nvSpPr>
        <p:spPr>
          <a:xfrm>
            <a:off x="425086" y="1031688"/>
            <a:ext cx="4722978" cy="1685077"/>
          </a:xfrm>
          <a:prstGeom prst="rect">
            <a:avLst/>
          </a:prstGeom>
        </p:spPr>
        <p:txBody>
          <a:bodyPr wrap="square">
            <a:spAutoFit/>
          </a:bodyPr>
          <a:lstStyle/>
          <a:p>
            <a:pPr>
              <a:lnSpc>
                <a:spcPct val="11500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r>
              <a:rPr lang="en-US" b="1" i="1" dirty="0">
                <a:latin typeface="+mn-lt"/>
                <a:ea typeface="Times New Roman" panose="02020603050405020304" pitchFamily="18" charset="0"/>
                <a:cs typeface="Calibri" panose="020F0502020204030204" pitchFamily="34" charset="0"/>
              </a:rPr>
              <a:t>Vision:</a:t>
            </a:r>
          </a:p>
          <a:p>
            <a:pPr>
              <a:lnSpc>
                <a:spcPct val="115000"/>
              </a:lnSpc>
            </a:pPr>
            <a:r>
              <a:rPr lang="en-ZA" i="1" dirty="0">
                <a:ea typeface="Times New Roman" panose="02020603050405020304" pitchFamily="18" charset="0"/>
                <a:cs typeface="Calibri" panose="020F0502020204030204" pitchFamily="34" charset="0"/>
              </a:rPr>
              <a:t>An accessible justice system in a vibrant and evolving constitutional democracy</a:t>
            </a:r>
            <a:endParaRPr lang="en-US" i="1" dirty="0">
              <a:ea typeface="Times New Roman" panose="02020603050405020304" pitchFamily="18" charset="0"/>
              <a:cs typeface="Calibri" panose="020F0502020204030204" pitchFamily="34" charset="0"/>
            </a:endParaRPr>
          </a:p>
          <a:p>
            <a:pPr>
              <a:lnSpc>
                <a:spcPct val="115000"/>
              </a:lnSpc>
            </a:pPr>
            <a:endParaRPr lang="en-US" b="1" i="1" dirty="0">
              <a:latin typeface="+mn-lt"/>
              <a:ea typeface="Times New Roman" panose="02020603050405020304" pitchFamily="18" charset="0"/>
              <a:cs typeface="Calibri" panose="020F0502020204030204" pitchFamily="34" charset="0"/>
            </a:endParaRPr>
          </a:p>
        </p:txBody>
      </p:sp>
      <p:sp>
        <p:nvSpPr>
          <p:cNvPr id="9" name="Rectangle 8"/>
          <p:cNvSpPr/>
          <p:nvPr/>
        </p:nvSpPr>
        <p:spPr>
          <a:xfrm>
            <a:off x="3205620" y="3445935"/>
            <a:ext cx="5830876" cy="1795876"/>
          </a:xfrm>
          <a:prstGeom prst="rect">
            <a:avLst/>
          </a:prstGeom>
        </p:spPr>
        <p:txBody>
          <a:bodyPr wrap="square">
            <a:spAutoFit/>
          </a:bodyPr>
          <a:lstStyle/>
          <a:p>
            <a:pPr>
              <a:lnSpc>
                <a:spcPct val="115000"/>
              </a:lnSpc>
            </a:pPr>
            <a:r>
              <a:rPr lang="en-ZA" b="1" i="1" dirty="0">
                <a:latin typeface="+mn-lt"/>
                <a:ea typeface="Times New Roman" panose="02020603050405020304" pitchFamily="18" charset="0"/>
                <a:cs typeface="Calibri" panose="020F0502020204030204" pitchFamily="34" charset="0"/>
              </a:rPr>
              <a:t>Mission:</a:t>
            </a:r>
          </a:p>
          <a:p>
            <a:pPr marL="285750" indent="-285750">
              <a:buFont typeface="Arial" panose="020B0604020202020204" pitchFamily="34" charset="0"/>
              <a:buChar char="•"/>
            </a:pPr>
            <a:r>
              <a:rPr lang="en-US" i="1" dirty="0"/>
              <a:t>To enable Access to Justice</a:t>
            </a:r>
          </a:p>
          <a:p>
            <a:pPr marL="285750" indent="-285750">
              <a:buFont typeface="Arial" panose="020B0604020202020204" pitchFamily="34" charset="0"/>
              <a:buChar char="•"/>
            </a:pPr>
            <a:r>
              <a:rPr lang="en-US" i="1" dirty="0"/>
              <a:t>To promote Constitutionalism, Rule of Law, Respect for Human Rights and</a:t>
            </a:r>
          </a:p>
          <a:p>
            <a:pPr marL="285750" indent="-285750">
              <a:buFont typeface="Arial" panose="020B0604020202020204" pitchFamily="34" charset="0"/>
              <a:buChar char="•"/>
            </a:pPr>
            <a:r>
              <a:rPr lang="en-US" i="1" dirty="0"/>
              <a:t>To coordinate the State Litigation and Legal Advisory Services</a:t>
            </a:r>
            <a:endParaRPr lang="en-ZA" b="1" i="1" dirty="0">
              <a:latin typeface="+mn-lt"/>
              <a:ea typeface="Times New Roman" panose="02020603050405020304" pitchFamily="18" charset="0"/>
              <a:cs typeface="Calibri" panose="020F0502020204030204" pitchFamily="34" charset="0"/>
            </a:endParaRPr>
          </a:p>
        </p:txBody>
      </p:sp>
      <p:grpSp>
        <p:nvGrpSpPr>
          <p:cNvPr id="13" name="Group 12"/>
          <p:cNvGrpSpPr/>
          <p:nvPr/>
        </p:nvGrpSpPr>
        <p:grpSpPr>
          <a:xfrm>
            <a:off x="5889194" y="1525964"/>
            <a:ext cx="2532526" cy="1190801"/>
            <a:chOff x="1282700" y="2735575"/>
            <a:chExt cx="3340100" cy="1746250"/>
          </a:xfrm>
        </p:grpSpPr>
        <p:sp>
          <p:nvSpPr>
            <p:cNvPr id="14" name="Freeform 5"/>
            <p:cNvSpPr>
              <a:spLocks noEditPoints="1"/>
            </p:cNvSpPr>
            <p:nvPr/>
          </p:nvSpPr>
          <p:spPr bwMode="auto">
            <a:xfrm>
              <a:off x="2359025" y="3007038"/>
              <a:ext cx="1190625" cy="1200150"/>
            </a:xfrm>
            <a:custGeom>
              <a:avLst/>
              <a:gdLst>
                <a:gd name="T0" fmla="*/ 2 w 374"/>
                <a:gd name="T1" fmla="*/ 188 h 376"/>
                <a:gd name="T2" fmla="*/ 180 w 374"/>
                <a:gd name="T3" fmla="*/ 4 h 376"/>
                <a:gd name="T4" fmla="*/ 371 w 374"/>
                <a:gd name="T5" fmla="*/ 182 h 376"/>
                <a:gd name="T6" fmla="*/ 193 w 374"/>
                <a:gd name="T7" fmla="*/ 373 h 376"/>
                <a:gd name="T8" fmla="*/ 2 w 374"/>
                <a:gd name="T9" fmla="*/ 188 h 376"/>
                <a:gd name="T10" fmla="*/ 72 w 374"/>
                <a:gd name="T11" fmla="*/ 145 h 376"/>
                <a:gd name="T12" fmla="*/ 143 w 374"/>
                <a:gd name="T13" fmla="*/ 303 h 376"/>
                <a:gd name="T14" fmla="*/ 298 w 374"/>
                <a:gd name="T15" fmla="*/ 238 h 376"/>
                <a:gd name="T16" fmla="*/ 243 w 374"/>
                <a:gd name="T17" fmla="*/ 80 h 376"/>
                <a:gd name="T18" fmla="*/ 155 w 374"/>
                <a:gd name="T19" fmla="*/ 70 h 376"/>
                <a:gd name="T20" fmla="*/ 120 w 374"/>
                <a:gd name="T21" fmla="*/ 87 h 376"/>
                <a:gd name="T22" fmla="*/ 163 w 374"/>
                <a:gd name="T23" fmla="*/ 95 h 376"/>
                <a:gd name="T24" fmla="*/ 189 w 374"/>
                <a:gd name="T25" fmla="*/ 131 h 376"/>
                <a:gd name="T26" fmla="*/ 155 w 374"/>
                <a:gd name="T27" fmla="*/ 199 h 376"/>
                <a:gd name="T28" fmla="*/ 121 w 374"/>
                <a:gd name="T29" fmla="*/ 202 h 376"/>
                <a:gd name="T30" fmla="*/ 72 w 374"/>
                <a:gd name="T31" fmla="*/ 14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376">
                  <a:moveTo>
                    <a:pt x="2" y="188"/>
                  </a:moveTo>
                  <a:cubicBezTo>
                    <a:pt x="1" y="86"/>
                    <a:pt x="85" y="6"/>
                    <a:pt x="180" y="4"/>
                  </a:cubicBezTo>
                  <a:cubicBezTo>
                    <a:pt x="289" y="0"/>
                    <a:pt x="369" y="88"/>
                    <a:pt x="371" y="182"/>
                  </a:cubicBezTo>
                  <a:cubicBezTo>
                    <a:pt x="374" y="291"/>
                    <a:pt x="286" y="370"/>
                    <a:pt x="193" y="373"/>
                  </a:cubicBezTo>
                  <a:cubicBezTo>
                    <a:pt x="85" y="376"/>
                    <a:pt x="0" y="288"/>
                    <a:pt x="2" y="188"/>
                  </a:cubicBezTo>
                  <a:close/>
                  <a:moveTo>
                    <a:pt x="72" y="145"/>
                  </a:moveTo>
                  <a:cubicBezTo>
                    <a:pt x="48" y="213"/>
                    <a:pt x="83" y="280"/>
                    <a:pt x="143" y="303"/>
                  </a:cubicBezTo>
                  <a:cubicBezTo>
                    <a:pt x="202" y="325"/>
                    <a:pt x="270" y="301"/>
                    <a:pt x="298" y="238"/>
                  </a:cubicBezTo>
                  <a:cubicBezTo>
                    <a:pt x="323" y="184"/>
                    <a:pt x="305" y="113"/>
                    <a:pt x="243" y="80"/>
                  </a:cubicBezTo>
                  <a:cubicBezTo>
                    <a:pt x="215" y="65"/>
                    <a:pt x="185" y="62"/>
                    <a:pt x="155" y="70"/>
                  </a:cubicBezTo>
                  <a:cubicBezTo>
                    <a:pt x="142" y="74"/>
                    <a:pt x="130" y="78"/>
                    <a:pt x="120" y="87"/>
                  </a:cubicBezTo>
                  <a:cubicBezTo>
                    <a:pt x="135" y="84"/>
                    <a:pt x="150" y="86"/>
                    <a:pt x="163" y="95"/>
                  </a:cubicBezTo>
                  <a:cubicBezTo>
                    <a:pt x="177" y="103"/>
                    <a:pt x="186" y="115"/>
                    <a:pt x="189" y="131"/>
                  </a:cubicBezTo>
                  <a:cubicBezTo>
                    <a:pt x="195" y="159"/>
                    <a:pt x="183" y="186"/>
                    <a:pt x="155" y="199"/>
                  </a:cubicBezTo>
                  <a:cubicBezTo>
                    <a:pt x="144" y="203"/>
                    <a:pt x="132" y="205"/>
                    <a:pt x="121" y="202"/>
                  </a:cubicBezTo>
                  <a:cubicBezTo>
                    <a:pt x="91" y="195"/>
                    <a:pt x="76" y="175"/>
                    <a:pt x="72" y="145"/>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noEditPoints="1"/>
            </p:cNvSpPr>
            <p:nvPr/>
          </p:nvSpPr>
          <p:spPr bwMode="auto">
            <a:xfrm>
              <a:off x="1282700" y="2735575"/>
              <a:ext cx="3340100" cy="1746250"/>
            </a:xfrm>
            <a:custGeom>
              <a:avLst/>
              <a:gdLst>
                <a:gd name="T0" fmla="*/ 1039 w 1049"/>
                <a:gd name="T1" fmla="*/ 250 h 547"/>
                <a:gd name="T2" fmla="*/ 958 w 1049"/>
                <a:gd name="T3" fmla="*/ 170 h 547"/>
                <a:gd name="T4" fmla="*/ 852 w 1049"/>
                <a:gd name="T5" fmla="*/ 94 h 547"/>
                <a:gd name="T6" fmla="*/ 765 w 1049"/>
                <a:gd name="T7" fmla="*/ 49 h 547"/>
                <a:gd name="T8" fmla="*/ 697 w 1049"/>
                <a:gd name="T9" fmla="*/ 25 h 547"/>
                <a:gd name="T10" fmla="*/ 636 w 1049"/>
                <a:gd name="T11" fmla="*/ 11 h 547"/>
                <a:gd name="T12" fmla="*/ 557 w 1049"/>
                <a:gd name="T13" fmla="*/ 1 h 547"/>
                <a:gd name="T14" fmla="*/ 532 w 1049"/>
                <a:gd name="T15" fmla="*/ 0 h 547"/>
                <a:gd name="T16" fmla="*/ 525 w 1049"/>
                <a:gd name="T17" fmla="*/ 0 h 547"/>
                <a:gd name="T18" fmla="*/ 525 w 1049"/>
                <a:gd name="T19" fmla="*/ 0 h 547"/>
                <a:gd name="T20" fmla="*/ 517 w 1049"/>
                <a:gd name="T21" fmla="*/ 0 h 547"/>
                <a:gd name="T22" fmla="*/ 492 w 1049"/>
                <a:gd name="T23" fmla="*/ 1 h 547"/>
                <a:gd name="T24" fmla="*/ 413 w 1049"/>
                <a:gd name="T25" fmla="*/ 11 h 547"/>
                <a:gd name="T26" fmla="*/ 352 w 1049"/>
                <a:gd name="T27" fmla="*/ 25 h 547"/>
                <a:gd name="T28" fmla="*/ 284 w 1049"/>
                <a:gd name="T29" fmla="*/ 49 h 547"/>
                <a:gd name="T30" fmla="*/ 197 w 1049"/>
                <a:gd name="T31" fmla="*/ 94 h 547"/>
                <a:gd name="T32" fmla="*/ 91 w 1049"/>
                <a:gd name="T33" fmla="*/ 170 h 547"/>
                <a:gd name="T34" fmla="*/ 10 w 1049"/>
                <a:gd name="T35" fmla="*/ 250 h 547"/>
                <a:gd name="T36" fmla="*/ 10 w 1049"/>
                <a:gd name="T37" fmla="*/ 296 h 547"/>
                <a:gd name="T38" fmla="*/ 36 w 1049"/>
                <a:gd name="T39" fmla="*/ 325 h 547"/>
                <a:gd name="T40" fmla="*/ 138 w 1049"/>
                <a:gd name="T41" fmla="*/ 414 h 547"/>
                <a:gd name="T42" fmla="*/ 270 w 1049"/>
                <a:gd name="T43" fmla="*/ 491 h 547"/>
                <a:gd name="T44" fmla="*/ 347 w 1049"/>
                <a:gd name="T45" fmla="*/ 520 h 547"/>
                <a:gd name="T46" fmla="*/ 393 w 1049"/>
                <a:gd name="T47" fmla="*/ 532 h 547"/>
                <a:gd name="T48" fmla="*/ 450 w 1049"/>
                <a:gd name="T49" fmla="*/ 542 h 547"/>
                <a:gd name="T50" fmla="*/ 500 w 1049"/>
                <a:gd name="T51" fmla="*/ 546 h 547"/>
                <a:gd name="T52" fmla="*/ 525 w 1049"/>
                <a:gd name="T53" fmla="*/ 547 h 547"/>
                <a:gd name="T54" fmla="*/ 525 w 1049"/>
                <a:gd name="T55" fmla="*/ 547 h 547"/>
                <a:gd name="T56" fmla="*/ 549 w 1049"/>
                <a:gd name="T57" fmla="*/ 546 h 547"/>
                <a:gd name="T58" fmla="*/ 599 w 1049"/>
                <a:gd name="T59" fmla="*/ 542 h 547"/>
                <a:gd name="T60" fmla="*/ 656 w 1049"/>
                <a:gd name="T61" fmla="*/ 532 h 547"/>
                <a:gd name="T62" fmla="*/ 702 w 1049"/>
                <a:gd name="T63" fmla="*/ 520 h 547"/>
                <a:gd name="T64" fmla="*/ 779 w 1049"/>
                <a:gd name="T65" fmla="*/ 491 h 547"/>
                <a:gd name="T66" fmla="*/ 911 w 1049"/>
                <a:gd name="T67" fmla="*/ 414 h 547"/>
                <a:gd name="T68" fmla="*/ 1013 w 1049"/>
                <a:gd name="T69" fmla="*/ 325 h 547"/>
                <a:gd name="T70" fmla="*/ 1039 w 1049"/>
                <a:gd name="T71" fmla="*/ 296 h 547"/>
                <a:gd name="T72" fmla="*/ 1039 w 1049"/>
                <a:gd name="T73" fmla="*/ 250 h 547"/>
                <a:gd name="T74" fmla="*/ 86 w 1049"/>
                <a:gd name="T75" fmla="*/ 273 h 547"/>
                <a:gd name="T76" fmla="*/ 360 w 1049"/>
                <a:gd name="T77" fmla="*/ 98 h 547"/>
                <a:gd name="T78" fmla="*/ 286 w 1049"/>
                <a:gd name="T79" fmla="*/ 273 h 547"/>
                <a:gd name="T80" fmla="*/ 360 w 1049"/>
                <a:gd name="T81" fmla="*/ 448 h 547"/>
                <a:gd name="T82" fmla="*/ 86 w 1049"/>
                <a:gd name="T83" fmla="*/ 273 h 547"/>
                <a:gd name="T84" fmla="*/ 525 w 1049"/>
                <a:gd name="T85" fmla="*/ 458 h 547"/>
                <a:gd name="T86" fmla="*/ 525 w 1049"/>
                <a:gd name="T87" fmla="*/ 458 h 547"/>
                <a:gd name="T88" fmla="*/ 340 w 1049"/>
                <a:gd name="T89" fmla="*/ 273 h 547"/>
                <a:gd name="T90" fmla="*/ 518 w 1049"/>
                <a:gd name="T91" fmla="*/ 89 h 547"/>
                <a:gd name="T92" fmla="*/ 525 w 1049"/>
                <a:gd name="T93" fmla="*/ 89 h 547"/>
                <a:gd name="T94" fmla="*/ 525 w 1049"/>
                <a:gd name="T95" fmla="*/ 89 h 547"/>
                <a:gd name="T96" fmla="*/ 531 w 1049"/>
                <a:gd name="T97" fmla="*/ 89 h 547"/>
                <a:gd name="T98" fmla="*/ 709 w 1049"/>
                <a:gd name="T99" fmla="*/ 273 h 547"/>
                <a:gd name="T100" fmla="*/ 525 w 1049"/>
                <a:gd name="T101" fmla="*/ 458 h 547"/>
                <a:gd name="T102" fmla="*/ 689 w 1049"/>
                <a:gd name="T103" fmla="*/ 448 h 547"/>
                <a:gd name="T104" fmla="*/ 763 w 1049"/>
                <a:gd name="T105" fmla="*/ 273 h 547"/>
                <a:gd name="T106" fmla="*/ 689 w 1049"/>
                <a:gd name="T107" fmla="*/ 98 h 547"/>
                <a:gd name="T108" fmla="*/ 963 w 1049"/>
                <a:gd name="T109" fmla="*/ 273 h 547"/>
                <a:gd name="T110" fmla="*/ 689 w 1049"/>
                <a:gd name="T111" fmla="*/ 44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9" h="547">
                  <a:moveTo>
                    <a:pt x="1039" y="250"/>
                  </a:moveTo>
                  <a:cubicBezTo>
                    <a:pt x="1014" y="221"/>
                    <a:pt x="987" y="195"/>
                    <a:pt x="958" y="170"/>
                  </a:cubicBezTo>
                  <a:cubicBezTo>
                    <a:pt x="925" y="141"/>
                    <a:pt x="890" y="116"/>
                    <a:pt x="852" y="94"/>
                  </a:cubicBezTo>
                  <a:cubicBezTo>
                    <a:pt x="824" y="77"/>
                    <a:pt x="795" y="62"/>
                    <a:pt x="765" y="49"/>
                  </a:cubicBezTo>
                  <a:cubicBezTo>
                    <a:pt x="743" y="40"/>
                    <a:pt x="720" y="32"/>
                    <a:pt x="697" y="25"/>
                  </a:cubicBezTo>
                  <a:cubicBezTo>
                    <a:pt x="677" y="19"/>
                    <a:pt x="656" y="15"/>
                    <a:pt x="636" y="11"/>
                  </a:cubicBezTo>
                  <a:cubicBezTo>
                    <a:pt x="610" y="5"/>
                    <a:pt x="584" y="2"/>
                    <a:pt x="557" y="1"/>
                  </a:cubicBezTo>
                  <a:cubicBezTo>
                    <a:pt x="549" y="0"/>
                    <a:pt x="540" y="0"/>
                    <a:pt x="532" y="0"/>
                  </a:cubicBezTo>
                  <a:cubicBezTo>
                    <a:pt x="532" y="0"/>
                    <a:pt x="529" y="0"/>
                    <a:pt x="525" y="0"/>
                  </a:cubicBezTo>
                  <a:cubicBezTo>
                    <a:pt x="525" y="0"/>
                    <a:pt x="525" y="0"/>
                    <a:pt x="525" y="0"/>
                  </a:cubicBezTo>
                  <a:cubicBezTo>
                    <a:pt x="520" y="0"/>
                    <a:pt x="517" y="0"/>
                    <a:pt x="517" y="0"/>
                  </a:cubicBezTo>
                  <a:cubicBezTo>
                    <a:pt x="509" y="0"/>
                    <a:pt x="500" y="0"/>
                    <a:pt x="492" y="1"/>
                  </a:cubicBezTo>
                  <a:cubicBezTo>
                    <a:pt x="466" y="2"/>
                    <a:pt x="439" y="5"/>
                    <a:pt x="413" y="11"/>
                  </a:cubicBezTo>
                  <a:cubicBezTo>
                    <a:pt x="393" y="15"/>
                    <a:pt x="372" y="19"/>
                    <a:pt x="352" y="25"/>
                  </a:cubicBezTo>
                  <a:cubicBezTo>
                    <a:pt x="329" y="32"/>
                    <a:pt x="306" y="40"/>
                    <a:pt x="284" y="49"/>
                  </a:cubicBezTo>
                  <a:cubicBezTo>
                    <a:pt x="254" y="62"/>
                    <a:pt x="225" y="77"/>
                    <a:pt x="197" y="94"/>
                  </a:cubicBezTo>
                  <a:cubicBezTo>
                    <a:pt x="159" y="116"/>
                    <a:pt x="124" y="141"/>
                    <a:pt x="91" y="170"/>
                  </a:cubicBezTo>
                  <a:cubicBezTo>
                    <a:pt x="62" y="195"/>
                    <a:pt x="35" y="221"/>
                    <a:pt x="10" y="250"/>
                  </a:cubicBezTo>
                  <a:cubicBezTo>
                    <a:pt x="0" y="263"/>
                    <a:pt x="0" y="283"/>
                    <a:pt x="10" y="296"/>
                  </a:cubicBezTo>
                  <a:cubicBezTo>
                    <a:pt x="19" y="306"/>
                    <a:pt x="27" y="316"/>
                    <a:pt x="36" y="325"/>
                  </a:cubicBezTo>
                  <a:cubicBezTo>
                    <a:pt x="67" y="358"/>
                    <a:pt x="101" y="388"/>
                    <a:pt x="138" y="414"/>
                  </a:cubicBezTo>
                  <a:cubicBezTo>
                    <a:pt x="179" y="444"/>
                    <a:pt x="223" y="471"/>
                    <a:pt x="270" y="491"/>
                  </a:cubicBezTo>
                  <a:cubicBezTo>
                    <a:pt x="275" y="494"/>
                    <a:pt x="331" y="515"/>
                    <a:pt x="347" y="520"/>
                  </a:cubicBezTo>
                  <a:cubicBezTo>
                    <a:pt x="362" y="524"/>
                    <a:pt x="377" y="529"/>
                    <a:pt x="393" y="532"/>
                  </a:cubicBezTo>
                  <a:cubicBezTo>
                    <a:pt x="412" y="536"/>
                    <a:pt x="431" y="539"/>
                    <a:pt x="450" y="542"/>
                  </a:cubicBezTo>
                  <a:cubicBezTo>
                    <a:pt x="467" y="544"/>
                    <a:pt x="483" y="546"/>
                    <a:pt x="500" y="546"/>
                  </a:cubicBezTo>
                  <a:cubicBezTo>
                    <a:pt x="508" y="547"/>
                    <a:pt x="516" y="547"/>
                    <a:pt x="525" y="547"/>
                  </a:cubicBezTo>
                  <a:cubicBezTo>
                    <a:pt x="525" y="547"/>
                    <a:pt x="525" y="547"/>
                    <a:pt x="525" y="547"/>
                  </a:cubicBezTo>
                  <a:cubicBezTo>
                    <a:pt x="533" y="547"/>
                    <a:pt x="541" y="547"/>
                    <a:pt x="549" y="546"/>
                  </a:cubicBezTo>
                  <a:cubicBezTo>
                    <a:pt x="566" y="546"/>
                    <a:pt x="582" y="544"/>
                    <a:pt x="599" y="542"/>
                  </a:cubicBezTo>
                  <a:cubicBezTo>
                    <a:pt x="618" y="539"/>
                    <a:pt x="637" y="536"/>
                    <a:pt x="656" y="532"/>
                  </a:cubicBezTo>
                  <a:cubicBezTo>
                    <a:pt x="672" y="529"/>
                    <a:pt x="687" y="524"/>
                    <a:pt x="702" y="520"/>
                  </a:cubicBezTo>
                  <a:cubicBezTo>
                    <a:pt x="718" y="515"/>
                    <a:pt x="774" y="494"/>
                    <a:pt x="779" y="491"/>
                  </a:cubicBezTo>
                  <a:cubicBezTo>
                    <a:pt x="826" y="471"/>
                    <a:pt x="870" y="444"/>
                    <a:pt x="911" y="414"/>
                  </a:cubicBezTo>
                  <a:cubicBezTo>
                    <a:pt x="948" y="388"/>
                    <a:pt x="982" y="358"/>
                    <a:pt x="1013" y="325"/>
                  </a:cubicBezTo>
                  <a:cubicBezTo>
                    <a:pt x="1022" y="316"/>
                    <a:pt x="1031" y="306"/>
                    <a:pt x="1039" y="296"/>
                  </a:cubicBezTo>
                  <a:cubicBezTo>
                    <a:pt x="1049" y="283"/>
                    <a:pt x="1049" y="263"/>
                    <a:pt x="1039" y="250"/>
                  </a:cubicBezTo>
                  <a:close/>
                  <a:moveTo>
                    <a:pt x="86" y="273"/>
                  </a:moveTo>
                  <a:cubicBezTo>
                    <a:pt x="164" y="193"/>
                    <a:pt x="254" y="133"/>
                    <a:pt x="360" y="98"/>
                  </a:cubicBezTo>
                  <a:cubicBezTo>
                    <a:pt x="312" y="147"/>
                    <a:pt x="286" y="205"/>
                    <a:pt x="286" y="273"/>
                  </a:cubicBezTo>
                  <a:cubicBezTo>
                    <a:pt x="286" y="342"/>
                    <a:pt x="312" y="399"/>
                    <a:pt x="360" y="448"/>
                  </a:cubicBezTo>
                  <a:cubicBezTo>
                    <a:pt x="254" y="414"/>
                    <a:pt x="164" y="353"/>
                    <a:pt x="86" y="273"/>
                  </a:cubicBezTo>
                  <a:close/>
                  <a:moveTo>
                    <a:pt x="525" y="458"/>
                  </a:moveTo>
                  <a:cubicBezTo>
                    <a:pt x="525" y="458"/>
                    <a:pt x="525" y="458"/>
                    <a:pt x="525" y="458"/>
                  </a:cubicBezTo>
                  <a:cubicBezTo>
                    <a:pt x="420" y="458"/>
                    <a:pt x="338" y="371"/>
                    <a:pt x="340" y="273"/>
                  </a:cubicBezTo>
                  <a:cubicBezTo>
                    <a:pt x="339" y="171"/>
                    <a:pt x="423" y="91"/>
                    <a:pt x="518" y="89"/>
                  </a:cubicBezTo>
                  <a:cubicBezTo>
                    <a:pt x="520" y="89"/>
                    <a:pt x="522" y="89"/>
                    <a:pt x="525" y="89"/>
                  </a:cubicBezTo>
                  <a:cubicBezTo>
                    <a:pt x="525" y="89"/>
                    <a:pt x="525" y="89"/>
                    <a:pt x="525" y="89"/>
                  </a:cubicBezTo>
                  <a:cubicBezTo>
                    <a:pt x="527" y="89"/>
                    <a:pt x="529" y="89"/>
                    <a:pt x="531" y="89"/>
                  </a:cubicBezTo>
                  <a:cubicBezTo>
                    <a:pt x="626" y="91"/>
                    <a:pt x="710" y="171"/>
                    <a:pt x="709" y="273"/>
                  </a:cubicBezTo>
                  <a:cubicBezTo>
                    <a:pt x="711" y="371"/>
                    <a:pt x="629" y="458"/>
                    <a:pt x="525" y="458"/>
                  </a:cubicBezTo>
                  <a:close/>
                  <a:moveTo>
                    <a:pt x="689" y="448"/>
                  </a:moveTo>
                  <a:cubicBezTo>
                    <a:pt x="737" y="399"/>
                    <a:pt x="763" y="342"/>
                    <a:pt x="763" y="273"/>
                  </a:cubicBezTo>
                  <a:cubicBezTo>
                    <a:pt x="763" y="205"/>
                    <a:pt x="737" y="147"/>
                    <a:pt x="689" y="98"/>
                  </a:cubicBezTo>
                  <a:cubicBezTo>
                    <a:pt x="795" y="133"/>
                    <a:pt x="885" y="193"/>
                    <a:pt x="963" y="273"/>
                  </a:cubicBezTo>
                  <a:cubicBezTo>
                    <a:pt x="885" y="353"/>
                    <a:pt x="795" y="414"/>
                    <a:pt x="689" y="4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7"/>
          <p:cNvGrpSpPr/>
          <p:nvPr/>
        </p:nvGrpSpPr>
        <p:grpSpPr>
          <a:xfrm>
            <a:off x="425086" y="3861048"/>
            <a:ext cx="2632439" cy="1300789"/>
            <a:chOff x="1111250" y="2736547"/>
            <a:chExt cx="3473207" cy="3016554"/>
          </a:xfrm>
        </p:grpSpPr>
        <p:sp>
          <p:nvSpPr>
            <p:cNvPr id="19" name="Freeform 18"/>
            <p:cNvSpPr>
              <a:spLocks/>
            </p:cNvSpPr>
            <p:nvPr/>
          </p:nvSpPr>
          <p:spPr bwMode="auto">
            <a:xfrm>
              <a:off x="1199068" y="3392988"/>
              <a:ext cx="3385389" cy="2360113"/>
            </a:xfrm>
            <a:custGeom>
              <a:avLst/>
              <a:gdLst>
                <a:gd name="T0" fmla="*/ 642 w 768"/>
                <a:gd name="T1" fmla="*/ 101 h 535"/>
                <a:gd name="T2" fmla="*/ 603 w 768"/>
                <a:gd name="T3" fmla="*/ 72 h 535"/>
                <a:gd name="T4" fmla="*/ 768 w 768"/>
                <a:gd name="T5" fmla="*/ 0 h 535"/>
                <a:gd name="T6" fmla="*/ 748 w 768"/>
                <a:gd name="T7" fmla="*/ 179 h 535"/>
                <a:gd name="T8" fmla="*/ 728 w 768"/>
                <a:gd name="T9" fmla="*/ 165 h 535"/>
                <a:gd name="T10" fmla="*/ 711 w 768"/>
                <a:gd name="T11" fmla="*/ 152 h 535"/>
                <a:gd name="T12" fmla="*/ 706 w 768"/>
                <a:gd name="T13" fmla="*/ 153 h 535"/>
                <a:gd name="T14" fmla="*/ 634 w 768"/>
                <a:gd name="T15" fmla="*/ 247 h 535"/>
                <a:gd name="T16" fmla="*/ 560 w 768"/>
                <a:gd name="T17" fmla="*/ 343 h 535"/>
                <a:gd name="T18" fmla="*/ 548 w 768"/>
                <a:gd name="T19" fmla="*/ 359 h 535"/>
                <a:gd name="T20" fmla="*/ 540 w 768"/>
                <a:gd name="T21" fmla="*/ 364 h 535"/>
                <a:gd name="T22" fmla="*/ 480 w 768"/>
                <a:gd name="T23" fmla="*/ 372 h 535"/>
                <a:gd name="T24" fmla="*/ 430 w 768"/>
                <a:gd name="T25" fmla="*/ 380 h 535"/>
                <a:gd name="T26" fmla="*/ 365 w 768"/>
                <a:gd name="T27" fmla="*/ 389 h 535"/>
                <a:gd name="T28" fmla="*/ 318 w 768"/>
                <a:gd name="T29" fmla="*/ 406 h 535"/>
                <a:gd name="T30" fmla="*/ 257 w 768"/>
                <a:gd name="T31" fmla="*/ 433 h 535"/>
                <a:gd name="T32" fmla="*/ 190 w 768"/>
                <a:gd name="T33" fmla="*/ 464 h 535"/>
                <a:gd name="T34" fmla="*/ 131 w 768"/>
                <a:gd name="T35" fmla="*/ 491 h 535"/>
                <a:gd name="T36" fmla="*/ 78 w 768"/>
                <a:gd name="T37" fmla="*/ 515 h 535"/>
                <a:gd name="T38" fmla="*/ 37 w 768"/>
                <a:gd name="T39" fmla="*/ 534 h 535"/>
                <a:gd name="T40" fmla="*/ 32 w 768"/>
                <a:gd name="T41" fmla="*/ 532 h 535"/>
                <a:gd name="T42" fmla="*/ 1 w 768"/>
                <a:gd name="T43" fmla="*/ 465 h 535"/>
                <a:gd name="T44" fmla="*/ 3 w 768"/>
                <a:gd name="T45" fmla="*/ 459 h 535"/>
                <a:gd name="T46" fmla="*/ 70 w 768"/>
                <a:gd name="T47" fmla="*/ 428 h 535"/>
                <a:gd name="T48" fmla="*/ 121 w 768"/>
                <a:gd name="T49" fmla="*/ 405 h 535"/>
                <a:gd name="T50" fmla="*/ 203 w 768"/>
                <a:gd name="T51" fmla="*/ 368 h 535"/>
                <a:gd name="T52" fmla="*/ 294 w 768"/>
                <a:gd name="T53" fmla="*/ 326 h 535"/>
                <a:gd name="T54" fmla="*/ 319 w 768"/>
                <a:gd name="T55" fmla="*/ 315 h 535"/>
                <a:gd name="T56" fmla="*/ 341 w 768"/>
                <a:gd name="T57" fmla="*/ 310 h 535"/>
                <a:gd name="T58" fmla="*/ 397 w 768"/>
                <a:gd name="T59" fmla="*/ 301 h 535"/>
                <a:gd name="T60" fmla="*/ 447 w 768"/>
                <a:gd name="T61" fmla="*/ 294 h 535"/>
                <a:gd name="T62" fmla="*/ 498 w 768"/>
                <a:gd name="T63" fmla="*/ 286 h 535"/>
                <a:gd name="T64" fmla="*/ 502 w 768"/>
                <a:gd name="T65" fmla="*/ 283 h 535"/>
                <a:gd name="T66" fmla="*/ 556 w 768"/>
                <a:gd name="T67" fmla="*/ 214 h 535"/>
                <a:gd name="T68" fmla="*/ 626 w 768"/>
                <a:gd name="T69" fmla="*/ 122 h 535"/>
                <a:gd name="T70" fmla="*/ 642 w 768"/>
                <a:gd name="T71" fmla="*/ 10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 h="535">
                  <a:moveTo>
                    <a:pt x="642" y="101"/>
                  </a:moveTo>
                  <a:cubicBezTo>
                    <a:pt x="629" y="91"/>
                    <a:pt x="616" y="82"/>
                    <a:pt x="603" y="72"/>
                  </a:cubicBezTo>
                  <a:cubicBezTo>
                    <a:pt x="658" y="48"/>
                    <a:pt x="713" y="24"/>
                    <a:pt x="768" y="0"/>
                  </a:cubicBezTo>
                  <a:cubicBezTo>
                    <a:pt x="761" y="60"/>
                    <a:pt x="755" y="119"/>
                    <a:pt x="748" y="179"/>
                  </a:cubicBezTo>
                  <a:cubicBezTo>
                    <a:pt x="741" y="174"/>
                    <a:pt x="734" y="169"/>
                    <a:pt x="728" y="165"/>
                  </a:cubicBezTo>
                  <a:cubicBezTo>
                    <a:pt x="723" y="160"/>
                    <a:pt x="717" y="156"/>
                    <a:pt x="711" y="152"/>
                  </a:cubicBezTo>
                  <a:cubicBezTo>
                    <a:pt x="709" y="150"/>
                    <a:pt x="708" y="151"/>
                    <a:pt x="706" y="153"/>
                  </a:cubicBezTo>
                  <a:cubicBezTo>
                    <a:pt x="682" y="184"/>
                    <a:pt x="658" y="215"/>
                    <a:pt x="634" y="247"/>
                  </a:cubicBezTo>
                  <a:cubicBezTo>
                    <a:pt x="610" y="279"/>
                    <a:pt x="585" y="311"/>
                    <a:pt x="560" y="343"/>
                  </a:cubicBezTo>
                  <a:cubicBezTo>
                    <a:pt x="556" y="348"/>
                    <a:pt x="552" y="354"/>
                    <a:pt x="548" y="359"/>
                  </a:cubicBezTo>
                  <a:cubicBezTo>
                    <a:pt x="546" y="361"/>
                    <a:pt x="543" y="363"/>
                    <a:pt x="540" y="364"/>
                  </a:cubicBezTo>
                  <a:cubicBezTo>
                    <a:pt x="520" y="367"/>
                    <a:pt x="500" y="370"/>
                    <a:pt x="480" y="372"/>
                  </a:cubicBezTo>
                  <a:cubicBezTo>
                    <a:pt x="463" y="375"/>
                    <a:pt x="446" y="377"/>
                    <a:pt x="430" y="380"/>
                  </a:cubicBezTo>
                  <a:cubicBezTo>
                    <a:pt x="408" y="383"/>
                    <a:pt x="387" y="388"/>
                    <a:pt x="365" y="389"/>
                  </a:cubicBezTo>
                  <a:cubicBezTo>
                    <a:pt x="348" y="391"/>
                    <a:pt x="333" y="399"/>
                    <a:pt x="318" y="406"/>
                  </a:cubicBezTo>
                  <a:cubicBezTo>
                    <a:pt x="297" y="415"/>
                    <a:pt x="277" y="424"/>
                    <a:pt x="257" y="433"/>
                  </a:cubicBezTo>
                  <a:cubicBezTo>
                    <a:pt x="235" y="444"/>
                    <a:pt x="213" y="454"/>
                    <a:pt x="190" y="464"/>
                  </a:cubicBezTo>
                  <a:cubicBezTo>
                    <a:pt x="171" y="473"/>
                    <a:pt x="151" y="482"/>
                    <a:pt x="131" y="491"/>
                  </a:cubicBezTo>
                  <a:cubicBezTo>
                    <a:pt x="113" y="499"/>
                    <a:pt x="96" y="507"/>
                    <a:pt x="78" y="515"/>
                  </a:cubicBezTo>
                  <a:cubicBezTo>
                    <a:pt x="64" y="522"/>
                    <a:pt x="51" y="528"/>
                    <a:pt x="37" y="534"/>
                  </a:cubicBezTo>
                  <a:cubicBezTo>
                    <a:pt x="34" y="535"/>
                    <a:pt x="33" y="535"/>
                    <a:pt x="32" y="532"/>
                  </a:cubicBezTo>
                  <a:cubicBezTo>
                    <a:pt x="22" y="509"/>
                    <a:pt x="11" y="487"/>
                    <a:pt x="1" y="465"/>
                  </a:cubicBezTo>
                  <a:cubicBezTo>
                    <a:pt x="0" y="462"/>
                    <a:pt x="0" y="461"/>
                    <a:pt x="3" y="459"/>
                  </a:cubicBezTo>
                  <a:cubicBezTo>
                    <a:pt x="25" y="449"/>
                    <a:pt x="48" y="439"/>
                    <a:pt x="70" y="428"/>
                  </a:cubicBezTo>
                  <a:cubicBezTo>
                    <a:pt x="87" y="421"/>
                    <a:pt x="104" y="413"/>
                    <a:pt x="121" y="405"/>
                  </a:cubicBezTo>
                  <a:cubicBezTo>
                    <a:pt x="148" y="393"/>
                    <a:pt x="175" y="380"/>
                    <a:pt x="203" y="368"/>
                  </a:cubicBezTo>
                  <a:cubicBezTo>
                    <a:pt x="233" y="354"/>
                    <a:pt x="264" y="340"/>
                    <a:pt x="294" y="326"/>
                  </a:cubicBezTo>
                  <a:cubicBezTo>
                    <a:pt x="302" y="323"/>
                    <a:pt x="311" y="318"/>
                    <a:pt x="319" y="315"/>
                  </a:cubicBezTo>
                  <a:cubicBezTo>
                    <a:pt x="326" y="313"/>
                    <a:pt x="334" y="311"/>
                    <a:pt x="341" y="310"/>
                  </a:cubicBezTo>
                  <a:cubicBezTo>
                    <a:pt x="360" y="307"/>
                    <a:pt x="378" y="304"/>
                    <a:pt x="397" y="301"/>
                  </a:cubicBezTo>
                  <a:cubicBezTo>
                    <a:pt x="413" y="299"/>
                    <a:pt x="430" y="297"/>
                    <a:pt x="447" y="294"/>
                  </a:cubicBezTo>
                  <a:cubicBezTo>
                    <a:pt x="464" y="292"/>
                    <a:pt x="481" y="289"/>
                    <a:pt x="498" y="286"/>
                  </a:cubicBezTo>
                  <a:cubicBezTo>
                    <a:pt x="499" y="286"/>
                    <a:pt x="501" y="284"/>
                    <a:pt x="502" y="283"/>
                  </a:cubicBezTo>
                  <a:cubicBezTo>
                    <a:pt x="520" y="260"/>
                    <a:pt x="538" y="237"/>
                    <a:pt x="556" y="214"/>
                  </a:cubicBezTo>
                  <a:cubicBezTo>
                    <a:pt x="579" y="183"/>
                    <a:pt x="603" y="153"/>
                    <a:pt x="626" y="122"/>
                  </a:cubicBezTo>
                  <a:cubicBezTo>
                    <a:pt x="631" y="115"/>
                    <a:pt x="637" y="108"/>
                    <a:pt x="642" y="10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 name="Freeform 19"/>
            <p:cNvSpPr>
              <a:spLocks/>
            </p:cNvSpPr>
            <p:nvPr/>
          </p:nvSpPr>
          <p:spPr bwMode="auto">
            <a:xfrm>
              <a:off x="2689782" y="2736547"/>
              <a:ext cx="1159199" cy="1918826"/>
            </a:xfrm>
            <a:custGeom>
              <a:avLst/>
              <a:gdLst>
                <a:gd name="T0" fmla="*/ 30 w 263"/>
                <a:gd name="T1" fmla="*/ 255 h 435"/>
                <a:gd name="T2" fmla="*/ 19 w 263"/>
                <a:gd name="T3" fmla="*/ 304 h 435"/>
                <a:gd name="T4" fmla="*/ 1 w 263"/>
                <a:gd name="T5" fmla="*/ 248 h 435"/>
                <a:gd name="T6" fmla="*/ 34 w 263"/>
                <a:gd name="T7" fmla="*/ 202 h 435"/>
                <a:gd name="T8" fmla="*/ 48 w 263"/>
                <a:gd name="T9" fmla="*/ 175 h 435"/>
                <a:gd name="T10" fmla="*/ 40 w 263"/>
                <a:gd name="T11" fmla="*/ 122 h 435"/>
                <a:gd name="T12" fmla="*/ 93 w 263"/>
                <a:gd name="T13" fmla="*/ 150 h 435"/>
                <a:gd name="T14" fmla="*/ 88 w 263"/>
                <a:gd name="T15" fmla="*/ 186 h 435"/>
                <a:gd name="T16" fmla="*/ 129 w 263"/>
                <a:gd name="T17" fmla="*/ 188 h 435"/>
                <a:gd name="T18" fmla="*/ 154 w 263"/>
                <a:gd name="T19" fmla="*/ 174 h 435"/>
                <a:gd name="T20" fmla="*/ 158 w 263"/>
                <a:gd name="T21" fmla="*/ 15 h 435"/>
                <a:gd name="T22" fmla="*/ 178 w 263"/>
                <a:gd name="T23" fmla="*/ 13 h 435"/>
                <a:gd name="T24" fmla="*/ 255 w 263"/>
                <a:gd name="T25" fmla="*/ 22 h 435"/>
                <a:gd name="T26" fmla="*/ 252 w 263"/>
                <a:gd name="T27" fmla="*/ 38 h 435"/>
                <a:gd name="T28" fmla="*/ 243 w 263"/>
                <a:gd name="T29" fmla="*/ 55 h 435"/>
                <a:gd name="T30" fmla="*/ 263 w 263"/>
                <a:gd name="T31" fmla="*/ 84 h 435"/>
                <a:gd name="T32" fmla="*/ 183 w 263"/>
                <a:gd name="T33" fmla="*/ 84 h 435"/>
                <a:gd name="T34" fmla="*/ 178 w 263"/>
                <a:gd name="T35" fmla="*/ 157 h 435"/>
                <a:gd name="T36" fmla="*/ 190 w 263"/>
                <a:gd name="T37" fmla="*/ 174 h 435"/>
                <a:gd name="T38" fmla="*/ 178 w 263"/>
                <a:gd name="T39" fmla="*/ 199 h 435"/>
                <a:gd name="T40" fmla="*/ 169 w 263"/>
                <a:gd name="T41" fmla="*/ 225 h 435"/>
                <a:gd name="T42" fmla="*/ 158 w 263"/>
                <a:gd name="T43" fmla="*/ 205 h 435"/>
                <a:gd name="T44" fmla="*/ 135 w 263"/>
                <a:gd name="T45" fmla="*/ 217 h 435"/>
                <a:gd name="T46" fmla="*/ 91 w 263"/>
                <a:gd name="T47" fmla="*/ 217 h 435"/>
                <a:gd name="T48" fmla="*/ 95 w 263"/>
                <a:gd name="T49" fmla="*/ 276 h 435"/>
                <a:gd name="T50" fmla="*/ 102 w 263"/>
                <a:gd name="T51" fmla="*/ 292 h 435"/>
                <a:gd name="T52" fmla="*/ 149 w 263"/>
                <a:gd name="T53" fmla="*/ 312 h 435"/>
                <a:gd name="T54" fmla="*/ 171 w 263"/>
                <a:gd name="T55" fmla="*/ 381 h 435"/>
                <a:gd name="T56" fmla="*/ 140 w 263"/>
                <a:gd name="T57" fmla="*/ 364 h 435"/>
                <a:gd name="T58" fmla="*/ 120 w 263"/>
                <a:gd name="T59" fmla="*/ 330 h 435"/>
                <a:gd name="T60" fmla="*/ 89 w 263"/>
                <a:gd name="T61" fmla="*/ 321 h 435"/>
                <a:gd name="T62" fmla="*/ 92 w 263"/>
                <a:gd name="T63" fmla="*/ 365 h 435"/>
                <a:gd name="T64" fmla="*/ 63 w 263"/>
                <a:gd name="T65" fmla="*/ 423 h 435"/>
                <a:gd name="T66" fmla="*/ 35 w 263"/>
                <a:gd name="T67" fmla="*/ 408 h 435"/>
                <a:gd name="T68" fmla="*/ 60 w 263"/>
                <a:gd name="T69" fmla="*/ 359 h 435"/>
                <a:gd name="T70" fmla="*/ 53 w 263"/>
                <a:gd name="T71" fmla="*/ 320 h 435"/>
                <a:gd name="T72" fmla="*/ 41 w 263"/>
                <a:gd name="T73" fmla="*/ 2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435">
                  <a:moveTo>
                    <a:pt x="40" y="239"/>
                  </a:moveTo>
                  <a:cubicBezTo>
                    <a:pt x="33" y="241"/>
                    <a:pt x="29" y="249"/>
                    <a:pt x="30" y="255"/>
                  </a:cubicBezTo>
                  <a:cubicBezTo>
                    <a:pt x="31" y="267"/>
                    <a:pt x="32" y="278"/>
                    <a:pt x="32" y="290"/>
                  </a:cubicBezTo>
                  <a:cubicBezTo>
                    <a:pt x="32" y="298"/>
                    <a:pt x="27" y="304"/>
                    <a:pt x="19" y="304"/>
                  </a:cubicBezTo>
                  <a:cubicBezTo>
                    <a:pt x="11" y="305"/>
                    <a:pt x="5" y="300"/>
                    <a:pt x="4" y="291"/>
                  </a:cubicBezTo>
                  <a:cubicBezTo>
                    <a:pt x="3" y="277"/>
                    <a:pt x="3" y="262"/>
                    <a:pt x="1" y="248"/>
                  </a:cubicBezTo>
                  <a:cubicBezTo>
                    <a:pt x="0" y="240"/>
                    <a:pt x="2" y="235"/>
                    <a:pt x="7" y="230"/>
                  </a:cubicBezTo>
                  <a:cubicBezTo>
                    <a:pt x="17" y="221"/>
                    <a:pt x="25" y="211"/>
                    <a:pt x="34" y="202"/>
                  </a:cubicBezTo>
                  <a:cubicBezTo>
                    <a:pt x="36" y="200"/>
                    <a:pt x="37" y="199"/>
                    <a:pt x="37" y="197"/>
                  </a:cubicBezTo>
                  <a:cubicBezTo>
                    <a:pt x="38" y="189"/>
                    <a:pt x="40" y="181"/>
                    <a:pt x="48" y="175"/>
                  </a:cubicBezTo>
                  <a:cubicBezTo>
                    <a:pt x="35" y="168"/>
                    <a:pt x="29" y="157"/>
                    <a:pt x="30" y="143"/>
                  </a:cubicBezTo>
                  <a:cubicBezTo>
                    <a:pt x="30" y="135"/>
                    <a:pt x="34" y="128"/>
                    <a:pt x="40" y="122"/>
                  </a:cubicBezTo>
                  <a:cubicBezTo>
                    <a:pt x="52" y="111"/>
                    <a:pt x="72" y="111"/>
                    <a:pt x="84" y="123"/>
                  </a:cubicBezTo>
                  <a:cubicBezTo>
                    <a:pt x="91" y="131"/>
                    <a:pt x="94" y="139"/>
                    <a:pt x="93" y="150"/>
                  </a:cubicBezTo>
                  <a:cubicBezTo>
                    <a:pt x="92" y="160"/>
                    <a:pt x="86" y="168"/>
                    <a:pt x="78" y="173"/>
                  </a:cubicBezTo>
                  <a:cubicBezTo>
                    <a:pt x="82" y="178"/>
                    <a:pt x="84" y="182"/>
                    <a:pt x="88" y="186"/>
                  </a:cubicBezTo>
                  <a:cubicBezTo>
                    <a:pt x="88" y="187"/>
                    <a:pt x="90" y="188"/>
                    <a:pt x="92" y="188"/>
                  </a:cubicBezTo>
                  <a:cubicBezTo>
                    <a:pt x="104" y="188"/>
                    <a:pt x="117" y="188"/>
                    <a:pt x="129" y="188"/>
                  </a:cubicBezTo>
                  <a:cubicBezTo>
                    <a:pt x="131" y="188"/>
                    <a:pt x="133" y="187"/>
                    <a:pt x="135" y="186"/>
                  </a:cubicBezTo>
                  <a:cubicBezTo>
                    <a:pt x="141" y="182"/>
                    <a:pt x="147" y="178"/>
                    <a:pt x="154" y="174"/>
                  </a:cubicBezTo>
                  <a:cubicBezTo>
                    <a:pt x="157" y="172"/>
                    <a:pt x="158" y="169"/>
                    <a:pt x="158" y="165"/>
                  </a:cubicBezTo>
                  <a:cubicBezTo>
                    <a:pt x="158" y="115"/>
                    <a:pt x="158" y="65"/>
                    <a:pt x="158" y="15"/>
                  </a:cubicBezTo>
                  <a:cubicBezTo>
                    <a:pt x="158" y="11"/>
                    <a:pt x="159" y="6"/>
                    <a:pt x="163" y="4"/>
                  </a:cubicBezTo>
                  <a:cubicBezTo>
                    <a:pt x="170" y="0"/>
                    <a:pt x="178" y="4"/>
                    <a:pt x="178" y="13"/>
                  </a:cubicBezTo>
                  <a:cubicBezTo>
                    <a:pt x="179" y="22"/>
                    <a:pt x="179" y="22"/>
                    <a:pt x="187" y="22"/>
                  </a:cubicBezTo>
                  <a:cubicBezTo>
                    <a:pt x="210" y="22"/>
                    <a:pt x="232" y="22"/>
                    <a:pt x="255" y="22"/>
                  </a:cubicBezTo>
                  <a:cubicBezTo>
                    <a:pt x="257" y="22"/>
                    <a:pt x="259" y="22"/>
                    <a:pt x="263" y="22"/>
                  </a:cubicBezTo>
                  <a:cubicBezTo>
                    <a:pt x="259" y="28"/>
                    <a:pt x="255" y="33"/>
                    <a:pt x="252" y="38"/>
                  </a:cubicBezTo>
                  <a:cubicBezTo>
                    <a:pt x="249" y="42"/>
                    <a:pt x="246" y="46"/>
                    <a:pt x="244" y="49"/>
                  </a:cubicBezTo>
                  <a:cubicBezTo>
                    <a:pt x="242" y="51"/>
                    <a:pt x="242" y="53"/>
                    <a:pt x="243" y="55"/>
                  </a:cubicBezTo>
                  <a:cubicBezTo>
                    <a:pt x="249" y="63"/>
                    <a:pt x="254" y="71"/>
                    <a:pt x="260" y="79"/>
                  </a:cubicBezTo>
                  <a:cubicBezTo>
                    <a:pt x="261" y="80"/>
                    <a:pt x="262" y="82"/>
                    <a:pt x="263" y="84"/>
                  </a:cubicBezTo>
                  <a:cubicBezTo>
                    <a:pt x="260" y="84"/>
                    <a:pt x="259" y="84"/>
                    <a:pt x="257" y="84"/>
                  </a:cubicBezTo>
                  <a:cubicBezTo>
                    <a:pt x="232" y="84"/>
                    <a:pt x="208" y="84"/>
                    <a:pt x="183" y="84"/>
                  </a:cubicBezTo>
                  <a:cubicBezTo>
                    <a:pt x="179" y="84"/>
                    <a:pt x="178" y="85"/>
                    <a:pt x="178" y="89"/>
                  </a:cubicBezTo>
                  <a:cubicBezTo>
                    <a:pt x="178" y="112"/>
                    <a:pt x="178" y="134"/>
                    <a:pt x="178" y="157"/>
                  </a:cubicBezTo>
                  <a:cubicBezTo>
                    <a:pt x="178" y="160"/>
                    <a:pt x="179" y="161"/>
                    <a:pt x="182" y="163"/>
                  </a:cubicBezTo>
                  <a:cubicBezTo>
                    <a:pt x="187" y="164"/>
                    <a:pt x="190" y="168"/>
                    <a:pt x="190" y="174"/>
                  </a:cubicBezTo>
                  <a:cubicBezTo>
                    <a:pt x="191" y="180"/>
                    <a:pt x="189" y="185"/>
                    <a:pt x="184" y="188"/>
                  </a:cubicBezTo>
                  <a:cubicBezTo>
                    <a:pt x="179" y="190"/>
                    <a:pt x="178" y="194"/>
                    <a:pt x="178" y="199"/>
                  </a:cubicBezTo>
                  <a:cubicBezTo>
                    <a:pt x="178" y="204"/>
                    <a:pt x="178" y="210"/>
                    <a:pt x="178" y="215"/>
                  </a:cubicBezTo>
                  <a:cubicBezTo>
                    <a:pt x="178" y="222"/>
                    <a:pt x="175" y="225"/>
                    <a:pt x="169" y="225"/>
                  </a:cubicBezTo>
                  <a:cubicBezTo>
                    <a:pt x="163" y="226"/>
                    <a:pt x="159" y="222"/>
                    <a:pt x="158" y="216"/>
                  </a:cubicBezTo>
                  <a:cubicBezTo>
                    <a:pt x="158" y="213"/>
                    <a:pt x="158" y="210"/>
                    <a:pt x="158" y="205"/>
                  </a:cubicBezTo>
                  <a:cubicBezTo>
                    <a:pt x="153" y="209"/>
                    <a:pt x="149" y="212"/>
                    <a:pt x="144" y="214"/>
                  </a:cubicBezTo>
                  <a:cubicBezTo>
                    <a:pt x="142" y="216"/>
                    <a:pt x="138" y="217"/>
                    <a:pt x="135" y="217"/>
                  </a:cubicBezTo>
                  <a:cubicBezTo>
                    <a:pt x="122" y="217"/>
                    <a:pt x="109" y="217"/>
                    <a:pt x="96" y="216"/>
                  </a:cubicBezTo>
                  <a:cubicBezTo>
                    <a:pt x="94" y="216"/>
                    <a:pt x="93" y="217"/>
                    <a:pt x="91" y="217"/>
                  </a:cubicBezTo>
                  <a:cubicBezTo>
                    <a:pt x="92" y="225"/>
                    <a:pt x="92" y="234"/>
                    <a:pt x="93" y="243"/>
                  </a:cubicBezTo>
                  <a:cubicBezTo>
                    <a:pt x="94" y="254"/>
                    <a:pt x="94" y="265"/>
                    <a:pt x="95" y="276"/>
                  </a:cubicBezTo>
                  <a:cubicBezTo>
                    <a:pt x="96" y="279"/>
                    <a:pt x="96" y="282"/>
                    <a:pt x="96" y="285"/>
                  </a:cubicBezTo>
                  <a:cubicBezTo>
                    <a:pt x="96" y="289"/>
                    <a:pt x="99" y="290"/>
                    <a:pt x="102" y="292"/>
                  </a:cubicBezTo>
                  <a:cubicBezTo>
                    <a:pt x="115" y="295"/>
                    <a:pt x="128" y="299"/>
                    <a:pt x="140" y="303"/>
                  </a:cubicBezTo>
                  <a:cubicBezTo>
                    <a:pt x="143" y="305"/>
                    <a:pt x="147" y="309"/>
                    <a:pt x="149" y="312"/>
                  </a:cubicBezTo>
                  <a:cubicBezTo>
                    <a:pt x="157" y="328"/>
                    <a:pt x="165" y="344"/>
                    <a:pt x="174" y="360"/>
                  </a:cubicBezTo>
                  <a:cubicBezTo>
                    <a:pt x="178" y="367"/>
                    <a:pt x="177" y="376"/>
                    <a:pt x="171" y="381"/>
                  </a:cubicBezTo>
                  <a:cubicBezTo>
                    <a:pt x="165" y="385"/>
                    <a:pt x="155" y="386"/>
                    <a:pt x="150" y="380"/>
                  </a:cubicBezTo>
                  <a:cubicBezTo>
                    <a:pt x="146" y="375"/>
                    <a:pt x="144" y="370"/>
                    <a:pt x="140" y="364"/>
                  </a:cubicBezTo>
                  <a:cubicBezTo>
                    <a:pt x="135" y="354"/>
                    <a:pt x="130" y="344"/>
                    <a:pt x="125" y="335"/>
                  </a:cubicBezTo>
                  <a:cubicBezTo>
                    <a:pt x="124" y="333"/>
                    <a:pt x="122" y="330"/>
                    <a:pt x="120" y="330"/>
                  </a:cubicBezTo>
                  <a:cubicBezTo>
                    <a:pt x="110" y="327"/>
                    <a:pt x="101" y="324"/>
                    <a:pt x="91" y="321"/>
                  </a:cubicBezTo>
                  <a:cubicBezTo>
                    <a:pt x="91" y="321"/>
                    <a:pt x="90" y="321"/>
                    <a:pt x="89" y="321"/>
                  </a:cubicBezTo>
                  <a:cubicBezTo>
                    <a:pt x="89" y="327"/>
                    <a:pt x="90" y="334"/>
                    <a:pt x="90" y="340"/>
                  </a:cubicBezTo>
                  <a:cubicBezTo>
                    <a:pt x="91" y="348"/>
                    <a:pt x="93" y="357"/>
                    <a:pt x="92" y="365"/>
                  </a:cubicBezTo>
                  <a:cubicBezTo>
                    <a:pt x="91" y="371"/>
                    <a:pt x="88" y="378"/>
                    <a:pt x="85" y="383"/>
                  </a:cubicBezTo>
                  <a:cubicBezTo>
                    <a:pt x="78" y="397"/>
                    <a:pt x="70" y="410"/>
                    <a:pt x="63" y="423"/>
                  </a:cubicBezTo>
                  <a:cubicBezTo>
                    <a:pt x="58" y="432"/>
                    <a:pt x="49" y="435"/>
                    <a:pt x="41" y="431"/>
                  </a:cubicBezTo>
                  <a:cubicBezTo>
                    <a:pt x="33" y="426"/>
                    <a:pt x="30" y="417"/>
                    <a:pt x="35" y="408"/>
                  </a:cubicBezTo>
                  <a:cubicBezTo>
                    <a:pt x="43" y="394"/>
                    <a:pt x="51" y="379"/>
                    <a:pt x="59" y="365"/>
                  </a:cubicBezTo>
                  <a:cubicBezTo>
                    <a:pt x="60" y="363"/>
                    <a:pt x="60" y="361"/>
                    <a:pt x="60" y="359"/>
                  </a:cubicBezTo>
                  <a:cubicBezTo>
                    <a:pt x="60" y="349"/>
                    <a:pt x="59" y="340"/>
                    <a:pt x="58" y="330"/>
                  </a:cubicBezTo>
                  <a:cubicBezTo>
                    <a:pt x="58" y="326"/>
                    <a:pt x="57" y="323"/>
                    <a:pt x="53" y="320"/>
                  </a:cubicBezTo>
                  <a:cubicBezTo>
                    <a:pt x="48" y="316"/>
                    <a:pt x="46" y="309"/>
                    <a:pt x="45" y="302"/>
                  </a:cubicBezTo>
                  <a:cubicBezTo>
                    <a:pt x="44" y="282"/>
                    <a:pt x="42" y="262"/>
                    <a:pt x="41" y="242"/>
                  </a:cubicBezTo>
                  <a:cubicBezTo>
                    <a:pt x="41" y="241"/>
                    <a:pt x="41" y="240"/>
                    <a:pt x="40" y="23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 name="Freeform 20"/>
            <p:cNvSpPr>
              <a:spLocks/>
            </p:cNvSpPr>
            <p:nvPr/>
          </p:nvSpPr>
          <p:spPr bwMode="auto">
            <a:xfrm>
              <a:off x="1111250" y="4178960"/>
              <a:ext cx="656441" cy="1124072"/>
            </a:xfrm>
            <a:custGeom>
              <a:avLst/>
              <a:gdLst>
                <a:gd name="T0" fmla="*/ 72 w 149"/>
                <a:gd name="T1" fmla="*/ 163 h 255"/>
                <a:gd name="T2" fmla="*/ 74 w 149"/>
                <a:gd name="T3" fmla="*/ 182 h 255"/>
                <a:gd name="T4" fmla="*/ 75 w 149"/>
                <a:gd name="T5" fmla="*/ 198 h 255"/>
                <a:gd name="T6" fmla="*/ 71 w 149"/>
                <a:gd name="T7" fmla="*/ 211 h 255"/>
                <a:gd name="T8" fmla="*/ 54 w 149"/>
                <a:gd name="T9" fmla="*/ 244 h 255"/>
                <a:gd name="T10" fmla="*/ 35 w 149"/>
                <a:gd name="T11" fmla="*/ 250 h 255"/>
                <a:gd name="T12" fmla="*/ 33 w 149"/>
                <a:gd name="T13" fmla="*/ 232 h 255"/>
                <a:gd name="T14" fmla="*/ 49 w 149"/>
                <a:gd name="T15" fmla="*/ 199 h 255"/>
                <a:gd name="T16" fmla="*/ 51 w 149"/>
                <a:gd name="T17" fmla="*/ 193 h 255"/>
                <a:gd name="T18" fmla="*/ 48 w 149"/>
                <a:gd name="T19" fmla="*/ 170 h 255"/>
                <a:gd name="T20" fmla="*/ 45 w 149"/>
                <a:gd name="T21" fmla="*/ 165 h 255"/>
                <a:gd name="T22" fmla="*/ 37 w 149"/>
                <a:gd name="T23" fmla="*/ 149 h 255"/>
                <a:gd name="T24" fmla="*/ 33 w 149"/>
                <a:gd name="T25" fmla="*/ 106 h 255"/>
                <a:gd name="T26" fmla="*/ 32 w 149"/>
                <a:gd name="T27" fmla="*/ 101 h 255"/>
                <a:gd name="T28" fmla="*/ 24 w 149"/>
                <a:gd name="T29" fmla="*/ 116 h 255"/>
                <a:gd name="T30" fmla="*/ 27 w 149"/>
                <a:gd name="T31" fmla="*/ 141 h 255"/>
                <a:gd name="T32" fmla="*/ 11 w 149"/>
                <a:gd name="T33" fmla="*/ 152 h 255"/>
                <a:gd name="T34" fmla="*/ 5 w 149"/>
                <a:gd name="T35" fmla="*/ 141 h 255"/>
                <a:gd name="T36" fmla="*/ 2 w 149"/>
                <a:gd name="T37" fmla="*/ 114 h 255"/>
                <a:gd name="T38" fmla="*/ 9 w 149"/>
                <a:gd name="T39" fmla="*/ 91 h 255"/>
                <a:gd name="T40" fmla="*/ 27 w 149"/>
                <a:gd name="T41" fmla="*/ 72 h 255"/>
                <a:gd name="T42" fmla="*/ 29 w 149"/>
                <a:gd name="T43" fmla="*/ 68 h 255"/>
                <a:gd name="T44" fmla="*/ 36 w 149"/>
                <a:gd name="T45" fmla="*/ 51 h 255"/>
                <a:gd name="T46" fmla="*/ 22 w 149"/>
                <a:gd name="T47" fmla="*/ 23 h 255"/>
                <a:gd name="T48" fmla="*/ 34 w 149"/>
                <a:gd name="T49" fmla="*/ 7 h 255"/>
                <a:gd name="T50" fmla="*/ 68 w 149"/>
                <a:gd name="T51" fmla="*/ 16 h 255"/>
                <a:gd name="T52" fmla="*/ 60 w 149"/>
                <a:gd name="T53" fmla="*/ 48 h 255"/>
                <a:gd name="T54" fmla="*/ 68 w 149"/>
                <a:gd name="T55" fmla="*/ 59 h 255"/>
                <a:gd name="T56" fmla="*/ 71 w 149"/>
                <a:gd name="T57" fmla="*/ 60 h 255"/>
                <a:gd name="T58" fmla="*/ 100 w 149"/>
                <a:gd name="T59" fmla="*/ 60 h 255"/>
                <a:gd name="T60" fmla="*/ 105 w 149"/>
                <a:gd name="T61" fmla="*/ 58 h 255"/>
                <a:gd name="T62" fmla="*/ 129 w 149"/>
                <a:gd name="T63" fmla="*/ 40 h 255"/>
                <a:gd name="T64" fmla="*/ 146 w 149"/>
                <a:gd name="T65" fmla="*/ 42 h 255"/>
                <a:gd name="T66" fmla="*/ 143 w 149"/>
                <a:gd name="T67" fmla="*/ 58 h 255"/>
                <a:gd name="T68" fmla="*/ 112 w 149"/>
                <a:gd name="T69" fmla="*/ 80 h 255"/>
                <a:gd name="T70" fmla="*/ 106 w 149"/>
                <a:gd name="T71" fmla="*/ 82 h 255"/>
                <a:gd name="T72" fmla="*/ 77 w 149"/>
                <a:gd name="T73" fmla="*/ 82 h 255"/>
                <a:gd name="T74" fmla="*/ 71 w 149"/>
                <a:gd name="T75" fmla="*/ 82 h 255"/>
                <a:gd name="T76" fmla="*/ 73 w 149"/>
                <a:gd name="T77" fmla="*/ 105 h 255"/>
                <a:gd name="T78" fmla="*/ 76 w 149"/>
                <a:gd name="T79" fmla="*/ 133 h 255"/>
                <a:gd name="T80" fmla="*/ 82 w 149"/>
                <a:gd name="T81" fmla="*/ 141 h 255"/>
                <a:gd name="T82" fmla="*/ 109 w 149"/>
                <a:gd name="T83" fmla="*/ 149 h 255"/>
                <a:gd name="T84" fmla="*/ 118 w 149"/>
                <a:gd name="T85" fmla="*/ 155 h 255"/>
                <a:gd name="T86" fmla="*/ 140 w 149"/>
                <a:gd name="T87" fmla="*/ 193 h 255"/>
                <a:gd name="T88" fmla="*/ 135 w 149"/>
                <a:gd name="T89" fmla="*/ 210 h 255"/>
                <a:gd name="T90" fmla="*/ 118 w 149"/>
                <a:gd name="T91" fmla="*/ 205 h 255"/>
                <a:gd name="T92" fmla="*/ 101 w 149"/>
                <a:gd name="T93" fmla="*/ 174 h 255"/>
                <a:gd name="T94" fmla="*/ 97 w 149"/>
                <a:gd name="T95" fmla="*/ 171 h 255"/>
                <a:gd name="T96" fmla="*/ 72 w 149"/>
                <a:gd name="T97" fmla="*/ 1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255">
                  <a:moveTo>
                    <a:pt x="72" y="163"/>
                  </a:moveTo>
                  <a:cubicBezTo>
                    <a:pt x="72" y="170"/>
                    <a:pt x="73" y="176"/>
                    <a:pt x="74" y="182"/>
                  </a:cubicBezTo>
                  <a:cubicBezTo>
                    <a:pt x="74" y="187"/>
                    <a:pt x="76" y="193"/>
                    <a:pt x="75" y="198"/>
                  </a:cubicBezTo>
                  <a:cubicBezTo>
                    <a:pt x="75" y="203"/>
                    <a:pt x="73" y="207"/>
                    <a:pt x="71" y="211"/>
                  </a:cubicBezTo>
                  <a:cubicBezTo>
                    <a:pt x="66" y="222"/>
                    <a:pt x="60" y="233"/>
                    <a:pt x="54" y="244"/>
                  </a:cubicBezTo>
                  <a:cubicBezTo>
                    <a:pt x="50" y="252"/>
                    <a:pt x="42" y="255"/>
                    <a:pt x="35" y="250"/>
                  </a:cubicBezTo>
                  <a:cubicBezTo>
                    <a:pt x="30" y="246"/>
                    <a:pt x="29" y="239"/>
                    <a:pt x="33" y="232"/>
                  </a:cubicBezTo>
                  <a:cubicBezTo>
                    <a:pt x="38" y="221"/>
                    <a:pt x="44" y="210"/>
                    <a:pt x="49" y="199"/>
                  </a:cubicBezTo>
                  <a:cubicBezTo>
                    <a:pt x="50" y="197"/>
                    <a:pt x="51" y="195"/>
                    <a:pt x="51" y="193"/>
                  </a:cubicBezTo>
                  <a:cubicBezTo>
                    <a:pt x="50" y="185"/>
                    <a:pt x="49" y="177"/>
                    <a:pt x="48" y="170"/>
                  </a:cubicBezTo>
                  <a:cubicBezTo>
                    <a:pt x="48" y="168"/>
                    <a:pt x="47" y="166"/>
                    <a:pt x="45" y="165"/>
                  </a:cubicBezTo>
                  <a:cubicBezTo>
                    <a:pt x="40" y="161"/>
                    <a:pt x="38" y="155"/>
                    <a:pt x="37" y="149"/>
                  </a:cubicBezTo>
                  <a:cubicBezTo>
                    <a:pt x="36" y="134"/>
                    <a:pt x="35" y="120"/>
                    <a:pt x="33" y="106"/>
                  </a:cubicBezTo>
                  <a:cubicBezTo>
                    <a:pt x="33" y="105"/>
                    <a:pt x="32" y="103"/>
                    <a:pt x="32" y="101"/>
                  </a:cubicBezTo>
                  <a:cubicBezTo>
                    <a:pt x="27" y="105"/>
                    <a:pt x="23" y="109"/>
                    <a:pt x="24" y="116"/>
                  </a:cubicBezTo>
                  <a:cubicBezTo>
                    <a:pt x="26" y="124"/>
                    <a:pt x="26" y="132"/>
                    <a:pt x="27" y="141"/>
                  </a:cubicBezTo>
                  <a:cubicBezTo>
                    <a:pt x="28" y="150"/>
                    <a:pt x="20" y="155"/>
                    <a:pt x="11" y="152"/>
                  </a:cubicBezTo>
                  <a:cubicBezTo>
                    <a:pt x="7" y="150"/>
                    <a:pt x="5" y="146"/>
                    <a:pt x="5" y="141"/>
                  </a:cubicBezTo>
                  <a:cubicBezTo>
                    <a:pt x="4" y="132"/>
                    <a:pt x="4" y="123"/>
                    <a:pt x="2" y="114"/>
                  </a:cubicBezTo>
                  <a:cubicBezTo>
                    <a:pt x="0" y="104"/>
                    <a:pt x="3" y="98"/>
                    <a:pt x="9" y="91"/>
                  </a:cubicBezTo>
                  <a:cubicBezTo>
                    <a:pt x="16" y="85"/>
                    <a:pt x="21" y="79"/>
                    <a:pt x="27" y="72"/>
                  </a:cubicBezTo>
                  <a:cubicBezTo>
                    <a:pt x="28" y="71"/>
                    <a:pt x="29" y="69"/>
                    <a:pt x="29" y="68"/>
                  </a:cubicBezTo>
                  <a:cubicBezTo>
                    <a:pt x="29" y="61"/>
                    <a:pt x="32" y="56"/>
                    <a:pt x="36" y="51"/>
                  </a:cubicBezTo>
                  <a:cubicBezTo>
                    <a:pt x="26" y="45"/>
                    <a:pt x="20" y="36"/>
                    <a:pt x="22" y="23"/>
                  </a:cubicBezTo>
                  <a:cubicBezTo>
                    <a:pt x="24" y="16"/>
                    <a:pt x="28" y="10"/>
                    <a:pt x="34" y="7"/>
                  </a:cubicBezTo>
                  <a:cubicBezTo>
                    <a:pt x="45" y="0"/>
                    <a:pt x="62" y="4"/>
                    <a:pt x="68" y="16"/>
                  </a:cubicBezTo>
                  <a:cubicBezTo>
                    <a:pt x="75" y="29"/>
                    <a:pt x="71" y="43"/>
                    <a:pt x="60" y="48"/>
                  </a:cubicBezTo>
                  <a:cubicBezTo>
                    <a:pt x="62" y="52"/>
                    <a:pt x="65" y="56"/>
                    <a:pt x="68" y="59"/>
                  </a:cubicBezTo>
                  <a:cubicBezTo>
                    <a:pt x="69" y="60"/>
                    <a:pt x="70" y="60"/>
                    <a:pt x="71" y="60"/>
                  </a:cubicBezTo>
                  <a:cubicBezTo>
                    <a:pt x="81" y="60"/>
                    <a:pt x="90" y="60"/>
                    <a:pt x="100" y="60"/>
                  </a:cubicBezTo>
                  <a:cubicBezTo>
                    <a:pt x="101" y="60"/>
                    <a:pt x="103" y="59"/>
                    <a:pt x="105" y="58"/>
                  </a:cubicBezTo>
                  <a:cubicBezTo>
                    <a:pt x="113" y="52"/>
                    <a:pt x="121" y="46"/>
                    <a:pt x="129" y="40"/>
                  </a:cubicBezTo>
                  <a:cubicBezTo>
                    <a:pt x="135" y="36"/>
                    <a:pt x="142" y="37"/>
                    <a:pt x="146" y="42"/>
                  </a:cubicBezTo>
                  <a:cubicBezTo>
                    <a:pt x="149" y="46"/>
                    <a:pt x="149" y="54"/>
                    <a:pt x="143" y="58"/>
                  </a:cubicBezTo>
                  <a:cubicBezTo>
                    <a:pt x="132" y="65"/>
                    <a:pt x="122" y="73"/>
                    <a:pt x="112" y="80"/>
                  </a:cubicBezTo>
                  <a:cubicBezTo>
                    <a:pt x="110" y="81"/>
                    <a:pt x="108" y="82"/>
                    <a:pt x="106" y="82"/>
                  </a:cubicBezTo>
                  <a:cubicBezTo>
                    <a:pt x="96" y="82"/>
                    <a:pt x="87" y="82"/>
                    <a:pt x="77" y="82"/>
                  </a:cubicBezTo>
                  <a:cubicBezTo>
                    <a:pt x="76" y="82"/>
                    <a:pt x="74" y="82"/>
                    <a:pt x="71" y="82"/>
                  </a:cubicBezTo>
                  <a:cubicBezTo>
                    <a:pt x="72" y="90"/>
                    <a:pt x="73" y="98"/>
                    <a:pt x="73" y="105"/>
                  </a:cubicBezTo>
                  <a:cubicBezTo>
                    <a:pt x="74" y="114"/>
                    <a:pt x="75" y="124"/>
                    <a:pt x="76" y="133"/>
                  </a:cubicBezTo>
                  <a:cubicBezTo>
                    <a:pt x="77" y="137"/>
                    <a:pt x="77" y="140"/>
                    <a:pt x="82" y="141"/>
                  </a:cubicBezTo>
                  <a:cubicBezTo>
                    <a:pt x="91" y="143"/>
                    <a:pt x="100" y="146"/>
                    <a:pt x="109" y="149"/>
                  </a:cubicBezTo>
                  <a:cubicBezTo>
                    <a:pt x="112" y="150"/>
                    <a:pt x="116" y="152"/>
                    <a:pt x="118" y="155"/>
                  </a:cubicBezTo>
                  <a:cubicBezTo>
                    <a:pt x="125" y="168"/>
                    <a:pt x="132" y="181"/>
                    <a:pt x="140" y="193"/>
                  </a:cubicBezTo>
                  <a:cubicBezTo>
                    <a:pt x="143" y="200"/>
                    <a:pt x="141" y="207"/>
                    <a:pt x="135" y="210"/>
                  </a:cubicBezTo>
                  <a:cubicBezTo>
                    <a:pt x="129" y="214"/>
                    <a:pt x="122" y="212"/>
                    <a:pt x="118" y="205"/>
                  </a:cubicBezTo>
                  <a:cubicBezTo>
                    <a:pt x="112" y="195"/>
                    <a:pt x="107" y="185"/>
                    <a:pt x="101" y="174"/>
                  </a:cubicBezTo>
                  <a:cubicBezTo>
                    <a:pt x="100" y="173"/>
                    <a:pt x="99" y="171"/>
                    <a:pt x="97" y="171"/>
                  </a:cubicBezTo>
                  <a:cubicBezTo>
                    <a:pt x="89" y="168"/>
                    <a:pt x="81" y="166"/>
                    <a:pt x="72" y="16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 name="Freeform 21"/>
            <p:cNvSpPr>
              <a:spLocks/>
            </p:cNvSpPr>
            <p:nvPr/>
          </p:nvSpPr>
          <p:spPr bwMode="auto">
            <a:xfrm>
              <a:off x="1837946" y="3856228"/>
              <a:ext cx="656441" cy="1121877"/>
            </a:xfrm>
            <a:custGeom>
              <a:avLst/>
              <a:gdLst>
                <a:gd name="T0" fmla="*/ 59 w 149"/>
                <a:gd name="T1" fmla="*/ 48 h 254"/>
                <a:gd name="T2" fmla="*/ 67 w 149"/>
                <a:gd name="T3" fmla="*/ 58 h 254"/>
                <a:gd name="T4" fmla="*/ 71 w 149"/>
                <a:gd name="T5" fmla="*/ 59 h 254"/>
                <a:gd name="T6" fmla="*/ 98 w 149"/>
                <a:gd name="T7" fmla="*/ 59 h 254"/>
                <a:gd name="T8" fmla="*/ 105 w 149"/>
                <a:gd name="T9" fmla="*/ 56 h 254"/>
                <a:gd name="T10" fmla="*/ 129 w 149"/>
                <a:gd name="T11" fmla="*/ 39 h 254"/>
                <a:gd name="T12" fmla="*/ 145 w 149"/>
                <a:gd name="T13" fmla="*/ 41 h 254"/>
                <a:gd name="T14" fmla="*/ 142 w 149"/>
                <a:gd name="T15" fmla="*/ 57 h 254"/>
                <a:gd name="T16" fmla="*/ 112 w 149"/>
                <a:gd name="T17" fmla="*/ 78 h 254"/>
                <a:gd name="T18" fmla="*/ 104 w 149"/>
                <a:gd name="T19" fmla="*/ 81 h 254"/>
                <a:gd name="T20" fmla="*/ 75 w 149"/>
                <a:gd name="T21" fmla="*/ 81 h 254"/>
                <a:gd name="T22" fmla="*/ 71 w 149"/>
                <a:gd name="T23" fmla="*/ 86 h 254"/>
                <a:gd name="T24" fmla="*/ 75 w 149"/>
                <a:gd name="T25" fmla="*/ 134 h 254"/>
                <a:gd name="T26" fmla="*/ 81 w 149"/>
                <a:gd name="T27" fmla="*/ 140 h 254"/>
                <a:gd name="T28" fmla="*/ 105 w 149"/>
                <a:gd name="T29" fmla="*/ 146 h 254"/>
                <a:gd name="T30" fmla="*/ 119 w 149"/>
                <a:gd name="T31" fmla="*/ 157 h 254"/>
                <a:gd name="T32" fmla="*/ 139 w 149"/>
                <a:gd name="T33" fmla="*/ 192 h 254"/>
                <a:gd name="T34" fmla="*/ 134 w 149"/>
                <a:gd name="T35" fmla="*/ 209 h 254"/>
                <a:gd name="T36" fmla="*/ 118 w 149"/>
                <a:gd name="T37" fmla="*/ 204 h 254"/>
                <a:gd name="T38" fmla="*/ 100 w 149"/>
                <a:gd name="T39" fmla="*/ 173 h 254"/>
                <a:gd name="T40" fmla="*/ 95 w 149"/>
                <a:gd name="T41" fmla="*/ 169 h 254"/>
                <a:gd name="T42" fmla="*/ 71 w 149"/>
                <a:gd name="T43" fmla="*/ 162 h 254"/>
                <a:gd name="T44" fmla="*/ 73 w 149"/>
                <a:gd name="T45" fmla="*/ 183 h 254"/>
                <a:gd name="T46" fmla="*/ 74 w 149"/>
                <a:gd name="T47" fmla="*/ 199 h 254"/>
                <a:gd name="T48" fmla="*/ 67 w 149"/>
                <a:gd name="T49" fmla="*/ 215 h 254"/>
                <a:gd name="T50" fmla="*/ 54 w 149"/>
                <a:gd name="T51" fmla="*/ 242 h 254"/>
                <a:gd name="T52" fmla="*/ 33 w 149"/>
                <a:gd name="T53" fmla="*/ 248 h 254"/>
                <a:gd name="T54" fmla="*/ 32 w 149"/>
                <a:gd name="T55" fmla="*/ 230 h 254"/>
                <a:gd name="T56" fmla="*/ 49 w 149"/>
                <a:gd name="T57" fmla="*/ 198 h 254"/>
                <a:gd name="T58" fmla="*/ 50 w 149"/>
                <a:gd name="T59" fmla="*/ 192 h 254"/>
                <a:gd name="T60" fmla="*/ 47 w 149"/>
                <a:gd name="T61" fmla="*/ 169 h 254"/>
                <a:gd name="T62" fmla="*/ 44 w 149"/>
                <a:gd name="T63" fmla="*/ 164 h 254"/>
                <a:gd name="T64" fmla="*/ 37 w 149"/>
                <a:gd name="T65" fmla="*/ 149 h 254"/>
                <a:gd name="T66" fmla="*/ 31 w 149"/>
                <a:gd name="T67" fmla="*/ 102 h 254"/>
                <a:gd name="T68" fmla="*/ 31 w 149"/>
                <a:gd name="T69" fmla="*/ 100 h 254"/>
                <a:gd name="T70" fmla="*/ 23 w 149"/>
                <a:gd name="T71" fmla="*/ 113 h 254"/>
                <a:gd name="T72" fmla="*/ 26 w 149"/>
                <a:gd name="T73" fmla="*/ 138 h 254"/>
                <a:gd name="T74" fmla="*/ 16 w 149"/>
                <a:gd name="T75" fmla="*/ 151 h 254"/>
                <a:gd name="T76" fmla="*/ 4 w 149"/>
                <a:gd name="T77" fmla="*/ 141 h 254"/>
                <a:gd name="T78" fmla="*/ 0 w 149"/>
                <a:gd name="T79" fmla="*/ 103 h 254"/>
                <a:gd name="T80" fmla="*/ 2 w 149"/>
                <a:gd name="T81" fmla="*/ 98 h 254"/>
                <a:gd name="T82" fmla="*/ 26 w 149"/>
                <a:gd name="T83" fmla="*/ 71 h 254"/>
                <a:gd name="T84" fmla="*/ 28 w 149"/>
                <a:gd name="T85" fmla="*/ 67 h 254"/>
                <a:gd name="T86" fmla="*/ 35 w 149"/>
                <a:gd name="T87" fmla="*/ 50 h 254"/>
                <a:gd name="T88" fmla="*/ 21 w 149"/>
                <a:gd name="T89" fmla="*/ 28 h 254"/>
                <a:gd name="T90" fmla="*/ 28 w 149"/>
                <a:gd name="T91" fmla="*/ 9 h 254"/>
                <a:gd name="T92" fmla="*/ 63 w 149"/>
                <a:gd name="T93" fmla="*/ 9 h 254"/>
                <a:gd name="T94" fmla="*/ 59 w 149"/>
                <a:gd name="T95" fmla="*/ 4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254">
                  <a:moveTo>
                    <a:pt x="59" y="48"/>
                  </a:moveTo>
                  <a:cubicBezTo>
                    <a:pt x="62" y="51"/>
                    <a:pt x="64" y="55"/>
                    <a:pt x="67" y="58"/>
                  </a:cubicBezTo>
                  <a:cubicBezTo>
                    <a:pt x="68" y="59"/>
                    <a:pt x="69" y="59"/>
                    <a:pt x="71" y="59"/>
                  </a:cubicBezTo>
                  <a:cubicBezTo>
                    <a:pt x="80" y="59"/>
                    <a:pt x="89" y="59"/>
                    <a:pt x="98" y="59"/>
                  </a:cubicBezTo>
                  <a:cubicBezTo>
                    <a:pt x="101" y="59"/>
                    <a:pt x="103" y="57"/>
                    <a:pt x="105" y="56"/>
                  </a:cubicBezTo>
                  <a:cubicBezTo>
                    <a:pt x="113" y="51"/>
                    <a:pt x="121" y="45"/>
                    <a:pt x="129" y="39"/>
                  </a:cubicBezTo>
                  <a:cubicBezTo>
                    <a:pt x="134" y="35"/>
                    <a:pt x="141" y="36"/>
                    <a:pt x="145" y="41"/>
                  </a:cubicBezTo>
                  <a:cubicBezTo>
                    <a:pt x="149" y="46"/>
                    <a:pt x="147" y="53"/>
                    <a:pt x="142" y="57"/>
                  </a:cubicBezTo>
                  <a:cubicBezTo>
                    <a:pt x="132" y="64"/>
                    <a:pt x="122" y="71"/>
                    <a:pt x="112" y="78"/>
                  </a:cubicBezTo>
                  <a:cubicBezTo>
                    <a:pt x="110" y="80"/>
                    <a:pt x="107" y="80"/>
                    <a:pt x="104" y="81"/>
                  </a:cubicBezTo>
                  <a:cubicBezTo>
                    <a:pt x="95" y="81"/>
                    <a:pt x="85" y="81"/>
                    <a:pt x="75" y="81"/>
                  </a:cubicBezTo>
                  <a:cubicBezTo>
                    <a:pt x="72" y="81"/>
                    <a:pt x="70" y="82"/>
                    <a:pt x="71" y="86"/>
                  </a:cubicBezTo>
                  <a:cubicBezTo>
                    <a:pt x="73" y="102"/>
                    <a:pt x="74" y="118"/>
                    <a:pt x="75" y="134"/>
                  </a:cubicBezTo>
                  <a:cubicBezTo>
                    <a:pt x="76" y="138"/>
                    <a:pt x="78" y="139"/>
                    <a:pt x="81" y="140"/>
                  </a:cubicBezTo>
                  <a:cubicBezTo>
                    <a:pt x="89" y="142"/>
                    <a:pt x="97" y="145"/>
                    <a:pt x="105" y="146"/>
                  </a:cubicBezTo>
                  <a:cubicBezTo>
                    <a:pt x="111" y="148"/>
                    <a:pt x="116" y="151"/>
                    <a:pt x="119" y="157"/>
                  </a:cubicBezTo>
                  <a:cubicBezTo>
                    <a:pt x="125" y="169"/>
                    <a:pt x="132" y="181"/>
                    <a:pt x="139" y="192"/>
                  </a:cubicBezTo>
                  <a:cubicBezTo>
                    <a:pt x="142" y="199"/>
                    <a:pt x="140" y="206"/>
                    <a:pt x="134" y="209"/>
                  </a:cubicBezTo>
                  <a:cubicBezTo>
                    <a:pt x="129" y="212"/>
                    <a:pt x="121" y="210"/>
                    <a:pt x="118" y="204"/>
                  </a:cubicBezTo>
                  <a:cubicBezTo>
                    <a:pt x="112" y="194"/>
                    <a:pt x="106" y="184"/>
                    <a:pt x="100" y="173"/>
                  </a:cubicBezTo>
                  <a:cubicBezTo>
                    <a:pt x="99" y="172"/>
                    <a:pt x="97" y="170"/>
                    <a:pt x="95" y="169"/>
                  </a:cubicBezTo>
                  <a:cubicBezTo>
                    <a:pt x="88" y="167"/>
                    <a:pt x="80" y="165"/>
                    <a:pt x="71" y="162"/>
                  </a:cubicBezTo>
                  <a:cubicBezTo>
                    <a:pt x="72" y="170"/>
                    <a:pt x="72" y="177"/>
                    <a:pt x="73" y="183"/>
                  </a:cubicBezTo>
                  <a:cubicBezTo>
                    <a:pt x="74" y="189"/>
                    <a:pt x="75" y="194"/>
                    <a:pt x="74" y="199"/>
                  </a:cubicBezTo>
                  <a:cubicBezTo>
                    <a:pt x="73" y="205"/>
                    <a:pt x="70" y="210"/>
                    <a:pt x="67" y="215"/>
                  </a:cubicBezTo>
                  <a:cubicBezTo>
                    <a:pt x="63" y="224"/>
                    <a:pt x="58" y="233"/>
                    <a:pt x="54" y="242"/>
                  </a:cubicBezTo>
                  <a:cubicBezTo>
                    <a:pt x="49" y="251"/>
                    <a:pt x="40" y="254"/>
                    <a:pt x="33" y="248"/>
                  </a:cubicBezTo>
                  <a:cubicBezTo>
                    <a:pt x="29" y="244"/>
                    <a:pt x="28" y="237"/>
                    <a:pt x="32" y="230"/>
                  </a:cubicBezTo>
                  <a:cubicBezTo>
                    <a:pt x="38" y="219"/>
                    <a:pt x="43" y="209"/>
                    <a:pt x="49" y="198"/>
                  </a:cubicBezTo>
                  <a:cubicBezTo>
                    <a:pt x="49" y="196"/>
                    <a:pt x="50" y="194"/>
                    <a:pt x="50" y="192"/>
                  </a:cubicBezTo>
                  <a:cubicBezTo>
                    <a:pt x="49" y="184"/>
                    <a:pt x="48" y="177"/>
                    <a:pt x="47" y="169"/>
                  </a:cubicBezTo>
                  <a:cubicBezTo>
                    <a:pt x="47" y="168"/>
                    <a:pt x="46" y="165"/>
                    <a:pt x="44" y="164"/>
                  </a:cubicBezTo>
                  <a:cubicBezTo>
                    <a:pt x="40" y="160"/>
                    <a:pt x="37" y="155"/>
                    <a:pt x="37" y="149"/>
                  </a:cubicBezTo>
                  <a:cubicBezTo>
                    <a:pt x="35" y="133"/>
                    <a:pt x="33" y="118"/>
                    <a:pt x="31" y="102"/>
                  </a:cubicBezTo>
                  <a:cubicBezTo>
                    <a:pt x="31" y="102"/>
                    <a:pt x="31" y="101"/>
                    <a:pt x="31" y="100"/>
                  </a:cubicBezTo>
                  <a:cubicBezTo>
                    <a:pt x="25" y="103"/>
                    <a:pt x="23" y="108"/>
                    <a:pt x="23" y="113"/>
                  </a:cubicBezTo>
                  <a:cubicBezTo>
                    <a:pt x="24" y="121"/>
                    <a:pt x="25" y="130"/>
                    <a:pt x="26" y="138"/>
                  </a:cubicBezTo>
                  <a:cubicBezTo>
                    <a:pt x="27" y="146"/>
                    <a:pt x="23" y="151"/>
                    <a:pt x="16" y="151"/>
                  </a:cubicBezTo>
                  <a:cubicBezTo>
                    <a:pt x="10" y="152"/>
                    <a:pt x="5" y="148"/>
                    <a:pt x="4" y="141"/>
                  </a:cubicBezTo>
                  <a:cubicBezTo>
                    <a:pt x="3" y="128"/>
                    <a:pt x="1" y="116"/>
                    <a:pt x="0" y="103"/>
                  </a:cubicBezTo>
                  <a:cubicBezTo>
                    <a:pt x="0" y="101"/>
                    <a:pt x="1" y="99"/>
                    <a:pt x="2" y="98"/>
                  </a:cubicBezTo>
                  <a:cubicBezTo>
                    <a:pt x="10" y="89"/>
                    <a:pt x="18" y="80"/>
                    <a:pt x="26" y="71"/>
                  </a:cubicBezTo>
                  <a:cubicBezTo>
                    <a:pt x="27" y="70"/>
                    <a:pt x="28" y="69"/>
                    <a:pt x="28" y="67"/>
                  </a:cubicBezTo>
                  <a:cubicBezTo>
                    <a:pt x="30" y="57"/>
                    <a:pt x="30" y="57"/>
                    <a:pt x="35" y="50"/>
                  </a:cubicBezTo>
                  <a:cubicBezTo>
                    <a:pt x="27" y="45"/>
                    <a:pt x="21" y="38"/>
                    <a:pt x="21" y="28"/>
                  </a:cubicBezTo>
                  <a:cubicBezTo>
                    <a:pt x="21" y="21"/>
                    <a:pt x="23" y="15"/>
                    <a:pt x="28" y="9"/>
                  </a:cubicBezTo>
                  <a:cubicBezTo>
                    <a:pt x="37" y="0"/>
                    <a:pt x="53" y="0"/>
                    <a:pt x="63" y="9"/>
                  </a:cubicBezTo>
                  <a:cubicBezTo>
                    <a:pt x="74" y="19"/>
                    <a:pt x="73" y="35"/>
                    <a:pt x="59"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418933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Diagram 30"/>
          <p:cNvGraphicFramePr/>
          <p:nvPr>
            <p:extLst>
              <p:ext uri="{D42A27DB-BD31-4B8C-83A1-F6EECF244321}">
                <p14:modId xmlns:p14="http://schemas.microsoft.com/office/powerpoint/2010/main" val="2811377217"/>
              </p:ext>
            </p:extLst>
          </p:nvPr>
        </p:nvGraphicFramePr>
        <p:xfrm>
          <a:off x="539552" y="836712"/>
          <a:ext cx="820891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31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8003" y="1443163"/>
            <a:ext cx="5574235" cy="323165"/>
          </a:xfrm>
          <a:prstGeom prst="rect">
            <a:avLst/>
          </a:prstGeom>
        </p:spPr>
        <p:txBody>
          <a:bodyPr wrap="square">
            <a:spAutoFit/>
          </a:bodyPr>
          <a:lstStyle/>
          <a:p>
            <a:endParaRPr lang="en-US" sz="1500" b="1" kern="0" dirty="0">
              <a:solidFill>
                <a:prstClr val="black"/>
              </a:solidFill>
            </a:endParaRPr>
          </a:p>
        </p:txBody>
      </p:sp>
      <p:sp>
        <p:nvSpPr>
          <p:cNvPr id="3" name="TextBox 2"/>
          <p:cNvSpPr txBox="1"/>
          <p:nvPr/>
        </p:nvSpPr>
        <p:spPr>
          <a:xfrm>
            <a:off x="611560" y="1604745"/>
            <a:ext cx="7516640" cy="2862322"/>
          </a:xfrm>
          <a:prstGeom prst="rect">
            <a:avLst/>
          </a:prstGeom>
          <a:noFill/>
        </p:spPr>
        <p:txBody>
          <a:bodyPr wrap="square" rtlCol="0">
            <a:spAutoFit/>
          </a:bodyPr>
          <a:lstStyle/>
          <a:p>
            <a:pPr marL="214313" indent="-214313" algn="just">
              <a:lnSpc>
                <a:spcPct val="150000"/>
              </a:lnSpc>
              <a:buFont typeface="Arial" panose="020B0604020202020204" pitchFamily="34" charset="0"/>
              <a:buChar char="•"/>
            </a:pPr>
            <a:r>
              <a:rPr lang="en-ZA" dirty="0">
                <a:solidFill>
                  <a:srgbClr val="000000"/>
                </a:solidFill>
                <a:latin typeface="Arial"/>
              </a:rPr>
              <a:t>The Financial information contains the  Report of the Auditor General and the Annual Financial Statements which also includes the Appropriation statements. </a:t>
            </a:r>
          </a:p>
          <a:p>
            <a:pPr marL="214313" indent="-214313" algn="just">
              <a:lnSpc>
                <a:spcPct val="150000"/>
              </a:lnSpc>
              <a:buFont typeface="Arial" panose="020B0604020202020204" pitchFamily="34" charset="0"/>
              <a:buChar char="•"/>
            </a:pPr>
            <a:r>
              <a:rPr lang="en-ZA" dirty="0">
                <a:solidFill>
                  <a:srgbClr val="000000"/>
                </a:solidFill>
                <a:latin typeface="Arial"/>
              </a:rPr>
              <a:t>The presentation will start with the presentation of the Annual Financial statements and then elaborate on the report of the Auditor General.</a:t>
            </a:r>
          </a:p>
          <a:p>
            <a:endParaRPr lang="en-ZA" dirty="0">
              <a:solidFill>
                <a:srgbClr val="000000"/>
              </a:solidFill>
            </a:endParaRPr>
          </a:p>
        </p:txBody>
      </p:sp>
      <p:sp>
        <p:nvSpPr>
          <p:cNvPr id="7" name="Rectangle 6"/>
          <p:cNvSpPr/>
          <p:nvPr/>
        </p:nvSpPr>
        <p:spPr>
          <a:xfrm>
            <a:off x="539552" y="764704"/>
            <a:ext cx="8208913" cy="369332"/>
          </a:xfrm>
          <a:prstGeom prst="rect">
            <a:avLst/>
          </a:prstGeom>
          <a:solidFill>
            <a:schemeClr val="accent2"/>
          </a:solidFill>
        </p:spPr>
        <p:txBody>
          <a:bodyPr wrap="square">
            <a:spAutoFit/>
          </a:bodyPr>
          <a:lstStyle/>
          <a:p>
            <a:pPr>
              <a:defRPr/>
            </a:pPr>
            <a:r>
              <a:rPr lang="en-ZA" sz="1400" b="1" dirty="0">
                <a:solidFill>
                  <a:srgbClr val="FFFFFF"/>
                </a:solidFill>
              </a:rPr>
              <a:t>	</a:t>
            </a:r>
            <a:r>
              <a:rPr lang="en-ZA" b="1" dirty="0">
                <a:solidFill>
                  <a:srgbClr val="FFFFFF"/>
                </a:solidFill>
              </a:rPr>
              <a:t>PART E: FINANCIAL INFORMATION     </a:t>
            </a:r>
          </a:p>
        </p:txBody>
      </p:sp>
    </p:spTree>
    <p:extLst>
      <p:ext uri="{BB962C8B-B14F-4D97-AF65-F5344CB8AC3E}">
        <p14:creationId xmlns:p14="http://schemas.microsoft.com/office/powerpoint/2010/main" val="274618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8208913" cy="369332"/>
          </a:xfrm>
          <a:prstGeom prst="rect">
            <a:avLst/>
          </a:prstGeom>
          <a:solidFill>
            <a:schemeClr val="accent2"/>
          </a:solidFill>
        </p:spPr>
        <p:txBody>
          <a:bodyPr wrap="square">
            <a:spAutoFit/>
          </a:bodyPr>
          <a:lstStyle/>
          <a:p>
            <a:pPr>
              <a:defRPr/>
            </a:pPr>
            <a:r>
              <a:rPr lang="en-ZA" b="1" dirty="0">
                <a:solidFill>
                  <a:srgbClr val="FFFFFF"/>
                </a:solidFill>
              </a:rPr>
              <a:t>PART E : FINANCIAL INFORMATION </a:t>
            </a:r>
          </a:p>
        </p:txBody>
      </p:sp>
      <p:sp>
        <p:nvSpPr>
          <p:cNvPr id="7" name="TextBox 6"/>
          <p:cNvSpPr txBox="1"/>
          <p:nvPr/>
        </p:nvSpPr>
        <p:spPr>
          <a:xfrm>
            <a:off x="395536" y="4221088"/>
            <a:ext cx="8204296" cy="2492990"/>
          </a:xfrm>
          <a:prstGeom prst="rect">
            <a:avLst/>
          </a:prstGeom>
          <a:noFill/>
        </p:spPr>
        <p:txBody>
          <a:bodyPr wrap="square" rtlCol="0">
            <a:spAutoFit/>
          </a:bodyPr>
          <a:lstStyle/>
          <a:p>
            <a:pPr marL="214313" indent="-214313" algn="just">
              <a:lnSpc>
                <a:spcPct val="150000"/>
              </a:lnSpc>
              <a:buFont typeface="Arial" panose="020B0604020202020204" pitchFamily="34" charset="0"/>
              <a:buChar char="•"/>
            </a:pPr>
            <a:r>
              <a:rPr lang="en-ZA" sz="1600" dirty="0">
                <a:solidFill>
                  <a:srgbClr val="000000"/>
                </a:solidFill>
                <a:latin typeface="Arial"/>
              </a:rPr>
              <a:t>The Financial information contains Audited Annual Financial Statements  and the Audit Report. </a:t>
            </a:r>
          </a:p>
          <a:p>
            <a:pPr marL="214313" indent="-214313" algn="just">
              <a:lnSpc>
                <a:spcPct val="150000"/>
              </a:lnSpc>
              <a:buFont typeface="Arial" panose="020B0604020202020204" pitchFamily="34" charset="0"/>
              <a:buChar char="•"/>
            </a:pPr>
            <a:r>
              <a:rPr lang="en-GB" sz="1600" dirty="0">
                <a:solidFill>
                  <a:srgbClr val="000000"/>
                </a:solidFill>
                <a:latin typeface="Arial"/>
              </a:rPr>
              <a:t>The details of the financial statements are in the Annual Report</a:t>
            </a:r>
          </a:p>
          <a:p>
            <a:pPr marL="214313" indent="-214313" algn="just">
              <a:lnSpc>
                <a:spcPct val="150000"/>
              </a:lnSpc>
              <a:buFont typeface="Arial" panose="020B0604020202020204" pitchFamily="34" charset="0"/>
              <a:buChar char="•"/>
            </a:pPr>
            <a:r>
              <a:rPr lang="en-ZA" sz="1600" dirty="0">
                <a:solidFill>
                  <a:srgbClr val="000000"/>
                </a:solidFill>
                <a:latin typeface="Arial"/>
              </a:rPr>
              <a:t>The presentation will focus on the Appropriation statements and the report of the Auditor General.</a:t>
            </a:r>
          </a:p>
          <a:p>
            <a:pPr marL="214313" indent="-214313" algn="just">
              <a:buFont typeface="Arial" panose="020B0604020202020204" pitchFamily="34" charset="0"/>
              <a:buChar char="•"/>
            </a:pPr>
            <a:endParaRPr lang="en-ZA" dirty="0">
              <a:solidFill>
                <a:srgbClr val="000000"/>
              </a:solidFill>
            </a:endParaRPr>
          </a:p>
          <a:p>
            <a:pPr algn="just"/>
            <a:endParaRPr lang="en-ZA" dirty="0">
              <a:solidFill>
                <a:srgbClr val="000000"/>
              </a:solidFill>
            </a:endParaRPr>
          </a:p>
        </p:txBody>
      </p:sp>
      <p:sp>
        <p:nvSpPr>
          <p:cNvPr id="8" name="Rectangle: Rounded Corners 10">
            <a:extLst>
              <a:ext uri="{FF2B5EF4-FFF2-40B4-BE49-F238E27FC236}">
                <a16:creationId xmlns:a16="http://schemas.microsoft.com/office/drawing/2014/main" id="{76F57F89-4A6D-4830-B0CC-C572DB0E52A5}"/>
              </a:ext>
            </a:extLst>
          </p:cNvPr>
          <p:cNvSpPr/>
          <p:nvPr/>
        </p:nvSpPr>
        <p:spPr>
          <a:xfrm>
            <a:off x="539552" y="1390882"/>
            <a:ext cx="8060280" cy="2501762"/>
          </a:xfrm>
          <a:prstGeom prst="roundRect">
            <a:avLst>
              <a:gd name="adj" fmla="val 10000"/>
            </a:avLst>
          </a:prstGeom>
          <a:blipFill rotWithShape="0">
            <a:blip r:embed="rId2"/>
            <a:srcRect/>
            <a:stretch>
              <a:fillRect t="-85000" b="-85000"/>
            </a:stretch>
          </a:blipFill>
          <a:ln w="9525" cap="flat" cmpd="sng" algn="ctr">
            <a:solidFill>
              <a:srgbClr val="4F81BD">
                <a:hueOff val="0"/>
                <a:satOff val="0"/>
                <a:lumOff val="0"/>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Tree>
    <p:extLst>
      <p:ext uri="{BB962C8B-B14F-4D97-AF65-F5344CB8AC3E}">
        <p14:creationId xmlns:p14="http://schemas.microsoft.com/office/powerpoint/2010/main" val="2790554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8208913" cy="338554"/>
          </a:xfrm>
          <a:prstGeom prst="rect">
            <a:avLst/>
          </a:prstGeom>
          <a:solidFill>
            <a:schemeClr val="accent2"/>
          </a:solidFill>
        </p:spPr>
        <p:txBody>
          <a:bodyPr wrap="square">
            <a:spAutoFit/>
          </a:bodyPr>
          <a:lstStyle/>
          <a:p>
            <a:pPr>
              <a:defRPr/>
            </a:pPr>
            <a:r>
              <a:rPr lang="en-ZA" sz="1400" b="1" dirty="0">
                <a:solidFill>
                  <a:srgbClr val="FFFFFF"/>
                </a:solidFill>
              </a:rPr>
              <a:t>	</a:t>
            </a:r>
            <a:r>
              <a:rPr lang="en-ZA" sz="1600" b="1" dirty="0">
                <a:solidFill>
                  <a:srgbClr val="FFFFFF"/>
                </a:solidFill>
              </a:rPr>
              <a:t>FINAL APPROPRIATION VS EXPENDITURE      </a:t>
            </a:r>
          </a:p>
        </p:txBody>
      </p:sp>
      <p:sp>
        <p:nvSpPr>
          <p:cNvPr id="3" name="Rectangle 2"/>
          <p:cNvSpPr/>
          <p:nvPr/>
        </p:nvSpPr>
        <p:spPr>
          <a:xfrm>
            <a:off x="467544" y="1268760"/>
            <a:ext cx="8352928" cy="2585323"/>
          </a:xfrm>
          <a:prstGeom prst="rect">
            <a:avLst/>
          </a:prstGeom>
        </p:spPr>
        <p:txBody>
          <a:bodyPr wrap="square">
            <a:spAutoFit/>
          </a:bodyPr>
          <a:lstStyle/>
          <a:p>
            <a:pPr marL="214313" indent="-214313" algn="just">
              <a:buFont typeface="Arial" panose="020B0604020202020204" pitchFamily="34" charset="0"/>
              <a:buChar char="•"/>
            </a:pPr>
            <a:r>
              <a:rPr lang="en-US" dirty="0">
                <a:solidFill>
                  <a:srgbClr val="000000"/>
                </a:solidFill>
              </a:rPr>
              <a:t>The Department’s final expenditure for the financial year 2021/22 amounted to R21.275 billion against the final appropriation amounting to R21.905 billion.</a:t>
            </a:r>
          </a:p>
          <a:p>
            <a:pPr marL="214313" indent="-214313" algn="just">
              <a:buFont typeface="Arial" panose="020B0604020202020204" pitchFamily="34" charset="0"/>
              <a:buChar char="•"/>
            </a:pPr>
            <a:endParaRPr lang="en-US" dirty="0">
              <a:solidFill>
                <a:srgbClr val="000000"/>
              </a:solidFill>
            </a:endParaRPr>
          </a:p>
          <a:p>
            <a:pPr marL="214313" indent="-214313" algn="just">
              <a:buFont typeface="Arial" panose="020B0604020202020204" pitchFamily="34" charset="0"/>
              <a:buChar char="•"/>
            </a:pPr>
            <a:r>
              <a:rPr lang="en-US" dirty="0">
                <a:solidFill>
                  <a:srgbClr val="000000"/>
                </a:solidFill>
              </a:rPr>
              <a:t>This translates to an expenditure performance of 97.1% and the resultant underspending of R630 million. </a:t>
            </a:r>
          </a:p>
          <a:p>
            <a:pPr algn="just"/>
            <a:endParaRPr lang="en-US" dirty="0">
              <a:solidFill>
                <a:srgbClr val="000000"/>
              </a:solidFill>
            </a:endParaRPr>
          </a:p>
          <a:p>
            <a:pPr marL="214313" indent="-214313" algn="just">
              <a:buFont typeface="Arial" panose="020B0604020202020204" pitchFamily="34" charset="0"/>
              <a:buChar char="•"/>
            </a:pPr>
            <a:r>
              <a:rPr lang="en-US" dirty="0">
                <a:solidFill>
                  <a:srgbClr val="000000"/>
                </a:solidFill>
              </a:rPr>
              <a:t>The recorded performance is 2.2 % above the previous financial year performance of 94.9%</a:t>
            </a:r>
          </a:p>
          <a:p>
            <a:pPr algn="just"/>
            <a:endParaRPr lang="en-US" dirty="0">
              <a:solidFill>
                <a:srgbClr val="000000"/>
              </a:solidFill>
            </a:endParaRPr>
          </a:p>
        </p:txBody>
      </p:sp>
    </p:spTree>
    <p:extLst>
      <p:ext uri="{BB962C8B-B14F-4D97-AF65-F5344CB8AC3E}">
        <p14:creationId xmlns:p14="http://schemas.microsoft.com/office/powerpoint/2010/main" val="1564761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8208913" cy="338554"/>
          </a:xfrm>
          <a:prstGeom prst="rect">
            <a:avLst/>
          </a:prstGeom>
          <a:solidFill>
            <a:schemeClr val="accent2"/>
          </a:solidFill>
        </p:spPr>
        <p:txBody>
          <a:bodyPr wrap="square">
            <a:spAutoFit/>
          </a:bodyPr>
          <a:lstStyle/>
          <a:p>
            <a:pPr>
              <a:defRPr/>
            </a:pPr>
            <a:r>
              <a:rPr lang="en-ZA" sz="1600" b="1" dirty="0">
                <a:solidFill>
                  <a:srgbClr val="FFFFFF"/>
                </a:solidFill>
              </a:rPr>
              <a:t>APROPRIATION VS EXPENDITURE PER PROGRAMME   </a:t>
            </a:r>
          </a:p>
        </p:txBody>
      </p:sp>
      <p:graphicFrame>
        <p:nvGraphicFramePr>
          <p:cNvPr id="6" name="Table 5"/>
          <p:cNvGraphicFramePr>
            <a:graphicFrameLocks noGrp="1"/>
          </p:cNvGraphicFramePr>
          <p:nvPr>
            <p:extLst>
              <p:ext uri="{D42A27DB-BD31-4B8C-83A1-F6EECF244321}">
                <p14:modId xmlns:p14="http://schemas.microsoft.com/office/powerpoint/2010/main" val="2153078080"/>
              </p:ext>
            </p:extLst>
          </p:nvPr>
        </p:nvGraphicFramePr>
        <p:xfrm>
          <a:off x="179512" y="1340768"/>
          <a:ext cx="8712967" cy="4281583"/>
        </p:xfrm>
        <a:graphic>
          <a:graphicData uri="http://schemas.openxmlformats.org/drawingml/2006/table">
            <a:tbl>
              <a:tblPr firstRow="1" bandRow="1">
                <a:tableStyleId>{00A15C55-8517-42AA-B614-E9B94910E393}</a:tableStyleId>
              </a:tblPr>
              <a:tblGrid>
                <a:gridCol w="1927065">
                  <a:extLst>
                    <a:ext uri="{9D8B030D-6E8A-4147-A177-3AD203B41FA5}">
                      <a16:colId xmlns:a16="http://schemas.microsoft.com/office/drawing/2014/main" val="20000"/>
                    </a:ext>
                  </a:extLst>
                </a:gridCol>
                <a:gridCol w="1408773">
                  <a:extLst>
                    <a:ext uri="{9D8B030D-6E8A-4147-A177-3AD203B41FA5}">
                      <a16:colId xmlns:a16="http://schemas.microsoft.com/office/drawing/2014/main" val="958298521"/>
                    </a:ext>
                  </a:extLst>
                </a:gridCol>
                <a:gridCol w="1277724">
                  <a:extLst>
                    <a:ext uri="{9D8B030D-6E8A-4147-A177-3AD203B41FA5}">
                      <a16:colId xmlns:a16="http://schemas.microsoft.com/office/drawing/2014/main" val="20001"/>
                    </a:ext>
                  </a:extLst>
                </a:gridCol>
                <a:gridCol w="862737">
                  <a:extLst>
                    <a:ext uri="{9D8B030D-6E8A-4147-A177-3AD203B41FA5}">
                      <a16:colId xmlns:a16="http://schemas.microsoft.com/office/drawing/2014/main" val="20002"/>
                    </a:ext>
                  </a:extLst>
                </a:gridCol>
                <a:gridCol w="873658">
                  <a:extLst>
                    <a:ext uri="{9D8B030D-6E8A-4147-A177-3AD203B41FA5}">
                      <a16:colId xmlns:a16="http://schemas.microsoft.com/office/drawing/2014/main" val="20003"/>
                    </a:ext>
                  </a:extLst>
                </a:gridCol>
                <a:gridCol w="1223122">
                  <a:extLst>
                    <a:ext uri="{9D8B030D-6E8A-4147-A177-3AD203B41FA5}">
                      <a16:colId xmlns:a16="http://schemas.microsoft.com/office/drawing/2014/main" val="195970275"/>
                    </a:ext>
                  </a:extLst>
                </a:gridCol>
                <a:gridCol w="1139888">
                  <a:extLst>
                    <a:ext uri="{9D8B030D-6E8A-4147-A177-3AD203B41FA5}">
                      <a16:colId xmlns:a16="http://schemas.microsoft.com/office/drawing/2014/main" val="20004"/>
                    </a:ext>
                  </a:extLst>
                </a:gridCol>
              </a:tblGrid>
              <a:tr h="356544">
                <a:tc rowSpan="2">
                  <a:txBody>
                    <a:bodyPr/>
                    <a:lstStyle/>
                    <a:p>
                      <a:pPr algn="l" fontAlgn="b"/>
                      <a:r>
                        <a:rPr lang="en-ZA" sz="1400" b="1" u="none" strike="noStrike" dirty="0">
                          <a:effectLst/>
                          <a:latin typeface="Arial" panose="020B0604020202020204" pitchFamily="34" charset="0"/>
                          <a:cs typeface="Arial" panose="020B0604020202020204" pitchFamily="34" charset="0"/>
                        </a:rPr>
                        <a:t>Programmes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B w="12700" cap="flat" cmpd="sng" algn="ctr">
                      <a:solidFill>
                        <a:schemeClr val="tx1"/>
                      </a:solidFill>
                      <a:prstDash val="solid"/>
                      <a:round/>
                      <a:headEnd type="none" w="med" len="med"/>
                      <a:tailEnd type="none" w="med" len="med"/>
                    </a:lnB>
                    <a:solidFill>
                      <a:srgbClr val="0070C0"/>
                    </a:solidFill>
                  </a:tcPr>
                </a:tc>
                <a:tc gridSpan="4">
                  <a:txBody>
                    <a:bodyPr/>
                    <a:lstStyle/>
                    <a:p>
                      <a:pPr marL="0" algn="ctr" defTabSz="914400" rtl="0" eaLnBrk="1" fontAlgn="b" latinLnBrk="0" hangingPunct="1"/>
                      <a:r>
                        <a:rPr lang="en-ZA" sz="1400" b="1" u="none" strike="noStrike" kern="1200" dirty="0">
                          <a:solidFill>
                            <a:schemeClr val="lt1"/>
                          </a:solidFill>
                          <a:effectLst/>
                          <a:latin typeface="Arial" panose="020B0604020202020204" pitchFamily="34" charset="0"/>
                          <a:ea typeface="+mn-ea"/>
                          <a:cs typeface="Arial" panose="020B0604020202020204" pitchFamily="34" charset="0"/>
                        </a:rPr>
                        <a:t>2021/22</a:t>
                      </a:r>
                    </a:p>
                  </a:txBody>
                  <a:tcPr marL="7144" marR="7144" marT="7144" marB="0" anchor="b">
                    <a:solidFill>
                      <a:srgbClr val="0070C0"/>
                    </a:solidFill>
                  </a:tcPr>
                </a:tc>
                <a:tc hMerge="1">
                  <a:txBody>
                    <a:bodyPr/>
                    <a:lstStyle/>
                    <a:p>
                      <a:pPr marL="0" algn="ctr" defTabSz="914400" rtl="0" eaLnBrk="1" fontAlgn="b" latinLnBrk="0" hangingPunct="1"/>
                      <a:endParaRPr lang="en-ZA" sz="1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9525" marR="9525" marT="9525" marB="0" anchor="b"/>
                </a:tc>
                <a:tc hMerge="1">
                  <a:txBody>
                    <a:bodyPr/>
                    <a:lstStyle/>
                    <a:p>
                      <a:pPr marL="0" algn="ctr" defTabSz="914400" rtl="0" eaLnBrk="1" fontAlgn="b" latinLnBrk="0" hangingPunct="1"/>
                      <a:endParaRPr lang="en-ZA" sz="1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9525" marR="9525" marT="9525" marB="0" anchor="b"/>
                </a:tc>
                <a:tc hMerge="1">
                  <a:txBody>
                    <a:bodyPr/>
                    <a:lstStyle/>
                    <a:p>
                      <a:pPr marL="0" algn="ctr" defTabSz="914400" rtl="0" eaLnBrk="1" fontAlgn="b" latinLnBrk="0" hangingPunct="1"/>
                      <a:endParaRPr lang="en-US" sz="1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9525" marR="9525" marT="9525" marB="0" anchor="b"/>
                </a:tc>
                <a:tc gridSpan="2">
                  <a:txBody>
                    <a:bodyPr/>
                    <a:lstStyle/>
                    <a:p>
                      <a:pPr marL="0" algn="ctr" defTabSz="914400" rtl="0" eaLnBrk="1" fontAlgn="b" latinLnBrk="0" hangingPunct="1"/>
                      <a:r>
                        <a:rPr lang="en-ZA" sz="1400" b="1" u="none" strike="noStrike" kern="1200" dirty="0">
                          <a:solidFill>
                            <a:schemeClr val="lt1"/>
                          </a:solidFill>
                          <a:effectLst/>
                          <a:latin typeface="Arial" panose="020B0604020202020204" pitchFamily="34" charset="0"/>
                          <a:ea typeface="+mn-ea"/>
                          <a:cs typeface="Arial" panose="020B0604020202020204" pitchFamily="34" charset="0"/>
                        </a:rPr>
                        <a:t>2020/21</a:t>
                      </a:r>
                    </a:p>
                  </a:txBody>
                  <a:tcPr marL="9525" marR="9525" marT="9525" marB="0" anchor="b">
                    <a:solidFill>
                      <a:srgbClr val="0070C0"/>
                    </a:solidFill>
                  </a:tcPr>
                </a:tc>
                <a:tc hMerge="1">
                  <a:txBody>
                    <a:bodyPr/>
                    <a:lstStyle/>
                    <a:p>
                      <a:pPr marL="0" algn="ctr" defTabSz="914400" rtl="0" eaLnBrk="1" fontAlgn="b" latinLnBrk="0" hangingPunct="1"/>
                      <a:endParaRPr lang="en-ZA" sz="1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9525" marR="9525" marT="9525" marB="0" anchor="b"/>
                </a:tc>
                <a:extLst>
                  <a:ext uri="{0D108BD9-81ED-4DB2-BD59-A6C34878D82A}">
                    <a16:rowId xmlns:a16="http://schemas.microsoft.com/office/drawing/2014/main" val="3537612967"/>
                  </a:ext>
                </a:extLst>
              </a:tr>
              <a:tr h="593230">
                <a:tc vMerge="1">
                  <a:txBody>
                    <a:bodyPr/>
                    <a:lstStyle/>
                    <a:p>
                      <a:pPr algn="l"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u="none" strike="noStrike" kern="1200" noProof="0" dirty="0">
                          <a:solidFill>
                            <a:schemeClr val="lt1"/>
                          </a:solidFill>
                          <a:effectLst/>
                          <a:latin typeface="Arial" panose="020B0604020202020204" pitchFamily="34" charset="0"/>
                          <a:ea typeface="+mn-ea"/>
                          <a:cs typeface="Arial" panose="020B0604020202020204" pitchFamily="34" charset="0"/>
                        </a:rPr>
                        <a:t>Final Appropriation R’000</a:t>
                      </a:r>
                    </a:p>
                    <a:p>
                      <a:pPr marL="0" algn="ctr" defTabSz="914400" rtl="0" eaLnBrk="1" fontAlgn="b" latinLnBrk="0" hangingPunct="1"/>
                      <a:endParaRPr lang="en-ZA" sz="1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7144" marR="7144" marT="7144" marB="0" anchor="b">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b" latinLnBrk="0" hangingPunct="1"/>
                      <a:r>
                        <a:rPr lang="en-ZA" sz="1400" b="1" u="none" strike="noStrike" kern="1200" dirty="0">
                          <a:solidFill>
                            <a:schemeClr val="lt1"/>
                          </a:solidFill>
                          <a:effectLst/>
                          <a:latin typeface="Arial" panose="020B0604020202020204" pitchFamily="34" charset="0"/>
                          <a:ea typeface="+mn-ea"/>
                          <a:cs typeface="Arial" panose="020B0604020202020204" pitchFamily="34" charset="0"/>
                        </a:rPr>
                        <a:t>Actual Expenditure R’000</a:t>
                      </a:r>
                    </a:p>
                  </a:txBody>
                  <a:tcPr marL="9525" marR="9525" marT="9525" marB="0" anchor="b">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b" latinLnBrk="0" hangingPunct="1"/>
                      <a:r>
                        <a:rPr lang="en-ZA" sz="1400" b="1" u="none" strike="noStrike" kern="1200" dirty="0">
                          <a:solidFill>
                            <a:schemeClr val="lt1"/>
                          </a:solidFill>
                          <a:effectLst/>
                          <a:latin typeface="Arial" panose="020B0604020202020204" pitchFamily="34" charset="0"/>
                          <a:ea typeface="+mn-ea"/>
                          <a:cs typeface="Arial" panose="020B0604020202020204" pitchFamily="34" charset="0"/>
                        </a:rPr>
                        <a:t>Variance R’000</a:t>
                      </a:r>
                    </a:p>
                  </a:txBody>
                  <a:tcPr marL="9525" marR="9525" marT="9525" marB="0" anchor="b">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b" latinLnBrk="0" hangingPunct="1"/>
                      <a:r>
                        <a:rPr lang="en-US" sz="1400" b="1" u="none" strike="noStrike" kern="1200" dirty="0">
                          <a:solidFill>
                            <a:schemeClr val="lt1"/>
                          </a:solidFill>
                          <a:effectLst/>
                          <a:latin typeface="Arial" panose="020B0604020202020204" pitchFamily="34" charset="0"/>
                          <a:ea typeface="+mn-ea"/>
                          <a:cs typeface="Arial" panose="020B0604020202020204" pitchFamily="34" charset="0"/>
                        </a:rPr>
                        <a:t>% Spent </a:t>
                      </a:r>
                    </a:p>
                  </a:txBody>
                  <a:tcPr marL="9525" marR="9525" marT="9525" marB="0" anchor="b">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b" latinLnBrk="0" hangingPunct="1"/>
                      <a:r>
                        <a:rPr lang="en-ZA" sz="1400" b="1" u="none" strike="noStrike" kern="1200" dirty="0">
                          <a:solidFill>
                            <a:schemeClr val="lt1"/>
                          </a:solidFill>
                          <a:effectLst/>
                          <a:latin typeface="Arial" panose="020B0604020202020204" pitchFamily="34" charset="0"/>
                          <a:ea typeface="+mn-ea"/>
                          <a:cs typeface="Arial" panose="020B0604020202020204" pitchFamily="34" charset="0"/>
                        </a:rPr>
                        <a:t>Final Appropriation R’000</a:t>
                      </a:r>
                    </a:p>
                  </a:txBody>
                  <a:tcPr marL="9525" marR="9525" marT="9525" marB="0" anchor="b">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b" latinLnBrk="0" hangingPunct="1"/>
                      <a:r>
                        <a:rPr lang="en-ZA" sz="1400" b="1" u="none" strike="noStrike" kern="1200" dirty="0">
                          <a:solidFill>
                            <a:schemeClr val="lt1"/>
                          </a:solidFill>
                          <a:effectLst/>
                          <a:latin typeface="Arial" panose="020B0604020202020204" pitchFamily="34" charset="0"/>
                          <a:ea typeface="+mn-ea"/>
                          <a:cs typeface="Arial" panose="020B0604020202020204" pitchFamily="34" charset="0"/>
                        </a:rPr>
                        <a:t>Actual Expenditure R’000</a:t>
                      </a:r>
                    </a:p>
                  </a:txBody>
                  <a:tcPr marL="9525" marR="9525" marT="9525" marB="0" anchor="b">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251743">
                <a:tc>
                  <a:txBody>
                    <a:bodyPr/>
                    <a:lstStyle/>
                    <a:p>
                      <a:pPr algn="l" fontAlgn="b"/>
                      <a:r>
                        <a:rPr lang="en-ZA" sz="1400" u="none" strike="noStrike" dirty="0">
                          <a:effectLst/>
                          <a:latin typeface="Arial" panose="020B0604020202020204" pitchFamily="34" charset="0"/>
                          <a:cs typeface="Arial" panose="020B0604020202020204" pitchFamily="34" charset="0"/>
                        </a:rPr>
                        <a:t>Administration</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2 985 562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2 754 748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230 814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2 920 749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2 704 685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8462">
                <a:tc>
                  <a:txBody>
                    <a:bodyPr/>
                    <a:lstStyle/>
                    <a:p>
                      <a:pPr algn="l" fontAlgn="b"/>
                      <a:r>
                        <a:rPr lang="en-ZA" sz="1400" u="none" strike="noStrike" dirty="0">
                          <a:effectLst/>
                          <a:latin typeface="Arial" panose="020B0604020202020204" pitchFamily="34" charset="0"/>
                          <a:cs typeface="Arial" panose="020B0604020202020204" pitchFamily="34" charset="0"/>
                        </a:rPr>
                        <a:t>Court Services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6 751 609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6 680 208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71 401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6 373 234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6 204 613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20307">
                <a:tc>
                  <a:txBody>
                    <a:bodyPr/>
                    <a:lstStyle/>
                    <a:p>
                      <a:pPr algn="l" fontAlgn="b"/>
                      <a:r>
                        <a:rPr lang="en-ZA" sz="1400" u="none" strike="noStrike" dirty="0">
                          <a:effectLst/>
                          <a:latin typeface="Arial" panose="020B0604020202020204" pitchFamily="34" charset="0"/>
                          <a:cs typeface="Arial" panose="020B0604020202020204" pitchFamily="34" charset="0"/>
                        </a:rPr>
                        <a:t>State Legal Services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1 457 036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1 372 842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84 194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1 454 823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1 374 690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7098">
                <a:tc>
                  <a:txBody>
                    <a:bodyPr/>
                    <a:lstStyle/>
                    <a:p>
                      <a:pPr algn="l" fontAlgn="b"/>
                      <a:r>
                        <a:rPr lang="en-ZA" sz="1400" u="none" strike="noStrike" dirty="0">
                          <a:effectLst/>
                          <a:latin typeface="Arial" panose="020B0604020202020204" pitchFamily="34" charset="0"/>
                          <a:cs typeface="Arial" panose="020B0604020202020204" pitchFamily="34" charset="0"/>
                        </a:rPr>
                        <a:t>National Prosecuting Authority</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4 691 159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4 690 923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236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4 300 819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4 196 852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47521">
                <a:tc>
                  <a:txBody>
                    <a:bodyPr/>
                    <a:lstStyle/>
                    <a:p>
                      <a:pPr algn="l" fontAlgn="b"/>
                      <a:r>
                        <a:rPr lang="en-ZA" sz="1400" u="none" strike="noStrike" dirty="0">
                          <a:effectLst/>
                          <a:latin typeface="Arial" panose="020B0604020202020204" pitchFamily="34" charset="0"/>
                          <a:cs typeface="Arial" panose="020B0604020202020204" pitchFamily="34" charset="0"/>
                        </a:rPr>
                        <a:t>Auxiliary and Associated Services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3 623 342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3 601 628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21 714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3 616 658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3 404 641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2030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1" u="none" strike="noStrike" kern="1200" noProof="0" dirty="0">
                          <a:solidFill>
                            <a:schemeClr val="dk1"/>
                          </a:solidFill>
                          <a:effectLst/>
                          <a:latin typeface="Arial" panose="020B0604020202020204" pitchFamily="34" charset="0"/>
                          <a:ea typeface="+mn-ea"/>
                          <a:cs typeface="Arial" panose="020B0604020202020204" pitchFamily="34" charset="0"/>
                        </a:rPr>
                        <a:t>Programme subtotal</a:t>
                      </a:r>
                      <a:endParaRPr lang="en-ZA" sz="14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  19 508 708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19 100 349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 408 359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   18 666 283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 17 885 481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8006078"/>
                  </a:ext>
                </a:extLst>
              </a:tr>
              <a:tr h="420307">
                <a:tc>
                  <a:txBody>
                    <a:bodyPr/>
                    <a:lstStyle/>
                    <a:p>
                      <a:pPr algn="l" fontAlgn="b"/>
                      <a:r>
                        <a:rPr lang="en-ZA" sz="1400" u="none" strike="noStrike" dirty="0">
                          <a:effectLst/>
                          <a:latin typeface="Arial" panose="020B0604020202020204" pitchFamily="34" charset="0"/>
                          <a:cs typeface="Arial" panose="020B0604020202020204" pitchFamily="34" charset="0"/>
                        </a:rPr>
                        <a:t>Magistrates' Salaries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2 396 489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2 174 511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221 978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2 442 459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   2 146 761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47521">
                <a:tc>
                  <a:txBody>
                    <a:bodyPr/>
                    <a:lstStyle/>
                    <a:p>
                      <a:pPr algn="l" fontAlgn="b"/>
                      <a:r>
                        <a:rPr lang="en-ZA" sz="1400" b="1" u="none" strike="noStrike" dirty="0">
                          <a:effectLst/>
                          <a:latin typeface="Arial" panose="020B0604020202020204" pitchFamily="34" charset="0"/>
                          <a:cs typeface="Arial" panose="020B0604020202020204" pitchFamily="34" charset="0"/>
                        </a:rPr>
                        <a:t>Departmental Appropriation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  21 905 197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21 274 860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 630 337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   21 108 742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 20 032 242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6505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8208913" cy="307777"/>
          </a:xfrm>
          <a:prstGeom prst="rect">
            <a:avLst/>
          </a:prstGeom>
          <a:solidFill>
            <a:schemeClr val="accent2"/>
          </a:solidFill>
        </p:spPr>
        <p:txBody>
          <a:bodyPr wrap="square">
            <a:spAutoFit/>
          </a:bodyPr>
          <a:lstStyle/>
          <a:p>
            <a:pPr>
              <a:defRPr/>
            </a:pPr>
            <a:r>
              <a:rPr lang="en-ZA" sz="1400" b="1" dirty="0">
                <a:solidFill>
                  <a:srgbClr val="FFFFFF"/>
                </a:solidFill>
              </a:rPr>
              <a:t>APROPRIATION VS EXPENDITURE PER ECONOMIC CLASSIFICATION    </a:t>
            </a:r>
          </a:p>
        </p:txBody>
      </p:sp>
      <p:graphicFrame>
        <p:nvGraphicFramePr>
          <p:cNvPr id="6" name="Table 5"/>
          <p:cNvGraphicFramePr>
            <a:graphicFrameLocks noGrp="1"/>
          </p:cNvGraphicFramePr>
          <p:nvPr>
            <p:extLst>
              <p:ext uri="{D42A27DB-BD31-4B8C-83A1-F6EECF244321}">
                <p14:modId xmlns:p14="http://schemas.microsoft.com/office/powerpoint/2010/main" val="1284529672"/>
              </p:ext>
            </p:extLst>
          </p:nvPr>
        </p:nvGraphicFramePr>
        <p:xfrm>
          <a:off x="107504" y="1556792"/>
          <a:ext cx="8784976" cy="4320480"/>
        </p:xfrm>
        <a:graphic>
          <a:graphicData uri="http://schemas.openxmlformats.org/drawingml/2006/table">
            <a:tbl>
              <a:tblPr firstRow="1" bandRow="1">
                <a:tableStyleId>{00A15C55-8517-42AA-B614-E9B94910E393}</a:tableStyleId>
              </a:tblPr>
              <a:tblGrid>
                <a:gridCol w="1942991">
                  <a:extLst>
                    <a:ext uri="{9D8B030D-6E8A-4147-A177-3AD203B41FA5}">
                      <a16:colId xmlns:a16="http://schemas.microsoft.com/office/drawing/2014/main" val="20000"/>
                    </a:ext>
                  </a:extLst>
                </a:gridCol>
                <a:gridCol w="1420416">
                  <a:extLst>
                    <a:ext uri="{9D8B030D-6E8A-4147-A177-3AD203B41FA5}">
                      <a16:colId xmlns:a16="http://schemas.microsoft.com/office/drawing/2014/main" val="958298521"/>
                    </a:ext>
                  </a:extLst>
                </a:gridCol>
                <a:gridCol w="1288284">
                  <a:extLst>
                    <a:ext uri="{9D8B030D-6E8A-4147-A177-3AD203B41FA5}">
                      <a16:colId xmlns:a16="http://schemas.microsoft.com/office/drawing/2014/main" val="20001"/>
                    </a:ext>
                  </a:extLst>
                </a:gridCol>
                <a:gridCol w="1156558">
                  <a:extLst>
                    <a:ext uri="{9D8B030D-6E8A-4147-A177-3AD203B41FA5}">
                      <a16:colId xmlns:a16="http://schemas.microsoft.com/office/drawing/2014/main" val="20002"/>
                    </a:ext>
                  </a:extLst>
                </a:gridCol>
                <a:gridCol w="594187">
                  <a:extLst>
                    <a:ext uri="{9D8B030D-6E8A-4147-A177-3AD203B41FA5}">
                      <a16:colId xmlns:a16="http://schemas.microsoft.com/office/drawing/2014/main" val="20003"/>
                    </a:ext>
                  </a:extLst>
                </a:gridCol>
                <a:gridCol w="1233231">
                  <a:extLst>
                    <a:ext uri="{9D8B030D-6E8A-4147-A177-3AD203B41FA5}">
                      <a16:colId xmlns:a16="http://schemas.microsoft.com/office/drawing/2014/main" val="195970275"/>
                    </a:ext>
                  </a:extLst>
                </a:gridCol>
                <a:gridCol w="1149309">
                  <a:extLst>
                    <a:ext uri="{9D8B030D-6E8A-4147-A177-3AD203B41FA5}">
                      <a16:colId xmlns:a16="http://schemas.microsoft.com/office/drawing/2014/main" val="20004"/>
                    </a:ext>
                  </a:extLst>
                </a:gridCol>
              </a:tblGrid>
              <a:tr h="402726">
                <a:tc rowSpan="2">
                  <a:txBody>
                    <a:bodyPr/>
                    <a:lstStyle/>
                    <a:p>
                      <a:pPr algn="l" fontAlgn="b"/>
                      <a:r>
                        <a:rPr lang="en-ZA" sz="1400" b="1" u="none" strike="noStrike" dirty="0">
                          <a:effectLst/>
                          <a:latin typeface="Arial" panose="020B0604020202020204" pitchFamily="34" charset="0"/>
                          <a:cs typeface="Arial" panose="020B0604020202020204" pitchFamily="34" charset="0"/>
                        </a:rPr>
                        <a:t>Programmes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B w="12700" cap="flat" cmpd="sng" algn="ctr">
                      <a:solidFill>
                        <a:schemeClr val="tx1"/>
                      </a:solidFill>
                      <a:prstDash val="solid"/>
                      <a:round/>
                      <a:headEnd type="none" w="med" len="med"/>
                      <a:tailEnd type="none" w="med" len="med"/>
                    </a:lnB>
                    <a:solidFill>
                      <a:srgbClr val="0070C0"/>
                    </a:solidFill>
                  </a:tcPr>
                </a:tc>
                <a:tc gridSpan="4">
                  <a:txBody>
                    <a:bodyPr/>
                    <a:lstStyle/>
                    <a:p>
                      <a:pPr marL="0" algn="ctr" defTabSz="914400" rtl="0" eaLnBrk="1" fontAlgn="b" latinLnBrk="0" hangingPunct="1"/>
                      <a:r>
                        <a:rPr lang="en-ZA" sz="1400" b="1" u="none" strike="noStrike" kern="1200" dirty="0">
                          <a:solidFill>
                            <a:schemeClr val="lt1"/>
                          </a:solidFill>
                          <a:effectLst/>
                          <a:latin typeface="Arial" panose="020B0604020202020204" pitchFamily="34" charset="0"/>
                          <a:ea typeface="+mn-ea"/>
                          <a:cs typeface="Arial" panose="020B0604020202020204" pitchFamily="34" charset="0"/>
                        </a:rPr>
                        <a:t>2021/22</a:t>
                      </a:r>
                    </a:p>
                  </a:txBody>
                  <a:tcPr marL="7144" marR="7144" marT="7144" marB="0" anchor="b">
                    <a:solidFill>
                      <a:srgbClr val="0070C0"/>
                    </a:solidFill>
                  </a:tcPr>
                </a:tc>
                <a:tc hMerge="1">
                  <a:txBody>
                    <a:bodyPr/>
                    <a:lstStyle/>
                    <a:p>
                      <a:pPr marL="0" algn="ctr" defTabSz="914400" rtl="0" eaLnBrk="1" fontAlgn="b" latinLnBrk="0" hangingPunct="1"/>
                      <a:endParaRPr lang="en-ZA" sz="1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9525" marR="9525" marT="9525" marB="0" anchor="b"/>
                </a:tc>
                <a:tc hMerge="1">
                  <a:txBody>
                    <a:bodyPr/>
                    <a:lstStyle/>
                    <a:p>
                      <a:pPr marL="0" algn="ctr" defTabSz="914400" rtl="0" eaLnBrk="1" fontAlgn="b" latinLnBrk="0" hangingPunct="1"/>
                      <a:endParaRPr lang="en-ZA" sz="1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9525" marR="9525" marT="9525" marB="0" anchor="b"/>
                </a:tc>
                <a:tc hMerge="1">
                  <a:txBody>
                    <a:bodyPr/>
                    <a:lstStyle/>
                    <a:p>
                      <a:pPr marL="0" algn="ctr" defTabSz="914400" rtl="0" eaLnBrk="1" fontAlgn="b" latinLnBrk="0" hangingPunct="1"/>
                      <a:endParaRPr lang="en-US" sz="1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9525" marR="9525" marT="9525" marB="0" anchor="b"/>
                </a:tc>
                <a:tc gridSpan="2">
                  <a:txBody>
                    <a:bodyPr/>
                    <a:lstStyle/>
                    <a:p>
                      <a:pPr marL="0" algn="ctr" defTabSz="914400" rtl="0" eaLnBrk="1" fontAlgn="b" latinLnBrk="0" hangingPunct="1"/>
                      <a:r>
                        <a:rPr lang="en-ZA" sz="1400" b="1" u="none" strike="noStrike" kern="1200" dirty="0">
                          <a:solidFill>
                            <a:schemeClr val="lt1"/>
                          </a:solidFill>
                          <a:effectLst/>
                          <a:latin typeface="Arial" panose="020B0604020202020204" pitchFamily="34" charset="0"/>
                          <a:ea typeface="+mn-ea"/>
                          <a:cs typeface="Arial" panose="020B0604020202020204" pitchFamily="34" charset="0"/>
                        </a:rPr>
                        <a:t>2020/21</a:t>
                      </a:r>
                    </a:p>
                  </a:txBody>
                  <a:tcPr marL="9525" marR="9525" marT="9525" marB="0" anchor="b">
                    <a:solidFill>
                      <a:srgbClr val="0070C0"/>
                    </a:solidFill>
                  </a:tcPr>
                </a:tc>
                <a:tc hMerge="1">
                  <a:txBody>
                    <a:bodyPr/>
                    <a:lstStyle/>
                    <a:p>
                      <a:pPr marL="0" algn="ctr" defTabSz="914400" rtl="0" eaLnBrk="1" fontAlgn="b" latinLnBrk="0" hangingPunct="1"/>
                      <a:endParaRPr lang="en-ZA" sz="1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9525" marR="9525" marT="9525" marB="0" anchor="b"/>
                </a:tc>
                <a:extLst>
                  <a:ext uri="{0D108BD9-81ED-4DB2-BD59-A6C34878D82A}">
                    <a16:rowId xmlns:a16="http://schemas.microsoft.com/office/drawing/2014/main" val="3537612967"/>
                  </a:ext>
                </a:extLst>
              </a:tr>
              <a:tr h="972054">
                <a:tc vMerge="1">
                  <a:txBody>
                    <a:bodyPr/>
                    <a:lstStyle/>
                    <a:p>
                      <a:pPr algn="l"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u="none" strike="noStrike" kern="1200" noProof="0" dirty="0">
                          <a:solidFill>
                            <a:schemeClr val="lt1"/>
                          </a:solidFill>
                          <a:effectLst/>
                          <a:latin typeface="Arial" panose="020B0604020202020204" pitchFamily="34" charset="0"/>
                          <a:ea typeface="+mn-ea"/>
                          <a:cs typeface="Arial" panose="020B0604020202020204" pitchFamily="34" charset="0"/>
                        </a:rPr>
                        <a:t>Final Appropriation R’000</a:t>
                      </a:r>
                    </a:p>
                    <a:p>
                      <a:pPr marL="0" algn="ctr" defTabSz="914400" rtl="0" eaLnBrk="1" fontAlgn="b" latinLnBrk="0" hangingPunct="1"/>
                      <a:endParaRPr lang="en-ZA" sz="1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7144" marR="7144" marT="7144" marB="0" anchor="b">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b" latinLnBrk="0" hangingPunct="1"/>
                      <a:r>
                        <a:rPr lang="en-ZA" sz="1400" b="1" u="none" strike="noStrike" kern="1200" dirty="0">
                          <a:solidFill>
                            <a:schemeClr val="lt1"/>
                          </a:solidFill>
                          <a:effectLst/>
                          <a:latin typeface="Arial" panose="020B0604020202020204" pitchFamily="34" charset="0"/>
                          <a:ea typeface="+mn-ea"/>
                          <a:cs typeface="Arial" panose="020B0604020202020204" pitchFamily="34" charset="0"/>
                        </a:rPr>
                        <a:t>Actual Expenditure R’000</a:t>
                      </a:r>
                    </a:p>
                  </a:txBody>
                  <a:tcPr marL="9525" marR="9525" marT="9525" marB="0" anchor="b">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b" latinLnBrk="0" hangingPunct="1"/>
                      <a:r>
                        <a:rPr lang="en-ZA" sz="1400" b="1" u="none" strike="noStrike" kern="1200" dirty="0">
                          <a:solidFill>
                            <a:schemeClr val="lt1"/>
                          </a:solidFill>
                          <a:effectLst/>
                          <a:latin typeface="Arial" panose="020B0604020202020204" pitchFamily="34" charset="0"/>
                          <a:ea typeface="+mn-ea"/>
                          <a:cs typeface="Arial" panose="020B0604020202020204" pitchFamily="34" charset="0"/>
                        </a:rPr>
                        <a:t>Variance R’000</a:t>
                      </a:r>
                    </a:p>
                  </a:txBody>
                  <a:tcPr marL="9525" marR="9525" marT="9525" marB="0" anchor="b">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b" latinLnBrk="0" hangingPunct="1"/>
                      <a:r>
                        <a:rPr lang="en-US" sz="1400" b="1" u="none" strike="noStrike" kern="1200" dirty="0">
                          <a:solidFill>
                            <a:schemeClr val="lt1"/>
                          </a:solidFill>
                          <a:effectLst/>
                          <a:latin typeface="Arial" panose="020B0604020202020204" pitchFamily="34" charset="0"/>
                          <a:ea typeface="+mn-ea"/>
                          <a:cs typeface="Arial" panose="020B0604020202020204" pitchFamily="34" charset="0"/>
                        </a:rPr>
                        <a:t>% Spent </a:t>
                      </a:r>
                    </a:p>
                  </a:txBody>
                  <a:tcPr marL="9525" marR="9525" marT="9525" marB="0" anchor="b">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b" latinLnBrk="0" hangingPunct="1"/>
                      <a:r>
                        <a:rPr lang="en-ZA" sz="1400" b="1" u="none" strike="noStrike" kern="1200" dirty="0">
                          <a:solidFill>
                            <a:schemeClr val="lt1"/>
                          </a:solidFill>
                          <a:effectLst/>
                          <a:latin typeface="Arial" panose="020B0604020202020204" pitchFamily="34" charset="0"/>
                          <a:ea typeface="+mn-ea"/>
                          <a:cs typeface="Arial" panose="020B0604020202020204" pitchFamily="34" charset="0"/>
                        </a:rPr>
                        <a:t>Final Appropriation R’000</a:t>
                      </a:r>
                    </a:p>
                  </a:txBody>
                  <a:tcPr marL="9525" marR="9525" marT="9525" marB="0" anchor="b">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b" latinLnBrk="0" hangingPunct="1"/>
                      <a:r>
                        <a:rPr lang="en-ZA" sz="1400" b="1" u="none" strike="noStrike" kern="1200" dirty="0">
                          <a:solidFill>
                            <a:schemeClr val="lt1"/>
                          </a:solidFill>
                          <a:effectLst/>
                          <a:latin typeface="Arial" panose="020B0604020202020204" pitchFamily="34" charset="0"/>
                          <a:ea typeface="+mn-ea"/>
                          <a:cs typeface="Arial" panose="020B0604020202020204" pitchFamily="34" charset="0"/>
                        </a:rPr>
                        <a:t>Actual Expenditure R’000</a:t>
                      </a:r>
                    </a:p>
                  </a:txBody>
                  <a:tcPr marL="9525" marR="9525" marT="9525" marB="0" anchor="b">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488044">
                <a:tc>
                  <a:txBody>
                    <a:bodyPr/>
                    <a:lstStyle/>
                    <a:p>
                      <a:pPr algn="l" fontAlgn="b"/>
                      <a:r>
                        <a:rPr lang="en-ZA" sz="1200" u="none" strike="noStrike" dirty="0">
                          <a:effectLst/>
                          <a:latin typeface="Arial" panose="020B0604020202020204" pitchFamily="34" charset="0"/>
                          <a:cs typeface="Arial" panose="020B0604020202020204" pitchFamily="34" charset="0"/>
                        </a:rPr>
                        <a:t>Compensation of employees</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12 551 239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12 211 482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339 757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97%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12 115 680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11 524 139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7048">
                <a:tc>
                  <a:txBody>
                    <a:bodyPr/>
                    <a:lstStyle/>
                    <a:p>
                      <a:pPr algn="l" fontAlgn="b"/>
                      <a:r>
                        <a:rPr lang="en-ZA" sz="1200" u="none" strike="noStrike" dirty="0">
                          <a:effectLst/>
                          <a:latin typeface="Arial" panose="020B0604020202020204" pitchFamily="34" charset="0"/>
                          <a:cs typeface="Arial" panose="020B0604020202020204" pitchFamily="34" charset="0"/>
                        </a:rPr>
                        <a:t>Goods and Services</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5 018 027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4 799 346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218 681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96%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4 987 767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4 612 045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29036">
                <a:tc>
                  <a:txBody>
                    <a:bodyPr/>
                    <a:lstStyle/>
                    <a:p>
                      <a:pPr algn="l" fontAlgn="b"/>
                      <a:endParaRPr lang="en-ZA" sz="1200" u="none" strike="noStrike" dirty="0">
                        <a:effectLst/>
                        <a:latin typeface="Arial" panose="020B0604020202020204" pitchFamily="34" charset="0"/>
                        <a:cs typeface="Arial" panose="020B0604020202020204" pitchFamily="34" charset="0"/>
                      </a:endParaRPr>
                    </a:p>
                    <a:p>
                      <a:pPr algn="l" fontAlgn="b"/>
                      <a:r>
                        <a:rPr lang="en-ZA" sz="1200" u="none" strike="noStrike" dirty="0">
                          <a:effectLst/>
                          <a:latin typeface="Arial" panose="020B0604020202020204" pitchFamily="34" charset="0"/>
                          <a:cs typeface="Arial" panose="020B0604020202020204" pitchFamily="34" charset="0"/>
                        </a:rPr>
                        <a:t>Payments for Financial Assets</a:t>
                      </a:r>
                    </a:p>
                  </a:txBody>
                  <a:tcPr marL="5358" marR="5358" marT="53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47 021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47 021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162 680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162 680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88040">
                <a:tc>
                  <a:txBody>
                    <a:bodyPr/>
                    <a:lstStyle/>
                    <a:p>
                      <a:pPr algn="l" fontAlgn="b"/>
                      <a:endParaRPr lang="en-ZA" sz="1200" u="none" strike="noStrike" dirty="0">
                        <a:effectLst/>
                        <a:latin typeface="Arial" panose="020B0604020202020204" pitchFamily="34" charset="0"/>
                        <a:cs typeface="Arial" panose="020B0604020202020204" pitchFamily="34" charset="0"/>
                      </a:endParaRPr>
                    </a:p>
                    <a:p>
                      <a:pPr algn="l" fontAlgn="b"/>
                      <a:r>
                        <a:rPr lang="en-ZA" sz="1200" u="none" strike="noStrike" dirty="0">
                          <a:effectLst/>
                          <a:latin typeface="Arial" panose="020B0604020202020204" pitchFamily="34" charset="0"/>
                          <a:cs typeface="Arial" panose="020B0604020202020204" pitchFamily="34" charset="0"/>
                        </a:rPr>
                        <a:t>Transfers &amp; Subsidies</a:t>
                      </a:r>
                    </a:p>
                  </a:txBody>
                  <a:tcPr marL="5358" marR="5358" marT="53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3 195 266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3 179 180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16 086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3 114 013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3 076 592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05488">
                <a:tc>
                  <a:txBody>
                    <a:bodyPr/>
                    <a:lstStyle/>
                    <a:p>
                      <a:pPr algn="l" fontAlgn="b"/>
                      <a:r>
                        <a:rPr lang="en-ZA" sz="1200" u="none" strike="noStrike" dirty="0">
                          <a:effectLst/>
                          <a:latin typeface="Arial" panose="020B0604020202020204" pitchFamily="34" charset="0"/>
                          <a:cs typeface="Arial" panose="020B0604020202020204" pitchFamily="34" charset="0"/>
                        </a:rPr>
                        <a:t>Payments for Capital Assets</a:t>
                      </a:r>
                    </a:p>
                  </a:txBody>
                  <a:tcPr marL="5358" marR="5358" marT="53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1 093 644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1 037 831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55 813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728 602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0" i="0" u="none" strike="noStrike" dirty="0">
                          <a:solidFill>
                            <a:srgbClr val="000000"/>
                          </a:solidFill>
                          <a:effectLst/>
                          <a:latin typeface="Arial" panose="020B0604020202020204" pitchFamily="34" charset="0"/>
                        </a:rPr>
                        <a:t>            656 785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88044">
                <a:tc>
                  <a:txBody>
                    <a:bodyPr/>
                    <a:lstStyle/>
                    <a:p>
                      <a:pPr algn="l" fontAlgn="b"/>
                      <a:r>
                        <a:rPr lang="en-ZA" sz="1200" b="1" dirty="0">
                          <a:latin typeface="Arial" panose="020B0604020202020204" pitchFamily="34" charset="0"/>
                          <a:cs typeface="Arial" panose="020B0604020202020204" pitchFamily="34" charset="0"/>
                        </a:rPr>
                        <a:t>Departmental Appropriation</a:t>
                      </a:r>
                    </a:p>
                  </a:txBody>
                  <a:tcPr marL="5359" marR="5359"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rPr>
                        <a:t>        21 905 197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rPr>
                        <a:t>         21 274 860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rPr>
                        <a:t>              630 337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rPr>
                        <a:t>97%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rPr>
                        <a:t>         21 108 742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rPr>
                        <a:t>       20 032 242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8006078"/>
                  </a:ext>
                </a:extLst>
              </a:tr>
            </a:tbl>
          </a:graphicData>
        </a:graphic>
      </p:graphicFrame>
    </p:spTree>
    <p:extLst>
      <p:ext uri="{BB962C8B-B14F-4D97-AF65-F5344CB8AC3E}">
        <p14:creationId xmlns:p14="http://schemas.microsoft.com/office/powerpoint/2010/main" val="897666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8208913" cy="338554"/>
          </a:xfrm>
          <a:prstGeom prst="rect">
            <a:avLst/>
          </a:prstGeom>
          <a:solidFill>
            <a:schemeClr val="accent2"/>
          </a:solidFill>
        </p:spPr>
        <p:txBody>
          <a:bodyPr wrap="square">
            <a:spAutoFit/>
          </a:bodyPr>
          <a:lstStyle/>
          <a:p>
            <a:pPr>
              <a:defRPr/>
            </a:pPr>
            <a:r>
              <a:rPr lang="en-ZA" sz="1600" b="1" dirty="0">
                <a:solidFill>
                  <a:srgbClr val="FFFFFF"/>
                </a:solidFill>
              </a:rPr>
              <a:t>EXPLANATION OF VARIANCES    </a:t>
            </a:r>
          </a:p>
        </p:txBody>
      </p:sp>
      <p:sp>
        <p:nvSpPr>
          <p:cNvPr id="3" name="Rectangle 2"/>
          <p:cNvSpPr/>
          <p:nvPr/>
        </p:nvSpPr>
        <p:spPr>
          <a:xfrm>
            <a:off x="395537" y="1103258"/>
            <a:ext cx="8352928" cy="5632311"/>
          </a:xfrm>
          <a:prstGeom prst="rect">
            <a:avLst/>
          </a:prstGeom>
        </p:spPr>
        <p:txBody>
          <a:bodyPr wrap="square">
            <a:spAutoFit/>
          </a:bodyPr>
          <a:lstStyle/>
          <a:p>
            <a:pPr algn="just"/>
            <a:endParaRPr lang="en-US" dirty="0">
              <a:solidFill>
                <a:srgbClr val="000000"/>
              </a:solidFill>
            </a:endParaRPr>
          </a:p>
          <a:p>
            <a:pPr algn="just"/>
            <a:r>
              <a:rPr lang="en-US" b="1" dirty="0">
                <a:solidFill>
                  <a:srgbClr val="000000"/>
                </a:solidFill>
              </a:rPr>
              <a:t>The recorded under spending is mainly due to the following reasons:</a:t>
            </a:r>
          </a:p>
          <a:p>
            <a:pPr algn="just"/>
            <a:endParaRPr lang="en-US" b="1" dirty="0">
              <a:solidFill>
                <a:srgbClr val="000000"/>
              </a:solidFill>
            </a:endParaRPr>
          </a:p>
          <a:p>
            <a:pPr marL="214313" indent="-214313" algn="just">
              <a:lnSpc>
                <a:spcPct val="150000"/>
              </a:lnSpc>
              <a:buFont typeface="Arial" panose="020B0604020202020204" pitchFamily="34" charset="0"/>
              <a:buChar char="•"/>
            </a:pPr>
            <a:r>
              <a:rPr lang="en-US" dirty="0">
                <a:solidFill>
                  <a:srgbClr val="000000"/>
                </a:solidFill>
              </a:rPr>
              <a:t>Vacant posts across all </a:t>
            </a:r>
            <a:r>
              <a:rPr lang="en-US" dirty="0" err="1">
                <a:solidFill>
                  <a:srgbClr val="000000"/>
                </a:solidFill>
              </a:rPr>
              <a:t>programmes</a:t>
            </a:r>
            <a:r>
              <a:rPr lang="en-US" dirty="0">
                <a:solidFill>
                  <a:srgbClr val="000000"/>
                </a:solidFill>
              </a:rPr>
              <a:t>, the magistrates’ salaries and lower than anticipated payment of performance bonuses;</a:t>
            </a:r>
          </a:p>
          <a:p>
            <a:pPr marL="214313" indent="-214313" algn="just">
              <a:lnSpc>
                <a:spcPct val="150000"/>
              </a:lnSpc>
              <a:buFont typeface="Arial" panose="020B0604020202020204" pitchFamily="34" charset="0"/>
              <a:buChar char="•"/>
            </a:pPr>
            <a:r>
              <a:rPr lang="en-US" dirty="0">
                <a:solidFill>
                  <a:srgbClr val="000000"/>
                </a:solidFill>
              </a:rPr>
              <a:t>Less than anticipated expenditure on private leases and municipal services, delays in awarding the procurement of ICT licenses (Citrix and Trend) and ICT Services (ICT Central Support, Service Desk and Security Support Services) as well as the underperformance of IJS/CJS (Transversal);</a:t>
            </a:r>
          </a:p>
          <a:p>
            <a:pPr marL="214313" indent="-214313" algn="just">
              <a:lnSpc>
                <a:spcPct val="150000"/>
              </a:lnSpc>
              <a:buFont typeface="Arial" panose="020B0604020202020204" pitchFamily="34" charset="0"/>
              <a:buChar char="•"/>
            </a:pPr>
            <a:r>
              <a:rPr lang="en-US" dirty="0">
                <a:solidFill>
                  <a:srgbClr val="000000"/>
                </a:solidFill>
              </a:rPr>
              <a:t>Lower than anticipated payments for leave gratuity resulting from natural attrition for magistrates;</a:t>
            </a:r>
          </a:p>
          <a:p>
            <a:pPr marL="214313" indent="-214313" algn="just">
              <a:lnSpc>
                <a:spcPct val="150000"/>
              </a:lnSpc>
              <a:buFont typeface="Arial" panose="020B0604020202020204" pitchFamily="34" charset="0"/>
              <a:buChar char="•"/>
            </a:pPr>
            <a:r>
              <a:rPr lang="en-US" dirty="0">
                <a:solidFill>
                  <a:srgbClr val="000000"/>
                </a:solidFill>
              </a:rPr>
              <a:t>Slow progress by the Department of Public Works and Infrastructure in implementing planned court infrastructure projects.</a:t>
            </a:r>
          </a:p>
          <a:p>
            <a:pPr marL="214313" indent="-214313" algn="just">
              <a:buFont typeface="Arial" panose="020B0604020202020204" pitchFamily="34" charset="0"/>
              <a:buChar char="•"/>
            </a:pPr>
            <a:endParaRPr lang="en-US" dirty="0">
              <a:solidFill>
                <a:srgbClr val="000000"/>
              </a:solidFill>
            </a:endParaRPr>
          </a:p>
          <a:p>
            <a:pPr marL="214313" indent="-214313">
              <a:buFont typeface="Arial" panose="020B0604020202020204" pitchFamily="34" charset="0"/>
              <a:buChar char="•"/>
            </a:pPr>
            <a:endParaRPr lang="en-ZA" dirty="0">
              <a:solidFill>
                <a:srgbClr val="000000"/>
              </a:solidFill>
            </a:endParaRPr>
          </a:p>
        </p:txBody>
      </p:sp>
    </p:spTree>
    <p:extLst>
      <p:ext uri="{BB962C8B-B14F-4D97-AF65-F5344CB8AC3E}">
        <p14:creationId xmlns:p14="http://schemas.microsoft.com/office/powerpoint/2010/main" val="1698920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8208913" cy="338554"/>
          </a:xfrm>
          <a:prstGeom prst="rect">
            <a:avLst/>
          </a:prstGeom>
          <a:solidFill>
            <a:schemeClr val="accent2"/>
          </a:solidFill>
        </p:spPr>
        <p:txBody>
          <a:bodyPr wrap="square">
            <a:spAutoFit/>
          </a:bodyPr>
          <a:lstStyle/>
          <a:p>
            <a:pPr>
              <a:defRPr/>
            </a:pPr>
            <a:r>
              <a:rPr lang="en-ZA" sz="1600" b="1" dirty="0">
                <a:solidFill>
                  <a:srgbClr val="FFFFFF"/>
                </a:solidFill>
              </a:rPr>
              <a:t>RESPONSE TO THE AUDITOR GENERAL REPORT     </a:t>
            </a:r>
          </a:p>
        </p:txBody>
      </p:sp>
      <p:sp>
        <p:nvSpPr>
          <p:cNvPr id="3" name="Rectangle 2"/>
          <p:cNvSpPr/>
          <p:nvPr/>
        </p:nvSpPr>
        <p:spPr>
          <a:xfrm>
            <a:off x="467544" y="1268760"/>
            <a:ext cx="8352928" cy="4524315"/>
          </a:xfrm>
          <a:prstGeom prst="rect">
            <a:avLst/>
          </a:prstGeom>
        </p:spPr>
        <p:txBody>
          <a:bodyPr wrap="square">
            <a:spAutoFit/>
          </a:bodyPr>
          <a:lstStyle/>
          <a:p>
            <a:pPr algn="just"/>
            <a:r>
              <a:rPr lang="en-US" sz="1600" b="1" dirty="0">
                <a:solidFill>
                  <a:srgbClr val="000000"/>
                </a:solidFill>
                <a:latin typeface="Arial"/>
                <a:cs typeface="Times New Roman" panose="02020603050405020304" pitchFamily="18" charset="0"/>
              </a:rPr>
              <a:t>Qualification: Contingent liability ( claims against the state) </a:t>
            </a:r>
            <a:endParaRPr lang="en-ZA" sz="1600" b="1" dirty="0">
              <a:solidFill>
                <a:srgbClr val="000000"/>
              </a:solidFill>
              <a:latin typeface="Arial"/>
              <a:cs typeface="Times New Roman" panose="02020603050405020304" pitchFamily="18" charset="0"/>
            </a:endParaRPr>
          </a:p>
          <a:p>
            <a:r>
              <a:rPr lang="en-US" sz="1600" b="1" dirty="0">
                <a:solidFill>
                  <a:srgbClr val="000000"/>
                </a:solidFill>
                <a:latin typeface="Arial"/>
                <a:cs typeface="Times New Roman" panose="02020603050405020304" pitchFamily="18" charset="0"/>
              </a:rPr>
              <a:t> </a:t>
            </a:r>
            <a:endParaRPr lang="en-ZA" sz="1600" dirty="0">
              <a:solidFill>
                <a:srgbClr val="000000"/>
              </a:solidFill>
              <a:latin typeface="Arial"/>
              <a:cs typeface="Times New Roman" panose="02020603050405020304" pitchFamily="18" charset="0"/>
            </a:endParaRPr>
          </a:p>
          <a:p>
            <a:pPr marL="285750" indent="-285750" algn="just">
              <a:buFont typeface="Arial" panose="020B0604020202020204" pitchFamily="34" charset="0"/>
              <a:buChar char="•"/>
            </a:pPr>
            <a:r>
              <a:rPr lang="en-US" sz="1600" dirty="0">
                <a:solidFill>
                  <a:srgbClr val="000000"/>
                </a:solidFill>
                <a:latin typeface="Arial"/>
                <a:cs typeface="Times New Roman" panose="02020603050405020304" pitchFamily="18" charset="0"/>
              </a:rPr>
              <a:t>The Department submitted financial statements with a contingent liability balance of contingent liabilities stated at R7 061 021 000 (2021: R5 188 087 000) in note 19.1 to the financial statements.</a:t>
            </a:r>
          </a:p>
          <a:p>
            <a:pPr algn="just"/>
            <a:endParaRPr lang="en-US" sz="1600" dirty="0">
              <a:solidFill>
                <a:srgbClr val="000000"/>
              </a:solidFill>
              <a:latin typeface="Arial"/>
              <a:cs typeface="Times New Roman" panose="02020603050405020304" pitchFamily="18" charset="0"/>
            </a:endParaRPr>
          </a:p>
          <a:p>
            <a:pPr marL="285750" indent="-285750" algn="just">
              <a:buFont typeface="Arial" panose="020B0604020202020204" pitchFamily="34" charset="0"/>
              <a:buChar char="•"/>
            </a:pPr>
            <a:r>
              <a:rPr lang="en-US" sz="1600" dirty="0">
                <a:solidFill>
                  <a:srgbClr val="000000"/>
                </a:solidFill>
                <a:latin typeface="Arial"/>
                <a:cs typeface="Times New Roman" panose="02020603050405020304" pitchFamily="18" charset="0"/>
              </a:rPr>
              <a:t>Regardless of all the efforts that management implemented  in addressing the 2021 findings , AG raised  substantial issues regarding the Department  methodology to assess possibility of the outflow of cash in the  litigations and claims against the department. When the matter was raised the Department tried to make corrections, however there was no enough time to make the necessary amendments, information was not readily available. </a:t>
            </a:r>
          </a:p>
          <a:p>
            <a:pPr algn="just"/>
            <a:endParaRPr lang="en-US" sz="1600" dirty="0">
              <a:solidFill>
                <a:srgbClr val="000000"/>
              </a:solidFill>
              <a:latin typeface="Arial"/>
              <a:cs typeface="Times New Roman" panose="02020603050405020304" pitchFamily="18" charset="0"/>
            </a:endParaRPr>
          </a:p>
          <a:p>
            <a:pPr marL="285750" indent="-285750" algn="just">
              <a:buFont typeface="Arial" panose="020B0604020202020204" pitchFamily="34" charset="0"/>
              <a:buChar char="•"/>
            </a:pPr>
            <a:r>
              <a:rPr lang="en-US" sz="1600" dirty="0">
                <a:solidFill>
                  <a:prstClr val="black"/>
                </a:solidFill>
                <a:latin typeface="Arial"/>
                <a:cs typeface="Arial" charset="0"/>
              </a:rPr>
              <a:t>Management have reviewed the recommendations of the Auditor General as highlighted in the management report and have committed to implement the recommendations through an audit action plan. The audit action plan aims to implement corrective measures to address internal control deficiencies identified by the Auditor General.</a:t>
            </a:r>
          </a:p>
        </p:txBody>
      </p:sp>
    </p:spTree>
    <p:extLst>
      <p:ext uri="{BB962C8B-B14F-4D97-AF65-F5344CB8AC3E}">
        <p14:creationId xmlns:p14="http://schemas.microsoft.com/office/powerpoint/2010/main" val="2197458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8208913" cy="338554"/>
          </a:xfrm>
          <a:prstGeom prst="rect">
            <a:avLst/>
          </a:prstGeom>
          <a:solidFill>
            <a:schemeClr val="accent2"/>
          </a:solidFill>
        </p:spPr>
        <p:txBody>
          <a:bodyPr wrap="square">
            <a:spAutoFit/>
          </a:bodyPr>
          <a:lstStyle/>
          <a:p>
            <a:pPr>
              <a:defRPr/>
            </a:pPr>
            <a:r>
              <a:rPr lang="en-ZA" sz="1600" b="1" dirty="0">
                <a:solidFill>
                  <a:srgbClr val="FFFFFF"/>
                </a:solidFill>
              </a:rPr>
              <a:t>RESPONSE TO THE AUDITOR GENERAL REPORT     </a:t>
            </a:r>
          </a:p>
        </p:txBody>
      </p:sp>
      <p:sp>
        <p:nvSpPr>
          <p:cNvPr id="3" name="Rectangle 2"/>
          <p:cNvSpPr/>
          <p:nvPr/>
        </p:nvSpPr>
        <p:spPr>
          <a:xfrm>
            <a:off x="395536" y="1137995"/>
            <a:ext cx="8136904" cy="5509200"/>
          </a:xfrm>
          <a:prstGeom prst="rect">
            <a:avLst/>
          </a:prstGeom>
        </p:spPr>
        <p:txBody>
          <a:bodyPr wrap="square">
            <a:spAutoFit/>
          </a:bodyPr>
          <a:lstStyle/>
          <a:p>
            <a:pPr algn="just"/>
            <a:r>
              <a:rPr lang="en-US" sz="1600" b="1" dirty="0">
                <a:solidFill>
                  <a:srgbClr val="000000"/>
                </a:solidFill>
                <a:latin typeface="+mn-lt"/>
                <a:cs typeface="Times New Roman" panose="02020603050405020304" pitchFamily="18" charset="0"/>
              </a:rPr>
              <a:t>EMPHASIS OF MATTER  </a:t>
            </a:r>
            <a:endParaRPr lang="en-ZA" sz="1600" b="1" dirty="0">
              <a:solidFill>
                <a:srgbClr val="000000"/>
              </a:solidFill>
              <a:latin typeface="+mn-lt"/>
              <a:cs typeface="Times New Roman" panose="02020603050405020304" pitchFamily="18" charset="0"/>
            </a:endParaRPr>
          </a:p>
          <a:p>
            <a:r>
              <a:rPr lang="en-US" sz="1600" b="1" dirty="0">
                <a:solidFill>
                  <a:srgbClr val="000000"/>
                </a:solidFill>
                <a:latin typeface="+mn-lt"/>
                <a:cs typeface="Times New Roman" panose="02020603050405020304" pitchFamily="18" charset="0"/>
              </a:rPr>
              <a:t> </a:t>
            </a:r>
            <a:endParaRPr lang="en-ZA" sz="1600" dirty="0">
              <a:solidFill>
                <a:srgbClr val="000000"/>
              </a:solidFill>
              <a:latin typeface="+mn-lt"/>
              <a:cs typeface="Times New Roman" panose="02020603050405020304" pitchFamily="18" charset="0"/>
            </a:endParaRPr>
          </a:p>
          <a:p>
            <a:pPr algn="just"/>
            <a:r>
              <a:rPr lang="en-US" sz="1600" b="1" dirty="0">
                <a:solidFill>
                  <a:srgbClr val="000000"/>
                </a:solidFill>
                <a:latin typeface="+mn-lt"/>
                <a:cs typeface="Times New Roman" panose="02020603050405020304" pitchFamily="18" charset="0"/>
              </a:rPr>
              <a:t>Material impairments- Receivables</a:t>
            </a:r>
            <a:r>
              <a:rPr lang="en-ZA" sz="1600" b="1" dirty="0">
                <a:solidFill>
                  <a:srgbClr val="000000"/>
                </a:solidFill>
                <a:latin typeface="+mn-lt"/>
                <a:cs typeface="Times New Roman" panose="02020603050405020304" pitchFamily="18" charset="0"/>
              </a:rPr>
              <a:t> : </a:t>
            </a:r>
            <a:r>
              <a:rPr lang="en-ZA" sz="1600" dirty="0">
                <a:solidFill>
                  <a:srgbClr val="000000"/>
                </a:solidFill>
                <a:latin typeface="+mn-lt"/>
                <a:cs typeface="Times New Roman" panose="02020603050405020304" pitchFamily="18" charset="0"/>
              </a:rPr>
              <a:t> this is in line with a disclosure on paragraph </a:t>
            </a:r>
            <a:r>
              <a:rPr lang="en-US" sz="1600" dirty="0">
                <a:solidFill>
                  <a:srgbClr val="000000"/>
                </a:solidFill>
                <a:latin typeface="+mn-lt"/>
                <a:cs typeface="Times New Roman" panose="02020603050405020304" pitchFamily="18" charset="0"/>
              </a:rPr>
              <a:t>12.6 to the financial statements relating to the material impairments of R 1 602 275 000 (2021: R1 362 928 000). </a:t>
            </a:r>
          </a:p>
          <a:p>
            <a:pPr algn="just"/>
            <a:r>
              <a:rPr lang="en-US" sz="1600" dirty="0">
                <a:solidFill>
                  <a:srgbClr val="000000"/>
                </a:solidFill>
                <a:latin typeface="+mn-lt"/>
                <a:cs typeface="Times New Roman" panose="02020603050405020304" pitchFamily="18" charset="0"/>
              </a:rPr>
              <a:t>- Client Department continues to struggle with payment of the services rendered by the state attorneys /counsel appointed by state attorneys – some of the issues are historical were records were not kept. The Department needed to write off some of this amounts in the previous financial year, however approval to utilize savings were not approved by National Treasury.  Management will continue to work with state attorney and the departments to improve the process. </a:t>
            </a:r>
          </a:p>
          <a:p>
            <a:pPr algn="just"/>
            <a:endParaRPr lang="en-US" sz="1600" dirty="0">
              <a:solidFill>
                <a:srgbClr val="000000"/>
              </a:solidFill>
              <a:latin typeface="+mn-lt"/>
              <a:cs typeface="Times New Roman" panose="02020603050405020304" pitchFamily="18" charset="0"/>
            </a:endParaRPr>
          </a:p>
          <a:p>
            <a:pPr marL="0" lvl="2" algn="just"/>
            <a:r>
              <a:rPr lang="en-US" sz="1600" dirty="0">
                <a:solidFill>
                  <a:srgbClr val="000000"/>
                </a:solidFill>
                <a:latin typeface="+mn-lt"/>
                <a:cs typeface="Times New Roman" panose="02020603050405020304" pitchFamily="18" charset="0"/>
              </a:rPr>
              <a:t>- The collectability of this amounts resulted ins the Revenue paragraph which state that the Department did not ensure effective and appropriate steps were not taken to collect all money due, as required by section 38(1)(c)(</a:t>
            </a:r>
            <a:r>
              <a:rPr lang="en-US" sz="1600" dirty="0" err="1">
                <a:solidFill>
                  <a:srgbClr val="000000"/>
                </a:solidFill>
                <a:latin typeface="+mn-lt"/>
                <a:cs typeface="Times New Roman" panose="02020603050405020304" pitchFamily="18" charset="0"/>
              </a:rPr>
              <a:t>i</a:t>
            </a:r>
            <a:r>
              <a:rPr lang="en-US" sz="1600" dirty="0">
                <a:solidFill>
                  <a:srgbClr val="000000"/>
                </a:solidFill>
                <a:latin typeface="+mn-lt"/>
                <a:cs typeface="Times New Roman" panose="02020603050405020304" pitchFamily="18" charset="0"/>
              </a:rPr>
              <a:t>) of the PFMA.</a:t>
            </a:r>
          </a:p>
          <a:p>
            <a:pPr algn="just"/>
            <a:endParaRPr lang="en-ZA" sz="1600" dirty="0">
              <a:solidFill>
                <a:srgbClr val="000000"/>
              </a:solidFill>
              <a:latin typeface="+mn-lt"/>
              <a:cs typeface="Times New Roman" panose="02020603050405020304" pitchFamily="18" charset="0"/>
            </a:endParaRPr>
          </a:p>
          <a:p>
            <a:pPr algn="just"/>
            <a:r>
              <a:rPr lang="en-US" sz="1600" b="1" dirty="0">
                <a:solidFill>
                  <a:srgbClr val="000000"/>
                </a:solidFill>
                <a:latin typeface="+mn-lt"/>
                <a:cs typeface="Times New Roman" panose="02020603050405020304" pitchFamily="18" charset="0"/>
              </a:rPr>
              <a:t>Restatement of corresponding figures</a:t>
            </a:r>
            <a:r>
              <a:rPr lang="en-ZA" sz="1600" b="1" dirty="0">
                <a:solidFill>
                  <a:srgbClr val="000000"/>
                </a:solidFill>
                <a:latin typeface="+mn-lt"/>
                <a:cs typeface="Times New Roman" panose="02020603050405020304" pitchFamily="18" charset="0"/>
              </a:rPr>
              <a:t>: </a:t>
            </a:r>
            <a:r>
              <a:rPr lang="en-ZA" sz="1600" dirty="0">
                <a:solidFill>
                  <a:srgbClr val="000000"/>
                </a:solidFill>
                <a:latin typeface="+mn-lt"/>
                <a:cs typeface="Times New Roman" panose="02020603050405020304" pitchFamily="18" charset="0"/>
              </a:rPr>
              <a:t> The financial statements were restated in note 37 to accommodate correction of errors from prior year findings including contingent liability , but financial statements had to also be adjusted based on current year IJS asset management findings where assets should have been accounted for by user Department. </a:t>
            </a:r>
          </a:p>
          <a:p>
            <a:r>
              <a:rPr lang="en-US" sz="1600" dirty="0">
                <a:solidFill>
                  <a:srgbClr val="000000"/>
                </a:solidFill>
                <a:latin typeface="+mn-lt"/>
                <a:cs typeface="Times New Roman" panose="02020603050405020304" pitchFamily="18" charset="0"/>
              </a:rPr>
              <a:t> </a:t>
            </a:r>
            <a:endParaRPr lang="en-ZA" sz="1600" dirty="0">
              <a:solidFill>
                <a:srgbClr val="000000"/>
              </a:solidFill>
              <a:latin typeface="+mn-lt"/>
              <a:cs typeface="Times New Roman" panose="02020603050405020304" pitchFamily="18" charset="0"/>
            </a:endParaRPr>
          </a:p>
        </p:txBody>
      </p:sp>
    </p:spTree>
    <p:extLst>
      <p:ext uri="{BB962C8B-B14F-4D97-AF65-F5344CB8AC3E}">
        <p14:creationId xmlns:p14="http://schemas.microsoft.com/office/powerpoint/2010/main" val="309661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927" y="764704"/>
            <a:ext cx="8208913" cy="369332"/>
          </a:xfrm>
          <a:prstGeom prst="rect">
            <a:avLst/>
          </a:prstGeom>
          <a:solidFill>
            <a:schemeClr val="accent2"/>
          </a:solidFill>
        </p:spPr>
        <p:txBody>
          <a:bodyPr wrap="square">
            <a:spAutoFit/>
          </a:bodyPr>
          <a:lstStyle/>
          <a:p>
            <a:pPr>
              <a:defRPr/>
            </a:pPr>
            <a:r>
              <a:rPr lang="en-ZA" b="1" dirty="0">
                <a:solidFill>
                  <a:srgbClr val="FFFFFF"/>
                </a:solidFill>
              </a:rPr>
              <a:t>RESPONSE TO THE AUDITOR GENERAL REPORT     </a:t>
            </a:r>
          </a:p>
        </p:txBody>
      </p:sp>
      <p:sp>
        <p:nvSpPr>
          <p:cNvPr id="3" name="Rectangle 2"/>
          <p:cNvSpPr/>
          <p:nvPr/>
        </p:nvSpPr>
        <p:spPr>
          <a:xfrm>
            <a:off x="467544" y="1268760"/>
            <a:ext cx="8352928" cy="5355312"/>
          </a:xfrm>
          <a:prstGeom prst="rect">
            <a:avLst/>
          </a:prstGeom>
        </p:spPr>
        <p:txBody>
          <a:bodyPr wrap="square">
            <a:spAutoFit/>
          </a:bodyPr>
          <a:lstStyle/>
          <a:p>
            <a:pPr algn="just"/>
            <a:r>
              <a:rPr lang="en-US" b="1" dirty="0">
                <a:solidFill>
                  <a:srgbClr val="000000"/>
                </a:solidFill>
                <a:latin typeface="Arial"/>
                <a:cs typeface="Times New Roman" panose="02020603050405020304" pitchFamily="18" charset="0"/>
              </a:rPr>
              <a:t>Report on the audit of compliance with legislation</a:t>
            </a:r>
          </a:p>
          <a:p>
            <a:pPr algn="just"/>
            <a:endParaRPr lang="en-US" b="1" dirty="0">
              <a:solidFill>
                <a:srgbClr val="000000"/>
              </a:solidFill>
              <a:latin typeface="Arial"/>
              <a:cs typeface="Times New Roman" panose="02020603050405020304" pitchFamily="18" charset="0"/>
            </a:endParaRPr>
          </a:p>
          <a:p>
            <a:pPr marL="285750" indent="-285750" algn="just">
              <a:buFont typeface="Arial" panose="020B0604020202020204" pitchFamily="34" charset="0"/>
              <a:buChar char="•"/>
            </a:pPr>
            <a:r>
              <a:rPr lang="en-US" b="1" dirty="0">
                <a:solidFill>
                  <a:srgbClr val="000000"/>
                </a:solidFill>
                <a:latin typeface="Arial"/>
                <a:cs typeface="Times New Roman" panose="02020603050405020304" pitchFamily="18" charset="0"/>
              </a:rPr>
              <a:t>Annual financial statements : </a:t>
            </a:r>
            <a:r>
              <a:rPr lang="en-US" dirty="0">
                <a:solidFill>
                  <a:srgbClr val="000000"/>
                </a:solidFill>
                <a:latin typeface="Arial"/>
                <a:cs typeface="Times New Roman" panose="02020603050405020304" pitchFamily="18" charset="0"/>
              </a:rPr>
              <a:t>There were material adjustment on the submitted financial statements which is then non compliant with section 40(1) (a) of the PFMA. Material misstatements  relating to IJS assets, leave pay liability and accounts receivables ( Agency Funds ) were corrected. </a:t>
            </a:r>
          </a:p>
          <a:p>
            <a:pPr algn="just"/>
            <a:endParaRPr lang="en-US" dirty="0">
              <a:solidFill>
                <a:srgbClr val="000000"/>
              </a:solidFill>
              <a:latin typeface="Arial"/>
              <a:cs typeface="Times New Roman" panose="02020603050405020304" pitchFamily="18" charset="0"/>
            </a:endParaRPr>
          </a:p>
          <a:p>
            <a:pPr marL="285750" indent="-285750" algn="just">
              <a:buFont typeface="Arial" panose="020B0604020202020204" pitchFamily="34" charset="0"/>
              <a:buChar char="•"/>
            </a:pPr>
            <a:r>
              <a:rPr lang="en-US" b="1" dirty="0">
                <a:solidFill>
                  <a:srgbClr val="000000"/>
                </a:solidFill>
                <a:latin typeface="Arial"/>
                <a:cs typeface="Times New Roman" panose="02020603050405020304" pitchFamily="18" charset="0"/>
              </a:rPr>
              <a:t>Irregular expenditure </a:t>
            </a:r>
            <a:r>
              <a:rPr lang="en-US" dirty="0">
                <a:solidFill>
                  <a:srgbClr val="000000"/>
                </a:solidFill>
                <a:latin typeface="Arial"/>
                <a:cs typeface="Times New Roman" panose="02020603050405020304" pitchFamily="18" charset="0"/>
              </a:rPr>
              <a:t>: The fact that the Department had an increase of irregular expenditure of R900 861 000 resulted  in a non compliance paragraph section 38(1)(c)(ii) of the PFMA and treasury regulation 9.1.1. </a:t>
            </a:r>
          </a:p>
          <a:p>
            <a:pPr marL="742950" lvl="1" indent="-285750" algn="just">
              <a:buFont typeface="Arial" panose="020B0604020202020204" pitchFamily="34" charset="0"/>
              <a:buChar char="•"/>
            </a:pPr>
            <a:r>
              <a:rPr lang="en-US" dirty="0">
                <a:solidFill>
                  <a:srgbClr val="000000"/>
                </a:solidFill>
                <a:latin typeface="Arial"/>
                <a:cs typeface="Times New Roman" panose="02020603050405020304" pitchFamily="18" charset="0"/>
              </a:rPr>
              <a:t>R891 million of this irregular expenditure comes from previous years transgressions which is only recognized when payment is made. The balance mainly relates to state attorney procurement of legal services. </a:t>
            </a:r>
          </a:p>
          <a:p>
            <a:pPr marL="285750" indent="-285750" algn="just">
              <a:buFont typeface="Arial" panose="020B0604020202020204" pitchFamily="34" charset="0"/>
              <a:buChar char="•"/>
            </a:pPr>
            <a:endParaRPr lang="en-US" dirty="0">
              <a:solidFill>
                <a:srgbClr val="000000"/>
              </a:solidFill>
              <a:latin typeface="Arial"/>
              <a:cs typeface="Times New Roman" panose="02020603050405020304" pitchFamily="18" charset="0"/>
            </a:endParaRPr>
          </a:p>
          <a:p>
            <a:pPr marL="285750" indent="-285750" algn="just">
              <a:buFont typeface="Arial" panose="020B0604020202020204" pitchFamily="34" charset="0"/>
              <a:buChar char="•"/>
            </a:pPr>
            <a:r>
              <a:rPr lang="en-US" dirty="0">
                <a:solidFill>
                  <a:srgbClr val="000000"/>
                </a:solidFill>
                <a:latin typeface="Arial"/>
                <a:cs typeface="Times New Roman" panose="02020603050405020304" pitchFamily="18" charset="0"/>
              </a:rPr>
              <a:t>Payment of </a:t>
            </a:r>
            <a:r>
              <a:rPr lang="en-US" b="1" dirty="0">
                <a:solidFill>
                  <a:srgbClr val="000000"/>
                </a:solidFill>
                <a:latin typeface="Arial"/>
                <a:cs typeface="Times New Roman" panose="02020603050405020304" pitchFamily="18" charset="0"/>
              </a:rPr>
              <a:t>invoices in 30 days are mostly </a:t>
            </a:r>
            <a:r>
              <a:rPr lang="en-US" dirty="0">
                <a:solidFill>
                  <a:srgbClr val="000000"/>
                </a:solidFill>
                <a:latin typeface="Arial"/>
                <a:cs typeface="Times New Roman" panose="02020603050405020304" pitchFamily="18" charset="0"/>
              </a:rPr>
              <a:t>caused by system issues but it was reported regardless of materiality – Department achieved 99% of undisputed  invoices paid in 30 days- this has now become an EXCO standing item on the Agenda. </a:t>
            </a:r>
            <a:endParaRPr lang="en-ZA" b="1" dirty="0">
              <a:solidFill>
                <a:srgbClr val="000000"/>
              </a:solidFill>
              <a:latin typeface="Arial"/>
              <a:cs typeface="Times New Roman" panose="02020603050405020304" pitchFamily="18" charset="0"/>
            </a:endParaRPr>
          </a:p>
          <a:p>
            <a:pPr algn="just"/>
            <a:r>
              <a:rPr lang="en-US" b="1" dirty="0">
                <a:solidFill>
                  <a:srgbClr val="000000"/>
                </a:solidFill>
                <a:latin typeface="Arial"/>
                <a:cs typeface="Times New Roman" panose="02020603050405020304" pitchFamily="18" charset="0"/>
              </a:rPr>
              <a:t> </a:t>
            </a:r>
            <a:endParaRPr lang="en-ZA" dirty="0">
              <a:solidFill>
                <a:srgbClr val="000000"/>
              </a:solidFill>
              <a:latin typeface="Arial"/>
              <a:cs typeface="Times New Roman" panose="02020603050405020304" pitchFamily="18" charset="0"/>
            </a:endParaRPr>
          </a:p>
        </p:txBody>
      </p:sp>
    </p:spTree>
    <p:extLst>
      <p:ext uri="{BB962C8B-B14F-4D97-AF65-F5344CB8AC3E}">
        <p14:creationId xmlns:p14="http://schemas.microsoft.com/office/powerpoint/2010/main" val="255229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187624" y="908720"/>
            <a:ext cx="6696744" cy="5154337"/>
            <a:chOff x="481585" y="444025"/>
            <a:chExt cx="7023943" cy="5973163"/>
          </a:xfrm>
          <a:effectLst>
            <a:outerShdw blurRad="76200" dir="13500000" sy="23000" kx="1200000" algn="br" rotWithShape="0">
              <a:prstClr val="black">
                <a:alpha val="20000"/>
              </a:prstClr>
            </a:outerShdw>
          </a:effectLst>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364" y="4684513"/>
              <a:ext cx="1440471" cy="13634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454" y="1231671"/>
              <a:ext cx="1429127" cy="14291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995" y="3264120"/>
              <a:ext cx="1448533" cy="14485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4098" y="444025"/>
              <a:ext cx="1346246" cy="136435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32300"/>
            <a:stretch/>
          </p:blipFill>
          <p:spPr>
            <a:xfrm>
              <a:off x="1037293" y="1073883"/>
              <a:ext cx="1137718" cy="10980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20506" r="15047"/>
            <a:stretch/>
          </p:blipFill>
          <p:spPr>
            <a:xfrm>
              <a:off x="848455" y="3119814"/>
              <a:ext cx="1326555" cy="12992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3060142" y="3299449"/>
              <a:ext cx="2111718" cy="749008"/>
            </a:xfrm>
            <a:prstGeom prst="rect">
              <a:avLst/>
            </a:prstGeom>
            <a:noFill/>
            <a:ln>
              <a:noFill/>
            </a:ln>
            <a:effectLst>
              <a:outerShdw blurRad="225425" dist="50800" dir="5220000" algn="ctr">
                <a:srgbClr val="000000">
                  <a:alpha val="33000"/>
                </a:srgbClr>
              </a:outerShdw>
            </a:effectLst>
          </p:spPr>
          <p:txBody>
            <a:bodyPr wrap="square" rtlCol="0">
              <a:spAutoFit/>
            </a:bodyPr>
            <a:lstStyle/>
            <a:p>
              <a:pPr algn="ctr"/>
              <a:r>
                <a:rPr lang="en-US" sz="3600" b="1" i="1" dirty="0">
                  <a:latin typeface="+mn-lt"/>
                </a:rPr>
                <a:t>VALUES </a:t>
              </a:r>
            </a:p>
          </p:txBody>
        </p:sp>
        <p:sp>
          <p:nvSpPr>
            <p:cNvPr id="15" name="Rectangle 14"/>
            <p:cNvSpPr/>
            <p:nvPr/>
          </p:nvSpPr>
          <p:spPr>
            <a:xfrm>
              <a:off x="3093193" y="1923798"/>
              <a:ext cx="2161259" cy="321003"/>
            </a:xfrm>
            <a:prstGeom prst="rect">
              <a:avLst/>
            </a:prstGeom>
            <a:ln>
              <a:noFill/>
            </a:ln>
            <a:effectLst>
              <a:outerShdw blurRad="225425" dist="50800" dir="5220000" algn="ctr">
                <a:srgbClr val="000000">
                  <a:alpha val="33000"/>
                </a:srgbClr>
              </a:outerShdw>
            </a:effectLst>
          </p:spPr>
          <p:txBody>
            <a:bodyPr wrap="square">
              <a:spAutoFit/>
            </a:bodyPr>
            <a:lstStyle/>
            <a:p>
              <a:pPr algn="ctr" fontAlgn="ctr">
                <a:spcAft>
                  <a:spcPts val="200"/>
                </a:spcAft>
                <a:tabLst>
                  <a:tab pos="90170" algn="l"/>
                </a:tabLst>
              </a:pPr>
              <a:r>
                <a:rPr lang="en-US" sz="1200" b="1" i="1" dirty="0">
                  <a:latin typeface="+mn-lt"/>
                  <a:ea typeface="Calibri" panose="020F0502020204030204" pitchFamily="34" charset="0"/>
                  <a:cs typeface="Calibri" panose="020F0502020204030204" pitchFamily="34" charset="0"/>
                </a:rPr>
                <a:t>Social Justice</a:t>
              </a:r>
            </a:p>
          </p:txBody>
        </p:sp>
        <p:sp>
          <p:nvSpPr>
            <p:cNvPr id="16" name="Rectangle 15"/>
            <p:cNvSpPr/>
            <p:nvPr/>
          </p:nvSpPr>
          <p:spPr>
            <a:xfrm>
              <a:off x="799249" y="2246963"/>
              <a:ext cx="1546691" cy="321003"/>
            </a:xfrm>
            <a:prstGeom prst="rect">
              <a:avLst/>
            </a:prstGeom>
            <a:ln>
              <a:noFill/>
            </a:ln>
            <a:effectLst>
              <a:outerShdw blurRad="225425" dist="50800" dir="5220000" algn="ctr">
                <a:srgbClr val="000000">
                  <a:alpha val="33000"/>
                </a:srgbClr>
              </a:outerShdw>
            </a:effectLst>
          </p:spPr>
          <p:txBody>
            <a:bodyPr wrap="square">
              <a:spAutoFit/>
            </a:bodyPr>
            <a:lstStyle/>
            <a:p>
              <a:pPr fontAlgn="ctr">
                <a:spcAft>
                  <a:spcPts val="200"/>
                </a:spcAft>
                <a:tabLst>
                  <a:tab pos="90170" algn="l"/>
                </a:tabLst>
              </a:pPr>
              <a:r>
                <a:rPr lang="en-US" sz="1200" b="1" i="1" dirty="0">
                  <a:latin typeface="+mn-lt"/>
                  <a:ea typeface="Times New Roman" panose="02020603050405020304" pitchFamily="18" charset="0"/>
                  <a:cs typeface="Calibri" panose="020F0502020204030204" pitchFamily="34" charset="0"/>
                </a:rPr>
                <a:t>Human Rights</a:t>
              </a:r>
            </a:p>
          </p:txBody>
        </p:sp>
        <p:sp>
          <p:nvSpPr>
            <p:cNvPr id="17" name="Rectangle 16"/>
            <p:cNvSpPr/>
            <p:nvPr/>
          </p:nvSpPr>
          <p:spPr>
            <a:xfrm>
              <a:off x="4958970" y="6040426"/>
              <a:ext cx="1073022" cy="321003"/>
            </a:xfrm>
            <a:prstGeom prst="rect">
              <a:avLst/>
            </a:prstGeom>
            <a:ln>
              <a:noFill/>
            </a:ln>
            <a:effectLst>
              <a:outerShdw blurRad="225425" dist="50800" dir="5220000" algn="ctr">
                <a:srgbClr val="000000">
                  <a:alpha val="33000"/>
                </a:srgbClr>
              </a:outerShdw>
            </a:effectLst>
          </p:spPr>
          <p:txBody>
            <a:bodyPr wrap="none">
              <a:spAutoFit/>
            </a:bodyPr>
            <a:lstStyle/>
            <a:p>
              <a:r>
                <a:rPr lang="en-US" sz="1200" b="1" i="1" dirty="0" err="1">
                  <a:latin typeface="+mn-lt"/>
                  <a:ea typeface="Times New Roman" panose="02020603050405020304" pitchFamily="18" charset="0"/>
                  <a:cs typeface="Calibri" panose="020F0502020204030204" pitchFamily="34" charset="0"/>
                </a:rPr>
                <a:t>Batho</a:t>
              </a:r>
              <a:r>
                <a:rPr lang="en-US" sz="1200" b="1" i="1" dirty="0">
                  <a:latin typeface="+mn-lt"/>
                  <a:ea typeface="Times New Roman" panose="02020603050405020304" pitchFamily="18" charset="0"/>
                  <a:cs typeface="Calibri" panose="020F0502020204030204" pitchFamily="34" charset="0"/>
                </a:rPr>
                <a:t> Pele </a:t>
              </a:r>
              <a:endParaRPr lang="en-US" sz="1200" b="1" i="1" dirty="0">
                <a:latin typeface="+mn-lt"/>
              </a:endParaRPr>
            </a:p>
          </p:txBody>
        </p:sp>
        <p:sp>
          <p:nvSpPr>
            <p:cNvPr id="18" name="Rectangle 17"/>
            <p:cNvSpPr/>
            <p:nvPr/>
          </p:nvSpPr>
          <p:spPr>
            <a:xfrm>
              <a:off x="2309527" y="6064084"/>
              <a:ext cx="1567332" cy="353104"/>
            </a:xfrm>
            <a:prstGeom prst="rect">
              <a:avLst/>
            </a:prstGeom>
            <a:ln>
              <a:noFill/>
            </a:ln>
            <a:effectLst>
              <a:outerShdw blurRad="225425" dist="50800" dir="5220000" algn="ctr">
                <a:srgbClr val="000000">
                  <a:alpha val="33000"/>
                </a:srgbClr>
              </a:outerShdw>
            </a:effectLst>
          </p:spPr>
          <p:txBody>
            <a:bodyPr wrap="none">
              <a:spAutoFit/>
            </a:bodyPr>
            <a:lstStyle/>
            <a:p>
              <a:pPr marR="0" lvl="0" algn="ctr">
                <a:lnSpc>
                  <a:spcPct val="115000"/>
                </a:lnSpc>
                <a:spcBef>
                  <a:spcPts val="0"/>
                </a:spcBef>
                <a:spcAft>
                  <a:spcPts val="0"/>
                </a:spcAft>
                <a:buClr>
                  <a:srgbClr val="000000"/>
                </a:buClr>
                <a:buSzPts val="1200"/>
                <a:tabLst>
                  <a:tab pos="457200" algn="l"/>
                </a:tabLst>
              </a:pPr>
              <a:r>
                <a:rPr lang="en-US" sz="1200" b="1" i="1" dirty="0">
                  <a:latin typeface="+mn-lt"/>
                  <a:ea typeface="Times New Roman" panose="02020603050405020304" pitchFamily="18" charset="0"/>
                  <a:cs typeface="Calibri" panose="020F0502020204030204" pitchFamily="34" charset="0"/>
                </a:rPr>
                <a:t>Good governance</a:t>
              </a:r>
            </a:p>
          </p:txBody>
        </p:sp>
        <p:sp>
          <p:nvSpPr>
            <p:cNvPr id="19" name="Rectangle 18"/>
            <p:cNvSpPr/>
            <p:nvPr/>
          </p:nvSpPr>
          <p:spPr>
            <a:xfrm>
              <a:off x="6512259" y="4776846"/>
              <a:ext cx="805691" cy="321003"/>
            </a:xfrm>
            <a:prstGeom prst="rect">
              <a:avLst/>
            </a:prstGeom>
            <a:ln>
              <a:noFill/>
            </a:ln>
            <a:effectLst>
              <a:outerShdw blurRad="225425" dist="50800" dir="5220000" algn="ctr">
                <a:srgbClr val="000000">
                  <a:alpha val="33000"/>
                </a:srgbClr>
              </a:outerShdw>
            </a:effectLst>
          </p:spPr>
          <p:txBody>
            <a:bodyPr wrap="none">
              <a:spAutoFit/>
            </a:bodyPr>
            <a:lstStyle/>
            <a:p>
              <a:r>
                <a:rPr lang="en-US" sz="1200" b="1" i="1" dirty="0">
                  <a:latin typeface="+mn-lt"/>
                  <a:ea typeface="Times New Roman" panose="02020603050405020304" pitchFamily="18" charset="0"/>
                  <a:cs typeface="Calibri" panose="020F0502020204030204" pitchFamily="34" charset="0"/>
                </a:rPr>
                <a:t>Ubuntu </a:t>
              </a:r>
              <a:endParaRPr lang="en-US" sz="1200" b="1" i="1" dirty="0">
                <a:latin typeface="+mn-lt"/>
              </a:endParaRPr>
            </a:p>
          </p:txBody>
        </p:sp>
        <p:sp>
          <p:nvSpPr>
            <p:cNvPr id="20" name="Rectangle 19"/>
            <p:cNvSpPr/>
            <p:nvPr/>
          </p:nvSpPr>
          <p:spPr>
            <a:xfrm>
              <a:off x="481585" y="4453681"/>
              <a:ext cx="1799113" cy="321003"/>
            </a:xfrm>
            <a:prstGeom prst="rect">
              <a:avLst/>
            </a:prstGeom>
            <a:ln>
              <a:noFill/>
            </a:ln>
            <a:effectLst>
              <a:outerShdw blurRad="225425" dist="50800" dir="5220000" algn="ctr">
                <a:srgbClr val="000000">
                  <a:alpha val="33000"/>
                </a:srgbClr>
              </a:outerShdw>
            </a:effectLst>
          </p:spPr>
          <p:txBody>
            <a:bodyPr wrap="square">
              <a:spAutoFit/>
            </a:bodyPr>
            <a:lstStyle/>
            <a:p>
              <a:pPr algn="ctr"/>
              <a:r>
                <a:rPr lang="en-US" sz="1200" b="1" i="1" dirty="0">
                  <a:latin typeface="+mn-lt"/>
                  <a:cs typeface="Calibri" panose="020F0502020204030204" pitchFamily="34" charset="0"/>
                </a:rPr>
                <a:t>Collegiality</a:t>
              </a:r>
              <a:endParaRPr lang="en-US" sz="1200" b="1" i="1" dirty="0">
                <a:latin typeface="+mn-lt"/>
              </a:endParaRPr>
            </a:p>
          </p:txBody>
        </p:sp>
        <p:sp>
          <p:nvSpPr>
            <p:cNvPr id="21" name="Rectangle 20"/>
            <p:cNvSpPr/>
            <p:nvPr/>
          </p:nvSpPr>
          <p:spPr>
            <a:xfrm>
              <a:off x="6021145" y="2673928"/>
              <a:ext cx="982231" cy="353104"/>
            </a:xfrm>
            <a:prstGeom prst="rect">
              <a:avLst/>
            </a:prstGeom>
            <a:ln>
              <a:noFill/>
            </a:ln>
            <a:effectLst>
              <a:outerShdw blurRad="225425" dist="50800" dir="5220000" algn="ctr">
                <a:srgbClr val="000000">
                  <a:alpha val="33000"/>
                </a:srgbClr>
              </a:outerShdw>
            </a:effectLst>
          </p:spPr>
          <p:txBody>
            <a:bodyPr wrap="none">
              <a:spAutoFit/>
            </a:bodyPr>
            <a:lstStyle/>
            <a:p>
              <a:pPr marR="0" lvl="0" algn="ctr">
                <a:lnSpc>
                  <a:spcPct val="115000"/>
                </a:lnSpc>
                <a:spcBef>
                  <a:spcPts val="0"/>
                </a:spcBef>
                <a:spcAft>
                  <a:spcPts val="0"/>
                </a:spcAft>
                <a:buClr>
                  <a:srgbClr val="000000"/>
                </a:buClr>
                <a:buSzPts val="1200"/>
                <a:tabLst>
                  <a:tab pos="457200" algn="l"/>
                </a:tabLst>
              </a:pPr>
              <a:r>
                <a:rPr lang="en-US" sz="1200" b="1" i="1" dirty="0">
                  <a:latin typeface="+mn-lt"/>
                  <a:ea typeface="Times New Roman" panose="02020603050405020304" pitchFamily="18" charset="0"/>
                  <a:cs typeface="Calibri" panose="020F0502020204030204" pitchFamily="34" charset="0"/>
                </a:rPr>
                <a:t>Patriotism</a:t>
              </a: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4072" y="4556695"/>
              <a:ext cx="1480759" cy="14100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05336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546" y="692696"/>
            <a:ext cx="8208913" cy="338554"/>
          </a:xfrm>
          <a:prstGeom prst="rect">
            <a:avLst/>
          </a:prstGeom>
          <a:solidFill>
            <a:schemeClr val="accent2"/>
          </a:solidFill>
        </p:spPr>
        <p:txBody>
          <a:bodyPr wrap="square">
            <a:spAutoFit/>
          </a:bodyPr>
          <a:lstStyle/>
          <a:p>
            <a:pPr>
              <a:defRPr/>
            </a:pPr>
            <a:r>
              <a:rPr lang="en-ZA" sz="1600" b="1" dirty="0">
                <a:solidFill>
                  <a:srgbClr val="FFFFFF"/>
                </a:solidFill>
              </a:rPr>
              <a:t>DETAIL ANALYSIS OF IRREGULAR EXPENDITURE   </a:t>
            </a:r>
          </a:p>
        </p:txBody>
      </p:sp>
      <p:graphicFrame>
        <p:nvGraphicFramePr>
          <p:cNvPr id="4" name="Table 3"/>
          <p:cNvGraphicFramePr>
            <a:graphicFrameLocks noGrp="1"/>
          </p:cNvGraphicFramePr>
          <p:nvPr>
            <p:extLst>
              <p:ext uri="{D42A27DB-BD31-4B8C-83A1-F6EECF244321}">
                <p14:modId xmlns:p14="http://schemas.microsoft.com/office/powerpoint/2010/main" val="2394695659"/>
              </p:ext>
            </p:extLst>
          </p:nvPr>
        </p:nvGraphicFramePr>
        <p:xfrm>
          <a:off x="522768" y="1158482"/>
          <a:ext cx="8136904" cy="3997732"/>
        </p:xfrm>
        <a:graphic>
          <a:graphicData uri="http://schemas.openxmlformats.org/drawingml/2006/table">
            <a:tbl>
              <a:tblPr/>
              <a:tblGrid>
                <a:gridCol w="2051535">
                  <a:extLst>
                    <a:ext uri="{9D8B030D-6E8A-4147-A177-3AD203B41FA5}">
                      <a16:colId xmlns:a16="http://schemas.microsoft.com/office/drawing/2014/main" val="20000"/>
                    </a:ext>
                  </a:extLst>
                </a:gridCol>
                <a:gridCol w="3902371">
                  <a:extLst>
                    <a:ext uri="{9D8B030D-6E8A-4147-A177-3AD203B41FA5}">
                      <a16:colId xmlns:a16="http://schemas.microsoft.com/office/drawing/2014/main" val="20001"/>
                    </a:ext>
                  </a:extLst>
                </a:gridCol>
                <a:gridCol w="1098640">
                  <a:extLst>
                    <a:ext uri="{9D8B030D-6E8A-4147-A177-3AD203B41FA5}">
                      <a16:colId xmlns:a16="http://schemas.microsoft.com/office/drawing/2014/main" val="20002"/>
                    </a:ext>
                  </a:extLst>
                </a:gridCol>
                <a:gridCol w="1084358">
                  <a:extLst>
                    <a:ext uri="{9D8B030D-6E8A-4147-A177-3AD203B41FA5}">
                      <a16:colId xmlns:a16="http://schemas.microsoft.com/office/drawing/2014/main" val="20003"/>
                    </a:ext>
                  </a:extLst>
                </a:gridCol>
              </a:tblGrid>
              <a:tr h="219201">
                <a:tc rowSpan="2" gridSpan="2">
                  <a:txBody>
                    <a:bodyPr/>
                    <a:lstStyle/>
                    <a:p>
                      <a:pPr algn="ctr" rtl="0" fontAlgn="ctr"/>
                      <a:r>
                        <a:rPr lang="en-ZA" sz="1600" b="1" i="0" u="none" strike="noStrike" dirty="0">
                          <a:solidFill>
                            <a:srgbClr val="000000"/>
                          </a:solidFill>
                          <a:effectLst/>
                          <a:latin typeface="Arial" panose="020B0604020202020204" pitchFamily="34" charset="0"/>
                        </a:rPr>
                        <a:t>Summary of Irregular Expenditure</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ZA"/>
                    </a:p>
                  </a:txBody>
                  <a:tcPr/>
                </a:tc>
                <a:tc>
                  <a:txBody>
                    <a:bodyPr/>
                    <a:lstStyle/>
                    <a:p>
                      <a:pPr algn="ctr" rtl="0" fontAlgn="ctr"/>
                      <a:r>
                        <a:rPr lang="en-ZA" sz="1600" b="1" i="0" u="none" strike="noStrike">
                          <a:solidFill>
                            <a:srgbClr val="000000"/>
                          </a:solidFill>
                          <a:effectLst/>
                          <a:latin typeface="Arial" panose="020B0604020202020204" pitchFamily="34" charset="0"/>
                        </a:rPr>
                        <a:t>2021/22</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a:solidFill>
                            <a:srgbClr val="000000"/>
                          </a:solidFill>
                          <a:effectLst/>
                          <a:latin typeface="Arial" panose="020B0604020202020204" pitchFamily="34" charset="0"/>
                        </a:rPr>
                        <a:t>2020/21</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9201">
                <a:tc gridSpan="2" vMerge="1">
                  <a:txBody>
                    <a:bodyPr/>
                    <a:lstStyle/>
                    <a:p>
                      <a:endParaRPr lang="en-ZA"/>
                    </a:p>
                  </a:txBody>
                  <a:tcPr/>
                </a:tc>
                <a:tc hMerge="1" vMerge="1">
                  <a:txBody>
                    <a:bodyPr/>
                    <a:lstStyle/>
                    <a:p>
                      <a:endParaRPr lang="en-ZA"/>
                    </a:p>
                  </a:txBody>
                  <a:tcPr/>
                </a:tc>
                <a:tc>
                  <a:txBody>
                    <a:bodyPr/>
                    <a:lstStyle/>
                    <a:p>
                      <a:pPr algn="ctr" rtl="0" fontAlgn="ctr"/>
                      <a:r>
                        <a:rPr lang="en-ZA" sz="1600" b="1" i="0" u="none" strike="noStrike">
                          <a:solidFill>
                            <a:srgbClr val="000000"/>
                          </a:solidFill>
                          <a:effectLst/>
                          <a:latin typeface="Arial" panose="020B0604020202020204" pitchFamily="34" charset="0"/>
                        </a:rPr>
                        <a:t> R'000 </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a:solidFill>
                            <a:srgbClr val="000000"/>
                          </a:solidFill>
                          <a:effectLst/>
                          <a:latin typeface="Arial" panose="020B0604020202020204" pitchFamily="34" charset="0"/>
                        </a:rPr>
                        <a:t> R'000 </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9201">
                <a:tc gridSpan="2">
                  <a:txBody>
                    <a:bodyPr/>
                    <a:lstStyle/>
                    <a:p>
                      <a:pPr algn="l" rtl="0" fontAlgn="ctr"/>
                      <a:r>
                        <a:rPr lang="en-ZA" sz="1600" b="1" i="0" u="none" strike="noStrike" dirty="0">
                          <a:solidFill>
                            <a:srgbClr val="000000"/>
                          </a:solidFill>
                          <a:effectLst/>
                          <a:latin typeface="Arial" panose="020B0604020202020204" pitchFamily="34" charset="0"/>
                        </a:rPr>
                        <a:t>Opening Balance 1 April</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en-ZA"/>
                    </a:p>
                  </a:txBody>
                  <a:tcPr/>
                </a:tc>
                <a:tc>
                  <a:txBody>
                    <a:bodyPr/>
                    <a:lstStyle/>
                    <a:p>
                      <a:pPr algn="r" rtl="0" fontAlgn="ctr"/>
                      <a:r>
                        <a:rPr lang="en-ZA" sz="1600" b="1" i="0" u="none" strike="noStrike">
                          <a:solidFill>
                            <a:srgbClr val="000000"/>
                          </a:solidFill>
                          <a:effectLst/>
                          <a:latin typeface="Arial" panose="020B0604020202020204" pitchFamily="34" charset="0"/>
                        </a:rPr>
                        <a:t>2 063 657</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rtl="0" fontAlgn="ctr"/>
                      <a:r>
                        <a:rPr lang="en-ZA" sz="1600" b="1" i="0" u="none" strike="noStrike">
                          <a:solidFill>
                            <a:srgbClr val="000000"/>
                          </a:solidFill>
                          <a:effectLst/>
                          <a:latin typeface="Arial" panose="020B0604020202020204" pitchFamily="34" charset="0"/>
                        </a:rPr>
                        <a:t>1 664 005</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02"/>
                  </a:ext>
                </a:extLst>
              </a:tr>
              <a:tr h="219201">
                <a:tc gridSpan="2">
                  <a:txBody>
                    <a:bodyPr/>
                    <a:lstStyle/>
                    <a:p>
                      <a:pPr algn="l" rtl="0" fontAlgn="ctr"/>
                      <a:r>
                        <a:rPr lang="en-ZA" sz="1600" b="0" i="0" u="none" strike="noStrike">
                          <a:solidFill>
                            <a:srgbClr val="000000"/>
                          </a:solidFill>
                          <a:effectLst/>
                          <a:latin typeface="Arial" panose="020B0604020202020204" pitchFamily="34" charset="0"/>
                        </a:rPr>
                        <a:t>Prior period error</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r" rtl="0" fontAlgn="ctr"/>
                      <a:r>
                        <a:rPr lang="en-ZA" sz="1600" b="1" i="0" u="none" strike="noStrike">
                          <a:solidFill>
                            <a:srgbClr val="000000"/>
                          </a:solidFill>
                          <a:effectLst/>
                          <a:latin typeface="Arial" panose="020B0604020202020204" pitchFamily="34" charset="0"/>
                        </a:rPr>
                        <a:t> </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600" b="0" i="0" u="none" strike="noStrike">
                          <a:solidFill>
                            <a:srgbClr val="000000"/>
                          </a:solidFill>
                          <a:effectLst/>
                          <a:latin typeface="Arial" panose="020B0604020202020204" pitchFamily="34" charset="0"/>
                        </a:rPr>
                        <a:t>267</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9201">
                <a:tc gridSpan="2">
                  <a:txBody>
                    <a:bodyPr/>
                    <a:lstStyle/>
                    <a:p>
                      <a:pPr algn="l" rtl="0" fontAlgn="ctr"/>
                      <a:r>
                        <a:rPr lang="en-ZA" sz="1600" b="0" i="0" u="none" strike="noStrike" dirty="0">
                          <a:solidFill>
                            <a:srgbClr val="000000"/>
                          </a:solidFill>
                          <a:effectLst/>
                          <a:latin typeface="Arial" panose="020B0604020202020204" pitchFamily="34" charset="0"/>
                        </a:rPr>
                        <a:t>Balance as restated</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r" rtl="0" fontAlgn="ctr"/>
                      <a:r>
                        <a:rPr lang="en-ZA" sz="1600" b="1" i="0" u="none" strike="noStrike">
                          <a:solidFill>
                            <a:srgbClr val="000000"/>
                          </a:solidFill>
                          <a:effectLst/>
                          <a:latin typeface="Arial" panose="020B0604020202020204" pitchFamily="34" charset="0"/>
                        </a:rPr>
                        <a:t>2 063 657</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ZA" sz="1600" b="1" i="0" u="none" strike="noStrike">
                          <a:solidFill>
                            <a:srgbClr val="000000"/>
                          </a:solidFill>
                          <a:effectLst/>
                          <a:latin typeface="Arial" panose="020B0604020202020204" pitchFamily="34" charset="0"/>
                        </a:rPr>
                        <a:t>1 664 272</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9201">
                <a:tc rowSpan="2">
                  <a:txBody>
                    <a:bodyPr/>
                    <a:lstStyle/>
                    <a:p>
                      <a:pPr algn="l" rtl="0" fontAlgn="ctr"/>
                      <a:r>
                        <a:rPr lang="en-ZA" sz="1600" b="0" i="0" u="none" strike="noStrike" dirty="0">
                          <a:solidFill>
                            <a:srgbClr val="000000"/>
                          </a:solidFill>
                          <a:effectLst/>
                          <a:latin typeface="Arial" panose="020B0604020202020204" pitchFamily="34" charset="0"/>
                        </a:rPr>
                        <a:t>Add: Irregular Expenditure </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600" b="0" i="0" u="none" strike="noStrike" dirty="0">
                          <a:solidFill>
                            <a:srgbClr val="000000"/>
                          </a:solidFill>
                          <a:effectLst/>
                          <a:latin typeface="Arial" panose="020B0604020202020204" pitchFamily="34" charset="0"/>
                        </a:rPr>
                        <a:t>Relating to prior year</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Arial" panose="020B0604020202020204" pitchFamily="34" charset="0"/>
                        </a:rPr>
                        <a:t>864 721</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Arial" panose="020B0604020202020204" pitchFamily="34" charset="0"/>
                        </a:rPr>
                        <a:t>140 296</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9201">
                <a:tc vMerge="1">
                  <a:txBody>
                    <a:bodyPr/>
                    <a:lstStyle/>
                    <a:p>
                      <a:endParaRPr lang="en-ZA"/>
                    </a:p>
                  </a:txBody>
                  <a:tcPr/>
                </a:tc>
                <a:tc>
                  <a:txBody>
                    <a:bodyPr/>
                    <a:lstStyle/>
                    <a:p>
                      <a:pPr algn="l" rtl="0" fontAlgn="ctr"/>
                      <a:r>
                        <a:rPr lang="en-ZA" sz="1600" b="0" i="0" u="none" strike="noStrike">
                          <a:solidFill>
                            <a:srgbClr val="000000"/>
                          </a:solidFill>
                          <a:effectLst/>
                          <a:latin typeface="Arial" panose="020B0604020202020204" pitchFamily="34" charset="0"/>
                        </a:rPr>
                        <a:t>Relating to current year</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Arial" panose="020B0604020202020204" pitchFamily="34" charset="0"/>
                        </a:rPr>
                        <a:t>36 140</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Arial" panose="020B0604020202020204" pitchFamily="34" charset="0"/>
                        </a:rPr>
                        <a:t>261 274</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9201">
                <a:tc gridSpan="2">
                  <a:txBody>
                    <a:bodyPr/>
                    <a:lstStyle/>
                    <a:p>
                      <a:pPr algn="l" rtl="0" fontAlgn="ctr"/>
                      <a:r>
                        <a:rPr lang="en-US" sz="1600" b="1" i="0" u="none" strike="noStrike" dirty="0">
                          <a:solidFill>
                            <a:srgbClr val="000000"/>
                          </a:solidFill>
                          <a:effectLst/>
                          <a:latin typeface="Arial" panose="020B0604020202020204" pitchFamily="34" charset="0"/>
                        </a:rPr>
                        <a:t>Total Current and Prior Year</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en-ZA"/>
                    </a:p>
                  </a:txBody>
                  <a:tcPr/>
                </a:tc>
                <a:tc>
                  <a:txBody>
                    <a:bodyPr/>
                    <a:lstStyle/>
                    <a:p>
                      <a:pPr algn="r" rtl="0" fontAlgn="ctr"/>
                      <a:r>
                        <a:rPr lang="en-ZA" sz="1600" b="1" i="0" u="none" strike="noStrike">
                          <a:solidFill>
                            <a:srgbClr val="000000"/>
                          </a:solidFill>
                          <a:effectLst/>
                          <a:latin typeface="Arial" panose="020B0604020202020204" pitchFamily="34" charset="0"/>
                        </a:rPr>
                        <a:t>2 964 518</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rtl="0" fontAlgn="ctr"/>
                      <a:r>
                        <a:rPr lang="en-ZA" sz="1600" b="1" i="0" u="none" strike="noStrike">
                          <a:solidFill>
                            <a:srgbClr val="000000"/>
                          </a:solidFill>
                          <a:effectLst/>
                          <a:latin typeface="Arial" panose="020B0604020202020204" pitchFamily="34" charset="0"/>
                        </a:rPr>
                        <a:t>2 065 842</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07"/>
                  </a:ext>
                </a:extLst>
              </a:tr>
              <a:tr h="235804">
                <a:tc rowSpan="5">
                  <a:txBody>
                    <a:bodyPr/>
                    <a:lstStyle/>
                    <a:p>
                      <a:pPr algn="l" rtl="0" fontAlgn="ctr"/>
                      <a:r>
                        <a:rPr lang="en-ZA" sz="1600" b="0" i="0" u="none" strike="noStrike" dirty="0">
                          <a:solidFill>
                            <a:srgbClr val="000000"/>
                          </a:solidFill>
                          <a:effectLst/>
                          <a:latin typeface="Arial" panose="020B0604020202020204" pitchFamily="34" charset="0"/>
                        </a:rPr>
                        <a:t>Less:</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600" b="0" i="0" u="none" strike="noStrike" dirty="0">
                          <a:solidFill>
                            <a:srgbClr val="000000"/>
                          </a:solidFill>
                          <a:effectLst/>
                          <a:latin typeface="Arial" panose="020B0604020202020204" pitchFamily="34" charset="0"/>
                        </a:rPr>
                        <a:t>Prior year amounts condoned</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Arial" panose="020B0604020202020204" pitchFamily="34" charset="0"/>
                        </a:rPr>
                        <a:t>-16</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Arial" panose="020B0604020202020204" pitchFamily="34" charset="0"/>
                        </a:rPr>
                        <a:t>-2 089</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5804">
                <a:tc vMerge="1">
                  <a:txBody>
                    <a:bodyPr/>
                    <a:lstStyle/>
                    <a:p>
                      <a:endParaRPr lang="en-ZA"/>
                    </a:p>
                  </a:txBody>
                  <a:tcPr/>
                </a:tc>
                <a:tc>
                  <a:txBody>
                    <a:bodyPr/>
                    <a:lstStyle/>
                    <a:p>
                      <a:pPr algn="l" rtl="0" fontAlgn="ctr"/>
                      <a:r>
                        <a:rPr lang="en-ZA" sz="1600" b="0" i="0" u="none" strike="noStrike" dirty="0">
                          <a:solidFill>
                            <a:srgbClr val="000000"/>
                          </a:solidFill>
                          <a:effectLst/>
                          <a:latin typeface="Arial" panose="020B0604020202020204" pitchFamily="34" charset="0"/>
                        </a:rPr>
                        <a:t>Current year amounts condoned</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Arial" panose="020B0604020202020204" pitchFamily="34" charset="0"/>
                        </a:rPr>
                        <a:t>-6</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Arial" panose="020B0604020202020204" pitchFamily="34" charset="0"/>
                        </a:rPr>
                        <a:t>-95</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32388">
                <a:tc vMerge="1">
                  <a:txBody>
                    <a:bodyPr/>
                    <a:lstStyle/>
                    <a:p>
                      <a:endParaRPr lang="en-ZA"/>
                    </a:p>
                  </a:txBody>
                  <a:tcPr/>
                </a:tc>
                <a:tc>
                  <a:txBody>
                    <a:bodyPr/>
                    <a:lstStyle/>
                    <a:p>
                      <a:pPr algn="l" rtl="0" fontAlgn="ctr"/>
                      <a:r>
                        <a:rPr lang="en-US" sz="1600" b="0" i="0" u="none" strike="noStrike" dirty="0">
                          <a:solidFill>
                            <a:srgbClr val="000000"/>
                          </a:solidFill>
                          <a:effectLst/>
                          <a:latin typeface="Arial" panose="020B0604020202020204" pitchFamily="34" charset="0"/>
                        </a:rPr>
                        <a:t>Prior year amounts not condoned and removed</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Arial" panose="020B0604020202020204" pitchFamily="34" charset="0"/>
                        </a:rPr>
                        <a:t>-33 466</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Arial" panose="020B0604020202020204" pitchFamily="34" charset="0"/>
                        </a:rPr>
                        <a:t>-</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32388">
                <a:tc vMerge="1">
                  <a:txBody>
                    <a:bodyPr/>
                    <a:lstStyle/>
                    <a:p>
                      <a:endParaRPr lang="en-ZA"/>
                    </a:p>
                  </a:txBody>
                  <a:tcPr/>
                </a:tc>
                <a:tc>
                  <a:txBody>
                    <a:bodyPr/>
                    <a:lstStyle/>
                    <a:p>
                      <a:pPr algn="l" rtl="0" fontAlgn="ctr"/>
                      <a:r>
                        <a:rPr lang="en-US" sz="1600" b="0" i="0" u="none" strike="noStrike" dirty="0">
                          <a:solidFill>
                            <a:srgbClr val="000000"/>
                          </a:solidFill>
                          <a:effectLst/>
                          <a:latin typeface="Arial" panose="020B0604020202020204" pitchFamily="34" charset="0"/>
                        </a:rPr>
                        <a:t>Amounts recoverable (current and prior year)</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Arial" panose="020B0604020202020204" pitchFamily="34" charset="0"/>
                        </a:rPr>
                        <a:t>-1 594</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Arial" panose="020B0604020202020204" pitchFamily="34" charset="0"/>
                        </a:rPr>
                        <a:t>-1</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9201">
                <a:tc vMerge="1">
                  <a:txBody>
                    <a:bodyPr/>
                    <a:lstStyle/>
                    <a:p>
                      <a:endParaRPr lang="en-ZA"/>
                    </a:p>
                  </a:txBody>
                  <a:tcPr/>
                </a:tc>
                <a:tc>
                  <a:txBody>
                    <a:bodyPr/>
                    <a:lstStyle/>
                    <a:p>
                      <a:pPr algn="l" rtl="0" fontAlgn="ctr"/>
                      <a:r>
                        <a:rPr lang="en-ZA" sz="1600" b="0" i="0" u="none" strike="noStrike">
                          <a:solidFill>
                            <a:srgbClr val="000000"/>
                          </a:solidFill>
                          <a:effectLst/>
                          <a:latin typeface="Arial" panose="020B0604020202020204" pitchFamily="34" charset="0"/>
                        </a:rPr>
                        <a:t>Amounts written off</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a:solidFill>
                            <a:srgbClr val="000000"/>
                          </a:solidFill>
                          <a:effectLst/>
                          <a:latin typeface="Arial" panose="020B0604020202020204" pitchFamily="34" charset="0"/>
                        </a:rPr>
                        <a:t>-4</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ZA" sz="1600" b="0" i="0" u="none" strike="noStrike" dirty="0">
                          <a:solidFill>
                            <a:srgbClr val="000000"/>
                          </a:solidFill>
                          <a:effectLst/>
                          <a:latin typeface="Arial" panose="020B0604020202020204" pitchFamily="34" charset="0"/>
                        </a:rPr>
                        <a:t>-</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9201">
                <a:tc gridSpan="2">
                  <a:txBody>
                    <a:bodyPr/>
                    <a:lstStyle/>
                    <a:p>
                      <a:pPr algn="l" rtl="0" fontAlgn="ctr"/>
                      <a:r>
                        <a:rPr lang="en-US" sz="1600" b="1" i="0" u="none" strike="noStrike">
                          <a:solidFill>
                            <a:srgbClr val="000000"/>
                          </a:solidFill>
                          <a:effectLst/>
                          <a:latin typeface="Arial" panose="020B0604020202020204" pitchFamily="34" charset="0"/>
                        </a:rPr>
                        <a:t>Closing Balance as at 31 March</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en-ZA"/>
                    </a:p>
                  </a:txBody>
                  <a:tcPr/>
                </a:tc>
                <a:tc>
                  <a:txBody>
                    <a:bodyPr/>
                    <a:lstStyle/>
                    <a:p>
                      <a:pPr algn="r" rtl="0" fontAlgn="ctr"/>
                      <a:r>
                        <a:rPr lang="en-ZA" sz="1600" b="1" i="0" u="none" strike="noStrike">
                          <a:solidFill>
                            <a:srgbClr val="000000"/>
                          </a:solidFill>
                          <a:effectLst/>
                          <a:latin typeface="Arial" panose="020B0604020202020204" pitchFamily="34" charset="0"/>
                        </a:rPr>
                        <a:t>2 929 432</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rtl="0" fontAlgn="ctr"/>
                      <a:r>
                        <a:rPr lang="en-ZA" sz="1600" b="1" i="0" u="none" strike="noStrike" dirty="0">
                          <a:solidFill>
                            <a:srgbClr val="000000"/>
                          </a:solidFill>
                          <a:effectLst/>
                          <a:latin typeface="Arial" panose="020B0604020202020204" pitchFamily="34" charset="0"/>
                        </a:rPr>
                        <a:t>2 063 657</a:t>
                      </a:r>
                    </a:p>
                  </a:txBody>
                  <a:tcPr marL="6878" marR="6878" marT="6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13"/>
                  </a:ext>
                </a:extLst>
              </a:tr>
            </a:tbl>
          </a:graphicData>
        </a:graphic>
      </p:graphicFrame>
      <p:sp>
        <p:nvSpPr>
          <p:cNvPr id="5" name="TextBox 4"/>
          <p:cNvSpPr txBox="1"/>
          <p:nvPr/>
        </p:nvSpPr>
        <p:spPr>
          <a:xfrm>
            <a:off x="539551" y="5229200"/>
            <a:ext cx="8136905" cy="1200329"/>
          </a:xfrm>
          <a:prstGeom prst="rect">
            <a:avLst/>
          </a:prstGeom>
          <a:noFill/>
        </p:spPr>
        <p:txBody>
          <a:bodyPr wrap="square" rtlCol="0">
            <a:spAutoFit/>
          </a:bodyPr>
          <a:lstStyle/>
          <a:p>
            <a:pPr marL="285750" indent="-285750" algn="just">
              <a:buFont typeface="Arial" panose="020B0604020202020204" pitchFamily="34" charset="0"/>
              <a:buChar char="•"/>
            </a:pPr>
            <a:r>
              <a:rPr lang="en-US" dirty="0">
                <a:solidFill>
                  <a:prstClr val="black"/>
                </a:solidFill>
              </a:rPr>
              <a:t>Cases to the value of R2 billion was carried over from previous financial years. Cases to the value of R901 million were reported during 2020/21 financial year of which R865 million relate to prior financial years.  Cases to the value of R35 million were resolved.</a:t>
            </a:r>
            <a:endParaRPr lang="en-ZA" dirty="0">
              <a:solidFill>
                <a:srgbClr val="000000"/>
              </a:solidFill>
            </a:endParaRPr>
          </a:p>
        </p:txBody>
      </p:sp>
    </p:spTree>
    <p:extLst>
      <p:ext uri="{BB962C8B-B14F-4D97-AF65-F5344CB8AC3E}">
        <p14:creationId xmlns:p14="http://schemas.microsoft.com/office/powerpoint/2010/main" val="1613827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8208913" cy="338554"/>
          </a:xfrm>
          <a:prstGeom prst="rect">
            <a:avLst/>
          </a:prstGeom>
          <a:solidFill>
            <a:schemeClr val="accent2"/>
          </a:solidFill>
        </p:spPr>
        <p:txBody>
          <a:bodyPr wrap="square">
            <a:spAutoFit/>
          </a:bodyPr>
          <a:lstStyle/>
          <a:p>
            <a:pPr>
              <a:defRPr/>
            </a:pPr>
            <a:r>
              <a:rPr lang="en-ZA" sz="1600" b="1" dirty="0">
                <a:solidFill>
                  <a:srgbClr val="FFFFFF"/>
                </a:solidFill>
              </a:rPr>
              <a:t>DETAIL ANALYSIS OF FRUITLESS AND WASTEFUL EXPENDITURE    </a:t>
            </a:r>
          </a:p>
        </p:txBody>
      </p:sp>
      <p:graphicFrame>
        <p:nvGraphicFramePr>
          <p:cNvPr id="5" name="Table 4"/>
          <p:cNvGraphicFramePr>
            <a:graphicFrameLocks noGrp="1"/>
          </p:cNvGraphicFramePr>
          <p:nvPr/>
        </p:nvGraphicFramePr>
        <p:xfrm>
          <a:off x="611559" y="1196752"/>
          <a:ext cx="8064897" cy="2671391"/>
        </p:xfrm>
        <a:graphic>
          <a:graphicData uri="http://schemas.openxmlformats.org/drawingml/2006/table">
            <a:tbl>
              <a:tblPr/>
              <a:tblGrid>
                <a:gridCol w="2297123">
                  <a:extLst>
                    <a:ext uri="{9D8B030D-6E8A-4147-A177-3AD203B41FA5}">
                      <a16:colId xmlns:a16="http://schemas.microsoft.com/office/drawing/2014/main" val="20000"/>
                    </a:ext>
                  </a:extLst>
                </a:gridCol>
                <a:gridCol w="2715693">
                  <a:extLst>
                    <a:ext uri="{9D8B030D-6E8A-4147-A177-3AD203B41FA5}">
                      <a16:colId xmlns:a16="http://schemas.microsoft.com/office/drawing/2014/main" val="20001"/>
                    </a:ext>
                  </a:extLst>
                </a:gridCol>
                <a:gridCol w="1554454">
                  <a:extLst>
                    <a:ext uri="{9D8B030D-6E8A-4147-A177-3AD203B41FA5}">
                      <a16:colId xmlns:a16="http://schemas.microsoft.com/office/drawing/2014/main" val="20002"/>
                    </a:ext>
                  </a:extLst>
                </a:gridCol>
                <a:gridCol w="1497627">
                  <a:extLst>
                    <a:ext uri="{9D8B030D-6E8A-4147-A177-3AD203B41FA5}">
                      <a16:colId xmlns:a16="http://schemas.microsoft.com/office/drawing/2014/main" val="20003"/>
                    </a:ext>
                  </a:extLst>
                </a:gridCol>
              </a:tblGrid>
              <a:tr h="264980">
                <a:tc rowSpan="2" gridSpan="2">
                  <a:txBody>
                    <a:bodyPr/>
                    <a:lstStyle/>
                    <a:p>
                      <a:pPr algn="l" rtl="0" fontAlgn="ctr"/>
                      <a:r>
                        <a:rPr lang="en-US" sz="1600" b="1" i="0" u="none" strike="noStrike" dirty="0">
                          <a:solidFill>
                            <a:srgbClr val="000000"/>
                          </a:solidFill>
                          <a:effectLst/>
                          <a:latin typeface="Arial" panose="020B0604020202020204" pitchFamily="34" charset="0"/>
                        </a:rPr>
                        <a:t>Summary of Fruitless &amp; Wasteful Expenditure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ZA"/>
                    </a:p>
                  </a:txBody>
                  <a:tcPr/>
                </a:tc>
                <a:tc>
                  <a:txBody>
                    <a:bodyPr/>
                    <a:lstStyle/>
                    <a:p>
                      <a:pPr algn="ctr" rtl="0" fontAlgn="ctr"/>
                      <a:r>
                        <a:rPr lang="en-ZA" sz="1600" b="1" i="0" u="none" strike="noStrike" dirty="0">
                          <a:solidFill>
                            <a:srgbClr val="000000"/>
                          </a:solidFill>
                          <a:effectLst/>
                          <a:latin typeface="Arial" panose="020B0604020202020204" pitchFamily="34" charset="0"/>
                        </a:rPr>
                        <a:t>2021/22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panose="020B0604020202020204" pitchFamily="34" charset="0"/>
                        </a:rPr>
                        <a:t>2020/21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4236">
                <a:tc gridSpan="2" vMerge="1">
                  <a:txBody>
                    <a:bodyPr/>
                    <a:lstStyle/>
                    <a:p>
                      <a:endParaRPr lang="en-ZA"/>
                    </a:p>
                  </a:txBody>
                  <a:tcPr/>
                </a:tc>
                <a:tc hMerge="1" vMerge="1">
                  <a:txBody>
                    <a:bodyPr/>
                    <a:lstStyle/>
                    <a:p>
                      <a:endParaRPr lang="en-ZA"/>
                    </a:p>
                  </a:txBody>
                  <a:tcPr/>
                </a:tc>
                <a:tc>
                  <a:txBody>
                    <a:bodyPr/>
                    <a:lstStyle/>
                    <a:p>
                      <a:pPr algn="ctr" rtl="0" fontAlgn="ctr"/>
                      <a:r>
                        <a:rPr lang="en-ZA" sz="1600" b="1" i="0" u="none" strike="noStrike" dirty="0">
                          <a:solidFill>
                            <a:srgbClr val="000000"/>
                          </a:solidFill>
                          <a:effectLst/>
                          <a:latin typeface="Arial" panose="020B0604020202020204" pitchFamily="34" charset="0"/>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panose="020B0604020202020204" pitchFamily="34" charset="0"/>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4980">
                <a:tc gridSpan="2">
                  <a:txBody>
                    <a:bodyPr/>
                    <a:lstStyle/>
                    <a:p>
                      <a:pPr algn="l" rtl="0" fontAlgn="ctr"/>
                      <a:r>
                        <a:rPr lang="en-ZA" sz="1600" b="1" i="0" u="none" strike="noStrike" dirty="0">
                          <a:solidFill>
                            <a:srgbClr val="000000"/>
                          </a:solidFill>
                          <a:effectLst/>
                          <a:latin typeface="Arial" panose="020B0604020202020204" pitchFamily="34" charset="0"/>
                        </a:rPr>
                        <a:t>Opening Balance 1 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en-ZA"/>
                    </a:p>
                  </a:txBody>
                  <a:tcPr/>
                </a:tc>
                <a:tc>
                  <a:txBody>
                    <a:bodyPr/>
                    <a:lstStyle/>
                    <a:p>
                      <a:pPr algn="ctr" rtl="0" fontAlgn="ctr"/>
                      <a:r>
                        <a:rPr lang="en-ZA" sz="1600" b="1" i="0" u="none" strike="noStrike" dirty="0">
                          <a:solidFill>
                            <a:srgbClr val="000000"/>
                          </a:solidFill>
                          <a:effectLst/>
                          <a:latin typeface="Arial" panose="020B0604020202020204" pitchFamily="34" charset="0"/>
                        </a:rPr>
                        <a:t>                2 415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rtl="0" fontAlgn="ctr"/>
                      <a:r>
                        <a:rPr lang="en-ZA" sz="1600" b="1" i="0" u="none" strike="noStrike" dirty="0">
                          <a:solidFill>
                            <a:srgbClr val="000000"/>
                          </a:solidFill>
                          <a:effectLst/>
                          <a:latin typeface="Arial" panose="020B0604020202020204" pitchFamily="34" charset="0"/>
                        </a:rPr>
                        <a:t>               2 497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02"/>
                  </a:ext>
                </a:extLst>
              </a:tr>
              <a:tr h="264980">
                <a:tc rowSpan="2">
                  <a:txBody>
                    <a:bodyPr/>
                    <a:lstStyle/>
                    <a:p>
                      <a:pPr algn="l" rtl="0" fontAlgn="ctr"/>
                      <a:r>
                        <a:rPr lang="en-US" sz="1600" b="0" i="0" u="none" strike="noStrike" dirty="0">
                          <a:solidFill>
                            <a:srgbClr val="000000"/>
                          </a:solidFill>
                          <a:effectLst/>
                          <a:latin typeface="Arial" panose="020B0604020202020204" pitchFamily="34" charset="0"/>
                        </a:rPr>
                        <a:t>Add: Fruitless and Wasteful 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600" b="0" i="0" u="none" strike="noStrike" dirty="0">
                          <a:solidFill>
                            <a:srgbClr val="000000"/>
                          </a:solidFill>
                          <a:effectLst/>
                          <a:latin typeface="Arial" panose="020B0604020202020204" pitchFamily="34" charset="0"/>
                        </a:rPr>
                        <a:t>Relating to prior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                   211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600" b="0" i="0" u="none" strike="noStrike" dirty="0">
                          <a:solidFill>
                            <a:srgbClr val="000000"/>
                          </a:solidFill>
                          <a:effectLst/>
                          <a:latin typeface="Arial" panose="020B0604020202020204" pitchFamily="34" charset="0"/>
                        </a:rPr>
                        <a:t>                    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2295">
                <a:tc vMerge="1">
                  <a:txBody>
                    <a:bodyPr/>
                    <a:lstStyle/>
                    <a:p>
                      <a:endParaRPr lang="en-ZA"/>
                    </a:p>
                  </a:txBody>
                  <a:tcPr/>
                </a:tc>
                <a:tc>
                  <a:txBody>
                    <a:bodyPr/>
                    <a:lstStyle/>
                    <a:p>
                      <a:pPr algn="l" rtl="0" fontAlgn="ctr"/>
                      <a:r>
                        <a:rPr lang="en-ZA" sz="1600" b="0" i="0" u="none" strike="noStrike" dirty="0">
                          <a:solidFill>
                            <a:srgbClr val="000000"/>
                          </a:solidFill>
                          <a:effectLst/>
                          <a:latin typeface="Arial" panose="020B0604020202020204" pitchFamily="34" charset="0"/>
                        </a:rPr>
                        <a:t>Relating to current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                     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600" b="0" i="0" u="none" strike="noStrike" dirty="0">
                          <a:solidFill>
                            <a:srgbClr val="000000"/>
                          </a:solidFill>
                          <a:effectLst/>
                          <a:latin typeface="Arial" panose="020B0604020202020204" pitchFamily="34" charset="0"/>
                        </a:rPr>
                        <a:t>                    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4980">
                <a:tc gridSpan="2">
                  <a:txBody>
                    <a:bodyPr/>
                    <a:lstStyle/>
                    <a:p>
                      <a:pPr algn="l" rtl="0" fontAlgn="ctr"/>
                      <a:r>
                        <a:rPr lang="en-US" sz="1600" b="1" i="0" u="none" strike="noStrike" dirty="0">
                          <a:solidFill>
                            <a:srgbClr val="000000"/>
                          </a:solidFill>
                          <a:effectLst/>
                          <a:latin typeface="Arial" panose="020B0604020202020204" pitchFamily="34" charset="0"/>
                        </a:rPr>
                        <a:t>Total Current and Prior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en-ZA"/>
                    </a:p>
                  </a:txBody>
                  <a:tcPr/>
                </a:tc>
                <a:tc>
                  <a:txBody>
                    <a:bodyPr/>
                    <a:lstStyle/>
                    <a:p>
                      <a:pPr algn="ctr" rtl="0" fontAlgn="b"/>
                      <a:r>
                        <a:rPr lang="en-ZA" sz="1600" b="1" i="0" u="none" strike="noStrike" dirty="0">
                          <a:solidFill>
                            <a:srgbClr val="000000"/>
                          </a:solidFill>
                          <a:effectLst/>
                          <a:latin typeface="Arial" panose="020B0604020202020204" pitchFamily="34" charset="0"/>
                        </a:rPr>
                        <a:t>                2 649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rtl="0" fontAlgn="b"/>
                      <a:r>
                        <a:rPr lang="en-ZA" sz="1600" b="1" i="0" u="none" strike="noStrike" dirty="0">
                          <a:solidFill>
                            <a:srgbClr val="000000"/>
                          </a:solidFill>
                          <a:effectLst/>
                          <a:latin typeface="Arial" panose="020B0604020202020204" pitchFamily="34" charset="0"/>
                        </a:rPr>
                        <a:t>               2 521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05"/>
                  </a:ext>
                </a:extLst>
              </a:tr>
              <a:tr h="264980">
                <a:tc rowSpan="2">
                  <a:txBody>
                    <a:bodyPr/>
                    <a:lstStyle/>
                    <a:p>
                      <a:pPr algn="l" rtl="0" fontAlgn="ctr"/>
                      <a:r>
                        <a:rPr lang="en-ZA" sz="1600" b="0" i="0" u="none" strike="noStrike" dirty="0">
                          <a:solidFill>
                            <a:srgbClr val="000000"/>
                          </a:solidFill>
                          <a:effectLst/>
                          <a:latin typeface="Arial" panose="020B0604020202020204" pitchFamily="34" charset="0"/>
                        </a:rPr>
                        <a:t>Less: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600" b="0" i="0" u="none" strike="noStrike" dirty="0">
                          <a:solidFill>
                            <a:srgbClr val="000000"/>
                          </a:solidFill>
                          <a:effectLst/>
                          <a:latin typeface="Arial" panose="020B0604020202020204" pitchFamily="34" charset="0"/>
                        </a:rPr>
                        <a:t>Amounts recoverable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                    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600" b="0" i="0" u="none" strike="noStrike" dirty="0">
                          <a:solidFill>
                            <a:srgbClr val="000000"/>
                          </a:solidFill>
                          <a:effectLst/>
                          <a:latin typeface="Arial" panose="020B0604020202020204" pitchFamily="34" charset="0"/>
                        </a:rPr>
                        <a:t>-                   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4980">
                <a:tc vMerge="1">
                  <a:txBody>
                    <a:bodyPr/>
                    <a:lstStyle/>
                    <a:p>
                      <a:endParaRPr lang="en-ZA"/>
                    </a:p>
                  </a:txBody>
                  <a:tcPr/>
                </a:tc>
                <a:tc>
                  <a:txBody>
                    <a:bodyPr/>
                    <a:lstStyle/>
                    <a:p>
                      <a:pPr algn="l" rtl="0" fontAlgn="ctr"/>
                      <a:r>
                        <a:rPr lang="en-ZA" sz="1600" b="0" i="0" u="none" strike="noStrike" dirty="0">
                          <a:solidFill>
                            <a:srgbClr val="000000"/>
                          </a:solidFill>
                          <a:effectLst/>
                          <a:latin typeface="Arial" panose="020B0604020202020204" pitchFamily="34" charset="0"/>
                        </a:rPr>
                        <a:t>Amounts Written off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600" b="0" i="0" u="none" strike="noStrike" dirty="0">
                          <a:solidFill>
                            <a:srgbClr val="000000"/>
                          </a:solidFill>
                          <a:effectLst/>
                          <a:latin typeface="Arial" panose="020B0604020202020204" pitchFamily="34" charset="0"/>
                        </a:rPr>
                        <a:t>-               1 678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1600" b="0" i="0" u="none" strike="noStrike" dirty="0">
                          <a:solidFill>
                            <a:srgbClr val="000000"/>
                          </a:solidFill>
                          <a:effectLst/>
                          <a:latin typeface="Arial" panose="020B0604020202020204" pitchFamily="34" charset="0"/>
                        </a:rPr>
                        <a:t>-                   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4980">
                <a:tc gridSpan="2">
                  <a:txBody>
                    <a:bodyPr/>
                    <a:lstStyle/>
                    <a:p>
                      <a:pPr algn="l" rtl="0" fontAlgn="ctr"/>
                      <a:r>
                        <a:rPr lang="en-US" sz="1600" b="1" i="0" u="none" strike="noStrike" dirty="0">
                          <a:solidFill>
                            <a:srgbClr val="000000"/>
                          </a:solidFill>
                          <a:effectLst/>
                          <a:latin typeface="Arial" panose="020B0604020202020204" pitchFamily="34" charset="0"/>
                        </a:rPr>
                        <a:t>Balance as at 31 March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en-ZA"/>
                    </a:p>
                  </a:txBody>
                  <a:tcPr/>
                </a:tc>
                <a:tc>
                  <a:txBody>
                    <a:bodyPr/>
                    <a:lstStyle/>
                    <a:p>
                      <a:pPr algn="ctr" rtl="0" fontAlgn="ctr"/>
                      <a:r>
                        <a:rPr lang="en-ZA" sz="1600" b="1" i="0" u="none" strike="noStrike" dirty="0">
                          <a:solidFill>
                            <a:srgbClr val="000000"/>
                          </a:solidFill>
                          <a:effectLst/>
                          <a:latin typeface="Arial" panose="020B0604020202020204" pitchFamily="34" charset="0"/>
                        </a:rPr>
                        <a:t>                   960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rtl="0" fontAlgn="ctr"/>
                      <a:r>
                        <a:rPr lang="en-ZA" sz="1600" b="1" i="0" u="none" strike="noStrike" dirty="0">
                          <a:solidFill>
                            <a:srgbClr val="000000"/>
                          </a:solidFill>
                          <a:effectLst/>
                          <a:latin typeface="Arial" panose="020B0604020202020204" pitchFamily="34" charset="0"/>
                        </a:rPr>
                        <a:t>               2 415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08"/>
                  </a:ext>
                </a:extLst>
              </a:tr>
            </a:tbl>
          </a:graphicData>
        </a:graphic>
      </p:graphicFrame>
      <p:sp>
        <p:nvSpPr>
          <p:cNvPr id="3" name="Rectangle 2"/>
          <p:cNvSpPr/>
          <p:nvPr/>
        </p:nvSpPr>
        <p:spPr>
          <a:xfrm>
            <a:off x="683569" y="3861048"/>
            <a:ext cx="8064896" cy="2308324"/>
          </a:xfrm>
          <a:prstGeom prst="rect">
            <a:avLst/>
          </a:prstGeom>
        </p:spPr>
        <p:txBody>
          <a:bodyPr wrap="square">
            <a:spAutoFit/>
          </a:bodyPr>
          <a:lstStyle/>
          <a:p>
            <a:pPr marL="266700" indent="-266700" algn="just">
              <a:buFont typeface="Arial" panose="020B0604020202020204" pitchFamily="34" charset="0"/>
              <a:buChar char="•"/>
            </a:pPr>
            <a:r>
              <a:rPr lang="en-US" sz="1600" dirty="0">
                <a:solidFill>
                  <a:prstClr val="black"/>
                </a:solidFill>
              </a:rPr>
              <a:t>Most of the above cases are in respect of no shows where officials or witnesses did not honor the bookings made . There is one case to the value or R211 thousand in respect of a mobile home purchased for a province which was never utilized due to technical challenges. </a:t>
            </a:r>
          </a:p>
          <a:p>
            <a:pPr marL="266700" indent="-266700" algn="just">
              <a:buFont typeface="Arial" panose="020B0604020202020204" pitchFamily="34" charset="0"/>
              <a:buChar char="•"/>
              <a:defRPr/>
            </a:pPr>
            <a:r>
              <a:rPr lang="en-US" sz="1600" dirty="0">
                <a:solidFill>
                  <a:prstClr val="black"/>
                </a:solidFill>
              </a:rPr>
              <a:t>Cases to the value of R2. 415 million were carried over from previous financial years. New cases were reported during the 2021/22 financial year to the value of R234 thousand. Cases to the value of R1, 689 million were resolved, written-off or recovered during the 2021/22 financial year which made up 64% of the value of cases on the register for the year.</a:t>
            </a:r>
          </a:p>
        </p:txBody>
      </p:sp>
    </p:spTree>
    <p:extLst>
      <p:ext uri="{BB962C8B-B14F-4D97-AF65-F5344CB8AC3E}">
        <p14:creationId xmlns:p14="http://schemas.microsoft.com/office/powerpoint/2010/main" val="38436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8208913" cy="338554"/>
          </a:xfrm>
          <a:prstGeom prst="rect">
            <a:avLst/>
          </a:prstGeom>
          <a:solidFill>
            <a:schemeClr val="accent2"/>
          </a:solidFill>
        </p:spPr>
        <p:txBody>
          <a:bodyPr wrap="square">
            <a:spAutoFit/>
          </a:bodyPr>
          <a:lstStyle/>
          <a:p>
            <a:pPr>
              <a:defRPr/>
            </a:pPr>
            <a:r>
              <a:rPr lang="en-ZA" sz="1600" b="1" dirty="0">
                <a:solidFill>
                  <a:srgbClr val="FFFFFF"/>
                </a:solidFill>
              </a:rPr>
              <a:t>12. CONCLUSION    </a:t>
            </a:r>
          </a:p>
        </p:txBody>
      </p:sp>
      <p:sp>
        <p:nvSpPr>
          <p:cNvPr id="3" name="Rectangle 2"/>
          <p:cNvSpPr/>
          <p:nvPr/>
        </p:nvSpPr>
        <p:spPr>
          <a:xfrm>
            <a:off x="539552" y="1556792"/>
            <a:ext cx="8064896" cy="2000548"/>
          </a:xfrm>
          <a:prstGeom prst="rect">
            <a:avLst/>
          </a:prstGeom>
        </p:spPr>
        <p:txBody>
          <a:bodyPr wrap="square">
            <a:spAutoFit/>
          </a:bodyPr>
          <a:lstStyle/>
          <a:p>
            <a:pPr algn="just">
              <a:lnSpc>
                <a:spcPct val="150000"/>
              </a:lnSpc>
            </a:pPr>
            <a:r>
              <a:rPr lang="en-US" dirty="0">
                <a:solidFill>
                  <a:prstClr val="black"/>
                </a:solidFill>
                <a:latin typeface="+mn-lt"/>
              </a:rPr>
              <a:t>The Department appreciate the guidance provided by the oversight bodies during the year ,  their recommendation will go a long way in resolving service delivery issues and the control environment.  The Department remains committed in implementing the recommendations.</a:t>
            </a:r>
          </a:p>
          <a:p>
            <a:pPr algn="just"/>
            <a:endParaRPr lang="en-US" sz="1600" dirty="0">
              <a:solidFill>
                <a:prstClr val="black"/>
              </a:solidFill>
            </a:endParaRPr>
          </a:p>
        </p:txBody>
      </p:sp>
    </p:spTree>
    <p:extLst>
      <p:ext uri="{BB962C8B-B14F-4D97-AF65-F5344CB8AC3E}">
        <p14:creationId xmlns:p14="http://schemas.microsoft.com/office/powerpoint/2010/main" val="3240509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C47A1F-A662-D347-B721-5A0E5ECD0618}"/>
              </a:ext>
            </a:extLst>
          </p:cNvPr>
          <p:cNvSpPr txBox="1"/>
          <p:nvPr/>
        </p:nvSpPr>
        <p:spPr>
          <a:xfrm>
            <a:off x="0" y="3309048"/>
            <a:ext cx="914400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The Department of Justice and Constitutional Development</a:t>
            </a:r>
          </a:p>
          <a:p>
            <a:pPr algn="ctr"/>
            <a:r>
              <a:rPr lang="en-US" dirty="0">
                <a:latin typeface="Times New Roman" panose="02020603050405020304" pitchFamily="18" charset="0"/>
                <a:cs typeface="Times New Roman" panose="02020603050405020304" pitchFamily="18" charset="0"/>
              </a:rPr>
              <a:t>www.justice.gov.za  Follow us on</a:t>
            </a:r>
          </a:p>
        </p:txBody>
      </p:sp>
      <p:pic>
        <p:nvPicPr>
          <p:cNvPr id="8" name="Picture 7">
            <a:extLst>
              <a:ext uri="{FF2B5EF4-FFF2-40B4-BE49-F238E27FC236}">
                <a16:creationId xmlns:a16="http://schemas.microsoft.com/office/drawing/2014/main" id="{5FA147A0-16D8-B347-A8D4-1BA4A0F20D19}"/>
              </a:ext>
            </a:extLst>
          </p:cNvPr>
          <p:cNvPicPr>
            <a:picLocks noChangeAspect="1"/>
          </p:cNvPicPr>
          <p:nvPr/>
        </p:nvPicPr>
        <p:blipFill>
          <a:blip r:embed="rId2"/>
          <a:stretch>
            <a:fillRect/>
          </a:stretch>
        </p:blipFill>
        <p:spPr>
          <a:xfrm>
            <a:off x="6167393" y="3704032"/>
            <a:ext cx="295938" cy="191489"/>
          </a:xfrm>
          <a:prstGeom prst="rect">
            <a:avLst/>
          </a:prstGeom>
        </p:spPr>
      </p:pic>
      <p:pic>
        <p:nvPicPr>
          <p:cNvPr id="10" name="Picture 9">
            <a:extLst>
              <a:ext uri="{FF2B5EF4-FFF2-40B4-BE49-F238E27FC236}">
                <a16:creationId xmlns:a16="http://schemas.microsoft.com/office/drawing/2014/main" id="{3500042D-3EED-9B48-AB16-9BA4E4BC0862}"/>
              </a:ext>
            </a:extLst>
          </p:cNvPr>
          <p:cNvPicPr>
            <a:picLocks noChangeAspect="1"/>
          </p:cNvPicPr>
          <p:nvPr/>
        </p:nvPicPr>
        <p:blipFill>
          <a:blip r:embed="rId3"/>
          <a:stretch>
            <a:fillRect/>
          </a:stretch>
        </p:blipFill>
        <p:spPr>
          <a:xfrm>
            <a:off x="6547767" y="3669375"/>
            <a:ext cx="201826" cy="238521"/>
          </a:xfrm>
          <a:prstGeom prst="rect">
            <a:avLst/>
          </a:prstGeom>
        </p:spPr>
      </p:pic>
      <p:sp>
        <p:nvSpPr>
          <p:cNvPr id="2" name="Rectangle 1"/>
          <p:cNvSpPr/>
          <p:nvPr/>
        </p:nvSpPr>
        <p:spPr>
          <a:xfrm>
            <a:off x="2735674" y="2061993"/>
            <a:ext cx="4347298" cy="769441"/>
          </a:xfrm>
          <a:prstGeom prst="rect">
            <a:avLst/>
          </a:prstGeom>
        </p:spPr>
        <p:txBody>
          <a:bodyPr wrap="square">
            <a:spAutoFit/>
          </a:bodyPr>
          <a:lstStyle/>
          <a:p>
            <a:r>
              <a:rPr lang="en-US" sz="4400" b="1" kern="0" dirty="0">
                <a:cs typeface="Arial" panose="020B0604020202020204" pitchFamily="34" charset="0"/>
              </a:rPr>
              <a:t>THANK YOU</a:t>
            </a:r>
            <a:endParaRPr lang="en-US" sz="4400" dirty="0"/>
          </a:p>
        </p:txBody>
      </p:sp>
    </p:spTree>
    <p:extLst>
      <p:ext uri="{BB962C8B-B14F-4D97-AF65-F5344CB8AC3E}">
        <p14:creationId xmlns:p14="http://schemas.microsoft.com/office/powerpoint/2010/main" val="97723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34412" y="922570"/>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717356" y="529982"/>
            <a:ext cx="7604770" cy="369332"/>
          </a:xfrm>
          <a:prstGeom prst="rect">
            <a:avLst/>
          </a:prstGeom>
          <a:solidFill>
            <a:schemeClr val="accent2"/>
          </a:solidFill>
        </p:spPr>
        <p:txBody>
          <a:bodyPr wrap="square">
            <a:spAutoFit/>
          </a:bodyPr>
          <a:lstStyle/>
          <a:p>
            <a:pPr>
              <a:spcBef>
                <a:spcPct val="0"/>
              </a:spcBef>
            </a:pPr>
            <a:r>
              <a:rPr lang="en-ZA" b="1" dirty="0">
                <a:solidFill>
                  <a:schemeClr val="bg1"/>
                </a:solidFill>
                <a:latin typeface="Arial" panose="020B0604020202020204" pitchFamily="34" charset="0"/>
                <a:cs typeface="Arial" panose="020B0604020202020204" pitchFamily="34" charset="0"/>
              </a:rPr>
              <a:t>3. 2021/22 OVERALL DEPARTMENTAL PERFORMANCE</a:t>
            </a:r>
          </a:p>
        </p:txBody>
      </p:sp>
      <p:graphicFrame>
        <p:nvGraphicFramePr>
          <p:cNvPr id="3" name="Diagram 2"/>
          <p:cNvGraphicFramePr/>
          <p:nvPr>
            <p:extLst>
              <p:ext uri="{D42A27DB-BD31-4B8C-83A1-F6EECF244321}">
                <p14:modId xmlns:p14="http://schemas.microsoft.com/office/powerpoint/2010/main" val="382808880"/>
              </p:ext>
            </p:extLst>
          </p:nvPr>
        </p:nvGraphicFramePr>
        <p:xfrm>
          <a:off x="495261" y="1185984"/>
          <a:ext cx="7838557" cy="3793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309762" y="5078437"/>
            <a:ext cx="7123819" cy="85812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ctangle 5"/>
          <p:cNvSpPr/>
          <p:nvPr/>
        </p:nvSpPr>
        <p:spPr>
          <a:xfrm>
            <a:off x="744301" y="548680"/>
            <a:ext cx="7604770" cy="369332"/>
          </a:xfrm>
          <a:prstGeom prst="rect">
            <a:avLst/>
          </a:prstGeom>
          <a:solidFill>
            <a:schemeClr val="accent2"/>
          </a:solidFill>
        </p:spPr>
        <p:txBody>
          <a:bodyPr wrap="square">
            <a:spAutoFit/>
          </a:bodyPr>
          <a:lstStyle/>
          <a:p>
            <a:pPr>
              <a:spcBef>
                <a:spcPct val="0"/>
              </a:spcBef>
            </a:pPr>
            <a:r>
              <a:rPr lang="en-ZA" b="1" dirty="0">
                <a:solidFill>
                  <a:schemeClr val="bg1"/>
                </a:solidFill>
                <a:latin typeface="Arial" panose="020B0604020202020204" pitchFamily="34" charset="0"/>
                <a:cs typeface="Arial" panose="020B0604020202020204" pitchFamily="34" charset="0"/>
              </a:rPr>
              <a:t>3. 2021/22 OVERALL DEPARTMENTAL PERFORMANCE</a:t>
            </a:r>
          </a:p>
        </p:txBody>
      </p:sp>
    </p:spTree>
    <p:extLst>
      <p:ext uri="{BB962C8B-B14F-4D97-AF65-F5344CB8AC3E}">
        <p14:creationId xmlns:p14="http://schemas.microsoft.com/office/powerpoint/2010/main" val="280267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43562" y="143285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3" name="TextBox 2"/>
          <p:cNvSpPr txBox="1"/>
          <p:nvPr/>
        </p:nvSpPr>
        <p:spPr>
          <a:xfrm>
            <a:off x="254181" y="4365104"/>
            <a:ext cx="8516203" cy="2492990"/>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Departmental performance has begun to gain momentum, with an improvement since 2020-21 financial year.</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a:t>
            </a:r>
            <a:r>
              <a:rPr lang="en-US" sz="1600" dirty="0">
                <a:latin typeface="Arial" panose="020B0604020202020204" pitchFamily="34" charset="0"/>
                <a:cs typeface="Arial" panose="020B0604020202020204" pitchFamily="34" charset="0"/>
              </a:rPr>
              <a:t>performance has increased by 29</a:t>
            </a:r>
            <a:r>
              <a:rPr lang="en-US" sz="1600" dirty="0"/>
              <a:t>% in 2020/21 and 19% in</a:t>
            </a:r>
            <a:r>
              <a:rPr lang="en-US" sz="1600" dirty="0">
                <a:latin typeface="Arial" panose="020B0604020202020204" pitchFamily="34" charset="0"/>
                <a:cs typeface="Arial" panose="020B0604020202020204" pitchFamily="34" charset="0"/>
              </a:rPr>
              <a:t> 2021/22. </a:t>
            </a:r>
            <a:r>
              <a:rPr lang="en-US" sz="1600" dirty="0"/>
              <a:t>Although the percentage shows decline but the performance has been increasing steadily. </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a:t>The target for the Department is to achieve at least 80% of the annual targets was missed  by 1%. </a:t>
            </a:r>
          </a:p>
          <a:p>
            <a:pPr algn="just"/>
            <a:endParaRPr lang="en-US"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7673464"/>
              </p:ext>
            </p:extLst>
          </p:nvPr>
        </p:nvGraphicFramePr>
        <p:xfrm>
          <a:off x="487574" y="1314434"/>
          <a:ext cx="7840880" cy="293426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709898" y="620688"/>
            <a:ext cx="7604770" cy="369332"/>
          </a:xfrm>
          <a:prstGeom prst="rect">
            <a:avLst/>
          </a:prstGeom>
          <a:solidFill>
            <a:schemeClr val="accent2"/>
          </a:solidFill>
        </p:spPr>
        <p:txBody>
          <a:bodyPr wrap="square">
            <a:spAutoFit/>
          </a:bodyPr>
          <a:lstStyle/>
          <a:p>
            <a:pPr>
              <a:spcBef>
                <a:spcPct val="0"/>
              </a:spcBef>
            </a:pPr>
            <a:r>
              <a:rPr lang="en-ZA" b="1" dirty="0">
                <a:solidFill>
                  <a:schemeClr val="bg1"/>
                </a:solidFill>
                <a:latin typeface="Arial" panose="020B0604020202020204" pitchFamily="34" charset="0"/>
                <a:cs typeface="Arial" panose="020B0604020202020204" pitchFamily="34" charset="0"/>
              </a:rPr>
              <a:t>3. 2021/22 OVERALL DEPARTMENTAL PERFORMANCE</a:t>
            </a:r>
          </a:p>
        </p:txBody>
      </p:sp>
    </p:spTree>
    <p:extLst>
      <p:ext uri="{BB962C8B-B14F-4D97-AF65-F5344CB8AC3E}">
        <p14:creationId xmlns:p14="http://schemas.microsoft.com/office/powerpoint/2010/main" val="18080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84;p41"/>
          <p:cNvSpPr txBox="1">
            <a:spLocks/>
          </p:cNvSpPr>
          <p:nvPr/>
        </p:nvSpPr>
        <p:spPr>
          <a:xfrm>
            <a:off x="3520925" y="336975"/>
            <a:ext cx="4896900" cy="4469700"/>
          </a:xfrm>
          <a:prstGeom prst="rect">
            <a:avLst/>
          </a:prstGeom>
        </p:spPr>
        <p:txBody>
          <a:bodyPr spcFirstLastPara="1" wrap="square" lIns="91425" tIns="91425" rIns="91425" bIns="91425" anchor="ctr" anchorCtr="0">
            <a:noAutofit/>
          </a:bodyPr>
          <a:lstStyle>
            <a:lvl1pPr marL="342900" indent="-342900" algn="l" rtl="0" eaLnBrk="0" fontAlgn="base" hangingPunct="0">
              <a:spcBef>
                <a:spcPct val="20000"/>
              </a:spcBef>
              <a:spcAft>
                <a:spcPct val="20000"/>
              </a:spcAft>
              <a:buFont typeface="Wingdings 2" panose="05020102010507070707" pitchFamily="18" charset="2"/>
              <a:buChar char="¡"/>
              <a:defRPr b="1" kern="1200">
                <a:solidFill>
                  <a:srgbClr val="663300"/>
                </a:solidFill>
                <a:latin typeface="+mn-lt"/>
                <a:ea typeface="+mn-ea"/>
                <a:cs typeface="+mn-cs"/>
              </a:defRPr>
            </a:lvl1pPr>
            <a:lvl2pPr marL="742950" indent="-285750" algn="l" rtl="0" eaLnBrk="0" fontAlgn="base" hangingPunct="0">
              <a:spcBef>
                <a:spcPct val="20000"/>
              </a:spcBef>
              <a:spcAft>
                <a:spcPct val="20000"/>
              </a:spcAft>
              <a:buChar char="–"/>
              <a:defRPr b="1" kern="1200">
                <a:solidFill>
                  <a:srgbClr val="663300"/>
                </a:solidFill>
                <a:latin typeface="+mn-lt"/>
                <a:ea typeface="+mn-ea"/>
                <a:cs typeface="+mn-cs"/>
              </a:defRPr>
            </a:lvl2pPr>
            <a:lvl3pPr marL="1143000" indent="-228600" algn="l" rtl="0" eaLnBrk="0" fontAlgn="base" hangingPunct="0">
              <a:spcBef>
                <a:spcPct val="20000"/>
              </a:spcBef>
              <a:spcAft>
                <a:spcPct val="20000"/>
              </a:spcAft>
              <a:buChar char="•"/>
              <a:defRPr b="1" kern="1200">
                <a:solidFill>
                  <a:srgbClr val="663300"/>
                </a:solidFill>
                <a:latin typeface="+mn-lt"/>
                <a:ea typeface="+mn-ea"/>
                <a:cs typeface="+mn-cs"/>
              </a:defRPr>
            </a:lvl3pPr>
            <a:lvl4pPr marL="1600200" indent="-228600" algn="l" rtl="0" eaLnBrk="0" fontAlgn="base" hangingPunct="0">
              <a:spcBef>
                <a:spcPct val="20000"/>
              </a:spcBef>
              <a:spcAft>
                <a:spcPct val="20000"/>
              </a:spcAft>
              <a:buChar char="–"/>
              <a:defRPr b="1" kern="1200">
                <a:solidFill>
                  <a:srgbClr val="663300"/>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Wingdings 2" panose="05020102010507070707" pitchFamily="18" charset="2"/>
              <a:buNone/>
            </a:pPr>
            <a:endParaRPr lang="en-US" dirty="0"/>
          </a:p>
        </p:txBody>
      </p:sp>
      <p:sp>
        <p:nvSpPr>
          <p:cNvPr id="6" name="Oval 5">
            <a:extLst>
              <a:ext uri="{FF2B5EF4-FFF2-40B4-BE49-F238E27FC236}">
                <a16:creationId xmlns:a16="http://schemas.microsoft.com/office/drawing/2014/main" id="{B47E0894-5FF6-4780-839E-0268CFD65858}"/>
              </a:ext>
            </a:extLst>
          </p:cNvPr>
          <p:cNvSpPr/>
          <p:nvPr/>
        </p:nvSpPr>
        <p:spPr>
          <a:xfrm>
            <a:off x="10129006" y="363467"/>
            <a:ext cx="451117" cy="4511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2</a:t>
            </a:r>
          </a:p>
        </p:txBody>
      </p:sp>
      <p:sp>
        <p:nvSpPr>
          <p:cNvPr id="7" name="TextBox 6">
            <a:extLst>
              <a:ext uri="{FF2B5EF4-FFF2-40B4-BE49-F238E27FC236}">
                <a16:creationId xmlns:a16="http://schemas.microsoft.com/office/drawing/2014/main" id="{6699AC3C-FE44-4341-B799-F20DE8937C2B}"/>
              </a:ext>
            </a:extLst>
          </p:cNvPr>
          <p:cNvSpPr txBox="1"/>
          <p:nvPr/>
        </p:nvSpPr>
        <p:spPr>
          <a:xfrm>
            <a:off x="752064" y="510936"/>
            <a:ext cx="7348328" cy="369332"/>
          </a:xfrm>
          <a:prstGeom prst="rect">
            <a:avLst/>
          </a:prstGeom>
          <a:solidFill>
            <a:schemeClr val="accent2"/>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mn-lt"/>
                <a:ea typeface="Noto Sans" panose="020B0502040504020204" pitchFamily="34"/>
                <a:cs typeface="Calibri" panose="020F0502020204030204" pitchFamily="34" charset="0"/>
              </a:rPr>
              <a:t>4. OVERALL PERFORMANCE PER PROGRAMME</a:t>
            </a:r>
          </a:p>
        </p:txBody>
      </p:sp>
      <p:sp>
        <p:nvSpPr>
          <p:cNvPr id="8" name="Arrow: Pentagon 1">
            <a:extLst>
              <a:ext uri="{FF2B5EF4-FFF2-40B4-BE49-F238E27FC236}">
                <a16:creationId xmlns:a16="http://schemas.microsoft.com/office/drawing/2014/main" id="{E20D09A7-83DA-47D7-8835-65AA6E22E227}"/>
              </a:ext>
            </a:extLst>
          </p:cNvPr>
          <p:cNvSpPr/>
          <p:nvPr/>
        </p:nvSpPr>
        <p:spPr>
          <a:xfrm>
            <a:off x="611560" y="1168216"/>
            <a:ext cx="1483031" cy="859540"/>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F75430F2-C29B-490A-A12B-C953EE76E860}"/>
              </a:ext>
            </a:extLst>
          </p:cNvPr>
          <p:cNvGrpSpPr/>
          <p:nvPr/>
        </p:nvGrpSpPr>
        <p:grpSpPr>
          <a:xfrm>
            <a:off x="1791646" y="1168216"/>
            <a:ext cx="6815222" cy="859540"/>
            <a:chOff x="2189480" y="2153920"/>
            <a:chExt cx="7213599" cy="1137920"/>
          </a:xfrm>
          <a:solidFill>
            <a:srgbClr val="00B050"/>
          </a:solidFill>
        </p:grpSpPr>
        <p:sp>
          <p:nvSpPr>
            <p:cNvPr id="10" name="Arrow: Chevron 2">
              <a:extLst>
                <a:ext uri="{FF2B5EF4-FFF2-40B4-BE49-F238E27FC236}">
                  <a16:creationId xmlns:a16="http://schemas.microsoft.com/office/drawing/2014/main" id="{E4902C58-E153-4BF7-950A-D1AAB4AFC986}"/>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AE41742-CF4A-4F94-8B35-9ACD7CFFA56B}"/>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2" name="Arrow: Pentagon 8">
            <a:extLst>
              <a:ext uri="{FF2B5EF4-FFF2-40B4-BE49-F238E27FC236}">
                <a16:creationId xmlns:a16="http://schemas.microsoft.com/office/drawing/2014/main" id="{83FC3BF6-085A-465A-AC29-C6850C13445A}"/>
              </a:ext>
            </a:extLst>
          </p:cNvPr>
          <p:cNvSpPr/>
          <p:nvPr/>
        </p:nvSpPr>
        <p:spPr>
          <a:xfrm>
            <a:off x="611560" y="2114538"/>
            <a:ext cx="1483031" cy="8595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C62A3799-0CD7-4C64-8242-AC9EA24CA07C}"/>
              </a:ext>
            </a:extLst>
          </p:cNvPr>
          <p:cNvGrpSpPr/>
          <p:nvPr/>
        </p:nvGrpSpPr>
        <p:grpSpPr>
          <a:xfrm>
            <a:off x="1791646" y="2114538"/>
            <a:ext cx="6815222" cy="859540"/>
            <a:chOff x="2189480" y="2153920"/>
            <a:chExt cx="7213599" cy="1137920"/>
          </a:xfrm>
          <a:solidFill>
            <a:schemeClr val="accent2"/>
          </a:solidFill>
        </p:grpSpPr>
        <p:sp>
          <p:nvSpPr>
            <p:cNvPr id="14" name="Arrow: Chevron 10">
              <a:extLst>
                <a:ext uri="{FF2B5EF4-FFF2-40B4-BE49-F238E27FC236}">
                  <a16:creationId xmlns:a16="http://schemas.microsoft.com/office/drawing/2014/main" id="{69D05AF8-0362-40E3-A7E7-10278B88F503}"/>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0053719-8142-4D73-BD76-5FA6F7C9E069}"/>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6" name="Arrow: Pentagon 12">
            <a:extLst>
              <a:ext uri="{FF2B5EF4-FFF2-40B4-BE49-F238E27FC236}">
                <a16:creationId xmlns:a16="http://schemas.microsoft.com/office/drawing/2014/main" id="{8645047F-D9CB-4CC1-BC0F-1C4292F5A94A}"/>
              </a:ext>
            </a:extLst>
          </p:cNvPr>
          <p:cNvSpPr/>
          <p:nvPr/>
        </p:nvSpPr>
        <p:spPr>
          <a:xfrm>
            <a:off x="611560" y="3060858"/>
            <a:ext cx="1483031" cy="85954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F283355-3C29-4FB8-A131-09D9EB725ACF}"/>
              </a:ext>
            </a:extLst>
          </p:cNvPr>
          <p:cNvGrpSpPr/>
          <p:nvPr/>
        </p:nvGrpSpPr>
        <p:grpSpPr>
          <a:xfrm>
            <a:off x="1791646" y="3060858"/>
            <a:ext cx="6815222" cy="859540"/>
            <a:chOff x="2189480" y="2153920"/>
            <a:chExt cx="7213599" cy="1137920"/>
          </a:xfrm>
          <a:solidFill>
            <a:schemeClr val="accent4"/>
          </a:solidFill>
        </p:grpSpPr>
        <p:sp>
          <p:nvSpPr>
            <p:cNvPr id="18" name="Arrow: Chevron 14">
              <a:extLst>
                <a:ext uri="{FF2B5EF4-FFF2-40B4-BE49-F238E27FC236}">
                  <a16:creationId xmlns:a16="http://schemas.microsoft.com/office/drawing/2014/main" id="{7CEDD191-1D4E-49C5-8444-8F22619709F6}"/>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065D71D-6D12-4F7F-8EFA-813DA9004804}"/>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0" name="Arrow: Pentagon 16">
            <a:extLst>
              <a:ext uri="{FF2B5EF4-FFF2-40B4-BE49-F238E27FC236}">
                <a16:creationId xmlns:a16="http://schemas.microsoft.com/office/drawing/2014/main" id="{BF9B6AB6-6147-424D-8F82-81A2B273645F}"/>
              </a:ext>
            </a:extLst>
          </p:cNvPr>
          <p:cNvSpPr/>
          <p:nvPr/>
        </p:nvSpPr>
        <p:spPr>
          <a:xfrm>
            <a:off x="611560" y="4007180"/>
            <a:ext cx="1483031" cy="859540"/>
          </a:xfrm>
          <a:prstGeom prst="homePlate">
            <a:avLst/>
          </a:prstGeom>
          <a:solidFill>
            <a:srgbClr val="F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E733BE8E-BFBE-43EA-A9FD-BD45F197DD84}"/>
              </a:ext>
            </a:extLst>
          </p:cNvPr>
          <p:cNvGrpSpPr/>
          <p:nvPr/>
        </p:nvGrpSpPr>
        <p:grpSpPr>
          <a:xfrm>
            <a:off x="1791646" y="4007180"/>
            <a:ext cx="6815222" cy="859540"/>
            <a:chOff x="2189480" y="2153920"/>
            <a:chExt cx="7213599" cy="1137920"/>
          </a:xfrm>
          <a:solidFill>
            <a:srgbClr val="FF4F4F"/>
          </a:solidFill>
        </p:grpSpPr>
        <p:sp>
          <p:nvSpPr>
            <p:cNvPr id="22" name="Arrow: Chevron 18">
              <a:extLst>
                <a:ext uri="{FF2B5EF4-FFF2-40B4-BE49-F238E27FC236}">
                  <a16:creationId xmlns:a16="http://schemas.microsoft.com/office/drawing/2014/main" id="{1E05DB33-7027-4243-B2B1-AE959B934587}"/>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3CAB0D8-22D4-44B8-BBE1-517EC44C45DC}"/>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6" name="Arrow: Pentagon 21">
            <a:extLst>
              <a:ext uri="{FF2B5EF4-FFF2-40B4-BE49-F238E27FC236}">
                <a16:creationId xmlns:a16="http://schemas.microsoft.com/office/drawing/2014/main" id="{7A635083-451F-40BF-9734-33850F7342D3}"/>
              </a:ext>
            </a:extLst>
          </p:cNvPr>
          <p:cNvSpPr/>
          <p:nvPr/>
        </p:nvSpPr>
        <p:spPr>
          <a:xfrm>
            <a:off x="611560" y="4957472"/>
            <a:ext cx="1483031" cy="85954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2CC8895A-9474-4AF5-956A-D6B3CEFA3279}"/>
              </a:ext>
            </a:extLst>
          </p:cNvPr>
          <p:cNvGrpSpPr/>
          <p:nvPr/>
        </p:nvGrpSpPr>
        <p:grpSpPr>
          <a:xfrm>
            <a:off x="1791646" y="4957472"/>
            <a:ext cx="6815222" cy="859540"/>
            <a:chOff x="2189480" y="2153920"/>
            <a:chExt cx="7213599" cy="1137920"/>
          </a:xfrm>
          <a:solidFill>
            <a:srgbClr val="FFC000"/>
          </a:solidFill>
        </p:grpSpPr>
        <p:sp>
          <p:nvSpPr>
            <p:cNvPr id="28" name="Arrow: Chevron 23">
              <a:extLst>
                <a:ext uri="{FF2B5EF4-FFF2-40B4-BE49-F238E27FC236}">
                  <a16:creationId xmlns:a16="http://schemas.microsoft.com/office/drawing/2014/main" id="{FA5ECFFC-D03C-4BA5-970C-397D92480096}"/>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0B1D260-A41C-4E95-A755-8E359C341F2F}"/>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72A83EA8-E44D-4CC9-982F-1B8B609D21F2}"/>
              </a:ext>
            </a:extLst>
          </p:cNvPr>
          <p:cNvSpPr txBox="1"/>
          <p:nvPr/>
        </p:nvSpPr>
        <p:spPr>
          <a:xfrm>
            <a:off x="678792" y="1238516"/>
            <a:ext cx="1010653" cy="707886"/>
          </a:xfrm>
          <a:prstGeom prst="rect">
            <a:avLst/>
          </a:prstGeom>
          <a:solidFill>
            <a:srgbClr val="00B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01</a:t>
            </a:r>
            <a:endParaRPr kumimoji="0" lang="en-GB" sz="4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1" name="TextBox 30">
            <a:extLst>
              <a:ext uri="{FF2B5EF4-FFF2-40B4-BE49-F238E27FC236}">
                <a16:creationId xmlns:a16="http://schemas.microsoft.com/office/drawing/2014/main" id="{AF674A17-AAE5-4964-89E9-E927EF4D90FD}"/>
              </a:ext>
            </a:extLst>
          </p:cNvPr>
          <p:cNvSpPr txBox="1"/>
          <p:nvPr/>
        </p:nvSpPr>
        <p:spPr>
          <a:xfrm>
            <a:off x="678792" y="2181702"/>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en-US" sz="4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a:t>
            </a:r>
            <a:endParaRPr kumimoji="0" lang="en-GB" sz="4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2" name="TextBox 31">
            <a:extLst>
              <a:ext uri="{FF2B5EF4-FFF2-40B4-BE49-F238E27FC236}">
                <a16:creationId xmlns:a16="http://schemas.microsoft.com/office/drawing/2014/main" id="{F09FA8CE-2609-4B18-A96B-C2D56CF5BE9D}"/>
              </a:ext>
            </a:extLst>
          </p:cNvPr>
          <p:cNvSpPr txBox="1"/>
          <p:nvPr/>
        </p:nvSpPr>
        <p:spPr>
          <a:xfrm>
            <a:off x="678791" y="3149043"/>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en-US" sz="4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3</a:t>
            </a:r>
            <a:endParaRPr kumimoji="0" lang="en-GB" sz="4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3" name="TextBox 32">
            <a:extLst>
              <a:ext uri="{FF2B5EF4-FFF2-40B4-BE49-F238E27FC236}">
                <a16:creationId xmlns:a16="http://schemas.microsoft.com/office/drawing/2014/main" id="{0FB775DB-7BDA-40F8-8943-FE3A0A82B375}"/>
              </a:ext>
            </a:extLst>
          </p:cNvPr>
          <p:cNvSpPr txBox="1"/>
          <p:nvPr/>
        </p:nvSpPr>
        <p:spPr>
          <a:xfrm>
            <a:off x="678792" y="4083007"/>
            <a:ext cx="1010653" cy="707886"/>
          </a:xfrm>
          <a:prstGeom prst="rect">
            <a:avLst/>
          </a:prstGeom>
          <a:solidFill>
            <a:srgbClr val="FF4F4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en-US" sz="4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endParaRPr kumimoji="0" lang="en-GB" sz="4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4" name="TextBox 33">
            <a:extLst>
              <a:ext uri="{FF2B5EF4-FFF2-40B4-BE49-F238E27FC236}">
                <a16:creationId xmlns:a16="http://schemas.microsoft.com/office/drawing/2014/main" id="{1B1F7E83-9D5F-403A-AEC1-1DBFB6EEEFA9}"/>
              </a:ext>
            </a:extLst>
          </p:cNvPr>
          <p:cNvSpPr txBox="1"/>
          <p:nvPr/>
        </p:nvSpPr>
        <p:spPr>
          <a:xfrm>
            <a:off x="678792" y="5027887"/>
            <a:ext cx="1010653" cy="707886"/>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en-US" sz="4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5</a:t>
            </a:r>
            <a:endParaRPr kumimoji="0" lang="en-GB" sz="4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5" name="TextBox 34">
            <a:extLst>
              <a:ext uri="{FF2B5EF4-FFF2-40B4-BE49-F238E27FC236}">
                <a16:creationId xmlns:a16="http://schemas.microsoft.com/office/drawing/2014/main" id="{6622EE78-8826-4D13-896F-3CE387814C90}"/>
              </a:ext>
            </a:extLst>
          </p:cNvPr>
          <p:cNvSpPr txBox="1"/>
          <p:nvPr/>
        </p:nvSpPr>
        <p:spPr>
          <a:xfrm>
            <a:off x="2319112" y="1409862"/>
            <a:ext cx="4648627" cy="461665"/>
          </a:xfrm>
          <a:prstGeom prst="rect">
            <a:avLst/>
          </a:prstGeom>
          <a:solidFill>
            <a:srgbClr val="00B050"/>
          </a:solidFill>
        </p:spPr>
        <p:txBody>
          <a:bodyPr wrap="square" rtlCol="0">
            <a:spAutoFit/>
          </a:bodyPr>
          <a:lstStyle/>
          <a:p>
            <a:pPr lvl="0" algn="just" eaLnBrk="1" fontAlgn="auto" hangingPunct="1">
              <a:spcBef>
                <a:spcPts val="0"/>
              </a:spcBef>
              <a:spcAft>
                <a:spcPts val="0"/>
              </a:spcAft>
              <a:defRPr/>
            </a:pPr>
            <a:r>
              <a:rPr lang="en-ZA" sz="2400" b="1" dirty="0">
                <a:solidFill>
                  <a:schemeClr val="bg1"/>
                </a:solidFill>
                <a:latin typeface="+mn-lt"/>
                <a:cs typeface="Calibri" panose="020F0502020204030204" pitchFamily="34" charset="0"/>
              </a:rPr>
              <a:t>Administration</a:t>
            </a:r>
            <a:endParaRPr kumimoji="0" lang="en-GB" sz="2400" b="1" i="0" u="none" strike="noStrike" kern="1200" cap="none" spc="0" normalizeH="0" baseline="0" noProof="0" dirty="0">
              <a:ln>
                <a:noFill/>
              </a:ln>
              <a:solidFill>
                <a:schemeClr val="bg1"/>
              </a:solidFill>
              <a:effectLst/>
              <a:uLnTx/>
              <a:uFillTx/>
              <a:latin typeface="+mn-lt"/>
              <a:ea typeface="Noto Sans" panose="020B0502040504020204" pitchFamily="34"/>
              <a:cs typeface="Calibri" panose="020F0502020204030204" pitchFamily="34" charset="0"/>
            </a:endParaRPr>
          </a:p>
        </p:txBody>
      </p:sp>
      <p:sp>
        <p:nvSpPr>
          <p:cNvPr id="40" name="TextBox 39">
            <a:extLst>
              <a:ext uri="{FF2B5EF4-FFF2-40B4-BE49-F238E27FC236}">
                <a16:creationId xmlns:a16="http://schemas.microsoft.com/office/drawing/2014/main" id="{6622EE78-8826-4D13-896F-3CE387814C90}"/>
              </a:ext>
            </a:extLst>
          </p:cNvPr>
          <p:cNvSpPr txBox="1"/>
          <p:nvPr/>
        </p:nvSpPr>
        <p:spPr>
          <a:xfrm>
            <a:off x="2319112" y="2269403"/>
            <a:ext cx="4702654" cy="461665"/>
          </a:xfrm>
          <a:prstGeom prst="rect">
            <a:avLst/>
          </a:prstGeom>
          <a:noFill/>
        </p:spPr>
        <p:txBody>
          <a:bodyPr wrap="square" rtlCol="0">
            <a:spAutoFit/>
          </a:bodyPr>
          <a:lstStyle/>
          <a:p>
            <a:pPr lvl="0" algn="just" eaLnBrk="1" fontAlgn="auto" hangingPunct="1">
              <a:spcBef>
                <a:spcPts val="0"/>
              </a:spcBef>
              <a:spcAft>
                <a:spcPts val="0"/>
              </a:spcAft>
              <a:defRPr/>
            </a:pPr>
            <a:r>
              <a:rPr lang="en-ZA" sz="2400" b="1" dirty="0">
                <a:solidFill>
                  <a:schemeClr val="bg1"/>
                </a:solidFill>
                <a:latin typeface="+mn-lt"/>
                <a:cs typeface="Calibri" panose="020F0502020204030204" pitchFamily="34" charset="0"/>
              </a:rPr>
              <a:t>Court Services</a:t>
            </a:r>
            <a:endParaRPr kumimoji="0" lang="en-GB" sz="2400" b="1" i="0" u="none" strike="noStrike" kern="1200" cap="none" spc="0" normalizeH="0" baseline="0" noProof="0" dirty="0">
              <a:ln>
                <a:noFill/>
              </a:ln>
              <a:solidFill>
                <a:schemeClr val="bg1"/>
              </a:solidFill>
              <a:effectLst/>
              <a:uLnTx/>
              <a:uFillTx/>
              <a:latin typeface="+mn-lt"/>
              <a:ea typeface="Noto Sans" panose="020B0502040504020204" pitchFamily="34"/>
              <a:cs typeface="Calibri" panose="020F0502020204030204" pitchFamily="34" charset="0"/>
            </a:endParaRPr>
          </a:p>
        </p:txBody>
      </p:sp>
      <p:sp>
        <p:nvSpPr>
          <p:cNvPr id="41" name="TextBox 40">
            <a:extLst>
              <a:ext uri="{FF2B5EF4-FFF2-40B4-BE49-F238E27FC236}">
                <a16:creationId xmlns:a16="http://schemas.microsoft.com/office/drawing/2014/main" id="{6622EE78-8826-4D13-896F-3CE387814C90}"/>
              </a:ext>
            </a:extLst>
          </p:cNvPr>
          <p:cNvSpPr txBox="1"/>
          <p:nvPr/>
        </p:nvSpPr>
        <p:spPr>
          <a:xfrm>
            <a:off x="2243574" y="3272153"/>
            <a:ext cx="4648627" cy="461665"/>
          </a:xfrm>
          <a:prstGeom prst="rect">
            <a:avLst/>
          </a:prstGeom>
          <a:noFill/>
        </p:spPr>
        <p:txBody>
          <a:bodyPr wrap="square" rtlCol="0">
            <a:spAutoFit/>
          </a:bodyPr>
          <a:lstStyle/>
          <a:p>
            <a:pPr lvl="0" algn="just" eaLnBrk="1" fontAlgn="auto" hangingPunct="1">
              <a:spcBef>
                <a:spcPts val="0"/>
              </a:spcBef>
              <a:spcAft>
                <a:spcPts val="0"/>
              </a:spcAft>
              <a:defRPr/>
            </a:pPr>
            <a:r>
              <a:rPr lang="en-ZA" sz="2400" b="1" dirty="0">
                <a:solidFill>
                  <a:schemeClr val="bg1"/>
                </a:solidFill>
                <a:latin typeface="+mn-lt"/>
                <a:cs typeface="Calibri" panose="020F0502020204030204" pitchFamily="34" charset="0"/>
              </a:rPr>
              <a:t>State Legal Services</a:t>
            </a:r>
            <a:endParaRPr kumimoji="0" lang="en-GB" sz="2400" b="1" i="0" u="none" strike="noStrike" kern="1200" cap="none" spc="0" normalizeH="0" baseline="0" noProof="0" dirty="0">
              <a:ln>
                <a:noFill/>
              </a:ln>
              <a:solidFill>
                <a:schemeClr val="bg1"/>
              </a:solidFill>
              <a:effectLst/>
              <a:uLnTx/>
              <a:uFillTx/>
              <a:latin typeface="+mn-lt"/>
              <a:ea typeface="Noto Sans" panose="020B0502040504020204" pitchFamily="34"/>
              <a:cs typeface="Calibri" panose="020F0502020204030204" pitchFamily="34" charset="0"/>
            </a:endParaRPr>
          </a:p>
        </p:txBody>
      </p:sp>
      <p:sp>
        <p:nvSpPr>
          <p:cNvPr id="42" name="TextBox 41">
            <a:extLst>
              <a:ext uri="{FF2B5EF4-FFF2-40B4-BE49-F238E27FC236}">
                <a16:creationId xmlns:a16="http://schemas.microsoft.com/office/drawing/2014/main" id="{6622EE78-8826-4D13-896F-3CE387814C90}"/>
              </a:ext>
            </a:extLst>
          </p:cNvPr>
          <p:cNvSpPr txBox="1"/>
          <p:nvPr/>
        </p:nvSpPr>
        <p:spPr>
          <a:xfrm>
            <a:off x="2252832" y="4206211"/>
            <a:ext cx="4980556" cy="461665"/>
          </a:xfrm>
          <a:prstGeom prst="rect">
            <a:avLst/>
          </a:prstGeom>
          <a:noFill/>
        </p:spPr>
        <p:txBody>
          <a:bodyPr wrap="square" rtlCol="0">
            <a:spAutoFit/>
          </a:bodyPr>
          <a:lstStyle/>
          <a:p>
            <a:pPr lvl="0" eaLnBrk="1" fontAlgn="auto" hangingPunct="1">
              <a:spcBef>
                <a:spcPts val="0"/>
              </a:spcBef>
              <a:spcAft>
                <a:spcPts val="0"/>
              </a:spcAft>
              <a:defRPr/>
            </a:pPr>
            <a:r>
              <a:rPr lang="en-ZA" sz="2400" b="1" dirty="0">
                <a:solidFill>
                  <a:schemeClr val="bg1"/>
                </a:solidFill>
                <a:latin typeface="+mn-lt"/>
                <a:cs typeface="Calibri" panose="020F0502020204030204" pitchFamily="34" charset="0"/>
              </a:rPr>
              <a:t>National Prosecuting Authority </a:t>
            </a:r>
            <a:endParaRPr kumimoji="0" lang="en-GB" sz="2400" b="1" i="0" u="none" strike="noStrike" kern="1200" cap="none" spc="0" normalizeH="0" baseline="0" noProof="0" dirty="0">
              <a:ln>
                <a:noFill/>
              </a:ln>
              <a:solidFill>
                <a:schemeClr val="bg1"/>
              </a:solidFill>
              <a:effectLst/>
              <a:uLnTx/>
              <a:uFillTx/>
              <a:latin typeface="+mn-lt"/>
              <a:ea typeface="Noto Sans" panose="020B0502040504020204" pitchFamily="34"/>
              <a:cs typeface="Calibri" panose="020F0502020204030204" pitchFamily="34" charset="0"/>
            </a:endParaRPr>
          </a:p>
        </p:txBody>
      </p:sp>
      <p:sp>
        <p:nvSpPr>
          <p:cNvPr id="43" name="TextBox 42">
            <a:extLst>
              <a:ext uri="{FF2B5EF4-FFF2-40B4-BE49-F238E27FC236}">
                <a16:creationId xmlns:a16="http://schemas.microsoft.com/office/drawing/2014/main" id="{6622EE78-8826-4D13-896F-3CE387814C90}"/>
              </a:ext>
            </a:extLst>
          </p:cNvPr>
          <p:cNvSpPr txBox="1"/>
          <p:nvPr/>
        </p:nvSpPr>
        <p:spPr>
          <a:xfrm>
            <a:off x="2319111" y="5150997"/>
            <a:ext cx="5781281" cy="461665"/>
          </a:xfrm>
          <a:prstGeom prst="rect">
            <a:avLst/>
          </a:prstGeom>
          <a:noFill/>
        </p:spPr>
        <p:txBody>
          <a:bodyPr wrap="square" rtlCol="0">
            <a:spAutoFit/>
          </a:bodyPr>
          <a:lstStyle/>
          <a:p>
            <a:pPr lvl="0" algn="just" eaLnBrk="1" fontAlgn="auto" hangingPunct="1">
              <a:spcBef>
                <a:spcPts val="0"/>
              </a:spcBef>
              <a:spcAft>
                <a:spcPts val="0"/>
              </a:spcAft>
              <a:defRPr/>
            </a:pPr>
            <a:r>
              <a:rPr lang="en-ZA" sz="2400" b="1" dirty="0">
                <a:solidFill>
                  <a:schemeClr val="bg1"/>
                </a:solidFill>
                <a:latin typeface="+mn-lt"/>
                <a:cs typeface="Calibri" panose="020F0502020204030204" pitchFamily="34" charset="0"/>
              </a:rPr>
              <a:t>Auxiliary and associated services</a:t>
            </a:r>
            <a:endParaRPr kumimoji="0" lang="en-GB" sz="2400" b="1" i="0" u="none" strike="noStrike" kern="1200" cap="none" spc="0" normalizeH="0" baseline="0" noProof="0" dirty="0">
              <a:ln>
                <a:noFill/>
              </a:ln>
              <a:solidFill>
                <a:schemeClr val="bg1"/>
              </a:solidFill>
              <a:effectLst/>
              <a:uLnTx/>
              <a:uFillTx/>
              <a:latin typeface="+mn-lt"/>
              <a:ea typeface="Noto Sans" panose="020B0502040504020204" pitchFamily="34"/>
              <a:cs typeface="Calibri" panose="020F0502020204030204" pitchFamily="34" charset="0"/>
            </a:endParaRPr>
          </a:p>
        </p:txBody>
      </p:sp>
      <p:sp>
        <p:nvSpPr>
          <p:cNvPr id="2" name="Oval 1"/>
          <p:cNvSpPr/>
          <p:nvPr/>
        </p:nvSpPr>
        <p:spPr>
          <a:xfrm>
            <a:off x="7404138" y="1168216"/>
            <a:ext cx="974781" cy="8162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00B050"/>
                </a:solidFill>
              </a:rPr>
              <a:t>77%</a:t>
            </a:r>
          </a:p>
        </p:txBody>
      </p:sp>
      <p:sp>
        <p:nvSpPr>
          <p:cNvPr id="44" name="Oval 43"/>
          <p:cNvSpPr/>
          <p:nvPr/>
        </p:nvSpPr>
        <p:spPr>
          <a:xfrm>
            <a:off x="7440106" y="2136204"/>
            <a:ext cx="974781" cy="8162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accent6"/>
                </a:solidFill>
              </a:rPr>
              <a:t>87%</a:t>
            </a:r>
          </a:p>
        </p:txBody>
      </p:sp>
      <p:sp>
        <p:nvSpPr>
          <p:cNvPr id="45" name="Oval 44"/>
          <p:cNvSpPr/>
          <p:nvPr/>
        </p:nvSpPr>
        <p:spPr>
          <a:xfrm>
            <a:off x="7440106" y="3100220"/>
            <a:ext cx="974781" cy="8162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79%</a:t>
            </a:r>
          </a:p>
        </p:txBody>
      </p:sp>
      <p:sp>
        <p:nvSpPr>
          <p:cNvPr id="46" name="Oval 45"/>
          <p:cNvSpPr/>
          <p:nvPr/>
        </p:nvSpPr>
        <p:spPr>
          <a:xfrm>
            <a:off x="7483205" y="3992452"/>
            <a:ext cx="974781" cy="8162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4F4F"/>
                </a:solidFill>
              </a:rPr>
              <a:t>71%</a:t>
            </a:r>
          </a:p>
        </p:txBody>
      </p:sp>
      <p:sp>
        <p:nvSpPr>
          <p:cNvPr id="47" name="Oval 46"/>
          <p:cNvSpPr/>
          <p:nvPr/>
        </p:nvSpPr>
        <p:spPr>
          <a:xfrm>
            <a:off x="7422431" y="5027887"/>
            <a:ext cx="1051225" cy="8162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700" b="1" dirty="0">
                <a:solidFill>
                  <a:srgbClr val="FFC000"/>
                </a:solidFill>
              </a:rPr>
              <a:t>100%</a:t>
            </a:r>
          </a:p>
        </p:txBody>
      </p:sp>
      <p:cxnSp>
        <p:nvCxnSpPr>
          <p:cNvPr id="48" name="Straight Connector 47">
            <a:extLst>
              <a:ext uri="{FF2B5EF4-FFF2-40B4-BE49-F238E27FC236}">
                <a16:creationId xmlns:a16="http://schemas.microsoft.com/office/drawing/2014/main" id="{29C1A0A7-CECB-4143-9B6D-0918BDFC2B65}"/>
              </a:ext>
            </a:extLst>
          </p:cNvPr>
          <p:cNvCxnSpPr/>
          <p:nvPr/>
        </p:nvCxnSpPr>
        <p:spPr>
          <a:xfrm>
            <a:off x="734412" y="922570"/>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1356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84;p41"/>
          <p:cNvSpPr txBox="1">
            <a:spLocks/>
          </p:cNvSpPr>
          <p:nvPr/>
        </p:nvSpPr>
        <p:spPr>
          <a:xfrm>
            <a:off x="3211356" y="336975"/>
            <a:ext cx="5206469" cy="4469700"/>
          </a:xfrm>
          <a:prstGeom prst="rect">
            <a:avLst/>
          </a:prstGeom>
        </p:spPr>
        <p:txBody>
          <a:bodyPr spcFirstLastPara="1" wrap="square" lIns="91425" tIns="91425" rIns="91425" bIns="91425" anchor="ctr" anchorCtr="0">
            <a:noAutofit/>
          </a:bodyPr>
          <a:lstStyle>
            <a:lvl1pPr marL="342900" indent="-342900" algn="l" rtl="0" eaLnBrk="0" fontAlgn="base" hangingPunct="0">
              <a:spcBef>
                <a:spcPct val="20000"/>
              </a:spcBef>
              <a:spcAft>
                <a:spcPct val="20000"/>
              </a:spcAft>
              <a:buFont typeface="Wingdings 2" panose="05020102010507070707" pitchFamily="18" charset="2"/>
              <a:buChar char="¡"/>
              <a:defRPr b="1" kern="1200">
                <a:solidFill>
                  <a:srgbClr val="663300"/>
                </a:solidFill>
                <a:latin typeface="+mn-lt"/>
                <a:ea typeface="+mn-ea"/>
                <a:cs typeface="+mn-cs"/>
              </a:defRPr>
            </a:lvl1pPr>
            <a:lvl2pPr marL="742950" indent="-285750" algn="l" rtl="0" eaLnBrk="0" fontAlgn="base" hangingPunct="0">
              <a:spcBef>
                <a:spcPct val="20000"/>
              </a:spcBef>
              <a:spcAft>
                <a:spcPct val="20000"/>
              </a:spcAft>
              <a:buChar char="–"/>
              <a:defRPr b="1" kern="1200">
                <a:solidFill>
                  <a:srgbClr val="663300"/>
                </a:solidFill>
                <a:latin typeface="+mn-lt"/>
                <a:ea typeface="+mn-ea"/>
                <a:cs typeface="+mn-cs"/>
              </a:defRPr>
            </a:lvl2pPr>
            <a:lvl3pPr marL="1143000" indent="-228600" algn="l" rtl="0" eaLnBrk="0" fontAlgn="base" hangingPunct="0">
              <a:spcBef>
                <a:spcPct val="20000"/>
              </a:spcBef>
              <a:spcAft>
                <a:spcPct val="20000"/>
              </a:spcAft>
              <a:buChar char="•"/>
              <a:defRPr b="1" kern="1200">
                <a:solidFill>
                  <a:srgbClr val="663300"/>
                </a:solidFill>
                <a:latin typeface="+mn-lt"/>
                <a:ea typeface="+mn-ea"/>
                <a:cs typeface="+mn-cs"/>
              </a:defRPr>
            </a:lvl3pPr>
            <a:lvl4pPr marL="1600200" indent="-228600" algn="l" rtl="0" eaLnBrk="0" fontAlgn="base" hangingPunct="0">
              <a:spcBef>
                <a:spcPct val="20000"/>
              </a:spcBef>
              <a:spcAft>
                <a:spcPct val="20000"/>
              </a:spcAft>
              <a:buChar char="–"/>
              <a:defRPr b="1" kern="1200">
                <a:solidFill>
                  <a:srgbClr val="663300"/>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Wingdings 2" panose="05020102010507070707" pitchFamily="18" charset="2"/>
              <a:buNone/>
            </a:pPr>
            <a:endParaRPr lang="en-US" dirty="0"/>
          </a:p>
        </p:txBody>
      </p:sp>
      <p:sp>
        <p:nvSpPr>
          <p:cNvPr id="24" name="Rectangle 23"/>
          <p:cNvSpPr/>
          <p:nvPr/>
        </p:nvSpPr>
        <p:spPr>
          <a:xfrm>
            <a:off x="-180528" y="356901"/>
            <a:ext cx="3391884" cy="5943745"/>
          </a:xfrm>
          <a:prstGeom prst="rect">
            <a:avLst/>
          </a:prstGeom>
          <a:solidFill>
            <a:schemeClr val="accent2">
              <a:lumMod val="75000"/>
            </a:schemeClr>
          </a:solidFill>
          <a:ln>
            <a:noFill/>
          </a:ln>
          <a:effectLst>
            <a:reflection blurRad="6350" stA="52000" endA="300" endPos="35000" dir="5400000" sy="-100000" algn="bl" rotWithShape="0"/>
            <a:softEdge rad="127000"/>
          </a:effectLst>
          <a:scene3d>
            <a:camera prst="isometricOffAxis1Right"/>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5. Performance</a:t>
            </a:r>
          </a:p>
          <a:p>
            <a:pPr algn="ctr"/>
            <a:r>
              <a:rPr lang="en-US" sz="2800" dirty="0"/>
              <a:t>Highlights</a:t>
            </a:r>
          </a:p>
          <a:p>
            <a:pPr algn="ctr"/>
            <a:endParaRPr lang="en-US" sz="2800" dirty="0"/>
          </a:p>
        </p:txBody>
      </p:sp>
      <p:sp>
        <p:nvSpPr>
          <p:cNvPr id="2" name="Rectangle 1"/>
          <p:cNvSpPr/>
          <p:nvPr/>
        </p:nvSpPr>
        <p:spPr>
          <a:xfrm>
            <a:off x="3200975" y="1325386"/>
            <a:ext cx="5616623" cy="3433761"/>
          </a:xfrm>
          <a:prstGeom prst="rect">
            <a:avLst/>
          </a:prstGeom>
        </p:spPr>
        <p:txBody>
          <a:bodyPr wrap="square">
            <a:spAutoFit/>
          </a:bodyPr>
          <a:lstStyle/>
          <a:p>
            <a:pPr marL="285750" indent="-285750" algn="just">
              <a:buFont typeface="Wingdings" panose="05000000000000000000" pitchFamily="2" charset="2"/>
              <a:buChar char="q"/>
            </a:pPr>
            <a:r>
              <a:rPr lang="en-ZA" sz="1600" dirty="0">
                <a:latin typeface="+mn-lt"/>
              </a:rPr>
              <a:t>The Department </a:t>
            </a:r>
            <a:r>
              <a:rPr lang="en-US" sz="1600" dirty="0">
                <a:latin typeface="+mn-lt"/>
              </a:rPr>
              <a:t>established a further three (3) new SCCCs in </a:t>
            </a:r>
            <a:r>
              <a:rPr lang="en-US" sz="1600" b="1" dirty="0">
                <a:latin typeface="+mn-lt"/>
              </a:rPr>
              <a:t>Eastern Cape </a:t>
            </a:r>
            <a:r>
              <a:rPr lang="en-US" sz="1600" dirty="0">
                <a:latin typeface="+mn-lt"/>
              </a:rPr>
              <a:t>(</a:t>
            </a:r>
            <a:r>
              <a:rPr lang="en-US" sz="1600" b="1" dirty="0" err="1">
                <a:latin typeface="+mn-lt"/>
              </a:rPr>
              <a:t>Mthatha</a:t>
            </a:r>
            <a:r>
              <a:rPr lang="en-US" sz="1600" dirty="0">
                <a:latin typeface="+mn-lt"/>
              </a:rPr>
              <a:t> and </a:t>
            </a:r>
            <a:r>
              <a:rPr lang="en-US" sz="1600" b="1" dirty="0">
                <a:latin typeface="+mn-lt"/>
              </a:rPr>
              <a:t>East London</a:t>
            </a:r>
            <a:r>
              <a:rPr lang="en-US" sz="1600" dirty="0">
                <a:latin typeface="+mn-lt"/>
              </a:rPr>
              <a:t>) and in </a:t>
            </a:r>
            <a:r>
              <a:rPr lang="en-US" sz="1600" b="1" dirty="0">
                <a:latin typeface="+mn-lt"/>
              </a:rPr>
              <a:t>KwaZulu-Natal</a:t>
            </a:r>
            <a:r>
              <a:rPr lang="en-US" sz="1600" dirty="0">
                <a:latin typeface="+mn-lt"/>
              </a:rPr>
              <a:t> (</a:t>
            </a:r>
            <a:r>
              <a:rPr lang="en-US" sz="1600" b="1" dirty="0">
                <a:latin typeface="+mn-lt"/>
              </a:rPr>
              <a:t>Pietermaritzburg</a:t>
            </a:r>
            <a:r>
              <a:rPr lang="en-US" sz="1600" dirty="0">
                <a:latin typeface="+mn-lt"/>
              </a:rPr>
              <a:t>). To date, eight (8) SCCCs have been </a:t>
            </a:r>
            <a:r>
              <a:rPr lang="en-ZA" sz="1600" dirty="0">
                <a:latin typeface="+mn-lt"/>
              </a:rPr>
              <a:t>established.</a:t>
            </a:r>
          </a:p>
          <a:p>
            <a:pPr marL="285750" indent="-285750" algn="just">
              <a:buFont typeface="Wingdings" panose="05000000000000000000" pitchFamily="2" charset="2"/>
              <a:buChar char="q"/>
            </a:pPr>
            <a:endParaRPr lang="en-ZA" sz="1600" dirty="0">
              <a:latin typeface="+mn-lt"/>
              <a:cs typeface="Calibri" panose="020F0502020204030204" pitchFamily="34" charset="0"/>
            </a:endParaRPr>
          </a:p>
          <a:p>
            <a:pPr marL="285750" indent="-285750" algn="just">
              <a:lnSpc>
                <a:spcPct val="115000"/>
              </a:lnSpc>
              <a:spcBef>
                <a:spcPts val="0"/>
              </a:spcBef>
              <a:spcAft>
                <a:spcPts val="1000"/>
              </a:spcAft>
              <a:buFont typeface="Wingdings" panose="05000000000000000000" pitchFamily="2" charset="2"/>
              <a:buChar char="q"/>
            </a:pPr>
            <a:r>
              <a:rPr lang="en-ZA" sz="1600" dirty="0">
                <a:latin typeface="+mn-lt"/>
                <a:cs typeface="Calibri" panose="020F0502020204030204" pitchFamily="34" charset="0"/>
              </a:rPr>
              <a:t>A total of 78 courts were established to comply with the strategy on universal access for persons with disabilities.</a:t>
            </a:r>
            <a:endParaRPr lang="en-US" sz="1600" dirty="0">
              <a:latin typeface="+mn-lt"/>
              <a:cs typeface="Calibri" panose="020F0502020204030204" pitchFamily="34" charset="0"/>
            </a:endParaRPr>
          </a:p>
          <a:p>
            <a:pPr marL="285750" indent="-285750" algn="just">
              <a:lnSpc>
                <a:spcPct val="115000"/>
              </a:lnSpc>
              <a:spcBef>
                <a:spcPts val="0"/>
              </a:spcBef>
              <a:spcAft>
                <a:spcPts val="1000"/>
              </a:spcAft>
              <a:buFont typeface="Wingdings" panose="05000000000000000000" pitchFamily="2" charset="2"/>
              <a:buChar char="q"/>
            </a:pPr>
            <a:r>
              <a:rPr lang="en-ZA" sz="1600" dirty="0">
                <a:latin typeface="+mn-lt"/>
                <a:cs typeface="Calibri" panose="020F0502020204030204" pitchFamily="34" charset="0"/>
              </a:rPr>
              <a:t>The Department converted six branch courts into full-service courts. </a:t>
            </a:r>
            <a:r>
              <a:rPr lang="en-US" sz="1600" b="1" dirty="0" err="1">
                <a:latin typeface="+mn-lt"/>
              </a:rPr>
              <a:t>Bityi</a:t>
            </a:r>
            <a:r>
              <a:rPr lang="en-US" sz="1600" b="1" dirty="0">
                <a:latin typeface="+mn-lt"/>
              </a:rPr>
              <a:t> and </a:t>
            </a:r>
            <a:r>
              <a:rPr lang="en-US" sz="1600" b="1" dirty="0" err="1">
                <a:latin typeface="+mn-lt"/>
              </a:rPr>
              <a:t>Dimbaza</a:t>
            </a:r>
            <a:r>
              <a:rPr lang="en-US" sz="1600" b="1" dirty="0">
                <a:latin typeface="+mn-lt"/>
              </a:rPr>
              <a:t> courts in Eastern Cape, </a:t>
            </a:r>
            <a:r>
              <a:rPr lang="en-US" sz="1600" b="1" dirty="0" err="1">
                <a:latin typeface="+mn-lt"/>
              </a:rPr>
              <a:t>Booysens</a:t>
            </a:r>
            <a:r>
              <a:rPr lang="en-US" sz="1600" b="1" dirty="0">
                <a:latin typeface="+mn-lt"/>
              </a:rPr>
              <a:t> and </a:t>
            </a:r>
            <a:r>
              <a:rPr lang="en-US" sz="1600" b="1" dirty="0" err="1">
                <a:latin typeface="+mn-lt"/>
              </a:rPr>
              <a:t>Lenasia</a:t>
            </a:r>
            <a:r>
              <a:rPr lang="en-US" sz="1600" b="1" dirty="0">
                <a:latin typeface="+mn-lt"/>
              </a:rPr>
              <a:t> courts in Gauteng, </a:t>
            </a:r>
            <a:r>
              <a:rPr lang="en-US" sz="1600" b="1" dirty="0" err="1">
                <a:latin typeface="+mn-lt"/>
              </a:rPr>
              <a:t>Magudu</a:t>
            </a:r>
            <a:r>
              <a:rPr lang="en-US" sz="1600" b="1" dirty="0">
                <a:latin typeface="+mn-lt"/>
              </a:rPr>
              <a:t> and </a:t>
            </a:r>
            <a:r>
              <a:rPr lang="en-US" sz="1600" b="1" dirty="0" err="1">
                <a:latin typeface="+mn-lt"/>
              </a:rPr>
              <a:t>Nsuze</a:t>
            </a:r>
            <a:r>
              <a:rPr lang="en-US" sz="1600" b="1" dirty="0">
                <a:latin typeface="+mn-lt"/>
              </a:rPr>
              <a:t> courts </a:t>
            </a:r>
            <a:r>
              <a:rPr lang="en-US" sz="1600" dirty="0">
                <a:latin typeface="+mn-lt"/>
              </a:rPr>
              <a:t>in KwaZulu-Natal were converted from periodical courts into full services courts.</a:t>
            </a:r>
            <a:endParaRPr lang="en-ZA" sz="1600" dirty="0">
              <a:latin typeface="+mn-lt"/>
              <a:cs typeface="Calibri" panose="020F0502020204030204" pitchFamily="34" charset="0"/>
            </a:endParaRPr>
          </a:p>
        </p:txBody>
      </p:sp>
      <p:sp>
        <p:nvSpPr>
          <p:cNvPr id="4" name="Rectangle 3"/>
          <p:cNvSpPr/>
          <p:nvPr/>
        </p:nvSpPr>
        <p:spPr>
          <a:xfrm>
            <a:off x="3200975" y="639269"/>
            <a:ext cx="4673011" cy="383823"/>
          </a:xfrm>
          <a:prstGeom prst="rect">
            <a:avLst/>
          </a:prstGeom>
        </p:spPr>
        <p:txBody>
          <a:bodyPr wrap="square">
            <a:spAutoFit/>
          </a:bodyPr>
          <a:lstStyle/>
          <a:p>
            <a:pPr algn="just">
              <a:lnSpc>
                <a:spcPct val="115000"/>
              </a:lnSpc>
              <a:spcBef>
                <a:spcPts val="0"/>
              </a:spcBef>
              <a:spcAft>
                <a:spcPts val="1000"/>
              </a:spcAft>
            </a:pPr>
            <a:r>
              <a:rPr lang="en-ZA" b="1" dirty="0"/>
              <a:t>IMPROVED ACCESS TO JUSTICE</a:t>
            </a:r>
          </a:p>
        </p:txBody>
      </p:sp>
    </p:spTree>
    <p:extLst>
      <p:ext uri="{BB962C8B-B14F-4D97-AF65-F5344CB8AC3E}">
        <p14:creationId xmlns:p14="http://schemas.microsoft.com/office/powerpoint/2010/main" val="48866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30344</TotalTime>
  <Words>5247</Words>
  <Application>Microsoft Office PowerPoint</Application>
  <PresentationFormat>On-screen Show (4:3)</PresentationFormat>
  <Paragraphs>781</Paragraphs>
  <Slides>53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Arial</vt:lpstr>
      <vt:lpstr>Calibri</vt:lpstr>
      <vt:lpstr>Noto Sans</vt:lpstr>
      <vt:lpstr>Open Sans</vt:lpstr>
      <vt:lpstr>Times New Roman</vt:lpstr>
      <vt:lpstr>Wingdings</vt:lpstr>
      <vt:lpstr>Wingdings 2</vt:lpstr>
      <vt:lpstr>Default Design</vt:lpstr>
      <vt:lpstr>1_Default Design</vt:lpstr>
      <vt:lpstr>BRIEFING OF 2021-22 ANNUAL  PERFORMANCE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 Rand Pieter</dc:creator>
  <cp:lastModifiedBy>Vhonani Ramaano</cp:lastModifiedBy>
  <cp:revision>977</cp:revision>
  <cp:lastPrinted>2020-09-30T06:22:17Z</cp:lastPrinted>
  <dcterms:created xsi:type="dcterms:W3CDTF">2016-08-14T06:54:42Z</dcterms:created>
  <dcterms:modified xsi:type="dcterms:W3CDTF">2022-10-13T11:38:02Z</dcterms:modified>
</cp:coreProperties>
</file>