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EEC1-7C05-4224-B472-1BEA7C685230}" type="datetimeFigureOut">
              <a:rPr lang="en-ZA" smtClean="0"/>
              <a:pPr/>
              <a:t>2022/10/17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7F11-B604-4329-912F-052AC144212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2199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876D1-FDF3-F6AE-F9FB-854B2C4B4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3C4B43-CAE3-BED8-34E5-33D51E4EA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39C37B-0DBF-E32A-7E93-1AF78B90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6F7E-B322-4361-9DBC-11E3F236FB09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6F40EC-6D8A-018C-88B6-0A6F4F76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330B6-0722-644E-E83A-BF7AC740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352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DBDB8-1083-50CE-8152-C006C2FF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7FCC95-6E9B-162F-5825-928150C49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08F069-038F-624B-5C0F-9DF52AC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7BB6-0E0C-4061-A580-D2E8594E1710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84F2A-C62A-337F-9E09-C178AD06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5DF6C-549C-1BCF-CB14-3AF87AC3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415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F9CB18-0C0D-BA11-ADCE-122020382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A33021-A5EE-CA34-3800-3CF5A9F2A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4DB73-E021-87E1-341C-41DC975C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E718-1A55-4470-8734-5ADB71E6FAEC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232625-89D4-6B70-AAEB-2375053C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48390-FE22-D669-AD63-F9B6545E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6640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B0CBD-9AB0-077B-7C12-7FA4E539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5BA0-6E7E-1962-CF5A-BCCBFE8F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7802B-10DC-D263-A03A-76064D77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2DA1-EECE-45A7-8DCF-E7A2DDE8D308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0BE92B-A9D8-840A-F670-CF0CD7DC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E0931-7ADD-6B7F-07FB-E7D7F07F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66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59AAE-DACE-2672-E659-73A267FB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F2CE19-11B5-ECF9-2EEB-B9C2BE59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21F937-7AA5-7566-CCBA-2C2A79FC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FF16-2D90-434A-BD58-7984835018A3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518B8-742C-29E7-8F31-F68A07B5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5CEA10-09BC-1317-AA06-F3983A80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269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2086C-915C-AA97-6CAA-FDD7F1EB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7EB93A-902F-038A-60D3-F157EFD60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9C4F67-E78D-9D83-5169-077AF4E0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113D75-F9F1-C189-9109-C8B24C14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9E42-7298-4DF3-A6F0-AA5E02EC03F5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0E7C4F-B98D-8541-D296-AAFF5A40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E53ECC-FBCC-D626-EC6E-A331F089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817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8EA05-BDDF-DF22-EACF-AA2EDB3E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15D629-8D8B-7C85-E36F-6B46D81F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1714E4-4F9F-310E-2218-E9AC3141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598C9-B82D-891C-7DF2-0FE17030B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F11AC8-9A44-5174-FCE7-20FA77CB1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801910-00FC-2B8A-827F-98155852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85F5-3F37-4DCB-8FF4-1C5484BBE557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05337F-4290-EC18-7EA6-2688C082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C65230-E56B-2CD8-0011-7EE48BF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364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25391-9E8B-AD28-C98E-A73861DF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0A72D1-0FD9-38F5-FF97-F9EDEC16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33A7-23E2-4826-B6B6-0A1EDF2E7FF6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211A7B-6446-3D44-E3E8-5B080684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B17B5A-2E56-100B-6FBA-1A8F4D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813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72084B-B1D0-167F-253D-16511C73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CE4-461F-4850-8966-517AD3FBB83B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EDAAFB-581B-013E-C335-D9C5ECDB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9F9AAD-7D70-C218-E502-F074048C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077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2C82B-A733-5B37-60E2-29576066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34520-B73B-DE7E-38D0-719EB94B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7CA84C-461B-B4A2-15CE-1A9BCAD9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BD0C15-B607-19D6-974C-92B24E67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2F38-EE0C-4FB4-88D3-D80D84B770F2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8B049A-7A9B-38F3-D7D4-F98587C4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84ECAC-316A-8EBA-80AB-47518B6E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090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2B56E-D32F-080F-6430-A40E718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415FB3-5B5F-B87F-AF8E-553CE7FE7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E4F3EC-7293-0637-B920-47C78D8E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6C05AB-46DB-8766-C3AA-4E0D25A8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4F-8E1D-4E9A-866B-C3D11727C5DD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ECBD2-ADDC-7268-807F-A9E62CF1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11F9A1-57A3-76E0-0E82-49866105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22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BB762C-2114-DF86-7C22-0AEEC439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176571-2BFA-7550-5F69-CC4AB0890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CD5D9E-A790-414D-BEA8-AB22E47B8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0D3E-E413-4CDB-A81E-46A9A910B5CD}" type="datetime1">
              <a:rPr lang="en-ZA" smtClean="0"/>
              <a:pPr/>
              <a:t>2022/10/17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5DC0D-C9E9-D7CC-8442-4DA92E9C8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Society Free From All Forms of Gender Inequality.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818F0-38E8-F57E-8F13-57A65C09B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21A5-35A3-4227-8A61-BB6C4DD7045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358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e.org.z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20C0077E-5CB8-91F7-13B0-93BE0635B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-1" y="-111761"/>
            <a:ext cx="12172603" cy="2580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16258B-33B0-14C4-900A-67B61D430DB6}"/>
              </a:ext>
            </a:extLst>
          </p:cNvPr>
          <p:cNvSpPr/>
          <p:nvPr/>
        </p:nvSpPr>
        <p:spPr>
          <a:xfrm>
            <a:off x="0" y="3146102"/>
            <a:ext cx="12192000" cy="335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59130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48337B-6BF0-EC1A-63E0-3A9BFA32097E}"/>
              </a:ext>
            </a:extLst>
          </p:cNvPr>
          <p:cNvSpPr txBox="1"/>
          <p:nvPr/>
        </p:nvSpPr>
        <p:spPr>
          <a:xfrm>
            <a:off x="111397" y="3758495"/>
            <a:ext cx="117652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CGE PRESENTATION</a:t>
            </a: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AUDIT &amp; RISK COMMITTEE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NKOSINI MASHABANE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7352E9A1-DE82-2914-0BEC-F7F32DB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3CA4-6B10-4207-B197-C2B500C3EE7C}" type="datetime1">
              <a:rPr lang="en-ZA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3572562-9045-5C81-D392-E8497D3B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09D5E143-B7B1-C2ED-C111-538AC80E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pPr/>
              <a:t>1</a:t>
            </a:fld>
            <a:endParaRPr lang="en-ZA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83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326"/>
            <a:ext cx="10515600" cy="793115"/>
          </a:xfrm>
        </p:spPr>
        <p:txBody>
          <a:bodyPr>
            <a:noAutofit/>
          </a:bodyPr>
          <a:lstStyle/>
          <a:p>
            <a:r>
              <a:rPr lang="en-ZA" sz="3200" dirty="0"/>
              <a:t>REPORT ON: AUDIT OF PREDETERMINED OBJECTIVES</a:t>
            </a:r>
            <a:endParaRPr lang="en-Z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9271"/>
            <a:ext cx="10515600" cy="321119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Key recommendations: </a:t>
            </a:r>
          </a:p>
          <a:p>
            <a:pPr lvl="1"/>
            <a:r>
              <a:rPr lang="en-ZA" dirty="0"/>
              <a:t>Assign an official to monitor Performance planning &amp; reporting on a full time basis</a:t>
            </a:r>
          </a:p>
          <a:p>
            <a:pPr lvl="1"/>
            <a:r>
              <a:rPr lang="en-ZA" dirty="0"/>
              <a:t>Speedily respond to the review findings by the Internal Audit</a:t>
            </a:r>
          </a:p>
          <a:p>
            <a:pPr lvl="1"/>
            <a:r>
              <a:rPr lang="en-ZA" dirty="0"/>
              <a:t>Accelerate the implementation of the Audit outcome improvement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10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AD909A1-58AE-0584-AAE5-BE664351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19397" y="-195400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21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96476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en-ZA" sz="3200" dirty="0"/>
              <a:t>2020/2021 AUDIT OUTCOME IMPROVEMENT PLAN</a:t>
            </a:r>
            <a:endParaRPr lang="en-Z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681"/>
            <a:ext cx="10515600" cy="3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ZA" dirty="0"/>
              <a:t>Thirty five (35) Audit findings were tracked for management response in 2021/2022</a:t>
            </a:r>
          </a:p>
          <a:p>
            <a:r>
              <a:rPr lang="en-ZA" dirty="0"/>
              <a:t>Twenty one (21) Audit findings were address (60%) _ internal audit provided assurance on this achievement</a:t>
            </a:r>
          </a:p>
          <a:p>
            <a:r>
              <a:rPr lang="en-ZA" dirty="0"/>
              <a:t>Fourteen (14) remained unresolved as at 31 March 2022</a:t>
            </a:r>
          </a:p>
          <a:p>
            <a:r>
              <a:rPr lang="en-ZA" dirty="0"/>
              <a:t>significant matters which remain unresolved</a:t>
            </a:r>
          </a:p>
          <a:p>
            <a:pPr lvl="1"/>
            <a:r>
              <a:rPr lang="en-ZA" dirty="0"/>
              <a:t>Reliability of performance information reported</a:t>
            </a:r>
          </a:p>
          <a:p>
            <a:pPr lvl="1"/>
            <a:r>
              <a:rPr lang="en-ZA" dirty="0"/>
              <a:t>Timeous respond to information request by internal auditors &amp; external auditors</a:t>
            </a:r>
          </a:p>
          <a:p>
            <a:pPr lvl="1"/>
            <a:r>
              <a:rPr lang="en-ZA" dirty="0"/>
              <a:t>Review of policies and adherence to policies</a:t>
            </a:r>
          </a:p>
          <a:p>
            <a:pPr lvl="1"/>
            <a:r>
              <a:rPr lang="en-ZA" dirty="0"/>
              <a:t>Segregate procurement duties and expenditure/disbursement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11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CCAC4E5-F82E-C1FA-F300-4BD7DE116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9698" y="-101601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44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96476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en-ZA" sz="3200" dirty="0"/>
              <a:t>SIGNIFICANT MATTERS</a:t>
            </a:r>
            <a:endParaRPr lang="en-Z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28588"/>
            <a:ext cx="10515600" cy="34372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ZA" dirty="0"/>
              <a:t>There is a need to ensure congruency of the CGE Act, the Handbook and the PFMA in relation to</a:t>
            </a:r>
          </a:p>
          <a:p>
            <a:pPr lvl="1"/>
            <a:r>
              <a:rPr lang="en-ZA" dirty="0"/>
              <a:t>The Role of the Accounting Officer, </a:t>
            </a:r>
          </a:p>
          <a:p>
            <a:pPr lvl="2"/>
            <a:r>
              <a:rPr lang="en-ZA" dirty="0"/>
              <a:t>Whether this office is the highest authority with delegated executive powers over the operations of the CGE</a:t>
            </a:r>
          </a:p>
          <a:p>
            <a:pPr lvl="1"/>
            <a:r>
              <a:rPr lang="en-ZA" dirty="0"/>
              <a:t>The Role of Plenary (body of commissioners)</a:t>
            </a:r>
          </a:p>
          <a:p>
            <a:pPr lvl="2"/>
            <a:r>
              <a:rPr lang="en-ZA" dirty="0"/>
              <a:t>Whether Plenary is a governance body that oversee the direction and strategy of the CGE</a:t>
            </a:r>
          </a:p>
          <a:p>
            <a:pPr lvl="2"/>
            <a:r>
              <a:rPr lang="en-ZA" dirty="0"/>
              <a:t>How to eliminate or manage possible conflict between the responsibilities of full time commissioners &amp; the Accounting Officer.</a:t>
            </a:r>
          </a:p>
          <a:p>
            <a:r>
              <a:rPr lang="en-ZA" dirty="0"/>
              <a:t>To promote alignment of the CGE Act and the Handbook of Commissioners, to the principles of corporate governance. </a:t>
            </a:r>
          </a:p>
          <a:p>
            <a:r>
              <a:rPr lang="en-ZA" dirty="0"/>
              <a:t>To enhance the reporting lines and accountability of the oversight committees, incl. the ARC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12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CCAC4E5-F82E-C1FA-F300-4BD7DE116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9698" y="-101601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02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6440" y="654788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40" y="6556613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13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C5DB9E-AFF7-18F0-AB0D-A25522DA8D5B}"/>
              </a:ext>
            </a:extLst>
          </p:cNvPr>
          <p:cNvGrpSpPr/>
          <p:nvPr/>
        </p:nvGrpSpPr>
        <p:grpSpPr>
          <a:xfrm>
            <a:off x="1358261" y="4714661"/>
            <a:ext cx="9634856" cy="1736101"/>
            <a:chOff x="1195701" y="4734981"/>
            <a:chExt cx="9634856" cy="17361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005149C-3192-BD02-262B-3B1DBA226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633" t="81741" r="39918" b="13269"/>
            <a:stretch/>
          </p:blipFill>
          <p:spPr bwMode="auto">
            <a:xfrm>
              <a:off x="1195701" y="5166583"/>
              <a:ext cx="9634856" cy="5581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33A15B-3851-673D-C09D-791DC0A729C1}"/>
                </a:ext>
              </a:extLst>
            </p:cNvPr>
            <p:cNvSpPr txBox="1"/>
            <p:nvPr/>
          </p:nvSpPr>
          <p:spPr>
            <a:xfrm>
              <a:off x="3713480" y="4734981"/>
              <a:ext cx="4765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A9500"/>
                  </a:solidFill>
                  <a:latin typeface="Century Gothic" panose="020B0502020202020204" pitchFamily="34" charset="0"/>
                </a:rPr>
                <a:t>SOCIAL MEDIA CONTACTS</a:t>
              </a:r>
              <a:endParaRPr lang="en-ZA" sz="2000" b="1" dirty="0">
                <a:solidFill>
                  <a:srgbClr val="FA95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50BE841-D1DC-CA83-6E71-AA911B233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634" t="86182" r="54749" b="7964"/>
            <a:stretch/>
          </p:blipFill>
          <p:spPr bwMode="auto">
            <a:xfrm>
              <a:off x="2915920" y="5816175"/>
              <a:ext cx="6685280" cy="6549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04D85DD4-F779-FA9A-5A1D-718692F580B5}"/>
              </a:ext>
            </a:extLst>
          </p:cNvPr>
          <p:cNvSpPr txBox="1">
            <a:spLocks noChangeArrowheads="1"/>
          </p:cNvSpPr>
          <p:nvPr/>
        </p:nvSpPr>
        <p:spPr>
          <a:xfrm>
            <a:off x="4559614" y="3375911"/>
            <a:ext cx="3232149" cy="1013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VISIT OUR WEBSITE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www.cge.org.za</a:t>
            </a: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D17244BB-4120-4BB4-7CD4-C9EB7AA00354}"/>
              </a:ext>
            </a:extLst>
          </p:cNvPr>
          <p:cNvSpPr txBox="1">
            <a:spLocks noChangeArrowheads="1"/>
          </p:cNvSpPr>
          <p:nvPr/>
        </p:nvSpPr>
        <p:spPr>
          <a:xfrm>
            <a:off x="4331648" y="1932362"/>
            <a:ext cx="3688079" cy="135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HAVE A GENDER RELATED COMPLAINT 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REPORT IT TO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0800 007 709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27FBA2-D582-2C71-10B0-ED0EA714DB22}"/>
              </a:ext>
            </a:extLst>
          </p:cNvPr>
          <p:cNvSpPr txBox="1"/>
          <p:nvPr/>
        </p:nvSpPr>
        <p:spPr>
          <a:xfrm>
            <a:off x="4136067" y="1040835"/>
            <a:ext cx="407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THANK YOU</a:t>
            </a:r>
            <a:endParaRPr lang="en-ZA" sz="4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8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00" y="2463166"/>
            <a:ext cx="10515600" cy="793115"/>
          </a:xfrm>
        </p:spPr>
        <p:txBody>
          <a:bodyPr/>
          <a:lstStyle/>
          <a:p>
            <a:r>
              <a:rPr lang="en-ZA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3118396"/>
            <a:ext cx="10515600" cy="3347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ZA" dirty="0"/>
              <a:t>AUTHORITY OF THE ARC</a:t>
            </a:r>
          </a:p>
          <a:p>
            <a:r>
              <a:rPr lang="en-ZA" dirty="0"/>
              <a:t>COMPOSITION OF THE ARC</a:t>
            </a:r>
          </a:p>
          <a:p>
            <a:r>
              <a:rPr lang="en-ZA" dirty="0"/>
              <a:t>PERFORMANCE OF THE ARC AGAINST THE CHARTER</a:t>
            </a:r>
          </a:p>
          <a:p>
            <a:r>
              <a:rPr lang="en-ZA" dirty="0"/>
              <a:t>REPORT 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AUDIT OF FINANCIAL STATEMENTS 2021/2022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AUDIT OF COMPLIANCE WITH LAWS AND REGULATIONS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AUDIT OF PREDETERMINED OBJECTIVES</a:t>
            </a:r>
          </a:p>
          <a:p>
            <a:r>
              <a:rPr lang="en-ZA" dirty="0"/>
              <a:t>2020/2021 AUDIT OUTCOME IMPROVEMENT PLAN</a:t>
            </a:r>
          </a:p>
          <a:p>
            <a:r>
              <a:rPr lang="en-ZA" dirty="0"/>
              <a:t>SIGNIFICANT MATTERS</a:t>
            </a:r>
            <a:r>
              <a:rPr lang="en-ZA" b="1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74B5B28-CEF0-922A-768C-CA7749E70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9698" y="-117473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46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326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/>
              <a:t>AUTHORITY OF THE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681"/>
            <a:ext cx="10515600" cy="3211194"/>
          </a:xfrm>
        </p:spPr>
        <p:txBody>
          <a:bodyPr>
            <a:normAutofit/>
          </a:bodyPr>
          <a:lstStyle/>
          <a:p>
            <a:r>
              <a:rPr lang="en-ZA" dirty="0"/>
              <a:t>ARC is established ito. PFMA Sec. 76 &amp; 77</a:t>
            </a:r>
          </a:p>
          <a:p>
            <a:r>
              <a:rPr lang="en-ZA" dirty="0"/>
              <a:t>Operates in accordance with approved TOR (i.e. ARC Charter)</a:t>
            </a:r>
          </a:p>
          <a:p>
            <a:r>
              <a:rPr lang="en-ZA" dirty="0"/>
              <a:t>Role of the ARC, to provide oversight on the process that achieves fairness on financial &amp; performance reporting</a:t>
            </a:r>
          </a:p>
          <a:p>
            <a:r>
              <a:rPr lang="en-ZA" dirty="0"/>
              <a:t>Committee is composed of a total of 4 members, incl. Chairperson</a:t>
            </a:r>
          </a:p>
          <a:p>
            <a:r>
              <a:rPr lang="en-ZA" dirty="0"/>
              <a:t>Independence of the Committee  through member 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423964CB-0982-1CAA-694F-6029CCEDC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19397" y="-242389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4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249"/>
            <a:ext cx="10515600" cy="793115"/>
          </a:xfrm>
        </p:spPr>
        <p:txBody>
          <a:bodyPr/>
          <a:lstStyle/>
          <a:p>
            <a:pPr algn="ctr"/>
            <a:r>
              <a:rPr lang="en-ZA" b="1" dirty="0"/>
              <a:t>Composition of the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681"/>
            <a:ext cx="10515600" cy="3211194"/>
          </a:xfrm>
        </p:spPr>
        <p:txBody>
          <a:bodyPr>
            <a:normAutofit lnSpcReduction="10000"/>
          </a:bodyPr>
          <a:lstStyle/>
          <a:p>
            <a:r>
              <a:rPr lang="en-ZA" dirty="0"/>
              <a:t>At-least four members, ito. Charter (Three members ito. Treasury Regulations)</a:t>
            </a:r>
          </a:p>
          <a:p>
            <a:r>
              <a:rPr lang="en-ZA" dirty="0"/>
              <a:t>Status on the composition of the ARC</a:t>
            </a:r>
          </a:p>
          <a:p>
            <a:pPr lvl="1"/>
            <a:r>
              <a:rPr lang="en-ZA" dirty="0"/>
              <a:t>Two members resigned, including the Chairperson</a:t>
            </a:r>
          </a:p>
          <a:p>
            <a:pPr lvl="2"/>
            <a:r>
              <a:rPr lang="en-ZA" dirty="0"/>
              <a:t>Ms Refilwe Matenche _ ARC Chairperson</a:t>
            </a:r>
          </a:p>
          <a:p>
            <a:pPr lvl="2"/>
            <a:r>
              <a:rPr lang="en-ZA" dirty="0"/>
              <a:t>Ms Karen Muthen _  Independent Member</a:t>
            </a:r>
          </a:p>
          <a:p>
            <a:pPr lvl="1"/>
            <a:r>
              <a:rPr lang="en-ZA" dirty="0"/>
              <a:t>One Member appointed _  Mr Duke Mathebula</a:t>
            </a:r>
          </a:p>
          <a:p>
            <a:pPr lvl="1"/>
            <a:r>
              <a:rPr lang="en-ZA" dirty="0"/>
              <a:t>Two vacancies, including the Chairperson 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92F8602C-E741-9AC5-0DBC-DEB9C9C36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0" y="-242390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2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7529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/>
              <a:t>PERFORMANCE OF THE ARC AGAINST THE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8395"/>
            <a:ext cx="10515600" cy="3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ZA" dirty="0"/>
              <a:t>Meetings held_ seven for the period 2021/2022</a:t>
            </a:r>
          </a:p>
          <a:p>
            <a:pPr lvl="1"/>
            <a:r>
              <a:rPr lang="en-ZA" dirty="0"/>
              <a:t>Four Ordinary meetings – Each per Quarter</a:t>
            </a:r>
          </a:p>
          <a:p>
            <a:pPr lvl="1"/>
            <a:r>
              <a:rPr lang="en-ZA" dirty="0"/>
              <a:t>One special meeting _ with the AGSA</a:t>
            </a:r>
          </a:p>
          <a:p>
            <a:pPr lvl="1"/>
            <a:r>
              <a:rPr lang="en-ZA" dirty="0"/>
              <a:t>One special meeting_ to review and recommend the AFS &amp; Report on PI</a:t>
            </a:r>
          </a:p>
          <a:p>
            <a:pPr lvl="1"/>
            <a:r>
              <a:rPr lang="en-ZA" dirty="0"/>
              <a:t>One special meeting _ to Review and endorse the IA &amp; ARC Charter</a:t>
            </a:r>
          </a:p>
          <a:p>
            <a:r>
              <a:rPr lang="en-ZA" dirty="0"/>
              <a:t>Signification matters attended by the ARC</a:t>
            </a:r>
          </a:p>
          <a:p>
            <a:pPr lvl="1"/>
            <a:r>
              <a:rPr lang="en-ZA" dirty="0"/>
              <a:t>Quarterly reports on Performance information, Finance &amp; Risk Management</a:t>
            </a:r>
          </a:p>
          <a:p>
            <a:pPr lvl="1"/>
            <a:r>
              <a:rPr lang="en-ZA" dirty="0"/>
              <a:t>The Scope of work &amp; Independence of the AGSA, the external auditor</a:t>
            </a:r>
          </a:p>
          <a:p>
            <a:pPr lvl="1"/>
            <a:r>
              <a:rPr lang="en-ZA" dirty="0"/>
              <a:t>Reports of the Internal Auditor on Internal control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B3108A5F-AF25-EAD4-8473-025999436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9698" y="-81281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9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8" y="2437766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REPORT ON: AUDIT OF FINANCIAL STATEMENTS 2021/2022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3151052"/>
            <a:ext cx="10515600" cy="3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ZA" dirty="0"/>
              <a:t>The AFS_ presented for YE 31 March 2022_ Comply with GRAP.</a:t>
            </a:r>
          </a:p>
          <a:p>
            <a:r>
              <a:rPr lang="en-ZA" dirty="0"/>
              <a:t>Audit outcome remain unchanged_ Past three comparable periods</a:t>
            </a:r>
          </a:p>
          <a:p>
            <a:r>
              <a:rPr lang="en-ZA" dirty="0"/>
              <a:t>AGSA raised concern with the assurance provided by the Accounting Officer and Executive authority due to</a:t>
            </a:r>
          </a:p>
          <a:p>
            <a:pPr lvl="1"/>
            <a:r>
              <a:rPr lang="en-ZA" dirty="0"/>
              <a:t>Quality of performance information submitted for audit</a:t>
            </a:r>
          </a:p>
          <a:p>
            <a:pPr lvl="1"/>
            <a:r>
              <a:rPr lang="en-ZA" dirty="0"/>
              <a:t>Supply chain management non-compliances</a:t>
            </a:r>
          </a:p>
          <a:p>
            <a:pPr lvl="1"/>
            <a:r>
              <a:rPr lang="en-ZA" dirty="0"/>
              <a:t>Human resource management deficiencies</a:t>
            </a:r>
          </a:p>
          <a:p>
            <a:pPr lvl="1"/>
            <a:r>
              <a:rPr lang="en-ZA" dirty="0"/>
              <a:t>Intervention on record keeping and compliance monitoring</a:t>
            </a:r>
          </a:p>
          <a:p>
            <a:r>
              <a:rPr lang="en-ZA" dirty="0"/>
              <a:t>AGSA raised Concern on the effectiveness of Leadership at the CGE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2EB2C18-D652-F55C-D92F-DDD3AFE0B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19397" y="-128090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10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8" y="2437766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REPORT ON: AUDIT OF FINANCIAL STATEMENTS 2021/2022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3151052"/>
            <a:ext cx="10515600" cy="3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/>
              <a:t>Key recommendations :</a:t>
            </a:r>
          </a:p>
          <a:p>
            <a:pPr lvl="1"/>
            <a:r>
              <a:rPr lang="en-ZA" dirty="0"/>
              <a:t>Enhance the process of reviewing accountability documents (Internal Audit, External Audit &amp; Audit Committee)</a:t>
            </a:r>
          </a:p>
          <a:p>
            <a:pPr lvl="1"/>
            <a:r>
              <a:rPr lang="en-ZA" dirty="0"/>
              <a:t>Implement a Compliance universe as a tool to monitor compliance with laws and regulations</a:t>
            </a:r>
          </a:p>
          <a:p>
            <a:pPr lvl="1"/>
            <a:r>
              <a:rPr lang="en-ZA" dirty="0"/>
              <a:t>Improve staff capacity within finance to ensure segregation of duties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2EB2C18-D652-F55C-D92F-DDD3AFE0B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19397" y="-128090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51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7529"/>
            <a:ext cx="10515600" cy="793115"/>
          </a:xfrm>
        </p:spPr>
        <p:txBody>
          <a:bodyPr>
            <a:noAutofit/>
          </a:bodyPr>
          <a:lstStyle/>
          <a:p>
            <a:r>
              <a:rPr lang="en-ZA" sz="2800" dirty="0"/>
              <a:t>REPORT ON: AUDIT OF COMPLIANCE WITH LAWS AND REGULATIONS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1681"/>
            <a:ext cx="10515600" cy="3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dirty="0"/>
              <a:t>Material compliance findings</a:t>
            </a:r>
          </a:p>
          <a:p>
            <a:pPr lvl="1"/>
            <a:r>
              <a:rPr lang="en-ZA" b="1" dirty="0"/>
              <a:t>Expenditure Management</a:t>
            </a:r>
            <a:r>
              <a:rPr lang="en-ZA" dirty="0"/>
              <a:t>: Funds dispersed without approval of the AO or appropriate delegate</a:t>
            </a:r>
          </a:p>
          <a:p>
            <a:pPr lvl="1"/>
            <a:r>
              <a:rPr lang="en-ZA" b="1" dirty="0"/>
              <a:t>Consequence management</a:t>
            </a:r>
            <a:r>
              <a:rPr lang="en-ZA" dirty="0"/>
              <a:t>: Failure to timely implement remedial action against those who allow/ committed IE &amp; F&amp;WE</a:t>
            </a:r>
          </a:p>
          <a:p>
            <a:pPr marL="0" indent="0">
              <a:buNone/>
            </a:pPr>
            <a:r>
              <a:rPr lang="en-ZA" dirty="0"/>
              <a:t>Other compliance findings _ not material</a:t>
            </a:r>
          </a:p>
          <a:p>
            <a:pPr lvl="1"/>
            <a:r>
              <a:rPr lang="en-ZA" b="1" dirty="0"/>
              <a:t>SCM</a:t>
            </a:r>
            <a:r>
              <a:rPr lang="en-ZA" dirty="0"/>
              <a:t>: Procurement of services from a legal panel without following a fair competitive bidding process</a:t>
            </a:r>
          </a:p>
          <a:p>
            <a:pPr lvl="1"/>
            <a:r>
              <a:rPr lang="en-ZA" b="1" dirty="0"/>
              <a:t>SCM</a:t>
            </a:r>
            <a:r>
              <a:rPr lang="en-ZA" dirty="0"/>
              <a:t>: Spending on a contract which was procured Irregular: Splitting of bids</a:t>
            </a:r>
          </a:p>
          <a:p>
            <a:pPr lvl="1"/>
            <a:r>
              <a:rPr lang="en-ZA" b="1" dirty="0"/>
              <a:t>HRM</a:t>
            </a:r>
            <a:r>
              <a:rPr lang="en-ZA" dirty="0"/>
              <a:t>: None adherence to HR policy resulting to fruitless and wasteful exp</a:t>
            </a:r>
          </a:p>
          <a:p>
            <a:pPr lvl="1"/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D829FE9-B92E-7596-4B38-307A6007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9698" y="-111761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31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031D6-E859-4952-8A42-25A7B7B3E5BF}"/>
              </a:ext>
            </a:extLst>
          </p:cNvPr>
          <p:cNvSpPr txBox="1"/>
          <p:nvPr/>
        </p:nvSpPr>
        <p:spPr>
          <a:xfrm>
            <a:off x="0" y="6543675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80346-3D75-B50C-CC5B-9CFB438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326"/>
            <a:ext cx="10515600" cy="793115"/>
          </a:xfrm>
        </p:spPr>
        <p:txBody>
          <a:bodyPr>
            <a:noAutofit/>
          </a:bodyPr>
          <a:lstStyle/>
          <a:p>
            <a:r>
              <a:rPr lang="en-ZA" sz="3200" dirty="0"/>
              <a:t>REPORT ON: AUDIT OF PREDETERMINED OBJECTIVES</a:t>
            </a:r>
            <a:endParaRPr lang="en-Z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9F557-7E4E-2523-C74D-EB582CD6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9271"/>
            <a:ext cx="10515600" cy="3211194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AUDIT OUTCOME</a:t>
            </a:r>
          </a:p>
          <a:p>
            <a:pPr lvl="1"/>
            <a:r>
              <a:rPr lang="en-ZA" dirty="0"/>
              <a:t>No material findings raised on the reliability and relevance of the Report on PI</a:t>
            </a:r>
          </a:p>
          <a:p>
            <a:r>
              <a:rPr lang="en-ZA" dirty="0"/>
              <a:t>Performance objective/ outcome audited</a:t>
            </a:r>
          </a:p>
          <a:p>
            <a:pPr lvl="1"/>
            <a:r>
              <a:rPr lang="en-US" dirty="0"/>
              <a:t>Outcome 2: Gender equality promoted and protected through information, education, investigations and litigations</a:t>
            </a:r>
          </a:p>
          <a:p>
            <a:r>
              <a:rPr lang="en-US" dirty="0"/>
              <a:t>Audit matters raised in the Audit Report</a:t>
            </a:r>
          </a:p>
          <a:p>
            <a:pPr lvl="1"/>
            <a:r>
              <a:rPr lang="en-ZA" dirty="0"/>
              <a:t>Material adjustment on the report submitted for audit</a:t>
            </a:r>
          </a:p>
          <a:p>
            <a:pPr lvl="2"/>
            <a:r>
              <a:rPr lang="en-ZA" dirty="0"/>
              <a:t>Inconsistencies identified between the Annual Plans and the Annual Report</a:t>
            </a:r>
          </a:p>
          <a:p>
            <a:pPr lvl="2"/>
            <a:r>
              <a:rPr lang="en-ZA" dirty="0"/>
              <a:t>Inaccurate performance reported when compared to the verifying evidence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EABBB-E4E7-26BC-622B-48B9CB9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" y="6538912"/>
            <a:ext cx="2743200" cy="365125"/>
          </a:xfrm>
        </p:spPr>
        <p:txBody>
          <a:bodyPr/>
          <a:lstStyle/>
          <a:p>
            <a:fld id="{B160152F-B101-432F-A0D2-F5032B6A6D4A}" type="datetime1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2022/10/17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2DF1952-F513-077C-0A2F-BBD955DB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529705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Society Free From All Forms of Gender Inequality.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1BD96-1230-F31F-3589-B1C9014F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820" y="6506845"/>
            <a:ext cx="2743200" cy="365125"/>
          </a:xfrm>
        </p:spPr>
        <p:txBody>
          <a:bodyPr/>
          <a:lstStyle/>
          <a:p>
            <a:fld id="{3FA821A5-35A3-4227-8A61-BB6C4DD70455}" type="slidenum">
              <a:rPr lang="en-ZA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AD909A1-58AE-0584-AAE5-BE664351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56"/>
          <a:stretch/>
        </p:blipFill>
        <p:spPr>
          <a:xfrm>
            <a:off x="19397" y="-195400"/>
            <a:ext cx="12172603" cy="25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37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1003</Words>
  <Application>Microsoft Office PowerPoint</Application>
  <PresentationFormat>Custom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CONTENTS</vt:lpstr>
      <vt:lpstr>AUTHORITY OF THE ARC</vt:lpstr>
      <vt:lpstr>Composition of the ARC</vt:lpstr>
      <vt:lpstr>PERFORMANCE OF THE ARC AGAINST THE CHARTER</vt:lpstr>
      <vt:lpstr>REPORT ON: AUDIT OF FINANCIAL STATEMENTS 2021/2022</vt:lpstr>
      <vt:lpstr>REPORT ON: AUDIT OF FINANCIAL STATEMENTS 2021/2022</vt:lpstr>
      <vt:lpstr>REPORT ON: AUDIT OF COMPLIANCE WITH LAWS AND REGULATIONS </vt:lpstr>
      <vt:lpstr>REPORT ON: AUDIT OF PREDETERMINED OBJECTIVES</vt:lpstr>
      <vt:lpstr>REPORT ON: AUDIT OF PREDETERMINED OBJECTIVES</vt:lpstr>
      <vt:lpstr>2020/2021 AUDIT OUTCOME IMPROVEMENT PLAN</vt:lpstr>
      <vt:lpstr>SIGNIFICANT MATTERS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Mikateko Shipalana</dc:creator>
  <cp:lastModifiedBy>USER</cp:lastModifiedBy>
  <cp:revision>9</cp:revision>
  <dcterms:created xsi:type="dcterms:W3CDTF">2022-09-26T11:23:53Z</dcterms:created>
  <dcterms:modified xsi:type="dcterms:W3CDTF">2022-10-17T09:05:31Z</dcterms:modified>
</cp:coreProperties>
</file>