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charts/colors1.xml" ContentType="application/vnd.ms-office.chartcolorstyl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metadata" ContentType="application/binary"/>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52" r:id="rId5"/>
    <p:sldMasterId id="2147483659" r:id="rId6"/>
  </p:sldMasterIdLst>
  <p:notesMasterIdLst>
    <p:notesMasterId r:id="rId52"/>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304"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301" r:id="rId50"/>
    <p:sldId id="300" r:id="rId51"/>
  </p:sldIdLst>
  <p:sldSz cx="12192000" cy="6858000"/>
  <p:notesSz cx="9928225" cy="6797675"/>
  <p:embeddedFontLst>
    <p:embeddedFont>
      <p:font typeface="Calibri" pitchFamily="34" charset="0"/>
      <p:regular r:id="rId53"/>
      <p:bold r:id="rId54"/>
      <p:italic r:id="rId55"/>
      <p:boldItalic r:id="rId56"/>
    </p:embeddedFont>
    <p:embeddedFont>
      <p:font typeface="Open Sans Semibold" charset="0"/>
      <p:regular r:id="rId57"/>
      <p:bold r:id="rId58"/>
      <p:italic r:id="rId59"/>
      <p:boldItalic r:id="rId60"/>
    </p:embeddedFont>
    <p:embeddedFont>
      <p:font typeface="Open Sans" charset="0"/>
      <p:regular r:id="rId61"/>
      <p:bold r:id="rId62"/>
      <p:italic r:id="rId63"/>
      <p:boldItalic r:id="rId64"/>
    </p:embeddedFont>
    <p:embeddedFont>
      <p:font typeface="Exo 2 Medium" charset="0"/>
      <p:bold r:id="rId65"/>
      <p:boldItalic r:id="rId66"/>
    </p:embeddedFont>
    <p:embeddedFont>
      <p:font typeface="Open Sans Medium" charset="0"/>
      <p:regular r:id="rId67"/>
      <p:bold r:id="rId68"/>
      <p:italic r:id="rId69"/>
      <p:boldItalic r:id="rId70"/>
    </p:embeddedFont>
    <p:embeddedFont>
      <p:font typeface="Exo"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83">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gZkqa8vhmK8BfNshIFO8+FKNR/F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98289B-3922-2F28-BA81-03CC55CF729B}" name="Reshni Singh" initials="RS" userId="610a3d2974279484" providerId="Windows Live"/>
  <p188:author id="{FFB35DDF-E8FC-3E87-9C7D-CB340C06B0F1}" name="Inge Mulder (HO)" initials="IM(" userId="S::MulderI@sanral.co.za::91aa27c4-ae4f-4fbc-870a-cb6c19f19740" providerId="AD"/>
  <p188:author id="{E16D1EE3-7BAD-93B6-B9F5-083967CDB9B8}" name="Keaoleboga Mocwane" initials="KM" userId="S::1991415@students.wits.ac.za::da637f1a-cf40-485f-a56b-a9027265b4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A5E7B4FD-0843-419B-926D-5BD10825C8D0}">
  <a:tblStyle styleId="{A5E7B4FD-0843-419B-926D-5BD10825C8D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81D8058-DF0F-499E-BABB-86C8FAD800CF}" styleName="Table_1">
    <a:wholeTbl>
      <a:tcTxStyle b="off" i="off">
        <a:font>
          <a:latin typeface="Arial"/>
          <a:ea typeface="Arial"/>
          <a:cs typeface="Arial"/>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F3F3"/>
          </a:solidFill>
        </a:fill>
      </a:tcStyle>
    </a:band1H>
    <a:band2H>
      <a:tcTxStyle/>
      <a:tcStyle>
        <a:tcBdr/>
      </a:tcStyle>
    </a:band2H>
    <a:band1V>
      <a:tcTxStyle/>
      <a:tcStyle>
        <a:tcBdr/>
        <a:fill>
          <a:solidFill>
            <a:srgbClr val="E6F3F3"/>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6"/>
          </a:solidFill>
        </a:fill>
      </a:tcStyle>
    </a:firstRow>
    <a:neCell>
      <a:tcTxStyle/>
      <a:tcStyle>
        <a:tcBdr/>
      </a:tcStyle>
    </a:neCell>
    <a:nwCell>
      <a:tcTxStyle/>
      <a:tcStyle>
        <a:tcBdr/>
      </a:tcStyle>
    </a:nwCell>
  </a:tblStyle>
  <a:tblStyle styleId="{568EAB3C-6B33-461B-9518-16B4EB031E46}"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BEAE7"/>
          </a:solidFill>
        </a:fill>
      </a:tcStyle>
    </a:wholeTbl>
    <a:band1H>
      <a:tcTxStyle/>
      <a:tcStyle>
        <a:tcBdr/>
        <a:fill>
          <a:solidFill>
            <a:srgbClr val="F7D3CB"/>
          </a:solidFill>
        </a:fill>
      </a:tcStyle>
    </a:band1H>
    <a:band2H>
      <a:tcTxStyle/>
      <a:tcStyle>
        <a:tcBdr/>
      </a:tcStyle>
    </a:band2H>
    <a:band1V>
      <a:tcTxStyle/>
      <a:tcStyle>
        <a:tcBdr/>
        <a:fill>
          <a:solidFill>
            <a:srgbClr val="F7D3CB"/>
          </a:solidFill>
        </a:fill>
      </a:tcStyle>
    </a:band1V>
    <a:band2V>
      <a:tcTxStyle/>
      <a:tcStyle>
        <a:tcBdr/>
      </a:tcStyle>
    </a:band2V>
    <a:lastCol>
      <a:tcTxStyle b="on" i="off">
        <a:font>
          <a:latin typeface="Arial"/>
          <a:ea typeface="Arial"/>
          <a:cs typeface="Arial"/>
        </a:font>
        <a:schemeClr val="lt1"/>
      </a:tcTxStyle>
      <a:tcStyle>
        <a:tcBdr/>
        <a:fill>
          <a:solidFill>
            <a:schemeClr val="accent2"/>
          </a:solidFill>
        </a:fill>
      </a:tcStyle>
    </a:lastCol>
    <a:firstCol>
      <a:tcTxStyle b="on" i="off">
        <a:font>
          <a:latin typeface="Arial"/>
          <a:ea typeface="Arial"/>
          <a:cs typeface="Arial"/>
        </a:font>
        <a:schemeClr val="lt1"/>
      </a:tcTxStyle>
      <a:tcStyle>
        <a:tcBdr/>
        <a:fill>
          <a:solidFill>
            <a:schemeClr val="accent2"/>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 styleId="{C62760DB-5685-4DB4-999D-0D876F68D7DF}" styleName="Table_3">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EA"/>
          </a:solidFill>
        </a:fill>
      </a:tcStyle>
    </a:wholeTbl>
    <a:band1H>
      <a:tcTxStyle/>
      <a:tcStyle>
        <a:tcBdr/>
        <a:fill>
          <a:solidFill>
            <a:srgbClr val="CAD5D1"/>
          </a:solidFill>
        </a:fill>
      </a:tcStyle>
    </a:band1H>
    <a:band2H>
      <a:tcTxStyle/>
      <a:tcStyle>
        <a:tcBdr/>
      </a:tcStyle>
    </a:band2H>
    <a:band1V>
      <a:tcTxStyle/>
      <a:tcStyle>
        <a:tcBdr/>
        <a:fill>
          <a:solidFill>
            <a:srgbClr val="CAD5D1"/>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F028F7A-33DB-4C29-A3B5-6CB8B1B98012}" styleName="Table_4">
    <a:wholeTbl>
      <a:tcTxStyle b="off" i="off">
        <a:font>
          <a:latin typeface="Arial"/>
          <a:ea typeface="Arial"/>
          <a:cs typeface="Arial"/>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F4F6E7"/>
          </a:solidFill>
        </a:fill>
      </a:tcStyle>
    </a:band1H>
    <a:band2H>
      <a:tcTxStyle/>
      <a:tcStyle>
        <a:tcBdr/>
      </a:tcStyle>
    </a:band2H>
    <a:band1V>
      <a:tcTxStyle/>
      <a:tcStyle>
        <a:tcBdr/>
        <a:fill>
          <a:solidFill>
            <a:srgbClr val="F4F6E7"/>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5"/>
          </a:solidFill>
        </a:fill>
      </a:tcStyle>
    </a:firstRow>
    <a:neCell>
      <a:tcTxStyle/>
      <a:tcStyle>
        <a:tcBdr/>
      </a:tcStyle>
    </a:neCell>
    <a:nwCell>
      <a:tcTxStyle/>
      <a:tcStyle>
        <a:tcBdr/>
      </a:tcStyle>
    </a:nwCell>
  </a:tblStyle>
  <a:tblStyle styleId="{72E5BC2B-F7DD-4CF4-B669-73EE3CEB920F}" styleName="Table_5">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EA"/>
          </a:solidFill>
        </a:fill>
      </a:tcStyle>
    </a:wholeTbl>
    <a:band1H>
      <a:tcTxStyle b="off" i="off"/>
      <a:tcStyle>
        <a:tcBdr/>
        <a:fill>
          <a:solidFill>
            <a:srgbClr val="CAD5D1"/>
          </a:solidFill>
        </a:fill>
      </a:tcStyle>
    </a:band1H>
    <a:band2H>
      <a:tcTxStyle b="off" i="off"/>
      <a:tcStyle>
        <a:tcBdr/>
      </a:tcStyle>
    </a:band2H>
    <a:band1V>
      <a:tcTxStyle b="off" i="off"/>
      <a:tcStyle>
        <a:tcBdr/>
        <a:fill>
          <a:solidFill>
            <a:srgbClr val="CAD5D1"/>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24"/>
    <p:restoredTop sz="85647"/>
  </p:normalViewPr>
  <p:slideViewPr>
    <p:cSldViewPr snapToGrid="0">
      <p:cViewPr varScale="1">
        <p:scale>
          <a:sx n="62" d="100"/>
          <a:sy n="62" d="100"/>
        </p:scale>
        <p:origin x="-1074" y="-84"/>
      </p:cViewPr>
      <p:guideLst>
        <p:guide orient="horz" pos="2183"/>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87"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font" Target="fonts/font9.fntdata"/><Relationship Id="rId82" Type="http://customschemas.google.com/relationships/presentationmetadata" Target="meta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20.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5.fntdata"/></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ZA"/>
  <c:chart>
    <c:autoTitleDeleted val="1"/>
    <c:plotArea>
      <c:layout/>
      <c:barChart>
        <c:barDir val="col"/>
        <c:grouping val="stacked"/>
        <c:ser>
          <c:idx val="0"/>
          <c:order val="0"/>
          <c:tx>
            <c:strRef>
              <c:f>Sheet1!$B$1</c:f>
              <c:strCache>
                <c:ptCount val="1"/>
                <c:pt idx="0">
                  <c:v>Current year expenditure from old irregular contracts</c:v>
                </c:pt>
              </c:strCache>
            </c:strRef>
          </c:tx>
          <c:spPr>
            <a:solidFill>
              <a:schemeClr val="accent1"/>
            </a:solidFill>
            <a:ln>
              <a:noFill/>
            </a:ln>
            <a:effectLst/>
          </c:spPr>
          <c:cat>
            <c:numRef>
              <c:f>Sheet1!$A$2:$A$12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Sheet1!$B$2:$B$12</c:f>
              <c:numCache>
                <c:formatCode>General</c:formatCode>
                <c:ptCount val="11"/>
                <c:pt idx="0">
                  <c:v>2099702</c:v>
                </c:pt>
                <c:pt idx="1">
                  <c:v>2441283</c:v>
                </c:pt>
                <c:pt idx="2">
                  <c:v>1432795</c:v>
                </c:pt>
                <c:pt idx="3">
                  <c:v>1499411</c:v>
                </c:pt>
                <c:pt idx="4">
                  <c:v>1151537</c:v>
                </c:pt>
                <c:pt idx="5">
                  <c:v>281718</c:v>
                </c:pt>
                <c:pt idx="6">
                  <c:v>2269</c:v>
                </c:pt>
                <c:pt idx="7">
                  <c:v>116085</c:v>
                </c:pt>
                <c:pt idx="8">
                  <c:v>65148</c:v>
                </c:pt>
                <c:pt idx="9">
                  <c:v>94073</c:v>
                </c:pt>
                <c:pt idx="10">
                  <c:v>72035</c:v>
                </c:pt>
              </c:numCache>
            </c:numRef>
          </c:val>
          <c:extLst xmlns:c16r2="http://schemas.microsoft.com/office/drawing/2015/06/chart">
            <c:ext xmlns:c16="http://schemas.microsoft.com/office/drawing/2014/chart" uri="{C3380CC4-5D6E-409C-BE32-E72D297353CC}">
              <c16:uniqueId val="{00000000-2201-EE45-B966-8486FD491205}"/>
            </c:ext>
          </c:extLst>
        </c:ser>
        <c:ser>
          <c:idx val="1"/>
          <c:order val="1"/>
          <c:tx>
            <c:strRef>
              <c:f>Sheet1!$C$1</c:f>
              <c:strCache>
                <c:ptCount val="1"/>
                <c:pt idx="0">
                  <c:v>Current year new irregular expenditure</c:v>
                </c:pt>
              </c:strCache>
            </c:strRef>
          </c:tx>
          <c:spPr>
            <a:solidFill>
              <a:schemeClr val="accent2"/>
            </a:solidFill>
            <a:ln>
              <a:noFill/>
            </a:ln>
            <a:effectLst/>
          </c:spPr>
          <c:cat>
            <c:numRef>
              <c:f>Sheet1!$A$2:$A$12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Sheet1!$C$2:$C$12</c:f>
              <c:numCache>
                <c:formatCode>General</c:formatCode>
                <c:ptCount val="11"/>
                <c:pt idx="0">
                  <c:v>0</c:v>
                </c:pt>
                <c:pt idx="1">
                  <c:v>864428</c:v>
                </c:pt>
                <c:pt idx="2">
                  <c:v>106827</c:v>
                </c:pt>
                <c:pt idx="3">
                  <c:v>106827</c:v>
                </c:pt>
                <c:pt idx="4">
                  <c:v>4758</c:v>
                </c:pt>
                <c:pt idx="5">
                  <c:v>143231</c:v>
                </c:pt>
                <c:pt idx="6">
                  <c:v>106707</c:v>
                </c:pt>
                <c:pt idx="7">
                  <c:v>3031</c:v>
                </c:pt>
                <c:pt idx="8">
                  <c:v>277</c:v>
                </c:pt>
                <c:pt idx="9">
                  <c:v>8121</c:v>
                </c:pt>
                <c:pt idx="10">
                  <c:v>415101</c:v>
                </c:pt>
              </c:numCache>
            </c:numRef>
          </c:val>
          <c:extLst xmlns:c16r2="http://schemas.microsoft.com/office/drawing/2015/06/chart">
            <c:ext xmlns:c16="http://schemas.microsoft.com/office/drawing/2014/chart" uri="{C3380CC4-5D6E-409C-BE32-E72D297353CC}">
              <c16:uniqueId val="{00000001-2201-EE45-B966-8486FD491205}"/>
            </c:ext>
          </c:extLst>
        </c:ser>
        <c:dLbls/>
        <c:overlap val="100"/>
        <c:axId val="120258944"/>
        <c:axId val="120260480"/>
      </c:barChart>
      <c:catAx>
        <c:axId val="12025894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260480"/>
        <c:crosses val="autoZero"/>
        <c:auto val="1"/>
        <c:lblAlgn val="ctr"/>
        <c:lblOffset val="100"/>
      </c:catAx>
      <c:valAx>
        <c:axId val="120260480"/>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258944"/>
        <c:crosses val="autoZero"/>
        <c:crossBetween val="between"/>
      </c:valAx>
      <c:spPr>
        <a:noFill/>
        <a:ln>
          <a:noFill/>
        </a:ln>
        <a:effectLst/>
      </c:spPr>
    </c:plotArea>
    <c:legend>
      <c:legendPos val="b"/>
      <c:layout>
        <c:manualLayout>
          <c:xMode val="edge"/>
          <c:yMode val="edge"/>
          <c:x val="0.24615380957815056"/>
          <c:y val="5.3440818884768197E-2"/>
          <c:w val="0.73474552094031731"/>
          <c:h val="8.4597085008466591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2"/>
            <a:ext cx="4302231" cy="34106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23697" y="2"/>
            <a:ext cx="4302231" cy="341064"/>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2823" y="3271381"/>
            <a:ext cx="7942580" cy="26765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456612"/>
            <a:ext cx="4302231" cy="341063"/>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23697" y="6456612"/>
            <a:ext cx="4302231" cy="34106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1:notes"/>
          <p:cNvSpPr txBox="1">
            <a:spLocks noGrp="1"/>
          </p:cNvSpPr>
          <p:nvPr>
            <p:ph type="body" idx="1"/>
          </p:nvPr>
        </p:nvSpPr>
        <p:spPr>
          <a:xfrm>
            <a:off x="992823" y="3271381"/>
            <a:ext cx="794258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 name="Google Shape;52;p1:notes"/>
          <p:cNvSpPr txBox="1">
            <a:spLocks noGrp="1"/>
          </p:cNvSpPr>
          <p:nvPr>
            <p:ph type="sldNum" idx="12"/>
          </p:nvPr>
        </p:nvSpPr>
        <p:spPr>
          <a:xfrm>
            <a:off x="5623697" y="6456612"/>
            <a:ext cx="4302231" cy="34106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pPr marL="0" lvl="0" indent="0" algn="r" rtl="0">
                <a:lnSpc>
                  <a:spcPct val="100000"/>
                </a:lnSpc>
                <a:spcBef>
                  <a:spcPts val="0"/>
                </a:spcBef>
                <a:spcAft>
                  <a:spcPts val="0"/>
                </a:spcAft>
                <a:buSzPts val="1400"/>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0: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1: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2: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6133849b91_7_29: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6133849b91_7_29:notes"/>
          <p:cNvSpPr txBox="1">
            <a:spLocks noGrp="1"/>
          </p:cNvSpPr>
          <p:nvPr>
            <p:ph type="body" idx="1"/>
          </p:nvPr>
        </p:nvSpPr>
        <p:spPr>
          <a:xfrm>
            <a:off x="992823" y="3271381"/>
            <a:ext cx="79425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g16133849b91_7_29:notes"/>
          <p:cNvSpPr txBox="1">
            <a:spLocks noGrp="1"/>
          </p:cNvSpPr>
          <p:nvPr>
            <p:ph type="sldNum" idx="12"/>
          </p:nvPr>
        </p:nvSpPr>
        <p:spPr>
          <a:xfrm>
            <a:off x="5623697" y="6456612"/>
            <a:ext cx="4302300" cy="341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ZA"/>
              <a:pPr marL="0" lvl="0" indent="0" algn="r" rtl="0">
                <a:spcBef>
                  <a:spcPts val="0"/>
                </a:spcBef>
                <a:spcAft>
                  <a:spcPts val="0"/>
                </a:spcAft>
                <a:buClr>
                  <a:srgbClr val="000000"/>
                </a:buClr>
                <a:buSzPts val="1200"/>
                <a:buFont typeface="Arial"/>
                <a:buNone/>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6133849b91_7_55: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6133849b91_7_55:notes"/>
          <p:cNvSpPr txBox="1">
            <a:spLocks noGrp="1"/>
          </p:cNvSpPr>
          <p:nvPr>
            <p:ph type="body" idx="1"/>
          </p:nvPr>
        </p:nvSpPr>
        <p:spPr>
          <a:xfrm>
            <a:off x="992823" y="3271381"/>
            <a:ext cx="79425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16133849b91_7_55:notes"/>
          <p:cNvSpPr txBox="1">
            <a:spLocks noGrp="1"/>
          </p:cNvSpPr>
          <p:nvPr>
            <p:ph type="sldNum" idx="12"/>
          </p:nvPr>
        </p:nvSpPr>
        <p:spPr>
          <a:xfrm>
            <a:off x="5623697" y="6456612"/>
            <a:ext cx="4302300" cy="341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ZA"/>
              <a:pPr marL="0" lvl="0" indent="0" algn="r" rtl="0">
                <a:spcBef>
                  <a:spcPts val="0"/>
                </a:spcBef>
                <a:spcAft>
                  <a:spcPts val="0"/>
                </a:spcAft>
                <a:buClr>
                  <a:srgbClr val="000000"/>
                </a:buClr>
                <a:buSzPts val="1200"/>
                <a:buFont typeface="Arial"/>
                <a:buNone/>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6133849b91_7_55: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6133849b91_7_55:notes"/>
          <p:cNvSpPr txBox="1">
            <a:spLocks noGrp="1"/>
          </p:cNvSpPr>
          <p:nvPr>
            <p:ph type="body" idx="1"/>
          </p:nvPr>
        </p:nvSpPr>
        <p:spPr>
          <a:xfrm>
            <a:off x="992823" y="3271381"/>
            <a:ext cx="79425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g16133849b91_7_55:notes"/>
          <p:cNvSpPr txBox="1">
            <a:spLocks noGrp="1"/>
          </p:cNvSpPr>
          <p:nvPr>
            <p:ph type="sldNum" idx="12"/>
          </p:nvPr>
        </p:nvSpPr>
        <p:spPr>
          <a:xfrm>
            <a:off x="5623697" y="6456612"/>
            <a:ext cx="4302300" cy="341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ZA"/>
              <a:pPr marL="0" lvl="0" indent="0" algn="r" rtl="0">
                <a:spcBef>
                  <a:spcPts val="0"/>
                </a:spcBef>
                <a:spcAft>
                  <a:spcPts val="0"/>
                </a:spcAft>
                <a:buClr>
                  <a:srgbClr val="000000"/>
                </a:buClr>
                <a:buSzPts val="1200"/>
                <a:buFont typeface="Arial"/>
                <a:buNone/>
              </a:pPr>
              <a:t>15</a:t>
            </a:fld>
            <a:endParaRPr/>
          </a:p>
        </p:txBody>
      </p:sp>
    </p:spTree>
    <p:extLst>
      <p:ext uri="{BB962C8B-B14F-4D97-AF65-F5344CB8AC3E}">
        <p14:creationId xmlns:p14="http://schemas.microsoft.com/office/powerpoint/2010/main" xmlns="" val="3888407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6133849b91_12_7: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6133849b91_12_7:notes"/>
          <p:cNvSpPr txBox="1">
            <a:spLocks noGrp="1"/>
          </p:cNvSpPr>
          <p:nvPr>
            <p:ph type="body" idx="1"/>
          </p:nvPr>
        </p:nvSpPr>
        <p:spPr>
          <a:xfrm>
            <a:off x="992823" y="3271381"/>
            <a:ext cx="79425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16133849b91_12_7:notes"/>
          <p:cNvSpPr txBox="1">
            <a:spLocks noGrp="1"/>
          </p:cNvSpPr>
          <p:nvPr>
            <p:ph type="sldNum" idx="12"/>
          </p:nvPr>
        </p:nvSpPr>
        <p:spPr>
          <a:xfrm>
            <a:off x="5623697" y="6456612"/>
            <a:ext cx="4302300" cy="341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ZA"/>
              <a:pPr marL="0" lvl="0" indent="0" algn="r" rtl="0">
                <a:spcBef>
                  <a:spcPts val="0"/>
                </a:spcBef>
                <a:spcAft>
                  <a:spcPts val="0"/>
                </a:spcAft>
                <a:buClr>
                  <a:srgbClr val="000000"/>
                </a:buClr>
                <a:buSzPts val="1200"/>
                <a:buFont typeface="Arial"/>
                <a:buNone/>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7: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7: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8: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18: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9: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9: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992823" y="3271381"/>
            <a:ext cx="794258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 name="Google Shape;66;p2: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0: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20: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1: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21: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3: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3: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4: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24: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5: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25: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6: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26: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7: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27: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8: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28: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0: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30: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1: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31: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6133849b91_2_12: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g16133849b91_2_12:notes"/>
          <p:cNvSpPr txBox="1">
            <a:spLocks noGrp="1"/>
          </p:cNvSpPr>
          <p:nvPr>
            <p:ph type="body" idx="1"/>
          </p:nvPr>
        </p:nvSpPr>
        <p:spPr>
          <a:xfrm>
            <a:off x="992823" y="3271381"/>
            <a:ext cx="7942500" cy="2676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g16133849b91_2_12:notes"/>
          <p:cNvSpPr txBox="1">
            <a:spLocks noGrp="1"/>
          </p:cNvSpPr>
          <p:nvPr>
            <p:ph type="sldNum" idx="12"/>
          </p:nvPr>
        </p:nvSpPr>
        <p:spPr>
          <a:xfrm>
            <a:off x="5623697" y="6456612"/>
            <a:ext cx="4302300" cy="341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pPr marL="0" lvl="0" indent="0" algn="r" rtl="0">
                <a:lnSpc>
                  <a:spcPct val="100000"/>
                </a:lnSpc>
                <a:spcBef>
                  <a:spcPts val="0"/>
                </a:spcBef>
                <a:spcAft>
                  <a:spcPts val="0"/>
                </a:spcAft>
                <a:buSzPts val="1400"/>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2: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32: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61f56eb8fd_0_89:notes"/>
          <p:cNvSpPr txBox="1">
            <a:spLocks noGrp="1"/>
          </p:cNvSpPr>
          <p:nvPr>
            <p:ph type="body" idx="1"/>
          </p:nvPr>
        </p:nvSpPr>
        <p:spPr>
          <a:xfrm>
            <a:off x="992823" y="3271381"/>
            <a:ext cx="79425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g161f56eb8fd_0_89: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6: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36: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7: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37: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8: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8" name="Google Shape;518;p38: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9: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39: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40: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40: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1: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41: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2: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42: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3: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43: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4: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44: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45: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45: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46: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46: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47: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p47: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48: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48: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5082486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9:notes"/>
          <p:cNvSpPr txBox="1">
            <a:spLocks noGrp="1"/>
          </p:cNvSpPr>
          <p:nvPr>
            <p:ph type="body" idx="1"/>
          </p:nvPr>
        </p:nvSpPr>
        <p:spPr>
          <a:xfrm>
            <a:off x="992823" y="3271381"/>
            <a:ext cx="794258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49: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6: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8: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txBox="1">
            <a:spLocks noGrp="1"/>
          </p:cNvSpPr>
          <p:nvPr>
            <p:ph type="body" idx="1"/>
          </p:nvPr>
        </p:nvSpPr>
        <p:spPr>
          <a:xfrm>
            <a:off x="992823" y="3271381"/>
            <a:ext cx="794258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9: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56"/>
          <p:cNvSpPr txBox="1">
            <a:spLocks noGrp="1"/>
          </p:cNvSpPr>
          <p:nvPr>
            <p:ph type="title"/>
          </p:nvPr>
        </p:nvSpPr>
        <p:spPr>
          <a:xfrm>
            <a:off x="1263651" y="266700"/>
            <a:ext cx="10100733" cy="114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 name="Google Shape;13;p56"/>
          <p:cNvSpPr txBox="1">
            <a:spLocks noGrp="1"/>
          </p:cNvSpPr>
          <p:nvPr>
            <p:ph type="body" idx="1"/>
          </p:nvPr>
        </p:nvSpPr>
        <p:spPr>
          <a:xfrm>
            <a:off x="1263651" y="1981200"/>
            <a:ext cx="10013949"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4"/>
        <p:cNvGrpSpPr/>
        <p:nvPr/>
      </p:nvGrpSpPr>
      <p:grpSpPr>
        <a:xfrm>
          <a:off x="0" y="0"/>
          <a:ext cx="0" cy="0"/>
          <a:chOff x="0" y="0"/>
          <a:chExt cx="0" cy="0"/>
        </a:xfrm>
      </p:grpSpPr>
      <p:sp>
        <p:nvSpPr>
          <p:cNvPr id="15" name="Google Shape;15;p57"/>
          <p:cNvSpPr txBox="1">
            <a:spLocks noGrp="1"/>
          </p:cNvSpPr>
          <p:nvPr>
            <p:ph type="body" idx="1"/>
          </p:nvPr>
        </p:nvSpPr>
        <p:spPr>
          <a:xfrm>
            <a:off x="838200" y="1462218"/>
            <a:ext cx="10844454" cy="471474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9693A1"/>
              </a:buClr>
              <a:buSzPts val="1800"/>
              <a:buFont typeface="Arial"/>
              <a:buNone/>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rgbClr val="9693A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9693A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9693A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9693A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pic>
        <p:nvPicPr>
          <p:cNvPr id="16" name="Google Shape;16;p57"/>
          <p:cNvPicPr preferRelativeResize="0"/>
          <p:nvPr/>
        </p:nvPicPr>
        <p:blipFill rotWithShape="1">
          <a:blip r:embed="rId2">
            <a:alphaModFix/>
          </a:blip>
          <a:srcRect/>
          <a:stretch/>
        </p:blipFill>
        <p:spPr>
          <a:xfrm>
            <a:off x="1" y="3"/>
            <a:ext cx="1367587" cy="1221059"/>
          </a:xfrm>
          <a:prstGeom prst="rect">
            <a:avLst/>
          </a:prstGeom>
          <a:noFill/>
          <a:ln>
            <a:noFill/>
          </a:ln>
        </p:spPr>
      </p:pic>
      <p:sp>
        <p:nvSpPr>
          <p:cNvPr id="17" name="Google Shape;17;p57"/>
          <p:cNvSpPr txBox="1">
            <a:spLocks noGrp="1"/>
          </p:cNvSpPr>
          <p:nvPr>
            <p:ph type="title"/>
          </p:nvPr>
        </p:nvSpPr>
        <p:spPr>
          <a:xfrm>
            <a:off x="838200" y="341723"/>
            <a:ext cx="9609765" cy="87933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7F7F7F"/>
              </a:buClr>
              <a:buSzPts val="3200"/>
              <a:buFont typeface="Open Sans"/>
              <a:buNone/>
              <a:defRPr sz="3200" b="0" i="0" u="none" strike="noStrike" cap="none">
                <a:solidFill>
                  <a:srgbClr val="000000"/>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53"/>
          <p:cNvSpPr txBox="1">
            <a:spLocks noGrp="1"/>
          </p:cNvSpPr>
          <p:nvPr>
            <p:ph type="body" idx="1"/>
          </p:nvPr>
        </p:nvSpPr>
        <p:spPr>
          <a:xfrm>
            <a:off x="838200" y="1462218"/>
            <a:ext cx="10844454" cy="471474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693A1"/>
              </a:buClr>
              <a:buSzPts val="1800"/>
              <a:buNone/>
              <a:defRPr/>
            </a:lvl1pPr>
            <a:lvl2pPr marL="914400" lvl="1" indent="-342900" algn="l">
              <a:lnSpc>
                <a:spcPct val="90000"/>
              </a:lnSpc>
              <a:spcBef>
                <a:spcPts val="500"/>
              </a:spcBef>
              <a:spcAft>
                <a:spcPts val="0"/>
              </a:spcAft>
              <a:buClr>
                <a:srgbClr val="9693A1"/>
              </a:buClr>
              <a:buSzPts val="1800"/>
              <a:buChar char="•"/>
              <a:defRPr/>
            </a:lvl2pPr>
            <a:lvl3pPr marL="1371600" lvl="2" indent="-342900" algn="l">
              <a:lnSpc>
                <a:spcPct val="90000"/>
              </a:lnSpc>
              <a:spcBef>
                <a:spcPts val="500"/>
              </a:spcBef>
              <a:spcAft>
                <a:spcPts val="0"/>
              </a:spcAft>
              <a:buClr>
                <a:srgbClr val="9693A1"/>
              </a:buClr>
              <a:buSzPts val="1800"/>
              <a:buChar char="•"/>
              <a:defRPr/>
            </a:lvl3pPr>
            <a:lvl4pPr marL="1828800" lvl="3" indent="-342900" algn="l">
              <a:lnSpc>
                <a:spcPct val="90000"/>
              </a:lnSpc>
              <a:spcBef>
                <a:spcPts val="500"/>
              </a:spcBef>
              <a:spcAft>
                <a:spcPts val="0"/>
              </a:spcAft>
              <a:buClr>
                <a:srgbClr val="9693A1"/>
              </a:buClr>
              <a:buSzPts val="1800"/>
              <a:buChar char="•"/>
              <a:defRPr/>
            </a:lvl4pPr>
            <a:lvl5pPr marL="2286000" lvl="4" indent="-342900" algn="l">
              <a:lnSpc>
                <a:spcPct val="90000"/>
              </a:lnSpc>
              <a:spcBef>
                <a:spcPts val="500"/>
              </a:spcBef>
              <a:spcAft>
                <a:spcPts val="0"/>
              </a:spcAft>
              <a:buClr>
                <a:srgbClr val="9693A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53"/>
          <p:cNvPicPr preferRelativeResize="0"/>
          <p:nvPr/>
        </p:nvPicPr>
        <p:blipFill rotWithShape="1">
          <a:blip r:embed="rId2">
            <a:alphaModFix/>
          </a:blip>
          <a:srcRect/>
          <a:stretch/>
        </p:blipFill>
        <p:spPr>
          <a:xfrm>
            <a:off x="1" y="3"/>
            <a:ext cx="1367587" cy="1221059"/>
          </a:xfrm>
          <a:prstGeom prst="rect">
            <a:avLst/>
          </a:prstGeom>
          <a:noFill/>
          <a:ln>
            <a:noFill/>
          </a:ln>
        </p:spPr>
      </p:pic>
      <p:sp>
        <p:nvSpPr>
          <p:cNvPr id="25" name="Google Shape;25;p53"/>
          <p:cNvSpPr txBox="1">
            <a:spLocks noGrp="1"/>
          </p:cNvSpPr>
          <p:nvPr>
            <p:ph type="title"/>
          </p:nvPr>
        </p:nvSpPr>
        <p:spPr>
          <a:xfrm>
            <a:off x="838200" y="341723"/>
            <a:ext cx="9609765" cy="87933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F7F7F"/>
              </a:buClr>
              <a:buSzPts val="3200"/>
              <a:buFont typeface="Open Sans"/>
              <a:buNone/>
              <a:defRPr sz="3200">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59"/>
          <p:cNvSpPr txBox="1">
            <a:spLocks noGrp="1"/>
          </p:cNvSpPr>
          <p:nvPr>
            <p:ph type="title"/>
          </p:nvPr>
        </p:nvSpPr>
        <p:spPr>
          <a:xfrm>
            <a:off x="838200" y="341723"/>
            <a:ext cx="9609765" cy="87933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F7F7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34"/>
        <p:cNvGrpSpPr/>
        <p:nvPr/>
      </p:nvGrpSpPr>
      <p:grpSpPr>
        <a:xfrm>
          <a:off x="0" y="0"/>
          <a:ext cx="0" cy="0"/>
          <a:chOff x="0" y="0"/>
          <a:chExt cx="0" cy="0"/>
        </a:xfrm>
      </p:grpSpPr>
      <p:sp>
        <p:nvSpPr>
          <p:cNvPr id="35" name="Google Shape;35;p62"/>
          <p:cNvSpPr txBox="1">
            <a:spLocks noGrp="1"/>
          </p:cNvSpPr>
          <p:nvPr>
            <p:ph type="title"/>
          </p:nvPr>
        </p:nvSpPr>
        <p:spPr>
          <a:xfrm>
            <a:off x="294290" y="846716"/>
            <a:ext cx="10713201" cy="60371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3200"/>
              <a:buNone/>
              <a:defRPr sz="39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2"/>
          <p:cNvSpPr txBox="1">
            <a:spLocks noGrp="1"/>
          </p:cNvSpPr>
          <p:nvPr>
            <p:ph type="body" idx="1"/>
          </p:nvPr>
        </p:nvSpPr>
        <p:spPr>
          <a:xfrm>
            <a:off x="588579" y="1450429"/>
            <a:ext cx="10825656" cy="4572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400">
                <a:latin typeface="Calibri"/>
                <a:ea typeface="Calibri"/>
                <a:cs typeface="Calibri"/>
                <a:sym typeface="Calibri"/>
              </a:defRPr>
            </a:lvl1pPr>
            <a:lvl2pPr marL="914400" lvl="1" indent="-342900" algn="l">
              <a:lnSpc>
                <a:spcPct val="90000"/>
              </a:lnSpc>
              <a:spcBef>
                <a:spcPts val="500"/>
              </a:spcBef>
              <a:spcAft>
                <a:spcPts val="0"/>
              </a:spcAft>
              <a:buSzPts val="1800"/>
              <a:buChar char="•"/>
              <a:defRPr sz="2400">
                <a:latin typeface="Calibri"/>
                <a:ea typeface="Calibri"/>
                <a:cs typeface="Calibri"/>
                <a:sym typeface="Calibri"/>
              </a:defRPr>
            </a:lvl2pPr>
            <a:lvl3pPr marL="1371600" lvl="2" indent="-330200" algn="l">
              <a:lnSpc>
                <a:spcPct val="90000"/>
              </a:lnSpc>
              <a:spcBef>
                <a:spcPts val="500"/>
              </a:spcBef>
              <a:spcAft>
                <a:spcPts val="0"/>
              </a:spcAft>
              <a:buSzPts val="1600"/>
              <a:buChar char="•"/>
              <a:defRPr sz="2400">
                <a:latin typeface="Calibri"/>
                <a:ea typeface="Calibri"/>
                <a:cs typeface="Calibri"/>
                <a:sym typeface="Calibri"/>
              </a:defRPr>
            </a:lvl3pPr>
            <a:lvl4pPr marL="1828800" lvl="3" indent="-355600" algn="l">
              <a:lnSpc>
                <a:spcPct val="90000"/>
              </a:lnSpc>
              <a:spcBef>
                <a:spcPts val="500"/>
              </a:spcBef>
              <a:spcAft>
                <a:spcPts val="0"/>
              </a:spcAft>
              <a:buSzPts val="2000"/>
              <a:buChar char="•"/>
              <a:defRPr sz="2400">
                <a:latin typeface="Calibri"/>
                <a:ea typeface="Calibri"/>
                <a:cs typeface="Calibri"/>
                <a:sym typeface="Calibri"/>
              </a:defRPr>
            </a:lvl4pPr>
            <a:lvl5pPr marL="2286000" lvl="4" indent="-355600" algn="l">
              <a:lnSpc>
                <a:spcPct val="90000"/>
              </a:lnSpc>
              <a:spcBef>
                <a:spcPts val="500"/>
              </a:spcBef>
              <a:spcAft>
                <a:spcPts val="0"/>
              </a:spcAft>
              <a:buSzPts val="2000"/>
              <a:buChar char="•"/>
              <a:defRPr sz="2400">
                <a:latin typeface="Calibri"/>
                <a:ea typeface="Calibri"/>
                <a:cs typeface="Calibri"/>
                <a:sym typeface="Calibri"/>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7" name="Google Shape;37;p6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8" name="Google Shape;38;p6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9" name="Google Shape;39;p62"/>
          <p:cNvSpPr txBox="1">
            <a:spLocks noGrp="1"/>
          </p:cNvSpPr>
          <p:nvPr>
            <p:ph type="sldNum" idx="12"/>
          </p:nvPr>
        </p:nvSpPr>
        <p:spPr>
          <a:xfrm>
            <a:off x="-39013" y="1"/>
            <a:ext cx="1255184" cy="3016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ZA"/>
              <a:pPr marL="0" lvl="0" indent="0" algn="l"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7"/>
        <p:cNvGrpSpPr/>
        <p:nvPr/>
      </p:nvGrpSpPr>
      <p:grpSpPr>
        <a:xfrm>
          <a:off x="0" y="0"/>
          <a:ext cx="0" cy="0"/>
          <a:chOff x="0" y="0"/>
          <a:chExt cx="0" cy="0"/>
        </a:xfrm>
      </p:grpSpPr>
      <p:sp>
        <p:nvSpPr>
          <p:cNvPr id="48" name="Google Shape;48;p55"/>
          <p:cNvSpPr txBox="1">
            <a:spLocks noGrp="1"/>
          </p:cNvSpPr>
          <p:nvPr>
            <p:ph type="title"/>
          </p:nvPr>
        </p:nvSpPr>
        <p:spPr>
          <a:xfrm>
            <a:off x="1533059" y="2850267"/>
            <a:ext cx="9113823" cy="114688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
        <p:cNvGrpSpPr/>
        <p:nvPr/>
      </p:nvGrpSpPr>
      <p:grpSpPr>
        <a:xfrm>
          <a:off x="0" y="0"/>
          <a:ext cx="0" cy="0"/>
          <a:chOff x="0" y="0"/>
          <a:chExt cx="0" cy="0"/>
        </a:xfrm>
      </p:grpSpPr>
      <p:sp>
        <p:nvSpPr>
          <p:cNvPr id="19" name="Google Shape;19;p52"/>
          <p:cNvSpPr txBox="1">
            <a:spLocks noGrp="1"/>
          </p:cNvSpPr>
          <p:nvPr>
            <p:ph type="title"/>
          </p:nvPr>
        </p:nvSpPr>
        <p:spPr>
          <a:xfrm>
            <a:off x="838200" y="341723"/>
            <a:ext cx="9609765" cy="87933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7F7F7F"/>
              </a:buClr>
              <a:buSzPts val="3200"/>
              <a:buFont typeface="Exo 2"/>
              <a:buNone/>
              <a:defRPr sz="3200" b="1" i="0" u="none" strike="noStrike" cap="none">
                <a:solidFill>
                  <a:srgbClr val="7F7F7F"/>
                </a:solidFill>
                <a:latin typeface="Exo 2"/>
                <a:ea typeface="Exo 2"/>
                <a:cs typeface="Exo 2"/>
                <a:sym typeface="Exo 2"/>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52"/>
          <p:cNvSpPr txBox="1">
            <a:spLocks noGrp="1"/>
          </p:cNvSpPr>
          <p:nvPr>
            <p:ph type="body" idx="1"/>
          </p:nvPr>
        </p:nvSpPr>
        <p:spPr>
          <a:xfrm>
            <a:off x="838200" y="1462218"/>
            <a:ext cx="10844454" cy="471474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9693A1"/>
              </a:buClr>
              <a:buSzPts val="2000"/>
              <a:buFont typeface="Arial"/>
              <a:buNone/>
              <a:defRPr sz="2000" b="0" i="0" u="none" strike="noStrike" cap="none">
                <a:solidFill>
                  <a:srgbClr val="9693A1"/>
                </a:solidFill>
                <a:latin typeface="Open Sans SemiBold"/>
                <a:ea typeface="Open Sans SemiBold"/>
                <a:cs typeface="Open Sans SemiBold"/>
                <a:sym typeface="Open Sans SemiBold"/>
              </a:defRPr>
            </a:lvl1pPr>
            <a:lvl2pPr marL="914400" marR="0" lvl="1" indent="-342900" algn="l" rtl="0">
              <a:lnSpc>
                <a:spcPct val="90000"/>
              </a:lnSpc>
              <a:spcBef>
                <a:spcPts val="500"/>
              </a:spcBef>
              <a:spcAft>
                <a:spcPts val="0"/>
              </a:spcAft>
              <a:buClr>
                <a:srgbClr val="9693A1"/>
              </a:buClr>
              <a:buSzPts val="1800"/>
              <a:buFont typeface="Arial"/>
              <a:buChar char="•"/>
              <a:defRPr sz="1800" b="0" i="0" u="none" strike="noStrike" cap="none">
                <a:solidFill>
                  <a:srgbClr val="9693A1"/>
                </a:solidFill>
                <a:latin typeface="Open Sans SemiBold"/>
                <a:ea typeface="Open Sans SemiBold"/>
                <a:cs typeface="Open Sans SemiBold"/>
                <a:sym typeface="Open Sans SemiBold"/>
              </a:defRPr>
            </a:lvl2pPr>
            <a:lvl3pPr marL="1371600" marR="0" lvl="2" indent="-330200" algn="l" rtl="0">
              <a:lnSpc>
                <a:spcPct val="90000"/>
              </a:lnSpc>
              <a:spcBef>
                <a:spcPts val="500"/>
              </a:spcBef>
              <a:spcAft>
                <a:spcPts val="0"/>
              </a:spcAft>
              <a:buClr>
                <a:srgbClr val="9693A1"/>
              </a:buClr>
              <a:buSzPts val="1600"/>
              <a:buFont typeface="Arial"/>
              <a:buChar char="•"/>
              <a:defRPr sz="1600" b="0" i="0" u="none" strike="noStrike" cap="none">
                <a:solidFill>
                  <a:srgbClr val="9693A1"/>
                </a:solidFill>
                <a:latin typeface="Open Sans SemiBold"/>
                <a:ea typeface="Open Sans SemiBold"/>
                <a:cs typeface="Open Sans SemiBold"/>
                <a:sym typeface="Open Sans SemiBold"/>
              </a:defRPr>
            </a:lvl3pPr>
            <a:lvl4pPr marL="1828800" marR="0" lvl="3" indent="-355600" algn="l" rtl="0">
              <a:lnSpc>
                <a:spcPct val="90000"/>
              </a:lnSpc>
              <a:spcBef>
                <a:spcPts val="500"/>
              </a:spcBef>
              <a:spcAft>
                <a:spcPts val="0"/>
              </a:spcAft>
              <a:buClr>
                <a:srgbClr val="9693A1"/>
              </a:buClr>
              <a:buSzPts val="2000"/>
              <a:buFont typeface="Arial"/>
              <a:buChar char="•"/>
              <a:defRPr sz="2000" b="0" i="0" u="none" strike="noStrike" cap="none">
                <a:solidFill>
                  <a:srgbClr val="9693A1"/>
                </a:solidFill>
                <a:latin typeface="Open Sans SemiBold"/>
                <a:ea typeface="Open Sans SemiBold"/>
                <a:cs typeface="Open Sans SemiBold"/>
                <a:sym typeface="Open Sans SemiBold"/>
              </a:defRPr>
            </a:lvl4pPr>
            <a:lvl5pPr marL="2286000" marR="0" lvl="4" indent="-355600" algn="l" rtl="0">
              <a:lnSpc>
                <a:spcPct val="90000"/>
              </a:lnSpc>
              <a:spcBef>
                <a:spcPts val="500"/>
              </a:spcBef>
              <a:spcAft>
                <a:spcPts val="0"/>
              </a:spcAft>
              <a:buClr>
                <a:srgbClr val="9693A1"/>
              </a:buClr>
              <a:buSzPts val="2000"/>
              <a:buFont typeface="Arial"/>
              <a:buChar char="•"/>
              <a:defRPr sz="2000" b="0" i="0" u="none" strike="noStrike" cap="none">
                <a:solidFill>
                  <a:srgbClr val="9693A1"/>
                </a:solidFill>
                <a:latin typeface="Open Sans SemiBold"/>
                <a:ea typeface="Open Sans SemiBold"/>
                <a:cs typeface="Open Sans SemiBold"/>
                <a:sym typeface="Open Sans SemiBol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1" name="Google Shape;21;p52"/>
          <p:cNvPicPr preferRelativeResize="0"/>
          <p:nvPr/>
        </p:nvPicPr>
        <p:blipFill rotWithShape="1">
          <a:blip r:embed="rId7">
            <a:alphaModFix/>
          </a:blip>
          <a:srcRect/>
          <a:stretch/>
        </p:blipFill>
        <p:spPr>
          <a:xfrm>
            <a:off x="205089" y="5828847"/>
            <a:ext cx="1234689" cy="88684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 id="2147483655" r:id="rId2"/>
    <p:sldLayoutId id="2147483656" r:id="rId3"/>
    <p:sldLayoutId id="2147483657" r:id="rId4"/>
    <p:sldLayoutId id="2147483658"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
        <p:cNvGrpSpPr/>
        <p:nvPr/>
      </p:nvGrpSpPr>
      <p:grpSpPr>
        <a:xfrm>
          <a:off x="0" y="0"/>
          <a:ext cx="0" cy="0"/>
          <a:chOff x="0" y="0"/>
          <a:chExt cx="0" cy="0"/>
        </a:xfrm>
      </p:grpSpPr>
      <p:pic>
        <p:nvPicPr>
          <p:cNvPr id="41" name="Google Shape;41;p54"/>
          <p:cNvPicPr preferRelativeResize="0"/>
          <p:nvPr/>
        </p:nvPicPr>
        <p:blipFill rotWithShape="1">
          <a:blip r:embed="rId3">
            <a:alphaModFix/>
          </a:blip>
          <a:srcRect/>
          <a:stretch/>
        </p:blipFill>
        <p:spPr>
          <a:xfrm>
            <a:off x="9973984" y="5257624"/>
            <a:ext cx="1672627" cy="844513"/>
          </a:xfrm>
          <a:prstGeom prst="rect">
            <a:avLst/>
          </a:prstGeom>
          <a:noFill/>
          <a:ln>
            <a:noFill/>
          </a:ln>
        </p:spPr>
      </p:pic>
      <p:pic>
        <p:nvPicPr>
          <p:cNvPr id="42" name="Google Shape;42;p54"/>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43" name="Google Shape;43;p54"/>
          <p:cNvPicPr preferRelativeResize="0"/>
          <p:nvPr/>
        </p:nvPicPr>
        <p:blipFill rotWithShape="1">
          <a:blip r:embed="rId5">
            <a:alphaModFix/>
          </a:blip>
          <a:srcRect/>
          <a:stretch/>
        </p:blipFill>
        <p:spPr>
          <a:xfrm>
            <a:off x="0" y="0"/>
            <a:ext cx="3840480" cy="3299402"/>
          </a:xfrm>
          <a:prstGeom prst="rect">
            <a:avLst/>
          </a:prstGeom>
          <a:noFill/>
          <a:ln>
            <a:noFill/>
          </a:ln>
        </p:spPr>
      </p:pic>
      <p:pic>
        <p:nvPicPr>
          <p:cNvPr id="44" name="Google Shape;44;p54"/>
          <p:cNvPicPr preferRelativeResize="0"/>
          <p:nvPr/>
        </p:nvPicPr>
        <p:blipFill rotWithShape="1">
          <a:blip r:embed="rId3">
            <a:alphaModFix/>
          </a:blip>
          <a:srcRect/>
          <a:stretch/>
        </p:blipFill>
        <p:spPr>
          <a:xfrm>
            <a:off x="10392142" y="5679880"/>
            <a:ext cx="1254470" cy="844513"/>
          </a:xfrm>
          <a:prstGeom prst="rect">
            <a:avLst/>
          </a:prstGeom>
          <a:noFill/>
          <a:ln>
            <a:noFill/>
          </a:ln>
        </p:spPr>
      </p:pic>
      <p:sp>
        <p:nvSpPr>
          <p:cNvPr id="45" name="Google Shape;45;p54"/>
          <p:cNvSpPr/>
          <p:nvPr/>
        </p:nvSpPr>
        <p:spPr>
          <a:xfrm>
            <a:off x="1533059" y="2850267"/>
            <a:ext cx="9113823" cy="1146884"/>
          </a:xfrm>
          <a:prstGeom prst="rect">
            <a:avLst/>
          </a:prstGeom>
          <a:solidFill>
            <a:srgbClr val="0B7764">
              <a:alpha val="5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54"/>
          <p:cNvSpPr txBox="1">
            <a:spLocks noGrp="1"/>
          </p:cNvSpPr>
          <p:nvPr>
            <p:ph type="title"/>
          </p:nvPr>
        </p:nvSpPr>
        <p:spPr>
          <a:xfrm>
            <a:off x="1533059" y="2850267"/>
            <a:ext cx="9113823" cy="1146884"/>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3200"/>
              <a:buFont typeface="Open Sans"/>
              <a:buNone/>
              <a:defRPr sz="3200" b="1"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2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37.pn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43.jpeg"/><Relationship Id="rId5" Type="http://schemas.openxmlformats.org/officeDocument/2006/relationships/image" Target="../media/image2.png"/><Relationship Id="rId10" Type="http://schemas.openxmlformats.org/officeDocument/2006/relationships/image" Target="../media/image49.jpeg"/><Relationship Id="rId4" Type="http://schemas.openxmlformats.org/officeDocument/2006/relationships/image" Target="../media/image1.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2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6.png"/><Relationship Id="rId7"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2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2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a:blip r:embed="rId3">
            <a:alphaModFix/>
          </a:blip>
          <a:stretch>
            <a:fillRect/>
          </a:stretch>
        </p:blipFill>
        <p:spPr>
          <a:xfrm>
            <a:off x="1" y="0"/>
            <a:ext cx="12191999" cy="6840388"/>
          </a:xfrm>
          <a:prstGeom prst="rect">
            <a:avLst/>
          </a:prstGeom>
          <a:noFill/>
          <a:ln>
            <a:noFill/>
          </a:ln>
        </p:spPr>
      </p:pic>
      <p:sp>
        <p:nvSpPr>
          <p:cNvPr id="55" name="Google Shape;55;p1"/>
          <p:cNvSpPr/>
          <p:nvPr/>
        </p:nvSpPr>
        <p:spPr>
          <a:xfrm>
            <a:off x="3421225" y="5260750"/>
            <a:ext cx="8770800" cy="664200"/>
          </a:xfrm>
          <a:prstGeom prst="rect">
            <a:avLst/>
          </a:prstGeom>
          <a:solidFill>
            <a:srgbClr val="0B7764">
              <a:alpha val="5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 name="Google Shape;56;p1"/>
          <p:cNvSpPr/>
          <p:nvPr/>
        </p:nvSpPr>
        <p:spPr>
          <a:xfrm>
            <a:off x="7075725" y="5912200"/>
            <a:ext cx="5116200" cy="586500"/>
          </a:xfrm>
          <a:prstGeom prst="rect">
            <a:avLst/>
          </a:prstGeom>
          <a:solidFill>
            <a:srgbClr val="134F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 name="Google Shape;57;p1"/>
          <p:cNvSpPr/>
          <p:nvPr/>
        </p:nvSpPr>
        <p:spPr>
          <a:xfrm rot="-3003892">
            <a:off x="-1344654" y="-517713"/>
            <a:ext cx="4958566" cy="2951040"/>
          </a:xfrm>
          <a:custGeom>
            <a:avLst/>
            <a:gdLst/>
            <a:ahLst/>
            <a:cxnLst/>
            <a:rect l="l" t="t" r="r" b="b"/>
            <a:pathLst>
              <a:path w="4249648" h="2529135" extrusionOk="0">
                <a:moveTo>
                  <a:pt x="0" y="1797768"/>
                </a:moveTo>
                <a:lnTo>
                  <a:pt x="2158471" y="0"/>
                </a:lnTo>
                <a:lnTo>
                  <a:pt x="4249648" y="2529135"/>
                </a:lnTo>
                <a:lnTo>
                  <a:pt x="0" y="1797768"/>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
          <p:cNvSpPr/>
          <p:nvPr/>
        </p:nvSpPr>
        <p:spPr>
          <a:xfrm rot="-3003892">
            <a:off x="-893939" y="-669877"/>
            <a:ext cx="4182307" cy="2767333"/>
          </a:xfrm>
          <a:custGeom>
            <a:avLst/>
            <a:gdLst/>
            <a:ahLst/>
            <a:cxnLst/>
            <a:rect l="l" t="t" r="r" b="b"/>
            <a:pathLst>
              <a:path w="4182307" h="2767333" extrusionOk="0">
                <a:moveTo>
                  <a:pt x="0" y="1561485"/>
                </a:moveTo>
                <a:lnTo>
                  <a:pt x="1876233" y="0"/>
                </a:lnTo>
                <a:lnTo>
                  <a:pt x="4182307" y="2767333"/>
                </a:lnTo>
                <a:lnTo>
                  <a:pt x="0" y="1561485"/>
                </a:lnTo>
                <a:close/>
              </a:path>
            </a:pathLst>
          </a:custGeom>
          <a:solidFill>
            <a:srgbClr val="0D6B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1"/>
          <p:cNvSpPr/>
          <p:nvPr/>
        </p:nvSpPr>
        <p:spPr>
          <a:xfrm rot="-3003892">
            <a:off x="-1363706" y="-517713"/>
            <a:ext cx="4958566" cy="2951040"/>
          </a:xfrm>
          <a:custGeom>
            <a:avLst/>
            <a:gdLst/>
            <a:ahLst/>
            <a:cxnLst/>
            <a:rect l="l" t="t" r="r" b="b"/>
            <a:pathLst>
              <a:path w="4249648" h="2529135" extrusionOk="0">
                <a:moveTo>
                  <a:pt x="0" y="1797768"/>
                </a:moveTo>
                <a:lnTo>
                  <a:pt x="2158471" y="0"/>
                </a:lnTo>
                <a:lnTo>
                  <a:pt x="4249648" y="2529135"/>
                </a:lnTo>
                <a:lnTo>
                  <a:pt x="0" y="1797768"/>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 name="Google Shape;60;p1"/>
          <p:cNvSpPr/>
          <p:nvPr/>
        </p:nvSpPr>
        <p:spPr>
          <a:xfrm rot="-3003892">
            <a:off x="-912991" y="-669877"/>
            <a:ext cx="4182307" cy="2767333"/>
          </a:xfrm>
          <a:custGeom>
            <a:avLst/>
            <a:gdLst/>
            <a:ahLst/>
            <a:cxnLst/>
            <a:rect l="l" t="t" r="r" b="b"/>
            <a:pathLst>
              <a:path w="4182307" h="2767333" extrusionOk="0">
                <a:moveTo>
                  <a:pt x="0" y="1561485"/>
                </a:moveTo>
                <a:lnTo>
                  <a:pt x="1876233" y="0"/>
                </a:lnTo>
                <a:lnTo>
                  <a:pt x="4182307" y="2767333"/>
                </a:lnTo>
                <a:lnTo>
                  <a:pt x="0" y="1561485"/>
                </a:lnTo>
                <a:close/>
              </a:path>
            </a:pathLst>
          </a:custGeom>
          <a:solidFill>
            <a:srgbClr val="0D6B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1"/>
          <p:cNvSpPr txBox="1">
            <a:spLocks noGrp="1"/>
          </p:cNvSpPr>
          <p:nvPr>
            <p:ph type="title"/>
          </p:nvPr>
        </p:nvSpPr>
        <p:spPr>
          <a:xfrm>
            <a:off x="3685600" y="5332300"/>
            <a:ext cx="8298600" cy="521100"/>
          </a:xfrm>
          <a:prstGeom prst="rect">
            <a:avLst/>
          </a:prstGeom>
          <a:noFill/>
          <a:ln>
            <a:noFill/>
          </a:ln>
          <a:effectLst>
            <a:outerShdw blurRad="63500" sx="102000" sy="102000" algn="ctr" rotWithShape="0">
              <a:srgbClr val="000000">
                <a:alpha val="82352"/>
              </a:srgbClr>
            </a:outerShdw>
          </a:effectLst>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4800"/>
              <a:buFont typeface="Open Sans"/>
              <a:buNone/>
            </a:pPr>
            <a:r>
              <a:rPr lang="en-ZA" sz="2600" b="1">
                <a:solidFill>
                  <a:schemeClr val="lt1"/>
                </a:solidFill>
                <a:latin typeface="Open Sans Semibold"/>
                <a:ea typeface="Open Sans Semibold"/>
                <a:cs typeface="Open Sans Semibold"/>
                <a:sym typeface="Open Sans SemiBold"/>
              </a:rPr>
              <a:t>2022 Integrated Report </a:t>
            </a:r>
            <a:r>
              <a:rPr lang="en-ZA" sz="2600" b="1" i="0" u="none" strike="noStrike" cap="none">
                <a:solidFill>
                  <a:schemeClr val="lt1"/>
                </a:solidFill>
                <a:latin typeface="Open Sans Semibold"/>
                <a:ea typeface="Open Sans Semibold"/>
                <a:cs typeface="Open Sans Semibold"/>
                <a:sym typeface="Open Sans SemiBold"/>
              </a:rPr>
              <a:t>Company presentation</a:t>
            </a:r>
            <a:br>
              <a:rPr lang="en-ZA" sz="2600" b="1" i="0" u="none" strike="noStrike" cap="none">
                <a:solidFill>
                  <a:schemeClr val="lt1"/>
                </a:solidFill>
                <a:latin typeface="Open Sans Semibold"/>
                <a:ea typeface="Open Sans Semibold"/>
                <a:cs typeface="Open Sans Semibold"/>
                <a:sym typeface="Open Sans SemiBold"/>
              </a:rPr>
            </a:br>
            <a:endParaRPr sz="2600" b="1" i="0" u="none" strike="noStrike" cap="none">
              <a:solidFill>
                <a:schemeClr val="lt1"/>
              </a:solidFill>
              <a:latin typeface="Open Sans Semibold"/>
              <a:ea typeface="Open Sans Semibold"/>
              <a:cs typeface="Open Sans Semibold"/>
              <a:sym typeface="Open Sans SemiBold"/>
            </a:endParaRPr>
          </a:p>
        </p:txBody>
      </p:sp>
      <p:sp>
        <p:nvSpPr>
          <p:cNvPr id="62" name="Google Shape;62;p1"/>
          <p:cNvSpPr txBox="1"/>
          <p:nvPr/>
        </p:nvSpPr>
        <p:spPr>
          <a:xfrm>
            <a:off x="7464503" y="5966950"/>
            <a:ext cx="4512600" cy="477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ZA" sz="2500" b="1" i="0" u="none" strike="noStrike" cap="none" dirty="0">
                <a:solidFill>
                  <a:schemeClr val="lt1"/>
                </a:solidFill>
                <a:latin typeface="Open Sans Semibold"/>
                <a:ea typeface="Open Sans Semibold"/>
                <a:cs typeface="Open Sans Semibold"/>
                <a:sym typeface="Open Sans SemiBold"/>
              </a:rPr>
              <a:t>PCOT –  October 2022</a:t>
            </a:r>
            <a:endParaRPr sz="2500" b="0" i="0" u="none" strike="noStrike" cap="none" dirty="0">
              <a:solidFill>
                <a:schemeClr val="lt1"/>
              </a:solidFill>
              <a:latin typeface="Arial"/>
              <a:ea typeface="Arial"/>
              <a:cs typeface="Arial"/>
              <a:sym typeface="Arial"/>
            </a:endParaRPr>
          </a:p>
        </p:txBody>
      </p:sp>
      <p:pic>
        <p:nvPicPr>
          <p:cNvPr id="63" name="Google Shape;63;p1"/>
          <p:cNvPicPr preferRelativeResize="0"/>
          <p:nvPr/>
        </p:nvPicPr>
        <p:blipFill rotWithShape="1">
          <a:blip r:embed="rId4" cstate="screen">
            <a:alphaModFix/>
            <a:extLst>
              <a:ext uri="{28A0092B-C50C-407E-A947-70E740481C1C}">
                <a14:useLocalDpi xmlns:a14="http://schemas.microsoft.com/office/drawing/2010/main" xmlns=""/>
              </a:ext>
            </a:extLst>
          </a:blip>
          <a:srcRect/>
          <a:stretch/>
        </p:blipFill>
        <p:spPr>
          <a:xfrm>
            <a:off x="998880" y="4393360"/>
            <a:ext cx="2166411" cy="1505169"/>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0"/>
          <p:cNvPicPr preferRelativeResize="0"/>
          <p:nvPr/>
        </p:nvPicPr>
        <p:blipFill>
          <a:blip r:embed="rId3">
            <a:alphaModFix/>
          </a:blip>
          <a:stretch>
            <a:fillRect/>
          </a:stretch>
        </p:blipFill>
        <p:spPr>
          <a:xfrm rot="10800000" flipH="1">
            <a:off x="-38150" y="26"/>
            <a:ext cx="12285251" cy="6857999"/>
          </a:xfrm>
          <a:prstGeom prst="rect">
            <a:avLst/>
          </a:prstGeom>
          <a:noFill/>
          <a:ln>
            <a:noFill/>
          </a:ln>
        </p:spPr>
      </p:pic>
      <p:pic>
        <p:nvPicPr>
          <p:cNvPr id="196" name="Google Shape;196;p10"/>
          <p:cNvPicPr preferRelativeResize="0"/>
          <p:nvPr/>
        </p:nvPicPr>
        <p:blipFill rotWithShape="1">
          <a:blip r:embed="rId4" cstate="print">
            <a:alphaModFix/>
            <a:extLst>
              <a:ext uri="{28A0092B-C50C-407E-A947-70E740481C1C}">
                <a14:useLocalDpi xmlns:a14="http://schemas.microsoft.com/office/drawing/2010/main" xmlns=""/>
              </a:ext>
            </a:extLst>
          </a:blip>
          <a:srcRect/>
          <a:stretch/>
        </p:blipFill>
        <p:spPr>
          <a:xfrm>
            <a:off x="747316" y="-55631"/>
            <a:ext cx="5292960" cy="4134317"/>
          </a:xfrm>
          <a:prstGeom prst="rect">
            <a:avLst/>
          </a:prstGeom>
          <a:noFill/>
          <a:ln>
            <a:noFill/>
          </a:ln>
        </p:spPr>
      </p:pic>
      <p:pic>
        <p:nvPicPr>
          <p:cNvPr id="199" name="Google Shape;199;p10"/>
          <p:cNvPicPr preferRelativeResize="0"/>
          <p:nvPr/>
        </p:nvPicPr>
        <p:blipFill>
          <a:blip r:embed="rId5" cstate="screen">
            <a:alphaModFix/>
            <a:extLst>
              <a:ext uri="{28A0092B-C50C-407E-A947-70E740481C1C}">
                <a14:useLocalDpi xmlns:a14="http://schemas.microsoft.com/office/drawing/2010/main" xmlns=""/>
              </a:ext>
            </a:extLst>
          </a:blip>
          <a:stretch>
            <a:fillRect/>
          </a:stretch>
        </p:blipFill>
        <p:spPr>
          <a:xfrm>
            <a:off x="1952245" y="4250805"/>
            <a:ext cx="4235822" cy="2074839"/>
          </a:xfrm>
          <a:prstGeom prst="rect">
            <a:avLst/>
          </a:prstGeom>
          <a:noFill/>
          <a:ln>
            <a:noFill/>
          </a:ln>
        </p:spPr>
      </p:pic>
      <p:pic>
        <p:nvPicPr>
          <p:cNvPr id="201" name="Google Shape;201;p10"/>
          <p:cNvPicPr preferRelativeResize="0"/>
          <p:nvPr/>
        </p:nvPicPr>
        <p:blipFill rotWithShape="1">
          <a:blip r:embed="rId6">
            <a:alphaModFix/>
          </a:blip>
          <a:srcRect/>
          <a:stretch/>
        </p:blipFill>
        <p:spPr>
          <a:xfrm>
            <a:off x="1" y="3"/>
            <a:ext cx="1367587" cy="1221059"/>
          </a:xfrm>
          <a:prstGeom prst="rect">
            <a:avLst/>
          </a:prstGeom>
          <a:noFill/>
          <a:ln>
            <a:noFill/>
          </a:ln>
        </p:spPr>
      </p:pic>
      <p:pic>
        <p:nvPicPr>
          <p:cNvPr id="202" name="Google Shape;202;p10"/>
          <p:cNvPicPr preferRelativeResize="0"/>
          <p:nvPr/>
        </p:nvPicPr>
        <p:blipFill rotWithShape="1">
          <a:blip r:embed="rId7">
            <a:alphaModFix/>
          </a:blip>
          <a:srcRect/>
          <a:stretch/>
        </p:blipFill>
        <p:spPr>
          <a:xfrm>
            <a:off x="205089" y="5828847"/>
            <a:ext cx="1234689" cy="886845"/>
          </a:xfrm>
          <a:prstGeom prst="rect">
            <a:avLst/>
          </a:prstGeom>
          <a:noFill/>
          <a:ln>
            <a:noFill/>
          </a:ln>
        </p:spPr>
      </p:pic>
      <p:grpSp>
        <p:nvGrpSpPr>
          <p:cNvPr id="6" name="Group 5">
            <a:extLst>
              <a:ext uri="{FF2B5EF4-FFF2-40B4-BE49-F238E27FC236}">
                <a16:creationId xmlns:a16="http://schemas.microsoft.com/office/drawing/2014/main" xmlns="" id="{F236A223-ABB4-125F-A6E7-43666F605B33}"/>
              </a:ext>
            </a:extLst>
          </p:cNvPr>
          <p:cNvGrpSpPr/>
          <p:nvPr/>
        </p:nvGrpSpPr>
        <p:grpSpPr>
          <a:xfrm>
            <a:off x="6402674" y="63054"/>
            <a:ext cx="5482029" cy="3227618"/>
            <a:chOff x="6966345" y="251913"/>
            <a:chExt cx="4751695" cy="2797624"/>
          </a:xfrm>
        </p:grpSpPr>
        <p:sp>
          <p:nvSpPr>
            <p:cNvPr id="195" name="Google Shape;195;p10"/>
            <p:cNvSpPr/>
            <p:nvPr/>
          </p:nvSpPr>
          <p:spPr>
            <a:xfrm>
              <a:off x="6966345" y="251913"/>
              <a:ext cx="4751695" cy="279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Google Shape;197;p10"/>
            <p:cNvPicPr preferRelativeResize="0"/>
            <p:nvPr/>
          </p:nvPicPr>
          <p:blipFill>
            <a:blip r:embed="rId8" cstate="screen">
              <a:alphaModFix/>
              <a:extLst>
                <a:ext uri="{28A0092B-C50C-407E-A947-70E740481C1C}">
                  <a14:useLocalDpi xmlns:a14="http://schemas.microsoft.com/office/drawing/2010/main" xmlns=""/>
                </a:ext>
              </a:extLst>
            </a:blip>
            <a:stretch>
              <a:fillRect/>
            </a:stretch>
          </p:blipFill>
          <p:spPr>
            <a:xfrm>
              <a:off x="6992320" y="356138"/>
              <a:ext cx="4539703" cy="2693399"/>
            </a:xfrm>
            <a:prstGeom prst="rect">
              <a:avLst/>
            </a:prstGeom>
            <a:noFill/>
            <a:ln>
              <a:noFill/>
            </a:ln>
          </p:spPr>
        </p:pic>
        <p:sp>
          <p:nvSpPr>
            <p:cNvPr id="2" name="TextBox 1">
              <a:extLst>
                <a:ext uri="{FF2B5EF4-FFF2-40B4-BE49-F238E27FC236}">
                  <a16:creationId xmlns:a16="http://schemas.microsoft.com/office/drawing/2014/main" xmlns="" id="{C406311C-0370-4294-7AA5-1C83AABC24FC}"/>
                </a:ext>
              </a:extLst>
            </p:cNvPr>
            <p:cNvSpPr txBox="1"/>
            <p:nvPr/>
          </p:nvSpPr>
          <p:spPr>
            <a:xfrm>
              <a:off x="7068626" y="345093"/>
              <a:ext cx="1648103" cy="261610"/>
            </a:xfrm>
            <a:prstGeom prst="rect">
              <a:avLst/>
            </a:prstGeom>
            <a:solidFill>
              <a:schemeClr val="bg1"/>
            </a:solidFill>
          </p:spPr>
          <p:txBody>
            <a:bodyPr wrap="square" rtlCol="0">
              <a:spAutoFit/>
            </a:bodyPr>
            <a:lstStyle/>
            <a:p>
              <a:r>
                <a:rPr lang="en-US" sz="1100" dirty="0"/>
                <a:t>Non-Toll expenditure</a:t>
              </a:r>
              <a:endParaRPr lang="en-ZA" sz="1100" dirty="0"/>
            </a:p>
          </p:txBody>
        </p:sp>
      </p:grpSp>
      <p:grpSp>
        <p:nvGrpSpPr>
          <p:cNvPr id="5" name="Group 4">
            <a:extLst>
              <a:ext uri="{FF2B5EF4-FFF2-40B4-BE49-F238E27FC236}">
                <a16:creationId xmlns:a16="http://schemas.microsoft.com/office/drawing/2014/main" xmlns="" id="{FCED021E-AA25-DB02-8F94-901F9ABF72FC}"/>
              </a:ext>
            </a:extLst>
          </p:cNvPr>
          <p:cNvGrpSpPr/>
          <p:nvPr/>
        </p:nvGrpSpPr>
        <p:grpSpPr>
          <a:xfrm>
            <a:off x="6402674" y="3391279"/>
            <a:ext cx="5482029" cy="3407429"/>
            <a:chOff x="6966345" y="3308263"/>
            <a:chExt cx="4751695" cy="2953480"/>
          </a:xfrm>
        </p:grpSpPr>
        <p:sp>
          <p:nvSpPr>
            <p:cNvPr id="4" name="Google Shape;195;p10">
              <a:extLst>
                <a:ext uri="{FF2B5EF4-FFF2-40B4-BE49-F238E27FC236}">
                  <a16:creationId xmlns:a16="http://schemas.microsoft.com/office/drawing/2014/main" xmlns="" id="{98D3783F-95F0-2873-422B-33109CA9FE64}"/>
                </a:ext>
              </a:extLst>
            </p:cNvPr>
            <p:cNvSpPr/>
            <p:nvPr/>
          </p:nvSpPr>
          <p:spPr>
            <a:xfrm>
              <a:off x="6966345" y="3308263"/>
              <a:ext cx="4751695" cy="295348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10"/>
            <p:cNvPicPr preferRelativeResize="0"/>
            <p:nvPr/>
          </p:nvPicPr>
          <p:blipFill>
            <a:blip r:embed="rId9" cstate="screen">
              <a:alphaModFix/>
              <a:extLst>
                <a:ext uri="{28A0092B-C50C-407E-A947-70E740481C1C}">
                  <a14:useLocalDpi xmlns:a14="http://schemas.microsoft.com/office/drawing/2010/main" xmlns=""/>
                </a:ext>
              </a:extLst>
            </a:blip>
            <a:stretch>
              <a:fillRect/>
            </a:stretch>
          </p:blipFill>
          <p:spPr>
            <a:xfrm>
              <a:off x="7143381" y="3444317"/>
              <a:ext cx="4480772" cy="2817426"/>
            </a:xfrm>
            <a:prstGeom prst="rect">
              <a:avLst/>
            </a:prstGeom>
            <a:noFill/>
            <a:ln>
              <a:noFill/>
            </a:ln>
          </p:spPr>
        </p:pic>
        <p:sp>
          <p:nvSpPr>
            <p:cNvPr id="3" name="TextBox 2">
              <a:extLst>
                <a:ext uri="{FF2B5EF4-FFF2-40B4-BE49-F238E27FC236}">
                  <a16:creationId xmlns:a16="http://schemas.microsoft.com/office/drawing/2014/main" xmlns="" id="{A12CC58A-8D2E-B63E-BE93-8A01C5729853}"/>
                </a:ext>
              </a:extLst>
            </p:cNvPr>
            <p:cNvSpPr txBox="1"/>
            <p:nvPr/>
          </p:nvSpPr>
          <p:spPr>
            <a:xfrm>
              <a:off x="7007073" y="3409796"/>
              <a:ext cx="1648103" cy="261610"/>
            </a:xfrm>
            <a:prstGeom prst="rect">
              <a:avLst/>
            </a:prstGeom>
            <a:solidFill>
              <a:schemeClr val="bg1"/>
            </a:solidFill>
          </p:spPr>
          <p:txBody>
            <a:bodyPr wrap="square" rtlCol="0">
              <a:spAutoFit/>
            </a:bodyPr>
            <a:lstStyle/>
            <a:p>
              <a:r>
                <a:rPr lang="en-US" sz="1100" dirty="0"/>
                <a:t>Toll expenditure</a:t>
              </a:r>
              <a:endParaRPr lang="en-ZA" sz="1100" dirty="0"/>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11"/>
          <p:cNvPicPr preferRelativeResize="0"/>
          <p:nvPr/>
        </p:nvPicPr>
        <p:blipFill>
          <a:blip r:embed="rId3">
            <a:alphaModFix/>
          </a:blip>
          <a:stretch>
            <a:fillRect/>
          </a:stretch>
        </p:blipFill>
        <p:spPr>
          <a:xfrm>
            <a:off x="7921" y="0"/>
            <a:ext cx="12176157" cy="6857999"/>
          </a:xfrm>
          <a:prstGeom prst="rect">
            <a:avLst/>
          </a:prstGeom>
          <a:noFill/>
          <a:ln>
            <a:noFill/>
          </a:ln>
        </p:spPr>
      </p:pic>
      <p:pic>
        <p:nvPicPr>
          <p:cNvPr id="208" name="Google Shape;208;p11"/>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209" name="Google Shape;209;p11"/>
          <p:cNvPicPr preferRelativeResize="0"/>
          <p:nvPr/>
        </p:nvPicPr>
        <p:blipFill rotWithShape="1">
          <a:blip r:embed="rId5" cstate="screen">
            <a:alphaModFix/>
            <a:extLst>
              <a:ext uri="{28A0092B-C50C-407E-A947-70E740481C1C}">
                <a14:useLocalDpi xmlns:a14="http://schemas.microsoft.com/office/drawing/2010/main" xmlns=""/>
              </a:ext>
            </a:extLst>
          </a:blip>
          <a:srcRect/>
          <a:stretch/>
        </p:blipFill>
        <p:spPr>
          <a:xfrm>
            <a:off x="203199" y="5852901"/>
            <a:ext cx="1231900" cy="927506"/>
          </a:xfrm>
          <a:prstGeom prst="rect">
            <a:avLst/>
          </a:prstGeom>
          <a:noFill/>
          <a:ln>
            <a:noFill/>
          </a:ln>
          <a:effectLst>
            <a:outerShdw blurRad="63500" sx="102000" sy="102000" algn="ctr" rotWithShape="0">
              <a:srgbClr val="000000">
                <a:alpha val="40000"/>
              </a:srgbClr>
            </a:outerShdw>
          </a:effectLst>
        </p:spPr>
      </p:pic>
      <p:sp>
        <p:nvSpPr>
          <p:cNvPr id="210" name="Google Shape;210;p11"/>
          <p:cNvSpPr txBox="1">
            <a:spLocks noGrp="1"/>
          </p:cNvSpPr>
          <p:nvPr>
            <p:ph type="title"/>
          </p:nvPr>
        </p:nvSpPr>
        <p:spPr>
          <a:xfrm>
            <a:off x="1697125" y="541347"/>
            <a:ext cx="9609900" cy="480300"/>
          </a:xfrm>
          <a:prstGeom prst="rect">
            <a:avLst/>
          </a:prstGeom>
          <a:noFill/>
          <a:ln>
            <a:noFill/>
          </a:ln>
        </p:spPr>
        <p:txBody>
          <a:bodyPr spcFirstLastPara="1" wrap="square" lIns="91425" tIns="45700" rIns="91425" bIns="45700" anchor="ctr" anchorCtr="0">
            <a:spAutoFit/>
          </a:bodyPr>
          <a:lstStyle/>
          <a:p>
            <a:pPr marL="0" lvl="0" indent="0" algn="r"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Intellectual capital </a:t>
            </a:r>
            <a:r>
              <a:rPr lang="en-ZA" sz="2000" b="0">
                <a:solidFill>
                  <a:srgbClr val="434343"/>
                </a:solidFill>
                <a:latin typeface="Open Sans"/>
                <a:ea typeface="Open Sans"/>
                <a:cs typeface="Open Sans"/>
                <a:sym typeface="Open Sans"/>
              </a:rPr>
              <a:t>(p</a:t>
            </a:r>
            <a:r>
              <a:rPr lang="en-ZA" sz="2000" b="0">
                <a:solidFill>
                  <a:srgbClr val="434343"/>
                </a:solidFill>
              </a:rPr>
              <a:t>98 </a:t>
            </a:r>
            <a:r>
              <a:rPr lang="en-ZA" sz="2000" b="0">
                <a:solidFill>
                  <a:srgbClr val="434343"/>
                </a:solidFill>
                <a:latin typeface="Open Sans"/>
                <a:ea typeface="Open Sans"/>
                <a:cs typeface="Open Sans"/>
                <a:sym typeface="Open Sans"/>
              </a:rPr>
              <a:t>- 118)</a:t>
            </a:r>
            <a:endParaRPr>
              <a:solidFill>
                <a:srgbClr val="434343"/>
              </a:solidFill>
            </a:endParaRPr>
          </a:p>
        </p:txBody>
      </p:sp>
      <p:sp>
        <p:nvSpPr>
          <p:cNvPr id="211" name="Google Shape;211;p11"/>
          <p:cNvSpPr txBox="1"/>
          <p:nvPr/>
        </p:nvSpPr>
        <p:spPr>
          <a:xfrm>
            <a:off x="6390125" y="1349162"/>
            <a:ext cx="4686300" cy="4416553"/>
          </a:xfrm>
          <a:prstGeom prst="rect">
            <a:avLst/>
          </a:prstGeom>
          <a:noFill/>
          <a:ln>
            <a:noFill/>
          </a:ln>
        </p:spPr>
        <p:txBody>
          <a:bodyPr spcFirstLastPara="1" wrap="square" lIns="91425" tIns="45700" rIns="91425" bIns="45700" anchor="t" anchorCtr="0">
            <a:spAutoFit/>
          </a:bodyPr>
          <a:lstStyle/>
          <a:p>
            <a:pPr marL="342900" marR="0" lvl="0" indent="-283550" algn="l" rtl="0">
              <a:lnSpc>
                <a:spcPct val="150000"/>
              </a:lnSpc>
              <a:spcBef>
                <a:spcPts val="0"/>
              </a:spcBef>
              <a:spcAft>
                <a:spcPts val="0"/>
              </a:spcAft>
              <a:buSzPts val="1900"/>
              <a:buChar char="•"/>
            </a:pPr>
            <a:r>
              <a:rPr lang="en-ZA" sz="1900" dirty="0">
                <a:latin typeface="Open Sans"/>
                <a:ea typeface="Open Sans"/>
                <a:cs typeface="Open Sans"/>
                <a:sym typeface="Open Sans"/>
              </a:rPr>
              <a:t>Value-added services </a:t>
            </a:r>
            <a:endParaRPr sz="1900" dirty="0">
              <a:latin typeface="Open Sans"/>
              <a:ea typeface="Open Sans"/>
              <a:cs typeface="Open Sans"/>
              <a:sym typeface="Open Sans"/>
            </a:endParaRPr>
          </a:p>
          <a:p>
            <a:pPr marL="342900" marR="0" lvl="0" indent="-283550" algn="l" rtl="0">
              <a:lnSpc>
                <a:spcPct val="150000"/>
              </a:lnSpc>
              <a:spcBef>
                <a:spcPts val="0"/>
              </a:spcBef>
              <a:spcAft>
                <a:spcPts val="0"/>
              </a:spcAft>
              <a:buSzPts val="1900"/>
              <a:buChar char="•"/>
            </a:pPr>
            <a:r>
              <a:rPr lang="en-ZA" sz="1900" dirty="0">
                <a:latin typeface="Open Sans"/>
                <a:ea typeface="Open Sans"/>
                <a:cs typeface="Open Sans"/>
                <a:sym typeface="Open Sans"/>
              </a:rPr>
              <a:t>Account-based ticketing </a:t>
            </a:r>
            <a:endParaRPr sz="1900" dirty="0">
              <a:latin typeface="Open Sans"/>
              <a:ea typeface="Open Sans"/>
              <a:cs typeface="Open Sans"/>
              <a:sym typeface="Open Sans"/>
            </a:endParaRPr>
          </a:p>
          <a:p>
            <a:pPr marL="342900" marR="0" lvl="0" indent="-283550" algn="l" rtl="0">
              <a:lnSpc>
                <a:spcPct val="150000"/>
              </a:lnSpc>
              <a:spcBef>
                <a:spcPts val="0"/>
              </a:spcBef>
              <a:spcAft>
                <a:spcPts val="0"/>
              </a:spcAft>
              <a:buSzPts val="1900"/>
              <a:buChar char="•"/>
            </a:pPr>
            <a:r>
              <a:rPr lang="en-ZA" sz="1900" dirty="0">
                <a:latin typeface="Open Sans"/>
                <a:ea typeface="Open Sans"/>
                <a:cs typeface="Open Sans"/>
                <a:sym typeface="Open Sans"/>
              </a:rPr>
              <a:t>The SANRAL mobile app </a:t>
            </a:r>
            <a:endParaRPr sz="1900" dirty="0">
              <a:latin typeface="Open Sans"/>
              <a:ea typeface="Open Sans"/>
              <a:cs typeface="Open Sans"/>
              <a:sym typeface="Open Sans"/>
            </a:endParaRPr>
          </a:p>
          <a:p>
            <a:pPr marL="342900" marR="0" lvl="0" indent="-283550" algn="l" rtl="0">
              <a:lnSpc>
                <a:spcPct val="150000"/>
              </a:lnSpc>
              <a:spcBef>
                <a:spcPts val="0"/>
              </a:spcBef>
              <a:spcAft>
                <a:spcPts val="0"/>
              </a:spcAft>
              <a:buSzPts val="1900"/>
              <a:buChar char="•"/>
            </a:pPr>
            <a:r>
              <a:rPr lang="en-ZA" sz="1900" dirty="0">
                <a:latin typeface="Open Sans"/>
                <a:ea typeface="Open Sans"/>
                <a:cs typeface="Open Sans"/>
                <a:sym typeface="Open Sans"/>
              </a:rPr>
              <a:t>Average speed over distance</a:t>
            </a:r>
            <a:endParaRPr sz="1900" dirty="0">
              <a:latin typeface="Open Sans"/>
              <a:ea typeface="Open Sans"/>
              <a:cs typeface="Open Sans"/>
              <a:sym typeface="Open Sans"/>
            </a:endParaRPr>
          </a:p>
          <a:p>
            <a:pPr marL="342900" marR="0" lvl="0" indent="-283550" algn="l" rtl="0">
              <a:lnSpc>
                <a:spcPct val="150000"/>
              </a:lnSpc>
              <a:spcBef>
                <a:spcPts val="0"/>
              </a:spcBef>
              <a:spcAft>
                <a:spcPts val="0"/>
              </a:spcAft>
              <a:buSzPts val="1900"/>
              <a:buChar char="•"/>
            </a:pPr>
            <a:r>
              <a:rPr lang="en-ZA" sz="1900" dirty="0">
                <a:latin typeface="Open Sans"/>
                <a:ea typeface="Open Sans"/>
                <a:cs typeface="Open Sans"/>
                <a:sym typeface="Open Sans"/>
              </a:rPr>
              <a:t>Parking </a:t>
            </a:r>
            <a:endParaRPr sz="1900" dirty="0">
              <a:latin typeface="Open Sans"/>
              <a:ea typeface="Open Sans"/>
              <a:cs typeface="Open Sans"/>
              <a:sym typeface="Open Sans"/>
            </a:endParaRPr>
          </a:p>
          <a:p>
            <a:pPr marL="342900" marR="0" lvl="0" indent="-283550" algn="l" rtl="0">
              <a:lnSpc>
                <a:spcPct val="150000"/>
              </a:lnSpc>
              <a:spcBef>
                <a:spcPts val="0"/>
              </a:spcBef>
              <a:spcAft>
                <a:spcPts val="0"/>
              </a:spcAft>
              <a:buSzPts val="1900"/>
              <a:buChar char="•"/>
            </a:pPr>
            <a:r>
              <a:rPr lang="en-ZA" sz="1900" dirty="0">
                <a:latin typeface="Open Sans"/>
                <a:ea typeface="Open Sans"/>
                <a:cs typeface="Open Sans"/>
                <a:sym typeface="Open Sans"/>
              </a:rPr>
              <a:t>Automated electronic toll payment </a:t>
            </a:r>
            <a:endParaRPr sz="1900" dirty="0">
              <a:latin typeface="Open Sans"/>
              <a:ea typeface="Open Sans"/>
              <a:cs typeface="Open Sans"/>
              <a:sym typeface="Open Sans"/>
            </a:endParaRPr>
          </a:p>
          <a:p>
            <a:pPr marL="342900" marR="0" lvl="0" indent="-283550" algn="l" rtl="0">
              <a:lnSpc>
                <a:spcPct val="150000"/>
              </a:lnSpc>
              <a:spcBef>
                <a:spcPts val="0"/>
              </a:spcBef>
              <a:spcAft>
                <a:spcPts val="0"/>
              </a:spcAft>
              <a:buSzPts val="1900"/>
              <a:buChar char="•"/>
            </a:pPr>
            <a:r>
              <a:rPr lang="en-ZA" sz="1900" dirty="0">
                <a:latin typeface="Open Sans"/>
                <a:ea typeface="Open Sans"/>
                <a:cs typeface="Open Sans"/>
                <a:sym typeface="Open Sans"/>
              </a:rPr>
              <a:t>Geotechnical solutions </a:t>
            </a:r>
            <a:endParaRPr sz="1900" dirty="0">
              <a:latin typeface="Open Sans"/>
              <a:ea typeface="Open Sans"/>
              <a:cs typeface="Open Sans"/>
              <a:sym typeface="Open Sans"/>
            </a:endParaRPr>
          </a:p>
          <a:p>
            <a:pPr marL="342900" marR="0" lvl="0" indent="-283550" algn="l" rtl="0">
              <a:lnSpc>
                <a:spcPct val="150000"/>
              </a:lnSpc>
              <a:spcBef>
                <a:spcPts val="0"/>
              </a:spcBef>
              <a:spcAft>
                <a:spcPts val="0"/>
              </a:spcAft>
              <a:buSzPts val="1900"/>
              <a:buChar char="•"/>
            </a:pPr>
            <a:r>
              <a:rPr lang="en-ZA" sz="1900" dirty="0">
                <a:latin typeface="Open Sans"/>
                <a:ea typeface="Open Sans"/>
                <a:cs typeface="Open Sans"/>
                <a:sym typeface="Open Sans"/>
              </a:rPr>
              <a:t>Geometric design solutions</a:t>
            </a:r>
            <a:endParaRPr sz="1900" dirty="0">
              <a:latin typeface="Open Sans"/>
              <a:ea typeface="Open Sans"/>
              <a:cs typeface="Open Sans"/>
              <a:sym typeface="Open Sans"/>
            </a:endParaRPr>
          </a:p>
          <a:p>
            <a:pPr marL="342900" marR="0" lvl="0" indent="-289900" algn="l" rtl="0">
              <a:lnSpc>
                <a:spcPct val="150000"/>
              </a:lnSpc>
              <a:spcBef>
                <a:spcPts val="0"/>
              </a:spcBef>
              <a:spcAft>
                <a:spcPts val="0"/>
              </a:spcAft>
              <a:buSzPts val="2000"/>
              <a:buChar char="•"/>
            </a:pPr>
            <a:r>
              <a:rPr lang="en-ZA" sz="1900" dirty="0">
                <a:latin typeface="Open Sans"/>
                <a:ea typeface="Open Sans"/>
                <a:cs typeface="Open Sans"/>
                <a:sym typeface="Open Sans"/>
              </a:rPr>
              <a:t>Innovative design</a:t>
            </a:r>
            <a:r>
              <a:rPr lang="en-ZA" sz="2000" dirty="0">
                <a:latin typeface="Open Sans"/>
                <a:ea typeface="Open Sans"/>
                <a:cs typeface="Open Sans"/>
                <a:sym typeface="Open Sans"/>
              </a:rPr>
              <a:t> </a:t>
            </a:r>
            <a:endParaRPr sz="2000" dirty="0">
              <a:latin typeface="Open Sans"/>
              <a:ea typeface="Open Sans"/>
              <a:cs typeface="Open Sans"/>
              <a:sym typeface="Open Sans"/>
            </a:endParaRPr>
          </a:p>
          <a:p>
            <a:pPr marL="457200" marR="0" lvl="0" indent="0" algn="l" rtl="0">
              <a:lnSpc>
                <a:spcPct val="115000"/>
              </a:lnSpc>
              <a:spcBef>
                <a:spcPts val="0"/>
              </a:spcBef>
              <a:spcAft>
                <a:spcPts val="0"/>
              </a:spcAft>
              <a:buNone/>
            </a:pPr>
            <a:endParaRPr sz="2000" dirty="0">
              <a:latin typeface="Open Sans"/>
              <a:ea typeface="Open Sans"/>
              <a:cs typeface="Open Sans"/>
              <a:sym typeface="Open Sans"/>
            </a:endParaRPr>
          </a:p>
        </p:txBody>
      </p:sp>
      <p:pic>
        <p:nvPicPr>
          <p:cNvPr id="212" name="Google Shape;212;p11"/>
          <p:cNvPicPr preferRelativeResize="0"/>
          <p:nvPr/>
        </p:nvPicPr>
        <p:blipFill rotWithShape="1">
          <a:blip r:embed="rId6" cstate="print">
            <a:alphaModFix/>
            <a:extLst>
              <a:ext uri="{28A0092B-C50C-407E-A947-70E740481C1C}">
                <a14:useLocalDpi xmlns:a14="http://schemas.microsoft.com/office/drawing/2010/main" xmlns=""/>
              </a:ext>
            </a:extLst>
          </a:blip>
          <a:srcRect/>
          <a:stretch/>
        </p:blipFill>
        <p:spPr>
          <a:xfrm>
            <a:off x="0" y="0"/>
            <a:ext cx="5762100" cy="6858001"/>
          </a:xfrm>
          <a:prstGeom prst="rect">
            <a:avLst/>
          </a:prstGeom>
          <a:noFill/>
          <a:ln>
            <a:noFill/>
          </a:ln>
        </p:spPr>
      </p:pic>
      <p:pic>
        <p:nvPicPr>
          <p:cNvPr id="213" name="Google Shape;213;p11"/>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214" name="Google Shape;214;p11"/>
          <p:cNvPicPr preferRelativeResize="0"/>
          <p:nvPr/>
        </p:nvPicPr>
        <p:blipFill rotWithShape="1">
          <a:blip r:embed="rId5" cstate="screen">
            <a:alphaModFix/>
            <a:extLst>
              <a:ext uri="{28A0092B-C50C-407E-A947-70E740481C1C}">
                <a14:useLocalDpi xmlns:a14="http://schemas.microsoft.com/office/drawing/2010/main" xmlns=""/>
              </a:ext>
            </a:extLst>
          </a:blip>
          <a:srcRect/>
          <a:stretch/>
        </p:blipFill>
        <p:spPr>
          <a:xfrm>
            <a:off x="203199" y="5852901"/>
            <a:ext cx="1231900" cy="927506"/>
          </a:xfrm>
          <a:prstGeom prst="rect">
            <a:avLst/>
          </a:prstGeom>
          <a:noFill/>
          <a:ln>
            <a:noFill/>
          </a:ln>
        </p:spPr>
      </p:pic>
      <p:sp>
        <p:nvSpPr>
          <p:cNvPr id="215" name="Google Shape;215;p11"/>
          <p:cNvSpPr/>
          <p:nvPr/>
        </p:nvSpPr>
        <p:spPr>
          <a:xfrm>
            <a:off x="5762100" y="1875"/>
            <a:ext cx="299100"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2"/>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a:off x="-41100" y="0"/>
            <a:ext cx="12274202" cy="6905750"/>
          </a:xfrm>
          <a:prstGeom prst="rect">
            <a:avLst/>
          </a:prstGeom>
          <a:noFill/>
          <a:ln>
            <a:noFill/>
          </a:ln>
        </p:spPr>
      </p:pic>
      <p:sp>
        <p:nvSpPr>
          <p:cNvPr id="221" name="Google Shape;221;p12"/>
          <p:cNvSpPr/>
          <p:nvPr/>
        </p:nvSpPr>
        <p:spPr>
          <a:xfrm>
            <a:off x="-41100" y="-76200"/>
            <a:ext cx="12274200" cy="6981900"/>
          </a:xfrm>
          <a:prstGeom prst="rect">
            <a:avLst/>
          </a:prstGeom>
          <a:solidFill>
            <a:srgbClr val="73747C">
              <a:alpha val="690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12"/>
          <p:cNvGrpSpPr/>
          <p:nvPr/>
        </p:nvGrpSpPr>
        <p:grpSpPr>
          <a:xfrm>
            <a:off x="2304381" y="1476898"/>
            <a:ext cx="9254188" cy="3962478"/>
            <a:chOff x="2304381" y="1476898"/>
            <a:chExt cx="9254188" cy="3962478"/>
          </a:xfrm>
        </p:grpSpPr>
        <p:cxnSp>
          <p:nvCxnSpPr>
            <p:cNvPr id="223" name="Google Shape;223;p12"/>
            <p:cNvCxnSpPr/>
            <p:nvPr/>
          </p:nvCxnSpPr>
          <p:spPr>
            <a:xfrm rot="10800000">
              <a:off x="3610566" y="5434350"/>
              <a:ext cx="1546162" cy="5026"/>
            </a:xfrm>
            <a:prstGeom prst="straightConnector1">
              <a:avLst/>
            </a:prstGeom>
            <a:no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224" name="Google Shape;224;p12"/>
            <p:cNvCxnSpPr/>
            <p:nvPr/>
          </p:nvCxnSpPr>
          <p:spPr>
            <a:xfrm rot="10800000">
              <a:off x="10549532" y="2530420"/>
              <a:ext cx="1009037" cy="9689"/>
            </a:xfrm>
            <a:prstGeom prst="straightConnector1">
              <a:avLst/>
            </a:prstGeom>
            <a:no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225" name="Google Shape;225;p12"/>
            <p:cNvCxnSpPr/>
            <p:nvPr/>
          </p:nvCxnSpPr>
          <p:spPr>
            <a:xfrm flipH="1">
              <a:off x="2859947" y="3575418"/>
              <a:ext cx="707971" cy="958228"/>
            </a:xfrm>
            <a:prstGeom prst="straightConnector1">
              <a:avLst/>
            </a:prstGeom>
            <a:no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226" name="Google Shape;226;p12"/>
            <p:cNvCxnSpPr/>
            <p:nvPr/>
          </p:nvCxnSpPr>
          <p:spPr>
            <a:xfrm rot="10800000">
              <a:off x="2304381" y="2236871"/>
              <a:ext cx="781257" cy="511405"/>
            </a:xfrm>
            <a:prstGeom prst="straightConnector1">
              <a:avLst/>
            </a:prstGeom>
            <a:no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227" name="Google Shape;227;p12"/>
            <p:cNvCxnSpPr/>
            <p:nvPr/>
          </p:nvCxnSpPr>
          <p:spPr>
            <a:xfrm flipH="1">
              <a:off x="6017161" y="3739358"/>
              <a:ext cx="312827" cy="645185"/>
            </a:xfrm>
            <a:prstGeom prst="straightConnector1">
              <a:avLst/>
            </a:prstGeom>
            <a:no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228" name="Google Shape;228;p12"/>
            <p:cNvCxnSpPr/>
            <p:nvPr/>
          </p:nvCxnSpPr>
          <p:spPr>
            <a:xfrm flipH="1">
              <a:off x="8879525" y="3729201"/>
              <a:ext cx="312827" cy="645185"/>
            </a:xfrm>
            <a:prstGeom prst="straightConnector1">
              <a:avLst/>
            </a:prstGeom>
            <a:no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229" name="Google Shape;229;p12"/>
            <p:cNvCxnSpPr/>
            <p:nvPr/>
          </p:nvCxnSpPr>
          <p:spPr>
            <a:xfrm>
              <a:off x="8321940" y="1496449"/>
              <a:ext cx="596327" cy="684287"/>
            </a:xfrm>
            <a:prstGeom prst="straightConnector1">
              <a:avLst/>
            </a:prstGeom>
            <a:no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230" name="Google Shape;230;p12"/>
            <p:cNvCxnSpPr/>
            <p:nvPr/>
          </p:nvCxnSpPr>
          <p:spPr>
            <a:xfrm rot="10800000" flipH="1">
              <a:off x="7627468" y="1476898"/>
              <a:ext cx="596713" cy="586153"/>
            </a:xfrm>
            <a:prstGeom prst="straightConnector1">
              <a:avLst/>
            </a:prstGeom>
            <a:no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231" name="Google Shape;231;p12"/>
            <p:cNvCxnSpPr/>
            <p:nvPr/>
          </p:nvCxnSpPr>
          <p:spPr>
            <a:xfrm>
              <a:off x="7285220" y="3905953"/>
              <a:ext cx="589226" cy="813175"/>
            </a:xfrm>
            <a:prstGeom prst="straightConnector1">
              <a:avLst/>
            </a:prstGeom>
            <a:no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grpSp>
      <p:sp>
        <p:nvSpPr>
          <p:cNvPr id="232" name="Google Shape;232;p12"/>
          <p:cNvSpPr/>
          <p:nvPr/>
        </p:nvSpPr>
        <p:spPr>
          <a:xfrm>
            <a:off x="1447199" y="3997301"/>
            <a:ext cx="2567358" cy="2567359"/>
          </a:xfrm>
          <a:prstGeom prst="ellipse">
            <a:avLst/>
          </a:prstGeom>
          <a:no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Open Sans"/>
              <a:ea typeface="Open Sans"/>
              <a:cs typeface="Open Sans"/>
              <a:sym typeface="Open Sans"/>
            </a:endParaRPr>
          </a:p>
        </p:txBody>
      </p:sp>
      <p:sp>
        <p:nvSpPr>
          <p:cNvPr id="233" name="Google Shape;233;p12"/>
          <p:cNvSpPr/>
          <p:nvPr/>
        </p:nvSpPr>
        <p:spPr>
          <a:xfrm>
            <a:off x="4226943" y="4063561"/>
            <a:ext cx="2567358" cy="2567359"/>
          </a:xfrm>
          <a:prstGeom prst="ellipse">
            <a:avLst/>
          </a:prstGeom>
          <a:no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Open Sans"/>
              <a:ea typeface="Open Sans"/>
              <a:cs typeface="Open Sans"/>
              <a:sym typeface="Open Sans"/>
            </a:endParaRPr>
          </a:p>
        </p:txBody>
      </p:sp>
      <p:sp>
        <p:nvSpPr>
          <p:cNvPr id="234" name="Google Shape;234;p12"/>
          <p:cNvSpPr/>
          <p:nvPr/>
        </p:nvSpPr>
        <p:spPr>
          <a:xfrm>
            <a:off x="9620253" y="4014195"/>
            <a:ext cx="2567358" cy="2567359"/>
          </a:xfrm>
          <a:prstGeom prst="ellipse">
            <a:avLst/>
          </a:prstGeom>
          <a:no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Open Sans"/>
              <a:ea typeface="Open Sans"/>
              <a:cs typeface="Open Sans"/>
              <a:sym typeface="Open Sans"/>
            </a:endParaRPr>
          </a:p>
        </p:txBody>
      </p:sp>
      <p:sp>
        <p:nvSpPr>
          <p:cNvPr id="235" name="Google Shape;235;p12"/>
          <p:cNvSpPr/>
          <p:nvPr/>
        </p:nvSpPr>
        <p:spPr>
          <a:xfrm>
            <a:off x="6915348" y="4059926"/>
            <a:ext cx="2567356" cy="2567356"/>
          </a:xfrm>
          <a:prstGeom prst="ellipse">
            <a:avLst/>
          </a:prstGeom>
          <a:noFill/>
          <a:ln w="38100" cap="flat" cmpd="sng">
            <a:solidFill>
              <a:schemeClr val="accent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Open Sans"/>
              <a:ea typeface="Open Sans"/>
              <a:cs typeface="Open Sans"/>
              <a:sym typeface="Open Sans"/>
            </a:endParaRPr>
          </a:p>
        </p:txBody>
      </p:sp>
      <p:sp>
        <p:nvSpPr>
          <p:cNvPr id="236" name="Google Shape;236;p12"/>
          <p:cNvSpPr/>
          <p:nvPr/>
        </p:nvSpPr>
        <p:spPr>
          <a:xfrm>
            <a:off x="2764844" y="1446836"/>
            <a:ext cx="2567358" cy="2567359"/>
          </a:xfrm>
          <a:prstGeom prst="ellipse">
            <a:avLst/>
          </a:prstGeom>
          <a:no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Open Sans"/>
              <a:ea typeface="Open Sans"/>
              <a:cs typeface="Open Sans"/>
              <a:sym typeface="Open Sans"/>
            </a:endParaRPr>
          </a:p>
        </p:txBody>
      </p:sp>
      <p:sp>
        <p:nvSpPr>
          <p:cNvPr id="237" name="Google Shape;237;p12"/>
          <p:cNvSpPr/>
          <p:nvPr/>
        </p:nvSpPr>
        <p:spPr>
          <a:xfrm>
            <a:off x="5533845" y="1446836"/>
            <a:ext cx="2567358" cy="2567359"/>
          </a:xfrm>
          <a:prstGeom prst="ellipse">
            <a:avLst/>
          </a:prstGeom>
          <a:no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238" name="Google Shape;238;p12"/>
          <p:cNvSpPr/>
          <p:nvPr/>
        </p:nvSpPr>
        <p:spPr>
          <a:xfrm>
            <a:off x="1554868" y="4104970"/>
            <a:ext cx="2352021" cy="2352022"/>
          </a:xfrm>
          <a:prstGeom prst="ellipse">
            <a:avLst/>
          </a:prstGeom>
          <a:solidFill>
            <a:srgbClr val="0D6B59"/>
          </a:solidFill>
          <a:ln w="9525"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Open Sans"/>
              <a:ea typeface="Open Sans"/>
              <a:cs typeface="Open Sans"/>
              <a:sym typeface="Open Sans"/>
            </a:endParaRPr>
          </a:p>
        </p:txBody>
      </p:sp>
      <p:sp>
        <p:nvSpPr>
          <p:cNvPr id="239" name="Google Shape;239;p12"/>
          <p:cNvSpPr txBox="1"/>
          <p:nvPr/>
        </p:nvSpPr>
        <p:spPr>
          <a:xfrm>
            <a:off x="1506115" y="4816552"/>
            <a:ext cx="2449525" cy="5946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1600" b="0" i="0" u="none" strike="noStrike" cap="none">
                <a:solidFill>
                  <a:schemeClr val="lt1"/>
                </a:solidFill>
                <a:latin typeface="Open Sans"/>
                <a:ea typeface="Open Sans"/>
                <a:cs typeface="Open Sans"/>
                <a:sym typeface="Open Sans"/>
              </a:rPr>
              <a:t>Work </a:t>
            </a:r>
            <a:endParaRPr/>
          </a:p>
          <a:p>
            <a:pPr marL="0" marR="0" lvl="0" indent="0" algn="ctr" rtl="0">
              <a:lnSpc>
                <a:spcPct val="100000"/>
              </a:lnSpc>
              <a:spcBef>
                <a:spcPts val="0"/>
              </a:spcBef>
              <a:spcAft>
                <a:spcPts val="0"/>
              </a:spcAft>
              <a:buNone/>
            </a:pPr>
            <a:r>
              <a:rPr lang="en-ZA" sz="1600" b="0" i="0" u="none" strike="noStrike" cap="none">
                <a:solidFill>
                  <a:schemeClr val="lt1"/>
                </a:solidFill>
                <a:latin typeface="Open Sans"/>
                <a:ea typeface="Open Sans"/>
                <a:cs typeface="Open Sans"/>
                <a:sym typeface="Open Sans"/>
              </a:rPr>
              <a:t>opportunities for</a:t>
            </a:r>
            <a:endParaRPr/>
          </a:p>
        </p:txBody>
      </p:sp>
      <p:cxnSp>
        <p:nvCxnSpPr>
          <p:cNvPr id="240" name="Google Shape;240;p12"/>
          <p:cNvCxnSpPr/>
          <p:nvPr/>
        </p:nvCxnSpPr>
        <p:spPr>
          <a:xfrm>
            <a:off x="1807081" y="5438455"/>
            <a:ext cx="1847594" cy="0"/>
          </a:xfrm>
          <a:prstGeom prst="straightConnector1">
            <a:avLst/>
          </a:prstGeom>
          <a:noFill/>
          <a:ln w="38100" cap="flat" cmpd="sng">
            <a:solidFill>
              <a:schemeClr val="accent1"/>
            </a:solidFill>
            <a:prstDash val="dot"/>
            <a:round/>
            <a:headEnd type="none" w="sm" len="sm"/>
            <a:tailEnd type="none" w="sm" len="sm"/>
          </a:ln>
          <a:effectLst>
            <a:outerShdw blurRad="40000" dist="20000" dir="5400000" rotWithShape="0">
              <a:srgbClr val="000000">
                <a:alpha val="37647"/>
              </a:srgbClr>
            </a:outerShdw>
          </a:effectLst>
        </p:spPr>
      </p:cxnSp>
      <p:sp>
        <p:nvSpPr>
          <p:cNvPr id="241" name="Google Shape;241;p12"/>
          <p:cNvSpPr/>
          <p:nvPr/>
        </p:nvSpPr>
        <p:spPr>
          <a:xfrm>
            <a:off x="4334612" y="4171230"/>
            <a:ext cx="2352021" cy="2352022"/>
          </a:xfrm>
          <a:prstGeom prst="ellipse">
            <a:avLst/>
          </a:prstGeom>
          <a:solidFill>
            <a:srgbClr val="0D6B59"/>
          </a:solidFill>
          <a:ln w="9525"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Open Sans"/>
              <a:ea typeface="Open Sans"/>
              <a:cs typeface="Open Sans"/>
              <a:sym typeface="Open Sans"/>
            </a:endParaRPr>
          </a:p>
        </p:txBody>
      </p:sp>
      <p:sp>
        <p:nvSpPr>
          <p:cNvPr id="242" name="Google Shape;242;p12"/>
          <p:cNvSpPr/>
          <p:nvPr/>
        </p:nvSpPr>
        <p:spPr>
          <a:xfrm>
            <a:off x="9727922" y="4121864"/>
            <a:ext cx="2352021" cy="2352022"/>
          </a:xfrm>
          <a:prstGeom prst="ellipse">
            <a:avLst/>
          </a:prstGeom>
          <a:solidFill>
            <a:srgbClr val="0D6B59"/>
          </a:solidFill>
          <a:ln w="9525"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Open Sans"/>
              <a:ea typeface="Open Sans"/>
              <a:cs typeface="Open Sans"/>
              <a:sym typeface="Open Sans"/>
            </a:endParaRPr>
          </a:p>
        </p:txBody>
      </p:sp>
      <p:sp>
        <p:nvSpPr>
          <p:cNvPr id="243" name="Google Shape;243;p12"/>
          <p:cNvSpPr/>
          <p:nvPr/>
        </p:nvSpPr>
        <p:spPr>
          <a:xfrm>
            <a:off x="8302848" y="1446836"/>
            <a:ext cx="2567358" cy="2567359"/>
          </a:xfrm>
          <a:prstGeom prst="ellipse">
            <a:avLst/>
          </a:prstGeom>
          <a:no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244" name="Google Shape;244;p12"/>
          <p:cNvSpPr/>
          <p:nvPr/>
        </p:nvSpPr>
        <p:spPr>
          <a:xfrm>
            <a:off x="7023019" y="4167597"/>
            <a:ext cx="2352247" cy="2352247"/>
          </a:xfrm>
          <a:prstGeom prst="ellipse">
            <a:avLst/>
          </a:prstGeom>
          <a:solidFill>
            <a:srgbClr val="0D6B59"/>
          </a:solidFill>
          <a:ln w="9525" cap="flat" cmpd="sng">
            <a:solidFill>
              <a:schemeClr val="accent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Open Sans"/>
              <a:ea typeface="Open Sans"/>
              <a:cs typeface="Open Sans"/>
              <a:sym typeface="Open Sans"/>
            </a:endParaRPr>
          </a:p>
        </p:txBody>
      </p:sp>
      <p:sp>
        <p:nvSpPr>
          <p:cNvPr id="245" name="Google Shape;245;p12"/>
          <p:cNvSpPr txBox="1">
            <a:spLocks noGrp="1"/>
          </p:cNvSpPr>
          <p:nvPr>
            <p:ph type="title"/>
          </p:nvPr>
        </p:nvSpPr>
        <p:spPr>
          <a:xfrm>
            <a:off x="1695450" y="541350"/>
            <a:ext cx="87528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chemeClr val="lt1"/>
                </a:solidFill>
                <a:latin typeface="Open Sans"/>
                <a:ea typeface="Open Sans"/>
                <a:cs typeface="Open Sans"/>
                <a:sym typeface="Open Sans"/>
              </a:rPr>
              <a:t>Social and relationship capital </a:t>
            </a:r>
            <a:r>
              <a:rPr lang="en-ZA" sz="2000" b="0">
                <a:solidFill>
                  <a:schemeClr val="lt1"/>
                </a:solidFill>
                <a:latin typeface="Open Sans"/>
                <a:ea typeface="Open Sans"/>
                <a:cs typeface="Open Sans"/>
                <a:sym typeface="Open Sans"/>
              </a:rPr>
              <a:t>(p</a:t>
            </a:r>
            <a:r>
              <a:rPr lang="en-ZA" sz="2000" b="0">
                <a:solidFill>
                  <a:schemeClr val="lt1"/>
                </a:solidFill>
              </a:rPr>
              <a:t>123</a:t>
            </a:r>
            <a:r>
              <a:rPr lang="en-ZA" sz="2000" b="0">
                <a:solidFill>
                  <a:schemeClr val="lt1"/>
                </a:solidFill>
                <a:latin typeface="Open Sans"/>
                <a:ea typeface="Open Sans"/>
                <a:cs typeface="Open Sans"/>
                <a:sym typeface="Open Sans"/>
              </a:rPr>
              <a:t>- 127)</a:t>
            </a:r>
            <a:endParaRPr>
              <a:solidFill>
                <a:schemeClr val="lt1"/>
              </a:solidFill>
            </a:endParaRPr>
          </a:p>
        </p:txBody>
      </p:sp>
      <p:sp>
        <p:nvSpPr>
          <p:cNvPr id="246" name="Google Shape;246;p12"/>
          <p:cNvSpPr/>
          <p:nvPr/>
        </p:nvSpPr>
        <p:spPr>
          <a:xfrm>
            <a:off x="11307817" y="2098977"/>
            <a:ext cx="868115" cy="868115"/>
          </a:xfrm>
          <a:prstGeom prst="ellipse">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7" name="Google Shape;247;p12"/>
          <p:cNvSpPr/>
          <p:nvPr/>
        </p:nvSpPr>
        <p:spPr>
          <a:xfrm>
            <a:off x="7952154" y="1221062"/>
            <a:ext cx="546091" cy="546091"/>
          </a:xfrm>
          <a:prstGeom prst="ellipse">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8" name="Google Shape;248;p12"/>
          <p:cNvSpPr/>
          <p:nvPr/>
        </p:nvSpPr>
        <p:spPr>
          <a:xfrm>
            <a:off x="1984686" y="1960054"/>
            <a:ext cx="546091" cy="546091"/>
          </a:xfrm>
          <a:prstGeom prst="ellipse">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9" name="Google Shape;249;p12"/>
          <p:cNvSpPr/>
          <p:nvPr/>
        </p:nvSpPr>
        <p:spPr>
          <a:xfrm>
            <a:off x="5022511" y="1299184"/>
            <a:ext cx="437117" cy="437117"/>
          </a:xfrm>
          <a:prstGeom prst="ellipse">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50" name="Google Shape;250;p12"/>
          <p:cNvCxnSpPr/>
          <p:nvPr/>
        </p:nvCxnSpPr>
        <p:spPr>
          <a:xfrm rot="10800000" flipH="1">
            <a:off x="5043014" y="2712243"/>
            <a:ext cx="1177088" cy="17748"/>
          </a:xfrm>
          <a:prstGeom prst="straightConnector1">
            <a:avLst/>
          </a:prstGeom>
          <a:noFill/>
          <a:ln w="38100" cap="flat" cmpd="sng">
            <a:solidFill>
              <a:srgbClr val="1D3340"/>
            </a:solidFill>
            <a:prstDash val="solid"/>
            <a:round/>
            <a:headEnd type="none" w="sm" len="sm"/>
            <a:tailEnd type="none" w="sm" len="sm"/>
          </a:ln>
          <a:effectLst>
            <a:outerShdw blurRad="40000" dist="20000" dir="5400000" rotWithShape="0">
              <a:srgbClr val="000000">
                <a:alpha val="37647"/>
              </a:srgbClr>
            </a:outerShdw>
          </a:effectLst>
        </p:spPr>
      </p:cxnSp>
      <p:sp>
        <p:nvSpPr>
          <p:cNvPr id="251" name="Google Shape;251;p12"/>
          <p:cNvSpPr/>
          <p:nvPr/>
        </p:nvSpPr>
        <p:spPr>
          <a:xfrm>
            <a:off x="2872513" y="1554505"/>
            <a:ext cx="2352021" cy="2352022"/>
          </a:xfrm>
          <a:prstGeom prst="ellipse">
            <a:avLst/>
          </a:prstGeom>
          <a:solidFill>
            <a:schemeClr val="accen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Open Sans"/>
              <a:ea typeface="Open Sans"/>
              <a:cs typeface="Open Sans"/>
              <a:sym typeface="Open Sans"/>
            </a:endParaRPr>
          </a:p>
        </p:txBody>
      </p:sp>
      <p:sp>
        <p:nvSpPr>
          <p:cNvPr id="252" name="Google Shape;252;p12"/>
          <p:cNvSpPr txBox="1"/>
          <p:nvPr/>
        </p:nvSpPr>
        <p:spPr>
          <a:xfrm>
            <a:off x="2899763" y="2248473"/>
            <a:ext cx="2270777" cy="70613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1400" b="0" i="0" u="none" strike="noStrike" cap="none">
                <a:solidFill>
                  <a:schemeClr val="lt1"/>
                </a:solidFill>
                <a:latin typeface="Open Sans"/>
                <a:ea typeface="Open Sans"/>
                <a:cs typeface="Open Sans"/>
                <a:sym typeface="Open Sans"/>
              </a:rPr>
              <a:t>Value of work performed by SMMEs</a:t>
            </a:r>
            <a:endParaRPr/>
          </a:p>
        </p:txBody>
      </p:sp>
      <p:sp>
        <p:nvSpPr>
          <p:cNvPr id="253" name="Google Shape;253;p12"/>
          <p:cNvSpPr txBox="1"/>
          <p:nvPr/>
        </p:nvSpPr>
        <p:spPr>
          <a:xfrm>
            <a:off x="2823760" y="3247869"/>
            <a:ext cx="2449525"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2000" b="1" i="0" u="none" strike="noStrike" cap="none">
                <a:solidFill>
                  <a:schemeClr val="lt1"/>
                </a:solidFill>
                <a:latin typeface="Open Sans"/>
                <a:ea typeface="Open Sans"/>
                <a:cs typeface="Open Sans"/>
                <a:sym typeface="Open Sans"/>
              </a:rPr>
              <a:t>R2.330 bn</a:t>
            </a:r>
            <a:endParaRPr/>
          </a:p>
        </p:txBody>
      </p:sp>
      <p:cxnSp>
        <p:nvCxnSpPr>
          <p:cNvPr id="254" name="Google Shape;254;p12"/>
          <p:cNvCxnSpPr/>
          <p:nvPr/>
        </p:nvCxnSpPr>
        <p:spPr>
          <a:xfrm>
            <a:off x="3124726" y="3160084"/>
            <a:ext cx="1847594" cy="0"/>
          </a:xfrm>
          <a:prstGeom prst="straightConnector1">
            <a:avLst/>
          </a:prstGeom>
          <a:noFill/>
          <a:ln w="38100" cap="flat" cmpd="sng">
            <a:solidFill>
              <a:schemeClr val="lt1"/>
            </a:solidFill>
            <a:prstDash val="dot"/>
            <a:round/>
            <a:headEnd type="none" w="sm" len="sm"/>
            <a:tailEnd type="none" w="sm" len="sm"/>
          </a:ln>
          <a:effectLst>
            <a:outerShdw blurRad="40000" dist="20000" dir="5400000" rotWithShape="0">
              <a:srgbClr val="000000">
                <a:alpha val="37647"/>
              </a:srgbClr>
            </a:outerShdw>
          </a:effectLst>
        </p:spPr>
      </p:cxnSp>
      <p:sp>
        <p:nvSpPr>
          <p:cNvPr id="255" name="Google Shape;255;p12"/>
          <p:cNvSpPr/>
          <p:nvPr/>
        </p:nvSpPr>
        <p:spPr>
          <a:xfrm>
            <a:off x="5641514" y="1554505"/>
            <a:ext cx="2352021" cy="2352022"/>
          </a:xfrm>
          <a:prstGeom prst="ellipse">
            <a:avLst/>
          </a:prstGeom>
          <a:solidFill>
            <a:schemeClr val="accen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256" name="Google Shape;256;p12"/>
          <p:cNvSpPr txBox="1"/>
          <p:nvPr/>
        </p:nvSpPr>
        <p:spPr>
          <a:xfrm>
            <a:off x="5579183" y="2495973"/>
            <a:ext cx="2449525" cy="46166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1400" b="0" i="0" u="none" strike="noStrike" cap="none">
                <a:solidFill>
                  <a:schemeClr val="lt1"/>
                </a:solidFill>
                <a:latin typeface="Open Sans"/>
                <a:ea typeface="Open Sans"/>
                <a:cs typeface="Open Sans"/>
                <a:sym typeface="Open Sans"/>
              </a:rPr>
              <a:t>Percentage contracts by black-owned companies</a:t>
            </a:r>
            <a:endParaRPr/>
          </a:p>
        </p:txBody>
      </p:sp>
      <p:sp>
        <p:nvSpPr>
          <p:cNvPr id="257" name="Google Shape;257;p12"/>
          <p:cNvSpPr txBox="1"/>
          <p:nvPr/>
        </p:nvSpPr>
        <p:spPr>
          <a:xfrm>
            <a:off x="5592761" y="3323883"/>
            <a:ext cx="2449525"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2000" b="1" i="0" u="none" strike="noStrike" cap="none">
                <a:solidFill>
                  <a:schemeClr val="lt1"/>
                </a:solidFill>
                <a:latin typeface="Open Sans"/>
                <a:ea typeface="Open Sans"/>
                <a:cs typeface="Open Sans"/>
                <a:sym typeface="Open Sans"/>
              </a:rPr>
              <a:t>88.05%</a:t>
            </a:r>
            <a:endParaRPr/>
          </a:p>
        </p:txBody>
      </p:sp>
      <p:cxnSp>
        <p:nvCxnSpPr>
          <p:cNvPr id="258" name="Google Shape;258;p12"/>
          <p:cNvCxnSpPr/>
          <p:nvPr/>
        </p:nvCxnSpPr>
        <p:spPr>
          <a:xfrm rot="10800000" flipH="1">
            <a:off x="5999738" y="3169899"/>
            <a:ext cx="1535591" cy="22873"/>
          </a:xfrm>
          <a:prstGeom prst="straightConnector1">
            <a:avLst/>
          </a:prstGeom>
          <a:noFill/>
          <a:ln w="38100" cap="flat" cmpd="sng">
            <a:solidFill>
              <a:schemeClr val="lt1"/>
            </a:solidFill>
            <a:prstDash val="dot"/>
            <a:round/>
            <a:headEnd type="none" w="sm" len="sm"/>
            <a:tailEnd type="none" w="sm" len="sm"/>
          </a:ln>
          <a:effectLst>
            <a:outerShdw blurRad="40000" dist="20000" dir="5400000" rotWithShape="0">
              <a:srgbClr val="000000">
                <a:alpha val="37647"/>
              </a:srgbClr>
            </a:outerShdw>
          </a:effectLst>
        </p:spPr>
      </p:cxnSp>
      <p:pic>
        <p:nvPicPr>
          <p:cNvPr id="259" name="Google Shape;259;p12"/>
          <p:cNvPicPr preferRelativeResize="0"/>
          <p:nvPr/>
        </p:nvPicPr>
        <p:blipFill rotWithShape="1">
          <a:blip r:embed="rId4" cstate="screen">
            <a:alphaModFix/>
            <a:extLst>
              <a:ext uri="{28A0092B-C50C-407E-A947-70E740481C1C}">
                <a14:useLocalDpi xmlns:a14="http://schemas.microsoft.com/office/drawing/2010/main" xmlns=""/>
              </a:ext>
            </a:extLst>
          </a:blip>
          <a:srcRect/>
          <a:stretch/>
        </p:blipFill>
        <p:spPr>
          <a:xfrm>
            <a:off x="3857911" y="1762765"/>
            <a:ext cx="465806" cy="465806"/>
          </a:xfrm>
          <a:prstGeom prst="rect">
            <a:avLst/>
          </a:prstGeom>
          <a:noFill/>
          <a:ln>
            <a:noFill/>
          </a:ln>
        </p:spPr>
      </p:pic>
      <p:pic>
        <p:nvPicPr>
          <p:cNvPr id="260" name="Google Shape;260;p12"/>
          <p:cNvPicPr preferRelativeResize="0"/>
          <p:nvPr/>
        </p:nvPicPr>
        <p:blipFill rotWithShape="1">
          <a:blip r:embed="rId5" cstate="screen">
            <a:alphaModFix/>
            <a:extLst>
              <a:ext uri="{28A0092B-C50C-407E-A947-70E740481C1C}">
                <a14:useLocalDpi xmlns:a14="http://schemas.microsoft.com/office/drawing/2010/main" xmlns=""/>
              </a:ext>
            </a:extLst>
          </a:blip>
          <a:srcRect/>
          <a:stretch/>
        </p:blipFill>
        <p:spPr>
          <a:xfrm>
            <a:off x="6453310" y="1824387"/>
            <a:ext cx="765300" cy="437314"/>
          </a:xfrm>
          <a:prstGeom prst="rect">
            <a:avLst/>
          </a:prstGeom>
          <a:noFill/>
          <a:ln>
            <a:noFill/>
          </a:ln>
        </p:spPr>
      </p:pic>
      <p:sp>
        <p:nvSpPr>
          <p:cNvPr id="261" name="Google Shape;261;p12"/>
          <p:cNvSpPr txBox="1"/>
          <p:nvPr/>
        </p:nvSpPr>
        <p:spPr>
          <a:xfrm>
            <a:off x="1496072" y="5476295"/>
            <a:ext cx="2449525" cy="47705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2000" b="1">
                <a:solidFill>
                  <a:schemeClr val="lt1"/>
                </a:solidFill>
                <a:latin typeface="Open Sans"/>
                <a:ea typeface="Open Sans"/>
                <a:cs typeface="Open Sans"/>
                <a:sym typeface="Open Sans"/>
              </a:rPr>
              <a:t>9129</a:t>
            </a:r>
            <a:endParaRPr/>
          </a:p>
          <a:p>
            <a:pPr marL="0" marR="0" lvl="0" indent="0" algn="ctr" rtl="0">
              <a:lnSpc>
                <a:spcPct val="100000"/>
              </a:lnSpc>
              <a:spcBef>
                <a:spcPts val="0"/>
              </a:spcBef>
              <a:spcAft>
                <a:spcPts val="0"/>
              </a:spcAft>
              <a:buNone/>
            </a:pPr>
            <a:r>
              <a:rPr lang="en-ZA" sz="2000" b="1" i="0" u="none" strike="noStrike" cap="none">
                <a:solidFill>
                  <a:schemeClr val="lt1"/>
                </a:solidFill>
                <a:latin typeface="Open Sans"/>
                <a:ea typeface="Open Sans"/>
                <a:cs typeface="Open Sans"/>
                <a:sym typeface="Open Sans"/>
              </a:rPr>
              <a:t>individuals</a:t>
            </a:r>
            <a:endParaRPr/>
          </a:p>
        </p:txBody>
      </p:sp>
      <p:pic>
        <p:nvPicPr>
          <p:cNvPr id="262" name="Google Shape;262;p12"/>
          <p:cNvPicPr preferRelativeResize="0"/>
          <p:nvPr/>
        </p:nvPicPr>
        <p:blipFill rotWithShape="1">
          <a:blip r:embed="rId6" cstate="screen">
            <a:alphaModFix/>
            <a:extLst>
              <a:ext uri="{28A0092B-C50C-407E-A947-70E740481C1C}">
                <a14:useLocalDpi xmlns:a14="http://schemas.microsoft.com/office/drawing/2010/main" xmlns=""/>
              </a:ext>
            </a:extLst>
          </a:blip>
          <a:srcRect/>
          <a:stretch/>
        </p:blipFill>
        <p:spPr>
          <a:xfrm>
            <a:off x="2464065" y="4187125"/>
            <a:ext cx="567843" cy="671088"/>
          </a:xfrm>
          <a:prstGeom prst="rect">
            <a:avLst/>
          </a:prstGeom>
          <a:noFill/>
          <a:ln>
            <a:noFill/>
          </a:ln>
        </p:spPr>
      </p:pic>
      <p:sp>
        <p:nvSpPr>
          <p:cNvPr id="263" name="Google Shape;263;p12"/>
          <p:cNvSpPr txBox="1"/>
          <p:nvPr/>
        </p:nvSpPr>
        <p:spPr>
          <a:xfrm>
            <a:off x="4285859" y="4896063"/>
            <a:ext cx="2449525"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1600" b="0" i="0" u="none" strike="noStrike" cap="none">
                <a:solidFill>
                  <a:schemeClr val="lt1"/>
                </a:solidFill>
                <a:latin typeface="Open Sans"/>
                <a:ea typeface="Open Sans"/>
                <a:cs typeface="Open Sans"/>
                <a:sym typeface="Open Sans"/>
              </a:rPr>
              <a:t>Training for</a:t>
            </a:r>
            <a:endParaRPr/>
          </a:p>
        </p:txBody>
      </p:sp>
      <p:cxnSp>
        <p:nvCxnSpPr>
          <p:cNvPr id="264" name="Google Shape;264;p12"/>
          <p:cNvCxnSpPr/>
          <p:nvPr/>
        </p:nvCxnSpPr>
        <p:spPr>
          <a:xfrm>
            <a:off x="4586825" y="5345698"/>
            <a:ext cx="1847594" cy="0"/>
          </a:xfrm>
          <a:prstGeom prst="straightConnector1">
            <a:avLst/>
          </a:prstGeom>
          <a:noFill/>
          <a:ln w="38100" cap="flat" cmpd="sng">
            <a:solidFill>
              <a:schemeClr val="lt1"/>
            </a:solidFill>
            <a:prstDash val="dot"/>
            <a:round/>
            <a:headEnd type="none" w="sm" len="sm"/>
            <a:tailEnd type="none" w="sm" len="sm"/>
          </a:ln>
          <a:effectLst>
            <a:outerShdw blurRad="40000" dist="20000" dir="5400000" rotWithShape="0">
              <a:srgbClr val="000000">
                <a:alpha val="37647"/>
              </a:srgbClr>
            </a:outerShdw>
          </a:effectLst>
        </p:spPr>
      </p:cxnSp>
      <p:sp>
        <p:nvSpPr>
          <p:cNvPr id="265" name="Google Shape;265;p12"/>
          <p:cNvSpPr txBox="1"/>
          <p:nvPr/>
        </p:nvSpPr>
        <p:spPr>
          <a:xfrm>
            <a:off x="4288513" y="5648061"/>
            <a:ext cx="2449525" cy="47705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2000" b="1">
                <a:solidFill>
                  <a:schemeClr val="lt1"/>
                </a:solidFill>
                <a:latin typeface="Open Sans"/>
                <a:ea typeface="Open Sans"/>
                <a:cs typeface="Open Sans"/>
                <a:sym typeface="Open Sans"/>
              </a:rPr>
              <a:t>613</a:t>
            </a:r>
            <a:endParaRPr/>
          </a:p>
          <a:p>
            <a:pPr marL="0" marR="0" lvl="0" indent="0" algn="ctr" rtl="0">
              <a:lnSpc>
                <a:spcPct val="100000"/>
              </a:lnSpc>
              <a:spcBef>
                <a:spcPts val="0"/>
              </a:spcBef>
              <a:spcAft>
                <a:spcPts val="0"/>
              </a:spcAft>
              <a:buNone/>
            </a:pPr>
            <a:r>
              <a:rPr lang="en-ZA" sz="2000" b="1" i="0" u="none" strike="noStrike" cap="none">
                <a:solidFill>
                  <a:schemeClr val="lt1"/>
                </a:solidFill>
                <a:latin typeface="Open Sans"/>
                <a:ea typeface="Open Sans"/>
                <a:cs typeface="Open Sans"/>
                <a:sym typeface="Open Sans"/>
              </a:rPr>
              <a:t>individuals</a:t>
            </a:r>
            <a:endParaRPr/>
          </a:p>
        </p:txBody>
      </p:sp>
      <p:pic>
        <p:nvPicPr>
          <p:cNvPr id="266" name="Google Shape;266;p12"/>
          <p:cNvPicPr preferRelativeResize="0"/>
          <p:nvPr/>
        </p:nvPicPr>
        <p:blipFill rotWithShape="1">
          <a:blip r:embed="rId7" cstate="screen">
            <a:alphaModFix/>
            <a:extLst>
              <a:ext uri="{28A0092B-C50C-407E-A947-70E740481C1C}">
                <a14:useLocalDpi xmlns:a14="http://schemas.microsoft.com/office/drawing/2010/main" xmlns=""/>
              </a:ext>
            </a:extLst>
          </a:blip>
          <a:srcRect/>
          <a:stretch/>
        </p:blipFill>
        <p:spPr>
          <a:xfrm>
            <a:off x="5207368" y="4393039"/>
            <a:ext cx="579773" cy="463819"/>
          </a:xfrm>
          <a:prstGeom prst="rect">
            <a:avLst/>
          </a:prstGeom>
          <a:noFill/>
          <a:ln>
            <a:noFill/>
          </a:ln>
        </p:spPr>
      </p:pic>
      <p:sp>
        <p:nvSpPr>
          <p:cNvPr id="267" name="Google Shape;267;p12"/>
          <p:cNvSpPr txBox="1"/>
          <p:nvPr/>
        </p:nvSpPr>
        <p:spPr>
          <a:xfrm>
            <a:off x="9852497" y="4972524"/>
            <a:ext cx="2188315" cy="58326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ZA" sz="1400" b="0" i="0" u="none" strike="noStrike" cap="none">
                <a:solidFill>
                  <a:schemeClr val="lt1"/>
                </a:solidFill>
                <a:latin typeface="Open Sans"/>
                <a:ea typeface="Open Sans"/>
                <a:cs typeface="Open Sans"/>
                <a:sym typeface="Open Sans"/>
              </a:rPr>
              <a:t>Community development projects worth</a:t>
            </a:r>
            <a:endParaRPr/>
          </a:p>
        </p:txBody>
      </p:sp>
      <p:sp>
        <p:nvSpPr>
          <p:cNvPr id="268" name="Google Shape;268;p12"/>
          <p:cNvSpPr txBox="1"/>
          <p:nvPr/>
        </p:nvSpPr>
        <p:spPr>
          <a:xfrm>
            <a:off x="9665918" y="5831744"/>
            <a:ext cx="2449525"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2000" b="1" i="0" u="none" strike="noStrike" cap="none">
                <a:solidFill>
                  <a:schemeClr val="lt1"/>
                </a:solidFill>
                <a:latin typeface="Open Sans"/>
                <a:ea typeface="Open Sans"/>
                <a:cs typeface="Open Sans"/>
                <a:sym typeface="Open Sans"/>
              </a:rPr>
              <a:t>R31.201m</a:t>
            </a:r>
            <a:endParaRPr/>
          </a:p>
        </p:txBody>
      </p:sp>
      <p:cxnSp>
        <p:nvCxnSpPr>
          <p:cNvPr id="269" name="Google Shape;269;p12"/>
          <p:cNvCxnSpPr/>
          <p:nvPr/>
        </p:nvCxnSpPr>
        <p:spPr>
          <a:xfrm>
            <a:off x="10104811" y="5658285"/>
            <a:ext cx="1749422" cy="0"/>
          </a:xfrm>
          <a:prstGeom prst="straightConnector1">
            <a:avLst/>
          </a:prstGeom>
          <a:noFill/>
          <a:ln w="38100" cap="flat" cmpd="sng">
            <a:solidFill>
              <a:schemeClr val="lt1"/>
            </a:solidFill>
            <a:prstDash val="dot"/>
            <a:round/>
            <a:headEnd type="none" w="sm" len="sm"/>
            <a:tailEnd type="none" w="sm" len="sm"/>
          </a:ln>
          <a:effectLst>
            <a:outerShdw blurRad="40000" dist="20000" dir="5400000" rotWithShape="0">
              <a:srgbClr val="000000">
                <a:alpha val="37647"/>
              </a:srgbClr>
            </a:outerShdw>
          </a:effectLst>
        </p:spPr>
      </p:cxnSp>
      <p:pic>
        <p:nvPicPr>
          <p:cNvPr id="270" name="Google Shape;270;p12"/>
          <p:cNvPicPr preferRelativeResize="0"/>
          <p:nvPr/>
        </p:nvPicPr>
        <p:blipFill rotWithShape="1">
          <a:blip r:embed="rId8" cstate="screen">
            <a:alphaModFix/>
            <a:extLst>
              <a:ext uri="{28A0092B-C50C-407E-A947-70E740481C1C}">
                <a14:useLocalDpi xmlns:a14="http://schemas.microsoft.com/office/drawing/2010/main" xmlns=""/>
              </a:ext>
            </a:extLst>
          </a:blip>
          <a:srcRect/>
          <a:stretch/>
        </p:blipFill>
        <p:spPr>
          <a:xfrm>
            <a:off x="10598026" y="4236995"/>
            <a:ext cx="663263" cy="663263"/>
          </a:xfrm>
          <a:prstGeom prst="rect">
            <a:avLst/>
          </a:prstGeom>
          <a:noFill/>
          <a:ln>
            <a:noFill/>
          </a:ln>
        </p:spPr>
      </p:pic>
      <p:sp>
        <p:nvSpPr>
          <p:cNvPr id="271" name="Google Shape;271;p12"/>
          <p:cNvSpPr/>
          <p:nvPr/>
        </p:nvSpPr>
        <p:spPr>
          <a:xfrm>
            <a:off x="8410517" y="1554505"/>
            <a:ext cx="2352021" cy="2352022"/>
          </a:xfrm>
          <a:prstGeom prst="ellipse">
            <a:avLst/>
          </a:prstGeom>
          <a:solidFill>
            <a:schemeClr val="accen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272" name="Google Shape;272;p12"/>
          <p:cNvSpPr txBox="1"/>
          <p:nvPr/>
        </p:nvSpPr>
        <p:spPr>
          <a:xfrm>
            <a:off x="8378004" y="2546900"/>
            <a:ext cx="2449525" cy="46166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1400" b="0" i="0" u="none" strike="noStrike" cap="none">
                <a:solidFill>
                  <a:schemeClr val="lt1"/>
                </a:solidFill>
                <a:latin typeface="Open Sans"/>
                <a:ea typeface="Open Sans"/>
                <a:cs typeface="Open Sans"/>
                <a:sym typeface="Open Sans"/>
              </a:rPr>
              <a:t>Percentage of value of work by black-owned companies</a:t>
            </a:r>
            <a:endParaRPr/>
          </a:p>
        </p:txBody>
      </p:sp>
      <p:sp>
        <p:nvSpPr>
          <p:cNvPr id="273" name="Google Shape;273;p12"/>
          <p:cNvSpPr txBox="1"/>
          <p:nvPr/>
        </p:nvSpPr>
        <p:spPr>
          <a:xfrm>
            <a:off x="8361764" y="3298914"/>
            <a:ext cx="2449525"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2000" b="1">
                <a:solidFill>
                  <a:schemeClr val="lt1"/>
                </a:solidFill>
                <a:latin typeface="Open Sans"/>
                <a:ea typeface="Open Sans"/>
                <a:cs typeface="Open Sans"/>
                <a:sym typeface="Open Sans"/>
              </a:rPr>
              <a:t>89.6</a:t>
            </a:r>
            <a:r>
              <a:rPr lang="en-ZA" sz="2000" b="1" i="0" u="none" strike="noStrike" cap="none">
                <a:solidFill>
                  <a:schemeClr val="lt1"/>
                </a:solidFill>
                <a:latin typeface="Open Sans"/>
                <a:ea typeface="Open Sans"/>
                <a:cs typeface="Open Sans"/>
                <a:sym typeface="Open Sans"/>
              </a:rPr>
              <a:t>%</a:t>
            </a:r>
            <a:endParaRPr/>
          </a:p>
        </p:txBody>
      </p:sp>
      <p:pic>
        <p:nvPicPr>
          <p:cNvPr id="274" name="Google Shape;274;p12"/>
          <p:cNvPicPr preferRelativeResize="0"/>
          <p:nvPr/>
        </p:nvPicPr>
        <p:blipFill rotWithShape="1">
          <a:blip r:embed="rId5" cstate="screen">
            <a:alphaModFix/>
            <a:extLst>
              <a:ext uri="{28A0092B-C50C-407E-A947-70E740481C1C}">
                <a14:useLocalDpi xmlns:a14="http://schemas.microsoft.com/office/drawing/2010/main" xmlns=""/>
              </a:ext>
            </a:extLst>
          </a:blip>
          <a:srcRect/>
          <a:stretch/>
        </p:blipFill>
        <p:spPr>
          <a:xfrm>
            <a:off x="9182560" y="1826401"/>
            <a:ext cx="765300" cy="437314"/>
          </a:xfrm>
          <a:prstGeom prst="rect">
            <a:avLst/>
          </a:prstGeom>
          <a:noFill/>
          <a:ln>
            <a:noFill/>
          </a:ln>
        </p:spPr>
      </p:pic>
      <p:pic>
        <p:nvPicPr>
          <p:cNvPr id="275" name="Google Shape;275;p12"/>
          <p:cNvPicPr preferRelativeResize="0"/>
          <p:nvPr/>
        </p:nvPicPr>
        <p:blipFill rotWithShape="1">
          <a:blip r:embed="rId9">
            <a:alphaModFix/>
          </a:blip>
          <a:srcRect/>
          <a:stretch/>
        </p:blipFill>
        <p:spPr>
          <a:xfrm>
            <a:off x="1" y="3"/>
            <a:ext cx="1367587" cy="1221059"/>
          </a:xfrm>
          <a:prstGeom prst="rect">
            <a:avLst/>
          </a:prstGeom>
          <a:noFill/>
          <a:ln>
            <a:noFill/>
          </a:ln>
        </p:spPr>
      </p:pic>
      <p:sp>
        <p:nvSpPr>
          <p:cNvPr id="276" name="Google Shape;276;p12"/>
          <p:cNvSpPr txBox="1"/>
          <p:nvPr/>
        </p:nvSpPr>
        <p:spPr>
          <a:xfrm>
            <a:off x="7240968" y="4810988"/>
            <a:ext cx="1916114" cy="6453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1600" b="0" i="0" u="none" strike="noStrike" cap="none">
                <a:solidFill>
                  <a:schemeClr val="lt1"/>
                </a:solidFill>
                <a:latin typeface="Open Sans"/>
                <a:ea typeface="Open Sans"/>
                <a:cs typeface="Open Sans"/>
                <a:sym typeface="Open Sans"/>
              </a:rPr>
              <a:t>Road safety education for</a:t>
            </a:r>
            <a:endParaRPr/>
          </a:p>
        </p:txBody>
      </p:sp>
      <p:cxnSp>
        <p:nvCxnSpPr>
          <p:cNvPr id="277" name="Google Shape;277;p12"/>
          <p:cNvCxnSpPr/>
          <p:nvPr/>
        </p:nvCxnSpPr>
        <p:spPr>
          <a:xfrm>
            <a:off x="7275237" y="5448100"/>
            <a:ext cx="1847651" cy="0"/>
          </a:xfrm>
          <a:prstGeom prst="straightConnector1">
            <a:avLst/>
          </a:prstGeom>
          <a:noFill/>
          <a:ln w="38100" cap="flat" cmpd="sng">
            <a:solidFill>
              <a:schemeClr val="lt1"/>
            </a:solidFill>
            <a:prstDash val="dot"/>
            <a:round/>
            <a:headEnd type="none" w="sm" len="sm"/>
            <a:tailEnd type="none" w="sm" len="sm"/>
          </a:ln>
          <a:effectLst>
            <a:outerShdw blurRad="40000" dist="20000" dir="5400000" rotWithShape="0">
              <a:srgbClr val="000000">
                <a:alpha val="37650"/>
              </a:srgbClr>
            </a:outerShdw>
          </a:effectLst>
        </p:spPr>
      </p:cxnSp>
      <p:sp>
        <p:nvSpPr>
          <p:cNvPr id="278" name="Google Shape;278;p12"/>
          <p:cNvSpPr txBox="1"/>
          <p:nvPr/>
        </p:nvSpPr>
        <p:spPr>
          <a:xfrm>
            <a:off x="6971614" y="5664904"/>
            <a:ext cx="2449448" cy="47712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2000" b="1">
                <a:solidFill>
                  <a:schemeClr val="lt1"/>
                </a:solidFill>
                <a:latin typeface="Open Sans"/>
                <a:ea typeface="Open Sans"/>
                <a:cs typeface="Open Sans"/>
                <a:sym typeface="Open Sans"/>
              </a:rPr>
              <a:t>525,504</a:t>
            </a:r>
            <a:endParaRPr/>
          </a:p>
          <a:p>
            <a:pPr marL="0" marR="0" lvl="0" indent="0" algn="ctr" rtl="0">
              <a:lnSpc>
                <a:spcPct val="100000"/>
              </a:lnSpc>
              <a:spcBef>
                <a:spcPts val="0"/>
              </a:spcBef>
              <a:spcAft>
                <a:spcPts val="0"/>
              </a:spcAft>
              <a:buNone/>
            </a:pPr>
            <a:r>
              <a:rPr lang="en-ZA" sz="2000" b="1" i="0" u="none" strike="noStrike" cap="none">
                <a:solidFill>
                  <a:schemeClr val="lt1"/>
                </a:solidFill>
                <a:latin typeface="Open Sans"/>
                <a:ea typeface="Open Sans"/>
                <a:cs typeface="Open Sans"/>
                <a:sym typeface="Open Sans"/>
              </a:rPr>
              <a:t>individuals</a:t>
            </a:r>
            <a:endParaRPr/>
          </a:p>
        </p:txBody>
      </p:sp>
      <p:pic>
        <p:nvPicPr>
          <p:cNvPr id="279" name="Google Shape;279;p12"/>
          <p:cNvPicPr preferRelativeResize="0"/>
          <p:nvPr/>
        </p:nvPicPr>
        <p:blipFill rotWithShape="1">
          <a:blip r:embed="rId10" cstate="screen">
            <a:alphaModFix/>
            <a:extLst>
              <a:ext uri="{28A0092B-C50C-407E-A947-70E740481C1C}">
                <a14:useLocalDpi xmlns:a14="http://schemas.microsoft.com/office/drawing/2010/main" xmlns=""/>
              </a:ext>
            </a:extLst>
          </a:blip>
          <a:srcRect/>
          <a:stretch/>
        </p:blipFill>
        <p:spPr>
          <a:xfrm>
            <a:off x="7874590" y="4274115"/>
            <a:ext cx="616889" cy="545710"/>
          </a:xfrm>
          <a:prstGeom prst="rect">
            <a:avLst/>
          </a:prstGeom>
          <a:noFill/>
          <a:ln>
            <a:noFill/>
          </a:ln>
        </p:spPr>
      </p:pic>
      <p:pic>
        <p:nvPicPr>
          <p:cNvPr id="280" name="Google Shape;280;p12"/>
          <p:cNvPicPr preferRelativeResize="0"/>
          <p:nvPr/>
        </p:nvPicPr>
        <p:blipFill rotWithShape="1">
          <a:blip r:embed="rId11" cstate="screen">
            <a:alphaModFix/>
            <a:extLst>
              <a:ext uri="{28A0092B-C50C-407E-A947-70E740481C1C}">
                <a14:useLocalDpi xmlns:a14="http://schemas.microsoft.com/office/drawing/2010/main" xmlns=""/>
              </a:ext>
            </a:extLst>
          </a:blip>
          <a:srcRect/>
          <a:stretch/>
        </p:blipFill>
        <p:spPr>
          <a:xfrm>
            <a:off x="203199" y="5852901"/>
            <a:ext cx="1231900" cy="92750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g16133849b91_7_29"/>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a:off x="7925" y="0"/>
            <a:ext cx="12176148" cy="2710101"/>
          </a:xfrm>
          <a:prstGeom prst="rect">
            <a:avLst/>
          </a:prstGeom>
          <a:noFill/>
          <a:ln>
            <a:noFill/>
          </a:ln>
        </p:spPr>
      </p:pic>
      <p:pic>
        <p:nvPicPr>
          <p:cNvPr id="287" name="Google Shape;287;g16133849b91_7_29"/>
          <p:cNvPicPr preferRelativeResize="0"/>
          <p:nvPr/>
        </p:nvPicPr>
        <p:blipFill rotWithShape="1">
          <a:blip r:embed="rId4" cstate="screen">
            <a:alphaModFix/>
            <a:extLst>
              <a:ext uri="{28A0092B-C50C-407E-A947-70E740481C1C}">
                <a14:useLocalDpi xmlns:a14="http://schemas.microsoft.com/office/drawing/2010/main" xmlns=""/>
              </a:ext>
            </a:extLst>
          </a:blip>
          <a:srcRect/>
          <a:stretch/>
        </p:blipFill>
        <p:spPr>
          <a:xfrm>
            <a:off x="269950" y="2710100"/>
            <a:ext cx="11652101" cy="3340500"/>
          </a:xfrm>
          <a:prstGeom prst="rect">
            <a:avLst/>
          </a:prstGeom>
          <a:noFill/>
          <a:ln>
            <a:noFill/>
          </a:ln>
        </p:spPr>
      </p:pic>
      <p:sp>
        <p:nvSpPr>
          <p:cNvPr id="288" name="Google Shape;288;g16133849b91_7_29"/>
          <p:cNvSpPr txBox="1">
            <a:spLocks noGrp="1"/>
          </p:cNvSpPr>
          <p:nvPr>
            <p:ph type="title"/>
          </p:nvPr>
        </p:nvSpPr>
        <p:spPr>
          <a:xfrm>
            <a:off x="838200" y="341723"/>
            <a:ext cx="9609900" cy="879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hlink"/>
              </a:buClr>
              <a:buSzPts val="1960"/>
              <a:buFont typeface="Noto Sans Symbols"/>
              <a:buNone/>
            </a:pPr>
            <a:r>
              <a:rPr lang="en-ZA" sz="2800">
                <a:solidFill>
                  <a:srgbClr val="434343"/>
                </a:solidFill>
              </a:rPr>
              <a:t>Concessionaire work by SMMEs </a:t>
            </a:r>
            <a:r>
              <a:rPr lang="en-ZA" sz="2000" b="0">
                <a:solidFill>
                  <a:srgbClr val="434343"/>
                </a:solidFill>
              </a:rPr>
              <a:t>(p113)</a:t>
            </a:r>
            <a:endParaRPr>
              <a:solidFill>
                <a:srgbClr val="434343"/>
              </a:solidFill>
            </a:endParaRPr>
          </a:p>
        </p:txBody>
      </p:sp>
      <p:pic>
        <p:nvPicPr>
          <p:cNvPr id="289" name="Google Shape;289;g16133849b91_7_29"/>
          <p:cNvPicPr preferRelativeResize="0"/>
          <p:nvPr/>
        </p:nvPicPr>
        <p:blipFill rotWithShape="1">
          <a:blip r:embed="rId5">
            <a:alphaModFix/>
          </a:blip>
          <a:srcRect/>
          <a:stretch/>
        </p:blipFill>
        <p:spPr>
          <a:xfrm>
            <a:off x="205089" y="5828847"/>
            <a:ext cx="1234689" cy="886845"/>
          </a:xfrm>
          <a:prstGeom prst="rect">
            <a:avLst/>
          </a:prstGeom>
          <a:noFill/>
          <a:ln>
            <a:noFill/>
          </a:ln>
        </p:spPr>
      </p:pic>
      <p:pic>
        <p:nvPicPr>
          <p:cNvPr id="290" name="Google Shape;290;g16133849b91_7_29"/>
          <p:cNvPicPr preferRelativeResize="0"/>
          <p:nvPr/>
        </p:nvPicPr>
        <p:blipFill>
          <a:blip r:embed="rId6" cstate="screen">
            <a:alphaModFix/>
            <a:extLst>
              <a:ext uri="{28A0092B-C50C-407E-A947-70E740481C1C}">
                <a14:useLocalDpi xmlns:a14="http://schemas.microsoft.com/office/drawing/2010/main" xmlns=""/>
              </a:ext>
            </a:extLst>
          </a:blip>
          <a:stretch>
            <a:fillRect/>
          </a:stretch>
        </p:blipFill>
        <p:spPr>
          <a:xfrm>
            <a:off x="9027450" y="1422704"/>
            <a:ext cx="1234674" cy="1274621"/>
          </a:xfrm>
          <a:prstGeom prst="rect">
            <a:avLst/>
          </a:prstGeom>
          <a:noFill/>
          <a:ln>
            <a:noFill/>
          </a:ln>
        </p:spPr>
      </p:pic>
      <p:pic>
        <p:nvPicPr>
          <p:cNvPr id="291" name="Google Shape;291;g16133849b91_7_29"/>
          <p:cNvPicPr preferRelativeResize="0"/>
          <p:nvPr/>
        </p:nvPicPr>
        <p:blipFill>
          <a:blip r:embed="rId7" cstate="screen">
            <a:alphaModFix/>
            <a:extLst>
              <a:ext uri="{28A0092B-C50C-407E-A947-70E740481C1C}">
                <a14:useLocalDpi xmlns:a14="http://schemas.microsoft.com/office/drawing/2010/main" xmlns=""/>
              </a:ext>
            </a:extLst>
          </a:blip>
          <a:stretch>
            <a:fillRect/>
          </a:stretch>
        </p:blipFill>
        <p:spPr>
          <a:xfrm>
            <a:off x="3055400" y="1721025"/>
            <a:ext cx="1926289" cy="976300"/>
          </a:xfrm>
          <a:prstGeom prst="rect">
            <a:avLst/>
          </a:prstGeom>
          <a:noFill/>
          <a:ln>
            <a:noFill/>
          </a:ln>
        </p:spPr>
      </p:pic>
      <p:pic>
        <p:nvPicPr>
          <p:cNvPr id="292" name="Google Shape;292;g16133849b91_7_29"/>
          <p:cNvPicPr preferRelativeResize="0"/>
          <p:nvPr/>
        </p:nvPicPr>
        <p:blipFill>
          <a:blip r:embed="rId8" cstate="screen">
            <a:alphaModFix/>
            <a:extLst>
              <a:ext uri="{28A0092B-C50C-407E-A947-70E740481C1C}">
                <a14:useLocalDpi xmlns:a14="http://schemas.microsoft.com/office/drawing/2010/main" xmlns=""/>
              </a:ext>
            </a:extLst>
          </a:blip>
          <a:stretch>
            <a:fillRect/>
          </a:stretch>
        </p:blipFill>
        <p:spPr>
          <a:xfrm>
            <a:off x="6005848" y="1665900"/>
            <a:ext cx="1818483" cy="1031425"/>
          </a:xfrm>
          <a:prstGeom prst="rect">
            <a:avLst/>
          </a:prstGeom>
          <a:noFill/>
          <a:ln>
            <a:noFill/>
          </a:ln>
        </p:spPr>
      </p:pic>
      <p:sp>
        <p:nvSpPr>
          <p:cNvPr id="293" name="Google Shape;293;g16133849b91_7_29"/>
          <p:cNvSpPr txBox="1">
            <a:spLocks noGrp="1"/>
          </p:cNvSpPr>
          <p:nvPr>
            <p:ph type="body" idx="1"/>
          </p:nvPr>
        </p:nvSpPr>
        <p:spPr>
          <a:xfrm>
            <a:off x="267625" y="4660225"/>
            <a:ext cx="5554800" cy="4125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ZA" sz="1400" b="1">
                <a:solidFill>
                  <a:srgbClr val="000000"/>
                </a:solidFill>
                <a:latin typeface="Open Sans"/>
                <a:ea typeface="Open Sans"/>
                <a:cs typeface="Open Sans"/>
                <a:sym typeface="Open Sans"/>
              </a:rPr>
              <a:t>Concessionaires building small businesses and creating jobs</a:t>
            </a:r>
            <a:endParaRPr sz="1900"/>
          </a:p>
        </p:txBody>
      </p:sp>
      <p:pic>
        <p:nvPicPr>
          <p:cNvPr id="294" name="Google Shape;294;g16133849b91_7_29"/>
          <p:cNvPicPr preferRelativeResize="0"/>
          <p:nvPr/>
        </p:nvPicPr>
        <p:blipFill rotWithShape="1">
          <a:blip r:embed="rId9">
            <a:alphaModFix/>
          </a:blip>
          <a:srcRect/>
          <a:stretch/>
        </p:blipFill>
        <p:spPr>
          <a:xfrm>
            <a:off x="1" y="3"/>
            <a:ext cx="1367587" cy="1221059"/>
          </a:xfrm>
          <a:prstGeom prst="rect">
            <a:avLst/>
          </a:prstGeom>
          <a:noFill/>
          <a:ln>
            <a:noFill/>
          </a:ln>
        </p:spPr>
      </p:pic>
      <p:pic>
        <p:nvPicPr>
          <p:cNvPr id="295" name="Google Shape;295;g16133849b91_7_29"/>
          <p:cNvPicPr preferRelativeResize="0"/>
          <p:nvPr/>
        </p:nvPicPr>
        <p:blipFill rotWithShape="1">
          <a:blip r:embed="rId5">
            <a:alphaModFix/>
          </a:blip>
          <a:srcRect/>
          <a:stretch/>
        </p:blipFill>
        <p:spPr>
          <a:xfrm>
            <a:off x="205089" y="5828847"/>
            <a:ext cx="1234689" cy="886845"/>
          </a:xfrm>
          <a:prstGeom prst="rect">
            <a:avLst/>
          </a:prstGeom>
          <a:noFill/>
          <a:ln>
            <a:noFill/>
          </a:ln>
        </p:spPr>
      </p:pic>
      <p:sp>
        <p:nvSpPr>
          <p:cNvPr id="296" name="Google Shape;296;g16133849b91_7_29"/>
          <p:cNvSpPr/>
          <p:nvPr/>
        </p:nvSpPr>
        <p:spPr>
          <a:xfrm>
            <a:off x="0" y="2710100"/>
            <a:ext cx="337800" cy="1803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g16133849b91_7_29"/>
          <p:cNvSpPr/>
          <p:nvPr/>
        </p:nvSpPr>
        <p:spPr>
          <a:xfrm>
            <a:off x="11909225" y="0"/>
            <a:ext cx="299100" cy="5966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g16133849b91_7_55"/>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a:off x="9802975" y="0"/>
            <a:ext cx="2381101" cy="4948800"/>
          </a:xfrm>
          <a:prstGeom prst="rect">
            <a:avLst/>
          </a:prstGeom>
          <a:noFill/>
          <a:ln>
            <a:noFill/>
          </a:ln>
        </p:spPr>
      </p:pic>
      <p:pic>
        <p:nvPicPr>
          <p:cNvPr id="304" name="Google Shape;304;g16133849b91_7_55"/>
          <p:cNvPicPr preferRelativeResize="0"/>
          <p:nvPr/>
        </p:nvPicPr>
        <p:blipFill rotWithShape="1">
          <a:blip r:embed="rId4" cstate="screen">
            <a:alphaModFix/>
            <a:extLst>
              <a:ext uri="{28A0092B-C50C-407E-A947-70E740481C1C}">
                <a14:useLocalDpi xmlns:a14="http://schemas.microsoft.com/office/drawing/2010/main" xmlns=""/>
              </a:ext>
            </a:extLst>
          </a:blip>
          <a:srcRect/>
          <a:stretch/>
        </p:blipFill>
        <p:spPr>
          <a:xfrm>
            <a:off x="6589426" y="1336000"/>
            <a:ext cx="3209099" cy="3340636"/>
          </a:xfrm>
          <a:prstGeom prst="rect">
            <a:avLst/>
          </a:prstGeom>
          <a:noFill/>
          <a:ln>
            <a:noFill/>
          </a:ln>
        </p:spPr>
      </p:pic>
      <p:sp>
        <p:nvSpPr>
          <p:cNvPr id="305" name="Google Shape;305;g16133849b91_7_55"/>
          <p:cNvSpPr txBox="1">
            <a:spLocks noGrp="1"/>
          </p:cNvSpPr>
          <p:nvPr>
            <p:ph type="body" idx="1"/>
          </p:nvPr>
        </p:nvSpPr>
        <p:spPr>
          <a:xfrm>
            <a:off x="6844126" y="4543955"/>
            <a:ext cx="4876800" cy="40470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None/>
            </a:pPr>
            <a:r>
              <a:rPr lang="en-ZA" sz="1800" i="1">
                <a:solidFill>
                  <a:srgbClr val="000000"/>
                </a:solidFill>
                <a:latin typeface="Open Sans"/>
                <a:ea typeface="Open Sans"/>
                <a:cs typeface="Open Sans"/>
                <a:sym typeface="Open Sans"/>
              </a:rPr>
              <a:t>SANRAL public events 2021/22</a:t>
            </a:r>
            <a:endParaRPr sz="1800"/>
          </a:p>
        </p:txBody>
      </p:sp>
      <p:sp>
        <p:nvSpPr>
          <p:cNvPr id="306" name="Google Shape;306;g16133849b91_7_55"/>
          <p:cNvSpPr txBox="1">
            <a:spLocks noGrp="1"/>
          </p:cNvSpPr>
          <p:nvPr>
            <p:ph type="title"/>
          </p:nvPr>
        </p:nvSpPr>
        <p:spPr>
          <a:xfrm>
            <a:off x="838200" y="341723"/>
            <a:ext cx="9609900" cy="8793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Clr>
                <a:schemeClr val="hlink"/>
              </a:buClr>
              <a:buSzPct val="70000"/>
              <a:buFont typeface="Noto Sans Symbols"/>
              <a:buNone/>
            </a:pPr>
            <a:r>
              <a:rPr lang="en-ZA" sz="2800" dirty="0">
                <a:solidFill>
                  <a:srgbClr val="434343"/>
                </a:solidFill>
              </a:rPr>
              <a:t>Communications, stakeholder engagement </a:t>
            </a:r>
            <a:br>
              <a:rPr lang="en-ZA" sz="2800" dirty="0">
                <a:solidFill>
                  <a:srgbClr val="434343"/>
                </a:solidFill>
              </a:rPr>
            </a:br>
            <a:r>
              <a:rPr lang="en-ZA" sz="2800" dirty="0">
                <a:solidFill>
                  <a:srgbClr val="434343"/>
                </a:solidFill>
              </a:rPr>
              <a:t>and community involvement</a:t>
            </a:r>
            <a:r>
              <a:rPr lang="en-ZA" b="0" dirty="0">
                <a:solidFill>
                  <a:srgbClr val="434343"/>
                </a:solidFill>
              </a:rPr>
              <a:t> </a:t>
            </a:r>
            <a:endParaRPr dirty="0">
              <a:solidFill>
                <a:srgbClr val="434343"/>
              </a:solidFill>
            </a:endParaRPr>
          </a:p>
        </p:txBody>
      </p:sp>
      <p:pic>
        <p:nvPicPr>
          <p:cNvPr id="307" name="Google Shape;307;g16133849b91_7_55"/>
          <p:cNvPicPr preferRelativeResize="0"/>
          <p:nvPr/>
        </p:nvPicPr>
        <p:blipFill rotWithShape="1">
          <a:blip r:embed="rId5" cstate="screen">
            <a:alphaModFix/>
            <a:extLst>
              <a:ext uri="{28A0092B-C50C-407E-A947-70E740481C1C}">
                <a14:useLocalDpi xmlns:a14="http://schemas.microsoft.com/office/drawing/2010/main" xmlns=""/>
              </a:ext>
            </a:extLst>
          </a:blip>
          <a:srcRect/>
          <a:stretch/>
        </p:blipFill>
        <p:spPr>
          <a:xfrm>
            <a:off x="6844126" y="4891500"/>
            <a:ext cx="4034199" cy="1490249"/>
          </a:xfrm>
          <a:prstGeom prst="rect">
            <a:avLst/>
          </a:prstGeom>
          <a:noFill/>
          <a:ln>
            <a:noFill/>
          </a:ln>
        </p:spPr>
      </p:pic>
      <p:sp>
        <p:nvSpPr>
          <p:cNvPr id="310" name="Google Shape;310;g16133849b91_7_55"/>
          <p:cNvSpPr txBox="1"/>
          <p:nvPr/>
        </p:nvSpPr>
        <p:spPr>
          <a:xfrm>
            <a:off x="9953713" y="1055400"/>
            <a:ext cx="1771500" cy="2373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ZA" sz="1800" dirty="0">
                <a:latin typeface="Open Sans"/>
                <a:ea typeface="Open Sans"/>
                <a:cs typeface="Open Sans"/>
                <a:sym typeface="Open Sans"/>
              </a:rPr>
              <a:t>SANRAL convened a total </a:t>
            </a:r>
            <a:r>
              <a:rPr lang="en-ZA" sz="1800" dirty="0">
                <a:solidFill>
                  <a:schemeClr val="dk1"/>
                </a:solidFill>
                <a:latin typeface="Open Sans"/>
                <a:ea typeface="Open Sans"/>
                <a:cs typeface="Open Sans"/>
                <a:sym typeface="Open Sans"/>
              </a:rPr>
              <a:t>of 270 stakeholder engagements, activations and events. </a:t>
            </a:r>
            <a:endParaRPr sz="1600" dirty="0"/>
          </a:p>
        </p:txBody>
      </p:sp>
      <p:cxnSp>
        <p:nvCxnSpPr>
          <p:cNvPr id="314" name="Google Shape;314;g16133849b91_7_55"/>
          <p:cNvCxnSpPr>
            <a:cxnSpLocks/>
            <a:endCxn id="317" idx="2"/>
          </p:cNvCxnSpPr>
          <p:nvPr/>
        </p:nvCxnSpPr>
        <p:spPr>
          <a:xfrm>
            <a:off x="6920326" y="4895850"/>
            <a:ext cx="5194299" cy="16050"/>
          </a:xfrm>
          <a:prstGeom prst="straightConnector1">
            <a:avLst/>
          </a:prstGeom>
          <a:noFill/>
          <a:ln w="28575" cap="flat" cmpd="sng">
            <a:solidFill>
              <a:schemeClr val="dk2"/>
            </a:solidFill>
            <a:prstDash val="solid"/>
            <a:round/>
            <a:headEnd type="none" w="med" len="med"/>
            <a:tailEnd type="none" w="med" len="med"/>
          </a:ln>
        </p:spPr>
      </p:cxnSp>
      <p:pic>
        <p:nvPicPr>
          <p:cNvPr id="315" name="Google Shape;315;g16133849b91_7_55"/>
          <p:cNvPicPr preferRelativeResize="0"/>
          <p:nvPr/>
        </p:nvPicPr>
        <p:blipFill rotWithShape="1">
          <a:blip r:embed="rId6">
            <a:alphaModFix/>
          </a:blip>
          <a:srcRect/>
          <a:stretch/>
        </p:blipFill>
        <p:spPr>
          <a:xfrm>
            <a:off x="1" y="3"/>
            <a:ext cx="1367587" cy="1221059"/>
          </a:xfrm>
          <a:prstGeom prst="rect">
            <a:avLst/>
          </a:prstGeom>
          <a:noFill/>
          <a:ln>
            <a:noFill/>
          </a:ln>
        </p:spPr>
      </p:pic>
      <p:pic>
        <p:nvPicPr>
          <p:cNvPr id="316" name="Google Shape;316;g16133849b91_7_55"/>
          <p:cNvPicPr preferRelativeResize="0"/>
          <p:nvPr/>
        </p:nvPicPr>
        <p:blipFill rotWithShape="1">
          <a:blip r:embed="rId7">
            <a:alphaModFix/>
          </a:blip>
          <a:srcRect/>
          <a:stretch/>
        </p:blipFill>
        <p:spPr>
          <a:xfrm>
            <a:off x="205089" y="5828847"/>
            <a:ext cx="1234689" cy="886845"/>
          </a:xfrm>
          <a:prstGeom prst="rect">
            <a:avLst/>
          </a:prstGeom>
          <a:noFill/>
          <a:ln>
            <a:noFill/>
          </a:ln>
        </p:spPr>
      </p:pic>
      <p:sp>
        <p:nvSpPr>
          <p:cNvPr id="317" name="Google Shape;317;g16133849b91_7_55"/>
          <p:cNvSpPr/>
          <p:nvPr/>
        </p:nvSpPr>
        <p:spPr>
          <a:xfrm>
            <a:off x="12045175" y="-36900"/>
            <a:ext cx="138900" cy="4948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10;g16133849b91_7_55">
            <a:extLst>
              <a:ext uri="{FF2B5EF4-FFF2-40B4-BE49-F238E27FC236}">
                <a16:creationId xmlns:a16="http://schemas.microsoft.com/office/drawing/2014/main" xmlns="" id="{F452D97D-002D-B1CB-EFB0-F388AA4129BE}"/>
              </a:ext>
            </a:extLst>
          </p:cNvPr>
          <p:cNvSpPr txBox="1"/>
          <p:nvPr/>
        </p:nvSpPr>
        <p:spPr>
          <a:xfrm>
            <a:off x="2069828" y="4665972"/>
            <a:ext cx="4704847" cy="1877407"/>
          </a:xfrm>
          <a:prstGeom prst="rect">
            <a:avLst/>
          </a:prstGeom>
          <a:noFill/>
          <a:ln>
            <a:noFill/>
          </a:ln>
        </p:spPr>
        <p:txBody>
          <a:bodyPr spcFirstLastPara="1" wrap="square" lIns="91425" tIns="91425" rIns="91425" bIns="91425" anchor="t" anchorCtr="0">
            <a:spAutoFit/>
          </a:bodyPr>
          <a:lstStyle/>
          <a:p>
            <a:pPr>
              <a:spcAft>
                <a:spcPts val="1200"/>
              </a:spcAft>
            </a:pPr>
            <a:r>
              <a:rPr lang="en-ZA" sz="2000" b="1" dirty="0">
                <a:solidFill>
                  <a:srgbClr val="3F3F3F"/>
                </a:solidFill>
                <a:effectLst/>
                <a:latin typeface="Open Sans" panose="020B0606030504020204" pitchFamily="34" charset="0"/>
                <a:ea typeface="Open Sans" panose="020B0606030504020204" pitchFamily="34" charset="0"/>
                <a:cs typeface="Open Sans" panose="020B0606030504020204" pitchFamily="34" charset="0"/>
              </a:rPr>
              <a:t>Ministerial events:</a:t>
            </a:r>
          </a:p>
          <a:p>
            <a:r>
              <a:rPr lang="en-ZA" sz="1600" dirty="0">
                <a:solidFill>
                  <a:srgbClr val="3F3F3F"/>
                </a:solidFill>
                <a:effectLst/>
                <a:latin typeface="Open Sans" panose="020B0606030504020204" pitchFamily="34" charset="0"/>
                <a:ea typeface="Open Sans" panose="020B0606030504020204" pitchFamily="34" charset="0"/>
                <a:cs typeface="Open Sans" panose="020B0606030504020204" pitchFamily="34" charset="0"/>
              </a:rPr>
              <a:t>The Minister of Transport, Fikile Mbalula conducted site visits to oversee developments along flagship road infrastructure and associated community development projects carried out by SANRAL nationally.</a:t>
            </a:r>
          </a:p>
        </p:txBody>
      </p:sp>
      <p:pic>
        <p:nvPicPr>
          <p:cNvPr id="8" name="Picture 7">
            <a:extLst>
              <a:ext uri="{FF2B5EF4-FFF2-40B4-BE49-F238E27FC236}">
                <a16:creationId xmlns:a16="http://schemas.microsoft.com/office/drawing/2014/main" xmlns="" id="{2E9E2C9E-21FF-DC5C-BADB-2D58B9F092B7}"/>
              </a:ext>
            </a:extLst>
          </p:cNvPr>
          <p:cNvPicPr>
            <a:picLocks noChangeAspect="1"/>
          </p:cNvPicPr>
          <p:nvPr/>
        </p:nvPicPr>
        <p:blipFill rotWithShape="1">
          <a:blip r:embed="rId8" cstate="screen">
            <a:extLst>
              <a:ext uri="{28A0092B-C50C-407E-A947-70E740481C1C}">
                <a14:useLocalDpi xmlns:a14="http://schemas.microsoft.com/office/drawing/2010/main" xmlns=""/>
              </a:ext>
            </a:extLst>
          </a:blip>
          <a:srcRect/>
          <a:stretch/>
        </p:blipFill>
        <p:spPr>
          <a:xfrm>
            <a:off x="1474120" y="1609786"/>
            <a:ext cx="5092050" cy="275659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g16133849b91_7_55"/>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a:off x="9802975" y="0"/>
            <a:ext cx="2381101" cy="4948800"/>
          </a:xfrm>
          <a:prstGeom prst="rect">
            <a:avLst/>
          </a:prstGeom>
          <a:noFill/>
          <a:ln>
            <a:noFill/>
          </a:ln>
        </p:spPr>
      </p:pic>
      <p:sp>
        <p:nvSpPr>
          <p:cNvPr id="306" name="Google Shape;306;g16133849b91_7_55"/>
          <p:cNvSpPr txBox="1">
            <a:spLocks noGrp="1"/>
          </p:cNvSpPr>
          <p:nvPr>
            <p:ph type="title"/>
          </p:nvPr>
        </p:nvSpPr>
        <p:spPr>
          <a:xfrm>
            <a:off x="838200" y="341723"/>
            <a:ext cx="9609900" cy="879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hlink"/>
              </a:buClr>
              <a:buSzPct val="70000"/>
              <a:buFont typeface="Noto Sans Symbols"/>
              <a:buNone/>
            </a:pPr>
            <a:r>
              <a:rPr lang="en-ZA" sz="2800" dirty="0">
                <a:solidFill>
                  <a:srgbClr val="434343"/>
                </a:solidFill>
              </a:rPr>
              <a:t>Communications, stakeholder engagement </a:t>
            </a:r>
            <a:br>
              <a:rPr lang="en-ZA" sz="2800" dirty="0">
                <a:solidFill>
                  <a:srgbClr val="434343"/>
                </a:solidFill>
              </a:rPr>
            </a:br>
            <a:r>
              <a:rPr lang="en-ZA" sz="2800" dirty="0">
                <a:solidFill>
                  <a:srgbClr val="434343"/>
                </a:solidFill>
              </a:rPr>
              <a:t>and community involvement</a:t>
            </a:r>
            <a:endParaRPr dirty="0">
              <a:solidFill>
                <a:srgbClr val="434343"/>
              </a:solidFill>
            </a:endParaRPr>
          </a:p>
        </p:txBody>
      </p:sp>
      <p:sp>
        <p:nvSpPr>
          <p:cNvPr id="310" name="Google Shape;310;g16133849b91_7_55"/>
          <p:cNvSpPr txBox="1"/>
          <p:nvPr/>
        </p:nvSpPr>
        <p:spPr>
          <a:xfrm>
            <a:off x="2069829" y="4715400"/>
            <a:ext cx="4249196" cy="1785074"/>
          </a:xfrm>
          <a:prstGeom prst="rect">
            <a:avLst/>
          </a:prstGeom>
          <a:noFill/>
          <a:ln>
            <a:noFill/>
          </a:ln>
        </p:spPr>
        <p:txBody>
          <a:bodyPr spcFirstLastPara="1" wrap="square" lIns="91425" tIns="91425" rIns="91425" bIns="91425" anchor="t" anchorCtr="0">
            <a:spAutoFit/>
          </a:bodyPr>
          <a:lstStyle/>
          <a:p>
            <a:pPr>
              <a:spcAft>
                <a:spcPts val="1200"/>
              </a:spcAft>
            </a:pPr>
            <a:r>
              <a:rPr lang="en-ZA" sz="2000" b="1" dirty="0">
                <a:solidFill>
                  <a:srgbClr val="3F3F3F"/>
                </a:solidFill>
                <a:effectLst/>
                <a:latin typeface="Open Sans" panose="020B0606030504020204" pitchFamily="34" charset="0"/>
                <a:ea typeface="Open Sans" panose="020B0606030504020204" pitchFamily="34" charset="0"/>
                <a:cs typeface="Open Sans" panose="020B0606030504020204" pitchFamily="34" charset="0"/>
              </a:rPr>
              <a:t>Presidential oversight visits:</a:t>
            </a:r>
          </a:p>
          <a:p>
            <a:pPr>
              <a:spcAft>
                <a:spcPts val="1200"/>
              </a:spcAft>
            </a:pPr>
            <a:r>
              <a:rPr lang="en-ZA" sz="1600" dirty="0">
                <a:solidFill>
                  <a:srgbClr val="3F3F3F"/>
                </a:solidFill>
                <a:effectLst/>
                <a:latin typeface="Open Sans" panose="020B0606030504020204" pitchFamily="34" charset="0"/>
                <a:ea typeface="Open Sans" panose="020B0606030504020204" pitchFamily="34" charset="0"/>
                <a:cs typeface="Open Sans" panose="020B0606030504020204" pitchFamily="34" charset="0"/>
              </a:rPr>
              <a:t>President Cyril Ramaphosa undertook site inspections of SANRAL’s flagship projects, which are aligned with the country’s strategic infrastructure projects (SIPS).</a:t>
            </a:r>
          </a:p>
        </p:txBody>
      </p:sp>
      <p:pic>
        <p:nvPicPr>
          <p:cNvPr id="315" name="Google Shape;315;g16133849b91_7_55"/>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316" name="Google Shape;316;g16133849b91_7_55"/>
          <p:cNvPicPr preferRelativeResize="0"/>
          <p:nvPr/>
        </p:nvPicPr>
        <p:blipFill rotWithShape="1">
          <a:blip r:embed="rId5">
            <a:alphaModFix/>
          </a:blip>
          <a:srcRect/>
          <a:stretch/>
        </p:blipFill>
        <p:spPr>
          <a:xfrm>
            <a:off x="205089" y="5828847"/>
            <a:ext cx="1234689" cy="886845"/>
          </a:xfrm>
          <a:prstGeom prst="rect">
            <a:avLst/>
          </a:prstGeom>
          <a:noFill/>
          <a:ln>
            <a:noFill/>
          </a:ln>
        </p:spPr>
      </p:pic>
      <p:sp>
        <p:nvSpPr>
          <p:cNvPr id="317" name="Google Shape;317;g16133849b91_7_55"/>
          <p:cNvSpPr/>
          <p:nvPr/>
        </p:nvSpPr>
        <p:spPr>
          <a:xfrm>
            <a:off x="12045175" y="32375"/>
            <a:ext cx="138900" cy="4948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308;g16133849b91_7_55">
            <a:extLst>
              <a:ext uri="{FF2B5EF4-FFF2-40B4-BE49-F238E27FC236}">
                <a16:creationId xmlns:a16="http://schemas.microsoft.com/office/drawing/2014/main" xmlns="" id="{F8A29B3C-3C45-75FB-6C22-4F757B2DC09C}"/>
              </a:ext>
            </a:extLst>
          </p:cNvPr>
          <p:cNvPicPr preferRelativeResize="0"/>
          <p:nvPr/>
        </p:nvPicPr>
        <p:blipFill rotWithShape="1">
          <a:blip r:embed="rId6" cstate="screen">
            <a:alphaModFix/>
            <a:extLst>
              <a:ext uri="{28A0092B-C50C-407E-A947-70E740481C1C}">
                <a14:useLocalDpi xmlns:a14="http://schemas.microsoft.com/office/drawing/2010/main" xmlns=""/>
              </a:ext>
            </a:extLst>
          </a:blip>
          <a:srcRect/>
          <a:stretch/>
        </p:blipFill>
        <p:spPr>
          <a:xfrm>
            <a:off x="7419450" y="1525825"/>
            <a:ext cx="3209100" cy="3170525"/>
          </a:xfrm>
          <a:prstGeom prst="rect">
            <a:avLst/>
          </a:prstGeom>
          <a:noFill/>
          <a:ln>
            <a:noFill/>
          </a:ln>
        </p:spPr>
      </p:pic>
      <p:sp>
        <p:nvSpPr>
          <p:cNvPr id="10" name="Google Shape;309;g16133849b91_7_55">
            <a:extLst>
              <a:ext uri="{FF2B5EF4-FFF2-40B4-BE49-F238E27FC236}">
                <a16:creationId xmlns:a16="http://schemas.microsoft.com/office/drawing/2014/main" xmlns="" id="{8BB931E9-798B-BC62-652A-DE2198FEDADB}"/>
              </a:ext>
            </a:extLst>
          </p:cNvPr>
          <p:cNvSpPr txBox="1">
            <a:spLocks noGrp="1"/>
          </p:cNvSpPr>
          <p:nvPr>
            <p:ph type="body" idx="1"/>
          </p:nvPr>
        </p:nvSpPr>
        <p:spPr>
          <a:xfrm>
            <a:off x="6743700" y="4696355"/>
            <a:ext cx="4876800" cy="40470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None/>
            </a:pPr>
            <a:r>
              <a:rPr lang="en-ZA" sz="1800" i="1">
                <a:solidFill>
                  <a:srgbClr val="000000"/>
                </a:solidFill>
                <a:latin typeface="Open Sans"/>
                <a:ea typeface="Open Sans"/>
                <a:cs typeface="Open Sans"/>
                <a:sym typeface="Open Sans"/>
              </a:rPr>
              <a:t>Event breakdown</a:t>
            </a:r>
            <a:endParaRPr sz="1800"/>
          </a:p>
        </p:txBody>
      </p:sp>
      <p:pic>
        <p:nvPicPr>
          <p:cNvPr id="11" name="Google Shape;311;g16133849b91_7_55">
            <a:extLst>
              <a:ext uri="{FF2B5EF4-FFF2-40B4-BE49-F238E27FC236}">
                <a16:creationId xmlns:a16="http://schemas.microsoft.com/office/drawing/2014/main" xmlns="" id="{5F21C949-75B0-FCD0-73FD-D48D934B2ED6}"/>
              </a:ext>
            </a:extLst>
          </p:cNvPr>
          <p:cNvPicPr preferRelativeResize="0"/>
          <p:nvPr/>
        </p:nvPicPr>
        <p:blipFill rotWithShape="1">
          <a:blip r:embed="rId7" cstate="screen">
            <a:alphaModFix/>
            <a:extLst>
              <a:ext uri="{28A0092B-C50C-407E-A947-70E740481C1C}">
                <a14:useLocalDpi xmlns:a14="http://schemas.microsoft.com/office/drawing/2010/main" xmlns=""/>
              </a:ext>
            </a:extLst>
          </a:blip>
          <a:srcRect/>
          <a:stretch/>
        </p:blipFill>
        <p:spPr>
          <a:xfrm>
            <a:off x="6743700" y="5096300"/>
            <a:ext cx="3028950" cy="1385451"/>
          </a:xfrm>
          <a:prstGeom prst="rect">
            <a:avLst/>
          </a:prstGeom>
          <a:noFill/>
          <a:ln>
            <a:noFill/>
          </a:ln>
        </p:spPr>
      </p:pic>
      <p:pic>
        <p:nvPicPr>
          <p:cNvPr id="12" name="Google Shape;312;g16133849b91_7_55">
            <a:extLst>
              <a:ext uri="{FF2B5EF4-FFF2-40B4-BE49-F238E27FC236}">
                <a16:creationId xmlns:a16="http://schemas.microsoft.com/office/drawing/2014/main" xmlns="" id="{8AEFBE4D-4CCD-5066-57D5-21AEFCCBC10E}"/>
              </a:ext>
            </a:extLst>
          </p:cNvPr>
          <p:cNvPicPr preferRelativeResize="0"/>
          <p:nvPr/>
        </p:nvPicPr>
        <p:blipFill rotWithShape="1">
          <a:blip r:embed="rId8" cstate="screen">
            <a:alphaModFix/>
            <a:extLst>
              <a:ext uri="{28A0092B-C50C-407E-A947-70E740481C1C}">
                <a14:useLocalDpi xmlns:a14="http://schemas.microsoft.com/office/drawing/2010/main" xmlns=""/>
              </a:ext>
            </a:extLst>
          </a:blip>
          <a:srcRect/>
          <a:stretch/>
        </p:blipFill>
        <p:spPr>
          <a:xfrm>
            <a:off x="9315450" y="5096299"/>
            <a:ext cx="3028950" cy="821078"/>
          </a:xfrm>
          <a:prstGeom prst="rect">
            <a:avLst/>
          </a:prstGeom>
          <a:noFill/>
          <a:ln>
            <a:noFill/>
          </a:ln>
        </p:spPr>
      </p:pic>
      <p:cxnSp>
        <p:nvCxnSpPr>
          <p:cNvPr id="13" name="Google Shape;313;g16133849b91_7_55">
            <a:extLst>
              <a:ext uri="{FF2B5EF4-FFF2-40B4-BE49-F238E27FC236}">
                <a16:creationId xmlns:a16="http://schemas.microsoft.com/office/drawing/2014/main" xmlns="" id="{3A31237C-561A-4397-DAD1-B4355C061377}"/>
              </a:ext>
            </a:extLst>
          </p:cNvPr>
          <p:cNvCxnSpPr>
            <a:cxnSpLocks/>
          </p:cNvCxnSpPr>
          <p:nvPr/>
        </p:nvCxnSpPr>
        <p:spPr>
          <a:xfrm>
            <a:off x="6809510" y="5048250"/>
            <a:ext cx="5374565" cy="0"/>
          </a:xfrm>
          <a:prstGeom prst="straightConnector1">
            <a:avLst/>
          </a:prstGeom>
          <a:noFill/>
          <a:ln w="28575" cap="flat" cmpd="sng">
            <a:solidFill>
              <a:schemeClr val="dk2"/>
            </a:solidFill>
            <a:prstDash val="solid"/>
            <a:round/>
            <a:headEnd type="none" w="med" len="med"/>
            <a:tailEnd type="none" w="med" len="med"/>
          </a:ln>
        </p:spPr>
      </p:cxnSp>
      <p:pic>
        <p:nvPicPr>
          <p:cNvPr id="16" name="Picture 15">
            <a:extLst>
              <a:ext uri="{FF2B5EF4-FFF2-40B4-BE49-F238E27FC236}">
                <a16:creationId xmlns:a16="http://schemas.microsoft.com/office/drawing/2014/main" xmlns="" id="{36866296-AE05-66DB-89E5-AA4BB803676F}"/>
              </a:ext>
            </a:extLst>
          </p:cNvPr>
          <p:cNvPicPr>
            <a:picLocks noChangeAspect="1"/>
          </p:cNvPicPr>
          <p:nvPr/>
        </p:nvPicPr>
        <p:blipFill rotWithShape="1">
          <a:blip r:embed="rId9" cstate="screen">
            <a:extLst>
              <a:ext uri="{28A0092B-C50C-407E-A947-70E740481C1C}">
                <a14:useLocalDpi xmlns:a14="http://schemas.microsoft.com/office/drawing/2010/main" xmlns=""/>
              </a:ext>
            </a:extLst>
          </a:blip>
          <a:srcRect/>
          <a:stretch/>
        </p:blipFill>
        <p:spPr>
          <a:xfrm>
            <a:off x="916264" y="1620968"/>
            <a:ext cx="5865536" cy="2756595"/>
          </a:xfrm>
          <a:prstGeom prst="rect">
            <a:avLst/>
          </a:prstGeom>
        </p:spPr>
      </p:pic>
      <p:pic>
        <p:nvPicPr>
          <p:cNvPr id="3" name="Google Shape;307;g16133849b91_7_55">
            <a:extLst>
              <a:ext uri="{FF2B5EF4-FFF2-40B4-BE49-F238E27FC236}">
                <a16:creationId xmlns:a16="http://schemas.microsoft.com/office/drawing/2014/main" xmlns="" id="{E1855D38-8114-839D-345D-7FED78172F96}"/>
              </a:ext>
            </a:extLst>
          </p:cNvPr>
          <p:cNvPicPr preferRelativeResize="0"/>
          <p:nvPr/>
        </p:nvPicPr>
        <p:blipFill rotWithShape="1">
          <a:blip r:embed="rId10" cstate="screen">
            <a:alphaModFix/>
            <a:extLst>
              <a:ext uri="{28A0092B-C50C-407E-A947-70E740481C1C}">
                <a14:useLocalDpi xmlns:a14="http://schemas.microsoft.com/office/drawing/2010/main" xmlns=""/>
              </a:ext>
            </a:extLst>
          </a:blip>
          <a:srcRect b="-41705"/>
          <a:stretch/>
        </p:blipFill>
        <p:spPr>
          <a:xfrm>
            <a:off x="9323375" y="5926591"/>
            <a:ext cx="2868625" cy="511134"/>
          </a:xfrm>
          <a:prstGeom prst="rect">
            <a:avLst/>
          </a:prstGeom>
          <a:noFill/>
          <a:ln>
            <a:noFill/>
          </a:ln>
        </p:spPr>
      </p:pic>
      <p:pic>
        <p:nvPicPr>
          <p:cNvPr id="2" name="Google Shape;307;g16133849b91_7_55">
            <a:extLst>
              <a:ext uri="{FF2B5EF4-FFF2-40B4-BE49-F238E27FC236}">
                <a16:creationId xmlns:a16="http://schemas.microsoft.com/office/drawing/2014/main" xmlns="" id="{3F9D613A-C702-3123-1699-3CC32ECBB11F}"/>
              </a:ext>
            </a:extLst>
          </p:cNvPr>
          <p:cNvPicPr preferRelativeResize="0"/>
          <p:nvPr/>
        </p:nvPicPr>
        <p:blipFill rotWithShape="1">
          <a:blip r:embed="rId11" cstate="screen">
            <a:alphaModFix/>
            <a:extLst>
              <a:ext uri="{28A0092B-C50C-407E-A947-70E740481C1C}">
                <a14:useLocalDpi xmlns:a14="http://schemas.microsoft.com/office/drawing/2010/main" xmlns=""/>
              </a:ext>
            </a:extLst>
          </a:blip>
          <a:srcRect t="54793" r="94635" b="23862"/>
          <a:stretch/>
        </p:blipFill>
        <p:spPr>
          <a:xfrm>
            <a:off x="9329305" y="5917946"/>
            <a:ext cx="216477" cy="318084"/>
          </a:xfrm>
          <a:prstGeom prst="rect">
            <a:avLst/>
          </a:prstGeom>
          <a:noFill/>
          <a:ln>
            <a:noFill/>
          </a:ln>
        </p:spPr>
      </p:pic>
    </p:spTree>
    <p:extLst>
      <p:ext uri="{BB962C8B-B14F-4D97-AF65-F5344CB8AC3E}">
        <p14:creationId xmlns:p14="http://schemas.microsoft.com/office/powerpoint/2010/main" xmlns="" val="2427146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16133849b91_12_7"/>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a:off x="5838425" y="0"/>
            <a:ext cx="6345651" cy="6857999"/>
          </a:xfrm>
          <a:prstGeom prst="rect">
            <a:avLst/>
          </a:prstGeom>
          <a:noFill/>
          <a:ln>
            <a:noFill/>
          </a:ln>
        </p:spPr>
      </p:pic>
      <p:sp>
        <p:nvSpPr>
          <p:cNvPr id="324" name="Google Shape;324;g16133849b91_12_7"/>
          <p:cNvSpPr/>
          <p:nvPr/>
        </p:nvSpPr>
        <p:spPr>
          <a:xfrm>
            <a:off x="5784550" y="0"/>
            <a:ext cx="181200"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g16133849b91_12_7"/>
          <p:cNvSpPr txBox="1">
            <a:spLocks noGrp="1"/>
          </p:cNvSpPr>
          <p:nvPr>
            <p:ph type="body" idx="1"/>
          </p:nvPr>
        </p:nvSpPr>
        <p:spPr>
          <a:xfrm>
            <a:off x="1047750" y="776427"/>
            <a:ext cx="6431400" cy="886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rgbClr val="7F7F7F"/>
              </a:buClr>
              <a:buSzPts val="3200"/>
              <a:buFont typeface="Open Sans"/>
              <a:buNone/>
            </a:pPr>
            <a:r>
              <a:rPr lang="en-ZA" sz="2800" b="1">
                <a:solidFill>
                  <a:srgbClr val="434343"/>
                </a:solidFill>
                <a:latin typeface="Open Sans"/>
                <a:ea typeface="Open Sans"/>
                <a:cs typeface="Open Sans"/>
                <a:sym typeface="Open Sans"/>
              </a:rPr>
              <a:t>Media relations </a:t>
            </a:r>
            <a:br>
              <a:rPr lang="en-ZA" sz="2800" b="1">
                <a:solidFill>
                  <a:srgbClr val="434343"/>
                </a:solidFill>
                <a:latin typeface="Open Sans"/>
                <a:ea typeface="Open Sans"/>
                <a:cs typeface="Open Sans"/>
                <a:sym typeface="Open Sans"/>
              </a:rPr>
            </a:br>
            <a:r>
              <a:rPr lang="en-ZA" sz="2800" b="1">
                <a:solidFill>
                  <a:srgbClr val="434343"/>
                </a:solidFill>
                <a:latin typeface="Open Sans"/>
                <a:ea typeface="Open Sans"/>
                <a:cs typeface="Open Sans"/>
                <a:sym typeface="Open Sans"/>
              </a:rPr>
              <a:t>and media tone</a:t>
            </a:r>
            <a:endParaRPr sz="2400">
              <a:solidFill>
                <a:srgbClr val="434343"/>
              </a:solidFill>
            </a:endParaRPr>
          </a:p>
        </p:txBody>
      </p:sp>
      <p:pic>
        <p:nvPicPr>
          <p:cNvPr id="326" name="Google Shape;326;g16133849b91_12_7"/>
          <p:cNvPicPr preferRelativeResize="0"/>
          <p:nvPr/>
        </p:nvPicPr>
        <p:blipFill>
          <a:blip r:embed="rId4" cstate="screen">
            <a:alphaModFix/>
            <a:extLst>
              <a:ext uri="{28A0092B-C50C-407E-A947-70E740481C1C}">
                <a14:useLocalDpi xmlns:a14="http://schemas.microsoft.com/office/drawing/2010/main" xmlns=""/>
              </a:ext>
            </a:extLst>
          </a:blip>
          <a:stretch>
            <a:fillRect/>
          </a:stretch>
        </p:blipFill>
        <p:spPr>
          <a:xfrm>
            <a:off x="154200" y="1703638"/>
            <a:ext cx="4379550" cy="3218975"/>
          </a:xfrm>
          <a:prstGeom prst="rect">
            <a:avLst/>
          </a:prstGeom>
          <a:noFill/>
          <a:ln>
            <a:noFill/>
          </a:ln>
        </p:spPr>
      </p:pic>
      <p:pic>
        <p:nvPicPr>
          <p:cNvPr id="327" name="Google Shape;327;g16133849b91_12_7"/>
          <p:cNvPicPr preferRelativeResize="0"/>
          <p:nvPr/>
        </p:nvPicPr>
        <p:blipFill>
          <a:blip r:embed="rId5" cstate="screen">
            <a:alphaModFix/>
            <a:extLst>
              <a:ext uri="{28A0092B-C50C-407E-A947-70E740481C1C}">
                <a14:useLocalDpi xmlns:a14="http://schemas.microsoft.com/office/drawing/2010/main" xmlns=""/>
              </a:ext>
            </a:extLst>
          </a:blip>
          <a:stretch>
            <a:fillRect/>
          </a:stretch>
        </p:blipFill>
        <p:spPr>
          <a:xfrm>
            <a:off x="4533750" y="1494100"/>
            <a:ext cx="7258210" cy="4714800"/>
          </a:xfrm>
          <a:prstGeom prst="rect">
            <a:avLst/>
          </a:prstGeom>
          <a:noFill/>
          <a:ln>
            <a:noFill/>
          </a:ln>
        </p:spPr>
      </p:pic>
      <p:pic>
        <p:nvPicPr>
          <p:cNvPr id="328" name="Google Shape;328;g16133849b91_12_7"/>
          <p:cNvPicPr preferRelativeResize="0"/>
          <p:nvPr/>
        </p:nvPicPr>
        <p:blipFill rotWithShape="1">
          <a:blip r:embed="rId6">
            <a:alphaModFix/>
          </a:blip>
          <a:srcRect/>
          <a:stretch/>
        </p:blipFill>
        <p:spPr>
          <a:xfrm>
            <a:off x="1" y="3"/>
            <a:ext cx="1367587" cy="1221059"/>
          </a:xfrm>
          <a:prstGeom prst="rect">
            <a:avLst/>
          </a:prstGeom>
          <a:noFill/>
          <a:ln>
            <a:noFill/>
          </a:ln>
        </p:spPr>
      </p:pic>
      <p:pic>
        <p:nvPicPr>
          <p:cNvPr id="329" name="Google Shape;329;g16133849b91_12_7"/>
          <p:cNvPicPr preferRelativeResize="0"/>
          <p:nvPr/>
        </p:nvPicPr>
        <p:blipFill rotWithShape="1">
          <a:blip r:embed="rId7">
            <a:alphaModFix/>
          </a:blip>
          <a:srcRect/>
          <a:stretch/>
        </p:blipFill>
        <p:spPr>
          <a:xfrm>
            <a:off x="205089" y="5828847"/>
            <a:ext cx="1234689" cy="88684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17"/>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a:off x="5838425" y="0"/>
            <a:ext cx="6345651" cy="6857999"/>
          </a:xfrm>
          <a:prstGeom prst="rect">
            <a:avLst/>
          </a:prstGeom>
          <a:noFill/>
          <a:ln>
            <a:noFill/>
          </a:ln>
        </p:spPr>
      </p:pic>
      <p:sp>
        <p:nvSpPr>
          <p:cNvPr id="335" name="Google Shape;335;p17"/>
          <p:cNvSpPr/>
          <p:nvPr/>
        </p:nvSpPr>
        <p:spPr>
          <a:xfrm>
            <a:off x="5784550" y="0"/>
            <a:ext cx="181200"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7"/>
          <p:cNvSpPr txBox="1">
            <a:spLocks noGrp="1"/>
          </p:cNvSpPr>
          <p:nvPr>
            <p:ph type="title"/>
          </p:nvPr>
        </p:nvSpPr>
        <p:spPr>
          <a:xfrm>
            <a:off x="838200" y="341723"/>
            <a:ext cx="9609765" cy="8793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F7F7F"/>
              </a:buClr>
              <a:buSzPts val="3200"/>
              <a:buFont typeface="Open Sans"/>
              <a:buNone/>
            </a:pPr>
            <a:r>
              <a:rPr lang="en-ZA" sz="2800">
                <a:solidFill>
                  <a:srgbClr val="434343"/>
                </a:solidFill>
                <a:latin typeface="Open Sans"/>
                <a:ea typeface="Open Sans"/>
                <a:cs typeface="Open Sans"/>
                <a:sym typeface="Open Sans"/>
              </a:rPr>
              <a:t>Social media </a:t>
            </a:r>
            <a:r>
              <a:rPr lang="en-ZA" sz="2000" b="0">
                <a:solidFill>
                  <a:srgbClr val="434343"/>
                </a:solidFill>
                <a:latin typeface="Open Sans"/>
                <a:ea typeface="Open Sans"/>
                <a:cs typeface="Open Sans"/>
                <a:sym typeface="Open Sans"/>
              </a:rPr>
              <a:t>(p</a:t>
            </a:r>
            <a:r>
              <a:rPr lang="en-ZA" sz="2000" b="0">
                <a:solidFill>
                  <a:srgbClr val="434343"/>
                </a:solidFill>
              </a:rPr>
              <a:t>200</a:t>
            </a:r>
            <a:r>
              <a:rPr lang="en-ZA" sz="2000" b="0">
                <a:solidFill>
                  <a:srgbClr val="434343"/>
                </a:solidFill>
                <a:latin typeface="Open Sans"/>
                <a:ea typeface="Open Sans"/>
                <a:cs typeface="Open Sans"/>
                <a:sym typeface="Open Sans"/>
              </a:rPr>
              <a:t>)</a:t>
            </a:r>
            <a:endParaRPr sz="2000" b="0">
              <a:solidFill>
                <a:srgbClr val="434343"/>
              </a:solidFill>
              <a:latin typeface="Open Sans"/>
              <a:ea typeface="Open Sans"/>
              <a:cs typeface="Open Sans"/>
              <a:sym typeface="Open Sans"/>
            </a:endParaRPr>
          </a:p>
        </p:txBody>
      </p:sp>
      <p:pic>
        <p:nvPicPr>
          <p:cNvPr id="337" name="Google Shape;337;p17"/>
          <p:cNvPicPr preferRelativeResize="0"/>
          <p:nvPr/>
        </p:nvPicPr>
        <p:blipFill>
          <a:blip r:embed="rId4" cstate="screen">
            <a:alphaModFix/>
            <a:extLst>
              <a:ext uri="{28A0092B-C50C-407E-A947-70E740481C1C}">
                <a14:useLocalDpi xmlns:a14="http://schemas.microsoft.com/office/drawing/2010/main" xmlns=""/>
              </a:ext>
            </a:extLst>
          </a:blip>
          <a:stretch>
            <a:fillRect/>
          </a:stretch>
        </p:blipFill>
        <p:spPr>
          <a:xfrm>
            <a:off x="630775" y="1294862"/>
            <a:ext cx="11037824" cy="42682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18"/>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3129100" y="0"/>
            <a:ext cx="9054975" cy="6857999"/>
          </a:xfrm>
          <a:prstGeom prst="rect">
            <a:avLst/>
          </a:prstGeom>
          <a:noFill/>
          <a:ln>
            <a:noFill/>
          </a:ln>
        </p:spPr>
      </p:pic>
      <p:pic>
        <p:nvPicPr>
          <p:cNvPr id="343" name="Google Shape;343;p18"/>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344" name="Google Shape;344;p18"/>
          <p:cNvPicPr preferRelativeResize="0"/>
          <p:nvPr/>
        </p:nvPicPr>
        <p:blipFill rotWithShape="1">
          <a:blip r:embed="rId5" cstate="screen">
            <a:alphaModFix/>
            <a:extLst>
              <a:ext uri="{28A0092B-C50C-407E-A947-70E740481C1C}">
                <a14:useLocalDpi xmlns:a14="http://schemas.microsoft.com/office/drawing/2010/main" xmlns=""/>
              </a:ext>
            </a:extLst>
          </a:blip>
          <a:srcRect/>
          <a:stretch/>
        </p:blipFill>
        <p:spPr>
          <a:xfrm>
            <a:off x="203199" y="5852901"/>
            <a:ext cx="1231900" cy="927506"/>
          </a:xfrm>
          <a:prstGeom prst="rect">
            <a:avLst/>
          </a:prstGeom>
          <a:noFill/>
          <a:ln>
            <a:noFill/>
          </a:ln>
        </p:spPr>
      </p:pic>
      <p:sp>
        <p:nvSpPr>
          <p:cNvPr id="345" name="Google Shape;345;p18"/>
          <p:cNvSpPr txBox="1"/>
          <p:nvPr/>
        </p:nvSpPr>
        <p:spPr>
          <a:xfrm>
            <a:off x="1219201" y="519783"/>
            <a:ext cx="9379200" cy="523200"/>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chemeClr val="hlink"/>
              </a:buClr>
              <a:buSzPts val="1960"/>
              <a:buFont typeface="Noto Sans Symbols"/>
              <a:buNone/>
            </a:pPr>
            <a:r>
              <a:rPr lang="en-ZA" sz="2800" b="1" i="0" u="none" strike="noStrike" cap="none">
                <a:solidFill>
                  <a:srgbClr val="434343"/>
                </a:solidFill>
                <a:latin typeface="Open Sans"/>
                <a:ea typeface="Open Sans"/>
                <a:cs typeface="Open Sans"/>
                <a:sym typeface="Open Sans"/>
              </a:rPr>
              <a:t>Human capital </a:t>
            </a:r>
            <a:r>
              <a:rPr lang="en-ZA" sz="2000" b="0" i="0" u="none" strike="noStrike" cap="none">
                <a:solidFill>
                  <a:srgbClr val="434343"/>
                </a:solidFill>
                <a:latin typeface="Open Sans"/>
                <a:ea typeface="Open Sans"/>
                <a:cs typeface="Open Sans"/>
                <a:sym typeface="Open Sans"/>
              </a:rPr>
              <a:t>(p174)</a:t>
            </a:r>
            <a:endParaRPr>
              <a:solidFill>
                <a:srgbClr val="434343"/>
              </a:solidFill>
            </a:endParaRPr>
          </a:p>
        </p:txBody>
      </p:sp>
      <p:sp>
        <p:nvSpPr>
          <p:cNvPr id="346" name="Google Shape;346;p18"/>
          <p:cNvSpPr txBox="1"/>
          <p:nvPr/>
        </p:nvSpPr>
        <p:spPr>
          <a:xfrm>
            <a:off x="6928290" y="1327210"/>
            <a:ext cx="5060400" cy="498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ZA" sz="1800" b="1" i="0" u="none" strike="noStrike" cap="none">
                <a:solidFill>
                  <a:srgbClr val="000000"/>
                </a:solidFill>
                <a:latin typeface="Open Sans"/>
                <a:ea typeface="Open Sans"/>
                <a:cs typeface="Open Sans"/>
                <a:sym typeface="Open Sans"/>
              </a:rPr>
              <a:t>The bulk of SANRAL’s work falls within the realm of:</a:t>
            </a:r>
            <a:endParaRPr/>
          </a:p>
          <a:p>
            <a:pPr marL="285750" marR="0" lvl="1" indent="-285750" algn="l" rtl="0">
              <a:lnSpc>
                <a:spcPct val="100000"/>
              </a:lnSpc>
              <a:spcBef>
                <a:spcPts val="600"/>
              </a:spcBef>
              <a:spcAft>
                <a:spcPts val="0"/>
              </a:spcAft>
              <a:buClr>
                <a:srgbClr val="000000"/>
              </a:buClr>
              <a:buSzPts val="1800"/>
              <a:buFont typeface="Arial"/>
              <a:buChar char="•"/>
            </a:pPr>
            <a:r>
              <a:rPr lang="en-ZA" sz="1800" b="0" i="0" u="none" strike="noStrike" cap="none">
                <a:solidFill>
                  <a:srgbClr val="000000"/>
                </a:solidFill>
                <a:latin typeface="Open Sans"/>
                <a:ea typeface="Open Sans"/>
                <a:cs typeface="Open Sans"/>
                <a:sym typeface="Open Sans"/>
              </a:rPr>
              <a:t>Planning;</a:t>
            </a:r>
            <a:endParaRPr/>
          </a:p>
          <a:p>
            <a:pPr marL="285750" marR="0" lvl="1" indent="-285750" algn="l" rtl="0">
              <a:lnSpc>
                <a:spcPct val="100000"/>
              </a:lnSpc>
              <a:spcBef>
                <a:spcPts val="0"/>
              </a:spcBef>
              <a:spcAft>
                <a:spcPts val="0"/>
              </a:spcAft>
              <a:buClr>
                <a:srgbClr val="000000"/>
              </a:buClr>
              <a:buSzPts val="1800"/>
              <a:buFont typeface="Arial"/>
              <a:buChar char="•"/>
            </a:pPr>
            <a:r>
              <a:rPr lang="en-ZA" sz="1800" b="0" i="0" u="none" strike="noStrike" cap="none">
                <a:solidFill>
                  <a:srgbClr val="000000"/>
                </a:solidFill>
                <a:latin typeface="Open Sans"/>
                <a:ea typeface="Open Sans"/>
                <a:cs typeface="Open Sans"/>
                <a:sym typeface="Open Sans"/>
              </a:rPr>
              <a:t>Specialised contracting; and </a:t>
            </a:r>
            <a:endParaRPr/>
          </a:p>
          <a:p>
            <a:pPr marL="285750" marR="0" lvl="1" indent="-285750" algn="l" rtl="0">
              <a:lnSpc>
                <a:spcPct val="100000"/>
              </a:lnSpc>
              <a:spcBef>
                <a:spcPts val="0"/>
              </a:spcBef>
              <a:spcAft>
                <a:spcPts val="0"/>
              </a:spcAft>
              <a:buClr>
                <a:srgbClr val="000000"/>
              </a:buClr>
              <a:buSzPts val="1800"/>
              <a:buFont typeface="Arial"/>
              <a:buChar char="•"/>
            </a:pPr>
            <a:r>
              <a:rPr lang="en-ZA" sz="1800" b="0" i="0" u="none" strike="noStrike" cap="none">
                <a:solidFill>
                  <a:srgbClr val="000000"/>
                </a:solidFill>
                <a:latin typeface="Open Sans"/>
                <a:ea typeface="Open Sans"/>
                <a:cs typeface="Open Sans"/>
                <a:sym typeface="Open Sans"/>
              </a:rPr>
              <a:t>project management. </a:t>
            </a:r>
            <a:endParaRPr/>
          </a:p>
          <a:p>
            <a:pPr marL="0" marR="0" lvl="0" indent="0" algn="l" rtl="0">
              <a:lnSpc>
                <a:spcPct val="100000"/>
              </a:lnSpc>
              <a:spcBef>
                <a:spcPts val="600"/>
              </a:spcBef>
              <a:spcAft>
                <a:spcPts val="0"/>
              </a:spcAft>
              <a:buNone/>
            </a:pPr>
            <a:r>
              <a:rPr lang="en-ZA" sz="1800" b="1" i="0" u="none" strike="noStrike" cap="none">
                <a:solidFill>
                  <a:srgbClr val="000000"/>
                </a:solidFill>
                <a:latin typeface="Open Sans"/>
                <a:ea typeface="Open Sans"/>
                <a:cs typeface="Open Sans"/>
                <a:sym typeface="Open Sans"/>
              </a:rPr>
              <a:t>All of which are professional engineers with in-depth knowledge of: </a:t>
            </a:r>
            <a:endParaRPr/>
          </a:p>
          <a:p>
            <a:pPr marL="285750" marR="0" lvl="0" indent="-285750" algn="l" rtl="0">
              <a:lnSpc>
                <a:spcPct val="100000"/>
              </a:lnSpc>
              <a:spcBef>
                <a:spcPts val="600"/>
              </a:spcBef>
              <a:spcAft>
                <a:spcPts val="0"/>
              </a:spcAft>
              <a:buClr>
                <a:srgbClr val="000000"/>
              </a:buClr>
              <a:buSzPts val="1800"/>
              <a:buFont typeface="Arial"/>
              <a:buChar char="•"/>
            </a:pPr>
            <a:r>
              <a:rPr lang="en-ZA" sz="1800" b="0" i="0" u="none" strike="noStrike" cap="none">
                <a:solidFill>
                  <a:srgbClr val="000000"/>
                </a:solidFill>
                <a:latin typeface="Open Sans"/>
                <a:ea typeface="Open Sans"/>
                <a:cs typeface="Open Sans"/>
                <a:sym typeface="Open Sans"/>
              </a:rPr>
              <a:t>road systems management;</a:t>
            </a:r>
            <a:endParaRPr/>
          </a:p>
          <a:p>
            <a:pPr marL="285750" marR="0" lvl="0" indent="-285750" algn="l" rtl="0">
              <a:lnSpc>
                <a:spcPct val="100000"/>
              </a:lnSpc>
              <a:spcBef>
                <a:spcPts val="0"/>
              </a:spcBef>
              <a:spcAft>
                <a:spcPts val="0"/>
              </a:spcAft>
              <a:buClr>
                <a:srgbClr val="000000"/>
              </a:buClr>
              <a:buSzPts val="1800"/>
              <a:buFont typeface="Arial"/>
              <a:buChar char="•"/>
            </a:pPr>
            <a:r>
              <a:rPr lang="en-ZA" sz="1800" b="0" i="0" u="none" strike="noStrike" cap="none">
                <a:solidFill>
                  <a:srgbClr val="000000"/>
                </a:solidFill>
                <a:latin typeface="Open Sans"/>
                <a:ea typeface="Open Sans"/>
                <a:cs typeface="Open Sans"/>
                <a:sym typeface="Open Sans"/>
              </a:rPr>
              <a:t>road design; and </a:t>
            </a:r>
            <a:endParaRPr/>
          </a:p>
          <a:p>
            <a:pPr marL="285750" marR="0" lvl="0" indent="-285750" algn="l" rtl="0">
              <a:lnSpc>
                <a:spcPct val="100000"/>
              </a:lnSpc>
              <a:spcBef>
                <a:spcPts val="0"/>
              </a:spcBef>
              <a:spcAft>
                <a:spcPts val="0"/>
              </a:spcAft>
              <a:buClr>
                <a:srgbClr val="000000"/>
              </a:buClr>
              <a:buSzPts val="1800"/>
              <a:buFont typeface="Arial"/>
              <a:buChar char="•"/>
            </a:pPr>
            <a:r>
              <a:rPr lang="en-ZA" sz="1800" b="0" i="0" u="none" strike="noStrike" cap="none">
                <a:solidFill>
                  <a:srgbClr val="000000"/>
                </a:solidFill>
                <a:latin typeface="Open Sans"/>
                <a:ea typeface="Open Sans"/>
                <a:cs typeface="Open Sans"/>
                <a:sym typeface="Open Sans"/>
              </a:rPr>
              <a:t>construction. </a:t>
            </a:r>
            <a:endParaRPr/>
          </a:p>
          <a:p>
            <a:pPr marL="0" marR="0" lvl="0" indent="0" algn="l" rtl="0">
              <a:lnSpc>
                <a:spcPct val="100000"/>
              </a:lnSpc>
              <a:spcBef>
                <a:spcPts val="600"/>
              </a:spcBef>
              <a:spcAft>
                <a:spcPts val="0"/>
              </a:spcAft>
              <a:buNone/>
            </a:pPr>
            <a:r>
              <a:rPr lang="en-ZA" sz="1800" b="0" i="0" u="none" strike="noStrike" cap="none">
                <a:solidFill>
                  <a:srgbClr val="000000"/>
                </a:solidFill>
                <a:latin typeface="Open Sans"/>
                <a:ea typeface="Open Sans"/>
                <a:cs typeface="Open Sans"/>
                <a:sym typeface="Open Sans"/>
              </a:rPr>
              <a:t>Operational work is undertaken mainly by contracted engineering and construction companies.</a:t>
            </a:r>
            <a:endParaRPr/>
          </a:p>
          <a:p>
            <a:pPr marL="0" marR="0" lvl="0" indent="0" algn="l" rtl="0">
              <a:lnSpc>
                <a:spcPct val="100000"/>
              </a:lnSpc>
              <a:spcBef>
                <a:spcPts val="1200"/>
              </a:spcBef>
              <a:spcAft>
                <a:spcPts val="0"/>
              </a:spcAft>
              <a:buNone/>
            </a:pPr>
            <a:r>
              <a:rPr lang="en-ZA" sz="1800" b="0" i="0" u="none" strike="noStrike" cap="none">
                <a:solidFill>
                  <a:srgbClr val="000000"/>
                </a:solidFill>
                <a:latin typeface="Open Sans"/>
                <a:ea typeface="Open Sans"/>
                <a:cs typeface="Open Sans"/>
                <a:sym typeface="Open Sans"/>
              </a:rPr>
              <a:t>Senior managers, experienced professionals and middle managers account for </a:t>
            </a:r>
            <a:r>
              <a:rPr lang="en-ZA" sz="1800" b="1">
                <a:latin typeface="Open Sans"/>
                <a:ea typeface="Open Sans"/>
                <a:cs typeface="Open Sans"/>
                <a:sym typeface="Open Sans"/>
              </a:rPr>
              <a:t>64</a:t>
            </a:r>
            <a:r>
              <a:rPr lang="en-ZA" sz="1800" b="1" i="0" u="none" strike="noStrike" cap="none">
                <a:solidFill>
                  <a:srgbClr val="000000"/>
                </a:solidFill>
                <a:latin typeface="Open Sans"/>
                <a:ea typeface="Open Sans"/>
                <a:cs typeface="Open Sans"/>
                <a:sym typeface="Open Sans"/>
              </a:rPr>
              <a:t>%</a:t>
            </a:r>
            <a:r>
              <a:rPr lang="en-ZA" sz="1800" b="0" i="0" u="none" strike="noStrike" cap="none">
                <a:solidFill>
                  <a:srgbClr val="000000"/>
                </a:solidFill>
                <a:latin typeface="Open Sans"/>
                <a:ea typeface="Open Sans"/>
                <a:cs typeface="Open Sans"/>
                <a:sym typeface="Open Sans"/>
              </a:rPr>
              <a:t> of the total number of employees.</a:t>
            </a:r>
            <a:endParaRPr sz="1800" b="0" i="0" u="none" strike="noStrike" cap="none">
              <a:solidFill>
                <a:srgbClr val="000000"/>
              </a:solidFill>
              <a:latin typeface="Open Sans"/>
              <a:ea typeface="Open Sans"/>
              <a:cs typeface="Open Sans"/>
              <a:sym typeface="Open Sans"/>
            </a:endParaRPr>
          </a:p>
        </p:txBody>
      </p:sp>
      <p:pic>
        <p:nvPicPr>
          <p:cNvPr id="347" name="Google Shape;347;p18"/>
          <p:cNvPicPr preferRelativeResize="0"/>
          <p:nvPr/>
        </p:nvPicPr>
        <p:blipFill rotWithShape="1">
          <a:blip r:embed="rId6" cstate="print">
            <a:alphaModFix/>
            <a:extLst>
              <a:ext uri="{28A0092B-C50C-407E-A947-70E740481C1C}">
                <a14:useLocalDpi xmlns:a14="http://schemas.microsoft.com/office/drawing/2010/main" xmlns=""/>
              </a:ext>
            </a:extLst>
          </a:blip>
          <a:srcRect/>
          <a:stretch/>
        </p:blipFill>
        <p:spPr>
          <a:xfrm>
            <a:off x="0" y="0"/>
            <a:ext cx="6639776" cy="6858001"/>
          </a:xfrm>
          <a:prstGeom prst="rect">
            <a:avLst/>
          </a:prstGeom>
          <a:noFill/>
          <a:ln>
            <a:noFill/>
          </a:ln>
        </p:spPr>
      </p:pic>
      <p:pic>
        <p:nvPicPr>
          <p:cNvPr id="348" name="Google Shape;348;p18"/>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349" name="Google Shape;349;p18"/>
          <p:cNvPicPr preferRelativeResize="0"/>
          <p:nvPr/>
        </p:nvPicPr>
        <p:blipFill rotWithShape="1">
          <a:blip r:embed="rId5" cstate="screen">
            <a:alphaModFix/>
            <a:extLst>
              <a:ext uri="{28A0092B-C50C-407E-A947-70E740481C1C}">
                <a14:useLocalDpi xmlns:a14="http://schemas.microsoft.com/office/drawing/2010/main" xmlns=""/>
              </a:ext>
            </a:extLst>
          </a:blip>
          <a:srcRect/>
          <a:stretch/>
        </p:blipFill>
        <p:spPr>
          <a:xfrm>
            <a:off x="203199" y="5852901"/>
            <a:ext cx="1231900" cy="927506"/>
          </a:xfrm>
          <a:prstGeom prst="rect">
            <a:avLst/>
          </a:prstGeom>
          <a:noFill/>
          <a:ln>
            <a:noFill/>
          </a:ln>
        </p:spPr>
      </p:pic>
      <p:sp>
        <p:nvSpPr>
          <p:cNvPr id="350" name="Google Shape;350;p18"/>
          <p:cNvSpPr/>
          <p:nvPr/>
        </p:nvSpPr>
        <p:spPr>
          <a:xfrm>
            <a:off x="6617238" y="0"/>
            <a:ext cx="1812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19"/>
          <p:cNvPicPr preferRelativeResize="0"/>
          <p:nvPr/>
        </p:nvPicPr>
        <p:blipFill rotWithShape="1">
          <a:blip r:embed="rId3" cstate="screen">
            <a:alphaModFix/>
            <a:extLst>
              <a:ext uri="{28A0092B-C50C-407E-A947-70E740481C1C}">
                <a14:useLocalDpi xmlns:a14="http://schemas.microsoft.com/office/drawing/2010/main" xmlns=""/>
              </a:ext>
            </a:extLst>
          </a:blip>
          <a:srcRect r="23710"/>
          <a:stretch/>
        </p:blipFill>
        <p:spPr>
          <a:xfrm flipH="1">
            <a:off x="-7923" y="0"/>
            <a:ext cx="12191999" cy="6857999"/>
          </a:xfrm>
          <a:prstGeom prst="rect">
            <a:avLst/>
          </a:prstGeom>
          <a:noFill/>
          <a:ln>
            <a:noFill/>
          </a:ln>
        </p:spPr>
      </p:pic>
      <p:sp>
        <p:nvSpPr>
          <p:cNvPr id="356" name="Google Shape;356;p19"/>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Employees by occupational category (p162) </a:t>
            </a:r>
            <a:endParaRPr sz="2000" b="0">
              <a:solidFill>
                <a:srgbClr val="434343"/>
              </a:solidFill>
              <a:latin typeface="Open Sans"/>
              <a:ea typeface="Open Sans"/>
              <a:cs typeface="Open Sans"/>
              <a:sym typeface="Open Sans"/>
            </a:endParaRPr>
          </a:p>
        </p:txBody>
      </p:sp>
      <p:pic>
        <p:nvPicPr>
          <p:cNvPr id="358" name="Google Shape;358;p19"/>
          <p:cNvPicPr preferRelativeResize="0"/>
          <p:nvPr/>
        </p:nvPicPr>
        <p:blipFill rotWithShape="1">
          <a:blip r:embed="rId4" cstate="screen">
            <a:alphaModFix/>
            <a:extLst>
              <a:ext uri="{28A0092B-C50C-407E-A947-70E740481C1C}">
                <a14:useLocalDpi xmlns:a14="http://schemas.microsoft.com/office/drawing/2010/main" xmlns=""/>
              </a:ext>
            </a:extLst>
          </a:blip>
          <a:srcRect b="24981"/>
          <a:stretch/>
        </p:blipFill>
        <p:spPr>
          <a:xfrm>
            <a:off x="2982825" y="1229025"/>
            <a:ext cx="5818274" cy="4771726"/>
          </a:xfrm>
          <a:prstGeom prst="rect">
            <a:avLst/>
          </a:prstGeom>
          <a:noFill/>
          <a:ln>
            <a:noFill/>
          </a:ln>
        </p:spPr>
      </p:pic>
      <p:pic>
        <p:nvPicPr>
          <p:cNvPr id="359" name="Google Shape;359;p19"/>
          <p:cNvPicPr preferRelativeResize="0"/>
          <p:nvPr/>
        </p:nvPicPr>
        <p:blipFill rotWithShape="1">
          <a:blip r:embed="rId5" cstate="print">
            <a:alphaModFix/>
            <a:extLst>
              <a:ext uri="{28A0092B-C50C-407E-A947-70E740481C1C}">
                <a14:useLocalDpi xmlns:a14="http://schemas.microsoft.com/office/drawing/2010/main" xmlns=""/>
              </a:ext>
            </a:extLst>
          </a:blip>
          <a:srcRect/>
          <a:stretch/>
        </p:blipFill>
        <p:spPr>
          <a:xfrm>
            <a:off x="8172450" y="2743200"/>
            <a:ext cx="2114549" cy="1257300"/>
          </a:xfrm>
          <a:prstGeom prst="rect">
            <a:avLst/>
          </a:prstGeom>
          <a:noFill/>
          <a:ln>
            <a:noFill/>
          </a:ln>
        </p:spPr>
      </p:pic>
      <p:pic>
        <p:nvPicPr>
          <p:cNvPr id="360" name="Google Shape;360;p19"/>
          <p:cNvPicPr preferRelativeResize="0"/>
          <p:nvPr/>
        </p:nvPicPr>
        <p:blipFill rotWithShape="1">
          <a:blip r:embed="rId6" cstate="print">
            <a:alphaModFix/>
            <a:extLst>
              <a:ext uri="{28A0092B-C50C-407E-A947-70E740481C1C}">
                <a14:useLocalDpi xmlns:a14="http://schemas.microsoft.com/office/drawing/2010/main" xmlns=""/>
              </a:ext>
            </a:extLst>
          </a:blip>
          <a:srcRect/>
          <a:stretch/>
        </p:blipFill>
        <p:spPr>
          <a:xfrm>
            <a:off x="8248650" y="3921986"/>
            <a:ext cx="2724150" cy="1100300"/>
          </a:xfrm>
          <a:prstGeom prst="rect">
            <a:avLst/>
          </a:prstGeom>
          <a:noFill/>
          <a:ln>
            <a:noFill/>
          </a:ln>
        </p:spPr>
      </p:pic>
      <p:pic>
        <p:nvPicPr>
          <p:cNvPr id="361" name="Google Shape;361;p19"/>
          <p:cNvPicPr preferRelativeResize="0"/>
          <p:nvPr/>
        </p:nvPicPr>
        <p:blipFill rotWithShape="1">
          <a:blip r:embed="rId7">
            <a:alphaModFix/>
          </a:blip>
          <a:srcRect/>
          <a:stretch/>
        </p:blipFill>
        <p:spPr>
          <a:xfrm>
            <a:off x="1" y="3"/>
            <a:ext cx="1367587" cy="1221059"/>
          </a:xfrm>
          <a:prstGeom prst="rect">
            <a:avLst/>
          </a:prstGeom>
          <a:noFill/>
          <a:ln>
            <a:noFill/>
          </a:ln>
        </p:spPr>
      </p:pic>
      <p:pic>
        <p:nvPicPr>
          <p:cNvPr id="362" name="Google Shape;362;p19"/>
          <p:cNvPicPr preferRelativeResize="0"/>
          <p:nvPr/>
        </p:nvPicPr>
        <p:blipFill rotWithShape="1">
          <a:blip r:embed="rId8">
            <a:alphaModFix/>
          </a:blip>
          <a:srcRect/>
          <a:stretch/>
        </p:blipFill>
        <p:spPr>
          <a:xfrm>
            <a:off x="205089" y="5828847"/>
            <a:ext cx="1234689" cy="88684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2"/>
          <p:cNvPicPr preferRelativeResize="0"/>
          <p:nvPr/>
        </p:nvPicPr>
        <p:blipFill>
          <a:blip r:embed="rId3">
            <a:alphaModFix/>
          </a:blip>
          <a:stretch>
            <a:fillRect/>
          </a:stretch>
        </p:blipFill>
        <p:spPr>
          <a:xfrm>
            <a:off x="1" y="17605"/>
            <a:ext cx="12191999" cy="6840395"/>
          </a:xfrm>
          <a:prstGeom prst="rect">
            <a:avLst/>
          </a:prstGeom>
          <a:noFill/>
          <a:ln>
            <a:noFill/>
          </a:ln>
        </p:spPr>
      </p:pic>
      <p:sp>
        <p:nvSpPr>
          <p:cNvPr id="69" name="Google Shape;69;p2"/>
          <p:cNvSpPr/>
          <p:nvPr/>
        </p:nvSpPr>
        <p:spPr>
          <a:xfrm>
            <a:off x="3604450" y="1461700"/>
            <a:ext cx="5830200" cy="3222300"/>
          </a:xfrm>
          <a:prstGeom prst="roundRect">
            <a:avLst>
              <a:gd name="adj" fmla="val 16667"/>
            </a:avLst>
          </a:prstGeom>
          <a:solidFill>
            <a:srgbClr val="0B7764">
              <a:alpha val="545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142518" y="2925201"/>
            <a:ext cx="5402100" cy="2452200"/>
          </a:xfrm>
          <a:prstGeom prst="rect">
            <a:avLst/>
          </a:prstGeom>
          <a:solidFill>
            <a:srgbClr val="E2E2E4"/>
          </a:solidFill>
          <a:ln w="101600" cap="flat" cmpd="sng">
            <a:solidFill>
              <a:schemeClr val="lt1"/>
            </a:solidFill>
            <a:prstDash val="solid"/>
            <a:round/>
            <a:headEnd type="none" w="sm" len="sm"/>
            <a:tailEnd type="none" w="sm" len="sm"/>
          </a:ln>
          <a:effectLst>
            <a:outerShdw blurRad="385557" dist="256355" dir="8176252"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1" name="Google Shape;71;p2"/>
          <p:cNvSpPr txBox="1">
            <a:spLocks noGrp="1"/>
          </p:cNvSpPr>
          <p:nvPr>
            <p:ph type="title"/>
          </p:nvPr>
        </p:nvSpPr>
        <p:spPr>
          <a:xfrm>
            <a:off x="838200" y="341723"/>
            <a:ext cx="9609765" cy="8793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F7F7F"/>
              </a:buClr>
              <a:buSzPts val="3200"/>
              <a:buFont typeface="Open Sans"/>
              <a:buNone/>
            </a:pPr>
            <a:r>
              <a:rPr lang="en-ZA" sz="2800">
                <a:solidFill>
                  <a:srgbClr val="434343"/>
                </a:solidFill>
              </a:rPr>
              <a:t>Our vision and mission</a:t>
            </a:r>
            <a:endParaRPr sz="2800">
              <a:solidFill>
                <a:srgbClr val="434343"/>
              </a:solidFill>
            </a:endParaRPr>
          </a:p>
        </p:txBody>
      </p:sp>
      <p:sp>
        <p:nvSpPr>
          <p:cNvPr id="72" name="Google Shape;72;p2"/>
          <p:cNvSpPr/>
          <p:nvPr/>
        </p:nvSpPr>
        <p:spPr>
          <a:xfrm>
            <a:off x="6048414" y="953628"/>
            <a:ext cx="4769700" cy="2249700"/>
          </a:xfrm>
          <a:prstGeom prst="rect">
            <a:avLst/>
          </a:prstGeom>
          <a:solidFill>
            <a:srgbClr val="F2F2F2"/>
          </a:solidFill>
          <a:ln w="101600" cap="flat" cmpd="sng">
            <a:solidFill>
              <a:schemeClr val="lt1"/>
            </a:solidFill>
            <a:prstDash val="solid"/>
            <a:round/>
            <a:headEnd type="none" w="sm" len="sm"/>
            <a:tailEnd type="none" w="sm" len="sm"/>
          </a:ln>
          <a:effectLst>
            <a:outerShdw blurRad="385557" dist="256355" dir="8176252"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 name="Google Shape;73;p2"/>
          <p:cNvSpPr txBox="1"/>
          <p:nvPr/>
        </p:nvSpPr>
        <p:spPr>
          <a:xfrm>
            <a:off x="6517971" y="1297269"/>
            <a:ext cx="3484500" cy="1206600"/>
          </a:xfrm>
          <a:prstGeom prst="rect">
            <a:avLst/>
          </a:prstGeom>
          <a:noFill/>
          <a:ln>
            <a:noFill/>
          </a:ln>
        </p:spPr>
        <p:txBody>
          <a:bodyPr spcFirstLastPara="1" wrap="square" lIns="91425" tIns="45700" rIns="91425" bIns="45700" anchor="t" anchorCtr="0">
            <a:spAutoFit/>
          </a:bodyPr>
          <a:lstStyle/>
          <a:p>
            <a:pPr marL="0" marR="0" lvl="0" indent="0" algn="ctr" rtl="0">
              <a:lnSpc>
                <a:spcPct val="131000"/>
              </a:lnSpc>
              <a:spcBef>
                <a:spcPts val="0"/>
              </a:spcBef>
              <a:spcAft>
                <a:spcPts val="0"/>
              </a:spcAft>
              <a:buNone/>
            </a:pPr>
            <a:r>
              <a:rPr lang="en-ZA" sz="2000" b="0" i="0" u="none" strike="noStrike" cap="none">
                <a:solidFill>
                  <a:srgbClr val="000000"/>
                </a:solidFill>
                <a:latin typeface="Open Sans"/>
                <a:ea typeface="Open Sans"/>
                <a:cs typeface="Open Sans"/>
                <a:sym typeface="Open Sans"/>
              </a:rPr>
              <a:t>Ensuring our national road transport system delivers a better South Africa for all.</a:t>
            </a:r>
            <a:endParaRPr/>
          </a:p>
        </p:txBody>
      </p:sp>
      <p:sp>
        <p:nvSpPr>
          <p:cNvPr id="74" name="Google Shape;74;p2"/>
          <p:cNvSpPr txBox="1"/>
          <p:nvPr/>
        </p:nvSpPr>
        <p:spPr>
          <a:xfrm>
            <a:off x="7054460" y="2702013"/>
            <a:ext cx="34845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31000"/>
              </a:lnSpc>
              <a:spcBef>
                <a:spcPts val="0"/>
              </a:spcBef>
              <a:spcAft>
                <a:spcPts val="0"/>
              </a:spcAft>
              <a:buNone/>
            </a:pPr>
            <a:r>
              <a:rPr lang="en-ZA" sz="2000" b="1" i="0" u="none" strike="noStrike" cap="none">
                <a:solidFill>
                  <a:srgbClr val="000000"/>
                </a:solidFill>
                <a:latin typeface="Open Sans"/>
                <a:ea typeface="Open Sans"/>
                <a:cs typeface="Open Sans"/>
                <a:sym typeface="Open Sans"/>
              </a:rPr>
              <a:t>VISION</a:t>
            </a:r>
            <a:endParaRPr/>
          </a:p>
        </p:txBody>
      </p:sp>
      <p:sp>
        <p:nvSpPr>
          <p:cNvPr id="75" name="Google Shape;75;p2"/>
          <p:cNvSpPr txBox="1"/>
          <p:nvPr/>
        </p:nvSpPr>
        <p:spPr>
          <a:xfrm>
            <a:off x="4833407" y="4926229"/>
            <a:ext cx="34845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31000"/>
              </a:lnSpc>
              <a:spcBef>
                <a:spcPts val="0"/>
              </a:spcBef>
              <a:spcAft>
                <a:spcPts val="0"/>
              </a:spcAft>
              <a:buNone/>
            </a:pPr>
            <a:r>
              <a:rPr lang="en-ZA" sz="2000" b="1" i="0" u="none" strike="noStrike" cap="none">
                <a:solidFill>
                  <a:srgbClr val="000000"/>
                </a:solidFill>
                <a:latin typeface="Open Sans"/>
                <a:ea typeface="Open Sans"/>
                <a:cs typeface="Open Sans"/>
                <a:sym typeface="Open Sans"/>
              </a:rPr>
              <a:t>MISSION</a:t>
            </a:r>
            <a:endParaRPr/>
          </a:p>
        </p:txBody>
      </p:sp>
      <p:sp>
        <p:nvSpPr>
          <p:cNvPr id="76" name="Google Shape;76;p2"/>
          <p:cNvSpPr txBox="1"/>
          <p:nvPr/>
        </p:nvSpPr>
        <p:spPr>
          <a:xfrm>
            <a:off x="3350598" y="3487980"/>
            <a:ext cx="49674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ZA" sz="2000" b="0" i="0" u="none" strike="noStrike" cap="none">
                <a:solidFill>
                  <a:srgbClr val="000000"/>
                </a:solidFill>
                <a:latin typeface="Open Sans"/>
                <a:ea typeface="Open Sans"/>
                <a:cs typeface="Open Sans"/>
                <a:sym typeface="Open Sans"/>
              </a:rPr>
              <a:t>Our purpose is to deliver a safe, efficient, reliable and resilient national road transport system for the benefit of all the people of South Africa.</a:t>
            </a:r>
            <a:endParaRPr/>
          </a:p>
        </p:txBody>
      </p:sp>
      <p:pic>
        <p:nvPicPr>
          <p:cNvPr id="77" name="Google Shape;77;p2"/>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78" name="Google Shape;78;p2"/>
          <p:cNvPicPr preferRelativeResize="0"/>
          <p:nvPr/>
        </p:nvPicPr>
        <p:blipFill rotWithShape="1">
          <a:blip r:embed="rId5">
            <a:alphaModFix/>
          </a:blip>
          <a:srcRect/>
          <a:stretch/>
        </p:blipFill>
        <p:spPr>
          <a:xfrm>
            <a:off x="205089" y="5828847"/>
            <a:ext cx="1234689" cy="8868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0"/>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6697676" y="0"/>
            <a:ext cx="5486399" cy="6857999"/>
          </a:xfrm>
          <a:prstGeom prst="rect">
            <a:avLst/>
          </a:prstGeom>
          <a:noFill/>
          <a:ln>
            <a:noFill/>
          </a:ln>
        </p:spPr>
      </p:pic>
      <p:sp>
        <p:nvSpPr>
          <p:cNvPr id="368" name="Google Shape;368;p20"/>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Growth in SANRAL staffing</a:t>
            </a:r>
            <a:endParaRPr>
              <a:solidFill>
                <a:srgbClr val="434343"/>
              </a:solidFill>
            </a:endParaRPr>
          </a:p>
        </p:txBody>
      </p:sp>
      <p:sp>
        <p:nvSpPr>
          <p:cNvPr id="369" name="Google Shape;369;p20"/>
          <p:cNvSpPr txBox="1"/>
          <p:nvPr/>
        </p:nvSpPr>
        <p:spPr>
          <a:xfrm>
            <a:off x="7306125" y="596850"/>
            <a:ext cx="4276200" cy="566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None/>
            </a:pPr>
            <a:r>
              <a:rPr lang="en-ZA" sz="1800" b="1">
                <a:latin typeface="Open Sans"/>
                <a:ea typeface="Open Sans"/>
                <a:cs typeface="Open Sans"/>
                <a:sym typeface="Open Sans"/>
              </a:rPr>
              <a:t>Growth and diversity</a:t>
            </a:r>
            <a:endParaRPr sz="1800" b="1">
              <a:latin typeface="Open Sans"/>
              <a:ea typeface="Open Sans"/>
              <a:cs typeface="Open Sans"/>
              <a:sym typeface="Open Sans"/>
            </a:endParaRPr>
          </a:p>
          <a:p>
            <a:pPr marL="285750" marR="0" lvl="0" indent="-285750" algn="l" rtl="0">
              <a:lnSpc>
                <a:spcPct val="100000"/>
              </a:lnSpc>
              <a:spcBef>
                <a:spcPts val="600"/>
              </a:spcBef>
              <a:spcAft>
                <a:spcPts val="0"/>
              </a:spcAft>
              <a:buSzPts val="1800"/>
              <a:buChar char="•"/>
            </a:pPr>
            <a:r>
              <a:rPr lang="en-ZA" sz="1800">
                <a:latin typeface="Open Sans"/>
                <a:ea typeface="Open Sans"/>
                <a:cs typeface="Open Sans"/>
                <a:sym typeface="Open Sans"/>
              </a:rPr>
              <a:t>SANRAL’s staff complement has decreased substantially, from 13.22% growth in 2020/21 to 9.6% growth in this reporting year. </a:t>
            </a:r>
            <a:endParaRPr sz="1800">
              <a:latin typeface="Open Sans"/>
              <a:ea typeface="Open Sans"/>
              <a:cs typeface="Open Sans"/>
              <a:sym typeface="Open Sans"/>
            </a:endParaRPr>
          </a:p>
          <a:p>
            <a:pPr marL="285750" marR="0" lvl="0" indent="-285750" algn="l" rtl="0">
              <a:lnSpc>
                <a:spcPct val="100000"/>
              </a:lnSpc>
              <a:spcBef>
                <a:spcPts val="600"/>
              </a:spcBef>
              <a:spcAft>
                <a:spcPts val="0"/>
              </a:spcAft>
              <a:buSzPts val="1800"/>
              <a:buChar char="•"/>
            </a:pPr>
            <a:r>
              <a:rPr lang="en-ZA" sz="1800">
                <a:latin typeface="Open Sans"/>
                <a:ea typeface="Open Sans"/>
                <a:cs typeface="Open Sans"/>
                <a:sym typeface="Open Sans"/>
              </a:rPr>
              <a:t>This was due to the impending structural and operational model review changes, which have imposed recruitment restrictions to allow the transition process to take place.</a:t>
            </a:r>
            <a:endParaRPr sz="1800">
              <a:latin typeface="Open Sans"/>
              <a:ea typeface="Open Sans"/>
              <a:cs typeface="Open Sans"/>
              <a:sym typeface="Open Sans"/>
            </a:endParaRPr>
          </a:p>
          <a:p>
            <a:pPr marL="285750" marR="0" lvl="0" indent="-285750" algn="l" rtl="0">
              <a:lnSpc>
                <a:spcPct val="100000"/>
              </a:lnSpc>
              <a:spcBef>
                <a:spcPts val="600"/>
              </a:spcBef>
              <a:spcAft>
                <a:spcPts val="0"/>
              </a:spcAft>
              <a:buSzPts val="1800"/>
              <a:buChar char="•"/>
            </a:pPr>
            <a:r>
              <a:rPr lang="en-ZA" sz="1800">
                <a:latin typeface="Open Sans"/>
                <a:ea typeface="Open Sans"/>
                <a:cs typeface="Open Sans"/>
                <a:sym typeface="Open Sans"/>
              </a:rPr>
              <a:t>The total number of employees as of 31 March 2022 was 427 nationally and the total number of development appointments (candidates and interns) was 51, bringing the combined headcount to 478.</a:t>
            </a:r>
            <a:endParaRPr sz="1800">
              <a:latin typeface="Open Sans"/>
              <a:ea typeface="Open Sans"/>
              <a:cs typeface="Open Sans"/>
              <a:sym typeface="Open Sans"/>
            </a:endParaRPr>
          </a:p>
          <a:p>
            <a:pPr marL="457200" marR="0" lvl="0" indent="0" algn="l" rtl="0">
              <a:lnSpc>
                <a:spcPct val="100000"/>
              </a:lnSpc>
              <a:spcBef>
                <a:spcPts val="600"/>
              </a:spcBef>
              <a:spcAft>
                <a:spcPts val="0"/>
              </a:spcAft>
              <a:buNone/>
            </a:pPr>
            <a:endParaRPr sz="1800" b="1">
              <a:latin typeface="Open Sans"/>
              <a:ea typeface="Open Sans"/>
              <a:cs typeface="Open Sans"/>
              <a:sym typeface="Open Sans"/>
            </a:endParaRPr>
          </a:p>
        </p:txBody>
      </p:sp>
      <p:pic>
        <p:nvPicPr>
          <p:cNvPr id="370" name="Google Shape;370;p20"/>
          <p:cNvPicPr preferRelativeResize="0"/>
          <p:nvPr/>
        </p:nvPicPr>
        <p:blipFill>
          <a:blip r:embed="rId4">
            <a:alphaModFix/>
          </a:blip>
          <a:stretch>
            <a:fillRect/>
          </a:stretch>
        </p:blipFill>
        <p:spPr>
          <a:xfrm>
            <a:off x="361950" y="1521626"/>
            <a:ext cx="6134101" cy="3887799"/>
          </a:xfrm>
          <a:prstGeom prst="rect">
            <a:avLst/>
          </a:prstGeom>
          <a:noFill/>
          <a:ln>
            <a:noFill/>
          </a:ln>
        </p:spPr>
      </p:pic>
      <p:sp>
        <p:nvSpPr>
          <p:cNvPr id="371" name="Google Shape;371;p20"/>
          <p:cNvSpPr/>
          <p:nvPr/>
        </p:nvSpPr>
        <p:spPr>
          <a:xfrm>
            <a:off x="6617238" y="0"/>
            <a:ext cx="1812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21"/>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6697676" y="0"/>
            <a:ext cx="5486399" cy="6857999"/>
          </a:xfrm>
          <a:prstGeom prst="rect">
            <a:avLst/>
          </a:prstGeom>
          <a:noFill/>
          <a:ln>
            <a:noFill/>
          </a:ln>
        </p:spPr>
      </p:pic>
      <p:sp>
        <p:nvSpPr>
          <p:cNvPr id="377" name="Google Shape;377;p21"/>
          <p:cNvSpPr/>
          <p:nvPr/>
        </p:nvSpPr>
        <p:spPr>
          <a:xfrm>
            <a:off x="6617238" y="0"/>
            <a:ext cx="1812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1"/>
          <p:cNvSpPr/>
          <p:nvPr/>
        </p:nvSpPr>
        <p:spPr>
          <a:xfrm>
            <a:off x="5857500" y="1450075"/>
            <a:ext cx="5924700" cy="4029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1"/>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Workforce profile</a:t>
            </a:r>
            <a:endParaRPr>
              <a:solidFill>
                <a:srgbClr val="434343"/>
              </a:solidFill>
            </a:endParaRPr>
          </a:p>
        </p:txBody>
      </p:sp>
      <p:sp>
        <p:nvSpPr>
          <p:cNvPr id="381" name="Google Shape;381;p21"/>
          <p:cNvSpPr txBox="1"/>
          <p:nvPr/>
        </p:nvSpPr>
        <p:spPr>
          <a:xfrm>
            <a:off x="838200" y="1378850"/>
            <a:ext cx="83718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ZA" sz="1800" i="1">
                <a:latin typeface="Open Sans Medium"/>
                <a:ea typeface="Open Sans Medium"/>
                <a:cs typeface="Open Sans Medium"/>
                <a:sym typeface="Open Sans Medium"/>
              </a:rPr>
              <a:t>Gender ratio in occupational categories</a:t>
            </a:r>
            <a:endParaRPr sz="2500" i="1">
              <a:latin typeface="Open Sans Medium"/>
              <a:ea typeface="Open Sans Medium"/>
              <a:cs typeface="Open Sans Medium"/>
              <a:sym typeface="Open Sans Medium"/>
            </a:endParaRPr>
          </a:p>
        </p:txBody>
      </p:sp>
      <p:pic>
        <p:nvPicPr>
          <p:cNvPr id="382" name="Google Shape;382;p21"/>
          <p:cNvPicPr preferRelativeResize="0"/>
          <p:nvPr/>
        </p:nvPicPr>
        <p:blipFill>
          <a:blip r:embed="rId4" cstate="screen">
            <a:alphaModFix/>
            <a:extLst>
              <a:ext uri="{28A0092B-C50C-407E-A947-70E740481C1C}">
                <a14:useLocalDpi xmlns:a14="http://schemas.microsoft.com/office/drawing/2010/main" xmlns=""/>
              </a:ext>
            </a:extLst>
          </a:blip>
          <a:stretch>
            <a:fillRect/>
          </a:stretch>
        </p:blipFill>
        <p:spPr>
          <a:xfrm>
            <a:off x="6536125" y="1663450"/>
            <a:ext cx="5179624" cy="3604133"/>
          </a:xfrm>
          <a:prstGeom prst="rect">
            <a:avLst/>
          </a:prstGeom>
          <a:noFill/>
          <a:ln>
            <a:noFill/>
          </a:ln>
        </p:spPr>
      </p:pic>
      <p:pic>
        <p:nvPicPr>
          <p:cNvPr id="4" name="Picture 3">
            <a:extLst>
              <a:ext uri="{FF2B5EF4-FFF2-40B4-BE49-F238E27FC236}">
                <a16:creationId xmlns:a16="http://schemas.microsoft.com/office/drawing/2014/main" xmlns="" id="{079D28A8-BF52-308F-2369-EF6BD4A27200}"/>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838200" y="2023705"/>
            <a:ext cx="5318056" cy="340444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23"/>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6697676" y="0"/>
            <a:ext cx="5486399" cy="6857999"/>
          </a:xfrm>
          <a:prstGeom prst="rect">
            <a:avLst/>
          </a:prstGeom>
          <a:noFill/>
          <a:ln>
            <a:noFill/>
          </a:ln>
        </p:spPr>
      </p:pic>
      <p:sp>
        <p:nvSpPr>
          <p:cNvPr id="388" name="Google Shape;388;p23"/>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Workforce profile</a:t>
            </a:r>
            <a:endParaRPr>
              <a:solidFill>
                <a:srgbClr val="434343"/>
              </a:solidFill>
            </a:endParaRPr>
          </a:p>
        </p:txBody>
      </p:sp>
      <p:pic>
        <p:nvPicPr>
          <p:cNvPr id="389" name="Google Shape;389;p23"/>
          <p:cNvPicPr preferRelativeResize="0"/>
          <p:nvPr/>
        </p:nvPicPr>
        <p:blipFill rotWithShape="1">
          <a:blip r:embed="rId4" cstate="screen">
            <a:alphaModFix/>
            <a:extLst>
              <a:ext uri="{28A0092B-C50C-407E-A947-70E740481C1C}">
                <a14:useLocalDpi xmlns:a14="http://schemas.microsoft.com/office/drawing/2010/main" xmlns=""/>
              </a:ext>
            </a:extLst>
          </a:blip>
          <a:srcRect l="8070" r="17750" b="28530"/>
          <a:stretch/>
        </p:blipFill>
        <p:spPr>
          <a:xfrm>
            <a:off x="6819900" y="209900"/>
            <a:ext cx="3981450" cy="4299649"/>
          </a:xfrm>
          <a:prstGeom prst="rect">
            <a:avLst/>
          </a:prstGeom>
          <a:noFill/>
          <a:ln>
            <a:noFill/>
          </a:ln>
        </p:spPr>
      </p:pic>
      <p:pic>
        <p:nvPicPr>
          <p:cNvPr id="390" name="Google Shape;390;p23"/>
          <p:cNvPicPr preferRelativeResize="0"/>
          <p:nvPr/>
        </p:nvPicPr>
        <p:blipFill>
          <a:blip r:embed="rId5">
            <a:alphaModFix/>
          </a:blip>
          <a:stretch>
            <a:fillRect/>
          </a:stretch>
        </p:blipFill>
        <p:spPr>
          <a:xfrm>
            <a:off x="152400" y="1315688"/>
            <a:ext cx="5643731" cy="4299667"/>
          </a:xfrm>
          <a:prstGeom prst="rect">
            <a:avLst/>
          </a:prstGeom>
          <a:noFill/>
          <a:ln>
            <a:noFill/>
          </a:ln>
        </p:spPr>
      </p:pic>
      <p:sp>
        <p:nvSpPr>
          <p:cNvPr id="391" name="Google Shape;391;p23"/>
          <p:cNvSpPr txBox="1"/>
          <p:nvPr/>
        </p:nvSpPr>
        <p:spPr>
          <a:xfrm>
            <a:off x="6888088" y="4601200"/>
            <a:ext cx="52008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ZA" sz="1800" i="1">
                <a:latin typeface="Open Sans Medium"/>
                <a:ea typeface="Open Sans Medium"/>
                <a:cs typeface="Open Sans Medium"/>
                <a:sym typeface="Open Sans Medium"/>
              </a:rPr>
              <a:t>Employee distribution across offices</a:t>
            </a:r>
            <a:endParaRPr sz="2500" i="1">
              <a:latin typeface="Open Sans Medium"/>
              <a:ea typeface="Open Sans Medium"/>
              <a:cs typeface="Open Sans Medium"/>
              <a:sym typeface="Open Sans Medium"/>
            </a:endParaRPr>
          </a:p>
        </p:txBody>
      </p:sp>
      <p:pic>
        <p:nvPicPr>
          <p:cNvPr id="392" name="Google Shape;392;p23"/>
          <p:cNvPicPr preferRelativeResize="0"/>
          <p:nvPr/>
        </p:nvPicPr>
        <p:blipFill rotWithShape="1">
          <a:blip r:embed="rId6" cstate="screen">
            <a:alphaModFix/>
            <a:extLst>
              <a:ext uri="{28A0092B-C50C-407E-A947-70E740481C1C}">
                <a14:useLocalDpi xmlns:a14="http://schemas.microsoft.com/office/drawing/2010/main" xmlns=""/>
              </a:ext>
            </a:extLst>
          </a:blip>
          <a:srcRect/>
          <a:stretch/>
        </p:blipFill>
        <p:spPr>
          <a:xfrm>
            <a:off x="6792838" y="5154550"/>
            <a:ext cx="5200800" cy="1028701"/>
          </a:xfrm>
          <a:prstGeom prst="rect">
            <a:avLst/>
          </a:prstGeom>
          <a:noFill/>
          <a:ln>
            <a:noFill/>
          </a:ln>
        </p:spPr>
      </p:pic>
      <p:sp>
        <p:nvSpPr>
          <p:cNvPr id="393" name="Google Shape;393;p23"/>
          <p:cNvSpPr/>
          <p:nvPr/>
        </p:nvSpPr>
        <p:spPr>
          <a:xfrm>
            <a:off x="6617238" y="0"/>
            <a:ext cx="1812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24"/>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6697676" y="0"/>
            <a:ext cx="5486399" cy="6857999"/>
          </a:xfrm>
          <a:prstGeom prst="rect">
            <a:avLst/>
          </a:prstGeom>
          <a:noFill/>
          <a:ln>
            <a:noFill/>
          </a:ln>
        </p:spPr>
      </p:pic>
      <p:sp>
        <p:nvSpPr>
          <p:cNvPr id="399" name="Google Shape;399;p24"/>
          <p:cNvSpPr txBox="1">
            <a:spLocks noGrp="1"/>
          </p:cNvSpPr>
          <p:nvPr>
            <p:ph type="title"/>
          </p:nvPr>
        </p:nvSpPr>
        <p:spPr>
          <a:xfrm>
            <a:off x="838200" y="541346"/>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Employee development </a:t>
            </a:r>
            <a:r>
              <a:rPr lang="en-ZA" sz="2000" b="0">
                <a:solidFill>
                  <a:srgbClr val="434343"/>
                </a:solidFill>
                <a:latin typeface="Open Sans"/>
                <a:ea typeface="Open Sans"/>
                <a:cs typeface="Open Sans"/>
                <a:sym typeface="Open Sans"/>
              </a:rPr>
              <a:t>(p179)</a:t>
            </a:r>
            <a:endParaRPr>
              <a:solidFill>
                <a:srgbClr val="434343"/>
              </a:solidFill>
            </a:endParaRPr>
          </a:p>
        </p:txBody>
      </p:sp>
      <p:sp>
        <p:nvSpPr>
          <p:cNvPr id="400" name="Google Shape;400;p24"/>
          <p:cNvSpPr/>
          <p:nvPr/>
        </p:nvSpPr>
        <p:spPr>
          <a:xfrm>
            <a:off x="174899" y="5779477"/>
            <a:ext cx="1372547" cy="37513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1" name="Google Shape;401;p24"/>
          <p:cNvSpPr txBox="1"/>
          <p:nvPr/>
        </p:nvSpPr>
        <p:spPr>
          <a:xfrm>
            <a:off x="663900" y="1129450"/>
            <a:ext cx="5476200" cy="545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ZA" sz="1600" b="0" i="0" u="none" strike="noStrike" cap="none" dirty="0">
                <a:solidFill>
                  <a:srgbClr val="000000"/>
                </a:solidFill>
                <a:latin typeface="Open Sans"/>
                <a:ea typeface="Open Sans"/>
                <a:cs typeface="Open Sans"/>
                <a:sym typeface="Open Sans"/>
              </a:rPr>
              <a:t>SANRAL encourages the development of employee skills and knowledge throughout their careers. Avenues for personal growth range from: </a:t>
            </a:r>
            <a:endParaRPr dirty="0"/>
          </a:p>
          <a:p>
            <a:pPr marL="285750" marR="0" lvl="1" indent="-285750" algn="l" rtl="0">
              <a:lnSpc>
                <a:spcPct val="100000"/>
              </a:lnSpc>
              <a:spcBef>
                <a:spcPts val="600"/>
              </a:spcBef>
              <a:spcAft>
                <a:spcPts val="0"/>
              </a:spcAft>
              <a:buClr>
                <a:srgbClr val="000000"/>
              </a:buClr>
              <a:buSzPts val="1600"/>
              <a:buFont typeface="Arial"/>
              <a:buChar char="•"/>
            </a:pPr>
            <a:r>
              <a:rPr lang="en-ZA" sz="1600" b="0" i="0" u="none" strike="noStrike" cap="none" dirty="0">
                <a:solidFill>
                  <a:srgbClr val="000000"/>
                </a:solidFill>
                <a:latin typeface="Open Sans"/>
                <a:ea typeface="Open Sans"/>
                <a:cs typeface="Open Sans"/>
                <a:sym typeface="Open Sans"/>
              </a:rPr>
              <a:t>on-the-job learning to e-learning; </a:t>
            </a:r>
            <a:endParaRPr dirty="0"/>
          </a:p>
          <a:p>
            <a:pPr marL="285750" marR="0" lvl="1" indent="-285750" algn="l" rtl="0">
              <a:lnSpc>
                <a:spcPct val="100000"/>
              </a:lnSpc>
              <a:spcBef>
                <a:spcPts val="0"/>
              </a:spcBef>
              <a:spcAft>
                <a:spcPts val="0"/>
              </a:spcAft>
              <a:buClr>
                <a:srgbClr val="000000"/>
              </a:buClr>
              <a:buSzPts val="1600"/>
              <a:buFont typeface="Arial"/>
              <a:buChar char="•"/>
            </a:pPr>
            <a:r>
              <a:rPr lang="en-ZA" sz="1600" b="0" i="0" u="none" strike="noStrike" cap="none" dirty="0">
                <a:solidFill>
                  <a:srgbClr val="000000"/>
                </a:solidFill>
                <a:latin typeface="Open Sans"/>
                <a:ea typeface="Open Sans"/>
                <a:cs typeface="Open Sans"/>
                <a:sym typeface="Open Sans"/>
              </a:rPr>
              <a:t>participation in short courses; </a:t>
            </a:r>
            <a:endParaRPr dirty="0"/>
          </a:p>
          <a:p>
            <a:pPr marL="285750" marR="0" lvl="1" indent="-285750" algn="l" rtl="0">
              <a:lnSpc>
                <a:spcPct val="100000"/>
              </a:lnSpc>
              <a:spcBef>
                <a:spcPts val="0"/>
              </a:spcBef>
              <a:spcAft>
                <a:spcPts val="0"/>
              </a:spcAft>
              <a:buClr>
                <a:srgbClr val="000000"/>
              </a:buClr>
              <a:buSzPts val="1600"/>
              <a:buFont typeface="Arial"/>
              <a:buChar char="•"/>
            </a:pPr>
            <a:r>
              <a:rPr lang="en-ZA" sz="1600" b="0" i="0" u="none" strike="noStrike" cap="none" dirty="0">
                <a:solidFill>
                  <a:srgbClr val="000000"/>
                </a:solidFill>
                <a:latin typeface="Open Sans"/>
                <a:ea typeface="Open Sans"/>
                <a:cs typeface="Open Sans"/>
                <a:sym typeface="Open Sans"/>
              </a:rPr>
              <a:t>Workshops;</a:t>
            </a:r>
            <a:endParaRPr dirty="0"/>
          </a:p>
          <a:p>
            <a:pPr marL="285750" marR="0" lvl="1" indent="-285750" algn="l" rtl="0">
              <a:lnSpc>
                <a:spcPct val="100000"/>
              </a:lnSpc>
              <a:spcBef>
                <a:spcPts val="0"/>
              </a:spcBef>
              <a:spcAft>
                <a:spcPts val="0"/>
              </a:spcAft>
              <a:buClr>
                <a:srgbClr val="000000"/>
              </a:buClr>
              <a:buSzPts val="1600"/>
              <a:buFont typeface="Arial"/>
              <a:buChar char="•"/>
            </a:pPr>
            <a:r>
              <a:rPr lang="en-ZA" sz="1600" b="0" i="0" u="none" strike="noStrike" cap="none" dirty="0">
                <a:solidFill>
                  <a:srgbClr val="000000"/>
                </a:solidFill>
                <a:latin typeface="Open Sans"/>
                <a:ea typeface="Open Sans"/>
                <a:cs typeface="Open Sans"/>
                <a:sym typeface="Open Sans"/>
              </a:rPr>
              <a:t>study for diplomas; </a:t>
            </a:r>
            <a:endParaRPr dirty="0"/>
          </a:p>
          <a:p>
            <a:pPr marL="285750" marR="0" lvl="1" indent="-285750" algn="l" rtl="0">
              <a:lnSpc>
                <a:spcPct val="100000"/>
              </a:lnSpc>
              <a:spcBef>
                <a:spcPts val="0"/>
              </a:spcBef>
              <a:spcAft>
                <a:spcPts val="0"/>
              </a:spcAft>
              <a:buClr>
                <a:srgbClr val="000000"/>
              </a:buClr>
              <a:buSzPts val="1600"/>
              <a:buFont typeface="Arial"/>
              <a:buChar char="•"/>
            </a:pPr>
            <a:r>
              <a:rPr lang="en-ZA" sz="1600" b="0" i="0" u="none" strike="noStrike" cap="none" dirty="0">
                <a:solidFill>
                  <a:srgbClr val="000000"/>
                </a:solidFill>
                <a:latin typeface="Open Sans"/>
                <a:ea typeface="Open Sans"/>
                <a:cs typeface="Open Sans"/>
                <a:sym typeface="Open Sans"/>
              </a:rPr>
              <a:t>degrees at undergraduate; and </a:t>
            </a:r>
            <a:endParaRPr dirty="0"/>
          </a:p>
          <a:p>
            <a:pPr marL="285750" marR="0" lvl="1" indent="-285750" algn="l" rtl="0">
              <a:lnSpc>
                <a:spcPct val="100000"/>
              </a:lnSpc>
              <a:spcBef>
                <a:spcPts val="0"/>
              </a:spcBef>
              <a:spcAft>
                <a:spcPts val="0"/>
              </a:spcAft>
              <a:buClr>
                <a:srgbClr val="000000"/>
              </a:buClr>
              <a:buSzPts val="1600"/>
              <a:buFont typeface="Arial"/>
              <a:buChar char="•"/>
            </a:pPr>
            <a:r>
              <a:rPr lang="en-ZA" sz="1600" b="0" i="0" u="none" strike="noStrike" cap="none" dirty="0">
                <a:solidFill>
                  <a:srgbClr val="000000"/>
                </a:solidFill>
                <a:latin typeface="Open Sans"/>
                <a:ea typeface="Open Sans"/>
                <a:cs typeface="Open Sans"/>
                <a:sym typeface="Open Sans"/>
              </a:rPr>
              <a:t>postgraduate levels.</a:t>
            </a:r>
            <a:endParaRPr dirty="0"/>
          </a:p>
          <a:p>
            <a:pPr marL="0" marR="0" lvl="0" indent="0" algn="l" rtl="0">
              <a:lnSpc>
                <a:spcPct val="115000"/>
              </a:lnSpc>
              <a:spcBef>
                <a:spcPts val="0"/>
              </a:spcBef>
              <a:spcAft>
                <a:spcPts val="0"/>
              </a:spcAft>
              <a:buNone/>
            </a:pPr>
            <a:r>
              <a:rPr lang="en-ZA" sz="1600" dirty="0">
                <a:latin typeface="Open Sans"/>
                <a:ea typeface="Open Sans"/>
                <a:cs typeface="Open Sans"/>
                <a:sym typeface="Open Sans"/>
              </a:rPr>
              <a:t/>
            </a:r>
            <a:br>
              <a:rPr lang="en-ZA" sz="1600" dirty="0">
                <a:latin typeface="Open Sans"/>
                <a:ea typeface="Open Sans"/>
                <a:cs typeface="Open Sans"/>
                <a:sym typeface="Open Sans"/>
              </a:rPr>
            </a:br>
            <a:r>
              <a:rPr lang="en-ZA" sz="1600" dirty="0">
                <a:latin typeface="Open Sans"/>
                <a:ea typeface="Open Sans"/>
                <a:cs typeface="Open Sans"/>
                <a:sym typeface="Open Sans"/>
              </a:rPr>
              <a:t>A total of 278 employees were trained during the</a:t>
            </a:r>
            <a:endParaRPr sz="1600" dirty="0">
              <a:latin typeface="Open Sans"/>
              <a:ea typeface="Open Sans"/>
              <a:cs typeface="Open Sans"/>
              <a:sym typeface="Open Sans"/>
            </a:endParaRPr>
          </a:p>
          <a:p>
            <a:pPr marL="0" marR="0" lvl="0" indent="0" algn="l" rtl="0">
              <a:lnSpc>
                <a:spcPct val="115000"/>
              </a:lnSpc>
              <a:spcBef>
                <a:spcPts val="0"/>
              </a:spcBef>
              <a:spcAft>
                <a:spcPts val="0"/>
              </a:spcAft>
              <a:buNone/>
            </a:pPr>
            <a:r>
              <a:rPr lang="en-ZA" sz="1600" dirty="0">
                <a:latin typeface="Open Sans"/>
                <a:ea typeface="Open Sans"/>
                <a:cs typeface="Open Sans"/>
                <a:sym typeface="Open Sans"/>
              </a:rPr>
              <a:t>period under review, at an investment of</a:t>
            </a:r>
            <a:endParaRPr sz="1600" dirty="0">
              <a:latin typeface="Open Sans"/>
              <a:ea typeface="Open Sans"/>
              <a:cs typeface="Open Sans"/>
              <a:sym typeface="Open Sans"/>
            </a:endParaRPr>
          </a:p>
          <a:p>
            <a:pPr marL="0" marR="0" lvl="0" indent="0" algn="l" rtl="0">
              <a:lnSpc>
                <a:spcPct val="115000"/>
              </a:lnSpc>
              <a:spcBef>
                <a:spcPts val="0"/>
              </a:spcBef>
              <a:spcAft>
                <a:spcPts val="0"/>
              </a:spcAft>
              <a:buNone/>
            </a:pPr>
            <a:r>
              <a:rPr lang="en-ZA" sz="1600" dirty="0">
                <a:latin typeface="Open Sans"/>
                <a:ea typeface="Open Sans"/>
                <a:cs typeface="Open Sans"/>
                <a:sym typeface="Open Sans"/>
              </a:rPr>
              <a:t>R3,060,070.70.</a:t>
            </a:r>
            <a:endParaRPr sz="1600" dirty="0">
              <a:latin typeface="Open Sans"/>
              <a:ea typeface="Open Sans"/>
              <a:cs typeface="Open Sans"/>
              <a:sym typeface="Open Sans"/>
            </a:endParaRPr>
          </a:p>
          <a:p>
            <a:pPr marL="0" marR="0" lvl="0" indent="0" algn="l" rtl="0">
              <a:lnSpc>
                <a:spcPct val="115000"/>
              </a:lnSpc>
              <a:spcBef>
                <a:spcPts val="0"/>
              </a:spcBef>
              <a:spcAft>
                <a:spcPts val="0"/>
              </a:spcAft>
              <a:buNone/>
            </a:pPr>
            <a:r>
              <a:rPr lang="en-ZA" sz="1600" dirty="0">
                <a:latin typeface="Open Sans"/>
                <a:ea typeface="Open Sans"/>
                <a:cs typeface="Open Sans"/>
                <a:sym typeface="Open Sans"/>
              </a:rPr>
              <a:t>A total of 115 employees, including 23 new applicants,</a:t>
            </a:r>
            <a:endParaRPr sz="1600" dirty="0">
              <a:latin typeface="Open Sans"/>
              <a:ea typeface="Open Sans"/>
              <a:cs typeface="Open Sans"/>
              <a:sym typeface="Open Sans"/>
            </a:endParaRPr>
          </a:p>
          <a:p>
            <a:pPr marL="0" marR="0" lvl="0" indent="0" algn="l" rtl="0">
              <a:lnSpc>
                <a:spcPct val="115000"/>
              </a:lnSpc>
              <a:spcBef>
                <a:spcPts val="0"/>
              </a:spcBef>
              <a:spcAft>
                <a:spcPts val="0"/>
              </a:spcAft>
              <a:buNone/>
            </a:pPr>
            <a:r>
              <a:rPr lang="en-ZA" sz="1600" dirty="0">
                <a:latin typeface="Open Sans"/>
                <a:ea typeface="Open Sans"/>
                <a:cs typeface="Open Sans"/>
                <a:sym typeface="Open Sans"/>
              </a:rPr>
              <a:t>were awarded bursaries for tertiary studies during</a:t>
            </a:r>
            <a:endParaRPr sz="1600" dirty="0">
              <a:latin typeface="Open Sans"/>
              <a:ea typeface="Open Sans"/>
              <a:cs typeface="Open Sans"/>
              <a:sym typeface="Open Sans"/>
            </a:endParaRPr>
          </a:p>
          <a:p>
            <a:pPr marL="0" marR="0" lvl="0" indent="0" algn="l" rtl="0">
              <a:lnSpc>
                <a:spcPct val="115000"/>
              </a:lnSpc>
              <a:spcBef>
                <a:spcPts val="0"/>
              </a:spcBef>
              <a:spcAft>
                <a:spcPts val="0"/>
              </a:spcAft>
              <a:buNone/>
            </a:pPr>
            <a:r>
              <a:rPr lang="en-ZA" sz="1600" dirty="0">
                <a:latin typeface="Open Sans"/>
                <a:ea typeface="Open Sans"/>
                <a:cs typeface="Open Sans"/>
                <a:sym typeface="Open Sans"/>
              </a:rPr>
              <a:t>2021/22. More than half of the bursary recipients</a:t>
            </a:r>
            <a:endParaRPr sz="1600" dirty="0">
              <a:latin typeface="Open Sans"/>
              <a:ea typeface="Open Sans"/>
              <a:cs typeface="Open Sans"/>
              <a:sym typeface="Open Sans"/>
            </a:endParaRPr>
          </a:p>
          <a:p>
            <a:pPr marL="0" marR="0" lvl="0" indent="0" algn="l" rtl="0">
              <a:lnSpc>
                <a:spcPct val="115000"/>
              </a:lnSpc>
              <a:spcBef>
                <a:spcPts val="0"/>
              </a:spcBef>
              <a:spcAft>
                <a:spcPts val="0"/>
              </a:spcAft>
              <a:buNone/>
            </a:pPr>
            <a:r>
              <a:rPr lang="en-ZA" sz="1600" dirty="0">
                <a:latin typeface="Open Sans"/>
                <a:ea typeface="Open Sans"/>
                <a:cs typeface="Open Sans"/>
                <a:sym typeface="Open Sans"/>
              </a:rPr>
              <a:t>(64%) were engaged in postgraduate studies.</a:t>
            </a:r>
            <a:endParaRPr sz="1600" dirty="0">
              <a:latin typeface="Open Sans"/>
              <a:ea typeface="Open Sans"/>
              <a:cs typeface="Open Sans"/>
              <a:sym typeface="Open Sans"/>
            </a:endParaRPr>
          </a:p>
          <a:p>
            <a:pPr marL="0" marR="0" lvl="0" indent="0" algn="l" rtl="0">
              <a:lnSpc>
                <a:spcPct val="100000"/>
              </a:lnSpc>
              <a:spcBef>
                <a:spcPts val="1200"/>
              </a:spcBef>
              <a:spcAft>
                <a:spcPts val="0"/>
              </a:spcAft>
              <a:buNone/>
            </a:pPr>
            <a:endParaRPr sz="1600" dirty="0">
              <a:latin typeface="Open Sans"/>
              <a:ea typeface="Open Sans"/>
              <a:cs typeface="Open Sans"/>
              <a:sym typeface="Open Sans"/>
            </a:endParaRPr>
          </a:p>
          <a:p>
            <a:pPr marL="0" marR="0" lvl="0" indent="0" algn="l" rtl="0">
              <a:lnSpc>
                <a:spcPct val="100000"/>
              </a:lnSpc>
              <a:spcBef>
                <a:spcPts val="1200"/>
              </a:spcBef>
              <a:spcAft>
                <a:spcPts val="0"/>
              </a:spcAft>
              <a:buNone/>
            </a:pPr>
            <a:endParaRPr sz="1600" dirty="0">
              <a:latin typeface="Open Sans"/>
              <a:ea typeface="Open Sans"/>
              <a:cs typeface="Open Sans"/>
              <a:sym typeface="Open Sans"/>
            </a:endParaRPr>
          </a:p>
        </p:txBody>
      </p:sp>
      <p:pic>
        <p:nvPicPr>
          <p:cNvPr id="402" name="Google Shape;402;p24"/>
          <p:cNvPicPr preferRelativeResize="0"/>
          <p:nvPr/>
        </p:nvPicPr>
        <p:blipFill>
          <a:blip r:embed="rId4" cstate="screen">
            <a:alphaModFix/>
            <a:extLst>
              <a:ext uri="{28A0092B-C50C-407E-A947-70E740481C1C}">
                <a14:useLocalDpi xmlns:a14="http://schemas.microsoft.com/office/drawing/2010/main" xmlns=""/>
              </a:ext>
            </a:extLst>
          </a:blip>
          <a:stretch>
            <a:fillRect/>
          </a:stretch>
        </p:blipFill>
        <p:spPr>
          <a:xfrm>
            <a:off x="6906589" y="948050"/>
            <a:ext cx="5025798" cy="5633299"/>
          </a:xfrm>
          <a:prstGeom prst="rect">
            <a:avLst/>
          </a:prstGeom>
          <a:noFill/>
          <a:ln>
            <a:noFill/>
          </a:ln>
        </p:spPr>
      </p:pic>
      <p:sp>
        <p:nvSpPr>
          <p:cNvPr id="403" name="Google Shape;403;p24"/>
          <p:cNvSpPr txBox="1"/>
          <p:nvPr/>
        </p:nvSpPr>
        <p:spPr>
          <a:xfrm>
            <a:off x="7079463" y="486350"/>
            <a:ext cx="52008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ZA" sz="1800" i="1">
                <a:latin typeface="Open Sans Medium"/>
                <a:ea typeface="Open Sans Medium"/>
                <a:cs typeface="Open Sans Medium"/>
                <a:sym typeface="Open Sans Medium"/>
              </a:rPr>
              <a:t>Completed qualifications 2019/20 - 2021/22</a:t>
            </a:r>
            <a:endParaRPr sz="2500" i="1">
              <a:latin typeface="Open Sans Medium"/>
              <a:ea typeface="Open Sans Medium"/>
              <a:cs typeface="Open Sans Medium"/>
              <a:sym typeface="Open Sans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25"/>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7789750" y="0"/>
            <a:ext cx="4394325" cy="6857999"/>
          </a:xfrm>
          <a:prstGeom prst="rect">
            <a:avLst/>
          </a:prstGeom>
          <a:noFill/>
          <a:ln>
            <a:noFill/>
          </a:ln>
        </p:spPr>
      </p:pic>
      <p:pic>
        <p:nvPicPr>
          <p:cNvPr id="409" name="Google Shape;409;p25"/>
          <p:cNvPicPr preferRelativeResize="0"/>
          <p:nvPr/>
        </p:nvPicPr>
        <p:blipFill rotWithShape="1">
          <a:blip r:embed="rId4" cstate="screen">
            <a:alphaModFix/>
            <a:extLst>
              <a:ext uri="{28A0092B-C50C-407E-A947-70E740481C1C}">
                <a14:useLocalDpi xmlns:a14="http://schemas.microsoft.com/office/drawing/2010/main" xmlns=""/>
              </a:ext>
            </a:extLst>
          </a:blip>
          <a:srcRect l="7697" t="13563" r="19203" b="21167"/>
          <a:stretch/>
        </p:blipFill>
        <p:spPr>
          <a:xfrm>
            <a:off x="7994775" y="1716475"/>
            <a:ext cx="3708275" cy="3711051"/>
          </a:xfrm>
          <a:prstGeom prst="rect">
            <a:avLst/>
          </a:prstGeom>
          <a:noFill/>
          <a:ln>
            <a:noFill/>
          </a:ln>
        </p:spPr>
      </p:pic>
      <p:pic>
        <p:nvPicPr>
          <p:cNvPr id="410" name="Google Shape;410;p25"/>
          <p:cNvPicPr preferRelativeResize="0"/>
          <p:nvPr/>
        </p:nvPicPr>
        <p:blipFill rotWithShape="1">
          <a:blip r:embed="rId5" cstate="screen">
            <a:alphaModFix/>
            <a:extLst>
              <a:ext uri="{28A0092B-C50C-407E-A947-70E740481C1C}">
                <a14:useLocalDpi xmlns:a14="http://schemas.microsoft.com/office/drawing/2010/main" xmlns=""/>
              </a:ext>
            </a:extLst>
          </a:blip>
          <a:srcRect l="9349" t="12662" r="20138" b="11786"/>
          <a:stretch/>
        </p:blipFill>
        <p:spPr>
          <a:xfrm>
            <a:off x="4197225" y="1674932"/>
            <a:ext cx="3536151" cy="4247117"/>
          </a:xfrm>
          <a:prstGeom prst="rect">
            <a:avLst/>
          </a:prstGeom>
          <a:noFill/>
          <a:ln>
            <a:noFill/>
          </a:ln>
        </p:spPr>
      </p:pic>
      <p:sp>
        <p:nvSpPr>
          <p:cNvPr id="411" name="Google Shape;411;p25"/>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Employee development</a:t>
            </a:r>
            <a:endParaRPr>
              <a:solidFill>
                <a:srgbClr val="434343"/>
              </a:solidFill>
            </a:endParaRPr>
          </a:p>
        </p:txBody>
      </p:sp>
      <p:sp>
        <p:nvSpPr>
          <p:cNvPr id="412" name="Google Shape;412;p25"/>
          <p:cNvSpPr txBox="1"/>
          <p:nvPr/>
        </p:nvSpPr>
        <p:spPr>
          <a:xfrm>
            <a:off x="566055" y="1125683"/>
            <a:ext cx="33669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a:latin typeface="Open Sans"/>
                <a:ea typeface="Open Sans"/>
                <a:cs typeface="Open Sans"/>
                <a:sym typeface="Open Sans"/>
              </a:rPr>
              <a:t>2021/22</a:t>
            </a:r>
            <a:r>
              <a:rPr lang="en-ZA" sz="1400" b="0" i="0" u="none" strike="noStrike" cap="none">
                <a:solidFill>
                  <a:srgbClr val="000000"/>
                </a:solidFill>
                <a:latin typeface="Open Sans"/>
                <a:ea typeface="Open Sans"/>
                <a:cs typeface="Open Sans"/>
                <a:sym typeface="Open Sans"/>
              </a:rPr>
              <a:t> Internal bursary recipients by  course of study</a:t>
            </a:r>
            <a:endParaRPr/>
          </a:p>
        </p:txBody>
      </p:sp>
      <p:sp>
        <p:nvSpPr>
          <p:cNvPr id="413" name="Google Shape;413;p25"/>
          <p:cNvSpPr txBox="1"/>
          <p:nvPr/>
        </p:nvSpPr>
        <p:spPr>
          <a:xfrm>
            <a:off x="4304935" y="1125683"/>
            <a:ext cx="31728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1400" b="0" i="0" u="none" strike="noStrike" cap="none">
                <a:solidFill>
                  <a:srgbClr val="000000"/>
                </a:solidFill>
                <a:latin typeface="Open Sans"/>
                <a:ea typeface="Open Sans"/>
                <a:cs typeface="Open Sans"/>
                <a:sym typeface="Open Sans"/>
              </a:rPr>
              <a:t>202</a:t>
            </a:r>
            <a:r>
              <a:rPr lang="en-ZA">
                <a:latin typeface="Open Sans"/>
                <a:ea typeface="Open Sans"/>
                <a:cs typeface="Open Sans"/>
                <a:sym typeface="Open Sans"/>
              </a:rPr>
              <a:t>1/22</a:t>
            </a:r>
            <a:r>
              <a:rPr lang="en-ZA" sz="1400" b="0" i="0" u="none" strike="noStrike" cap="none">
                <a:solidFill>
                  <a:srgbClr val="000000"/>
                </a:solidFill>
                <a:latin typeface="Open Sans"/>
                <a:ea typeface="Open Sans"/>
                <a:cs typeface="Open Sans"/>
                <a:sym typeface="Open Sans"/>
              </a:rPr>
              <a:t> internal bursary recipients by population group</a:t>
            </a:r>
            <a:endParaRPr/>
          </a:p>
        </p:txBody>
      </p:sp>
      <p:sp>
        <p:nvSpPr>
          <p:cNvPr id="414" name="Google Shape;414;p25"/>
          <p:cNvSpPr txBox="1"/>
          <p:nvPr/>
        </p:nvSpPr>
        <p:spPr>
          <a:xfrm>
            <a:off x="8247015" y="1125683"/>
            <a:ext cx="31728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1400" b="0" i="0" u="none" strike="noStrike" cap="none">
                <a:solidFill>
                  <a:srgbClr val="000000"/>
                </a:solidFill>
                <a:latin typeface="Open Sans"/>
                <a:ea typeface="Open Sans"/>
                <a:cs typeface="Open Sans"/>
                <a:sym typeface="Open Sans"/>
              </a:rPr>
              <a:t>202</a:t>
            </a:r>
            <a:r>
              <a:rPr lang="en-ZA">
                <a:latin typeface="Open Sans"/>
                <a:ea typeface="Open Sans"/>
                <a:cs typeface="Open Sans"/>
                <a:sym typeface="Open Sans"/>
              </a:rPr>
              <a:t>1/22</a:t>
            </a:r>
            <a:r>
              <a:rPr lang="en-ZA" sz="1400" b="0" i="0" u="none" strike="noStrike" cap="none">
                <a:solidFill>
                  <a:srgbClr val="000000"/>
                </a:solidFill>
                <a:latin typeface="Open Sans"/>
                <a:ea typeface="Open Sans"/>
                <a:cs typeface="Open Sans"/>
                <a:sym typeface="Open Sans"/>
              </a:rPr>
              <a:t> internal bursary recipients by gender</a:t>
            </a:r>
            <a:endParaRPr/>
          </a:p>
        </p:txBody>
      </p:sp>
      <p:sp>
        <p:nvSpPr>
          <p:cNvPr id="415" name="Google Shape;415;p25"/>
          <p:cNvSpPr txBox="1"/>
          <p:nvPr/>
        </p:nvSpPr>
        <p:spPr>
          <a:xfrm>
            <a:off x="8515350" y="3505200"/>
            <a:ext cx="8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ZA">
                <a:latin typeface="Open Sans SemiBold"/>
                <a:ea typeface="Open Sans SemiBold"/>
                <a:cs typeface="Open Sans SemiBold"/>
                <a:sym typeface="Open Sans SemiBold"/>
              </a:rPr>
              <a:t>52%</a:t>
            </a:r>
            <a:endParaRPr>
              <a:latin typeface="Open Sans SemiBold"/>
              <a:ea typeface="Open Sans SemiBold"/>
              <a:cs typeface="Open Sans SemiBold"/>
              <a:sym typeface="Open Sans SemiBold"/>
            </a:endParaRPr>
          </a:p>
        </p:txBody>
      </p:sp>
      <p:sp>
        <p:nvSpPr>
          <p:cNvPr id="416" name="Google Shape;416;p25"/>
          <p:cNvSpPr txBox="1"/>
          <p:nvPr/>
        </p:nvSpPr>
        <p:spPr>
          <a:xfrm>
            <a:off x="10572750" y="3467100"/>
            <a:ext cx="8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ZA">
                <a:latin typeface="Open Sans SemiBold"/>
                <a:ea typeface="Open Sans SemiBold"/>
                <a:cs typeface="Open Sans SemiBold"/>
                <a:sym typeface="Open Sans SemiBold"/>
              </a:rPr>
              <a:t>48%</a:t>
            </a:r>
            <a:endParaRPr>
              <a:latin typeface="Open Sans SemiBold"/>
              <a:ea typeface="Open Sans SemiBold"/>
              <a:cs typeface="Open Sans SemiBold"/>
              <a:sym typeface="Open Sans SemiBold"/>
            </a:endParaRPr>
          </a:p>
        </p:txBody>
      </p:sp>
      <p:pic>
        <p:nvPicPr>
          <p:cNvPr id="417" name="Google Shape;417;p25"/>
          <p:cNvPicPr preferRelativeResize="0"/>
          <p:nvPr/>
        </p:nvPicPr>
        <p:blipFill rotWithShape="1">
          <a:blip r:embed="rId6" cstate="screen">
            <a:alphaModFix/>
            <a:extLst>
              <a:ext uri="{28A0092B-C50C-407E-A947-70E740481C1C}">
                <a14:useLocalDpi xmlns:a14="http://schemas.microsoft.com/office/drawing/2010/main" xmlns=""/>
              </a:ext>
            </a:extLst>
          </a:blip>
          <a:srcRect l="17619" t="13339" r="13500" b="14945"/>
          <a:stretch/>
        </p:blipFill>
        <p:spPr>
          <a:xfrm>
            <a:off x="704850" y="1714175"/>
            <a:ext cx="3366775" cy="3929499"/>
          </a:xfrm>
          <a:prstGeom prst="rect">
            <a:avLst/>
          </a:prstGeom>
          <a:noFill/>
          <a:ln>
            <a:noFill/>
          </a:ln>
        </p:spPr>
      </p:pic>
      <p:sp>
        <p:nvSpPr>
          <p:cNvPr id="418" name="Google Shape;418;p25"/>
          <p:cNvSpPr/>
          <p:nvPr/>
        </p:nvSpPr>
        <p:spPr>
          <a:xfrm>
            <a:off x="7773463" y="0"/>
            <a:ext cx="1812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26"/>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6697676" y="0"/>
            <a:ext cx="5486399" cy="6857999"/>
          </a:xfrm>
          <a:prstGeom prst="rect">
            <a:avLst/>
          </a:prstGeom>
          <a:noFill/>
          <a:ln>
            <a:noFill/>
          </a:ln>
        </p:spPr>
      </p:pic>
      <p:sp>
        <p:nvSpPr>
          <p:cNvPr id="424" name="Google Shape;424;p26"/>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Employee development  </a:t>
            </a:r>
            <a:r>
              <a:rPr lang="en-ZA" sz="2500" b="0">
                <a:solidFill>
                  <a:srgbClr val="434343"/>
                </a:solidFill>
              </a:rPr>
              <a:t>page 181</a:t>
            </a:r>
            <a:endParaRPr sz="2900" b="0">
              <a:solidFill>
                <a:srgbClr val="434343"/>
              </a:solidFill>
            </a:endParaRPr>
          </a:p>
        </p:txBody>
      </p:sp>
      <p:sp>
        <p:nvSpPr>
          <p:cNvPr id="425" name="Google Shape;425;p26"/>
          <p:cNvSpPr txBox="1"/>
          <p:nvPr/>
        </p:nvSpPr>
        <p:spPr>
          <a:xfrm>
            <a:off x="1204877" y="1402300"/>
            <a:ext cx="4197300" cy="4534500"/>
          </a:xfrm>
          <a:prstGeom prst="rect">
            <a:avLst/>
          </a:prstGeom>
          <a:noFill/>
          <a:ln>
            <a:noFill/>
          </a:ln>
        </p:spPr>
        <p:txBody>
          <a:bodyPr spcFirstLastPara="1" wrap="square" lIns="91425" tIns="45700" rIns="91425" bIns="45700" anchor="t" anchorCtr="0">
            <a:spAutoFit/>
          </a:bodyPr>
          <a:lstStyle/>
          <a:p>
            <a:pPr marL="0" marR="0" lvl="0" indent="0" algn="l" rtl="0">
              <a:lnSpc>
                <a:spcPct val="136666"/>
              </a:lnSpc>
              <a:spcBef>
                <a:spcPts val="0"/>
              </a:spcBef>
              <a:spcAft>
                <a:spcPts val="0"/>
              </a:spcAft>
              <a:buNone/>
            </a:pPr>
            <a:r>
              <a:rPr lang="en-ZA" sz="1800" b="1" i="0" u="none" strike="noStrike" cap="none">
                <a:solidFill>
                  <a:srgbClr val="000000"/>
                </a:solidFill>
                <a:latin typeface="Open Sans"/>
                <a:ea typeface="Open Sans"/>
                <a:cs typeface="Open Sans"/>
                <a:sym typeface="Open Sans"/>
              </a:rPr>
              <a:t>The SANRAL graduate development programme</a:t>
            </a:r>
            <a:endParaRPr/>
          </a:p>
          <a:p>
            <a:pPr marL="285750" marR="0" lvl="0" indent="-285750" algn="l" rtl="0">
              <a:lnSpc>
                <a:spcPct val="136666"/>
              </a:lnSpc>
              <a:spcBef>
                <a:spcPts val="0"/>
              </a:spcBef>
              <a:spcAft>
                <a:spcPts val="0"/>
              </a:spcAft>
              <a:buSzPts val="1800"/>
              <a:buChar char="•"/>
            </a:pPr>
            <a:r>
              <a:rPr lang="en-ZA" sz="1800">
                <a:latin typeface="Open Sans"/>
                <a:ea typeface="Open Sans"/>
                <a:cs typeface="Open Sans"/>
                <a:sym typeface="Open Sans"/>
              </a:rPr>
              <a:t>The graduate development programme has evolved over a period of 13 years. Initially established to provide training to civil engineering graduates via secondments on a case-to-case basis, the programme is now structured, with increasing focus on inclusivity and transformation.</a:t>
            </a:r>
            <a:endParaRPr sz="1800">
              <a:latin typeface="Open Sans"/>
              <a:ea typeface="Open Sans"/>
              <a:cs typeface="Open Sans"/>
              <a:sym typeface="Open Sans"/>
            </a:endParaRPr>
          </a:p>
          <a:p>
            <a:pPr marL="457200" marR="0" lvl="0" indent="0" algn="l" rtl="0">
              <a:lnSpc>
                <a:spcPct val="136666"/>
              </a:lnSpc>
              <a:spcBef>
                <a:spcPts val="0"/>
              </a:spcBef>
              <a:spcAft>
                <a:spcPts val="0"/>
              </a:spcAft>
              <a:buNone/>
            </a:pPr>
            <a:endParaRPr sz="1800">
              <a:latin typeface="Open Sans"/>
              <a:ea typeface="Open Sans"/>
              <a:cs typeface="Open Sans"/>
              <a:sym typeface="Open Sans"/>
            </a:endParaRPr>
          </a:p>
        </p:txBody>
      </p:sp>
      <p:sp>
        <p:nvSpPr>
          <p:cNvPr id="426" name="Google Shape;426;p26"/>
          <p:cNvSpPr txBox="1"/>
          <p:nvPr/>
        </p:nvSpPr>
        <p:spPr>
          <a:xfrm>
            <a:off x="7224789" y="5413579"/>
            <a:ext cx="369812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1400" b="0" i="0" u="none" strike="noStrike" cap="none" dirty="0">
                <a:solidFill>
                  <a:srgbClr val="000000"/>
                </a:solidFill>
                <a:latin typeface="Open Sans"/>
                <a:ea typeface="Open Sans"/>
                <a:cs typeface="Open Sans"/>
                <a:sym typeface="Open Sans"/>
              </a:rPr>
              <a:t>Gender composition of 2022 candidate engineers at TEA</a:t>
            </a:r>
            <a:endParaRPr sz="1400" b="0" i="0" u="none" strike="noStrike" cap="none" dirty="0">
              <a:solidFill>
                <a:srgbClr val="000000"/>
              </a:solidFill>
              <a:latin typeface="Open Sans"/>
              <a:ea typeface="Open Sans"/>
              <a:cs typeface="Open Sans"/>
              <a:sym typeface="Open Sans"/>
            </a:endParaRPr>
          </a:p>
        </p:txBody>
      </p:sp>
      <p:pic>
        <p:nvPicPr>
          <p:cNvPr id="427" name="Google Shape;427;p26"/>
          <p:cNvPicPr preferRelativeResize="0"/>
          <p:nvPr/>
        </p:nvPicPr>
        <p:blipFill>
          <a:blip r:embed="rId4" cstate="screen">
            <a:alphaModFix/>
            <a:extLst>
              <a:ext uri="{28A0092B-C50C-407E-A947-70E740481C1C}">
                <a14:useLocalDpi xmlns:a14="http://schemas.microsoft.com/office/drawing/2010/main" xmlns=""/>
              </a:ext>
            </a:extLst>
          </a:blip>
          <a:stretch>
            <a:fillRect/>
          </a:stretch>
        </p:blipFill>
        <p:spPr>
          <a:xfrm>
            <a:off x="6798438" y="631646"/>
            <a:ext cx="5072925" cy="5686125"/>
          </a:xfrm>
          <a:prstGeom prst="rect">
            <a:avLst/>
          </a:prstGeom>
          <a:noFill/>
          <a:ln>
            <a:noFill/>
          </a:ln>
        </p:spPr>
      </p:pic>
      <p:sp>
        <p:nvSpPr>
          <p:cNvPr id="428" name="Google Shape;428;p26"/>
          <p:cNvSpPr/>
          <p:nvPr/>
        </p:nvSpPr>
        <p:spPr>
          <a:xfrm>
            <a:off x="6617238" y="0"/>
            <a:ext cx="1812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27"/>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6697676" y="0"/>
            <a:ext cx="5486399" cy="6857999"/>
          </a:xfrm>
          <a:prstGeom prst="rect">
            <a:avLst/>
          </a:prstGeom>
          <a:noFill/>
          <a:ln>
            <a:noFill/>
          </a:ln>
        </p:spPr>
      </p:pic>
      <p:sp>
        <p:nvSpPr>
          <p:cNvPr id="434" name="Google Shape;434;p27"/>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Employee development </a:t>
            </a:r>
            <a:r>
              <a:rPr lang="en-ZA" sz="2000" b="0" i="1">
                <a:solidFill>
                  <a:srgbClr val="434343"/>
                </a:solidFill>
                <a:latin typeface="Open Sans"/>
                <a:ea typeface="Open Sans"/>
                <a:cs typeface="Open Sans"/>
                <a:sym typeface="Open Sans"/>
              </a:rPr>
              <a:t>- Continued</a:t>
            </a:r>
            <a:endParaRPr>
              <a:solidFill>
                <a:srgbClr val="434343"/>
              </a:solidFill>
            </a:endParaRPr>
          </a:p>
        </p:txBody>
      </p:sp>
      <p:sp>
        <p:nvSpPr>
          <p:cNvPr id="435" name="Google Shape;435;p27"/>
          <p:cNvSpPr txBox="1"/>
          <p:nvPr/>
        </p:nvSpPr>
        <p:spPr>
          <a:xfrm>
            <a:off x="664525" y="1529575"/>
            <a:ext cx="5583900" cy="3777300"/>
          </a:xfrm>
          <a:prstGeom prst="rect">
            <a:avLst/>
          </a:prstGeom>
          <a:noFill/>
          <a:ln>
            <a:noFill/>
          </a:ln>
        </p:spPr>
        <p:txBody>
          <a:bodyPr spcFirstLastPara="1" wrap="square" lIns="91425" tIns="45700" rIns="91425" bIns="45700" anchor="t" anchorCtr="0">
            <a:spAutoFit/>
          </a:bodyPr>
          <a:lstStyle/>
          <a:p>
            <a:pPr marL="0" marR="0" lvl="0" indent="0" algn="l" rtl="0">
              <a:lnSpc>
                <a:spcPct val="136666"/>
              </a:lnSpc>
              <a:spcBef>
                <a:spcPts val="0"/>
              </a:spcBef>
              <a:spcAft>
                <a:spcPts val="0"/>
              </a:spcAft>
              <a:buNone/>
            </a:pPr>
            <a:r>
              <a:rPr lang="en-ZA" sz="1800">
                <a:latin typeface="Open Sans"/>
                <a:ea typeface="Open Sans"/>
                <a:cs typeface="Open Sans"/>
                <a:sym typeface="Open Sans"/>
              </a:rPr>
              <a:t>The Technical Excellence Academy (TEA)</a:t>
            </a:r>
            <a:endParaRPr sz="1800">
              <a:latin typeface="Open Sans"/>
              <a:ea typeface="Open Sans"/>
              <a:cs typeface="Open Sans"/>
              <a:sym typeface="Open Sans"/>
            </a:endParaRPr>
          </a:p>
          <a:p>
            <a:pPr marL="0" marR="0" lvl="0" indent="0" algn="l" rtl="0">
              <a:lnSpc>
                <a:spcPct val="136666"/>
              </a:lnSpc>
              <a:spcBef>
                <a:spcPts val="0"/>
              </a:spcBef>
              <a:spcAft>
                <a:spcPts val="0"/>
              </a:spcAft>
              <a:buNone/>
            </a:pPr>
            <a:r>
              <a:rPr lang="en-ZA" sz="1800">
                <a:latin typeface="Open Sans"/>
                <a:ea typeface="Open Sans"/>
                <a:cs typeface="Open Sans"/>
                <a:sym typeface="Open Sans"/>
              </a:rPr>
              <a:t>and the extended graduate training programme is a facility that assists graduates in fulfilling practical experience and work-integrated learning that is aligned to their careers and required by professional registration bodies, such as the Engineering Council of South Africa (ECSA) and the South African Council for the Quantity Surveying Profession (SACQSP).</a:t>
            </a:r>
            <a:endParaRPr sz="1800">
              <a:latin typeface="Open Sans"/>
              <a:ea typeface="Open Sans"/>
              <a:cs typeface="Open Sans"/>
              <a:sym typeface="Open Sans"/>
            </a:endParaRPr>
          </a:p>
          <a:p>
            <a:pPr marL="0" marR="0" lvl="0" indent="0" algn="l" rtl="0">
              <a:lnSpc>
                <a:spcPct val="136666"/>
              </a:lnSpc>
              <a:spcBef>
                <a:spcPts val="0"/>
              </a:spcBef>
              <a:spcAft>
                <a:spcPts val="0"/>
              </a:spcAft>
              <a:buNone/>
            </a:pPr>
            <a:endParaRPr sz="1800">
              <a:latin typeface="Open Sans"/>
              <a:ea typeface="Open Sans"/>
              <a:cs typeface="Open Sans"/>
              <a:sym typeface="Open Sans"/>
            </a:endParaRPr>
          </a:p>
        </p:txBody>
      </p:sp>
      <p:sp>
        <p:nvSpPr>
          <p:cNvPr id="436" name="Google Shape;436;p27"/>
          <p:cNvSpPr txBox="1"/>
          <p:nvPr/>
        </p:nvSpPr>
        <p:spPr>
          <a:xfrm>
            <a:off x="7511577" y="5501313"/>
            <a:ext cx="3698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1400" b="0" i="0" u="none" strike="noStrike" cap="none" dirty="0">
                <a:solidFill>
                  <a:srgbClr val="000000"/>
                </a:solidFill>
                <a:latin typeface="Open Sans"/>
                <a:ea typeface="Open Sans"/>
                <a:cs typeface="Open Sans"/>
                <a:sym typeface="Open Sans"/>
              </a:rPr>
              <a:t>Composition of </a:t>
            </a:r>
            <a:r>
              <a:rPr lang="en-ZA" sz="1400" b="0" i="0" u="none" strike="noStrike" cap="none" dirty="0">
                <a:solidFill>
                  <a:schemeClr val="tx1"/>
                </a:solidFill>
                <a:latin typeface="Open Sans"/>
                <a:ea typeface="Open Sans"/>
                <a:cs typeface="Open Sans"/>
                <a:sym typeface="Open Sans"/>
              </a:rPr>
              <a:t>2022</a:t>
            </a:r>
            <a:r>
              <a:rPr lang="en-ZA" sz="1400" b="0" i="0" u="none" strike="noStrike" cap="none" dirty="0">
                <a:solidFill>
                  <a:srgbClr val="000000"/>
                </a:solidFill>
                <a:latin typeface="Open Sans"/>
                <a:ea typeface="Open Sans"/>
                <a:cs typeface="Open Sans"/>
                <a:sym typeface="Open Sans"/>
              </a:rPr>
              <a:t> TEA candidate engineers by population group</a:t>
            </a:r>
            <a:endParaRPr sz="1400" b="0" i="0" u="none" strike="noStrike" cap="none" dirty="0">
              <a:solidFill>
                <a:srgbClr val="000000"/>
              </a:solidFill>
              <a:latin typeface="Open Sans"/>
              <a:ea typeface="Open Sans"/>
              <a:cs typeface="Open Sans"/>
              <a:sym typeface="Open Sans"/>
            </a:endParaRPr>
          </a:p>
        </p:txBody>
      </p:sp>
      <p:pic>
        <p:nvPicPr>
          <p:cNvPr id="437" name="Google Shape;437;p27"/>
          <p:cNvPicPr preferRelativeResize="0"/>
          <p:nvPr/>
        </p:nvPicPr>
        <p:blipFill rotWithShape="1">
          <a:blip r:embed="rId4" cstate="screen">
            <a:alphaModFix/>
            <a:extLst>
              <a:ext uri="{28A0092B-C50C-407E-A947-70E740481C1C}">
                <a14:useLocalDpi xmlns:a14="http://schemas.microsoft.com/office/drawing/2010/main" xmlns=""/>
              </a:ext>
            </a:extLst>
          </a:blip>
          <a:srcRect l="15573" r="4066" b="14690"/>
          <a:stretch/>
        </p:blipFill>
        <p:spPr>
          <a:xfrm>
            <a:off x="7391400" y="628650"/>
            <a:ext cx="3938475" cy="4686301"/>
          </a:xfrm>
          <a:prstGeom prst="rect">
            <a:avLst/>
          </a:prstGeom>
          <a:noFill/>
          <a:ln>
            <a:noFill/>
          </a:ln>
        </p:spPr>
      </p:pic>
      <p:sp>
        <p:nvSpPr>
          <p:cNvPr id="438" name="Google Shape;438;p27"/>
          <p:cNvSpPr/>
          <p:nvPr/>
        </p:nvSpPr>
        <p:spPr>
          <a:xfrm>
            <a:off x="6617238" y="0"/>
            <a:ext cx="1812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28"/>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6697676" y="0"/>
            <a:ext cx="5486399" cy="6857999"/>
          </a:xfrm>
          <a:prstGeom prst="rect">
            <a:avLst/>
          </a:prstGeom>
          <a:noFill/>
          <a:ln>
            <a:noFill/>
          </a:ln>
        </p:spPr>
      </p:pic>
      <p:sp>
        <p:nvSpPr>
          <p:cNvPr id="444" name="Google Shape;444;p28"/>
          <p:cNvSpPr/>
          <p:nvPr/>
        </p:nvSpPr>
        <p:spPr>
          <a:xfrm>
            <a:off x="6617238" y="0"/>
            <a:ext cx="1812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8"/>
          <p:cNvSpPr/>
          <p:nvPr/>
        </p:nvSpPr>
        <p:spPr>
          <a:xfrm>
            <a:off x="4641025" y="1432600"/>
            <a:ext cx="3429300" cy="495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8"/>
          <p:cNvSpPr txBox="1">
            <a:spLocks noGrp="1"/>
          </p:cNvSpPr>
          <p:nvPr>
            <p:ph type="title"/>
          </p:nvPr>
        </p:nvSpPr>
        <p:spPr>
          <a:xfrm>
            <a:off x="838200" y="569046"/>
            <a:ext cx="9609765" cy="424691"/>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rgbClr val="7F7F7F"/>
              </a:buClr>
              <a:buSzPts val="3200"/>
              <a:buFont typeface="Open Sans"/>
              <a:buNone/>
            </a:pPr>
            <a:r>
              <a:rPr lang="en-ZA" sz="2400">
                <a:solidFill>
                  <a:srgbClr val="434343"/>
                </a:solidFill>
                <a:latin typeface="Open Sans"/>
                <a:ea typeface="Open Sans"/>
                <a:cs typeface="Open Sans"/>
                <a:sym typeface="Open Sans"/>
              </a:rPr>
              <a:t>Scholarships and external bursaries</a:t>
            </a:r>
            <a:r>
              <a:rPr lang="en-ZA" sz="2000" b="0">
                <a:solidFill>
                  <a:srgbClr val="434343"/>
                </a:solidFill>
                <a:latin typeface="Open Sans"/>
                <a:ea typeface="Open Sans"/>
                <a:cs typeface="Open Sans"/>
                <a:sym typeface="Open Sans"/>
              </a:rPr>
              <a:t>         (p165)</a:t>
            </a:r>
            <a:endParaRPr>
              <a:solidFill>
                <a:srgbClr val="434343"/>
              </a:solidFill>
            </a:endParaRPr>
          </a:p>
        </p:txBody>
      </p:sp>
      <p:sp>
        <p:nvSpPr>
          <p:cNvPr id="447" name="Google Shape;447;p28"/>
          <p:cNvSpPr txBox="1"/>
          <p:nvPr/>
        </p:nvSpPr>
        <p:spPr>
          <a:xfrm>
            <a:off x="469925" y="1664625"/>
            <a:ext cx="3244800" cy="360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ZA" sz="1800" b="1" i="0" u="none" strike="noStrike" cap="none">
                <a:solidFill>
                  <a:srgbClr val="000000"/>
                </a:solidFill>
                <a:latin typeface="Open Sans"/>
                <a:ea typeface="Open Sans"/>
                <a:cs typeface="Open Sans"/>
                <a:sym typeface="Open Sans"/>
              </a:rPr>
              <a:t>Scholarships</a:t>
            </a:r>
            <a:endParaRPr/>
          </a:p>
          <a:p>
            <a:pPr marL="0" marR="0" lvl="0" indent="0" algn="l" rtl="0">
              <a:lnSpc>
                <a:spcPct val="100000"/>
              </a:lnSpc>
              <a:spcBef>
                <a:spcPts val="1200"/>
              </a:spcBef>
              <a:spcAft>
                <a:spcPts val="0"/>
              </a:spcAft>
              <a:buNone/>
            </a:pPr>
            <a:r>
              <a:rPr lang="en-ZA" sz="1800">
                <a:latin typeface="Open Sans"/>
                <a:ea typeface="Open Sans"/>
                <a:cs typeface="Open Sans"/>
                <a:sym typeface="Open Sans"/>
              </a:rPr>
              <a:t>In 2021/22, scholarships were awarded to 225 learners,71% of whom were girls. </a:t>
            </a:r>
            <a:endParaRPr sz="1800">
              <a:latin typeface="Open Sans"/>
              <a:ea typeface="Open Sans"/>
              <a:cs typeface="Open Sans"/>
              <a:sym typeface="Open Sans"/>
            </a:endParaRPr>
          </a:p>
          <a:p>
            <a:pPr marL="0" marR="0" lvl="0" indent="0" algn="l" rtl="0">
              <a:lnSpc>
                <a:spcPct val="100000"/>
              </a:lnSpc>
              <a:spcBef>
                <a:spcPts val="1200"/>
              </a:spcBef>
              <a:spcAft>
                <a:spcPts val="0"/>
              </a:spcAft>
              <a:buNone/>
            </a:pPr>
            <a:r>
              <a:rPr lang="en-ZA" sz="1800">
                <a:latin typeface="Open Sans"/>
                <a:ea typeface="Open Sans"/>
                <a:cs typeface="Open Sans"/>
                <a:sym typeface="Open Sans"/>
              </a:rPr>
              <a:t>The annual number of scholarships has varied only slightly in recent years.</a:t>
            </a:r>
            <a:endParaRPr sz="1800">
              <a:latin typeface="Open Sans"/>
              <a:ea typeface="Open Sans"/>
              <a:cs typeface="Open Sans"/>
              <a:sym typeface="Open Sans"/>
            </a:endParaRPr>
          </a:p>
          <a:p>
            <a:pPr marL="0" marR="0" lvl="0" indent="0" algn="l" rtl="0">
              <a:lnSpc>
                <a:spcPct val="100000"/>
              </a:lnSpc>
              <a:spcBef>
                <a:spcPts val="1200"/>
              </a:spcBef>
              <a:spcAft>
                <a:spcPts val="0"/>
              </a:spcAft>
              <a:buNone/>
            </a:pPr>
            <a:r>
              <a:rPr lang="en-ZA" sz="1800">
                <a:latin typeface="Open Sans"/>
                <a:ea typeface="Open Sans"/>
                <a:cs typeface="Open Sans"/>
                <a:sym typeface="Open Sans"/>
              </a:rPr>
              <a:t>Investment in this reporting period amounted to R6,311,140,74.</a:t>
            </a:r>
            <a:endParaRPr sz="1800">
              <a:latin typeface="Open Sans"/>
              <a:ea typeface="Open Sans"/>
              <a:cs typeface="Open Sans"/>
              <a:sym typeface="Open Sans"/>
            </a:endParaRPr>
          </a:p>
        </p:txBody>
      </p:sp>
      <p:sp>
        <p:nvSpPr>
          <p:cNvPr id="448" name="Google Shape;448;p28"/>
          <p:cNvSpPr txBox="1"/>
          <p:nvPr/>
        </p:nvSpPr>
        <p:spPr>
          <a:xfrm>
            <a:off x="8333474" y="5864276"/>
            <a:ext cx="3839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1400" b="0" i="0" u="none" strike="noStrike" cap="none">
                <a:solidFill>
                  <a:srgbClr val="000000"/>
                </a:solidFill>
                <a:latin typeface="Open Sans"/>
                <a:ea typeface="Open Sans"/>
                <a:cs typeface="Open Sans"/>
                <a:sym typeface="Open Sans"/>
              </a:rPr>
              <a:t>Scholarships awarded in </a:t>
            </a:r>
            <a:br>
              <a:rPr lang="en-ZA" sz="1400" b="0" i="0" u="none" strike="noStrike" cap="none">
                <a:solidFill>
                  <a:srgbClr val="000000"/>
                </a:solidFill>
                <a:latin typeface="Open Sans"/>
                <a:ea typeface="Open Sans"/>
                <a:cs typeface="Open Sans"/>
                <a:sym typeface="Open Sans"/>
              </a:rPr>
            </a:br>
            <a:r>
              <a:rPr lang="en-ZA" sz="1400" b="0" i="0" u="none" strike="noStrike" cap="none">
                <a:solidFill>
                  <a:srgbClr val="000000"/>
                </a:solidFill>
                <a:latin typeface="Open Sans"/>
                <a:ea typeface="Open Sans"/>
                <a:cs typeface="Open Sans"/>
                <a:sym typeface="Open Sans"/>
              </a:rPr>
              <a:t>202</a:t>
            </a:r>
            <a:r>
              <a:rPr lang="en-ZA">
                <a:latin typeface="Open Sans"/>
                <a:ea typeface="Open Sans"/>
                <a:cs typeface="Open Sans"/>
                <a:sym typeface="Open Sans"/>
              </a:rPr>
              <a:t>1/22</a:t>
            </a:r>
            <a:r>
              <a:rPr lang="en-ZA" sz="1400" b="0" i="0" u="none" strike="noStrike" cap="none">
                <a:solidFill>
                  <a:srgbClr val="000000"/>
                </a:solidFill>
                <a:latin typeface="Open Sans"/>
                <a:ea typeface="Open Sans"/>
                <a:cs typeface="Open Sans"/>
                <a:sym typeface="Open Sans"/>
              </a:rPr>
              <a:t> by gender</a:t>
            </a:r>
            <a:endParaRPr/>
          </a:p>
        </p:txBody>
      </p:sp>
      <p:pic>
        <p:nvPicPr>
          <p:cNvPr id="449" name="Google Shape;449;p28"/>
          <p:cNvPicPr preferRelativeResize="0"/>
          <p:nvPr/>
        </p:nvPicPr>
        <p:blipFill rotWithShape="1">
          <a:blip r:embed="rId4" cstate="screen">
            <a:alphaModFix/>
            <a:extLst>
              <a:ext uri="{28A0092B-C50C-407E-A947-70E740481C1C}">
                <a14:useLocalDpi xmlns:a14="http://schemas.microsoft.com/office/drawing/2010/main" xmlns=""/>
              </a:ext>
            </a:extLst>
          </a:blip>
          <a:srcRect l="8977" r="9182" b="17457"/>
          <a:stretch/>
        </p:blipFill>
        <p:spPr>
          <a:xfrm>
            <a:off x="8333475" y="1389750"/>
            <a:ext cx="3429201" cy="3876676"/>
          </a:xfrm>
          <a:prstGeom prst="rect">
            <a:avLst/>
          </a:prstGeom>
          <a:noFill/>
          <a:ln>
            <a:noFill/>
          </a:ln>
        </p:spPr>
      </p:pic>
      <p:pic>
        <p:nvPicPr>
          <p:cNvPr id="450" name="Google Shape;450;p28"/>
          <p:cNvPicPr preferRelativeResize="0"/>
          <p:nvPr/>
        </p:nvPicPr>
        <p:blipFill rotWithShape="1">
          <a:blip r:embed="rId5" cstate="screen">
            <a:alphaModFix/>
            <a:extLst>
              <a:ext uri="{28A0092B-C50C-407E-A947-70E740481C1C}">
                <a14:useLocalDpi xmlns:a14="http://schemas.microsoft.com/office/drawing/2010/main" xmlns=""/>
              </a:ext>
            </a:extLst>
          </a:blip>
          <a:srcRect r="6226"/>
          <a:stretch/>
        </p:blipFill>
        <p:spPr>
          <a:xfrm>
            <a:off x="3848075" y="1508075"/>
            <a:ext cx="3924325" cy="4277424"/>
          </a:xfrm>
          <a:prstGeom prst="rect">
            <a:avLst/>
          </a:prstGeom>
          <a:noFill/>
          <a:ln>
            <a:noFill/>
          </a:ln>
        </p:spPr>
      </p:pic>
      <p:sp>
        <p:nvSpPr>
          <p:cNvPr id="451" name="Google Shape;451;p28"/>
          <p:cNvSpPr txBox="1"/>
          <p:nvPr/>
        </p:nvSpPr>
        <p:spPr>
          <a:xfrm>
            <a:off x="4066274" y="5864276"/>
            <a:ext cx="3839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1400" b="0" i="0" u="none" strike="noStrike" cap="none">
                <a:solidFill>
                  <a:srgbClr val="000000"/>
                </a:solidFill>
                <a:latin typeface="Open Sans"/>
                <a:ea typeface="Open Sans"/>
                <a:cs typeface="Open Sans"/>
                <a:sym typeface="Open Sans"/>
              </a:rPr>
              <a:t>Scholarships </a:t>
            </a:r>
            <a:r>
              <a:rPr lang="en-ZA">
                <a:latin typeface="Open Sans"/>
                <a:ea typeface="Open Sans"/>
                <a:cs typeface="Open Sans"/>
                <a:sym typeface="Open Sans"/>
              </a:rPr>
              <a:t>by population groups</a:t>
            </a:r>
            <a:r>
              <a:rPr lang="en-ZA" sz="1400" b="0" i="0" u="none" strike="noStrike" cap="none">
                <a:solidFill>
                  <a:srgbClr val="000000"/>
                </a:solidFill>
                <a:latin typeface="Open Sans"/>
                <a:ea typeface="Open Sans"/>
                <a:cs typeface="Open Sans"/>
                <a:sym typeface="Open Sans"/>
              </a:rPr>
              <a:t/>
            </a:r>
            <a:br>
              <a:rPr lang="en-ZA" sz="1400" b="0" i="0" u="none" strike="noStrike" cap="none">
                <a:solidFill>
                  <a:srgbClr val="000000"/>
                </a:solidFill>
                <a:latin typeface="Open Sans"/>
                <a:ea typeface="Open Sans"/>
                <a:cs typeface="Open Sans"/>
                <a:sym typeface="Open Sans"/>
              </a:rPr>
            </a:br>
            <a:r>
              <a:rPr lang="en-ZA" sz="1400" b="0" i="0" u="none" strike="noStrike" cap="none">
                <a:solidFill>
                  <a:srgbClr val="000000"/>
                </a:solidFill>
                <a:latin typeface="Open Sans"/>
                <a:ea typeface="Open Sans"/>
                <a:cs typeface="Open Sans"/>
                <a:sym typeface="Open Sans"/>
              </a:rPr>
              <a:t>202</a:t>
            </a:r>
            <a:r>
              <a:rPr lang="en-ZA">
                <a:latin typeface="Open Sans"/>
                <a:ea typeface="Open Sans"/>
                <a:cs typeface="Open Sans"/>
                <a:sym typeface="Open Sans"/>
              </a:rPr>
              <a:t>1/22</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30"/>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6697676" y="0"/>
            <a:ext cx="5486399" cy="6857999"/>
          </a:xfrm>
          <a:prstGeom prst="rect">
            <a:avLst/>
          </a:prstGeom>
          <a:noFill/>
          <a:ln>
            <a:noFill/>
          </a:ln>
        </p:spPr>
      </p:pic>
      <p:sp>
        <p:nvSpPr>
          <p:cNvPr id="457" name="Google Shape;457;p30"/>
          <p:cNvSpPr/>
          <p:nvPr/>
        </p:nvSpPr>
        <p:spPr>
          <a:xfrm>
            <a:off x="6617238" y="0"/>
            <a:ext cx="1812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0"/>
          <p:cNvSpPr/>
          <p:nvPr/>
        </p:nvSpPr>
        <p:spPr>
          <a:xfrm>
            <a:off x="6566075" y="1537050"/>
            <a:ext cx="5395200" cy="389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0"/>
          <p:cNvSpPr txBox="1">
            <a:spLocks noGrp="1"/>
          </p:cNvSpPr>
          <p:nvPr>
            <p:ph type="title"/>
          </p:nvPr>
        </p:nvSpPr>
        <p:spPr>
          <a:xfrm>
            <a:off x="838200" y="569047"/>
            <a:ext cx="9609765" cy="424691"/>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rgbClr val="7F7F7F"/>
              </a:buClr>
              <a:buSzPts val="3200"/>
              <a:buFont typeface="Open Sans"/>
              <a:buNone/>
            </a:pPr>
            <a:r>
              <a:rPr lang="en-ZA" sz="2400">
                <a:solidFill>
                  <a:srgbClr val="434343"/>
                </a:solidFill>
              </a:rPr>
              <a:t>E</a:t>
            </a:r>
            <a:r>
              <a:rPr lang="en-ZA" sz="2400">
                <a:solidFill>
                  <a:srgbClr val="434343"/>
                </a:solidFill>
                <a:latin typeface="Open Sans"/>
                <a:ea typeface="Open Sans"/>
                <a:cs typeface="Open Sans"/>
                <a:sym typeface="Open Sans"/>
              </a:rPr>
              <a:t>xternal bursaries</a:t>
            </a:r>
            <a:endParaRPr>
              <a:solidFill>
                <a:srgbClr val="434343"/>
              </a:solidFill>
            </a:endParaRPr>
          </a:p>
        </p:txBody>
      </p:sp>
      <p:sp>
        <p:nvSpPr>
          <p:cNvPr id="460" name="Google Shape;460;p30"/>
          <p:cNvSpPr txBox="1"/>
          <p:nvPr/>
        </p:nvSpPr>
        <p:spPr>
          <a:xfrm>
            <a:off x="676100" y="1108050"/>
            <a:ext cx="5940600" cy="694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900"/>
              </a:spcBef>
              <a:spcAft>
                <a:spcPts val="0"/>
              </a:spcAft>
              <a:buNone/>
            </a:pPr>
            <a:r>
              <a:rPr lang="en-ZA" sz="1800">
                <a:latin typeface="Open Sans"/>
                <a:ea typeface="Open Sans"/>
                <a:cs typeface="Open Sans"/>
                <a:sym typeface="Open Sans"/>
              </a:rPr>
              <a:t>The new policy provisions allowed SANRAL to expand the scope of bursary fields to include students in computer science, mechatronics, human resources, law, electrical engineering, accounting, supply chain and quantity surveying.</a:t>
            </a:r>
            <a:endParaRPr sz="1800">
              <a:latin typeface="Open Sans"/>
              <a:ea typeface="Open Sans"/>
              <a:cs typeface="Open Sans"/>
              <a:sym typeface="Open Sans"/>
            </a:endParaRPr>
          </a:p>
          <a:p>
            <a:pPr marL="0" marR="0" lvl="0" indent="0" algn="l" rtl="0">
              <a:lnSpc>
                <a:spcPct val="100000"/>
              </a:lnSpc>
              <a:spcBef>
                <a:spcPts val="900"/>
              </a:spcBef>
              <a:spcAft>
                <a:spcPts val="0"/>
              </a:spcAft>
              <a:buNone/>
            </a:pPr>
            <a:r>
              <a:rPr lang="en-ZA" sz="1800">
                <a:latin typeface="Open Sans"/>
                <a:ea typeface="Open Sans"/>
                <a:cs typeface="Open Sans"/>
                <a:sym typeface="Open Sans"/>
              </a:rPr>
              <a:t>Further changes to the programme include student access to the Wellness Programme. Future plans include access to tutoring services, as well as Code 08 learner’s and driver’s licence support.</a:t>
            </a:r>
            <a:endParaRPr sz="1800">
              <a:latin typeface="Open Sans"/>
              <a:ea typeface="Open Sans"/>
              <a:cs typeface="Open Sans"/>
              <a:sym typeface="Open Sans"/>
            </a:endParaRPr>
          </a:p>
          <a:p>
            <a:pPr marL="0" lvl="0" indent="0" algn="l" rtl="0">
              <a:spcBef>
                <a:spcPts val="900"/>
              </a:spcBef>
              <a:spcAft>
                <a:spcPts val="0"/>
              </a:spcAft>
              <a:buNone/>
            </a:pPr>
            <a:r>
              <a:rPr lang="en-ZA" sz="1800">
                <a:latin typeface="Open Sans"/>
                <a:ea typeface="Open Sans"/>
                <a:cs typeface="Open Sans"/>
                <a:sym typeface="Open Sans"/>
              </a:rPr>
              <a:t>This year, more awards were allocated to women. </a:t>
            </a:r>
            <a:endParaRPr sz="1800">
              <a:latin typeface="Open Sans"/>
              <a:ea typeface="Open Sans"/>
              <a:cs typeface="Open Sans"/>
              <a:sym typeface="Open Sans"/>
            </a:endParaRPr>
          </a:p>
          <a:p>
            <a:pPr marL="0" lvl="0" indent="0" algn="l" rtl="0">
              <a:spcBef>
                <a:spcPts val="900"/>
              </a:spcBef>
              <a:spcAft>
                <a:spcPts val="0"/>
              </a:spcAft>
              <a:buNone/>
            </a:pPr>
            <a:r>
              <a:rPr lang="en-ZA" sz="1800">
                <a:latin typeface="Open Sans"/>
                <a:ea typeface="Open Sans"/>
                <a:cs typeface="Open Sans"/>
                <a:sym typeface="Open Sans"/>
              </a:rPr>
              <a:t>SANRAL awarded external bursaries to 135 students for both postgraduate and undergraduate qualifications, 16 tertiary institutions with a focus on applicants from rural areas and disadvantaged communities. </a:t>
            </a:r>
            <a:endParaRPr sz="1800">
              <a:latin typeface="Open Sans"/>
              <a:ea typeface="Open Sans"/>
              <a:cs typeface="Open Sans"/>
              <a:sym typeface="Open Sans"/>
            </a:endParaRPr>
          </a:p>
          <a:p>
            <a:pPr marL="0" marR="0" lvl="0" indent="0" algn="l" rtl="0">
              <a:lnSpc>
                <a:spcPct val="100000"/>
              </a:lnSpc>
              <a:spcBef>
                <a:spcPts val="900"/>
              </a:spcBef>
              <a:spcAft>
                <a:spcPts val="0"/>
              </a:spcAft>
              <a:buNone/>
            </a:pPr>
            <a:endParaRPr sz="1800">
              <a:latin typeface="Open Sans"/>
              <a:ea typeface="Open Sans"/>
              <a:cs typeface="Open Sans"/>
              <a:sym typeface="Open Sans"/>
            </a:endParaRPr>
          </a:p>
          <a:p>
            <a:pPr marL="0" marR="0" lvl="0" indent="0" algn="l" rtl="0">
              <a:lnSpc>
                <a:spcPct val="100000"/>
              </a:lnSpc>
              <a:spcBef>
                <a:spcPts val="900"/>
              </a:spcBef>
              <a:spcAft>
                <a:spcPts val="0"/>
              </a:spcAft>
              <a:buNone/>
            </a:pPr>
            <a:endParaRPr sz="1800">
              <a:latin typeface="Open Sans"/>
              <a:ea typeface="Open Sans"/>
              <a:cs typeface="Open Sans"/>
              <a:sym typeface="Open Sans"/>
            </a:endParaRPr>
          </a:p>
          <a:p>
            <a:pPr marL="0" marR="0" lvl="0" indent="0" algn="l" rtl="0">
              <a:lnSpc>
                <a:spcPct val="100000"/>
              </a:lnSpc>
              <a:spcBef>
                <a:spcPts val="900"/>
              </a:spcBef>
              <a:spcAft>
                <a:spcPts val="0"/>
              </a:spcAft>
              <a:buNone/>
            </a:pPr>
            <a:endParaRPr sz="1800">
              <a:latin typeface="Open Sans"/>
              <a:ea typeface="Open Sans"/>
              <a:cs typeface="Open Sans"/>
              <a:sym typeface="Open Sans"/>
            </a:endParaRPr>
          </a:p>
          <a:p>
            <a:pPr marL="0" marR="0" lvl="0" indent="0" algn="l" rtl="0">
              <a:lnSpc>
                <a:spcPct val="100000"/>
              </a:lnSpc>
              <a:spcBef>
                <a:spcPts val="900"/>
              </a:spcBef>
              <a:spcAft>
                <a:spcPts val="0"/>
              </a:spcAft>
              <a:buNone/>
            </a:pPr>
            <a:endParaRPr sz="1800">
              <a:latin typeface="Open Sans"/>
              <a:ea typeface="Open Sans"/>
              <a:cs typeface="Open Sans"/>
              <a:sym typeface="Open Sans"/>
            </a:endParaRPr>
          </a:p>
          <a:p>
            <a:pPr marL="0" marR="0" lvl="0" indent="0" algn="l" rtl="0">
              <a:lnSpc>
                <a:spcPct val="100000"/>
              </a:lnSpc>
              <a:spcBef>
                <a:spcPts val="900"/>
              </a:spcBef>
              <a:spcAft>
                <a:spcPts val="0"/>
              </a:spcAft>
              <a:buNone/>
            </a:pPr>
            <a:endParaRPr sz="1800">
              <a:latin typeface="Open Sans"/>
              <a:ea typeface="Open Sans"/>
              <a:cs typeface="Open Sans"/>
              <a:sym typeface="Open Sans"/>
            </a:endParaRPr>
          </a:p>
          <a:p>
            <a:pPr marL="0" marR="0" lvl="0" indent="0" algn="l" rtl="0">
              <a:lnSpc>
                <a:spcPct val="100000"/>
              </a:lnSpc>
              <a:spcBef>
                <a:spcPts val="900"/>
              </a:spcBef>
              <a:spcAft>
                <a:spcPts val="0"/>
              </a:spcAft>
              <a:buNone/>
            </a:pPr>
            <a:endParaRPr sz="1800">
              <a:latin typeface="Open Sans"/>
              <a:ea typeface="Open Sans"/>
              <a:cs typeface="Open Sans"/>
              <a:sym typeface="Open Sans"/>
            </a:endParaRPr>
          </a:p>
        </p:txBody>
      </p:sp>
      <p:sp>
        <p:nvSpPr>
          <p:cNvPr id="461" name="Google Shape;461;p30"/>
          <p:cNvSpPr txBox="1"/>
          <p:nvPr/>
        </p:nvSpPr>
        <p:spPr>
          <a:xfrm>
            <a:off x="6817753" y="1610663"/>
            <a:ext cx="504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ZA" sz="1400" b="0" i="0" u="none" strike="noStrike" cap="none">
                <a:solidFill>
                  <a:srgbClr val="000000"/>
                </a:solidFill>
                <a:latin typeface="Open Sans"/>
                <a:ea typeface="Open Sans"/>
                <a:cs typeface="Open Sans"/>
                <a:sym typeface="Open Sans"/>
              </a:rPr>
              <a:t>External bursaries awarded in 202</a:t>
            </a:r>
            <a:r>
              <a:rPr lang="en-ZA">
                <a:latin typeface="Open Sans"/>
                <a:ea typeface="Open Sans"/>
                <a:cs typeface="Open Sans"/>
                <a:sym typeface="Open Sans"/>
              </a:rPr>
              <a:t>1</a:t>
            </a:r>
            <a:r>
              <a:rPr lang="en-ZA" sz="1400" b="0" i="0" u="none" strike="noStrike" cap="none">
                <a:solidFill>
                  <a:srgbClr val="000000"/>
                </a:solidFill>
                <a:latin typeface="Open Sans"/>
                <a:ea typeface="Open Sans"/>
                <a:cs typeface="Open Sans"/>
                <a:sym typeface="Open Sans"/>
              </a:rPr>
              <a:t>/</a:t>
            </a:r>
            <a:r>
              <a:rPr lang="en-ZA">
                <a:latin typeface="Open Sans"/>
                <a:ea typeface="Open Sans"/>
                <a:cs typeface="Open Sans"/>
                <a:sym typeface="Open Sans"/>
              </a:rPr>
              <a:t>22</a:t>
            </a:r>
            <a:endParaRPr/>
          </a:p>
        </p:txBody>
      </p:sp>
      <p:pic>
        <p:nvPicPr>
          <p:cNvPr id="462" name="Google Shape;462;p30"/>
          <p:cNvPicPr preferRelativeResize="0"/>
          <p:nvPr/>
        </p:nvPicPr>
        <p:blipFill rotWithShape="1">
          <a:blip r:embed="rId4" cstate="screen">
            <a:alphaModFix/>
            <a:extLst>
              <a:ext uri="{28A0092B-C50C-407E-A947-70E740481C1C}">
                <a14:useLocalDpi xmlns:a14="http://schemas.microsoft.com/office/drawing/2010/main" xmlns=""/>
              </a:ext>
            </a:extLst>
          </a:blip>
          <a:srcRect t="12472"/>
          <a:stretch/>
        </p:blipFill>
        <p:spPr>
          <a:xfrm>
            <a:off x="6616700" y="1918469"/>
            <a:ext cx="5395224" cy="34019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31"/>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7789750" y="0"/>
            <a:ext cx="4394325" cy="6857999"/>
          </a:xfrm>
          <a:prstGeom prst="rect">
            <a:avLst/>
          </a:prstGeom>
          <a:noFill/>
          <a:ln>
            <a:noFill/>
          </a:ln>
        </p:spPr>
      </p:pic>
      <p:sp>
        <p:nvSpPr>
          <p:cNvPr id="468" name="Google Shape;468;p31"/>
          <p:cNvSpPr/>
          <p:nvPr/>
        </p:nvSpPr>
        <p:spPr>
          <a:xfrm>
            <a:off x="7678338" y="-20675"/>
            <a:ext cx="1812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1"/>
          <p:cNvSpPr txBox="1">
            <a:spLocks noGrp="1"/>
          </p:cNvSpPr>
          <p:nvPr>
            <p:ph type="title"/>
          </p:nvPr>
        </p:nvSpPr>
        <p:spPr>
          <a:xfrm>
            <a:off x="838200" y="541346"/>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rgbClr val="7F7F7F"/>
              </a:buClr>
              <a:buSzPts val="3200"/>
              <a:buFont typeface="Open Sans"/>
              <a:buNone/>
            </a:pPr>
            <a:r>
              <a:rPr lang="en-ZA" sz="2800">
                <a:solidFill>
                  <a:srgbClr val="434343"/>
                </a:solidFill>
                <a:latin typeface="Open Sans"/>
                <a:ea typeface="Open Sans"/>
                <a:cs typeface="Open Sans"/>
                <a:sym typeface="Open Sans"/>
              </a:rPr>
              <a:t>Internships</a:t>
            </a:r>
            <a:r>
              <a:rPr lang="en-ZA" sz="2400">
                <a:solidFill>
                  <a:srgbClr val="434343"/>
                </a:solidFill>
                <a:latin typeface="Open Sans"/>
                <a:ea typeface="Open Sans"/>
                <a:cs typeface="Open Sans"/>
                <a:sym typeface="Open Sans"/>
              </a:rPr>
              <a:t>  </a:t>
            </a:r>
            <a:r>
              <a:rPr lang="en-ZA" sz="2000" b="0">
                <a:solidFill>
                  <a:srgbClr val="434343"/>
                </a:solidFill>
                <a:latin typeface="Open Sans"/>
                <a:ea typeface="Open Sans"/>
                <a:cs typeface="Open Sans"/>
                <a:sym typeface="Open Sans"/>
              </a:rPr>
              <a:t>(p167)</a:t>
            </a:r>
            <a:endParaRPr>
              <a:solidFill>
                <a:srgbClr val="434343"/>
              </a:solidFill>
            </a:endParaRPr>
          </a:p>
        </p:txBody>
      </p:sp>
      <p:sp>
        <p:nvSpPr>
          <p:cNvPr id="470" name="Google Shape;470;p31"/>
          <p:cNvSpPr txBox="1"/>
          <p:nvPr/>
        </p:nvSpPr>
        <p:spPr>
          <a:xfrm>
            <a:off x="8348613" y="670150"/>
            <a:ext cx="3276600" cy="5322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ZA" sz="1700" b="0" i="0" u="none" strike="noStrike" cap="none">
                <a:solidFill>
                  <a:srgbClr val="000000"/>
                </a:solidFill>
                <a:latin typeface="Open Sans"/>
                <a:ea typeface="Open Sans"/>
                <a:cs typeface="Open Sans"/>
                <a:sym typeface="Open Sans"/>
              </a:rPr>
              <a:t>The regional offices facilitate student placement in Work Integrated Learning (WIL) programmes through road construction and maintenance contracts. </a:t>
            </a:r>
            <a:endParaRPr sz="1500"/>
          </a:p>
          <a:p>
            <a:pPr marL="0" marR="0" lvl="0" indent="0" algn="l" rtl="0">
              <a:lnSpc>
                <a:spcPct val="115000"/>
              </a:lnSpc>
              <a:spcBef>
                <a:spcPts val="1200"/>
              </a:spcBef>
              <a:spcAft>
                <a:spcPts val="0"/>
              </a:spcAft>
              <a:buNone/>
            </a:pPr>
            <a:r>
              <a:rPr lang="en-ZA" sz="1700" b="0" i="0" u="none" strike="noStrike" cap="none">
                <a:solidFill>
                  <a:srgbClr val="000000"/>
                </a:solidFill>
                <a:latin typeface="Open Sans"/>
                <a:ea typeface="Open Sans"/>
                <a:cs typeface="Open Sans"/>
                <a:sym typeface="Open Sans"/>
              </a:rPr>
              <a:t>The intern signs a WIL contract with the training provider (consultant), who provides the necessary training guided by the student’s logbook as designed for their respective discipline. Work integrated Learning is open for all disciplines and runs for either 6, 12, or 18 months.</a:t>
            </a:r>
            <a:endParaRPr sz="1700" b="0" i="0" u="none" strike="noStrike" cap="none">
              <a:solidFill>
                <a:srgbClr val="000000"/>
              </a:solidFill>
              <a:latin typeface="Open Sans"/>
              <a:ea typeface="Open Sans"/>
              <a:cs typeface="Open Sans"/>
              <a:sym typeface="Open Sans"/>
            </a:endParaRPr>
          </a:p>
        </p:txBody>
      </p:sp>
      <p:pic>
        <p:nvPicPr>
          <p:cNvPr id="471" name="Google Shape;471;p31"/>
          <p:cNvPicPr preferRelativeResize="0"/>
          <p:nvPr/>
        </p:nvPicPr>
        <p:blipFill>
          <a:blip r:embed="rId4" cstate="screen">
            <a:alphaModFix/>
            <a:extLst>
              <a:ext uri="{28A0092B-C50C-407E-A947-70E740481C1C}">
                <a14:useLocalDpi xmlns:a14="http://schemas.microsoft.com/office/drawing/2010/main" xmlns=""/>
              </a:ext>
            </a:extLst>
          </a:blip>
          <a:stretch>
            <a:fillRect/>
          </a:stretch>
        </p:blipFill>
        <p:spPr>
          <a:xfrm>
            <a:off x="2392375" y="1278769"/>
            <a:ext cx="4959101" cy="5558556"/>
          </a:xfrm>
          <a:prstGeom prst="rect">
            <a:avLst/>
          </a:prstGeom>
          <a:noFill/>
          <a:ln>
            <a:noFill/>
          </a:ln>
        </p:spPr>
      </p:pic>
      <p:sp>
        <p:nvSpPr>
          <p:cNvPr id="473" name="Google Shape;473;p31"/>
          <p:cNvSpPr txBox="1"/>
          <p:nvPr/>
        </p:nvSpPr>
        <p:spPr>
          <a:xfrm>
            <a:off x="838200" y="1442405"/>
            <a:ext cx="3510918"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ZA" i="1" dirty="0">
                <a:latin typeface="Open Sans SemiBold"/>
                <a:ea typeface="Open Sans SemiBold"/>
                <a:cs typeface="Open Sans SemiBold"/>
                <a:sym typeface="Open Sans SemiBold"/>
              </a:rPr>
              <a:t>Interns on SANRAL contracts by gender</a:t>
            </a:r>
            <a:endParaRPr i="1" dirty="0">
              <a:latin typeface="Open Sans SemiBold"/>
              <a:ea typeface="Open Sans SemiBold"/>
              <a:cs typeface="Open Sans SemiBold"/>
              <a:sym typeface="Open Sans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g16133849b91_2_12"/>
          <p:cNvPicPr preferRelativeResize="0"/>
          <p:nvPr/>
        </p:nvPicPr>
        <p:blipFill>
          <a:blip r:embed="rId3">
            <a:alphaModFix/>
          </a:blip>
          <a:stretch>
            <a:fillRect/>
          </a:stretch>
        </p:blipFill>
        <p:spPr>
          <a:xfrm>
            <a:off x="1" y="17605"/>
            <a:ext cx="12191999" cy="6840395"/>
          </a:xfrm>
          <a:prstGeom prst="rect">
            <a:avLst/>
          </a:prstGeom>
          <a:noFill/>
          <a:ln>
            <a:noFill/>
          </a:ln>
        </p:spPr>
      </p:pic>
      <p:pic>
        <p:nvPicPr>
          <p:cNvPr id="85" name="Google Shape;85;g16133849b91_2_12"/>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86" name="Google Shape;86;g16133849b91_2_12"/>
          <p:cNvPicPr preferRelativeResize="0"/>
          <p:nvPr/>
        </p:nvPicPr>
        <p:blipFill rotWithShape="1">
          <a:blip r:embed="rId5">
            <a:alphaModFix/>
          </a:blip>
          <a:srcRect/>
          <a:stretch/>
        </p:blipFill>
        <p:spPr>
          <a:xfrm>
            <a:off x="205089" y="5828847"/>
            <a:ext cx="1234689" cy="886845"/>
          </a:xfrm>
          <a:prstGeom prst="rect">
            <a:avLst/>
          </a:prstGeom>
          <a:noFill/>
          <a:ln>
            <a:noFill/>
          </a:ln>
        </p:spPr>
      </p:pic>
      <p:pic>
        <p:nvPicPr>
          <p:cNvPr id="87" name="Google Shape;87;g16133849b91_2_12"/>
          <p:cNvPicPr preferRelativeResize="0"/>
          <p:nvPr/>
        </p:nvPicPr>
        <p:blipFill rotWithShape="1">
          <a:blip r:embed="rId6" cstate="screen">
            <a:alphaModFix amt="20000"/>
            <a:extLst>
              <a:ext uri="{28A0092B-C50C-407E-A947-70E740481C1C}">
                <a14:useLocalDpi xmlns:a14="http://schemas.microsoft.com/office/drawing/2010/main" xmlns=""/>
              </a:ext>
            </a:extLst>
          </a:blip>
          <a:srcRect/>
          <a:stretch/>
        </p:blipFill>
        <p:spPr>
          <a:xfrm rot="-1302465">
            <a:off x="-925163" y="1314441"/>
            <a:ext cx="12372967" cy="1864018"/>
          </a:xfrm>
          <a:prstGeom prst="rect">
            <a:avLst/>
          </a:prstGeom>
          <a:noFill/>
          <a:ln>
            <a:noFill/>
          </a:ln>
        </p:spPr>
      </p:pic>
      <p:sp>
        <p:nvSpPr>
          <p:cNvPr id="88" name="Google Shape;88;g16133849b91_2_12"/>
          <p:cNvSpPr txBox="1">
            <a:spLocks noGrp="1"/>
          </p:cNvSpPr>
          <p:nvPr>
            <p:ph type="title"/>
          </p:nvPr>
        </p:nvSpPr>
        <p:spPr>
          <a:xfrm>
            <a:off x="838200" y="341723"/>
            <a:ext cx="9609900" cy="879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F7F7F"/>
              </a:buClr>
              <a:buSzPts val="3200"/>
              <a:buFont typeface="Open Sans"/>
              <a:buNone/>
            </a:pPr>
            <a:r>
              <a:rPr lang="en-ZA" sz="2800">
                <a:solidFill>
                  <a:srgbClr val="666666"/>
                </a:solidFill>
              </a:rPr>
              <a:t>Principal tasks and objectives</a:t>
            </a:r>
            <a:endParaRPr>
              <a:solidFill>
                <a:srgbClr val="666666"/>
              </a:solidFill>
            </a:endParaRPr>
          </a:p>
        </p:txBody>
      </p:sp>
      <p:pic>
        <p:nvPicPr>
          <p:cNvPr id="89" name="Google Shape;89;g16133849b91_2_12"/>
          <p:cNvPicPr preferRelativeResize="0"/>
          <p:nvPr/>
        </p:nvPicPr>
        <p:blipFill rotWithShape="1">
          <a:blip r:embed="rId5">
            <a:alphaModFix/>
          </a:blip>
          <a:srcRect/>
          <a:stretch/>
        </p:blipFill>
        <p:spPr>
          <a:xfrm>
            <a:off x="205089" y="5828847"/>
            <a:ext cx="1234689" cy="886845"/>
          </a:xfrm>
          <a:prstGeom prst="rect">
            <a:avLst/>
          </a:prstGeom>
          <a:noFill/>
          <a:ln>
            <a:noFill/>
          </a:ln>
        </p:spPr>
      </p:pic>
      <p:pic>
        <p:nvPicPr>
          <p:cNvPr id="90" name="Google Shape;90;g16133849b91_2_12"/>
          <p:cNvPicPr preferRelativeResize="0"/>
          <p:nvPr/>
        </p:nvPicPr>
        <p:blipFill rotWithShape="1">
          <a:blip r:embed="rId7" cstate="screen">
            <a:alphaModFix/>
            <a:extLst>
              <a:ext uri="{28A0092B-C50C-407E-A947-70E740481C1C}">
                <a14:useLocalDpi xmlns:a14="http://schemas.microsoft.com/office/drawing/2010/main" xmlns=""/>
              </a:ext>
            </a:extLst>
          </a:blip>
          <a:srcRect t="13322"/>
          <a:stretch/>
        </p:blipFill>
        <p:spPr>
          <a:xfrm>
            <a:off x="0" y="1763301"/>
            <a:ext cx="12192001" cy="402272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32"/>
          <p:cNvPicPr preferRelativeResize="0"/>
          <p:nvPr/>
        </p:nvPicPr>
        <p:blipFill>
          <a:blip r:embed="rId3" cstate="screen">
            <a:alphaModFix/>
            <a:extLst>
              <a:ext uri="{28A0092B-C50C-407E-A947-70E740481C1C}">
                <a14:useLocalDpi xmlns:a14="http://schemas.microsoft.com/office/drawing/2010/main" xmlns=""/>
              </a:ext>
            </a:extLst>
          </a:blip>
          <a:stretch>
            <a:fillRect/>
          </a:stretch>
        </p:blipFill>
        <p:spPr>
          <a:xfrm>
            <a:off x="3199599" y="0"/>
            <a:ext cx="8849326" cy="6857999"/>
          </a:xfrm>
          <a:prstGeom prst="rect">
            <a:avLst/>
          </a:prstGeom>
          <a:noFill/>
          <a:ln>
            <a:noFill/>
          </a:ln>
        </p:spPr>
      </p:pic>
      <p:sp>
        <p:nvSpPr>
          <p:cNvPr id="480" name="Google Shape;480;p32"/>
          <p:cNvSpPr txBox="1">
            <a:spLocks noGrp="1"/>
          </p:cNvSpPr>
          <p:nvPr>
            <p:ph type="title"/>
          </p:nvPr>
        </p:nvSpPr>
        <p:spPr>
          <a:xfrm>
            <a:off x="394475" y="1160400"/>
            <a:ext cx="2355900" cy="1062000"/>
          </a:xfrm>
          <a:prstGeom prst="rect">
            <a:avLst/>
          </a:prstGeom>
          <a:noFill/>
          <a:ln>
            <a:noFill/>
          </a:ln>
        </p:spPr>
        <p:txBody>
          <a:bodyPr spcFirstLastPara="1" wrap="square" lIns="91425" tIns="45700" rIns="91425" bIns="45700" anchor="ctr" anchorCtr="0">
            <a:spAutoFit/>
          </a:bodyPr>
          <a:lstStyle/>
          <a:p>
            <a:pPr marL="0" lvl="0" indent="0" algn="r" rtl="0">
              <a:lnSpc>
                <a:spcPct val="90000"/>
              </a:lnSpc>
              <a:spcBef>
                <a:spcPts val="0"/>
              </a:spcBef>
              <a:spcAft>
                <a:spcPts val="0"/>
              </a:spcAft>
              <a:buSzPts val="3200"/>
              <a:buNone/>
            </a:pPr>
            <a:r>
              <a:rPr lang="en-ZA" sz="2400">
                <a:solidFill>
                  <a:srgbClr val="434343"/>
                </a:solidFill>
              </a:rPr>
              <a:t>Information Technology – </a:t>
            </a:r>
            <a:r>
              <a:rPr lang="en-ZA" sz="2200" b="0">
                <a:solidFill>
                  <a:srgbClr val="434343"/>
                </a:solidFill>
              </a:rPr>
              <a:t>(p200)</a:t>
            </a:r>
            <a:endParaRPr sz="3000" b="0">
              <a:solidFill>
                <a:srgbClr val="434343"/>
              </a:solidFill>
            </a:endParaRPr>
          </a:p>
        </p:txBody>
      </p:sp>
      <p:sp>
        <p:nvSpPr>
          <p:cNvPr id="481" name="Google Shape;481;p32"/>
          <p:cNvSpPr txBox="1"/>
          <p:nvPr/>
        </p:nvSpPr>
        <p:spPr>
          <a:xfrm>
            <a:off x="394476" y="2395925"/>
            <a:ext cx="2772900" cy="286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ZA" sz="1800" b="1" i="0" u="none" strike="noStrike" cap="none">
                <a:solidFill>
                  <a:srgbClr val="F36F21"/>
                </a:solidFill>
                <a:latin typeface="Open Sans"/>
                <a:ea typeface="Open Sans"/>
                <a:cs typeface="Open Sans"/>
                <a:sym typeface="Open Sans"/>
              </a:rPr>
              <a:t>Snapshot: Five-Year ICT strategy 2023 </a:t>
            </a:r>
            <a:r>
              <a:rPr lang="en-ZA" sz="1800" b="0" i="0" u="none" strike="noStrike" cap="none">
                <a:solidFill>
                  <a:srgbClr val="F36F21"/>
                </a:solidFill>
                <a:latin typeface="Open Sans"/>
                <a:ea typeface="Open Sans"/>
                <a:cs typeface="Open Sans"/>
                <a:sym typeface="Open Sans"/>
              </a:rPr>
              <a:t>(p</a:t>
            </a:r>
            <a:r>
              <a:rPr lang="en-ZA" sz="1800">
                <a:solidFill>
                  <a:srgbClr val="F36F21"/>
                </a:solidFill>
                <a:latin typeface="Open Sans"/>
                <a:ea typeface="Open Sans"/>
                <a:cs typeface="Open Sans"/>
                <a:sym typeface="Open Sans"/>
              </a:rPr>
              <a:t>201</a:t>
            </a:r>
            <a:r>
              <a:rPr lang="en-ZA" sz="1800" b="0" i="0" u="none" strike="noStrike" cap="none">
                <a:solidFill>
                  <a:srgbClr val="F36F21"/>
                </a:solidFill>
                <a:latin typeface="Open Sans"/>
                <a:ea typeface="Open Sans"/>
                <a:cs typeface="Open Sans"/>
                <a:sym typeface="Open Sans"/>
              </a:rPr>
              <a:t>)</a:t>
            </a:r>
            <a:endParaRPr sz="1800" b="0" i="0" u="none" strike="noStrike" cap="none">
              <a:solidFill>
                <a:srgbClr val="F3A578"/>
              </a:solidFill>
              <a:latin typeface="Open Sans"/>
              <a:ea typeface="Open Sans"/>
              <a:cs typeface="Open Sans"/>
              <a:sym typeface="Open Sans"/>
            </a:endParaRPr>
          </a:p>
          <a:p>
            <a:pPr marL="0" marR="0" lvl="0" indent="0" algn="l" rtl="0">
              <a:lnSpc>
                <a:spcPct val="131111"/>
              </a:lnSpc>
              <a:spcBef>
                <a:spcPts val="600"/>
              </a:spcBef>
              <a:spcAft>
                <a:spcPts val="0"/>
              </a:spcAft>
              <a:buNone/>
            </a:pPr>
            <a:r>
              <a:rPr lang="en-ZA" sz="1600" b="0" i="0" u="none" strike="noStrike" cap="none">
                <a:solidFill>
                  <a:srgbClr val="000000"/>
                </a:solidFill>
                <a:latin typeface="Open Sans"/>
                <a:ea typeface="Open Sans"/>
                <a:cs typeface="Open Sans"/>
                <a:sym typeface="Open Sans"/>
              </a:rPr>
              <a:t>The strategy has identified five key pillars to support the nine key focus areas in enabling SANRAL to realise its Horizon 2030 strategic objectives.</a:t>
            </a:r>
            <a:endParaRPr sz="1600" b="0" i="0" u="none" strike="noStrike" cap="none">
              <a:solidFill>
                <a:srgbClr val="000000"/>
              </a:solidFill>
              <a:latin typeface="Open Sans"/>
              <a:ea typeface="Open Sans"/>
              <a:cs typeface="Open Sans"/>
              <a:sym typeface="Open Sans"/>
            </a:endParaRPr>
          </a:p>
        </p:txBody>
      </p:sp>
      <p:sp>
        <p:nvSpPr>
          <p:cNvPr id="482" name="Google Shape;482;p32"/>
          <p:cNvSpPr/>
          <p:nvPr/>
        </p:nvSpPr>
        <p:spPr>
          <a:xfrm>
            <a:off x="12010788" y="0"/>
            <a:ext cx="1812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g161f56eb8fd_0_89"/>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5850601" y="0"/>
            <a:ext cx="6333473" cy="6857999"/>
          </a:xfrm>
          <a:prstGeom prst="rect">
            <a:avLst/>
          </a:prstGeom>
          <a:noFill/>
          <a:ln>
            <a:noFill/>
          </a:ln>
        </p:spPr>
      </p:pic>
      <p:sp>
        <p:nvSpPr>
          <p:cNvPr id="488" name="Google Shape;488;g161f56eb8fd_0_89"/>
          <p:cNvSpPr/>
          <p:nvPr/>
        </p:nvSpPr>
        <p:spPr>
          <a:xfrm>
            <a:off x="5838600" y="-141825"/>
            <a:ext cx="181200" cy="699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g161f56eb8fd_0_89"/>
          <p:cNvSpPr txBox="1">
            <a:spLocks noGrp="1"/>
          </p:cNvSpPr>
          <p:nvPr>
            <p:ph type="title"/>
          </p:nvPr>
        </p:nvSpPr>
        <p:spPr>
          <a:xfrm>
            <a:off x="1772478" y="620019"/>
            <a:ext cx="9609900" cy="8793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3200"/>
              <a:buNone/>
            </a:pPr>
            <a:r>
              <a:rPr lang="en-ZA" sz="2800">
                <a:solidFill>
                  <a:srgbClr val="434343"/>
                </a:solidFill>
                <a:latin typeface="Open Sans"/>
                <a:ea typeface="Open Sans"/>
                <a:cs typeface="Open Sans"/>
                <a:sym typeface="Open Sans"/>
              </a:rPr>
              <a:t>Annual Financial Statements </a:t>
            </a:r>
            <a:br>
              <a:rPr lang="en-ZA" sz="2800">
                <a:solidFill>
                  <a:srgbClr val="434343"/>
                </a:solidFill>
                <a:latin typeface="Open Sans"/>
                <a:ea typeface="Open Sans"/>
                <a:cs typeface="Open Sans"/>
                <a:sym typeface="Open Sans"/>
              </a:rPr>
            </a:br>
            <a:r>
              <a:rPr lang="en-ZA" sz="2800">
                <a:solidFill>
                  <a:srgbClr val="434343"/>
                </a:solidFill>
                <a:latin typeface="Open Sans"/>
                <a:ea typeface="Open Sans"/>
                <a:cs typeface="Open Sans"/>
                <a:sym typeface="Open Sans"/>
              </a:rPr>
              <a:t>202</a:t>
            </a:r>
            <a:r>
              <a:rPr lang="en-ZA" sz="2800">
                <a:solidFill>
                  <a:srgbClr val="434343"/>
                </a:solidFill>
              </a:rPr>
              <a:t>1</a:t>
            </a:r>
            <a:r>
              <a:rPr lang="en-ZA" sz="2800">
                <a:solidFill>
                  <a:srgbClr val="434343"/>
                </a:solidFill>
                <a:latin typeface="Open Sans"/>
                <a:ea typeface="Open Sans"/>
                <a:cs typeface="Open Sans"/>
                <a:sym typeface="Open Sans"/>
              </a:rPr>
              <a:t>/22</a:t>
            </a:r>
            <a:endParaRPr>
              <a:solidFill>
                <a:srgbClr val="434343"/>
              </a:solidFill>
            </a:endParaRPr>
          </a:p>
        </p:txBody>
      </p:sp>
      <p:sp>
        <p:nvSpPr>
          <p:cNvPr id="490" name="Google Shape;490;g161f56eb8fd_0_89"/>
          <p:cNvSpPr txBox="1"/>
          <p:nvPr/>
        </p:nvSpPr>
        <p:spPr>
          <a:xfrm>
            <a:off x="5286243" y="2119377"/>
            <a:ext cx="6096000" cy="1015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ZA" sz="3200" b="1" i="0" u="none" strike="noStrike" cap="none">
                <a:solidFill>
                  <a:schemeClr val="accent6"/>
                </a:solidFill>
                <a:latin typeface="Open Sans"/>
                <a:ea typeface="Open Sans"/>
                <a:cs typeface="Open Sans"/>
                <a:sym typeface="Open Sans"/>
              </a:rPr>
              <a:t>Volume 2</a:t>
            </a:r>
            <a:br>
              <a:rPr lang="en-ZA" sz="3200" b="1" i="0" u="none" strike="noStrike" cap="none">
                <a:solidFill>
                  <a:schemeClr val="accent6"/>
                </a:solidFill>
                <a:latin typeface="Open Sans"/>
                <a:ea typeface="Open Sans"/>
                <a:cs typeface="Open Sans"/>
                <a:sym typeface="Open Sans"/>
              </a:rPr>
            </a:br>
            <a:r>
              <a:rPr lang="en-ZA" sz="2800" b="0" i="0" u="none" strike="noStrike" cap="none">
                <a:solidFill>
                  <a:schemeClr val="accent6"/>
                </a:solidFill>
                <a:latin typeface="Open Sans"/>
                <a:ea typeface="Open Sans"/>
                <a:cs typeface="Open Sans"/>
                <a:sym typeface="Open Sans"/>
              </a:rPr>
              <a:t>Section </a:t>
            </a:r>
            <a:r>
              <a:rPr lang="en-ZA" sz="2800">
                <a:solidFill>
                  <a:schemeClr val="accent6"/>
                </a:solidFill>
                <a:latin typeface="Open Sans"/>
                <a:ea typeface="Open Sans"/>
                <a:cs typeface="Open Sans"/>
                <a:sym typeface="Open Sans"/>
              </a:rPr>
              <a:t>3</a:t>
            </a:r>
            <a:endParaRPr/>
          </a:p>
        </p:txBody>
      </p:sp>
      <p:pic>
        <p:nvPicPr>
          <p:cNvPr id="491" name="Google Shape;491;g161f56eb8fd_0_89"/>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492" name="Google Shape;492;g161f56eb8fd_0_89"/>
          <p:cNvPicPr preferRelativeResize="0"/>
          <p:nvPr/>
        </p:nvPicPr>
        <p:blipFill rotWithShape="1">
          <a:blip r:embed="rId5" cstate="screen">
            <a:alphaModFix/>
            <a:extLst>
              <a:ext uri="{28A0092B-C50C-407E-A947-70E740481C1C}">
                <a14:useLocalDpi xmlns:a14="http://schemas.microsoft.com/office/drawing/2010/main" xmlns=""/>
              </a:ext>
            </a:extLst>
          </a:blip>
          <a:srcRect/>
          <a:stretch/>
        </p:blipFill>
        <p:spPr>
          <a:xfrm>
            <a:off x="203199" y="5852901"/>
            <a:ext cx="1231900" cy="927506"/>
          </a:xfrm>
          <a:prstGeom prst="rect">
            <a:avLst/>
          </a:prstGeom>
          <a:noFill/>
          <a:ln>
            <a:noFill/>
          </a:ln>
        </p:spPr>
      </p:pic>
      <p:pic>
        <p:nvPicPr>
          <p:cNvPr id="493" name="Google Shape;493;g161f56eb8fd_0_89"/>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494" name="Google Shape;494;g161f56eb8fd_0_89"/>
          <p:cNvPicPr preferRelativeResize="0"/>
          <p:nvPr/>
        </p:nvPicPr>
        <p:blipFill rotWithShape="1">
          <a:blip r:embed="rId5" cstate="screen">
            <a:alphaModFix/>
            <a:extLst>
              <a:ext uri="{28A0092B-C50C-407E-A947-70E740481C1C}">
                <a14:useLocalDpi xmlns:a14="http://schemas.microsoft.com/office/drawing/2010/main" xmlns=""/>
              </a:ext>
            </a:extLst>
          </a:blip>
          <a:srcRect/>
          <a:stretch/>
        </p:blipFill>
        <p:spPr>
          <a:xfrm>
            <a:off x="203199" y="5852901"/>
            <a:ext cx="1231900" cy="927506"/>
          </a:xfrm>
          <a:prstGeom prst="rect">
            <a:avLst/>
          </a:prstGeom>
          <a:noFill/>
          <a:ln>
            <a:noFill/>
          </a:ln>
        </p:spPr>
      </p:pic>
      <p:pic>
        <p:nvPicPr>
          <p:cNvPr id="495" name="Google Shape;495;g161f56eb8fd_0_89"/>
          <p:cNvPicPr preferRelativeResize="0"/>
          <p:nvPr/>
        </p:nvPicPr>
        <p:blipFill rotWithShape="1">
          <a:blip r:embed="rId6" cstate="print">
            <a:alphaModFix/>
            <a:extLst>
              <a:ext uri="{28A0092B-C50C-407E-A947-70E740481C1C}">
                <a14:useLocalDpi xmlns:a14="http://schemas.microsoft.com/office/drawing/2010/main" xmlns=""/>
              </a:ext>
            </a:extLst>
          </a:blip>
          <a:srcRect/>
          <a:stretch/>
        </p:blipFill>
        <p:spPr>
          <a:xfrm>
            <a:off x="7923" y="0"/>
            <a:ext cx="7419825" cy="6857999"/>
          </a:xfrm>
          <a:prstGeom prst="rect">
            <a:avLst/>
          </a:prstGeom>
          <a:noFill/>
          <a:ln>
            <a:noFill/>
          </a:ln>
        </p:spPr>
      </p:pic>
      <p:pic>
        <p:nvPicPr>
          <p:cNvPr id="496" name="Google Shape;496;g161f56eb8fd_0_89"/>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497" name="Google Shape;497;g161f56eb8fd_0_89"/>
          <p:cNvPicPr preferRelativeResize="0"/>
          <p:nvPr/>
        </p:nvPicPr>
        <p:blipFill rotWithShape="1">
          <a:blip r:embed="rId5" cstate="screen">
            <a:alphaModFix/>
            <a:extLst>
              <a:ext uri="{28A0092B-C50C-407E-A947-70E740481C1C}">
                <a14:useLocalDpi xmlns:a14="http://schemas.microsoft.com/office/drawing/2010/main" xmlns=""/>
              </a:ext>
            </a:extLst>
          </a:blip>
          <a:srcRect/>
          <a:stretch/>
        </p:blipFill>
        <p:spPr>
          <a:xfrm>
            <a:off x="203199" y="5852901"/>
            <a:ext cx="1231900" cy="92750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36"/>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6420327" y="0"/>
            <a:ext cx="5763748" cy="6857999"/>
          </a:xfrm>
          <a:prstGeom prst="rect">
            <a:avLst/>
          </a:prstGeom>
          <a:noFill/>
          <a:ln>
            <a:noFill/>
          </a:ln>
        </p:spPr>
      </p:pic>
      <p:sp>
        <p:nvSpPr>
          <p:cNvPr id="503" name="Google Shape;503;p36"/>
          <p:cNvSpPr/>
          <p:nvPr/>
        </p:nvSpPr>
        <p:spPr>
          <a:xfrm>
            <a:off x="10332750" y="1207775"/>
            <a:ext cx="13497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txBox="1">
            <a:spLocks noGrp="1"/>
          </p:cNvSpPr>
          <p:nvPr>
            <p:ph type="title"/>
          </p:nvPr>
        </p:nvSpPr>
        <p:spPr>
          <a:xfrm>
            <a:off x="838200" y="541347"/>
            <a:ext cx="108444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Summary: Corporate performance 202</a:t>
            </a:r>
            <a:r>
              <a:rPr lang="en-ZA" sz="2800">
                <a:solidFill>
                  <a:srgbClr val="434343"/>
                </a:solidFill>
              </a:rPr>
              <a:t>1</a:t>
            </a:r>
            <a:r>
              <a:rPr lang="en-ZA" sz="2800">
                <a:solidFill>
                  <a:srgbClr val="434343"/>
                </a:solidFill>
                <a:latin typeface="Open Sans"/>
                <a:ea typeface="Open Sans"/>
                <a:cs typeface="Open Sans"/>
                <a:sym typeface="Open Sans"/>
              </a:rPr>
              <a:t>/22 </a:t>
            </a:r>
            <a:r>
              <a:rPr lang="en-ZA" sz="2000" b="0">
                <a:solidFill>
                  <a:srgbClr val="434343"/>
                </a:solidFill>
                <a:latin typeface="Open Sans"/>
                <a:ea typeface="Open Sans"/>
                <a:cs typeface="Open Sans"/>
                <a:sym typeface="Open Sans"/>
              </a:rPr>
              <a:t>(Volume  2 p30-32)</a:t>
            </a:r>
            <a:endParaRPr>
              <a:solidFill>
                <a:srgbClr val="434343"/>
              </a:solidFill>
            </a:endParaRPr>
          </a:p>
        </p:txBody>
      </p:sp>
      <p:graphicFrame>
        <p:nvGraphicFramePr>
          <p:cNvPr id="505" name="Google Shape;505;p36"/>
          <p:cNvGraphicFramePr/>
          <p:nvPr/>
        </p:nvGraphicFramePr>
        <p:xfrm>
          <a:off x="484909" y="1330045"/>
          <a:ext cx="11055950" cy="4876680"/>
        </p:xfrm>
        <a:graphic>
          <a:graphicData uri="http://schemas.openxmlformats.org/drawingml/2006/table">
            <a:tbl>
              <a:tblPr firstRow="1" bandRow="1">
                <a:noFill/>
                <a:tableStyleId>{C81D8058-DF0F-499E-BABB-86C8FAD800CF}</a:tableStyleId>
              </a:tblPr>
              <a:tblGrid>
                <a:gridCol w="1685150">
                  <a:extLst>
                    <a:ext uri="{9D8B030D-6E8A-4147-A177-3AD203B41FA5}">
                      <a16:colId xmlns:a16="http://schemas.microsoft.com/office/drawing/2014/main" xmlns="" val="20000"/>
                    </a:ext>
                  </a:extLst>
                </a:gridCol>
                <a:gridCol w="1689800">
                  <a:extLst>
                    <a:ext uri="{9D8B030D-6E8A-4147-A177-3AD203B41FA5}">
                      <a16:colId xmlns:a16="http://schemas.microsoft.com/office/drawing/2014/main" xmlns="" val="20001"/>
                    </a:ext>
                  </a:extLst>
                </a:gridCol>
                <a:gridCol w="1321750">
                  <a:extLst>
                    <a:ext uri="{9D8B030D-6E8A-4147-A177-3AD203B41FA5}">
                      <a16:colId xmlns:a16="http://schemas.microsoft.com/office/drawing/2014/main" xmlns="" val="20002"/>
                    </a:ext>
                  </a:extLst>
                </a:gridCol>
                <a:gridCol w="1238725">
                  <a:extLst>
                    <a:ext uri="{9D8B030D-6E8A-4147-A177-3AD203B41FA5}">
                      <a16:colId xmlns:a16="http://schemas.microsoft.com/office/drawing/2014/main" xmlns="" val="20003"/>
                    </a:ext>
                  </a:extLst>
                </a:gridCol>
                <a:gridCol w="5120525">
                  <a:extLst>
                    <a:ext uri="{9D8B030D-6E8A-4147-A177-3AD203B41FA5}">
                      <a16:colId xmlns:a16="http://schemas.microsoft.com/office/drawing/2014/main" xmlns="" val="20004"/>
                    </a:ext>
                  </a:extLst>
                </a:gridCol>
              </a:tblGrid>
              <a:tr h="789900">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Outcome</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Outputs</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Total Output Indicators</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Targets   Achieved </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Reason for Non-achievement of Target</a:t>
                      </a:r>
                      <a:endParaRPr sz="1600" u="none" strike="noStrike" cap="none">
                        <a:solidFill>
                          <a:schemeClr val="lt1"/>
                        </a:solidFill>
                        <a:latin typeface="Open Sans"/>
                        <a:ea typeface="Open Sans"/>
                        <a:cs typeface="Open Sans"/>
                        <a:sym typeface="Open Sans"/>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xmlns="" val="10000"/>
                  </a:ext>
                </a:extLst>
              </a:tr>
              <a:tr h="544200">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Optimally maintained national road network</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AE7"/>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ZA" sz="1600" u="none" strike="noStrike" cap="none">
                          <a:solidFill>
                            <a:schemeClr val="dk1"/>
                          </a:solidFill>
                          <a:latin typeface="Open Sans"/>
                          <a:ea typeface="Open Sans"/>
                          <a:cs typeface="Open Sans"/>
                          <a:sym typeface="Open Sans"/>
                        </a:rPr>
                        <a:t>Management of national roads</a:t>
                      </a:r>
                      <a:endParaRPr/>
                    </a:p>
                    <a:p>
                      <a:pPr marL="0" marR="0" lvl="0" indent="0" algn="ctr" rtl="0">
                        <a:lnSpc>
                          <a:spcPct val="100000"/>
                        </a:lnSpc>
                        <a:spcBef>
                          <a:spcPts val="0"/>
                        </a:spcBef>
                        <a:spcAft>
                          <a:spcPts val="0"/>
                        </a:spcAft>
                        <a:buNone/>
                      </a:pPr>
                      <a:endParaRPr sz="1600" u="none" strike="noStrike" cap="none">
                        <a:solidFill>
                          <a:schemeClr val="dk1"/>
                        </a:solidFill>
                        <a:latin typeface="Open Sans"/>
                        <a:ea typeface="Open Sans"/>
                        <a:cs typeface="Open Sans"/>
                        <a:sym typeface="Open Sans"/>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AE7"/>
                    </a:solidFill>
                  </a:tcP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4</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AE7"/>
                    </a:solidFill>
                  </a:tcP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4</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AE7"/>
                    </a:solidFill>
                  </a:tcP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Not applicable</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AE7"/>
                    </a:solidFill>
                  </a:tcPr>
                </a:tc>
                <a:extLst>
                  <a:ext uri="{0D108BD9-81ED-4DB2-BD59-A6C34878D82A}">
                    <a16:rowId xmlns:a16="http://schemas.microsoft.com/office/drawing/2014/main" xmlns="" val="10001"/>
                  </a:ext>
                </a:extLst>
              </a:tr>
              <a:tr h="203200">
                <a:tc>
                  <a:txBody>
                    <a:bodyPr/>
                    <a:lstStyle/>
                    <a:p>
                      <a:pPr marL="0" marR="0" lvl="0" indent="0" algn="l" rtl="0">
                        <a:lnSpc>
                          <a:spcPct val="100000"/>
                        </a:lnSpc>
                        <a:spcBef>
                          <a:spcPts val="0"/>
                        </a:spcBef>
                        <a:spcAft>
                          <a:spcPts val="0"/>
                        </a:spcAft>
                        <a:buNone/>
                      </a:pPr>
                      <a:endParaRPr sz="1600" u="none" strike="noStrike" cap="none">
                        <a:solidFill>
                          <a:schemeClr val="dk1"/>
                        </a:solidFill>
                        <a:latin typeface="Open Sans"/>
                        <a:ea typeface="Open Sans"/>
                        <a:cs typeface="Open Sans"/>
                        <a:sym typeface="Open Sans"/>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Maintenance of national road network</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ZA" sz="1600">
                          <a:latin typeface="Open Sans"/>
                          <a:ea typeface="Open Sans"/>
                          <a:cs typeface="Open Sans"/>
                          <a:sym typeface="Open Sans"/>
                        </a:rPr>
                        <a:t>4</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ZA" sz="1600">
                          <a:latin typeface="Open Sans"/>
                          <a:ea typeface="Open Sans"/>
                          <a:cs typeface="Open Sans"/>
                          <a:sym typeface="Open Sans"/>
                        </a:rPr>
                        <a:t>2</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ZA" sz="1600">
                          <a:latin typeface="Open Sans"/>
                          <a:ea typeface="Open Sans"/>
                          <a:cs typeface="Open Sans"/>
                          <a:sym typeface="Open Sans"/>
                        </a:rPr>
                        <a:t>Underperformance due to delays in award of new reseal contracts, along with the 3- month</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r>
                        <a:rPr lang="en-ZA" sz="1600">
                          <a:latin typeface="Open Sans"/>
                          <a:ea typeface="Open Sans"/>
                          <a:cs typeface="Open Sans"/>
                          <a:sym typeface="Open Sans"/>
                        </a:rPr>
                        <a:t>ramp-up period after award resulted in very limited actual expenditure from projects procured in</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r>
                        <a:rPr lang="en-ZA" sz="1600">
                          <a:latin typeface="Open Sans"/>
                          <a:ea typeface="Open Sans"/>
                          <a:cs typeface="Open Sans"/>
                          <a:sym typeface="Open Sans"/>
                        </a:rPr>
                        <a:t>terms of latest SANRAL procurement requirements.</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Clr>
                          <a:srgbClr val="000000"/>
                        </a:buClr>
                        <a:buSzPts val="1600"/>
                        <a:buFont typeface="Arial"/>
                        <a:buNone/>
                      </a:pPr>
                      <a:r>
                        <a:rPr lang="en-ZA" sz="1600">
                          <a:latin typeface="Open Sans"/>
                          <a:ea typeface="Open Sans"/>
                          <a:cs typeface="Open Sans"/>
                          <a:sym typeface="Open Sans"/>
                        </a:rPr>
                        <a:t>Underperformance due to delays in award of new CAPEX contracts, along with the 3- month rampup period after award resulted in very limited</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r>
                        <a:rPr lang="en-ZA" sz="1600">
                          <a:latin typeface="Open Sans"/>
                          <a:ea typeface="Open Sans"/>
                          <a:cs typeface="Open Sans"/>
                          <a:sym typeface="Open Sans"/>
                        </a:rPr>
                        <a:t>actual expenditure from projects procured in terms of latest SANRAL procurement requirements.</a:t>
                      </a:r>
                      <a:endParaRPr sz="1600">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600"/>
                        <a:buFont typeface="Arial"/>
                        <a:buNone/>
                      </a:pPr>
                      <a:endParaRPr sz="1600">
                        <a:latin typeface="Open Sans"/>
                        <a:ea typeface="Open Sans"/>
                        <a:cs typeface="Open Sans"/>
                        <a:sym typeface="Open Sans"/>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2"/>
                  </a:ext>
                </a:extLst>
              </a:tr>
            </a:tbl>
          </a:graphicData>
        </a:graphic>
      </p:graphicFrame>
      <p:pic>
        <p:nvPicPr>
          <p:cNvPr id="506" name="Google Shape;506;p36"/>
          <p:cNvPicPr preferRelativeResize="0"/>
          <p:nvPr/>
        </p:nvPicPr>
        <p:blipFill rotWithShape="1">
          <a:blip r:embed="rId4">
            <a:alphaModFix/>
          </a:blip>
          <a:srcRect/>
          <a:stretch/>
        </p:blipFill>
        <p:spPr>
          <a:xfrm>
            <a:off x="205089" y="5828847"/>
            <a:ext cx="1234689" cy="88684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37"/>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6420327" y="0"/>
            <a:ext cx="5763748" cy="6857999"/>
          </a:xfrm>
          <a:prstGeom prst="rect">
            <a:avLst/>
          </a:prstGeom>
          <a:noFill/>
          <a:ln>
            <a:noFill/>
          </a:ln>
        </p:spPr>
      </p:pic>
      <p:sp>
        <p:nvSpPr>
          <p:cNvPr id="512" name="Google Shape;512;p37"/>
          <p:cNvSpPr/>
          <p:nvPr/>
        </p:nvSpPr>
        <p:spPr>
          <a:xfrm>
            <a:off x="10332750" y="1207775"/>
            <a:ext cx="1349700" cy="4829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3" name="Google Shape;513;p37"/>
          <p:cNvPicPr preferRelativeResize="0"/>
          <p:nvPr/>
        </p:nvPicPr>
        <p:blipFill rotWithShape="1">
          <a:blip r:embed="rId4" cstate="screen">
            <a:alphaModFix amt="35000"/>
            <a:extLst>
              <a:ext uri="{28A0092B-C50C-407E-A947-70E740481C1C}">
                <a14:useLocalDpi xmlns:a14="http://schemas.microsoft.com/office/drawing/2010/main" xmlns=""/>
              </a:ext>
            </a:extLst>
          </a:blip>
          <a:srcRect/>
          <a:stretch/>
        </p:blipFill>
        <p:spPr>
          <a:xfrm>
            <a:off x="4945743" y="4223048"/>
            <a:ext cx="6350000" cy="1168400"/>
          </a:xfrm>
          <a:prstGeom prst="rect">
            <a:avLst/>
          </a:prstGeom>
          <a:noFill/>
          <a:ln>
            <a:noFill/>
          </a:ln>
        </p:spPr>
      </p:pic>
      <p:sp>
        <p:nvSpPr>
          <p:cNvPr id="514" name="Google Shape;514;p37"/>
          <p:cNvSpPr txBox="1">
            <a:spLocks noGrp="1"/>
          </p:cNvSpPr>
          <p:nvPr>
            <p:ph type="title"/>
          </p:nvPr>
        </p:nvSpPr>
        <p:spPr>
          <a:xfrm>
            <a:off x="838200" y="541347"/>
            <a:ext cx="108444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Summary: Corporate performance 202</a:t>
            </a:r>
            <a:r>
              <a:rPr lang="en-ZA" sz="2800">
                <a:solidFill>
                  <a:srgbClr val="434343"/>
                </a:solidFill>
              </a:rPr>
              <a:t>1</a:t>
            </a:r>
            <a:r>
              <a:rPr lang="en-ZA" sz="2800">
                <a:solidFill>
                  <a:srgbClr val="434343"/>
                </a:solidFill>
                <a:latin typeface="Open Sans"/>
                <a:ea typeface="Open Sans"/>
                <a:cs typeface="Open Sans"/>
                <a:sym typeface="Open Sans"/>
              </a:rPr>
              <a:t>/22 </a:t>
            </a:r>
            <a:r>
              <a:rPr lang="en-ZA" sz="2000" b="0">
                <a:solidFill>
                  <a:srgbClr val="434343"/>
                </a:solidFill>
                <a:latin typeface="Open Sans"/>
                <a:ea typeface="Open Sans"/>
                <a:cs typeface="Open Sans"/>
                <a:sym typeface="Open Sans"/>
              </a:rPr>
              <a:t>(Volume 2 p</a:t>
            </a:r>
            <a:r>
              <a:rPr lang="en-ZA" sz="2000" b="0">
                <a:solidFill>
                  <a:srgbClr val="434343"/>
                </a:solidFill>
              </a:rPr>
              <a:t>30</a:t>
            </a:r>
            <a:r>
              <a:rPr lang="en-ZA" sz="2000" b="0">
                <a:solidFill>
                  <a:srgbClr val="434343"/>
                </a:solidFill>
                <a:latin typeface="Open Sans"/>
                <a:ea typeface="Open Sans"/>
                <a:cs typeface="Open Sans"/>
                <a:sym typeface="Open Sans"/>
              </a:rPr>
              <a:t>-32)</a:t>
            </a:r>
            <a:endParaRPr>
              <a:solidFill>
                <a:srgbClr val="434343"/>
              </a:solidFill>
            </a:endParaRPr>
          </a:p>
        </p:txBody>
      </p:sp>
      <p:graphicFrame>
        <p:nvGraphicFramePr>
          <p:cNvPr id="515" name="Google Shape;515;p37"/>
          <p:cNvGraphicFramePr/>
          <p:nvPr/>
        </p:nvGraphicFramePr>
        <p:xfrm>
          <a:off x="484909" y="1343900"/>
          <a:ext cx="11055950" cy="4506860"/>
        </p:xfrm>
        <a:graphic>
          <a:graphicData uri="http://schemas.openxmlformats.org/drawingml/2006/table">
            <a:tbl>
              <a:tblPr firstRow="1" bandRow="1">
                <a:noFill/>
                <a:tableStyleId>{C81D8058-DF0F-499E-BABB-86C8FAD800CF}</a:tableStyleId>
              </a:tblPr>
              <a:tblGrid>
                <a:gridCol w="1685150">
                  <a:extLst>
                    <a:ext uri="{9D8B030D-6E8A-4147-A177-3AD203B41FA5}">
                      <a16:colId xmlns:a16="http://schemas.microsoft.com/office/drawing/2014/main" xmlns="" val="20000"/>
                    </a:ext>
                  </a:extLst>
                </a:gridCol>
                <a:gridCol w="1689800">
                  <a:extLst>
                    <a:ext uri="{9D8B030D-6E8A-4147-A177-3AD203B41FA5}">
                      <a16:colId xmlns:a16="http://schemas.microsoft.com/office/drawing/2014/main" xmlns="" val="20001"/>
                    </a:ext>
                  </a:extLst>
                </a:gridCol>
                <a:gridCol w="1321750">
                  <a:extLst>
                    <a:ext uri="{9D8B030D-6E8A-4147-A177-3AD203B41FA5}">
                      <a16:colId xmlns:a16="http://schemas.microsoft.com/office/drawing/2014/main" xmlns="" val="20002"/>
                    </a:ext>
                  </a:extLst>
                </a:gridCol>
                <a:gridCol w="1238725">
                  <a:extLst>
                    <a:ext uri="{9D8B030D-6E8A-4147-A177-3AD203B41FA5}">
                      <a16:colId xmlns:a16="http://schemas.microsoft.com/office/drawing/2014/main" xmlns="" val="20003"/>
                    </a:ext>
                  </a:extLst>
                </a:gridCol>
                <a:gridCol w="5120525">
                  <a:extLst>
                    <a:ext uri="{9D8B030D-6E8A-4147-A177-3AD203B41FA5}">
                      <a16:colId xmlns:a16="http://schemas.microsoft.com/office/drawing/2014/main" xmlns="" val="20004"/>
                    </a:ext>
                  </a:extLst>
                </a:gridCol>
              </a:tblGrid>
              <a:tr h="789900">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Outcome</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Outputs</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Total Output Indicators</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Targets   Achieved </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Reason for Non-achievement of Target</a:t>
                      </a:r>
                      <a:endParaRPr sz="1600" u="none" strike="noStrike" cap="none">
                        <a:solidFill>
                          <a:schemeClr val="lt1"/>
                        </a:solidFill>
                        <a:latin typeface="Open Sans"/>
                        <a:ea typeface="Open Sans"/>
                        <a:cs typeface="Open Sans"/>
                        <a:sym typeface="Open Sans"/>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xmlns="" val="10000"/>
                  </a:ext>
                </a:extLst>
              </a:tr>
              <a:tr h="1407675">
                <a:tc>
                  <a:txBody>
                    <a:bodyPr/>
                    <a:lstStyle/>
                    <a:p>
                      <a:pPr marL="0" marR="0" lvl="0" indent="0" algn="l" rtl="0">
                        <a:lnSpc>
                          <a:spcPct val="100000"/>
                        </a:lnSpc>
                        <a:spcBef>
                          <a:spcPts val="0"/>
                        </a:spcBef>
                        <a:spcAft>
                          <a:spcPts val="0"/>
                        </a:spcAft>
                        <a:buNone/>
                      </a:pPr>
                      <a:endParaRPr sz="1600" u="none" strike="noStrike" cap="none">
                        <a:solidFill>
                          <a:schemeClr val="dk1"/>
                        </a:solidFill>
                        <a:latin typeface="Open Sans"/>
                        <a:ea typeface="Open Sans"/>
                        <a:cs typeface="Open Sans"/>
                        <a:sym typeface="Open Sans"/>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AE7"/>
                    </a:solidFill>
                  </a:tcP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Transformation of the industry</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AE7"/>
                    </a:solidFill>
                  </a:tcPr>
                </a:tc>
                <a:tc>
                  <a:txBody>
                    <a:bodyPr/>
                    <a:lstStyle/>
                    <a:p>
                      <a:pPr marL="0" marR="0" lvl="0" indent="0" algn="ctr" rtl="0">
                        <a:lnSpc>
                          <a:spcPct val="100000"/>
                        </a:lnSpc>
                        <a:spcBef>
                          <a:spcPts val="0"/>
                        </a:spcBef>
                        <a:spcAft>
                          <a:spcPts val="0"/>
                        </a:spcAft>
                        <a:buNone/>
                      </a:pPr>
                      <a:r>
                        <a:rPr lang="en-ZA" sz="1600">
                          <a:latin typeface="Open Sans"/>
                          <a:ea typeface="Open Sans"/>
                          <a:cs typeface="Open Sans"/>
                          <a:sym typeface="Open Sans"/>
                        </a:rPr>
                        <a:t>2</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AE7"/>
                    </a:solidFill>
                  </a:tcPr>
                </a:tc>
                <a:tc>
                  <a:txBody>
                    <a:bodyPr/>
                    <a:lstStyle/>
                    <a:p>
                      <a:pPr marL="0" marR="0" lvl="0" indent="0" algn="ctr" rtl="0">
                        <a:lnSpc>
                          <a:spcPct val="100000"/>
                        </a:lnSpc>
                        <a:spcBef>
                          <a:spcPts val="0"/>
                        </a:spcBef>
                        <a:spcAft>
                          <a:spcPts val="0"/>
                        </a:spcAft>
                        <a:buNone/>
                      </a:pPr>
                      <a:r>
                        <a:rPr lang="en-ZA" sz="1600">
                          <a:latin typeface="Open Sans"/>
                          <a:ea typeface="Open Sans"/>
                          <a:cs typeface="Open Sans"/>
                          <a:sym typeface="Open Sans"/>
                        </a:rPr>
                        <a:t>1</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AE7"/>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ZA" sz="1600">
                          <a:latin typeface="Open Sans"/>
                          <a:ea typeface="Open Sans"/>
                          <a:cs typeface="Open Sans"/>
                          <a:sym typeface="Open Sans"/>
                        </a:rPr>
                        <a:t>The annual target for SMME was not met</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r>
                        <a:rPr lang="en-ZA" sz="1600">
                          <a:latin typeface="Open Sans"/>
                          <a:ea typeface="Open Sans"/>
                          <a:cs typeface="Open Sans"/>
                          <a:sym typeface="Open Sans"/>
                        </a:rPr>
                        <a:t>for the year. Due to delays in award of new</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r>
                        <a:rPr lang="en-ZA" sz="1600">
                          <a:latin typeface="Open Sans"/>
                          <a:ea typeface="Open Sans"/>
                          <a:cs typeface="Open Sans"/>
                          <a:sym typeface="Open Sans"/>
                        </a:rPr>
                        <a:t>contracts, along with the 3-month ramp-up</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r>
                        <a:rPr lang="en-ZA" sz="1600">
                          <a:latin typeface="Open Sans"/>
                          <a:ea typeface="Open Sans"/>
                          <a:cs typeface="Open Sans"/>
                          <a:sym typeface="Open Sans"/>
                        </a:rPr>
                        <a:t>mobilisation period after award to enable SANRAL</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r>
                        <a:rPr lang="en-ZA" sz="1600">
                          <a:latin typeface="Open Sans"/>
                          <a:ea typeface="Open Sans"/>
                          <a:cs typeface="Open Sans"/>
                          <a:sym typeface="Open Sans"/>
                        </a:rPr>
                        <a:t>14-point procedures to be followed, resulted</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r>
                        <a:rPr lang="en-ZA" sz="1600">
                          <a:latin typeface="Open Sans"/>
                          <a:ea typeface="Open Sans"/>
                          <a:cs typeface="Open Sans"/>
                          <a:sym typeface="Open Sans"/>
                        </a:rPr>
                        <a:t>in very limited actual expenditure (and thus</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r>
                        <a:rPr lang="en-ZA" sz="1600">
                          <a:latin typeface="Open Sans"/>
                          <a:ea typeface="Open Sans"/>
                          <a:cs typeface="Open Sans"/>
                          <a:sym typeface="Open Sans"/>
                        </a:rPr>
                        <a:t>SMME opportunities) from projects procured</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r>
                        <a:rPr lang="en-ZA" sz="1600">
                          <a:latin typeface="Open Sans"/>
                          <a:ea typeface="Open Sans"/>
                          <a:cs typeface="Open Sans"/>
                          <a:sym typeface="Open Sans"/>
                        </a:rPr>
                        <a:t>in terms of latest SANRAL procurement</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r>
                        <a:rPr lang="en-ZA" sz="1600">
                          <a:latin typeface="Open Sans"/>
                          <a:ea typeface="Open Sans"/>
                          <a:cs typeface="Open Sans"/>
                          <a:sym typeface="Open Sans"/>
                        </a:rPr>
                        <a:t>requirements where more than 80% has</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r>
                        <a:rPr lang="en-ZA" sz="1600">
                          <a:latin typeface="Open Sans"/>
                          <a:ea typeface="Open Sans"/>
                          <a:cs typeface="Open Sans"/>
                          <a:sym typeface="Open Sans"/>
                        </a:rPr>
                        <a:t>been awarded 51% or more Black-owned</a:t>
                      </a:r>
                      <a:endParaRPr sz="1600">
                        <a:latin typeface="Open Sans"/>
                        <a:ea typeface="Open Sans"/>
                        <a:cs typeface="Open Sans"/>
                        <a:sym typeface="Open Sans"/>
                      </a:endParaRPr>
                    </a:p>
                    <a:p>
                      <a:pPr marL="0" marR="0" lvl="0" indent="0" algn="l" rtl="0">
                        <a:lnSpc>
                          <a:spcPct val="100000"/>
                        </a:lnSpc>
                        <a:spcBef>
                          <a:spcPts val="0"/>
                        </a:spcBef>
                        <a:spcAft>
                          <a:spcPts val="0"/>
                        </a:spcAft>
                        <a:buNone/>
                      </a:pPr>
                      <a:r>
                        <a:rPr lang="en-ZA" sz="1600">
                          <a:latin typeface="Open Sans"/>
                          <a:ea typeface="Open Sans"/>
                          <a:cs typeface="Open Sans"/>
                          <a:sym typeface="Open Sans"/>
                        </a:rPr>
                        <a:t>entities.</a:t>
                      </a:r>
                      <a:endParaRPr sz="1600">
                        <a:latin typeface="Open Sans"/>
                        <a:ea typeface="Open Sans"/>
                        <a:cs typeface="Open Sans"/>
                        <a:sym typeface="Open Sans"/>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AE7"/>
                    </a:solidFill>
                  </a:tcPr>
                </a:tc>
                <a:extLst>
                  <a:ext uri="{0D108BD9-81ED-4DB2-BD59-A6C34878D82A}">
                    <a16:rowId xmlns:a16="http://schemas.microsoft.com/office/drawing/2014/main" xmlns="" val="10001"/>
                  </a:ext>
                </a:extLst>
              </a:tr>
              <a:tr h="910300">
                <a:tc>
                  <a:txBody>
                    <a:bodyPr/>
                    <a:lstStyle/>
                    <a:p>
                      <a:pPr marL="0" marR="0" lvl="0" indent="0" algn="l" rtl="0">
                        <a:lnSpc>
                          <a:spcPct val="100000"/>
                        </a:lnSpc>
                        <a:spcBef>
                          <a:spcPts val="0"/>
                        </a:spcBef>
                        <a:spcAft>
                          <a:spcPts val="0"/>
                        </a:spcAft>
                        <a:buNone/>
                      </a:pPr>
                      <a:endParaRPr sz="1600" u="none" strike="noStrike" cap="none">
                        <a:solidFill>
                          <a:schemeClr val="dk1"/>
                        </a:solidFill>
                        <a:latin typeface="Open Sans"/>
                        <a:ea typeface="Open Sans"/>
                        <a:cs typeface="Open Sans"/>
                        <a:sym typeface="Open Sans"/>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Community Development Project</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0</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Procurement delays.</a:t>
                      </a:r>
                      <a:endParaRPr/>
                    </a:p>
                  </a:txBody>
                  <a:tcPr marL="91425" marR="91425"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2"/>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38"/>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6420327" y="0"/>
            <a:ext cx="5763748" cy="6857999"/>
          </a:xfrm>
          <a:prstGeom prst="rect">
            <a:avLst/>
          </a:prstGeom>
          <a:noFill/>
          <a:ln>
            <a:noFill/>
          </a:ln>
        </p:spPr>
      </p:pic>
      <p:sp>
        <p:nvSpPr>
          <p:cNvPr id="521" name="Google Shape;521;p38"/>
          <p:cNvSpPr/>
          <p:nvPr/>
        </p:nvSpPr>
        <p:spPr>
          <a:xfrm>
            <a:off x="10332750" y="1263125"/>
            <a:ext cx="1500300" cy="4155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txBox="1">
            <a:spLocks noGrp="1"/>
          </p:cNvSpPr>
          <p:nvPr>
            <p:ph type="title"/>
          </p:nvPr>
        </p:nvSpPr>
        <p:spPr>
          <a:xfrm>
            <a:off x="838200" y="541346"/>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Summary: Corporate performance 202</a:t>
            </a:r>
            <a:r>
              <a:rPr lang="en-ZA" sz="2800">
                <a:solidFill>
                  <a:srgbClr val="434343"/>
                </a:solidFill>
              </a:rPr>
              <a:t>1</a:t>
            </a:r>
            <a:r>
              <a:rPr lang="en-ZA" sz="2800">
                <a:solidFill>
                  <a:srgbClr val="434343"/>
                </a:solidFill>
                <a:latin typeface="Open Sans"/>
                <a:ea typeface="Open Sans"/>
                <a:cs typeface="Open Sans"/>
                <a:sym typeface="Open Sans"/>
              </a:rPr>
              <a:t>/2</a:t>
            </a:r>
            <a:r>
              <a:rPr lang="en-ZA" sz="2800">
                <a:solidFill>
                  <a:srgbClr val="434343"/>
                </a:solidFill>
              </a:rPr>
              <a:t>2 </a:t>
            </a:r>
            <a:r>
              <a:rPr lang="en-ZA" sz="2000" b="0" i="1">
                <a:solidFill>
                  <a:srgbClr val="434343"/>
                </a:solidFill>
                <a:latin typeface="Open Sans"/>
                <a:ea typeface="Open Sans"/>
                <a:cs typeface="Open Sans"/>
                <a:sym typeface="Open Sans"/>
              </a:rPr>
              <a:t>Continued</a:t>
            </a:r>
            <a:endParaRPr sz="2000" b="0" i="1">
              <a:solidFill>
                <a:srgbClr val="434343"/>
              </a:solidFill>
              <a:latin typeface="Open Sans"/>
              <a:ea typeface="Open Sans"/>
              <a:cs typeface="Open Sans"/>
              <a:sym typeface="Open Sans"/>
            </a:endParaRPr>
          </a:p>
        </p:txBody>
      </p:sp>
      <p:graphicFrame>
        <p:nvGraphicFramePr>
          <p:cNvPr id="523" name="Google Shape;523;p38"/>
          <p:cNvGraphicFramePr/>
          <p:nvPr>
            <p:extLst>
              <p:ext uri="{D42A27DB-BD31-4B8C-83A1-F6EECF244321}">
                <p14:modId xmlns:p14="http://schemas.microsoft.com/office/powerpoint/2010/main" xmlns="" val="1497035829"/>
              </p:ext>
            </p:extLst>
          </p:nvPr>
        </p:nvGraphicFramePr>
        <p:xfrm>
          <a:off x="556330" y="1488530"/>
          <a:ext cx="11079325" cy="3685355"/>
        </p:xfrm>
        <a:graphic>
          <a:graphicData uri="http://schemas.openxmlformats.org/drawingml/2006/table">
            <a:tbl>
              <a:tblPr firstRow="1" bandRow="1">
                <a:noFill/>
                <a:tableStyleId>{568EAB3C-6B33-461B-9518-16B4EB031E46}</a:tableStyleId>
              </a:tblPr>
              <a:tblGrid>
                <a:gridCol w="2450100">
                  <a:extLst>
                    <a:ext uri="{9D8B030D-6E8A-4147-A177-3AD203B41FA5}">
                      <a16:colId xmlns:a16="http://schemas.microsoft.com/office/drawing/2014/main" xmlns="" val="20000"/>
                    </a:ext>
                  </a:extLst>
                </a:gridCol>
                <a:gridCol w="2161300">
                  <a:extLst>
                    <a:ext uri="{9D8B030D-6E8A-4147-A177-3AD203B41FA5}">
                      <a16:colId xmlns:a16="http://schemas.microsoft.com/office/drawing/2014/main" xmlns="" val="20001"/>
                    </a:ext>
                  </a:extLst>
                </a:gridCol>
                <a:gridCol w="2050475">
                  <a:extLst>
                    <a:ext uri="{9D8B030D-6E8A-4147-A177-3AD203B41FA5}">
                      <a16:colId xmlns:a16="http://schemas.microsoft.com/office/drawing/2014/main" xmlns="" val="20002"/>
                    </a:ext>
                  </a:extLst>
                </a:gridCol>
                <a:gridCol w="1163775">
                  <a:extLst>
                    <a:ext uri="{9D8B030D-6E8A-4147-A177-3AD203B41FA5}">
                      <a16:colId xmlns:a16="http://schemas.microsoft.com/office/drawing/2014/main" xmlns="" val="20003"/>
                    </a:ext>
                  </a:extLst>
                </a:gridCol>
                <a:gridCol w="3253675">
                  <a:extLst>
                    <a:ext uri="{9D8B030D-6E8A-4147-A177-3AD203B41FA5}">
                      <a16:colId xmlns:a16="http://schemas.microsoft.com/office/drawing/2014/main" xmlns="" val="20004"/>
                    </a:ext>
                  </a:extLst>
                </a:gridCol>
              </a:tblGrid>
              <a:tr h="789900">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Outcome</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Outputs</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Total Output Indicators</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Targets   Achieved </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Reason for </a:t>
                      </a:r>
                      <a:br>
                        <a:rPr lang="en-ZA" sz="1600" u="none" strike="noStrike" cap="none">
                          <a:solidFill>
                            <a:schemeClr val="lt1"/>
                          </a:solidFill>
                          <a:latin typeface="Open Sans"/>
                          <a:ea typeface="Open Sans"/>
                          <a:cs typeface="Open Sans"/>
                          <a:sym typeface="Open Sans"/>
                        </a:rPr>
                      </a:br>
                      <a:r>
                        <a:rPr lang="en-ZA" sz="1600" u="none" strike="noStrike" cap="none">
                          <a:solidFill>
                            <a:schemeClr val="lt1"/>
                          </a:solidFill>
                          <a:latin typeface="Open Sans"/>
                          <a:ea typeface="Open Sans"/>
                          <a:cs typeface="Open Sans"/>
                          <a:sym typeface="Open Sans"/>
                        </a:rPr>
                        <a:t>Non-achievement of Target</a:t>
                      </a:r>
                      <a:endParaRPr sz="1600" u="none" strike="noStrike" cap="none">
                        <a:solidFill>
                          <a:schemeClr val="lt1"/>
                        </a:solidFill>
                        <a:latin typeface="Open Sans"/>
                        <a:ea typeface="Open Sans"/>
                        <a:cs typeface="Open Sans"/>
                        <a:sym typeface="Open Sans"/>
                      </a:endParaRPr>
                    </a:p>
                  </a:txBody>
                  <a:tcPr marL="91425" marR="91425" marT="45700" marB="45700" anchor="ctr"/>
                </a:tc>
                <a:extLst>
                  <a:ext uri="{0D108BD9-81ED-4DB2-BD59-A6C34878D82A}">
                    <a16:rowId xmlns:a16="http://schemas.microsoft.com/office/drawing/2014/main" xmlns="" val="10000"/>
                  </a:ext>
                </a:extLst>
              </a:tr>
              <a:tr h="1009050">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Jobs created on projects (Full Time Equivalent)</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Creation of jobs</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dirty="0">
                          <a:latin typeface="Open Sans"/>
                          <a:ea typeface="Open Sans"/>
                          <a:cs typeface="Open Sans"/>
                          <a:sym typeface="Open Sans"/>
                        </a:rPr>
                        <a:t>0</a:t>
                      </a:r>
                      <a:endParaRPr dirty="0"/>
                    </a:p>
                  </a:txBody>
                  <a:tcPr marL="91425" marR="91425" marT="45700" marB="45700" anchor="ctr"/>
                </a:tc>
                <a:tc>
                  <a:txBody>
                    <a:bodyPr/>
                    <a:lstStyle/>
                    <a:p>
                      <a:pPr marL="0" marR="0" lvl="0" indent="0" algn="l" rtl="0">
                        <a:lnSpc>
                          <a:spcPct val="100000"/>
                        </a:lnSpc>
                        <a:spcBef>
                          <a:spcPts val="0"/>
                        </a:spcBef>
                        <a:spcAft>
                          <a:spcPts val="0"/>
                        </a:spcAft>
                        <a:buNone/>
                      </a:pPr>
                      <a:r>
                        <a:rPr lang="en-ZA" sz="1600" dirty="0">
                          <a:effectLst/>
                          <a:latin typeface="Open Sans" panose="020B0606030504020204" pitchFamily="34" charset="0"/>
                          <a:ea typeface="Open Sans" panose="020B0606030504020204" pitchFamily="34" charset="0"/>
                          <a:cs typeface="Open Sans" panose="020B0606030504020204" pitchFamily="34" charset="0"/>
                        </a:rPr>
                        <a:t>*The annual target for job creation was not met for the year. </a:t>
                      </a:r>
                      <a:endParaRPr sz="1600" dirty="0">
                        <a:latin typeface="Open Sans" panose="020B0606030504020204" pitchFamily="34" charset="0"/>
                        <a:ea typeface="Open Sans" panose="020B0606030504020204" pitchFamily="34" charset="0"/>
                        <a:cs typeface="Open Sans" panose="020B0606030504020204" pitchFamily="34" charset="0"/>
                      </a:endParaRPr>
                    </a:p>
                  </a:txBody>
                  <a:tcPr marL="91425" marR="91425" marT="45700" marB="45700" anchor="ctr"/>
                </a:tc>
                <a:extLst>
                  <a:ext uri="{0D108BD9-81ED-4DB2-BD59-A6C34878D82A}">
                    <a16:rowId xmlns:a16="http://schemas.microsoft.com/office/drawing/2014/main" xmlns="" val="10001"/>
                  </a:ext>
                </a:extLst>
              </a:tr>
              <a:tr h="630275">
                <a:tc>
                  <a:txBody>
                    <a:bodyPr/>
                    <a:lstStyle/>
                    <a:p>
                      <a:pPr marL="0" marR="0" lvl="0" indent="0" algn="l" rtl="0">
                        <a:lnSpc>
                          <a:spcPct val="100000"/>
                        </a:lnSpc>
                        <a:spcBef>
                          <a:spcPts val="0"/>
                        </a:spcBef>
                        <a:spcAft>
                          <a:spcPts val="0"/>
                        </a:spcAft>
                        <a:buNone/>
                      </a:pPr>
                      <a:r>
                        <a:rPr lang="en-ZA" sz="1600" u="none" strike="noStrike" cap="none" dirty="0">
                          <a:solidFill>
                            <a:schemeClr val="dk1"/>
                          </a:solidFill>
                          <a:latin typeface="Open Sans"/>
                          <a:ea typeface="Open Sans"/>
                          <a:cs typeface="Open Sans"/>
                          <a:sym typeface="Open Sans"/>
                        </a:rPr>
                        <a:t>Creating Delivery capacity for the country</a:t>
                      </a:r>
                      <a:endParaRPr dirty="0"/>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Internships</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dirty="0">
                          <a:solidFill>
                            <a:schemeClr val="dk1"/>
                          </a:solidFill>
                          <a:latin typeface="Open Sans"/>
                          <a:ea typeface="Open Sans"/>
                          <a:cs typeface="Open Sans"/>
                          <a:sym typeface="Open Sans"/>
                        </a:rPr>
                        <a:t>Not applicable</a:t>
                      </a:r>
                      <a:endParaRPr dirty="0"/>
                    </a:p>
                  </a:txBody>
                  <a:tcPr marL="91425" marR="91425" marT="45700" marB="45700" anchor="ctr"/>
                </a:tc>
                <a:extLst>
                  <a:ext uri="{0D108BD9-81ED-4DB2-BD59-A6C34878D82A}">
                    <a16:rowId xmlns:a16="http://schemas.microsoft.com/office/drawing/2014/main" xmlns="" val="10002"/>
                  </a:ext>
                </a:extLst>
              </a:tr>
              <a:tr h="677050">
                <a:tc>
                  <a:txBody>
                    <a:bodyPr/>
                    <a:lstStyle/>
                    <a:p>
                      <a:pPr marL="0" marR="0" lvl="0" indent="0" algn="l" rtl="0">
                        <a:lnSpc>
                          <a:spcPct val="100000"/>
                        </a:lnSpc>
                        <a:spcBef>
                          <a:spcPts val="0"/>
                        </a:spcBef>
                        <a:spcAft>
                          <a:spcPts val="0"/>
                        </a:spcAft>
                        <a:buNone/>
                      </a:pPr>
                      <a:endParaRPr sz="1600" u="none" strike="noStrike" cap="none">
                        <a:solidFill>
                          <a:schemeClr val="dk1"/>
                        </a:solidFill>
                        <a:latin typeface="Open Sans"/>
                        <a:ea typeface="Open Sans"/>
                        <a:cs typeface="Open Sans"/>
                        <a:sym typeface="Open Sans"/>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Provision of bursaries</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Not applicable</a:t>
                      </a:r>
                      <a:endParaRPr/>
                    </a:p>
                  </a:txBody>
                  <a:tcPr marL="91425" marR="91425" marT="45700" marB="45700" anchor="ctr"/>
                </a:tc>
                <a:extLst>
                  <a:ext uri="{0D108BD9-81ED-4DB2-BD59-A6C34878D82A}">
                    <a16:rowId xmlns:a16="http://schemas.microsoft.com/office/drawing/2014/main" xmlns="" val="10003"/>
                  </a:ext>
                </a:extLst>
              </a:tr>
              <a:tr h="429500">
                <a:tc>
                  <a:txBody>
                    <a:bodyPr/>
                    <a:lstStyle/>
                    <a:p>
                      <a:pPr marL="0" marR="0" lvl="0" indent="0" algn="l" rtl="0">
                        <a:lnSpc>
                          <a:spcPct val="100000"/>
                        </a:lnSpc>
                        <a:spcBef>
                          <a:spcPts val="0"/>
                        </a:spcBef>
                        <a:spcAft>
                          <a:spcPts val="0"/>
                        </a:spcAft>
                        <a:buNone/>
                      </a:pPr>
                      <a:endParaRPr sz="1600" u="none" strike="noStrike" cap="none">
                        <a:solidFill>
                          <a:schemeClr val="dk1"/>
                        </a:solidFill>
                        <a:latin typeface="Open Sans"/>
                        <a:ea typeface="Open Sans"/>
                        <a:cs typeface="Open Sans"/>
                        <a:sym typeface="Open Sans"/>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Provision of scholarships</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dirty="0">
                          <a:solidFill>
                            <a:schemeClr val="dk1"/>
                          </a:solidFill>
                          <a:latin typeface="Open Sans"/>
                          <a:ea typeface="Open Sans"/>
                          <a:cs typeface="Open Sans"/>
                          <a:sym typeface="Open Sans"/>
                        </a:rPr>
                        <a:t>Not applicable</a:t>
                      </a:r>
                      <a:endParaRPr dirty="0"/>
                    </a:p>
                  </a:txBody>
                  <a:tcPr marL="91425" marR="91425" marT="45700" marB="45700" anchor="ctr"/>
                </a:tc>
                <a:extLst>
                  <a:ext uri="{0D108BD9-81ED-4DB2-BD59-A6C34878D82A}">
                    <a16:rowId xmlns:a16="http://schemas.microsoft.com/office/drawing/2014/main" xmlns="" val="10004"/>
                  </a:ext>
                </a:extLst>
              </a:tr>
            </a:tbl>
          </a:graphicData>
        </a:graphic>
      </p:graphicFrame>
      <p:sp>
        <p:nvSpPr>
          <p:cNvPr id="2" name="Google Shape;401;p24">
            <a:extLst>
              <a:ext uri="{FF2B5EF4-FFF2-40B4-BE49-F238E27FC236}">
                <a16:creationId xmlns:a16="http://schemas.microsoft.com/office/drawing/2014/main" xmlns="" id="{5ED26049-49BC-4D2F-471F-C2C4FF9AC231}"/>
              </a:ext>
            </a:extLst>
          </p:cNvPr>
          <p:cNvSpPr txBox="1"/>
          <p:nvPr/>
        </p:nvSpPr>
        <p:spPr>
          <a:xfrm>
            <a:off x="1461655" y="5419406"/>
            <a:ext cx="10550236" cy="12618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200"/>
              </a:spcBef>
              <a:spcAft>
                <a:spcPts val="0"/>
              </a:spcAft>
              <a:buNone/>
            </a:pPr>
            <a:r>
              <a:rPr lang="en-US" sz="1000" dirty="0">
                <a:latin typeface="Open Sans" panose="020B0606030504020204" pitchFamily="34" charset="0"/>
                <a:ea typeface="Open Sans" panose="020B0606030504020204" pitchFamily="34" charset="0"/>
                <a:cs typeface="Open Sans" panose="020B0606030504020204" pitchFamily="34" charset="0"/>
                <a:sym typeface="Open Sans"/>
              </a:rPr>
              <a:t>*Deviation note: </a:t>
            </a:r>
            <a:r>
              <a:rPr lang="en-ZA" sz="1000" dirty="0">
                <a:effectLst/>
                <a:latin typeface="Open Sans" panose="020B0606030504020204" pitchFamily="34" charset="0"/>
                <a:ea typeface="Open Sans" panose="020B0606030504020204" pitchFamily="34" charset="0"/>
                <a:cs typeface="Open Sans" panose="020B0606030504020204" pitchFamily="34" charset="0"/>
              </a:rPr>
              <a:t>Delays in award of new contracts, along with the 3-month ramp-up mobilisation period after award to enable SANRAL 14-point procedures to be followed, resulted in very limited actual expenditure from projects procured in terms of latest SANRAL procurement requirements where more than 80% has been awarded 51% or more Black-owned entities. Intermittent court challenges resulted in several other evaluations being held in abeyance pending the finalisation of the court cases. Some of these court cases were only finalised as late as July/August 2021 whilst others are still pending. </a:t>
            </a:r>
            <a:endParaRPr sz="1000" dirty="0">
              <a:latin typeface="Open Sans" panose="020B0606030504020204" pitchFamily="34" charset="0"/>
              <a:ea typeface="Open Sans" panose="020B0606030504020204" pitchFamily="34" charset="0"/>
              <a:cs typeface="Open Sans" panose="020B0606030504020204" pitchFamily="34" charset="0"/>
              <a:sym typeface="Open Sans"/>
            </a:endParaRPr>
          </a:p>
          <a:p>
            <a:pPr marL="0" marR="0" lvl="0" indent="0" algn="l" rtl="0">
              <a:lnSpc>
                <a:spcPct val="100000"/>
              </a:lnSpc>
              <a:spcBef>
                <a:spcPts val="1200"/>
              </a:spcBef>
              <a:spcAft>
                <a:spcPts val="0"/>
              </a:spcAft>
              <a:buNone/>
            </a:pPr>
            <a:endParaRPr sz="1600" dirty="0">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39"/>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a:off x="6420327" y="0"/>
            <a:ext cx="5763748" cy="6857999"/>
          </a:xfrm>
          <a:prstGeom prst="rect">
            <a:avLst/>
          </a:prstGeom>
          <a:noFill/>
          <a:ln>
            <a:noFill/>
          </a:ln>
        </p:spPr>
      </p:pic>
      <p:sp>
        <p:nvSpPr>
          <p:cNvPr id="529" name="Google Shape;529;p39"/>
          <p:cNvSpPr/>
          <p:nvPr/>
        </p:nvSpPr>
        <p:spPr>
          <a:xfrm>
            <a:off x="10332750" y="1263125"/>
            <a:ext cx="1500300" cy="3012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9"/>
          <p:cNvSpPr txBox="1">
            <a:spLocks noGrp="1"/>
          </p:cNvSpPr>
          <p:nvPr>
            <p:ph type="title"/>
          </p:nvPr>
        </p:nvSpPr>
        <p:spPr>
          <a:xfrm>
            <a:off x="838200" y="541346"/>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Summary: Corporate performance 2021/22 </a:t>
            </a:r>
            <a:r>
              <a:rPr lang="en-ZA" sz="2000" b="0" i="1">
                <a:solidFill>
                  <a:srgbClr val="434343"/>
                </a:solidFill>
                <a:latin typeface="Open Sans"/>
                <a:ea typeface="Open Sans"/>
                <a:cs typeface="Open Sans"/>
                <a:sym typeface="Open Sans"/>
              </a:rPr>
              <a:t>Continued</a:t>
            </a:r>
            <a:endParaRPr sz="2000" b="0" i="1">
              <a:solidFill>
                <a:srgbClr val="434343"/>
              </a:solidFill>
              <a:latin typeface="Open Sans"/>
              <a:ea typeface="Open Sans"/>
              <a:cs typeface="Open Sans"/>
              <a:sym typeface="Open Sans"/>
            </a:endParaRPr>
          </a:p>
        </p:txBody>
      </p:sp>
      <p:graphicFrame>
        <p:nvGraphicFramePr>
          <p:cNvPr id="531" name="Google Shape;531;p39"/>
          <p:cNvGraphicFramePr/>
          <p:nvPr/>
        </p:nvGraphicFramePr>
        <p:xfrm>
          <a:off x="556330" y="1451609"/>
          <a:ext cx="11079325" cy="2607800"/>
        </p:xfrm>
        <a:graphic>
          <a:graphicData uri="http://schemas.openxmlformats.org/drawingml/2006/table">
            <a:tbl>
              <a:tblPr firstRow="1" bandRow="1">
                <a:noFill/>
                <a:tableStyleId>{568EAB3C-6B33-461B-9518-16B4EB031E46}</a:tableStyleId>
              </a:tblPr>
              <a:tblGrid>
                <a:gridCol w="1357475">
                  <a:extLst>
                    <a:ext uri="{9D8B030D-6E8A-4147-A177-3AD203B41FA5}">
                      <a16:colId xmlns:a16="http://schemas.microsoft.com/office/drawing/2014/main" xmlns="" val="20000"/>
                    </a:ext>
                  </a:extLst>
                </a:gridCol>
                <a:gridCol w="3259875">
                  <a:extLst>
                    <a:ext uri="{9D8B030D-6E8A-4147-A177-3AD203B41FA5}">
                      <a16:colId xmlns:a16="http://schemas.microsoft.com/office/drawing/2014/main" xmlns="" val="20001"/>
                    </a:ext>
                  </a:extLst>
                </a:gridCol>
                <a:gridCol w="2052950">
                  <a:extLst>
                    <a:ext uri="{9D8B030D-6E8A-4147-A177-3AD203B41FA5}">
                      <a16:colId xmlns:a16="http://schemas.microsoft.com/office/drawing/2014/main" xmlns="" val="20002"/>
                    </a:ext>
                  </a:extLst>
                </a:gridCol>
                <a:gridCol w="1151075">
                  <a:extLst>
                    <a:ext uri="{9D8B030D-6E8A-4147-A177-3AD203B41FA5}">
                      <a16:colId xmlns:a16="http://schemas.microsoft.com/office/drawing/2014/main" xmlns="" val="20003"/>
                    </a:ext>
                  </a:extLst>
                </a:gridCol>
                <a:gridCol w="3257950">
                  <a:extLst>
                    <a:ext uri="{9D8B030D-6E8A-4147-A177-3AD203B41FA5}">
                      <a16:colId xmlns:a16="http://schemas.microsoft.com/office/drawing/2014/main" xmlns="" val="20004"/>
                    </a:ext>
                  </a:extLst>
                </a:gridCol>
              </a:tblGrid>
              <a:tr h="789900">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Outcome</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Outputs</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Total Output Indicators</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Targets   Achieved </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Reason for </a:t>
                      </a:r>
                      <a:br>
                        <a:rPr lang="en-ZA" sz="1600" u="none" strike="noStrike" cap="none">
                          <a:solidFill>
                            <a:schemeClr val="lt1"/>
                          </a:solidFill>
                          <a:latin typeface="Open Sans"/>
                          <a:ea typeface="Open Sans"/>
                          <a:cs typeface="Open Sans"/>
                          <a:sym typeface="Open Sans"/>
                        </a:rPr>
                      </a:br>
                      <a:r>
                        <a:rPr lang="en-ZA" sz="1600" u="none" strike="noStrike" cap="none">
                          <a:solidFill>
                            <a:schemeClr val="lt1"/>
                          </a:solidFill>
                          <a:latin typeface="Open Sans"/>
                          <a:ea typeface="Open Sans"/>
                          <a:cs typeface="Open Sans"/>
                          <a:sym typeface="Open Sans"/>
                        </a:rPr>
                        <a:t>Non-achievement of Target</a:t>
                      </a:r>
                      <a:endParaRPr sz="1600" u="none" strike="noStrike" cap="none">
                        <a:solidFill>
                          <a:schemeClr val="lt1"/>
                        </a:solidFill>
                        <a:latin typeface="Open Sans"/>
                        <a:ea typeface="Open Sans"/>
                        <a:cs typeface="Open Sans"/>
                        <a:sym typeface="Open Sans"/>
                      </a:endParaRPr>
                    </a:p>
                  </a:txBody>
                  <a:tcPr marL="91425" marR="91425" marT="45700" marB="45700" anchor="ctr"/>
                </a:tc>
                <a:extLst>
                  <a:ext uri="{0D108BD9-81ED-4DB2-BD59-A6C34878D82A}">
                    <a16:rowId xmlns:a16="http://schemas.microsoft.com/office/drawing/2014/main" xmlns="" val="10000"/>
                  </a:ext>
                </a:extLst>
              </a:tr>
              <a:tr h="931200">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Safer Roads</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Provision and management of safe road infrastructure</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2</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a:latin typeface="Open Sans"/>
                          <a:ea typeface="Open Sans"/>
                          <a:cs typeface="Open Sans"/>
                          <a:sym typeface="Open Sans"/>
                        </a:rPr>
                        <a:t>1</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Not applicable</a:t>
                      </a:r>
                      <a:endParaRPr/>
                    </a:p>
                  </a:txBody>
                  <a:tcPr marL="91425" marR="91425" marT="45700" marB="45700" anchor="ctr"/>
                </a:tc>
                <a:extLst>
                  <a:ext uri="{0D108BD9-81ED-4DB2-BD59-A6C34878D82A}">
                    <a16:rowId xmlns:a16="http://schemas.microsoft.com/office/drawing/2014/main" xmlns="" val="10001"/>
                  </a:ext>
                </a:extLst>
              </a:tr>
              <a:tr h="886700">
                <a:tc>
                  <a:txBody>
                    <a:bodyPr/>
                    <a:lstStyle/>
                    <a:p>
                      <a:pPr marL="0" marR="0" lvl="0" indent="0" algn="l" rtl="0">
                        <a:lnSpc>
                          <a:spcPct val="100000"/>
                        </a:lnSpc>
                        <a:spcBef>
                          <a:spcPts val="0"/>
                        </a:spcBef>
                        <a:spcAft>
                          <a:spcPts val="0"/>
                        </a:spcAft>
                        <a:buNone/>
                      </a:pPr>
                      <a:endParaRPr sz="1600" u="none" strike="noStrike" cap="none">
                        <a:solidFill>
                          <a:schemeClr val="dk1"/>
                        </a:solidFill>
                        <a:latin typeface="Open Sans"/>
                        <a:ea typeface="Open Sans"/>
                        <a:cs typeface="Open Sans"/>
                        <a:sym typeface="Open Sans"/>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Improved public road safety education and awareness</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Not applicable</a:t>
                      </a:r>
                      <a:endParaRPr/>
                    </a:p>
                  </a:txBody>
                  <a:tcPr marL="91425" marR="91425" marT="45700" marB="45700" anchor="ctr"/>
                </a:tc>
                <a:extLst>
                  <a:ext uri="{0D108BD9-81ED-4DB2-BD59-A6C34878D82A}">
                    <a16:rowId xmlns:a16="http://schemas.microsoft.com/office/drawing/2014/main" xmlns="" val="10002"/>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40"/>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flipH="1">
            <a:off x="6420327" y="0"/>
            <a:ext cx="5763748" cy="6857999"/>
          </a:xfrm>
          <a:prstGeom prst="rect">
            <a:avLst/>
          </a:prstGeom>
          <a:noFill/>
          <a:ln>
            <a:noFill/>
          </a:ln>
        </p:spPr>
      </p:pic>
      <p:sp>
        <p:nvSpPr>
          <p:cNvPr id="537" name="Google Shape;537;p40"/>
          <p:cNvSpPr/>
          <p:nvPr/>
        </p:nvSpPr>
        <p:spPr>
          <a:xfrm>
            <a:off x="10332750" y="1263125"/>
            <a:ext cx="1500300" cy="3786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Summary: Corporate performance 202</a:t>
            </a:r>
            <a:r>
              <a:rPr lang="en-ZA" sz="2800">
                <a:solidFill>
                  <a:srgbClr val="434343"/>
                </a:solidFill>
              </a:rPr>
              <a:t>1</a:t>
            </a:r>
            <a:r>
              <a:rPr lang="en-ZA" sz="2800">
                <a:solidFill>
                  <a:srgbClr val="434343"/>
                </a:solidFill>
                <a:latin typeface="Open Sans"/>
                <a:ea typeface="Open Sans"/>
                <a:cs typeface="Open Sans"/>
                <a:sym typeface="Open Sans"/>
              </a:rPr>
              <a:t>/2</a:t>
            </a:r>
            <a:r>
              <a:rPr lang="en-ZA" sz="2800">
                <a:solidFill>
                  <a:srgbClr val="434343"/>
                </a:solidFill>
              </a:rPr>
              <a:t>2</a:t>
            </a:r>
            <a:r>
              <a:rPr lang="en-ZA" sz="2000" b="0" i="1">
                <a:solidFill>
                  <a:srgbClr val="434343"/>
                </a:solidFill>
                <a:latin typeface="Open Sans"/>
                <a:ea typeface="Open Sans"/>
                <a:cs typeface="Open Sans"/>
                <a:sym typeface="Open Sans"/>
              </a:rPr>
              <a:t> Continued</a:t>
            </a:r>
            <a:endParaRPr sz="2000" b="0" i="1">
              <a:solidFill>
                <a:srgbClr val="434343"/>
              </a:solidFill>
              <a:latin typeface="Open Sans"/>
              <a:ea typeface="Open Sans"/>
              <a:cs typeface="Open Sans"/>
              <a:sym typeface="Open Sans"/>
            </a:endParaRPr>
          </a:p>
        </p:txBody>
      </p:sp>
      <p:graphicFrame>
        <p:nvGraphicFramePr>
          <p:cNvPr id="539" name="Google Shape;539;p40"/>
          <p:cNvGraphicFramePr/>
          <p:nvPr>
            <p:extLst>
              <p:ext uri="{D42A27DB-BD31-4B8C-83A1-F6EECF244321}">
                <p14:modId xmlns:p14="http://schemas.microsoft.com/office/powerpoint/2010/main" xmlns="" val="3757323914"/>
              </p:ext>
            </p:extLst>
          </p:nvPr>
        </p:nvGraphicFramePr>
        <p:xfrm>
          <a:off x="603315" y="1465463"/>
          <a:ext cx="11047725" cy="3430775"/>
        </p:xfrm>
        <a:graphic>
          <a:graphicData uri="http://schemas.openxmlformats.org/drawingml/2006/table">
            <a:tbl>
              <a:tblPr firstRow="1" bandRow="1">
                <a:noFill/>
                <a:tableStyleId>{568EAB3C-6B33-461B-9518-16B4EB031E46}</a:tableStyleId>
              </a:tblPr>
              <a:tblGrid>
                <a:gridCol w="1512925">
                  <a:extLst>
                    <a:ext uri="{9D8B030D-6E8A-4147-A177-3AD203B41FA5}">
                      <a16:colId xmlns:a16="http://schemas.microsoft.com/office/drawing/2014/main" xmlns="" val="20000"/>
                    </a:ext>
                  </a:extLst>
                </a:gridCol>
                <a:gridCol w="2404375">
                  <a:extLst>
                    <a:ext uri="{9D8B030D-6E8A-4147-A177-3AD203B41FA5}">
                      <a16:colId xmlns:a16="http://schemas.microsoft.com/office/drawing/2014/main" xmlns="" val="20001"/>
                    </a:ext>
                  </a:extLst>
                </a:gridCol>
                <a:gridCol w="1376000">
                  <a:extLst>
                    <a:ext uri="{9D8B030D-6E8A-4147-A177-3AD203B41FA5}">
                      <a16:colId xmlns:a16="http://schemas.microsoft.com/office/drawing/2014/main" xmlns="" val="20002"/>
                    </a:ext>
                  </a:extLst>
                </a:gridCol>
                <a:gridCol w="1332550">
                  <a:extLst>
                    <a:ext uri="{9D8B030D-6E8A-4147-A177-3AD203B41FA5}">
                      <a16:colId xmlns:a16="http://schemas.microsoft.com/office/drawing/2014/main" xmlns="" val="20003"/>
                    </a:ext>
                  </a:extLst>
                </a:gridCol>
                <a:gridCol w="4421875">
                  <a:extLst>
                    <a:ext uri="{9D8B030D-6E8A-4147-A177-3AD203B41FA5}">
                      <a16:colId xmlns:a16="http://schemas.microsoft.com/office/drawing/2014/main" xmlns="" val="20004"/>
                    </a:ext>
                  </a:extLst>
                </a:gridCol>
              </a:tblGrid>
              <a:tr h="822925">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Outcome</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Outputs</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Total Output Indicators</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Targets   Achieved </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lt1"/>
                          </a:solidFill>
                          <a:latin typeface="Open Sans"/>
                          <a:ea typeface="Open Sans"/>
                          <a:cs typeface="Open Sans"/>
                          <a:sym typeface="Open Sans"/>
                        </a:rPr>
                        <a:t>Reason for </a:t>
                      </a:r>
                      <a:br>
                        <a:rPr lang="en-ZA" sz="1600" u="none" strike="noStrike" cap="none">
                          <a:solidFill>
                            <a:schemeClr val="lt1"/>
                          </a:solidFill>
                          <a:latin typeface="Open Sans"/>
                          <a:ea typeface="Open Sans"/>
                          <a:cs typeface="Open Sans"/>
                          <a:sym typeface="Open Sans"/>
                        </a:rPr>
                      </a:br>
                      <a:r>
                        <a:rPr lang="en-ZA" sz="1600" u="none" strike="noStrike" cap="none">
                          <a:solidFill>
                            <a:schemeClr val="lt1"/>
                          </a:solidFill>
                          <a:latin typeface="Open Sans"/>
                          <a:ea typeface="Open Sans"/>
                          <a:cs typeface="Open Sans"/>
                          <a:sym typeface="Open Sans"/>
                        </a:rPr>
                        <a:t>Non-achievement of Target</a:t>
                      </a:r>
                      <a:endParaRPr sz="1600" u="none" strike="noStrike" cap="none">
                        <a:solidFill>
                          <a:schemeClr val="lt1"/>
                        </a:solidFill>
                        <a:latin typeface="Open Sans"/>
                        <a:ea typeface="Open Sans"/>
                        <a:cs typeface="Open Sans"/>
                        <a:sym typeface="Open Sans"/>
                      </a:endParaRPr>
                    </a:p>
                  </a:txBody>
                  <a:tcPr marL="91425" marR="91425" marT="45700" marB="45700" anchor="ctr"/>
                </a:tc>
                <a:extLst>
                  <a:ext uri="{0D108BD9-81ED-4DB2-BD59-A6C34878D82A}">
                    <a16:rowId xmlns:a16="http://schemas.microsoft.com/office/drawing/2014/main" xmlns="" val="10000"/>
                  </a:ext>
                </a:extLst>
              </a:tr>
              <a:tr h="1204650">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Improved SANRAL reputation</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Improvement and management  of reputation</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Not applicable</a:t>
                      </a:r>
                      <a:endParaRPr/>
                    </a:p>
                  </a:txBody>
                  <a:tcPr marL="91425" marR="91425" marT="45700" marB="45700" anchor="ctr"/>
                </a:tc>
                <a:extLst>
                  <a:ext uri="{0D108BD9-81ED-4DB2-BD59-A6C34878D82A}">
                    <a16:rowId xmlns:a16="http://schemas.microsoft.com/office/drawing/2014/main" xmlns="" val="10001"/>
                  </a:ext>
                </a:extLst>
              </a:tr>
              <a:tr h="822925">
                <a:tc>
                  <a:txBody>
                    <a:bodyPr/>
                    <a:lstStyle/>
                    <a:p>
                      <a:pPr marL="0" marR="0" lvl="0" indent="0" algn="l" rtl="0">
                        <a:lnSpc>
                          <a:spcPct val="100000"/>
                        </a:lnSpc>
                        <a:spcBef>
                          <a:spcPts val="0"/>
                        </a:spcBef>
                        <a:spcAft>
                          <a:spcPts val="0"/>
                        </a:spcAft>
                        <a:buNone/>
                      </a:pPr>
                      <a:endParaRPr sz="1600" u="none" strike="noStrike" cap="none">
                        <a:solidFill>
                          <a:schemeClr val="dk1"/>
                        </a:solidFill>
                        <a:latin typeface="Open Sans"/>
                        <a:ea typeface="Open Sans"/>
                        <a:cs typeface="Open Sans"/>
                        <a:sym typeface="Open Sans"/>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Constructive engagement with stakeholders</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1</a:t>
                      </a:r>
                      <a:endParaRPr/>
                    </a:p>
                  </a:txBody>
                  <a:tcPr marL="91425" marR="91425" marT="45700" marB="45700" anchor="ctr"/>
                </a:tc>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Not applicable</a:t>
                      </a:r>
                      <a:endParaRPr/>
                    </a:p>
                  </a:txBody>
                  <a:tcPr marL="91425" marR="91425" marT="45700" marB="45700" anchor="ctr"/>
                </a:tc>
                <a:extLst>
                  <a:ext uri="{0D108BD9-81ED-4DB2-BD59-A6C34878D82A}">
                    <a16:rowId xmlns:a16="http://schemas.microsoft.com/office/drawing/2014/main" xmlns="" val="10002"/>
                  </a:ext>
                </a:extLst>
              </a:tr>
              <a:tr h="580275">
                <a:tc>
                  <a:txBody>
                    <a:bodyPr/>
                    <a:lstStyle/>
                    <a:p>
                      <a:pPr marL="0" marR="0" lvl="0" indent="0" algn="l" rtl="0">
                        <a:lnSpc>
                          <a:spcPct val="100000"/>
                        </a:lnSpc>
                        <a:spcBef>
                          <a:spcPts val="0"/>
                        </a:spcBef>
                        <a:spcAft>
                          <a:spcPts val="0"/>
                        </a:spcAft>
                        <a:buNone/>
                      </a:pPr>
                      <a:r>
                        <a:rPr lang="en-ZA" sz="1600" u="none" strike="noStrike" cap="none">
                          <a:solidFill>
                            <a:schemeClr val="dk1"/>
                          </a:solidFill>
                          <a:latin typeface="Open Sans"/>
                          <a:ea typeface="Open Sans"/>
                          <a:cs typeface="Open Sans"/>
                          <a:sym typeface="Open Sans"/>
                        </a:rPr>
                        <a:t>Total</a:t>
                      </a:r>
                      <a:endParaRPr/>
                    </a:p>
                  </a:txBody>
                  <a:tcPr marL="91425" marR="91425" marT="45700" marB="45700" anchor="ctr"/>
                </a:tc>
                <a:tc>
                  <a:txBody>
                    <a:bodyPr/>
                    <a:lstStyle/>
                    <a:p>
                      <a:pPr marL="0" marR="0" lvl="0" indent="0" algn="l" rtl="0">
                        <a:lnSpc>
                          <a:spcPct val="100000"/>
                        </a:lnSpc>
                        <a:spcBef>
                          <a:spcPts val="0"/>
                        </a:spcBef>
                        <a:spcAft>
                          <a:spcPts val="0"/>
                        </a:spcAft>
                        <a:buNone/>
                      </a:pPr>
                      <a:endParaRPr sz="1600" u="none" strike="noStrike" cap="none">
                        <a:solidFill>
                          <a:schemeClr val="dk1"/>
                        </a:solidFill>
                        <a:latin typeface="Open Sans"/>
                        <a:ea typeface="Open Sans"/>
                        <a:cs typeface="Open Sans"/>
                        <a:sym typeface="Open Sans"/>
                      </a:endParaRPr>
                    </a:p>
                  </a:txBody>
                  <a:tcPr marL="91425" marR="91425" marT="45700" marB="45700" anchor="ctr"/>
                </a:tc>
                <a:tc>
                  <a:txBody>
                    <a:bodyPr/>
                    <a:lstStyle/>
                    <a:p>
                      <a:pPr marL="0" marR="0" lvl="0" indent="0" algn="ctr" rtl="0">
                        <a:lnSpc>
                          <a:spcPct val="100000"/>
                        </a:lnSpc>
                        <a:spcBef>
                          <a:spcPts val="0"/>
                        </a:spcBef>
                        <a:spcAft>
                          <a:spcPts val="0"/>
                        </a:spcAft>
                        <a:buNone/>
                      </a:pPr>
                      <a:r>
                        <a:rPr lang="en-ZA" sz="1600" dirty="0">
                          <a:latin typeface="Open Sans"/>
                          <a:ea typeface="Open Sans"/>
                          <a:cs typeface="Open Sans"/>
                          <a:sym typeface="Open Sans"/>
                        </a:rPr>
                        <a:t>20</a:t>
                      </a:r>
                      <a:endParaRPr dirty="0"/>
                    </a:p>
                  </a:txBody>
                  <a:tcPr marL="91425" marR="91425" marT="45700" marB="45700" anchor="ctr"/>
                </a:tc>
                <a:tc>
                  <a:txBody>
                    <a:bodyPr/>
                    <a:lstStyle/>
                    <a:p>
                      <a:pPr marL="0" marR="0" lvl="0" indent="0" algn="ctr" rtl="0">
                        <a:lnSpc>
                          <a:spcPct val="100000"/>
                        </a:lnSpc>
                        <a:spcBef>
                          <a:spcPts val="0"/>
                        </a:spcBef>
                        <a:spcAft>
                          <a:spcPts val="0"/>
                        </a:spcAft>
                        <a:buNone/>
                      </a:pPr>
                      <a:r>
                        <a:rPr lang="en-ZA" sz="1600" u="none" strike="noStrike" cap="none" dirty="0">
                          <a:solidFill>
                            <a:schemeClr val="dk1"/>
                          </a:solidFill>
                          <a:latin typeface="Open Sans"/>
                          <a:ea typeface="Open Sans"/>
                          <a:cs typeface="Open Sans"/>
                          <a:sym typeface="Open Sans"/>
                        </a:rPr>
                        <a:t>14 (</a:t>
                      </a:r>
                      <a:r>
                        <a:rPr lang="en-ZA" sz="1600" dirty="0">
                          <a:latin typeface="Open Sans"/>
                          <a:ea typeface="Open Sans"/>
                          <a:cs typeface="Open Sans"/>
                          <a:sym typeface="Open Sans"/>
                        </a:rPr>
                        <a:t>70</a:t>
                      </a:r>
                      <a:r>
                        <a:rPr lang="en-ZA" sz="1600" u="none" strike="noStrike" cap="none" dirty="0">
                          <a:solidFill>
                            <a:schemeClr val="dk1"/>
                          </a:solidFill>
                          <a:latin typeface="Open Sans"/>
                          <a:ea typeface="Open Sans"/>
                          <a:cs typeface="Open Sans"/>
                          <a:sym typeface="Open Sans"/>
                        </a:rPr>
                        <a:t>%)</a:t>
                      </a:r>
                      <a:endParaRPr dirty="0"/>
                    </a:p>
                  </a:txBody>
                  <a:tcPr marL="91425" marR="91425" marT="45700" marB="45700" anchor="ctr"/>
                </a:tc>
                <a:tc>
                  <a:txBody>
                    <a:bodyPr/>
                    <a:lstStyle/>
                    <a:p>
                      <a:pPr marL="0" marR="0" lvl="0" indent="0" algn="l" rtl="0">
                        <a:lnSpc>
                          <a:spcPct val="100000"/>
                        </a:lnSpc>
                        <a:spcBef>
                          <a:spcPts val="0"/>
                        </a:spcBef>
                        <a:spcAft>
                          <a:spcPts val="0"/>
                        </a:spcAft>
                        <a:buNone/>
                      </a:pPr>
                      <a:endParaRPr sz="1600" u="none" strike="noStrike" cap="none" dirty="0">
                        <a:solidFill>
                          <a:schemeClr val="dk1"/>
                        </a:solidFill>
                        <a:latin typeface="Open Sans"/>
                        <a:ea typeface="Open Sans"/>
                        <a:cs typeface="Open Sans"/>
                        <a:sym typeface="Open Sans"/>
                      </a:endParaRPr>
                    </a:p>
                  </a:txBody>
                  <a:tcPr marL="91425" marR="91425" marT="45700" marB="45700" anchor="ctr"/>
                </a:tc>
                <a:extLst>
                  <a:ext uri="{0D108BD9-81ED-4DB2-BD59-A6C34878D82A}">
                    <a16:rowId xmlns:a16="http://schemas.microsoft.com/office/drawing/2014/main" xmlns="" val="10003"/>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41"/>
          <p:cNvPicPr preferRelativeResize="0"/>
          <p:nvPr/>
        </p:nvPicPr>
        <p:blipFill>
          <a:blip r:embed="rId3">
            <a:alphaModFix/>
          </a:blip>
          <a:stretch>
            <a:fillRect/>
          </a:stretch>
        </p:blipFill>
        <p:spPr>
          <a:xfrm>
            <a:off x="7921" y="0"/>
            <a:ext cx="12176157" cy="6857999"/>
          </a:xfrm>
          <a:prstGeom prst="rect">
            <a:avLst/>
          </a:prstGeom>
          <a:noFill/>
          <a:ln>
            <a:noFill/>
          </a:ln>
        </p:spPr>
      </p:pic>
      <p:sp>
        <p:nvSpPr>
          <p:cNvPr id="545" name="Google Shape;545;p41"/>
          <p:cNvSpPr txBox="1">
            <a:spLocks noGrp="1"/>
          </p:cNvSpPr>
          <p:nvPr>
            <p:ph type="title"/>
          </p:nvPr>
        </p:nvSpPr>
        <p:spPr>
          <a:xfrm>
            <a:off x="1772478" y="620019"/>
            <a:ext cx="9609765" cy="879339"/>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3200"/>
              <a:buNone/>
            </a:pPr>
            <a:r>
              <a:rPr lang="en-ZA" sz="2800">
                <a:solidFill>
                  <a:srgbClr val="434343"/>
                </a:solidFill>
                <a:latin typeface="Open Sans"/>
                <a:ea typeface="Open Sans"/>
                <a:cs typeface="Open Sans"/>
                <a:sym typeface="Open Sans"/>
              </a:rPr>
              <a:t>Annual Financial Statements </a:t>
            </a:r>
            <a:br>
              <a:rPr lang="en-ZA" sz="2800">
                <a:solidFill>
                  <a:srgbClr val="434343"/>
                </a:solidFill>
                <a:latin typeface="Open Sans"/>
                <a:ea typeface="Open Sans"/>
                <a:cs typeface="Open Sans"/>
                <a:sym typeface="Open Sans"/>
              </a:rPr>
            </a:br>
            <a:r>
              <a:rPr lang="en-ZA" sz="2800">
                <a:solidFill>
                  <a:srgbClr val="434343"/>
                </a:solidFill>
                <a:latin typeface="Open Sans"/>
                <a:ea typeface="Open Sans"/>
                <a:cs typeface="Open Sans"/>
                <a:sym typeface="Open Sans"/>
              </a:rPr>
              <a:t>202</a:t>
            </a:r>
            <a:r>
              <a:rPr lang="en-ZA" sz="2800">
                <a:solidFill>
                  <a:srgbClr val="434343"/>
                </a:solidFill>
              </a:rPr>
              <a:t>1</a:t>
            </a:r>
            <a:r>
              <a:rPr lang="en-ZA" sz="2800">
                <a:solidFill>
                  <a:srgbClr val="434343"/>
                </a:solidFill>
                <a:latin typeface="Open Sans"/>
                <a:ea typeface="Open Sans"/>
                <a:cs typeface="Open Sans"/>
                <a:sym typeface="Open Sans"/>
              </a:rPr>
              <a:t>/22</a:t>
            </a:r>
            <a:endParaRPr>
              <a:solidFill>
                <a:srgbClr val="434343"/>
              </a:solidFill>
            </a:endParaRPr>
          </a:p>
        </p:txBody>
      </p:sp>
      <p:sp>
        <p:nvSpPr>
          <p:cNvPr id="546" name="Google Shape;546;p41"/>
          <p:cNvSpPr txBox="1"/>
          <p:nvPr/>
        </p:nvSpPr>
        <p:spPr>
          <a:xfrm>
            <a:off x="5286243" y="2119377"/>
            <a:ext cx="6096000" cy="101566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ZA" sz="3200" b="1" i="0" u="none" strike="noStrike" cap="none">
                <a:solidFill>
                  <a:schemeClr val="accent6"/>
                </a:solidFill>
                <a:latin typeface="Open Sans"/>
                <a:ea typeface="Open Sans"/>
                <a:cs typeface="Open Sans"/>
                <a:sym typeface="Open Sans"/>
              </a:rPr>
              <a:t>Volume 2</a:t>
            </a:r>
            <a:br>
              <a:rPr lang="en-ZA" sz="3200" b="1" i="0" u="none" strike="noStrike" cap="none">
                <a:solidFill>
                  <a:schemeClr val="accent6"/>
                </a:solidFill>
                <a:latin typeface="Open Sans"/>
                <a:ea typeface="Open Sans"/>
                <a:cs typeface="Open Sans"/>
                <a:sym typeface="Open Sans"/>
              </a:rPr>
            </a:br>
            <a:r>
              <a:rPr lang="en-ZA" sz="2800" b="0" i="0" u="none" strike="noStrike" cap="none">
                <a:solidFill>
                  <a:schemeClr val="accent6"/>
                </a:solidFill>
                <a:latin typeface="Open Sans"/>
                <a:ea typeface="Open Sans"/>
                <a:cs typeface="Open Sans"/>
                <a:sym typeface="Open Sans"/>
              </a:rPr>
              <a:t>Section 4</a:t>
            </a:r>
            <a:endParaRPr/>
          </a:p>
        </p:txBody>
      </p:sp>
      <p:pic>
        <p:nvPicPr>
          <p:cNvPr id="547" name="Google Shape;547;p41"/>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548" name="Google Shape;548;p41"/>
          <p:cNvPicPr preferRelativeResize="0"/>
          <p:nvPr/>
        </p:nvPicPr>
        <p:blipFill rotWithShape="1">
          <a:blip r:embed="rId5" cstate="screen">
            <a:alphaModFix/>
            <a:extLst>
              <a:ext uri="{28A0092B-C50C-407E-A947-70E740481C1C}">
                <a14:useLocalDpi xmlns:a14="http://schemas.microsoft.com/office/drawing/2010/main" xmlns=""/>
              </a:ext>
            </a:extLst>
          </a:blip>
          <a:srcRect/>
          <a:stretch/>
        </p:blipFill>
        <p:spPr>
          <a:xfrm>
            <a:off x="203199" y="5852901"/>
            <a:ext cx="1231900" cy="927506"/>
          </a:xfrm>
          <a:prstGeom prst="rect">
            <a:avLst/>
          </a:prstGeom>
          <a:noFill/>
          <a:ln>
            <a:noFill/>
          </a:ln>
        </p:spPr>
      </p:pic>
      <p:pic>
        <p:nvPicPr>
          <p:cNvPr id="549" name="Google Shape;549;p41"/>
          <p:cNvPicPr preferRelativeResize="0"/>
          <p:nvPr/>
        </p:nvPicPr>
        <p:blipFill rotWithShape="1">
          <a:blip r:embed="rId6" cstate="print">
            <a:alphaModFix/>
            <a:extLst>
              <a:ext uri="{28A0092B-C50C-407E-A947-70E740481C1C}">
                <a14:useLocalDpi xmlns:a14="http://schemas.microsoft.com/office/drawing/2010/main" xmlns=""/>
              </a:ext>
            </a:extLst>
          </a:blip>
          <a:srcRect/>
          <a:stretch/>
        </p:blipFill>
        <p:spPr>
          <a:xfrm>
            <a:off x="0" y="0"/>
            <a:ext cx="5730575" cy="6858001"/>
          </a:xfrm>
          <a:prstGeom prst="rect">
            <a:avLst/>
          </a:prstGeom>
          <a:noFill/>
          <a:ln>
            <a:noFill/>
          </a:ln>
        </p:spPr>
      </p:pic>
      <p:pic>
        <p:nvPicPr>
          <p:cNvPr id="550" name="Google Shape;550;p41"/>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551" name="Google Shape;551;p41"/>
          <p:cNvPicPr preferRelativeResize="0"/>
          <p:nvPr/>
        </p:nvPicPr>
        <p:blipFill rotWithShape="1">
          <a:blip r:embed="rId5" cstate="screen">
            <a:alphaModFix/>
            <a:extLst>
              <a:ext uri="{28A0092B-C50C-407E-A947-70E740481C1C}">
                <a14:useLocalDpi xmlns:a14="http://schemas.microsoft.com/office/drawing/2010/main" xmlns=""/>
              </a:ext>
            </a:extLst>
          </a:blip>
          <a:srcRect/>
          <a:stretch/>
        </p:blipFill>
        <p:spPr>
          <a:xfrm>
            <a:off x="203199" y="5852901"/>
            <a:ext cx="1231900" cy="927506"/>
          </a:xfrm>
          <a:prstGeom prst="rect">
            <a:avLst/>
          </a:prstGeom>
          <a:noFill/>
          <a:ln>
            <a:noFill/>
          </a:ln>
        </p:spPr>
      </p:pic>
      <p:sp>
        <p:nvSpPr>
          <p:cNvPr id="552" name="Google Shape;552;p41"/>
          <p:cNvSpPr/>
          <p:nvPr/>
        </p:nvSpPr>
        <p:spPr>
          <a:xfrm>
            <a:off x="5730575" y="0"/>
            <a:ext cx="185100" cy="6858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42"/>
          <p:cNvPicPr preferRelativeResize="0"/>
          <p:nvPr/>
        </p:nvPicPr>
        <p:blipFill>
          <a:blip r:embed="rId3">
            <a:alphaModFix/>
          </a:blip>
          <a:stretch>
            <a:fillRect/>
          </a:stretch>
        </p:blipFill>
        <p:spPr>
          <a:xfrm>
            <a:off x="7921" y="0"/>
            <a:ext cx="12176157" cy="6857999"/>
          </a:xfrm>
          <a:prstGeom prst="rect">
            <a:avLst/>
          </a:prstGeom>
          <a:noFill/>
          <a:ln>
            <a:noFill/>
          </a:ln>
        </p:spPr>
      </p:pic>
      <p:sp>
        <p:nvSpPr>
          <p:cNvPr id="558" name="Google Shape;558;p42"/>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Statement of financial position </a:t>
            </a:r>
            <a:r>
              <a:rPr lang="en-ZA" sz="2000" b="0">
                <a:solidFill>
                  <a:srgbClr val="434343"/>
                </a:solidFill>
                <a:latin typeface="Open Sans"/>
                <a:ea typeface="Open Sans"/>
                <a:cs typeface="Open Sans"/>
                <a:sym typeface="Open Sans"/>
              </a:rPr>
              <a:t>(Vol 2 p</a:t>
            </a:r>
            <a:r>
              <a:rPr lang="en-ZA" sz="2000" b="0">
                <a:solidFill>
                  <a:srgbClr val="434343"/>
                </a:solidFill>
              </a:rPr>
              <a:t>8</a:t>
            </a:r>
            <a:r>
              <a:rPr lang="en-ZA" sz="2000" b="0">
                <a:solidFill>
                  <a:srgbClr val="434343"/>
                </a:solidFill>
                <a:latin typeface="Open Sans"/>
                <a:ea typeface="Open Sans"/>
                <a:cs typeface="Open Sans"/>
                <a:sym typeface="Open Sans"/>
              </a:rPr>
              <a:t>7)</a:t>
            </a:r>
            <a:endParaRPr>
              <a:solidFill>
                <a:srgbClr val="434343"/>
              </a:solidFill>
            </a:endParaRPr>
          </a:p>
        </p:txBody>
      </p:sp>
      <p:sp>
        <p:nvSpPr>
          <p:cNvPr id="559" name="Google Shape;559;p42"/>
          <p:cNvSpPr/>
          <p:nvPr/>
        </p:nvSpPr>
        <p:spPr>
          <a:xfrm>
            <a:off x="2961800" y="1565525"/>
            <a:ext cx="1333200" cy="3352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8069600" y="1565525"/>
            <a:ext cx="1173900" cy="3352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61" name="Google Shape;561;p42"/>
          <p:cNvGraphicFramePr/>
          <p:nvPr>
            <p:extLst>
              <p:ext uri="{D42A27DB-BD31-4B8C-83A1-F6EECF244321}">
                <p14:modId xmlns:p14="http://schemas.microsoft.com/office/powerpoint/2010/main" xmlns="" val="1147708768"/>
              </p:ext>
            </p:extLst>
          </p:nvPr>
        </p:nvGraphicFramePr>
        <p:xfrm>
          <a:off x="415636" y="1677843"/>
          <a:ext cx="5001475" cy="3064775"/>
        </p:xfrm>
        <a:graphic>
          <a:graphicData uri="http://schemas.openxmlformats.org/drawingml/2006/table">
            <a:tbl>
              <a:tblPr firstRow="1" bandRow="1">
                <a:noFill/>
                <a:tableStyleId>{C62760DB-5685-4DB4-999D-0D876F68D7DF}</a:tableStyleId>
              </a:tblPr>
              <a:tblGrid>
                <a:gridCol w="504350">
                  <a:extLst>
                    <a:ext uri="{9D8B030D-6E8A-4147-A177-3AD203B41FA5}">
                      <a16:colId xmlns:a16="http://schemas.microsoft.com/office/drawing/2014/main" xmlns="" val="20000"/>
                    </a:ext>
                  </a:extLst>
                </a:gridCol>
                <a:gridCol w="2044875">
                  <a:extLst>
                    <a:ext uri="{9D8B030D-6E8A-4147-A177-3AD203B41FA5}">
                      <a16:colId xmlns:a16="http://schemas.microsoft.com/office/drawing/2014/main" xmlns="" val="20001"/>
                    </a:ext>
                  </a:extLst>
                </a:gridCol>
                <a:gridCol w="1330025">
                  <a:extLst>
                    <a:ext uri="{9D8B030D-6E8A-4147-A177-3AD203B41FA5}">
                      <a16:colId xmlns:a16="http://schemas.microsoft.com/office/drawing/2014/main" xmlns="" val="20002"/>
                    </a:ext>
                  </a:extLst>
                </a:gridCol>
                <a:gridCol w="1122225">
                  <a:extLst>
                    <a:ext uri="{9D8B030D-6E8A-4147-A177-3AD203B41FA5}">
                      <a16:colId xmlns:a16="http://schemas.microsoft.com/office/drawing/2014/main" xmlns="" val="20003"/>
                    </a:ext>
                  </a:extLst>
                </a:gridCol>
              </a:tblGrid>
              <a:tr h="374100">
                <a:tc gridSpan="2">
                  <a:txBody>
                    <a:bodyPr/>
                    <a:lstStyle/>
                    <a:p>
                      <a:pPr marL="0" marR="0" lvl="0" indent="0" algn="l" rtl="0">
                        <a:lnSpc>
                          <a:spcPct val="100000"/>
                        </a:lnSpc>
                        <a:spcBef>
                          <a:spcPts val="0"/>
                        </a:spcBef>
                        <a:spcAft>
                          <a:spcPts val="0"/>
                        </a:spcAft>
                        <a:buNone/>
                      </a:pPr>
                      <a:r>
                        <a:rPr lang="en-ZA" sz="1800" u="none" strike="noStrike" cap="none" dirty="0" err="1">
                          <a:solidFill>
                            <a:schemeClr val="lt2"/>
                          </a:solidFill>
                        </a:rPr>
                        <a:t>R’million</a:t>
                      </a:r>
                      <a:endParaRPr dirty="0"/>
                    </a:p>
                  </a:txBody>
                  <a:tcPr marL="91450" marR="91450" marT="45725" marB="45725"/>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ZA" sz="1800" u="none" strike="noStrike" cap="none">
                          <a:solidFill>
                            <a:schemeClr val="lt2"/>
                          </a:solidFill>
                        </a:rPr>
                        <a:t>202</a:t>
                      </a:r>
                      <a:r>
                        <a:rPr lang="en-ZA" sz="1800">
                          <a:solidFill>
                            <a:schemeClr val="lt2"/>
                          </a:solidFill>
                        </a:rPr>
                        <a:t>2</a:t>
                      </a:r>
                      <a:endParaRPr/>
                    </a:p>
                  </a:txBody>
                  <a:tcPr marL="91450" marR="91450" marT="45725" marB="45725"/>
                </a:tc>
                <a:tc>
                  <a:txBody>
                    <a:bodyPr/>
                    <a:lstStyle/>
                    <a:p>
                      <a:pPr marL="0" marR="0" lvl="0" indent="0" algn="ctr" rtl="0">
                        <a:lnSpc>
                          <a:spcPct val="100000"/>
                        </a:lnSpc>
                        <a:spcBef>
                          <a:spcPts val="0"/>
                        </a:spcBef>
                        <a:spcAft>
                          <a:spcPts val="0"/>
                        </a:spcAft>
                        <a:buNone/>
                      </a:pPr>
                      <a:r>
                        <a:rPr lang="en-ZA" sz="1800" u="none" strike="noStrike" cap="none">
                          <a:solidFill>
                            <a:schemeClr val="lt2"/>
                          </a:solidFill>
                        </a:rPr>
                        <a:t>202</a:t>
                      </a:r>
                      <a:r>
                        <a:rPr lang="en-ZA" sz="1800">
                          <a:solidFill>
                            <a:schemeClr val="lt2"/>
                          </a:solidFill>
                        </a:rPr>
                        <a:t>1</a:t>
                      </a:r>
                      <a:endParaRPr/>
                    </a:p>
                  </a:txBody>
                  <a:tcPr marL="91450" marR="91450" marT="45725" marB="45725"/>
                </a:tc>
                <a:extLst>
                  <a:ext uri="{0D108BD9-81ED-4DB2-BD59-A6C34878D82A}">
                    <a16:rowId xmlns:a16="http://schemas.microsoft.com/office/drawing/2014/main" xmlns="" val="10000"/>
                  </a:ext>
                </a:extLst>
              </a:tr>
              <a:tr h="374100">
                <a:tc gridSpan="2">
                  <a:txBody>
                    <a:bodyPr/>
                    <a:lstStyle/>
                    <a:p>
                      <a:pPr marL="0" marR="0" lvl="0" indent="0" algn="l" rtl="0">
                        <a:lnSpc>
                          <a:spcPct val="100000"/>
                        </a:lnSpc>
                        <a:spcBef>
                          <a:spcPts val="0"/>
                        </a:spcBef>
                        <a:spcAft>
                          <a:spcPts val="0"/>
                        </a:spcAft>
                        <a:buNone/>
                      </a:pPr>
                      <a:r>
                        <a:rPr lang="en-ZA" sz="1800" u="none" strike="noStrike" cap="none"/>
                        <a:t>Assets</a:t>
                      </a:r>
                      <a:endParaRPr/>
                    </a:p>
                  </a:txBody>
                  <a:tcPr marL="91450" marR="91450" marT="45725" marB="45725"/>
                </a:tc>
                <a:tc hMerge="1">
                  <a:txBody>
                    <a:bodyPr/>
                    <a:lstStyle/>
                    <a:p>
                      <a:endParaRPr lang="en-US"/>
                    </a:p>
                  </a:txBody>
                  <a:tcPr/>
                </a:tc>
                <a:tc>
                  <a:txBody>
                    <a:bodyPr/>
                    <a:lstStyle/>
                    <a:p>
                      <a:pPr marL="0" marR="0" lvl="0" indent="0" algn="ctr"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None/>
                      </a:pPr>
                      <a:endParaRPr sz="1800" u="none" strike="noStrike" cap="none"/>
                    </a:p>
                  </a:txBody>
                  <a:tcPr marL="91450" marR="91450" marT="45725" marB="45725">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1"/>
                  </a:ext>
                </a:extLst>
              </a:tr>
              <a:tr h="645800">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ZA" sz="1800" u="none" strike="noStrike" cap="none"/>
                        <a:t>Non-current Assets</a:t>
                      </a:r>
                      <a:endParaRPr sz="1800" u="none" strike="noStrike" cap="none"/>
                    </a:p>
                  </a:txBody>
                  <a:tcPr marL="91450" marR="91450" marT="45725" marB="45725"/>
                </a:tc>
                <a:tc>
                  <a:txBody>
                    <a:bodyPr/>
                    <a:lstStyle/>
                    <a:p>
                      <a:pPr marL="0" lvl="0" indent="0" algn="ctr" rtl="0">
                        <a:spcBef>
                          <a:spcPts val="0"/>
                        </a:spcBef>
                        <a:spcAft>
                          <a:spcPts val="0"/>
                        </a:spcAft>
                        <a:buNone/>
                      </a:pPr>
                      <a:r>
                        <a:rPr lang="en-ZA" sz="1800"/>
                        <a:t>519,017</a:t>
                      </a:r>
                      <a:endParaRPr sz="1800"/>
                    </a:p>
                  </a:txBody>
                  <a:tcPr marL="91450" marR="91450" marT="45725" marB="45725">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448,891</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2"/>
                  </a:ext>
                </a:extLst>
              </a:tr>
              <a:tr h="374100">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ZA" sz="1800" u="none" strike="noStrike" cap="none"/>
                        <a:t>Current Assets</a:t>
                      </a:r>
                      <a:endParaRPr/>
                    </a:p>
                  </a:txBody>
                  <a:tcPr marL="91450" marR="91450" marT="45725" marB="45725"/>
                </a:tc>
                <a:tc>
                  <a:txBody>
                    <a:bodyPr/>
                    <a:lstStyle/>
                    <a:p>
                      <a:pPr marL="0" lvl="0" indent="0" algn="ctr" rtl="0">
                        <a:spcBef>
                          <a:spcPts val="0"/>
                        </a:spcBef>
                        <a:spcAft>
                          <a:spcPts val="0"/>
                        </a:spcAft>
                        <a:buNone/>
                      </a:pPr>
                      <a:r>
                        <a:rPr lang="en-ZA" sz="1800"/>
                        <a:t>45,469</a:t>
                      </a:r>
                      <a:endParaRPr sz="1800"/>
                    </a:p>
                  </a:txBody>
                  <a:tcPr marL="91450" marR="91450" marT="45725" marB="45725">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31,604</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3"/>
                  </a:ext>
                </a:extLst>
              </a:tr>
              <a:tr h="922575">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ZA" sz="1800" u="none" strike="noStrike" cap="none"/>
                        <a:t>Non-current assets held for sale</a:t>
                      </a:r>
                      <a:endParaRPr sz="1800" u="none" strike="noStrike" cap="none"/>
                    </a:p>
                  </a:txBody>
                  <a:tcPr marL="91450" marR="91450" marT="45725" marB="45725"/>
                </a:tc>
                <a:tc>
                  <a:txBody>
                    <a:bodyPr/>
                    <a:lstStyle/>
                    <a:p>
                      <a:pPr marL="0" lvl="0" indent="0" algn="ctr" rtl="0">
                        <a:spcBef>
                          <a:spcPts val="0"/>
                        </a:spcBef>
                        <a:spcAft>
                          <a:spcPts val="0"/>
                        </a:spcAft>
                        <a:buNone/>
                      </a:pPr>
                      <a:r>
                        <a:rPr lang="en-ZA" sz="1800"/>
                        <a:t>13,349</a:t>
                      </a:r>
                      <a:endParaRPr sz="1800"/>
                    </a:p>
                  </a:txBody>
                  <a:tcPr marL="91450" marR="91450" marT="45725" marB="45725">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0.014</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4"/>
                  </a:ext>
                </a:extLst>
              </a:tr>
              <a:tr h="374100">
                <a:tc gridSpan="2">
                  <a:txBody>
                    <a:bodyPr/>
                    <a:lstStyle/>
                    <a:p>
                      <a:pPr marL="0" marR="0" lvl="0" indent="0" algn="l" rtl="0">
                        <a:lnSpc>
                          <a:spcPct val="100000"/>
                        </a:lnSpc>
                        <a:spcBef>
                          <a:spcPts val="0"/>
                        </a:spcBef>
                        <a:spcAft>
                          <a:spcPts val="0"/>
                        </a:spcAft>
                        <a:buNone/>
                      </a:pPr>
                      <a:r>
                        <a:rPr lang="en-ZA" sz="1800" b="1" u="none" strike="noStrike" cap="none"/>
                        <a:t>Total Assets</a:t>
                      </a:r>
                      <a:endParaRPr/>
                    </a:p>
                  </a:txBody>
                  <a:tcPr marL="91450" marR="91450" marT="45725" marB="45725"/>
                </a:tc>
                <a:tc hMerge="1">
                  <a:txBody>
                    <a:bodyPr/>
                    <a:lstStyle/>
                    <a:p>
                      <a:endParaRPr lang="en-US"/>
                    </a:p>
                  </a:txBody>
                  <a:tcPr/>
                </a:tc>
                <a:tc>
                  <a:txBody>
                    <a:bodyPr/>
                    <a:lstStyle/>
                    <a:p>
                      <a:pPr marL="0" lvl="0" indent="0" algn="ctr" rtl="0">
                        <a:spcBef>
                          <a:spcPts val="0"/>
                        </a:spcBef>
                        <a:spcAft>
                          <a:spcPts val="0"/>
                        </a:spcAft>
                        <a:buNone/>
                      </a:pPr>
                      <a:r>
                        <a:rPr lang="en-ZA" sz="1800"/>
                        <a:t>564,553</a:t>
                      </a:r>
                      <a:endParaRPr sz="1800"/>
                    </a:p>
                  </a:txBody>
                  <a:tcPr marL="91450" marR="91450" marT="45725" marB="45725"/>
                </a:tc>
                <a:tc>
                  <a:txBody>
                    <a:bodyPr/>
                    <a:lstStyle/>
                    <a:p>
                      <a:pPr marL="0" marR="0" lvl="0" indent="0" algn="ctr" rtl="0">
                        <a:lnSpc>
                          <a:spcPct val="100000"/>
                        </a:lnSpc>
                        <a:spcBef>
                          <a:spcPts val="0"/>
                        </a:spcBef>
                        <a:spcAft>
                          <a:spcPts val="0"/>
                        </a:spcAft>
                        <a:buNone/>
                      </a:pPr>
                      <a:r>
                        <a:rPr lang="en-ZA" sz="1800" b="1" dirty="0"/>
                        <a:t>480,509</a:t>
                      </a:r>
                      <a:endParaRPr sz="1800" b="1" dirty="0"/>
                    </a:p>
                  </a:txBody>
                  <a:tcPr marL="91450" marR="91450" marT="45725" marB="45725">
                    <a:lnT w="12700" cap="flat" cmpd="sng">
                      <a:solidFill>
                        <a:schemeClr val="lt1"/>
                      </a:solidFill>
                      <a:prstDash val="solid"/>
                      <a:round/>
                      <a:headEnd type="none" w="sm" len="sm"/>
                      <a:tailEnd type="none" w="sm" len="sm"/>
                    </a:lnT>
                  </a:tcPr>
                </a:tc>
                <a:extLst>
                  <a:ext uri="{0D108BD9-81ED-4DB2-BD59-A6C34878D82A}">
                    <a16:rowId xmlns:a16="http://schemas.microsoft.com/office/drawing/2014/main" xmlns="" val="10005"/>
                  </a:ext>
                </a:extLst>
              </a:tr>
            </a:tbl>
          </a:graphicData>
        </a:graphic>
      </p:graphicFrame>
      <p:graphicFrame>
        <p:nvGraphicFramePr>
          <p:cNvPr id="562" name="Google Shape;562;p42"/>
          <p:cNvGraphicFramePr/>
          <p:nvPr>
            <p:extLst>
              <p:ext uri="{D42A27DB-BD31-4B8C-83A1-F6EECF244321}">
                <p14:modId xmlns:p14="http://schemas.microsoft.com/office/powerpoint/2010/main" xmlns="" val="2616732868"/>
              </p:ext>
            </p:extLst>
          </p:nvPr>
        </p:nvGraphicFramePr>
        <p:xfrm>
          <a:off x="5841890" y="1694162"/>
          <a:ext cx="5934475" cy="3032145"/>
        </p:xfrm>
        <a:graphic>
          <a:graphicData uri="http://schemas.openxmlformats.org/drawingml/2006/table">
            <a:tbl>
              <a:tblPr firstRow="1" bandRow="1">
                <a:noFill/>
                <a:tableStyleId>{C62760DB-5685-4DB4-999D-0D876F68D7DF}</a:tableStyleId>
              </a:tblPr>
              <a:tblGrid>
                <a:gridCol w="410950">
                  <a:extLst>
                    <a:ext uri="{9D8B030D-6E8A-4147-A177-3AD203B41FA5}">
                      <a16:colId xmlns:a16="http://schemas.microsoft.com/office/drawing/2014/main" xmlns="" val="20000"/>
                    </a:ext>
                  </a:extLst>
                </a:gridCol>
                <a:gridCol w="1816750">
                  <a:extLst>
                    <a:ext uri="{9D8B030D-6E8A-4147-A177-3AD203B41FA5}">
                      <a16:colId xmlns:a16="http://schemas.microsoft.com/office/drawing/2014/main" xmlns="" val="20001"/>
                    </a:ext>
                  </a:extLst>
                </a:gridCol>
                <a:gridCol w="1174000">
                  <a:extLst>
                    <a:ext uri="{9D8B030D-6E8A-4147-A177-3AD203B41FA5}">
                      <a16:colId xmlns:a16="http://schemas.microsoft.com/office/drawing/2014/main" xmlns="" val="20002"/>
                    </a:ext>
                  </a:extLst>
                </a:gridCol>
                <a:gridCol w="2532775">
                  <a:extLst>
                    <a:ext uri="{9D8B030D-6E8A-4147-A177-3AD203B41FA5}">
                      <a16:colId xmlns:a16="http://schemas.microsoft.com/office/drawing/2014/main" xmlns="" val="20003"/>
                    </a:ext>
                  </a:extLst>
                </a:gridCol>
              </a:tblGrid>
              <a:tr h="370675">
                <a:tc gridSpan="2">
                  <a:txBody>
                    <a:bodyPr/>
                    <a:lstStyle/>
                    <a:p>
                      <a:pPr marL="0" marR="0" lvl="0" indent="0" algn="l" rtl="0">
                        <a:lnSpc>
                          <a:spcPct val="100000"/>
                        </a:lnSpc>
                        <a:spcBef>
                          <a:spcPts val="0"/>
                        </a:spcBef>
                        <a:spcAft>
                          <a:spcPts val="0"/>
                        </a:spcAft>
                        <a:buNone/>
                      </a:pPr>
                      <a:r>
                        <a:rPr lang="en-ZA" sz="1800" u="none" strike="noStrike" cap="none" dirty="0" err="1">
                          <a:solidFill>
                            <a:schemeClr val="lt2"/>
                          </a:solidFill>
                        </a:rPr>
                        <a:t>R’million</a:t>
                      </a:r>
                      <a:endParaRPr dirty="0"/>
                    </a:p>
                  </a:txBody>
                  <a:tcPr marL="91450" marR="91450" marT="45700" marB="45700"/>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ZA" sz="1800" u="none" strike="noStrike" cap="none">
                          <a:solidFill>
                            <a:schemeClr val="lt2"/>
                          </a:solidFill>
                        </a:rPr>
                        <a:t>202</a:t>
                      </a:r>
                      <a:r>
                        <a:rPr lang="en-ZA" sz="1800">
                          <a:solidFill>
                            <a:schemeClr val="lt2"/>
                          </a:solidFill>
                        </a:rPr>
                        <a:t>2</a:t>
                      </a:r>
                      <a:endParaRPr/>
                    </a:p>
                  </a:txBody>
                  <a:tcPr marL="91450" marR="91450" marT="45725" marB="45725"/>
                </a:tc>
                <a:tc>
                  <a:txBody>
                    <a:bodyPr/>
                    <a:lstStyle/>
                    <a:p>
                      <a:pPr marL="0" marR="0" lvl="0" indent="0" algn="ctr" rtl="0">
                        <a:lnSpc>
                          <a:spcPct val="100000"/>
                        </a:lnSpc>
                        <a:spcBef>
                          <a:spcPts val="0"/>
                        </a:spcBef>
                        <a:spcAft>
                          <a:spcPts val="0"/>
                        </a:spcAft>
                        <a:buNone/>
                      </a:pPr>
                      <a:r>
                        <a:rPr lang="en-ZA" sz="1800" u="none" strike="noStrike" cap="none">
                          <a:solidFill>
                            <a:schemeClr val="lt2"/>
                          </a:solidFill>
                        </a:rPr>
                        <a:t>2021</a:t>
                      </a:r>
                      <a:endParaRPr/>
                    </a:p>
                  </a:txBody>
                  <a:tcPr marL="91450" marR="91450" marT="45725" marB="45725">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0"/>
                  </a:ext>
                </a:extLst>
              </a:tr>
              <a:tr h="370675">
                <a:tc gridSpan="2">
                  <a:txBody>
                    <a:bodyPr/>
                    <a:lstStyle/>
                    <a:p>
                      <a:pPr marL="0" marR="0" lvl="0" indent="0" algn="l" rtl="0">
                        <a:lnSpc>
                          <a:spcPct val="100000"/>
                        </a:lnSpc>
                        <a:spcBef>
                          <a:spcPts val="0"/>
                        </a:spcBef>
                        <a:spcAft>
                          <a:spcPts val="0"/>
                        </a:spcAft>
                        <a:buNone/>
                      </a:pPr>
                      <a:r>
                        <a:rPr lang="en-ZA" sz="1800" u="none" strike="noStrike" cap="none"/>
                        <a:t>Equity</a:t>
                      </a:r>
                      <a:endParaRPr/>
                    </a:p>
                  </a:txBody>
                  <a:tcPr marL="91450" marR="91450" marT="45700" marB="45700"/>
                </a:tc>
                <a:tc hMerge="1">
                  <a:txBody>
                    <a:bodyPr/>
                    <a:lstStyle/>
                    <a:p>
                      <a:endParaRPr lang="en-US"/>
                    </a:p>
                  </a:txBody>
                  <a:tcPr/>
                </a:tc>
                <a:tc>
                  <a:txBody>
                    <a:bodyPr/>
                    <a:lstStyle/>
                    <a:p>
                      <a:pPr marL="0" lvl="0" indent="0" algn="ctr" rtl="0">
                        <a:spcBef>
                          <a:spcPts val="0"/>
                        </a:spcBef>
                        <a:spcAft>
                          <a:spcPts val="0"/>
                        </a:spcAft>
                        <a:buNone/>
                      </a:pPr>
                      <a:r>
                        <a:rPr lang="en-ZA" sz="1800"/>
                        <a:t>408,382</a:t>
                      </a:r>
                      <a:endParaRPr sz="1800"/>
                    </a:p>
                  </a:txBody>
                  <a:tcPr marL="91450" marR="91450" marT="45700" marB="45700">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340,152</a:t>
                      </a:r>
                      <a:endParaRPr/>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1"/>
                  </a:ext>
                </a:extLst>
              </a:tr>
              <a:tr h="370675">
                <a:tc gridSpan="2">
                  <a:txBody>
                    <a:bodyPr/>
                    <a:lstStyle/>
                    <a:p>
                      <a:pPr marL="0" marR="0" lvl="0" indent="0" algn="l" rtl="0">
                        <a:lnSpc>
                          <a:spcPct val="100000"/>
                        </a:lnSpc>
                        <a:spcBef>
                          <a:spcPts val="0"/>
                        </a:spcBef>
                        <a:spcAft>
                          <a:spcPts val="0"/>
                        </a:spcAft>
                        <a:buClr>
                          <a:srgbClr val="000000"/>
                        </a:buClr>
                        <a:buSzPts val="1800"/>
                        <a:buFont typeface="Arial"/>
                        <a:buNone/>
                      </a:pPr>
                      <a:r>
                        <a:rPr lang="en-ZA" sz="1800" u="none" strike="noStrike" cap="none"/>
                        <a:t>Liabilities</a:t>
                      </a:r>
                      <a:endParaRPr/>
                    </a:p>
                  </a:txBody>
                  <a:tcPr marL="91450" marR="91450" marT="45700" marB="45700"/>
                </a:tc>
                <a:tc hMerge="1">
                  <a:txBody>
                    <a:bodyPr/>
                    <a:lstStyle/>
                    <a:p>
                      <a:endParaRPr lang="en-US"/>
                    </a:p>
                  </a:txBody>
                  <a:tcPr/>
                </a:tc>
                <a:tc>
                  <a:txBody>
                    <a:bodyPr/>
                    <a:lstStyle/>
                    <a:p>
                      <a:pPr marL="0" lvl="0" indent="0" algn="ctr" rtl="0">
                        <a:spcBef>
                          <a:spcPts val="0"/>
                        </a:spcBef>
                        <a:spcAft>
                          <a:spcPts val="0"/>
                        </a:spcAft>
                        <a:buNone/>
                      </a:pPr>
                      <a:endParaRPr sz="1800"/>
                    </a:p>
                  </a:txBody>
                  <a:tcPr marL="91450" marR="91450" marT="45700" marB="45700">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140,357</a:t>
                      </a:r>
                      <a:endParaRPr/>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2"/>
                  </a:ext>
                </a:extLst>
              </a:tr>
              <a:tr h="370675">
                <a:tc>
                  <a:txBody>
                    <a:bodyPr/>
                    <a:lstStyle/>
                    <a:p>
                      <a:pPr marL="0" marR="0" lvl="0" indent="0" algn="l" rtl="0">
                        <a:lnSpc>
                          <a:spcPct val="100000"/>
                        </a:lnSpc>
                        <a:spcBef>
                          <a:spcPts val="0"/>
                        </a:spcBef>
                        <a:spcAft>
                          <a:spcPts val="0"/>
                        </a:spcAft>
                        <a:buNone/>
                      </a:pPr>
                      <a:endParaRPr sz="1800" u="none" strike="noStrike" cap="none"/>
                    </a:p>
                  </a:txBody>
                  <a:tcPr marL="91450" marR="91450" marT="45700" marB="45700"/>
                </a:tc>
                <a:tc>
                  <a:txBody>
                    <a:bodyPr/>
                    <a:lstStyle/>
                    <a:p>
                      <a:pPr marL="0" marR="0" lvl="0" indent="0" algn="l" rtl="0">
                        <a:lnSpc>
                          <a:spcPct val="100000"/>
                        </a:lnSpc>
                        <a:spcBef>
                          <a:spcPts val="0"/>
                        </a:spcBef>
                        <a:spcAft>
                          <a:spcPts val="0"/>
                        </a:spcAft>
                        <a:buNone/>
                      </a:pPr>
                      <a:r>
                        <a:rPr lang="en-ZA" sz="1800" u="none" strike="noStrike" cap="none"/>
                        <a:t>Non-current liabilities</a:t>
                      </a:r>
                      <a:endParaRPr sz="1800" u="none" strike="noStrike" cap="none"/>
                    </a:p>
                  </a:txBody>
                  <a:tcPr marL="91450" marR="91450" marT="45700" marB="45700"/>
                </a:tc>
                <a:tc>
                  <a:txBody>
                    <a:bodyPr/>
                    <a:lstStyle/>
                    <a:p>
                      <a:pPr marL="0" lvl="0" indent="0" algn="ctr" rtl="0">
                        <a:spcBef>
                          <a:spcPts val="0"/>
                        </a:spcBef>
                        <a:spcAft>
                          <a:spcPts val="0"/>
                        </a:spcAft>
                        <a:buNone/>
                      </a:pPr>
                      <a:r>
                        <a:rPr lang="en-ZA" sz="1800"/>
                        <a:t>127,786</a:t>
                      </a:r>
                      <a:endParaRPr sz="1800"/>
                    </a:p>
                  </a:txBody>
                  <a:tcPr marL="91450" marR="91450" marT="45700" marB="45700">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118,469</a:t>
                      </a:r>
                      <a:endParaRPr/>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3"/>
                  </a:ext>
                </a:extLst>
              </a:tr>
              <a:tr h="370675">
                <a:tc>
                  <a:txBody>
                    <a:bodyPr/>
                    <a:lstStyle/>
                    <a:p>
                      <a:pPr marL="0" marR="0" lvl="0" indent="0" algn="l" rtl="0">
                        <a:lnSpc>
                          <a:spcPct val="100000"/>
                        </a:lnSpc>
                        <a:spcBef>
                          <a:spcPts val="0"/>
                        </a:spcBef>
                        <a:spcAft>
                          <a:spcPts val="0"/>
                        </a:spcAft>
                        <a:buNone/>
                      </a:pPr>
                      <a:endParaRPr sz="1800" u="none" strike="noStrike" cap="none"/>
                    </a:p>
                  </a:txBody>
                  <a:tcPr marL="91450" marR="91450" marT="45700" marB="45700"/>
                </a:tc>
                <a:tc>
                  <a:txBody>
                    <a:bodyPr/>
                    <a:lstStyle/>
                    <a:p>
                      <a:pPr marL="0" marR="0" lvl="0" indent="0" algn="l" rtl="0">
                        <a:lnSpc>
                          <a:spcPct val="100000"/>
                        </a:lnSpc>
                        <a:spcBef>
                          <a:spcPts val="0"/>
                        </a:spcBef>
                        <a:spcAft>
                          <a:spcPts val="0"/>
                        </a:spcAft>
                        <a:buNone/>
                      </a:pPr>
                      <a:r>
                        <a:rPr lang="en-ZA" sz="1800" u="none" strike="noStrike" cap="none"/>
                        <a:t>Current Liabilities</a:t>
                      </a:r>
                      <a:endParaRPr/>
                    </a:p>
                  </a:txBody>
                  <a:tcPr marL="91450" marR="91450" marT="45700" marB="45700"/>
                </a:tc>
                <a:tc>
                  <a:txBody>
                    <a:bodyPr/>
                    <a:lstStyle/>
                    <a:p>
                      <a:pPr marL="0" lvl="0" indent="0" algn="ctr" rtl="0">
                        <a:spcBef>
                          <a:spcPts val="0"/>
                        </a:spcBef>
                        <a:spcAft>
                          <a:spcPts val="0"/>
                        </a:spcAft>
                        <a:buNone/>
                      </a:pPr>
                      <a:r>
                        <a:rPr lang="en-ZA" sz="1800"/>
                        <a:t>28,385</a:t>
                      </a:r>
                      <a:endParaRPr sz="1800"/>
                    </a:p>
                  </a:txBody>
                  <a:tcPr marL="91450" marR="91450" marT="45700" marB="45700">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21,887</a:t>
                      </a:r>
                      <a:endParaRPr/>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4"/>
                  </a:ext>
                </a:extLst>
              </a:tr>
              <a:tr h="370675">
                <a:tc gridSpan="2">
                  <a:txBody>
                    <a:bodyPr/>
                    <a:lstStyle/>
                    <a:p>
                      <a:pPr marL="0" marR="0" lvl="0" indent="0" algn="l" rtl="0">
                        <a:lnSpc>
                          <a:spcPct val="100000"/>
                        </a:lnSpc>
                        <a:spcBef>
                          <a:spcPts val="0"/>
                        </a:spcBef>
                        <a:spcAft>
                          <a:spcPts val="0"/>
                        </a:spcAft>
                        <a:buNone/>
                      </a:pPr>
                      <a:r>
                        <a:rPr lang="en-ZA" sz="1800" b="1" u="none" strike="noStrike" cap="none"/>
                        <a:t>Total Equity and Liabilities</a:t>
                      </a:r>
                      <a:endParaRPr/>
                    </a:p>
                  </a:txBody>
                  <a:tcPr marL="91450" marR="91450" marT="45700" marB="45700"/>
                </a:tc>
                <a:tc hMerge="1">
                  <a:txBody>
                    <a:bodyPr/>
                    <a:lstStyle/>
                    <a:p>
                      <a:endParaRPr lang="en-US"/>
                    </a:p>
                  </a:txBody>
                  <a:tcPr/>
                </a:tc>
                <a:tc>
                  <a:txBody>
                    <a:bodyPr/>
                    <a:lstStyle/>
                    <a:p>
                      <a:pPr marL="0" lvl="0" indent="0" algn="ctr" rtl="0">
                        <a:spcBef>
                          <a:spcPts val="0"/>
                        </a:spcBef>
                        <a:spcAft>
                          <a:spcPts val="0"/>
                        </a:spcAft>
                        <a:buNone/>
                      </a:pPr>
                      <a:r>
                        <a:rPr lang="en-ZA" sz="1800"/>
                        <a:t>564,553</a:t>
                      </a:r>
                      <a:endParaRPr sz="1800"/>
                    </a:p>
                  </a:txBody>
                  <a:tcPr marL="91450" marR="91450" marT="45700" marB="45700">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b="1" u="none" strike="noStrike" cap="none" dirty="0"/>
                        <a:t>480,509</a:t>
                      </a:r>
                      <a:endParaRPr dirty="0"/>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pic>
        <p:nvPicPr>
          <p:cNvPr id="563" name="Google Shape;563;p42"/>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564" name="Google Shape;564;p42"/>
          <p:cNvPicPr preferRelativeResize="0"/>
          <p:nvPr/>
        </p:nvPicPr>
        <p:blipFill rotWithShape="1">
          <a:blip r:embed="rId5">
            <a:alphaModFix/>
          </a:blip>
          <a:srcRect/>
          <a:stretch/>
        </p:blipFill>
        <p:spPr>
          <a:xfrm>
            <a:off x="205089" y="5828847"/>
            <a:ext cx="1234689" cy="88684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3"/>
          <p:cNvPicPr preferRelativeResize="0"/>
          <p:nvPr/>
        </p:nvPicPr>
        <p:blipFill>
          <a:blip r:embed="rId3">
            <a:alphaModFix/>
          </a:blip>
          <a:stretch>
            <a:fillRect/>
          </a:stretch>
        </p:blipFill>
        <p:spPr>
          <a:xfrm>
            <a:off x="7921" y="0"/>
            <a:ext cx="12176157" cy="6857999"/>
          </a:xfrm>
          <a:prstGeom prst="rect">
            <a:avLst/>
          </a:prstGeom>
          <a:noFill/>
          <a:ln>
            <a:noFill/>
          </a:ln>
        </p:spPr>
      </p:pic>
      <p:sp>
        <p:nvSpPr>
          <p:cNvPr id="570" name="Google Shape;570;p43"/>
          <p:cNvSpPr/>
          <p:nvPr/>
        </p:nvSpPr>
        <p:spPr>
          <a:xfrm>
            <a:off x="7265225" y="1084525"/>
            <a:ext cx="1566900" cy="5130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1" name="Google Shape;571;p43"/>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572" name="Google Shape;572;p43"/>
          <p:cNvPicPr preferRelativeResize="0"/>
          <p:nvPr/>
        </p:nvPicPr>
        <p:blipFill rotWithShape="1">
          <a:blip r:embed="rId5">
            <a:alphaModFix/>
          </a:blip>
          <a:srcRect/>
          <a:stretch/>
        </p:blipFill>
        <p:spPr>
          <a:xfrm>
            <a:off x="205089" y="5828847"/>
            <a:ext cx="1234689" cy="886845"/>
          </a:xfrm>
          <a:prstGeom prst="rect">
            <a:avLst/>
          </a:prstGeom>
          <a:noFill/>
          <a:ln>
            <a:noFill/>
          </a:ln>
        </p:spPr>
      </p:pic>
      <p:sp>
        <p:nvSpPr>
          <p:cNvPr id="573" name="Google Shape;573;p43"/>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Statement of profit and loss </a:t>
            </a:r>
            <a:r>
              <a:rPr lang="en-ZA" sz="2000" b="0">
                <a:solidFill>
                  <a:srgbClr val="434343"/>
                </a:solidFill>
                <a:latin typeface="Open Sans"/>
                <a:ea typeface="Open Sans"/>
                <a:cs typeface="Open Sans"/>
                <a:sym typeface="Open Sans"/>
              </a:rPr>
              <a:t>(Vol 2 p88)</a:t>
            </a:r>
            <a:endParaRPr>
              <a:solidFill>
                <a:srgbClr val="434343"/>
              </a:solidFill>
            </a:endParaRPr>
          </a:p>
        </p:txBody>
      </p:sp>
      <p:graphicFrame>
        <p:nvGraphicFramePr>
          <p:cNvPr id="574" name="Google Shape;574;p43"/>
          <p:cNvGraphicFramePr/>
          <p:nvPr>
            <p:extLst>
              <p:ext uri="{D42A27DB-BD31-4B8C-83A1-F6EECF244321}">
                <p14:modId xmlns:p14="http://schemas.microsoft.com/office/powerpoint/2010/main" xmlns="" val="488732195"/>
              </p:ext>
            </p:extLst>
          </p:nvPr>
        </p:nvGraphicFramePr>
        <p:xfrm>
          <a:off x="1794164" y="1224737"/>
          <a:ext cx="8603675" cy="4815940"/>
        </p:xfrm>
        <a:graphic>
          <a:graphicData uri="http://schemas.openxmlformats.org/drawingml/2006/table">
            <a:tbl>
              <a:tblPr firstRow="1" bandRow="1">
                <a:noFill/>
                <a:tableStyleId>{C62760DB-5685-4DB4-999D-0D876F68D7DF}</a:tableStyleId>
              </a:tblPr>
              <a:tblGrid>
                <a:gridCol w="870725">
                  <a:extLst>
                    <a:ext uri="{9D8B030D-6E8A-4147-A177-3AD203B41FA5}">
                      <a16:colId xmlns:a16="http://schemas.microsoft.com/office/drawing/2014/main" xmlns="" val="20000"/>
                    </a:ext>
                  </a:extLst>
                </a:gridCol>
                <a:gridCol w="4600325">
                  <a:extLst>
                    <a:ext uri="{9D8B030D-6E8A-4147-A177-3AD203B41FA5}">
                      <a16:colId xmlns:a16="http://schemas.microsoft.com/office/drawing/2014/main" xmlns="" val="20001"/>
                    </a:ext>
                  </a:extLst>
                </a:gridCol>
                <a:gridCol w="1567050">
                  <a:extLst>
                    <a:ext uri="{9D8B030D-6E8A-4147-A177-3AD203B41FA5}">
                      <a16:colId xmlns:a16="http://schemas.microsoft.com/office/drawing/2014/main" xmlns="" val="20002"/>
                    </a:ext>
                  </a:extLst>
                </a:gridCol>
                <a:gridCol w="1565575">
                  <a:extLst>
                    <a:ext uri="{9D8B030D-6E8A-4147-A177-3AD203B41FA5}">
                      <a16:colId xmlns:a16="http://schemas.microsoft.com/office/drawing/2014/main" xmlns="" val="20003"/>
                    </a:ext>
                  </a:extLst>
                </a:gridCol>
              </a:tblGrid>
              <a:tr h="370875">
                <a:tc gridSpan="2">
                  <a:txBody>
                    <a:bodyPr/>
                    <a:lstStyle/>
                    <a:p>
                      <a:pPr marL="0" marR="0" lvl="0" indent="0" algn="l" rtl="0">
                        <a:lnSpc>
                          <a:spcPct val="100000"/>
                        </a:lnSpc>
                        <a:spcBef>
                          <a:spcPts val="0"/>
                        </a:spcBef>
                        <a:spcAft>
                          <a:spcPts val="0"/>
                        </a:spcAft>
                        <a:buNone/>
                      </a:pPr>
                      <a:r>
                        <a:rPr lang="en-ZA" sz="1800" u="none" strike="noStrike" cap="none" dirty="0" err="1">
                          <a:solidFill>
                            <a:schemeClr val="lt2"/>
                          </a:solidFill>
                        </a:rPr>
                        <a:t>R’million</a:t>
                      </a:r>
                      <a:endParaRPr dirty="0"/>
                    </a:p>
                  </a:txBody>
                  <a:tcPr marL="91450" marR="91450" marT="45725" marB="45725"/>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ZA" sz="1800" u="none" strike="noStrike" cap="none">
                          <a:solidFill>
                            <a:schemeClr val="lt2"/>
                          </a:solidFill>
                        </a:rPr>
                        <a:t>202</a:t>
                      </a:r>
                      <a:r>
                        <a:rPr lang="en-ZA" sz="1800">
                          <a:solidFill>
                            <a:schemeClr val="lt2"/>
                          </a:solidFill>
                        </a:rPr>
                        <a:t>2</a:t>
                      </a:r>
                      <a:endParaRPr/>
                    </a:p>
                  </a:txBody>
                  <a:tcPr marL="91450" marR="91450" marT="45725" marB="45725"/>
                </a:tc>
                <a:tc>
                  <a:txBody>
                    <a:bodyPr/>
                    <a:lstStyle/>
                    <a:p>
                      <a:pPr marL="0" lvl="0" indent="0" algn="ctr" rtl="0">
                        <a:spcBef>
                          <a:spcPts val="0"/>
                        </a:spcBef>
                        <a:spcAft>
                          <a:spcPts val="0"/>
                        </a:spcAft>
                        <a:buNone/>
                      </a:pPr>
                      <a:r>
                        <a:rPr lang="en-ZA" sz="1800">
                          <a:solidFill>
                            <a:schemeClr val="lt2"/>
                          </a:solidFill>
                        </a:rPr>
                        <a:t>2021</a:t>
                      </a:r>
                      <a:endParaRPr/>
                    </a:p>
                  </a:txBody>
                  <a:tcPr marL="91450" marR="91450" marT="45725" marB="45725">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0"/>
                  </a:ext>
                </a:extLst>
              </a:tr>
              <a:tr h="370875">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ZA" sz="1800" u="none" strike="noStrike" cap="none"/>
                        <a:t>Revenue</a:t>
                      </a:r>
                      <a:endParaRPr/>
                    </a:p>
                  </a:txBody>
                  <a:tcPr marL="91450" marR="91450" marT="45725" marB="45725" anchor="ctr"/>
                </a:tc>
                <a:tc>
                  <a:txBody>
                    <a:bodyPr/>
                    <a:lstStyle/>
                    <a:p>
                      <a:pPr marL="0" lvl="0" indent="0" algn="ctr" rtl="0">
                        <a:spcBef>
                          <a:spcPts val="0"/>
                        </a:spcBef>
                        <a:spcAft>
                          <a:spcPts val="0"/>
                        </a:spcAft>
                        <a:buNone/>
                      </a:pPr>
                      <a:r>
                        <a:rPr lang="en-ZA" sz="1800"/>
                        <a:t>14,804</a:t>
                      </a: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12,604</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1"/>
                  </a:ext>
                </a:extLst>
              </a:tr>
              <a:tr h="370875">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ZA" sz="1800" u="none" strike="noStrike" cap="none"/>
                        <a:t>Other income and other gains</a:t>
                      </a:r>
                      <a:endParaRPr/>
                    </a:p>
                  </a:txBody>
                  <a:tcPr marL="91450" marR="91450" marT="45725" marB="45725" anchor="ctr"/>
                </a:tc>
                <a:tc>
                  <a:txBody>
                    <a:bodyPr/>
                    <a:lstStyle/>
                    <a:p>
                      <a:pPr marL="0" lvl="0" indent="0" algn="ctr" rtl="0">
                        <a:spcBef>
                          <a:spcPts val="0"/>
                        </a:spcBef>
                        <a:spcAft>
                          <a:spcPts val="0"/>
                        </a:spcAft>
                        <a:buNone/>
                      </a:pPr>
                      <a:r>
                        <a:rPr lang="en-ZA" sz="1800"/>
                        <a:t>1,985</a:t>
                      </a: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1,580</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2"/>
                  </a:ext>
                </a:extLst>
              </a:tr>
              <a:tr h="370875">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ZA" sz="1800" u="none" strike="noStrike" cap="none"/>
                        <a:t>Operating expenses</a:t>
                      </a:r>
                      <a:endParaRPr/>
                    </a:p>
                  </a:txBody>
                  <a:tcPr marL="91450" marR="91450" marT="45725" marB="45725" anchor="ctr"/>
                </a:tc>
                <a:tc>
                  <a:txBody>
                    <a:bodyPr/>
                    <a:lstStyle/>
                    <a:p>
                      <a:pPr marL="0" lvl="0" indent="0" algn="ctr" rtl="0">
                        <a:spcBef>
                          <a:spcPts val="0"/>
                        </a:spcBef>
                        <a:spcAft>
                          <a:spcPts val="0"/>
                        </a:spcAft>
                        <a:buNone/>
                      </a:pPr>
                      <a:r>
                        <a:rPr lang="en-ZA" sz="1800"/>
                        <a:t>(13,744)</a:t>
                      </a: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(11,234)</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3"/>
                  </a:ext>
                </a:extLst>
              </a:tr>
              <a:tr h="370875">
                <a:tc gridSpan="2">
                  <a:txBody>
                    <a:bodyPr/>
                    <a:lstStyle/>
                    <a:p>
                      <a:pPr marL="0" marR="0" lvl="0" indent="0" algn="l" rtl="0">
                        <a:lnSpc>
                          <a:spcPct val="100000"/>
                        </a:lnSpc>
                        <a:spcBef>
                          <a:spcPts val="0"/>
                        </a:spcBef>
                        <a:spcAft>
                          <a:spcPts val="0"/>
                        </a:spcAft>
                        <a:buNone/>
                      </a:pPr>
                      <a:r>
                        <a:rPr lang="en-ZA" sz="1800" b="0" u="none" strike="noStrike" cap="none"/>
                        <a:t>Operating Profit</a:t>
                      </a:r>
                      <a:endParaRPr/>
                    </a:p>
                  </a:txBody>
                  <a:tcPr marL="91450" marR="91450" marT="45725" marB="45725" anchor="ctr"/>
                </a:tc>
                <a:tc hMerge="1">
                  <a:txBody>
                    <a:bodyPr/>
                    <a:lstStyle/>
                    <a:p>
                      <a:endParaRPr lang="en-US"/>
                    </a:p>
                  </a:txBody>
                  <a:tcPr/>
                </a:tc>
                <a:tc>
                  <a:txBody>
                    <a:bodyPr/>
                    <a:lstStyle/>
                    <a:p>
                      <a:pPr marL="0" lvl="0" indent="0" algn="ctr" rtl="0">
                        <a:spcBef>
                          <a:spcPts val="0"/>
                        </a:spcBef>
                        <a:spcAft>
                          <a:spcPts val="0"/>
                        </a:spcAft>
                        <a:buNone/>
                      </a:pP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2,698</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4"/>
                  </a:ext>
                </a:extLst>
              </a:tr>
              <a:tr h="370875">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ZA" sz="1800" u="none" strike="noStrike" cap="none"/>
                        <a:t>Investment income</a:t>
                      </a:r>
                      <a:endParaRPr/>
                    </a:p>
                  </a:txBody>
                  <a:tcPr marL="91450" marR="91450" marT="45725" marB="45725" anchor="ctr"/>
                </a:tc>
                <a:tc>
                  <a:txBody>
                    <a:bodyPr/>
                    <a:lstStyle/>
                    <a:p>
                      <a:pPr marL="0" lvl="0" indent="0" algn="ctr" rtl="0">
                        <a:spcBef>
                          <a:spcPts val="0"/>
                        </a:spcBef>
                        <a:spcAft>
                          <a:spcPts val="0"/>
                        </a:spcAft>
                        <a:buNone/>
                      </a:pPr>
                      <a:r>
                        <a:rPr lang="en-ZA" sz="1800"/>
                        <a:t>1,787</a:t>
                      </a: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1,420</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5"/>
                  </a:ext>
                </a:extLst>
              </a:tr>
              <a:tr h="410975">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ZA" sz="1800" u="none" strike="noStrike" cap="none"/>
                        <a:t>Fair value adj for investment property</a:t>
                      </a:r>
                      <a:endParaRPr/>
                    </a:p>
                  </a:txBody>
                  <a:tcPr marL="91450" marR="91450" marT="45725" marB="45725" anchor="ctr"/>
                </a:tc>
                <a:tc>
                  <a:txBody>
                    <a:bodyPr/>
                    <a:lstStyle/>
                    <a:p>
                      <a:pPr marL="0" lvl="0" indent="0" algn="ctr" rtl="0">
                        <a:spcBef>
                          <a:spcPts val="0"/>
                        </a:spcBef>
                        <a:spcAft>
                          <a:spcPts val="0"/>
                        </a:spcAft>
                        <a:buNone/>
                      </a:pPr>
                      <a:r>
                        <a:rPr lang="en-ZA" sz="1800"/>
                        <a:t>(0,070)</a:t>
                      </a: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(0,047)</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6"/>
                  </a:ext>
                </a:extLst>
              </a:tr>
              <a:tr h="370875">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ZA" sz="1800" u="none" strike="noStrike" cap="none"/>
                        <a:t>Finance Cost</a:t>
                      </a:r>
                      <a:endParaRPr/>
                    </a:p>
                  </a:txBody>
                  <a:tcPr marL="91450" marR="91450" marT="45725" marB="45725" anchor="ctr"/>
                </a:tc>
                <a:tc>
                  <a:txBody>
                    <a:bodyPr/>
                    <a:lstStyle/>
                    <a:p>
                      <a:pPr marL="0" lvl="0" indent="0" algn="ctr" rtl="0">
                        <a:spcBef>
                          <a:spcPts val="0"/>
                        </a:spcBef>
                        <a:spcAft>
                          <a:spcPts val="0"/>
                        </a:spcAft>
                        <a:buNone/>
                      </a:pPr>
                      <a:r>
                        <a:rPr lang="en-ZA" sz="1800"/>
                        <a:t>(4,316)</a:t>
                      </a: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(3,690)</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7"/>
                  </a:ext>
                </a:extLst>
              </a:tr>
              <a:tr h="370875">
                <a:tc gridSpan="2">
                  <a:txBody>
                    <a:bodyPr/>
                    <a:lstStyle/>
                    <a:p>
                      <a:pPr marL="0" marR="0" lvl="0" indent="0" algn="l" rtl="0">
                        <a:lnSpc>
                          <a:spcPct val="100000"/>
                        </a:lnSpc>
                        <a:spcBef>
                          <a:spcPts val="0"/>
                        </a:spcBef>
                        <a:spcAft>
                          <a:spcPts val="0"/>
                        </a:spcAft>
                        <a:buNone/>
                      </a:pPr>
                      <a:r>
                        <a:rPr lang="en-ZA" sz="1800" u="none" strike="noStrike" cap="none"/>
                        <a:t>Profit for the year</a:t>
                      </a:r>
                      <a:endParaRPr/>
                    </a:p>
                  </a:txBody>
                  <a:tcPr marL="91450" marR="91450" marT="45725" marB="45725" anchor="ctr"/>
                </a:tc>
                <a:tc hMerge="1">
                  <a:txBody>
                    <a:bodyPr/>
                    <a:lstStyle/>
                    <a:p>
                      <a:endParaRPr lang="en-US"/>
                    </a:p>
                  </a:txBody>
                  <a:tcPr/>
                </a:tc>
                <a:tc>
                  <a:txBody>
                    <a:bodyPr/>
                    <a:lstStyle/>
                    <a:p>
                      <a:pPr marL="0" lvl="0" indent="0" algn="ctr" rtl="0">
                        <a:spcBef>
                          <a:spcPts val="0"/>
                        </a:spcBef>
                        <a:spcAft>
                          <a:spcPts val="0"/>
                        </a:spcAft>
                        <a:buNone/>
                      </a:pP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0,381</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8"/>
                  </a:ext>
                </a:extLst>
              </a:tr>
              <a:tr h="370875">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ZA" sz="1800" u="none" strike="noStrike" cap="none"/>
                        <a:t>Remeasurement on net defined benefit policy</a:t>
                      </a:r>
                      <a:endParaRPr/>
                    </a:p>
                  </a:txBody>
                  <a:tcPr marL="91450" marR="91450" marT="45725" marB="45725" anchor="ctr"/>
                </a:tc>
                <a:tc>
                  <a:txBody>
                    <a:bodyPr/>
                    <a:lstStyle/>
                    <a:p>
                      <a:pPr marL="0" lvl="0" indent="0" algn="ctr" rtl="0">
                        <a:spcBef>
                          <a:spcPts val="0"/>
                        </a:spcBef>
                        <a:spcAft>
                          <a:spcPts val="0"/>
                        </a:spcAft>
                        <a:buNone/>
                      </a:pPr>
                      <a:r>
                        <a:rPr lang="en-ZA" sz="1800"/>
                        <a:t>(0,0005)</a:t>
                      </a: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0,004</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9"/>
                  </a:ext>
                </a:extLst>
              </a:tr>
              <a:tr h="370875">
                <a:tc>
                  <a:txBody>
                    <a:bodyPr/>
                    <a:lstStyle/>
                    <a:p>
                      <a:pPr marL="0" marR="0" lvl="0" indent="0" algn="l" rtl="0">
                        <a:lnSpc>
                          <a:spcPct val="100000"/>
                        </a:lnSpc>
                        <a:spcBef>
                          <a:spcPts val="0"/>
                        </a:spcBef>
                        <a:spcAft>
                          <a:spcPts val="0"/>
                        </a:spcAft>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ZA" sz="1800" u="none" strike="noStrike" cap="none"/>
                        <a:t>Revaluations</a:t>
                      </a:r>
                      <a:endParaRPr/>
                    </a:p>
                  </a:txBody>
                  <a:tcPr marL="91450" marR="91450" marT="45725" marB="45725" anchor="ctr"/>
                </a:tc>
                <a:tc>
                  <a:txBody>
                    <a:bodyPr/>
                    <a:lstStyle/>
                    <a:p>
                      <a:pPr marL="0" lvl="0" indent="0" algn="ctr" rtl="0">
                        <a:spcBef>
                          <a:spcPts val="0"/>
                        </a:spcBef>
                        <a:spcAft>
                          <a:spcPts val="0"/>
                        </a:spcAft>
                        <a:buNone/>
                      </a:pPr>
                      <a:r>
                        <a:rPr lang="en-ZA" sz="1800"/>
                        <a:t>67,882</a:t>
                      </a: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8,271</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10"/>
                  </a:ext>
                </a:extLst>
              </a:tr>
              <a:tr h="427000">
                <a:tc gridSpan="2">
                  <a:txBody>
                    <a:bodyPr/>
                    <a:lstStyle/>
                    <a:p>
                      <a:pPr marL="0" marR="0" lvl="0" indent="0" algn="l" rtl="0">
                        <a:lnSpc>
                          <a:spcPct val="100000"/>
                        </a:lnSpc>
                        <a:spcBef>
                          <a:spcPts val="0"/>
                        </a:spcBef>
                        <a:spcAft>
                          <a:spcPts val="0"/>
                        </a:spcAft>
                        <a:buNone/>
                      </a:pPr>
                      <a:r>
                        <a:rPr lang="en-ZA" sz="1800" b="1" u="none" strike="noStrike" cap="none"/>
                        <a:t>Total comprehensive income for the year</a:t>
                      </a:r>
                      <a:endParaRPr/>
                    </a:p>
                  </a:txBody>
                  <a:tcPr marL="91450" marR="91450" marT="45725" marB="45725" anchor="ctr"/>
                </a:tc>
                <a:tc hMerge="1">
                  <a:txBody>
                    <a:bodyPr/>
                    <a:lstStyle/>
                    <a:p>
                      <a:endParaRPr lang="en-US"/>
                    </a:p>
                  </a:txBody>
                  <a:tcPr/>
                </a:tc>
                <a:tc>
                  <a:txBody>
                    <a:bodyPr/>
                    <a:lstStyle/>
                    <a:p>
                      <a:pPr marL="0" lvl="0" indent="0" algn="ctr" rtl="0">
                        <a:spcBef>
                          <a:spcPts val="0"/>
                        </a:spcBef>
                        <a:spcAft>
                          <a:spcPts val="0"/>
                        </a:spcAft>
                        <a:buNone/>
                      </a:pPr>
                      <a:r>
                        <a:rPr lang="en-ZA" sz="1800" b="1"/>
                        <a:t>68,230</a:t>
                      </a:r>
                      <a:endParaRPr sz="1800" b="1"/>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b="1" u="none" strike="noStrike" cap="none" dirty="0"/>
                        <a:t>8,656</a:t>
                      </a:r>
                      <a:endParaRPr dirty="0"/>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1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cxnSp>
        <p:nvCxnSpPr>
          <p:cNvPr id="95" name="Google Shape;95;p4"/>
          <p:cNvCxnSpPr/>
          <p:nvPr/>
        </p:nvCxnSpPr>
        <p:spPr>
          <a:xfrm>
            <a:off x="3163330" y="415790"/>
            <a:ext cx="0" cy="4373253"/>
          </a:xfrm>
          <a:prstGeom prst="straightConnector1">
            <a:avLst/>
          </a:prstGeom>
          <a:noFill/>
          <a:ln w="38100" cap="flat" cmpd="sng">
            <a:solidFill>
              <a:schemeClr val="accent2"/>
            </a:solidFill>
            <a:prstDash val="solid"/>
            <a:miter lim="800000"/>
            <a:headEnd type="none" w="sm" len="sm"/>
            <a:tailEnd type="none" w="sm" len="sm"/>
          </a:ln>
        </p:spPr>
      </p:cxnSp>
      <p:sp>
        <p:nvSpPr>
          <p:cNvPr id="96" name="Google Shape;96;p4"/>
          <p:cNvSpPr txBox="1"/>
          <p:nvPr/>
        </p:nvSpPr>
        <p:spPr>
          <a:xfrm>
            <a:off x="625100" y="634100"/>
            <a:ext cx="2329500" cy="403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ZA" sz="2400" b="1" i="0" u="none" strike="noStrike" cap="none">
                <a:solidFill>
                  <a:schemeClr val="accent2"/>
                </a:solidFill>
                <a:latin typeface="Open Sans"/>
                <a:ea typeface="Open Sans"/>
                <a:cs typeface="Open Sans"/>
                <a:sym typeface="Open Sans"/>
              </a:rPr>
              <a:t>Business pillars</a:t>
            </a:r>
            <a:endParaRPr sz="2400" b="0" i="0" u="none" strike="noStrike" cap="none">
              <a:solidFill>
                <a:schemeClr val="accent2"/>
              </a:solidFill>
              <a:latin typeface="Open Sans"/>
              <a:ea typeface="Open Sans"/>
              <a:cs typeface="Open Sans"/>
              <a:sym typeface="Open Sans"/>
            </a:endParaRPr>
          </a:p>
          <a:p>
            <a:pPr marL="0" lvl="0" indent="0" algn="l" rtl="0">
              <a:lnSpc>
                <a:spcPct val="115000"/>
              </a:lnSpc>
              <a:spcBef>
                <a:spcPts val="1000"/>
              </a:spcBef>
              <a:spcAft>
                <a:spcPts val="0"/>
              </a:spcAft>
              <a:buNone/>
            </a:pPr>
            <a:r>
              <a:rPr lang="en-ZA" sz="1600">
                <a:latin typeface="Open Sans"/>
                <a:ea typeface="Open Sans"/>
                <a:cs typeface="Open Sans"/>
                <a:sym typeface="Open Sans"/>
              </a:rPr>
              <a:t>SANRAL’s long-term strategy,</a:t>
            </a:r>
            <a:endParaRPr sz="1600">
              <a:latin typeface="Open Sans"/>
              <a:ea typeface="Open Sans"/>
              <a:cs typeface="Open Sans"/>
              <a:sym typeface="Open Sans"/>
            </a:endParaRPr>
          </a:p>
          <a:p>
            <a:pPr marL="0" lvl="0" indent="0" algn="l" rtl="0">
              <a:lnSpc>
                <a:spcPct val="115000"/>
              </a:lnSpc>
              <a:spcBef>
                <a:spcPts val="0"/>
              </a:spcBef>
              <a:spcAft>
                <a:spcPts val="0"/>
              </a:spcAft>
              <a:buNone/>
            </a:pPr>
            <a:r>
              <a:rPr lang="en-ZA" sz="1600">
                <a:latin typeface="Open Sans"/>
                <a:ea typeface="Open Sans"/>
                <a:cs typeface="Open Sans"/>
                <a:sym typeface="Open Sans"/>
              </a:rPr>
              <a:t>Horizon 2030, defines four business pillars that serve to integrate its operations and activities across the Agency  and deliver different forms of value, as set out in the graphic</a:t>
            </a:r>
            <a:endParaRPr sz="2700">
              <a:latin typeface="Open Sans"/>
              <a:ea typeface="Open Sans"/>
              <a:cs typeface="Open Sans"/>
              <a:sym typeface="Open Sans"/>
            </a:endParaRPr>
          </a:p>
        </p:txBody>
      </p:sp>
      <p:pic>
        <p:nvPicPr>
          <p:cNvPr id="97" name="Google Shape;97;p4"/>
          <p:cNvPicPr preferRelativeResize="0"/>
          <p:nvPr/>
        </p:nvPicPr>
        <p:blipFill rotWithShape="1">
          <a:blip r:embed="rId3" cstate="screen">
            <a:alphaModFix/>
            <a:extLst>
              <a:ext uri="{28A0092B-C50C-407E-A947-70E740481C1C}">
                <a14:useLocalDpi xmlns:a14="http://schemas.microsoft.com/office/drawing/2010/main" xmlns=""/>
              </a:ext>
            </a:extLst>
          </a:blip>
          <a:srcRect t="-1726" b="3620"/>
          <a:stretch/>
        </p:blipFill>
        <p:spPr>
          <a:xfrm>
            <a:off x="3278075" y="0"/>
            <a:ext cx="8943694" cy="68579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44"/>
          <p:cNvPicPr preferRelativeResize="0"/>
          <p:nvPr/>
        </p:nvPicPr>
        <p:blipFill>
          <a:blip r:embed="rId3">
            <a:alphaModFix/>
          </a:blip>
          <a:stretch>
            <a:fillRect/>
          </a:stretch>
        </p:blipFill>
        <p:spPr>
          <a:xfrm>
            <a:off x="7921" y="0"/>
            <a:ext cx="12176157" cy="6857999"/>
          </a:xfrm>
          <a:prstGeom prst="rect">
            <a:avLst/>
          </a:prstGeom>
          <a:noFill/>
          <a:ln>
            <a:noFill/>
          </a:ln>
        </p:spPr>
      </p:pic>
      <p:sp>
        <p:nvSpPr>
          <p:cNvPr id="580" name="Google Shape;580;p44"/>
          <p:cNvSpPr/>
          <p:nvPr/>
        </p:nvSpPr>
        <p:spPr>
          <a:xfrm>
            <a:off x="7726175" y="1313250"/>
            <a:ext cx="1916700" cy="426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4"/>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Statement of cash flows </a:t>
            </a:r>
            <a:r>
              <a:rPr lang="en-ZA" sz="2000" b="0">
                <a:solidFill>
                  <a:srgbClr val="434343"/>
                </a:solidFill>
                <a:latin typeface="Open Sans"/>
                <a:ea typeface="Open Sans"/>
                <a:cs typeface="Open Sans"/>
                <a:sym typeface="Open Sans"/>
              </a:rPr>
              <a:t>(Vol 2 p</a:t>
            </a:r>
            <a:r>
              <a:rPr lang="en-ZA" sz="2000" b="0">
                <a:solidFill>
                  <a:srgbClr val="434343"/>
                </a:solidFill>
              </a:rPr>
              <a:t>9</a:t>
            </a:r>
            <a:r>
              <a:rPr lang="en-ZA" sz="2000" b="0">
                <a:solidFill>
                  <a:srgbClr val="434343"/>
                </a:solidFill>
                <a:latin typeface="Open Sans"/>
                <a:ea typeface="Open Sans"/>
                <a:cs typeface="Open Sans"/>
                <a:sym typeface="Open Sans"/>
              </a:rPr>
              <a:t>0)</a:t>
            </a:r>
            <a:endParaRPr>
              <a:solidFill>
                <a:srgbClr val="434343"/>
              </a:solidFill>
            </a:endParaRPr>
          </a:p>
        </p:txBody>
      </p:sp>
      <p:graphicFrame>
        <p:nvGraphicFramePr>
          <p:cNvPr id="582" name="Google Shape;582;p44"/>
          <p:cNvGraphicFramePr/>
          <p:nvPr>
            <p:extLst>
              <p:ext uri="{D42A27DB-BD31-4B8C-83A1-F6EECF244321}">
                <p14:modId xmlns:p14="http://schemas.microsoft.com/office/powerpoint/2010/main" xmlns="" val="1932355600"/>
              </p:ext>
            </p:extLst>
          </p:nvPr>
        </p:nvGraphicFramePr>
        <p:xfrm>
          <a:off x="762000" y="1472048"/>
          <a:ext cx="10667975" cy="3913895"/>
        </p:xfrm>
        <a:graphic>
          <a:graphicData uri="http://schemas.openxmlformats.org/drawingml/2006/table">
            <a:tbl>
              <a:tblPr firstRow="1" bandRow="1">
                <a:noFill/>
                <a:tableStyleId>{C62760DB-5685-4DB4-999D-0D876F68D7DF}</a:tableStyleId>
              </a:tblPr>
              <a:tblGrid>
                <a:gridCol w="1011325">
                  <a:extLst>
                    <a:ext uri="{9D8B030D-6E8A-4147-A177-3AD203B41FA5}">
                      <a16:colId xmlns:a16="http://schemas.microsoft.com/office/drawing/2014/main" xmlns="" val="20000"/>
                    </a:ext>
                  </a:extLst>
                </a:gridCol>
                <a:gridCol w="5952850">
                  <a:extLst>
                    <a:ext uri="{9D8B030D-6E8A-4147-A177-3AD203B41FA5}">
                      <a16:colId xmlns:a16="http://schemas.microsoft.com/office/drawing/2014/main" xmlns="" val="20001"/>
                    </a:ext>
                  </a:extLst>
                </a:gridCol>
                <a:gridCol w="1916575">
                  <a:extLst>
                    <a:ext uri="{9D8B030D-6E8A-4147-A177-3AD203B41FA5}">
                      <a16:colId xmlns:a16="http://schemas.microsoft.com/office/drawing/2014/main" xmlns="" val="20002"/>
                    </a:ext>
                  </a:extLst>
                </a:gridCol>
                <a:gridCol w="1787225">
                  <a:extLst>
                    <a:ext uri="{9D8B030D-6E8A-4147-A177-3AD203B41FA5}">
                      <a16:colId xmlns:a16="http://schemas.microsoft.com/office/drawing/2014/main" xmlns="" val="20003"/>
                    </a:ext>
                  </a:extLst>
                </a:gridCol>
              </a:tblGrid>
              <a:tr h="326275">
                <a:tc gridSpan="2">
                  <a:txBody>
                    <a:bodyPr/>
                    <a:lstStyle/>
                    <a:p>
                      <a:pPr marL="0" marR="0" lvl="0" indent="0" algn="l" rtl="0">
                        <a:lnSpc>
                          <a:spcPct val="100000"/>
                        </a:lnSpc>
                        <a:spcBef>
                          <a:spcPts val="0"/>
                        </a:spcBef>
                        <a:spcAft>
                          <a:spcPts val="0"/>
                        </a:spcAft>
                        <a:buNone/>
                      </a:pPr>
                      <a:r>
                        <a:rPr lang="en-ZA" sz="2000" u="none" strike="noStrike" cap="none" dirty="0" err="1">
                          <a:solidFill>
                            <a:schemeClr val="lt2"/>
                          </a:solidFill>
                        </a:rPr>
                        <a:t>R’million</a:t>
                      </a:r>
                      <a:endParaRPr dirty="0"/>
                    </a:p>
                  </a:txBody>
                  <a:tcPr marL="91450" marR="91450" marT="45725" marB="45725"/>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ZA" sz="1800" u="none" strike="noStrike" cap="none">
                          <a:solidFill>
                            <a:schemeClr val="lt2"/>
                          </a:solidFill>
                        </a:rPr>
                        <a:t>202</a:t>
                      </a:r>
                      <a:r>
                        <a:rPr lang="en-ZA" sz="1800">
                          <a:solidFill>
                            <a:schemeClr val="lt2"/>
                          </a:solidFill>
                        </a:rPr>
                        <a:t>2</a:t>
                      </a:r>
                      <a:endParaRPr/>
                    </a:p>
                  </a:txBody>
                  <a:tcPr marL="91450" marR="91450" marT="45725" marB="45725"/>
                </a:tc>
                <a:tc>
                  <a:txBody>
                    <a:bodyPr/>
                    <a:lstStyle/>
                    <a:p>
                      <a:pPr marL="0" marR="0" lvl="0" indent="0" algn="ctr" rtl="0">
                        <a:lnSpc>
                          <a:spcPct val="100000"/>
                        </a:lnSpc>
                        <a:spcBef>
                          <a:spcPts val="0"/>
                        </a:spcBef>
                        <a:spcAft>
                          <a:spcPts val="0"/>
                        </a:spcAft>
                        <a:buNone/>
                      </a:pPr>
                      <a:r>
                        <a:rPr lang="en-ZA" sz="1800" u="none" strike="noStrike" cap="none">
                          <a:solidFill>
                            <a:schemeClr val="lt2"/>
                          </a:solidFill>
                        </a:rPr>
                        <a:t>202</a:t>
                      </a:r>
                      <a:r>
                        <a:rPr lang="en-ZA" sz="1800">
                          <a:solidFill>
                            <a:schemeClr val="lt2"/>
                          </a:solidFill>
                        </a:rPr>
                        <a:t>1</a:t>
                      </a:r>
                      <a:endParaRPr/>
                    </a:p>
                  </a:txBody>
                  <a:tcPr marL="91450" marR="91450" marT="45725" marB="45725">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0"/>
                  </a:ext>
                </a:extLst>
              </a:tr>
              <a:tr h="425300">
                <a:tc gridSpan="2">
                  <a:txBody>
                    <a:bodyPr/>
                    <a:lstStyle/>
                    <a:p>
                      <a:pPr marL="0" marR="0" lvl="0" indent="0" algn="l" rtl="0">
                        <a:lnSpc>
                          <a:spcPct val="100000"/>
                        </a:lnSpc>
                        <a:spcBef>
                          <a:spcPts val="0"/>
                        </a:spcBef>
                        <a:spcAft>
                          <a:spcPts val="0"/>
                        </a:spcAft>
                        <a:buNone/>
                      </a:pPr>
                      <a:r>
                        <a:rPr lang="en-ZA" sz="1800" u="none" strike="noStrike" cap="none"/>
                        <a:t>Cash generated from operations</a:t>
                      </a:r>
                      <a:endParaRPr/>
                    </a:p>
                  </a:txBody>
                  <a:tcPr marL="91450" marR="91450" marT="45725" marB="45725" anchor="ctr"/>
                </a:tc>
                <a:tc hMerge="1">
                  <a:txBody>
                    <a:bodyPr/>
                    <a:lstStyle/>
                    <a:p>
                      <a:endParaRPr lang="en-US"/>
                    </a:p>
                  </a:txBody>
                  <a:tcPr/>
                </a:tc>
                <a:tc>
                  <a:txBody>
                    <a:bodyPr/>
                    <a:lstStyle/>
                    <a:p>
                      <a:pPr marL="0" lvl="0" indent="0" algn="ctr" rtl="0">
                        <a:spcBef>
                          <a:spcPts val="0"/>
                        </a:spcBef>
                        <a:spcAft>
                          <a:spcPts val="0"/>
                        </a:spcAft>
                        <a:buNone/>
                      </a:pPr>
                      <a:r>
                        <a:rPr lang="en-ZA" sz="1800"/>
                        <a:t>13,007</a:t>
                      </a: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15,967</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1"/>
                  </a:ext>
                </a:extLst>
              </a:tr>
              <a:tr h="371300">
                <a:tc>
                  <a:txBody>
                    <a:bodyPr/>
                    <a:lstStyle/>
                    <a:p>
                      <a:pPr marL="0" marR="0" lvl="0" indent="0" algn="l" rtl="0">
                        <a:lnSpc>
                          <a:spcPct val="100000"/>
                        </a:lnSpc>
                        <a:spcBef>
                          <a:spcPts val="0"/>
                        </a:spcBef>
                        <a:spcAft>
                          <a:spcPts val="0"/>
                        </a:spcAft>
                        <a:buNone/>
                      </a:pPr>
                      <a:endParaRPr sz="20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ZA" sz="1800" u="none" strike="noStrike" cap="none"/>
                        <a:t>Interest income</a:t>
                      </a:r>
                      <a:endParaRPr/>
                    </a:p>
                  </a:txBody>
                  <a:tcPr marL="91450" marR="91450" marT="45725" marB="45725" anchor="ctr"/>
                </a:tc>
                <a:tc>
                  <a:txBody>
                    <a:bodyPr/>
                    <a:lstStyle/>
                    <a:p>
                      <a:pPr marL="0" lvl="0" indent="0" algn="ctr" rtl="0">
                        <a:spcBef>
                          <a:spcPts val="0"/>
                        </a:spcBef>
                        <a:spcAft>
                          <a:spcPts val="0"/>
                        </a:spcAft>
                        <a:buNone/>
                      </a:pPr>
                      <a:r>
                        <a:rPr lang="en-ZA" sz="1800"/>
                        <a:t>1,659</a:t>
                      </a: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1,386</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2"/>
                  </a:ext>
                </a:extLst>
              </a:tr>
              <a:tr h="459950">
                <a:tc>
                  <a:txBody>
                    <a:bodyPr/>
                    <a:lstStyle/>
                    <a:p>
                      <a:pPr marL="0" marR="0" lvl="0" indent="0" algn="l" rtl="0">
                        <a:lnSpc>
                          <a:spcPct val="100000"/>
                        </a:lnSpc>
                        <a:spcBef>
                          <a:spcPts val="0"/>
                        </a:spcBef>
                        <a:spcAft>
                          <a:spcPts val="0"/>
                        </a:spcAft>
                        <a:buNone/>
                      </a:pPr>
                      <a:endParaRPr sz="20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ZA" sz="1800" u="none" strike="noStrike" cap="none"/>
                        <a:t>Finance cost paid</a:t>
                      </a:r>
                      <a:endParaRPr/>
                    </a:p>
                  </a:txBody>
                  <a:tcPr marL="91450" marR="91450" marT="45725" marB="45725" anchor="ctr"/>
                </a:tc>
                <a:tc>
                  <a:txBody>
                    <a:bodyPr/>
                    <a:lstStyle/>
                    <a:p>
                      <a:pPr marL="0" lvl="0" indent="0" algn="ctr" rtl="0">
                        <a:spcBef>
                          <a:spcPts val="0"/>
                        </a:spcBef>
                        <a:spcAft>
                          <a:spcPts val="0"/>
                        </a:spcAft>
                        <a:buNone/>
                      </a:pPr>
                      <a:r>
                        <a:rPr lang="en-ZA" sz="1800"/>
                        <a:t>(3,772)</a:t>
                      </a: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(3,501)</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3"/>
                  </a:ext>
                </a:extLst>
              </a:tr>
              <a:tr h="459975">
                <a:tc gridSpan="2">
                  <a:txBody>
                    <a:bodyPr/>
                    <a:lstStyle/>
                    <a:p>
                      <a:pPr marL="0" marR="0" lvl="0" indent="0" algn="l" rtl="0">
                        <a:lnSpc>
                          <a:spcPct val="100000"/>
                        </a:lnSpc>
                        <a:spcBef>
                          <a:spcPts val="0"/>
                        </a:spcBef>
                        <a:spcAft>
                          <a:spcPts val="0"/>
                        </a:spcAft>
                        <a:buNone/>
                      </a:pPr>
                      <a:r>
                        <a:rPr lang="en-ZA" sz="1800" b="1" u="none" strike="noStrike" cap="none"/>
                        <a:t>Net cash from operating Activities</a:t>
                      </a:r>
                      <a:endParaRPr/>
                    </a:p>
                  </a:txBody>
                  <a:tcPr marL="91450" marR="91450" marT="45725" marB="45725" anchor="ctr"/>
                </a:tc>
                <a:tc hMerge="1">
                  <a:txBody>
                    <a:bodyPr/>
                    <a:lstStyle/>
                    <a:p>
                      <a:endParaRPr lang="en-US"/>
                    </a:p>
                  </a:txBody>
                  <a:tcPr/>
                </a:tc>
                <a:tc>
                  <a:txBody>
                    <a:bodyPr/>
                    <a:lstStyle/>
                    <a:p>
                      <a:pPr marL="0" lvl="0" indent="0" algn="ctr" rtl="0">
                        <a:spcBef>
                          <a:spcPts val="0"/>
                        </a:spcBef>
                        <a:spcAft>
                          <a:spcPts val="0"/>
                        </a:spcAft>
                        <a:buNone/>
                      </a:pPr>
                      <a:r>
                        <a:rPr lang="en-ZA" sz="1800" b="1"/>
                        <a:t>10,895</a:t>
                      </a:r>
                      <a:endParaRPr sz="1800" b="1"/>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b="1" u="none" strike="noStrike" cap="none"/>
                        <a:t>13,853</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4"/>
                  </a:ext>
                </a:extLst>
              </a:tr>
              <a:tr h="429500">
                <a:tc gridSpan="2">
                  <a:txBody>
                    <a:bodyPr/>
                    <a:lstStyle/>
                    <a:p>
                      <a:pPr marL="0" marR="0" lvl="0" indent="0" algn="l" rtl="0">
                        <a:lnSpc>
                          <a:spcPct val="100000"/>
                        </a:lnSpc>
                        <a:spcBef>
                          <a:spcPts val="0"/>
                        </a:spcBef>
                        <a:spcAft>
                          <a:spcPts val="0"/>
                        </a:spcAft>
                        <a:buNone/>
                      </a:pPr>
                      <a:r>
                        <a:rPr lang="en-ZA" sz="1800" b="1" u="none" strike="noStrike" cap="none"/>
                        <a:t>Net cash from investing activities</a:t>
                      </a:r>
                      <a:endParaRPr/>
                    </a:p>
                  </a:txBody>
                  <a:tcPr marL="91450" marR="91450" marT="45725" marB="45725" anchor="ctr"/>
                </a:tc>
                <a:tc hMerge="1">
                  <a:txBody>
                    <a:bodyPr/>
                    <a:lstStyle/>
                    <a:p>
                      <a:endParaRPr lang="en-US"/>
                    </a:p>
                  </a:txBody>
                  <a:tcPr/>
                </a:tc>
                <a:tc>
                  <a:txBody>
                    <a:bodyPr/>
                    <a:lstStyle/>
                    <a:p>
                      <a:pPr marL="0" lvl="0" indent="0" algn="ctr" rtl="0">
                        <a:spcBef>
                          <a:spcPts val="0"/>
                        </a:spcBef>
                        <a:spcAft>
                          <a:spcPts val="0"/>
                        </a:spcAft>
                        <a:buNone/>
                      </a:pPr>
                      <a:r>
                        <a:rPr lang="en-ZA" sz="1800" b="1"/>
                        <a:t>(6,394)</a:t>
                      </a:r>
                      <a:endParaRPr sz="1800" b="1"/>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b="1" u="none" strike="noStrike" cap="none"/>
                        <a:t>(0,205)</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5"/>
                  </a:ext>
                </a:extLst>
              </a:tr>
              <a:tr h="512625">
                <a:tc gridSpan="2">
                  <a:txBody>
                    <a:bodyPr/>
                    <a:lstStyle/>
                    <a:p>
                      <a:pPr marL="0" marR="0" lvl="0" indent="0" algn="l" rtl="0">
                        <a:lnSpc>
                          <a:spcPct val="100000"/>
                        </a:lnSpc>
                        <a:spcBef>
                          <a:spcPts val="0"/>
                        </a:spcBef>
                        <a:spcAft>
                          <a:spcPts val="0"/>
                        </a:spcAft>
                        <a:buNone/>
                      </a:pPr>
                      <a:r>
                        <a:rPr lang="en-ZA" sz="1800" b="1" u="none" strike="noStrike" cap="none"/>
                        <a:t>Net cash from financing activities</a:t>
                      </a:r>
                      <a:endParaRPr/>
                    </a:p>
                  </a:txBody>
                  <a:tcPr marL="91450" marR="91450" marT="45725" marB="45725" anchor="ctr"/>
                </a:tc>
                <a:tc hMerge="1">
                  <a:txBody>
                    <a:bodyPr/>
                    <a:lstStyle/>
                    <a:p>
                      <a:endParaRPr lang="en-US"/>
                    </a:p>
                  </a:txBody>
                  <a:tcPr/>
                </a:tc>
                <a:tc>
                  <a:txBody>
                    <a:bodyPr/>
                    <a:lstStyle/>
                    <a:p>
                      <a:pPr marL="0" lvl="0" indent="0" algn="ctr" rtl="0">
                        <a:spcBef>
                          <a:spcPts val="0"/>
                        </a:spcBef>
                        <a:spcAft>
                          <a:spcPts val="0"/>
                        </a:spcAft>
                        <a:buNone/>
                      </a:pPr>
                      <a:r>
                        <a:rPr lang="en-ZA" sz="1800" b="1"/>
                        <a:t>7,409</a:t>
                      </a:r>
                      <a:endParaRPr sz="1800" b="1"/>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b="1" u="none" strike="noStrike" cap="none"/>
                        <a:t>(0,841)</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6"/>
                  </a:ext>
                </a:extLst>
              </a:tr>
              <a:tr h="468275">
                <a:tc>
                  <a:txBody>
                    <a:bodyPr/>
                    <a:lstStyle/>
                    <a:p>
                      <a:pPr marL="0" marR="0" lvl="0" indent="0" algn="l" rtl="0">
                        <a:lnSpc>
                          <a:spcPct val="100000"/>
                        </a:lnSpc>
                        <a:spcBef>
                          <a:spcPts val="0"/>
                        </a:spcBef>
                        <a:spcAft>
                          <a:spcPts val="0"/>
                        </a:spcAft>
                        <a:buNone/>
                      </a:pPr>
                      <a:endParaRPr sz="20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ZA" sz="1800" u="none" strike="noStrike" cap="none"/>
                        <a:t>Cash at beginning of year</a:t>
                      </a:r>
                      <a:endParaRPr/>
                    </a:p>
                  </a:txBody>
                  <a:tcPr marL="91450" marR="91450" marT="45725" marB="45725" anchor="ctr"/>
                </a:tc>
                <a:tc>
                  <a:txBody>
                    <a:bodyPr/>
                    <a:lstStyle/>
                    <a:p>
                      <a:pPr marL="0" lvl="0" indent="0" algn="ctr" rtl="0">
                        <a:spcBef>
                          <a:spcPts val="0"/>
                        </a:spcBef>
                        <a:spcAft>
                          <a:spcPts val="0"/>
                        </a:spcAft>
                        <a:buNone/>
                      </a:pPr>
                      <a:r>
                        <a:rPr lang="en-ZA" sz="1800"/>
                        <a:t>29,340</a:t>
                      </a:r>
                      <a:endParaRPr sz="1800"/>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u="none" strike="noStrike" cap="none"/>
                        <a:t>16,534</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7"/>
                  </a:ext>
                </a:extLst>
              </a:tr>
              <a:tr h="326275">
                <a:tc gridSpan="2">
                  <a:txBody>
                    <a:bodyPr/>
                    <a:lstStyle/>
                    <a:p>
                      <a:pPr marL="0" marR="0" lvl="0" indent="0" algn="l" rtl="0">
                        <a:lnSpc>
                          <a:spcPct val="100000"/>
                        </a:lnSpc>
                        <a:spcBef>
                          <a:spcPts val="0"/>
                        </a:spcBef>
                        <a:spcAft>
                          <a:spcPts val="0"/>
                        </a:spcAft>
                        <a:buNone/>
                      </a:pPr>
                      <a:r>
                        <a:rPr lang="en-ZA" sz="1800" b="1" u="none" strike="noStrike" cap="none"/>
                        <a:t>Total Cash and Cash Equivalents</a:t>
                      </a:r>
                      <a:endParaRPr/>
                    </a:p>
                  </a:txBody>
                  <a:tcPr marL="91450" marR="91450" marT="45725" marB="45725" anchor="ctr"/>
                </a:tc>
                <a:tc hMerge="1">
                  <a:txBody>
                    <a:bodyPr/>
                    <a:lstStyle/>
                    <a:p>
                      <a:endParaRPr lang="en-US"/>
                    </a:p>
                  </a:txBody>
                  <a:tcPr/>
                </a:tc>
                <a:tc>
                  <a:txBody>
                    <a:bodyPr/>
                    <a:lstStyle/>
                    <a:p>
                      <a:pPr marL="0" lvl="0" indent="0" algn="ctr" rtl="0">
                        <a:spcBef>
                          <a:spcPts val="0"/>
                        </a:spcBef>
                        <a:spcAft>
                          <a:spcPts val="0"/>
                        </a:spcAft>
                        <a:buNone/>
                      </a:pPr>
                      <a:r>
                        <a:rPr lang="en-ZA" sz="1800" b="1"/>
                        <a:t>41,249</a:t>
                      </a:r>
                      <a:endParaRPr sz="1800" b="1"/>
                    </a:p>
                  </a:txBody>
                  <a:tcPr marL="91450" marR="91450" marT="45725" marB="45725" anchor="ctr">
                    <a:lnR w="12700" cap="flat" cmpd="sng">
                      <a:solidFill>
                        <a:schemeClr val="lt1"/>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ZA" sz="1800" b="1" u="none" strike="noStrike" cap="none" dirty="0"/>
                        <a:t>29,340</a:t>
                      </a:r>
                      <a:endParaRPr dirty="0"/>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xmlns="" val="10008"/>
                  </a:ext>
                </a:extLst>
              </a:tr>
            </a:tbl>
          </a:graphicData>
        </a:graphic>
      </p:graphicFrame>
      <p:pic>
        <p:nvPicPr>
          <p:cNvPr id="583" name="Google Shape;583;p44"/>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584" name="Google Shape;584;p44"/>
          <p:cNvPicPr preferRelativeResize="0"/>
          <p:nvPr/>
        </p:nvPicPr>
        <p:blipFill rotWithShape="1">
          <a:blip r:embed="rId5">
            <a:alphaModFix/>
          </a:blip>
          <a:srcRect/>
          <a:stretch/>
        </p:blipFill>
        <p:spPr>
          <a:xfrm>
            <a:off x="205089" y="5828847"/>
            <a:ext cx="1234689" cy="88684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45"/>
          <p:cNvPicPr preferRelativeResize="0"/>
          <p:nvPr/>
        </p:nvPicPr>
        <p:blipFill>
          <a:blip r:embed="rId3">
            <a:alphaModFix/>
          </a:blip>
          <a:stretch>
            <a:fillRect/>
          </a:stretch>
        </p:blipFill>
        <p:spPr>
          <a:xfrm>
            <a:off x="7921" y="0"/>
            <a:ext cx="12176157" cy="6857999"/>
          </a:xfrm>
          <a:prstGeom prst="rect">
            <a:avLst/>
          </a:prstGeom>
          <a:noFill/>
          <a:ln>
            <a:noFill/>
          </a:ln>
        </p:spPr>
      </p:pic>
      <p:sp>
        <p:nvSpPr>
          <p:cNvPr id="590" name="Google Shape;590;p45"/>
          <p:cNvSpPr/>
          <p:nvPr/>
        </p:nvSpPr>
        <p:spPr>
          <a:xfrm>
            <a:off x="3893125" y="1501250"/>
            <a:ext cx="7868400" cy="4238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1" name="Google Shape;591;p45"/>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592" name="Google Shape;592;p45"/>
          <p:cNvPicPr preferRelativeResize="0"/>
          <p:nvPr/>
        </p:nvPicPr>
        <p:blipFill rotWithShape="1">
          <a:blip r:embed="rId5">
            <a:alphaModFix/>
          </a:blip>
          <a:srcRect/>
          <a:stretch/>
        </p:blipFill>
        <p:spPr>
          <a:xfrm>
            <a:off x="205089" y="5828847"/>
            <a:ext cx="1234689" cy="886845"/>
          </a:xfrm>
          <a:prstGeom prst="rect">
            <a:avLst/>
          </a:prstGeom>
          <a:noFill/>
          <a:ln>
            <a:noFill/>
          </a:ln>
        </p:spPr>
      </p:pic>
      <p:graphicFrame>
        <p:nvGraphicFramePr>
          <p:cNvPr id="593" name="Google Shape;593;p45"/>
          <p:cNvGraphicFramePr/>
          <p:nvPr/>
        </p:nvGraphicFramePr>
        <p:xfrm>
          <a:off x="540327" y="1620982"/>
          <a:ext cx="11097500" cy="4147072"/>
        </p:xfrm>
        <a:graphic>
          <a:graphicData uri="http://schemas.openxmlformats.org/drawingml/2006/table">
            <a:tbl>
              <a:tblPr firstRow="1" bandRow="1">
                <a:noFill/>
                <a:tableStyleId>{BF028F7A-33DB-4C29-A3B5-6CB8B1B98012}</a:tableStyleId>
              </a:tblPr>
              <a:tblGrid>
                <a:gridCol w="3352800">
                  <a:extLst>
                    <a:ext uri="{9D8B030D-6E8A-4147-A177-3AD203B41FA5}">
                      <a16:colId xmlns:a16="http://schemas.microsoft.com/office/drawing/2014/main" xmlns="" val="20000"/>
                    </a:ext>
                  </a:extLst>
                </a:gridCol>
                <a:gridCol w="7744700">
                  <a:extLst>
                    <a:ext uri="{9D8B030D-6E8A-4147-A177-3AD203B41FA5}">
                      <a16:colId xmlns:a16="http://schemas.microsoft.com/office/drawing/2014/main" xmlns="" val="20001"/>
                    </a:ext>
                  </a:extLst>
                </a:gridCol>
              </a:tblGrid>
              <a:tr h="373675">
                <a:tc>
                  <a:txBody>
                    <a:bodyPr/>
                    <a:lstStyle/>
                    <a:p>
                      <a:pPr marL="0" marR="0" lvl="0" indent="0" algn="l" rtl="0">
                        <a:lnSpc>
                          <a:spcPct val="136666"/>
                        </a:lnSpc>
                        <a:spcBef>
                          <a:spcPts val="0"/>
                        </a:spcBef>
                        <a:spcAft>
                          <a:spcPts val="0"/>
                        </a:spcAft>
                        <a:buNone/>
                      </a:pPr>
                      <a:r>
                        <a:rPr lang="en-ZA" sz="1800" u="none" strike="noStrike" cap="none">
                          <a:solidFill>
                            <a:srgbClr val="000000"/>
                          </a:solidFill>
                        </a:rPr>
                        <a:t>Key Audit Matter</a:t>
                      </a:r>
                      <a:endParaRPr sz="1800" u="none" strike="noStrike" cap="none">
                        <a:solidFill>
                          <a:srgbClr val="000000"/>
                        </a:solidFill>
                        <a:latin typeface="Open Sans"/>
                        <a:ea typeface="Open Sans"/>
                        <a:cs typeface="Open Sans"/>
                        <a:sym typeface="Open Sans"/>
                      </a:endParaRPr>
                    </a:p>
                  </a:txBody>
                  <a:tcPr marL="91450" marR="91450" marT="45725" marB="45725" anchor="ctr"/>
                </a:tc>
                <a:tc>
                  <a:txBody>
                    <a:bodyPr/>
                    <a:lstStyle/>
                    <a:p>
                      <a:pPr marL="0" marR="0" lvl="0" indent="0" algn="l" rtl="0">
                        <a:lnSpc>
                          <a:spcPct val="136666"/>
                        </a:lnSpc>
                        <a:spcBef>
                          <a:spcPts val="0"/>
                        </a:spcBef>
                        <a:spcAft>
                          <a:spcPts val="0"/>
                        </a:spcAft>
                        <a:buNone/>
                      </a:pPr>
                      <a:r>
                        <a:rPr lang="en-ZA" sz="1800" u="none" strike="noStrike" cap="none">
                          <a:solidFill>
                            <a:srgbClr val="000000"/>
                          </a:solidFill>
                        </a:rPr>
                        <a:t>Outcome</a:t>
                      </a:r>
                      <a:endParaRPr sz="1800" u="none" strike="noStrike" cap="none">
                        <a:solidFill>
                          <a:srgbClr val="000000"/>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xmlns="" val="10000"/>
                  </a:ext>
                </a:extLst>
              </a:tr>
              <a:tr h="1173150">
                <a:tc>
                  <a:txBody>
                    <a:bodyPr/>
                    <a:lstStyle/>
                    <a:p>
                      <a:pPr marL="0" marR="0" lvl="0" indent="0" algn="l" rtl="0">
                        <a:lnSpc>
                          <a:spcPct val="136666"/>
                        </a:lnSpc>
                        <a:spcBef>
                          <a:spcPts val="0"/>
                        </a:spcBef>
                        <a:spcAft>
                          <a:spcPts val="0"/>
                        </a:spcAft>
                        <a:buNone/>
                      </a:pPr>
                      <a:r>
                        <a:rPr lang="en-ZA" sz="1800" u="none" strike="noStrike" cap="none"/>
                        <a:t>Re-valuation of road network and road structures</a:t>
                      </a:r>
                      <a:endParaRPr sz="1800" u="none" strike="noStrike" cap="none">
                        <a:latin typeface="Open Sans"/>
                        <a:ea typeface="Open Sans"/>
                        <a:cs typeface="Open Sans"/>
                        <a:sym typeface="Open Sans"/>
                      </a:endParaRPr>
                    </a:p>
                  </a:txBody>
                  <a:tcPr marL="91450" marR="91450" marT="45725" marB="45725" anchor="ctr"/>
                </a:tc>
                <a:tc>
                  <a:txBody>
                    <a:bodyPr/>
                    <a:lstStyle/>
                    <a:p>
                      <a:pPr marL="0" marR="0" lvl="0" indent="0" algn="l" rtl="0">
                        <a:lnSpc>
                          <a:spcPct val="153750"/>
                        </a:lnSpc>
                        <a:spcBef>
                          <a:spcPts val="0"/>
                        </a:spcBef>
                        <a:spcAft>
                          <a:spcPts val="0"/>
                        </a:spcAft>
                        <a:buNone/>
                      </a:pPr>
                      <a:r>
                        <a:rPr lang="en-ZA" sz="1600" u="none" strike="noStrike" cap="none"/>
                        <a:t>AGSA was satisfied that the revaluation of road network and road structures is appropriate, reasonable, is fairly valued and appropriately disclosed in the annual financial statements.</a:t>
                      </a:r>
                      <a:endParaRPr sz="160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xmlns="" val="10001"/>
                  </a:ext>
                </a:extLst>
              </a:tr>
              <a:tr h="1358375">
                <a:tc>
                  <a:txBody>
                    <a:bodyPr/>
                    <a:lstStyle/>
                    <a:p>
                      <a:pPr marL="0" marR="0" lvl="0" indent="0" algn="l" rtl="0">
                        <a:lnSpc>
                          <a:spcPct val="136666"/>
                        </a:lnSpc>
                        <a:spcBef>
                          <a:spcPts val="0"/>
                        </a:spcBef>
                        <a:spcAft>
                          <a:spcPts val="0"/>
                        </a:spcAft>
                        <a:buNone/>
                      </a:pPr>
                      <a:r>
                        <a:rPr lang="en-ZA" sz="1800" u="none" strike="noStrike" cap="none"/>
                        <a:t>Expected credit losses on toll debtors</a:t>
                      </a:r>
                      <a:endParaRPr sz="1800" u="none" strike="noStrike" cap="none">
                        <a:latin typeface="Open Sans"/>
                        <a:ea typeface="Open Sans"/>
                        <a:cs typeface="Open Sans"/>
                        <a:sym typeface="Open Sans"/>
                      </a:endParaRPr>
                    </a:p>
                  </a:txBody>
                  <a:tcPr marL="91450" marR="91450" marT="45725" marB="45725" anchor="ctr"/>
                </a:tc>
                <a:tc>
                  <a:txBody>
                    <a:bodyPr/>
                    <a:lstStyle/>
                    <a:p>
                      <a:pPr marL="0" marR="0" lvl="0" indent="0" algn="l" rtl="0">
                        <a:lnSpc>
                          <a:spcPct val="153750"/>
                        </a:lnSpc>
                        <a:spcBef>
                          <a:spcPts val="0"/>
                        </a:spcBef>
                        <a:spcAft>
                          <a:spcPts val="0"/>
                        </a:spcAft>
                        <a:buNone/>
                      </a:pPr>
                      <a:r>
                        <a:rPr lang="en-ZA" sz="1600" u="none" strike="noStrike" cap="none"/>
                        <a:t>AGSA was satisfied that the expected credit losses on e-toll and other receivables were reasonable, in line with their expectations and appropriately disclosed in the annual financial statements in accordance with IFRS.</a:t>
                      </a:r>
                      <a:endParaRPr sz="160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xmlns="" val="10002"/>
                  </a:ext>
                </a:extLst>
              </a:tr>
              <a:tr h="987925">
                <a:tc>
                  <a:txBody>
                    <a:bodyPr/>
                    <a:lstStyle/>
                    <a:p>
                      <a:pPr marL="0" marR="0" lvl="0" indent="0" algn="l" rtl="0">
                        <a:lnSpc>
                          <a:spcPct val="136666"/>
                        </a:lnSpc>
                        <a:spcBef>
                          <a:spcPts val="0"/>
                        </a:spcBef>
                        <a:spcAft>
                          <a:spcPts val="0"/>
                        </a:spcAft>
                        <a:buNone/>
                      </a:pPr>
                      <a:r>
                        <a:rPr lang="en-ZA" sz="1800" u="none" strike="noStrike" cap="none"/>
                        <a:t>Gauteng Freeway Improvement Project (GFIP) / e-toll revenue</a:t>
                      </a:r>
                      <a:endParaRPr sz="1800" u="none" strike="noStrike" cap="none">
                        <a:latin typeface="Open Sans"/>
                        <a:ea typeface="Open Sans"/>
                        <a:cs typeface="Open Sans"/>
                        <a:sym typeface="Open Sans"/>
                      </a:endParaRPr>
                    </a:p>
                  </a:txBody>
                  <a:tcPr marL="91450" marR="91450" marT="45725" marB="45725" anchor="ctr"/>
                </a:tc>
                <a:tc>
                  <a:txBody>
                    <a:bodyPr/>
                    <a:lstStyle/>
                    <a:p>
                      <a:pPr marL="0" marR="0" lvl="0" indent="0" algn="l" rtl="0">
                        <a:lnSpc>
                          <a:spcPct val="153750"/>
                        </a:lnSpc>
                        <a:spcBef>
                          <a:spcPts val="0"/>
                        </a:spcBef>
                        <a:spcAft>
                          <a:spcPts val="0"/>
                        </a:spcAft>
                        <a:buNone/>
                      </a:pPr>
                      <a:r>
                        <a:rPr lang="en-ZA" sz="1600" u="none" strike="noStrike" cap="none"/>
                        <a:t>AGSA was satisfied that e-toll revenue was recognised and accounted for in line with the requirements of IFRS 15 and appropriately disclosed in the annual financial statements.</a:t>
                      </a:r>
                      <a:endParaRPr sz="160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xmlns="" val="10003"/>
                  </a:ext>
                </a:extLst>
              </a:tr>
            </a:tbl>
          </a:graphicData>
        </a:graphic>
      </p:graphicFrame>
      <p:sp>
        <p:nvSpPr>
          <p:cNvPr id="594" name="Google Shape;594;p45"/>
          <p:cNvSpPr/>
          <p:nvPr/>
        </p:nvSpPr>
        <p:spPr>
          <a:xfrm>
            <a:off x="631164" y="1204222"/>
            <a:ext cx="37321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ZA" sz="2500" i="0" u="none" strike="noStrike" cap="none" dirty="0">
                <a:solidFill>
                  <a:schemeClr val="dk1"/>
                </a:solidFill>
                <a:latin typeface="Open Sans"/>
                <a:ea typeface="Open Sans"/>
                <a:cs typeface="Open Sans"/>
                <a:sym typeface="Open Sans"/>
              </a:rPr>
              <a:t>Unqualified opinion</a:t>
            </a:r>
            <a:endParaRPr sz="2500" i="0" u="none" strike="noStrike" cap="none" dirty="0">
              <a:solidFill>
                <a:schemeClr val="dk1"/>
              </a:solidFill>
              <a:latin typeface="Open Sans"/>
              <a:ea typeface="Open Sans"/>
              <a:cs typeface="Open Sans"/>
              <a:sym typeface="Open Sans"/>
            </a:endParaRPr>
          </a:p>
        </p:txBody>
      </p:sp>
      <p:sp>
        <p:nvSpPr>
          <p:cNvPr id="595" name="Google Shape;595;p45"/>
          <p:cNvSpPr txBox="1">
            <a:spLocks noGrp="1"/>
          </p:cNvSpPr>
          <p:nvPr>
            <p:ph type="title"/>
          </p:nvPr>
        </p:nvSpPr>
        <p:spPr>
          <a:xfrm>
            <a:off x="838200" y="341723"/>
            <a:ext cx="9609765" cy="8793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F7F7F"/>
              </a:buClr>
              <a:buSzPts val="3200"/>
              <a:buFont typeface="Open Sans"/>
              <a:buNone/>
            </a:pPr>
            <a:r>
              <a:rPr lang="en-ZA">
                <a:solidFill>
                  <a:srgbClr val="434343"/>
                </a:solidFill>
                <a:latin typeface="Open Sans"/>
                <a:ea typeface="Open Sans"/>
                <a:cs typeface="Open Sans"/>
                <a:sym typeface="Open Sans"/>
              </a:rPr>
              <a:t>Audit report 2021/2</a:t>
            </a:r>
            <a:r>
              <a:rPr lang="en-ZA">
                <a:solidFill>
                  <a:srgbClr val="434343"/>
                </a:solidFill>
              </a:rPr>
              <a:t>2</a:t>
            </a:r>
            <a:r>
              <a:rPr lang="en-ZA">
                <a:solidFill>
                  <a:srgbClr val="434343"/>
                </a:solidFill>
                <a:latin typeface="Open Sans"/>
                <a:ea typeface="Open Sans"/>
                <a:cs typeface="Open Sans"/>
                <a:sym typeface="Open Sans"/>
              </a:rPr>
              <a:t> </a:t>
            </a:r>
            <a:r>
              <a:rPr lang="en-ZA" sz="2400" b="0">
                <a:solidFill>
                  <a:srgbClr val="434343"/>
                </a:solidFill>
                <a:latin typeface="Open Sans"/>
                <a:ea typeface="Open Sans"/>
                <a:cs typeface="Open Sans"/>
                <a:sym typeface="Open Sans"/>
              </a:rPr>
              <a:t>(Vol 2 p61)</a:t>
            </a:r>
            <a:endParaRPr>
              <a:solidFill>
                <a:srgbClr val="434343"/>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46"/>
          <p:cNvPicPr preferRelativeResize="0"/>
          <p:nvPr/>
        </p:nvPicPr>
        <p:blipFill>
          <a:blip r:embed="rId3">
            <a:alphaModFix/>
          </a:blip>
          <a:stretch>
            <a:fillRect/>
          </a:stretch>
        </p:blipFill>
        <p:spPr>
          <a:xfrm>
            <a:off x="7921" y="0"/>
            <a:ext cx="12176157" cy="6857999"/>
          </a:xfrm>
          <a:prstGeom prst="rect">
            <a:avLst/>
          </a:prstGeom>
          <a:noFill/>
          <a:ln>
            <a:noFill/>
          </a:ln>
        </p:spPr>
      </p:pic>
      <p:pic>
        <p:nvPicPr>
          <p:cNvPr id="601" name="Google Shape;601;p46"/>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602" name="Google Shape;602;p46"/>
          <p:cNvPicPr preferRelativeResize="0"/>
          <p:nvPr/>
        </p:nvPicPr>
        <p:blipFill rotWithShape="1">
          <a:blip r:embed="rId5">
            <a:alphaModFix/>
          </a:blip>
          <a:srcRect/>
          <a:stretch/>
        </p:blipFill>
        <p:spPr>
          <a:xfrm>
            <a:off x="205089" y="5828847"/>
            <a:ext cx="1234689" cy="886845"/>
          </a:xfrm>
          <a:prstGeom prst="rect">
            <a:avLst/>
          </a:prstGeom>
          <a:noFill/>
          <a:ln>
            <a:noFill/>
          </a:ln>
        </p:spPr>
      </p:pic>
      <p:sp>
        <p:nvSpPr>
          <p:cNvPr id="603" name="Google Shape;603;p46"/>
          <p:cNvSpPr txBox="1">
            <a:spLocks noGrp="1"/>
          </p:cNvSpPr>
          <p:nvPr>
            <p:ph type="body" idx="1"/>
          </p:nvPr>
        </p:nvSpPr>
        <p:spPr>
          <a:xfrm>
            <a:off x="838200" y="1462218"/>
            <a:ext cx="10844454" cy="4714745"/>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000"/>
              </a:spcBef>
              <a:spcAft>
                <a:spcPts val="0"/>
              </a:spcAft>
              <a:buSzPts val="1800"/>
              <a:buNone/>
            </a:pPr>
            <a:endParaRPr sz="1600" dirty="0">
              <a:solidFill>
                <a:schemeClr val="dk1"/>
              </a:solidFill>
            </a:endParaRPr>
          </a:p>
          <a:p>
            <a:pPr marL="41275" lvl="0" indent="-41275" algn="l" rtl="0">
              <a:lnSpc>
                <a:spcPct val="151250"/>
              </a:lnSpc>
              <a:spcBef>
                <a:spcPts val="1000"/>
              </a:spcBef>
              <a:spcAft>
                <a:spcPts val="0"/>
              </a:spcAft>
              <a:buSzPts val="1800"/>
              <a:buNone/>
            </a:pPr>
            <a:r>
              <a:rPr lang="en-ZA" sz="1600" dirty="0">
                <a:solidFill>
                  <a:schemeClr val="dk1"/>
                </a:solidFill>
                <a:latin typeface="Open Sans"/>
                <a:ea typeface="Open Sans"/>
                <a:cs typeface="Open Sans"/>
                <a:sym typeface="Open Sans"/>
              </a:rPr>
              <a:t>The AGSA draws attention to the dependence of SANRAL “on positive developments to resolve the e-toll impasse by Cabinet” as the accumulated loss and SANRAL’s funding strategy indicates a material uncertainty on SANRAL’s ability to continue as a going concern. It refers to Note 44 to the financial statements.</a:t>
            </a:r>
            <a:endParaRPr dirty="0"/>
          </a:p>
          <a:p>
            <a:pPr marL="12700" lvl="0" indent="0" algn="l" rtl="0">
              <a:lnSpc>
                <a:spcPct val="100000"/>
              </a:lnSpc>
              <a:spcBef>
                <a:spcPts val="1000"/>
              </a:spcBef>
              <a:spcAft>
                <a:spcPts val="0"/>
              </a:spcAft>
              <a:buSzPts val="1800"/>
              <a:buNone/>
            </a:pPr>
            <a:r>
              <a:rPr lang="en-ZA" sz="1600" dirty="0">
                <a:solidFill>
                  <a:schemeClr val="tx1"/>
                </a:solidFill>
                <a:latin typeface="Open Sans"/>
                <a:ea typeface="Open Sans"/>
                <a:cs typeface="Open Sans"/>
                <a:sym typeface="Open Sans"/>
              </a:rPr>
              <a:t>Note 44 emphasises the following to support the going concern principle:</a:t>
            </a:r>
            <a:endParaRPr dirty="0">
              <a:solidFill>
                <a:schemeClr val="tx1"/>
              </a:solidFill>
            </a:endParaRPr>
          </a:p>
          <a:p>
            <a:pPr marL="285750" lvl="0" indent="-285750" algn="l" rtl="0">
              <a:lnSpc>
                <a:spcPct val="100000"/>
              </a:lnSpc>
              <a:spcBef>
                <a:spcPts val="0"/>
              </a:spcBef>
              <a:spcAft>
                <a:spcPts val="0"/>
              </a:spcAft>
              <a:buClr>
                <a:srgbClr val="FF0000"/>
              </a:buClr>
              <a:buSzPts val="1800"/>
              <a:buFont typeface="Arial"/>
              <a:buChar char="•"/>
            </a:pPr>
            <a:r>
              <a:rPr lang="en-ZA" sz="1600" dirty="0">
                <a:solidFill>
                  <a:schemeClr val="tx1"/>
                </a:solidFill>
                <a:latin typeface="Open Sans"/>
                <a:ea typeface="Open Sans"/>
                <a:cs typeface="Open Sans"/>
                <a:sym typeface="Open Sans"/>
              </a:rPr>
              <a:t>Total assets exceeding total liabilities by R408.382 billion</a:t>
            </a:r>
            <a:endParaRPr dirty="0">
              <a:solidFill>
                <a:schemeClr val="tx1"/>
              </a:solidFill>
            </a:endParaRPr>
          </a:p>
          <a:p>
            <a:pPr marL="285750" lvl="0" indent="-285750" algn="l" rtl="0">
              <a:lnSpc>
                <a:spcPct val="100000"/>
              </a:lnSpc>
              <a:spcBef>
                <a:spcPts val="0"/>
              </a:spcBef>
              <a:spcAft>
                <a:spcPts val="0"/>
              </a:spcAft>
              <a:buClr>
                <a:srgbClr val="FF0000"/>
              </a:buClr>
              <a:buSzPts val="1800"/>
              <a:buFont typeface="Arial"/>
              <a:buChar char="•"/>
            </a:pPr>
            <a:r>
              <a:rPr lang="en-ZA" sz="1600" dirty="0">
                <a:solidFill>
                  <a:schemeClr val="tx1"/>
                </a:solidFill>
                <a:latin typeface="Open Sans"/>
                <a:ea typeface="Open Sans"/>
                <a:cs typeface="Open Sans"/>
                <a:sym typeface="Open Sans"/>
              </a:rPr>
              <a:t>Current assets exceeds current liabilities by R17.084 billion</a:t>
            </a:r>
            <a:endParaRPr dirty="0">
              <a:solidFill>
                <a:schemeClr val="tx1"/>
              </a:solidFill>
            </a:endParaRPr>
          </a:p>
          <a:p>
            <a:pPr marL="285750" lvl="0" indent="-285750" algn="l" rtl="0">
              <a:lnSpc>
                <a:spcPct val="100000"/>
              </a:lnSpc>
              <a:spcBef>
                <a:spcPts val="0"/>
              </a:spcBef>
              <a:spcAft>
                <a:spcPts val="0"/>
              </a:spcAft>
              <a:buClr>
                <a:srgbClr val="FF0000"/>
              </a:buClr>
              <a:buSzPts val="1800"/>
              <a:buFont typeface="Arial"/>
              <a:buChar char="•"/>
            </a:pPr>
            <a:r>
              <a:rPr lang="en-ZA" sz="1600" dirty="0">
                <a:solidFill>
                  <a:schemeClr val="tx1"/>
                </a:solidFill>
                <a:latin typeface="Open Sans"/>
                <a:ea typeface="Open Sans"/>
                <a:cs typeface="Open Sans"/>
                <a:sym typeface="Open Sans"/>
              </a:rPr>
              <a:t>Significant cash holding of R41.249 billion</a:t>
            </a:r>
            <a:endParaRPr dirty="0">
              <a:solidFill>
                <a:schemeClr val="tx1"/>
              </a:solidFill>
            </a:endParaRPr>
          </a:p>
          <a:p>
            <a:pPr marL="285750" lvl="0" indent="-285750" algn="l" rtl="0">
              <a:lnSpc>
                <a:spcPct val="100000"/>
              </a:lnSpc>
              <a:spcBef>
                <a:spcPts val="0"/>
              </a:spcBef>
              <a:spcAft>
                <a:spcPts val="0"/>
              </a:spcAft>
              <a:buClr>
                <a:srgbClr val="FF0000"/>
              </a:buClr>
              <a:buSzPts val="1800"/>
              <a:buFont typeface="Arial"/>
              <a:buChar char="•"/>
            </a:pPr>
            <a:r>
              <a:rPr lang="en-ZA" sz="1600" dirty="0">
                <a:solidFill>
                  <a:schemeClr val="tx1"/>
                </a:solidFill>
                <a:latin typeface="Open Sans"/>
                <a:ea typeface="Open Sans"/>
                <a:cs typeface="Open Sans"/>
                <a:sym typeface="Open Sans"/>
              </a:rPr>
              <a:t>Ability to raise funding through capital market under the available government guarantee</a:t>
            </a:r>
            <a:endParaRPr dirty="0">
              <a:solidFill>
                <a:schemeClr val="tx1"/>
              </a:solidFill>
            </a:endParaRPr>
          </a:p>
          <a:p>
            <a:pPr marL="285750" lvl="0" indent="-285750" algn="l" rtl="0">
              <a:lnSpc>
                <a:spcPct val="100000"/>
              </a:lnSpc>
              <a:spcBef>
                <a:spcPts val="0"/>
              </a:spcBef>
              <a:spcAft>
                <a:spcPts val="0"/>
              </a:spcAft>
              <a:buClr>
                <a:srgbClr val="FF0000"/>
              </a:buClr>
              <a:buSzPts val="1800"/>
              <a:buFont typeface="Arial"/>
              <a:buChar char="•"/>
            </a:pPr>
            <a:r>
              <a:rPr lang="en-ZA" sz="1600" dirty="0">
                <a:solidFill>
                  <a:schemeClr val="tx1"/>
                </a:solidFill>
                <a:latin typeface="Open Sans"/>
                <a:ea typeface="Open Sans"/>
                <a:cs typeface="Open Sans"/>
                <a:sym typeface="Open Sans"/>
              </a:rPr>
              <a:t>Continued government support by un-earmarking of funds to cover revenue shortfall on toll</a:t>
            </a:r>
            <a:endParaRPr dirty="0">
              <a:solidFill>
                <a:schemeClr val="tx1"/>
              </a:solidFill>
            </a:endParaRPr>
          </a:p>
        </p:txBody>
      </p:sp>
      <p:sp>
        <p:nvSpPr>
          <p:cNvPr id="604" name="Google Shape;604;p46"/>
          <p:cNvSpPr txBox="1">
            <a:spLocks noGrp="1"/>
          </p:cNvSpPr>
          <p:nvPr>
            <p:ph type="title"/>
          </p:nvPr>
        </p:nvSpPr>
        <p:spPr>
          <a:xfrm>
            <a:off x="838200" y="341723"/>
            <a:ext cx="9609765" cy="8793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F7F7F"/>
              </a:buClr>
              <a:buSzPts val="3200"/>
              <a:buFont typeface="Open Sans"/>
              <a:buNone/>
            </a:pPr>
            <a:r>
              <a:rPr lang="en-ZA" sz="2800">
                <a:solidFill>
                  <a:srgbClr val="434343"/>
                </a:solidFill>
                <a:latin typeface="Open Sans"/>
                <a:ea typeface="Open Sans"/>
                <a:cs typeface="Open Sans"/>
                <a:sym typeface="Open Sans"/>
              </a:rPr>
              <a:t>Audit report 2021/22 </a:t>
            </a:r>
            <a:r>
              <a:rPr lang="en-ZA" sz="2000" b="0">
                <a:solidFill>
                  <a:srgbClr val="434343"/>
                </a:solidFill>
                <a:latin typeface="Open Sans"/>
                <a:ea typeface="Open Sans"/>
                <a:cs typeface="Open Sans"/>
                <a:sym typeface="Open Sans"/>
              </a:rPr>
              <a:t>(Vol 2 p61) </a:t>
            </a:r>
            <a:r>
              <a:rPr lang="en-ZA" sz="2000" b="0" i="1">
                <a:solidFill>
                  <a:srgbClr val="434343"/>
                </a:solidFill>
                <a:latin typeface="Open Sans"/>
                <a:ea typeface="Open Sans"/>
                <a:cs typeface="Open Sans"/>
                <a:sym typeface="Open Sans"/>
              </a:rPr>
              <a:t>Continued</a:t>
            </a:r>
            <a:endParaRPr sz="2000" b="0" i="1">
              <a:solidFill>
                <a:srgbClr val="434343"/>
              </a:solidFill>
              <a:latin typeface="Open Sans"/>
              <a:ea typeface="Open Sans"/>
              <a:cs typeface="Open Sans"/>
              <a:sym typeface="Open Sans"/>
            </a:endParaRPr>
          </a:p>
        </p:txBody>
      </p:sp>
      <p:sp>
        <p:nvSpPr>
          <p:cNvPr id="605" name="Google Shape;605;p46"/>
          <p:cNvSpPr txBox="1"/>
          <p:nvPr/>
        </p:nvSpPr>
        <p:spPr>
          <a:xfrm>
            <a:off x="838199" y="1415353"/>
            <a:ext cx="915092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ZA" sz="1800" b="1" i="0" u="none" strike="noStrike" cap="none">
                <a:solidFill>
                  <a:srgbClr val="000000"/>
                </a:solidFill>
                <a:latin typeface="Open Sans"/>
                <a:ea typeface="Open Sans"/>
                <a:cs typeface="Open Sans"/>
                <a:sym typeface="Open Sans"/>
              </a:rPr>
              <a:t>Material uncertainty relating to going concern / financial sustainability</a:t>
            </a:r>
            <a:br>
              <a:rPr lang="en-ZA" sz="1800" b="1" i="0" u="none" strike="noStrike" cap="none">
                <a:solidFill>
                  <a:srgbClr val="000000"/>
                </a:solidFill>
                <a:latin typeface="Open Sans"/>
                <a:ea typeface="Open Sans"/>
                <a:cs typeface="Open Sans"/>
                <a:sym typeface="Open Sans"/>
              </a:rPr>
            </a:br>
            <a:endParaRPr sz="18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47"/>
          <p:cNvPicPr preferRelativeResize="0"/>
          <p:nvPr/>
        </p:nvPicPr>
        <p:blipFill>
          <a:blip r:embed="rId3">
            <a:alphaModFix/>
          </a:blip>
          <a:stretch>
            <a:fillRect/>
          </a:stretch>
        </p:blipFill>
        <p:spPr>
          <a:xfrm>
            <a:off x="7921" y="0"/>
            <a:ext cx="12176157" cy="6857999"/>
          </a:xfrm>
          <a:prstGeom prst="rect">
            <a:avLst/>
          </a:prstGeom>
          <a:noFill/>
          <a:ln>
            <a:noFill/>
          </a:ln>
        </p:spPr>
      </p:pic>
      <p:sp>
        <p:nvSpPr>
          <p:cNvPr id="611" name="Google Shape;611;p47"/>
          <p:cNvSpPr/>
          <p:nvPr/>
        </p:nvSpPr>
        <p:spPr>
          <a:xfrm>
            <a:off x="9230825" y="1021650"/>
            <a:ext cx="2590200" cy="4807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Emphasis of matter</a:t>
            </a:r>
            <a:endParaRPr>
              <a:solidFill>
                <a:srgbClr val="434343"/>
              </a:solidFill>
            </a:endParaRPr>
          </a:p>
        </p:txBody>
      </p:sp>
      <p:graphicFrame>
        <p:nvGraphicFramePr>
          <p:cNvPr id="613" name="Google Shape;613;p47"/>
          <p:cNvGraphicFramePr/>
          <p:nvPr>
            <p:extLst>
              <p:ext uri="{D42A27DB-BD31-4B8C-83A1-F6EECF244321}">
                <p14:modId xmlns:p14="http://schemas.microsoft.com/office/powerpoint/2010/main" xmlns="" val="3853701997"/>
              </p:ext>
            </p:extLst>
          </p:nvPr>
        </p:nvGraphicFramePr>
        <p:xfrm>
          <a:off x="519545" y="1201809"/>
          <a:ext cx="11152900" cy="4454400"/>
        </p:xfrm>
        <a:graphic>
          <a:graphicData uri="http://schemas.openxmlformats.org/drawingml/2006/table">
            <a:tbl>
              <a:tblPr firstRow="1" bandRow="1">
                <a:noFill/>
                <a:tableStyleId>{C81D8058-DF0F-499E-BABB-86C8FAD800CF}</a:tableStyleId>
              </a:tblPr>
              <a:tblGrid>
                <a:gridCol w="8711275">
                  <a:extLst>
                    <a:ext uri="{9D8B030D-6E8A-4147-A177-3AD203B41FA5}">
                      <a16:colId xmlns:a16="http://schemas.microsoft.com/office/drawing/2014/main" xmlns="" val="20000"/>
                    </a:ext>
                  </a:extLst>
                </a:gridCol>
                <a:gridCol w="2441625">
                  <a:extLst>
                    <a:ext uri="{9D8B030D-6E8A-4147-A177-3AD203B41FA5}">
                      <a16:colId xmlns:a16="http://schemas.microsoft.com/office/drawing/2014/main" xmlns="" val="20001"/>
                    </a:ext>
                  </a:extLst>
                </a:gridCol>
              </a:tblGrid>
              <a:tr h="439150">
                <a:tc>
                  <a:txBody>
                    <a:bodyPr/>
                    <a:lstStyle/>
                    <a:p>
                      <a:pPr marL="0" marR="0" lvl="0" indent="0" algn="l" rtl="0">
                        <a:lnSpc>
                          <a:spcPct val="100000"/>
                        </a:lnSpc>
                        <a:spcBef>
                          <a:spcPts val="0"/>
                        </a:spcBef>
                        <a:spcAft>
                          <a:spcPts val="0"/>
                        </a:spcAft>
                        <a:buNone/>
                      </a:pPr>
                      <a:r>
                        <a:rPr lang="en-ZA" sz="1800" u="none" strike="noStrike" cap="none"/>
                        <a:t>Description</a:t>
                      </a:r>
                      <a:endParaRPr sz="1800" u="none" strike="noStrike" cap="none">
                        <a:latin typeface="Open Sans"/>
                        <a:ea typeface="Open Sans"/>
                        <a:cs typeface="Open Sans"/>
                        <a:sym typeface="Open Sans"/>
                      </a:endParaRPr>
                    </a:p>
                  </a:txBody>
                  <a:tcPr marL="91450" marR="91450" marT="45700" marB="45700"/>
                </a:tc>
                <a:tc>
                  <a:txBody>
                    <a:bodyPr/>
                    <a:lstStyle/>
                    <a:p>
                      <a:pPr marL="0" marR="0" lvl="0" indent="0" algn="l" rtl="0">
                        <a:lnSpc>
                          <a:spcPct val="100000"/>
                        </a:lnSpc>
                        <a:spcBef>
                          <a:spcPts val="0"/>
                        </a:spcBef>
                        <a:spcAft>
                          <a:spcPts val="0"/>
                        </a:spcAft>
                        <a:buNone/>
                      </a:pPr>
                      <a:r>
                        <a:rPr lang="en-ZA" sz="1800" u="none" strike="noStrike" cap="none"/>
                        <a:t>Reference</a:t>
                      </a:r>
                      <a:endParaRPr sz="1800" u="none" strike="noStrike" cap="none">
                        <a:latin typeface="Open Sans"/>
                        <a:ea typeface="Open Sans"/>
                        <a:cs typeface="Open Sans"/>
                        <a:sym typeface="Open Sans"/>
                      </a:endParaRPr>
                    </a:p>
                  </a:txBody>
                  <a:tcPr marL="91450" marR="91450" marT="45700" marB="45700"/>
                </a:tc>
                <a:extLst>
                  <a:ext uri="{0D108BD9-81ED-4DB2-BD59-A6C34878D82A}">
                    <a16:rowId xmlns:a16="http://schemas.microsoft.com/office/drawing/2014/main" xmlns="" val="10000"/>
                  </a:ext>
                </a:extLst>
              </a:tr>
              <a:tr h="1038000">
                <a:tc>
                  <a:txBody>
                    <a:bodyPr/>
                    <a:lstStyle/>
                    <a:p>
                      <a:pPr marL="0" marR="0" lvl="0" indent="0" algn="just" rtl="0">
                        <a:lnSpc>
                          <a:spcPct val="100000"/>
                        </a:lnSpc>
                        <a:spcBef>
                          <a:spcPts val="0"/>
                        </a:spcBef>
                        <a:spcAft>
                          <a:spcPts val="0"/>
                        </a:spcAft>
                        <a:buNone/>
                      </a:pPr>
                      <a:r>
                        <a:rPr lang="en-ZA" sz="1600" b="1" u="none" strike="noStrike" cap="none" dirty="0"/>
                        <a:t>Material Impairments – trade and other receivables</a:t>
                      </a:r>
                      <a:endParaRPr dirty="0"/>
                    </a:p>
                    <a:p>
                      <a:pPr marL="0" marR="0" lvl="0" indent="0" algn="just" rtl="0">
                        <a:lnSpc>
                          <a:spcPct val="100000"/>
                        </a:lnSpc>
                        <a:spcBef>
                          <a:spcPts val="600"/>
                        </a:spcBef>
                        <a:spcAft>
                          <a:spcPts val="0"/>
                        </a:spcAft>
                        <a:buNone/>
                      </a:pPr>
                      <a:r>
                        <a:rPr lang="en-ZA" sz="1600" u="none" strike="noStrike" cap="none" dirty="0"/>
                        <a:t>Expected credit losses (impairment) of R10.1 billion were recognised R9.6 billion of this impairment relates to e-toll receivables.</a:t>
                      </a:r>
                      <a:endParaRPr sz="1600" u="none" strike="noStrike" cap="none" dirty="0">
                        <a:latin typeface="Open Sans"/>
                        <a:ea typeface="Open Sans"/>
                        <a:cs typeface="Open Sans"/>
                        <a:sym typeface="Open Sans"/>
                      </a:endParaRPr>
                    </a:p>
                  </a:txBody>
                  <a:tcPr marL="91450" marR="91450" marT="45700" marB="45700"/>
                </a:tc>
                <a:tc>
                  <a:txBody>
                    <a:bodyPr/>
                    <a:lstStyle/>
                    <a:p>
                      <a:pPr marL="0" marR="0" lvl="0" indent="0" algn="l" rtl="0">
                        <a:lnSpc>
                          <a:spcPct val="100000"/>
                        </a:lnSpc>
                        <a:spcBef>
                          <a:spcPts val="0"/>
                        </a:spcBef>
                        <a:spcAft>
                          <a:spcPts val="0"/>
                        </a:spcAft>
                        <a:buNone/>
                      </a:pPr>
                      <a:r>
                        <a:rPr lang="en-ZA" sz="1600" u="none" strike="noStrike" cap="none"/>
                        <a:t>Note 11</a:t>
                      </a:r>
                      <a:endParaRPr sz="1600" u="none" strike="noStrike" cap="none">
                        <a:latin typeface="Open Sans"/>
                        <a:ea typeface="Open Sans"/>
                        <a:cs typeface="Open Sans"/>
                        <a:sym typeface="Open Sans"/>
                      </a:endParaRPr>
                    </a:p>
                  </a:txBody>
                  <a:tcPr marL="91450" marR="91450" marT="45700" marB="45700"/>
                </a:tc>
                <a:extLst>
                  <a:ext uri="{0D108BD9-81ED-4DB2-BD59-A6C34878D82A}">
                    <a16:rowId xmlns:a16="http://schemas.microsoft.com/office/drawing/2014/main" xmlns="" val="10001"/>
                  </a:ext>
                </a:extLst>
              </a:tr>
              <a:tr h="2977250">
                <a:tc>
                  <a:txBody>
                    <a:bodyPr/>
                    <a:lstStyle/>
                    <a:p>
                      <a:pPr marL="0" marR="0" lvl="0" indent="0" algn="l" rtl="0">
                        <a:lnSpc>
                          <a:spcPct val="100000"/>
                        </a:lnSpc>
                        <a:spcBef>
                          <a:spcPts val="0"/>
                        </a:spcBef>
                        <a:spcAft>
                          <a:spcPts val="0"/>
                        </a:spcAft>
                        <a:buNone/>
                      </a:pPr>
                      <a:r>
                        <a:rPr lang="en-ZA" sz="1600" b="1" u="none" strike="noStrike" cap="none" dirty="0"/>
                        <a:t>Irregular expenditure</a:t>
                      </a:r>
                      <a:endParaRPr dirty="0"/>
                    </a:p>
                    <a:p>
                      <a:pPr marL="0" marR="0" lvl="0" indent="0" algn="l" rtl="0">
                        <a:lnSpc>
                          <a:spcPct val="100000"/>
                        </a:lnSpc>
                        <a:spcBef>
                          <a:spcPts val="600"/>
                        </a:spcBef>
                        <a:spcAft>
                          <a:spcPts val="0"/>
                        </a:spcAft>
                        <a:buNone/>
                      </a:pPr>
                      <a:r>
                        <a:rPr lang="en-ZA" sz="1600" u="none" strike="noStrike" cap="none" dirty="0"/>
                        <a:t>Irregular expenditure of </a:t>
                      </a:r>
                      <a:r>
                        <a:rPr lang="en-ZA" sz="1600" u="none" strike="noStrike" cap="none" dirty="0">
                          <a:solidFill>
                            <a:srgbClr val="000000"/>
                          </a:solidFill>
                        </a:rPr>
                        <a:t>R487.136</a:t>
                      </a:r>
                      <a:r>
                        <a:rPr lang="en-ZA" sz="1600" dirty="0">
                          <a:solidFill>
                            <a:srgbClr val="000000"/>
                          </a:solidFill>
                        </a:rPr>
                        <a:t> </a:t>
                      </a:r>
                      <a:r>
                        <a:rPr lang="en-ZA" sz="1600" u="none" strike="noStrike" cap="none" dirty="0"/>
                        <a:t>million was incurred in the current year, due to non-compliance with prescribed procurement prescripts. </a:t>
                      </a:r>
                      <a:endParaRPr dirty="0"/>
                    </a:p>
                    <a:p>
                      <a:pPr marL="0" marR="0" lvl="0" indent="0" algn="l" rtl="0">
                        <a:lnSpc>
                          <a:spcPct val="100000"/>
                        </a:lnSpc>
                        <a:spcBef>
                          <a:spcPts val="900"/>
                        </a:spcBef>
                        <a:spcAft>
                          <a:spcPts val="0"/>
                        </a:spcAft>
                        <a:buNone/>
                      </a:pPr>
                      <a:r>
                        <a:rPr lang="en-ZA" sz="1600" u="none" strike="noStrike" cap="none" dirty="0"/>
                        <a:t>Included is R415.101 m for non-compliance with tender pre-qualification criteria on a single tender. The tenderer was evaluated further and should have been disqualified for not submitting bank rating / confirmation letter.</a:t>
                      </a:r>
                      <a:endParaRPr dirty="0"/>
                    </a:p>
                    <a:p>
                      <a:pPr marL="0" marR="0" lvl="0" indent="0" algn="l" rtl="0">
                        <a:lnSpc>
                          <a:spcPct val="100000"/>
                        </a:lnSpc>
                        <a:spcBef>
                          <a:spcPts val="900"/>
                        </a:spcBef>
                        <a:spcAft>
                          <a:spcPts val="0"/>
                        </a:spcAft>
                        <a:buNone/>
                      </a:pPr>
                      <a:r>
                        <a:rPr lang="en-ZA" sz="1600" u="none" strike="noStrike" cap="none" dirty="0">
                          <a:solidFill>
                            <a:srgbClr val="000000"/>
                          </a:solidFill>
                        </a:rPr>
                        <a:t>No new applications for condonations were submitted to National Treasury in the year by the Loss Control Committee.</a:t>
                      </a:r>
                      <a:endParaRPr dirty="0">
                        <a:solidFill>
                          <a:srgbClr val="000000"/>
                        </a:solidFill>
                      </a:endParaRPr>
                    </a:p>
                  </a:txBody>
                  <a:tcPr marL="91450" marR="91450" marT="45700" marB="45700"/>
                </a:tc>
                <a:tc>
                  <a:txBody>
                    <a:bodyPr/>
                    <a:lstStyle/>
                    <a:p>
                      <a:pPr marL="0" marR="0" lvl="0" indent="0" algn="l" rtl="0">
                        <a:lnSpc>
                          <a:spcPct val="100000"/>
                        </a:lnSpc>
                        <a:spcBef>
                          <a:spcPts val="0"/>
                        </a:spcBef>
                        <a:spcAft>
                          <a:spcPts val="0"/>
                        </a:spcAft>
                        <a:buNone/>
                      </a:pPr>
                      <a:r>
                        <a:rPr lang="en-ZA" sz="1600" u="none" strike="noStrike" cap="none" dirty="0"/>
                        <a:t>Note 43</a:t>
                      </a:r>
                      <a:endParaRPr sz="1600" u="none" strike="noStrike" cap="none" dirty="0">
                        <a:latin typeface="Open Sans"/>
                        <a:ea typeface="Open Sans"/>
                        <a:cs typeface="Open Sans"/>
                        <a:sym typeface="Open Sans"/>
                      </a:endParaRPr>
                    </a:p>
                  </a:txBody>
                  <a:tcPr marL="91450" marR="91450" marT="45700" marB="45700"/>
                </a:tc>
                <a:extLst>
                  <a:ext uri="{0D108BD9-81ED-4DB2-BD59-A6C34878D82A}">
                    <a16:rowId xmlns:a16="http://schemas.microsoft.com/office/drawing/2014/main" xmlns="" val="10002"/>
                  </a:ext>
                </a:extLst>
              </a:tr>
            </a:tbl>
          </a:graphicData>
        </a:graphic>
      </p:graphicFrame>
      <p:pic>
        <p:nvPicPr>
          <p:cNvPr id="614" name="Google Shape;614;p47"/>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615" name="Google Shape;615;p47"/>
          <p:cNvPicPr preferRelativeResize="0"/>
          <p:nvPr/>
        </p:nvPicPr>
        <p:blipFill rotWithShape="1">
          <a:blip r:embed="rId5">
            <a:alphaModFix/>
          </a:blip>
          <a:srcRect/>
          <a:stretch/>
        </p:blipFill>
        <p:spPr>
          <a:xfrm>
            <a:off x="205089" y="5828847"/>
            <a:ext cx="1234689" cy="88684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graphicFrame>
        <p:nvGraphicFramePr>
          <p:cNvPr id="632" name="Google Shape;632;p48"/>
          <p:cNvGraphicFramePr/>
          <p:nvPr>
            <p:extLst>
              <p:ext uri="{D42A27DB-BD31-4B8C-83A1-F6EECF244321}">
                <p14:modId xmlns:p14="http://schemas.microsoft.com/office/powerpoint/2010/main" xmlns="" val="2885464759"/>
              </p:ext>
            </p:extLst>
          </p:nvPr>
        </p:nvGraphicFramePr>
        <p:xfrm>
          <a:off x="226709" y="3982553"/>
          <a:ext cx="11776450" cy="1635350"/>
        </p:xfrm>
        <a:graphic>
          <a:graphicData uri="http://schemas.openxmlformats.org/drawingml/2006/table">
            <a:tbl>
              <a:tblPr firstRow="1">
                <a:noFill/>
                <a:tableStyleId>{72E5BC2B-F7DD-4CF4-B669-73EE3CEB920F}</a:tableStyleId>
              </a:tblPr>
              <a:tblGrid>
                <a:gridCol w="2538925">
                  <a:extLst>
                    <a:ext uri="{9D8B030D-6E8A-4147-A177-3AD203B41FA5}">
                      <a16:colId xmlns:a16="http://schemas.microsoft.com/office/drawing/2014/main" xmlns="" val="20000"/>
                    </a:ext>
                  </a:extLst>
                </a:gridCol>
                <a:gridCol w="839775">
                  <a:extLst>
                    <a:ext uri="{9D8B030D-6E8A-4147-A177-3AD203B41FA5}">
                      <a16:colId xmlns:a16="http://schemas.microsoft.com/office/drawing/2014/main" xmlns="" val="20001"/>
                    </a:ext>
                  </a:extLst>
                </a:gridCol>
                <a:gridCol w="839775">
                  <a:extLst>
                    <a:ext uri="{9D8B030D-6E8A-4147-A177-3AD203B41FA5}">
                      <a16:colId xmlns:a16="http://schemas.microsoft.com/office/drawing/2014/main" xmlns="" val="20002"/>
                    </a:ext>
                  </a:extLst>
                </a:gridCol>
                <a:gridCol w="839775">
                  <a:extLst>
                    <a:ext uri="{9D8B030D-6E8A-4147-A177-3AD203B41FA5}">
                      <a16:colId xmlns:a16="http://schemas.microsoft.com/office/drawing/2014/main" xmlns="" val="20003"/>
                    </a:ext>
                  </a:extLst>
                </a:gridCol>
                <a:gridCol w="839775">
                  <a:extLst>
                    <a:ext uri="{9D8B030D-6E8A-4147-A177-3AD203B41FA5}">
                      <a16:colId xmlns:a16="http://schemas.microsoft.com/office/drawing/2014/main" xmlns="" val="20004"/>
                    </a:ext>
                  </a:extLst>
                </a:gridCol>
                <a:gridCol w="839775">
                  <a:extLst>
                    <a:ext uri="{9D8B030D-6E8A-4147-A177-3AD203B41FA5}">
                      <a16:colId xmlns:a16="http://schemas.microsoft.com/office/drawing/2014/main" xmlns="" val="20005"/>
                    </a:ext>
                  </a:extLst>
                </a:gridCol>
                <a:gridCol w="839775">
                  <a:extLst>
                    <a:ext uri="{9D8B030D-6E8A-4147-A177-3AD203B41FA5}">
                      <a16:colId xmlns:a16="http://schemas.microsoft.com/office/drawing/2014/main" xmlns="" val="20006"/>
                    </a:ext>
                  </a:extLst>
                </a:gridCol>
                <a:gridCol w="839775">
                  <a:extLst>
                    <a:ext uri="{9D8B030D-6E8A-4147-A177-3AD203B41FA5}">
                      <a16:colId xmlns:a16="http://schemas.microsoft.com/office/drawing/2014/main" xmlns="" val="20007"/>
                    </a:ext>
                  </a:extLst>
                </a:gridCol>
                <a:gridCol w="839775">
                  <a:extLst>
                    <a:ext uri="{9D8B030D-6E8A-4147-A177-3AD203B41FA5}">
                      <a16:colId xmlns:a16="http://schemas.microsoft.com/office/drawing/2014/main" xmlns="" val="20008"/>
                    </a:ext>
                  </a:extLst>
                </a:gridCol>
                <a:gridCol w="839775">
                  <a:extLst>
                    <a:ext uri="{9D8B030D-6E8A-4147-A177-3AD203B41FA5}">
                      <a16:colId xmlns:a16="http://schemas.microsoft.com/office/drawing/2014/main" xmlns="" val="20009"/>
                    </a:ext>
                  </a:extLst>
                </a:gridCol>
                <a:gridCol w="839775">
                  <a:extLst>
                    <a:ext uri="{9D8B030D-6E8A-4147-A177-3AD203B41FA5}">
                      <a16:colId xmlns:a16="http://schemas.microsoft.com/office/drawing/2014/main" xmlns="" val="20010"/>
                    </a:ext>
                  </a:extLst>
                </a:gridCol>
                <a:gridCol w="839775">
                  <a:extLst>
                    <a:ext uri="{9D8B030D-6E8A-4147-A177-3AD203B41FA5}">
                      <a16:colId xmlns:a16="http://schemas.microsoft.com/office/drawing/2014/main" xmlns="" val="20011"/>
                    </a:ext>
                  </a:extLst>
                </a:gridCol>
              </a:tblGrid>
              <a:tr h="270475">
                <a:tc>
                  <a:txBody>
                    <a:bodyPr/>
                    <a:lstStyle/>
                    <a:p>
                      <a:pPr marL="0" marR="0" lvl="0" indent="0" algn="l" rtl="0">
                        <a:lnSpc>
                          <a:spcPct val="100000"/>
                        </a:lnSpc>
                        <a:spcBef>
                          <a:spcPts val="0"/>
                        </a:spcBef>
                        <a:spcAft>
                          <a:spcPts val="0"/>
                        </a:spcAft>
                        <a:buNone/>
                      </a:pPr>
                      <a:r>
                        <a:rPr lang="en-ZA" sz="1200" b="1" u="none" strike="noStrike" cap="none" dirty="0">
                          <a:latin typeface="Open Sans"/>
                          <a:ea typeface="Open Sans"/>
                          <a:cs typeface="Open Sans"/>
                          <a:sym typeface="Open Sans"/>
                        </a:rPr>
                        <a:t>Financial Year (R'000)</a:t>
                      </a:r>
                      <a:endParaRPr sz="1200" b="1" i="0" u="none" strike="noStrike" cap="none" dirty="0">
                        <a:solidFill>
                          <a:srgbClr val="000000"/>
                        </a:solidFill>
                        <a:latin typeface="Open Sans"/>
                        <a:ea typeface="Open Sans"/>
                        <a:cs typeface="Open Sans"/>
                        <a:sym typeface="Open Sans"/>
                      </a:endParaRPr>
                    </a:p>
                  </a:txBody>
                  <a:tcPr marL="7625" marR="7625" marT="7625" marB="0" anchor="ctr"/>
                </a:tc>
                <a:tc>
                  <a:txBody>
                    <a:bodyPr/>
                    <a:lstStyle/>
                    <a:p>
                      <a:pPr marL="0" marR="0" lvl="0" indent="0" algn="ctr" rtl="0">
                        <a:lnSpc>
                          <a:spcPct val="100000"/>
                        </a:lnSpc>
                        <a:spcBef>
                          <a:spcPts val="0"/>
                        </a:spcBef>
                        <a:spcAft>
                          <a:spcPts val="0"/>
                        </a:spcAft>
                        <a:buNone/>
                      </a:pPr>
                      <a:r>
                        <a:rPr lang="en-ZA" sz="1200" b="1" u="none" strike="noStrike" cap="none">
                          <a:latin typeface="Open Sans"/>
                          <a:ea typeface="Open Sans"/>
                          <a:cs typeface="Open Sans"/>
                          <a:sym typeface="Open Sans"/>
                        </a:rPr>
                        <a:t>2012</a:t>
                      </a:r>
                      <a:endParaRPr sz="1200" b="1" i="0" u="none" strike="noStrike" cap="none">
                        <a:solidFill>
                          <a:srgbClr val="000000"/>
                        </a:solidFill>
                        <a:latin typeface="Open Sans"/>
                        <a:ea typeface="Open Sans"/>
                        <a:cs typeface="Open Sans"/>
                        <a:sym typeface="Open Sans"/>
                      </a:endParaRPr>
                    </a:p>
                  </a:txBody>
                  <a:tcPr marL="7625" marR="7625" marT="7625" marB="0" anchor="ctr"/>
                </a:tc>
                <a:tc>
                  <a:txBody>
                    <a:bodyPr/>
                    <a:lstStyle/>
                    <a:p>
                      <a:pPr marL="0" marR="0" lvl="0" indent="0" algn="ctr" rtl="0">
                        <a:lnSpc>
                          <a:spcPct val="100000"/>
                        </a:lnSpc>
                        <a:spcBef>
                          <a:spcPts val="0"/>
                        </a:spcBef>
                        <a:spcAft>
                          <a:spcPts val="0"/>
                        </a:spcAft>
                        <a:buNone/>
                      </a:pPr>
                      <a:r>
                        <a:rPr lang="en-ZA" sz="1200" b="1" u="none" strike="noStrike" cap="none">
                          <a:latin typeface="Open Sans"/>
                          <a:ea typeface="Open Sans"/>
                          <a:cs typeface="Open Sans"/>
                          <a:sym typeface="Open Sans"/>
                        </a:rPr>
                        <a:t>2013</a:t>
                      </a:r>
                      <a:endParaRPr sz="1200" b="1" i="0" u="none" strike="noStrike" cap="none">
                        <a:solidFill>
                          <a:srgbClr val="000000"/>
                        </a:solidFill>
                        <a:latin typeface="Open Sans"/>
                        <a:ea typeface="Open Sans"/>
                        <a:cs typeface="Open Sans"/>
                        <a:sym typeface="Open Sans"/>
                      </a:endParaRPr>
                    </a:p>
                  </a:txBody>
                  <a:tcPr marL="7625" marR="7625" marT="7625" marB="0" anchor="ctr"/>
                </a:tc>
                <a:tc>
                  <a:txBody>
                    <a:bodyPr/>
                    <a:lstStyle/>
                    <a:p>
                      <a:pPr marL="0" marR="0" lvl="0" indent="0" algn="ctr" rtl="0">
                        <a:lnSpc>
                          <a:spcPct val="100000"/>
                        </a:lnSpc>
                        <a:spcBef>
                          <a:spcPts val="0"/>
                        </a:spcBef>
                        <a:spcAft>
                          <a:spcPts val="0"/>
                        </a:spcAft>
                        <a:buNone/>
                      </a:pPr>
                      <a:r>
                        <a:rPr lang="en-ZA" sz="1200" b="1" u="none" strike="noStrike" cap="none">
                          <a:latin typeface="Open Sans"/>
                          <a:ea typeface="Open Sans"/>
                          <a:cs typeface="Open Sans"/>
                          <a:sym typeface="Open Sans"/>
                        </a:rPr>
                        <a:t>2014</a:t>
                      </a:r>
                      <a:endParaRPr sz="1200" b="1" i="0" u="none" strike="noStrike" cap="none">
                        <a:solidFill>
                          <a:srgbClr val="000000"/>
                        </a:solidFill>
                        <a:latin typeface="Open Sans"/>
                        <a:ea typeface="Open Sans"/>
                        <a:cs typeface="Open Sans"/>
                        <a:sym typeface="Open Sans"/>
                      </a:endParaRPr>
                    </a:p>
                  </a:txBody>
                  <a:tcPr marL="7625" marR="7625" marT="7625" marB="0" anchor="ctr"/>
                </a:tc>
                <a:tc>
                  <a:txBody>
                    <a:bodyPr/>
                    <a:lstStyle/>
                    <a:p>
                      <a:pPr marL="0" marR="0" lvl="0" indent="0" algn="ctr" rtl="0">
                        <a:lnSpc>
                          <a:spcPct val="100000"/>
                        </a:lnSpc>
                        <a:spcBef>
                          <a:spcPts val="0"/>
                        </a:spcBef>
                        <a:spcAft>
                          <a:spcPts val="0"/>
                        </a:spcAft>
                        <a:buNone/>
                      </a:pPr>
                      <a:r>
                        <a:rPr lang="en-ZA" sz="1200" b="1" u="none" strike="noStrike" cap="none">
                          <a:latin typeface="Open Sans"/>
                          <a:ea typeface="Open Sans"/>
                          <a:cs typeface="Open Sans"/>
                          <a:sym typeface="Open Sans"/>
                        </a:rPr>
                        <a:t>2015</a:t>
                      </a:r>
                      <a:endParaRPr sz="1200" b="1" i="0" u="none" strike="noStrike" cap="none">
                        <a:solidFill>
                          <a:srgbClr val="000000"/>
                        </a:solidFill>
                        <a:latin typeface="Open Sans"/>
                        <a:ea typeface="Open Sans"/>
                        <a:cs typeface="Open Sans"/>
                        <a:sym typeface="Open Sans"/>
                      </a:endParaRPr>
                    </a:p>
                  </a:txBody>
                  <a:tcPr marL="7625" marR="7625" marT="7625" marB="0" anchor="ctr"/>
                </a:tc>
                <a:tc>
                  <a:txBody>
                    <a:bodyPr/>
                    <a:lstStyle/>
                    <a:p>
                      <a:pPr marL="0" marR="0" lvl="0" indent="0" algn="ctr" rtl="0">
                        <a:lnSpc>
                          <a:spcPct val="100000"/>
                        </a:lnSpc>
                        <a:spcBef>
                          <a:spcPts val="0"/>
                        </a:spcBef>
                        <a:spcAft>
                          <a:spcPts val="0"/>
                        </a:spcAft>
                        <a:buNone/>
                      </a:pPr>
                      <a:r>
                        <a:rPr lang="en-ZA" sz="1200" b="1" u="none" strike="noStrike" cap="none">
                          <a:latin typeface="Open Sans"/>
                          <a:ea typeface="Open Sans"/>
                          <a:cs typeface="Open Sans"/>
                          <a:sym typeface="Open Sans"/>
                        </a:rPr>
                        <a:t>2016</a:t>
                      </a:r>
                      <a:endParaRPr sz="1200" b="1" i="0" u="none" strike="noStrike" cap="none">
                        <a:solidFill>
                          <a:srgbClr val="000000"/>
                        </a:solidFill>
                        <a:latin typeface="Open Sans"/>
                        <a:ea typeface="Open Sans"/>
                        <a:cs typeface="Open Sans"/>
                        <a:sym typeface="Open Sans"/>
                      </a:endParaRPr>
                    </a:p>
                  </a:txBody>
                  <a:tcPr marL="7625" marR="7625" marT="7625" marB="0" anchor="ctr"/>
                </a:tc>
                <a:tc>
                  <a:txBody>
                    <a:bodyPr/>
                    <a:lstStyle/>
                    <a:p>
                      <a:pPr marL="0" marR="0" lvl="0" indent="0" algn="ctr" rtl="0">
                        <a:lnSpc>
                          <a:spcPct val="100000"/>
                        </a:lnSpc>
                        <a:spcBef>
                          <a:spcPts val="0"/>
                        </a:spcBef>
                        <a:spcAft>
                          <a:spcPts val="0"/>
                        </a:spcAft>
                        <a:buNone/>
                      </a:pPr>
                      <a:r>
                        <a:rPr lang="en-ZA" sz="1200" b="1" u="none" strike="noStrike" cap="none">
                          <a:latin typeface="Open Sans"/>
                          <a:ea typeface="Open Sans"/>
                          <a:cs typeface="Open Sans"/>
                          <a:sym typeface="Open Sans"/>
                        </a:rPr>
                        <a:t>2017</a:t>
                      </a:r>
                      <a:endParaRPr sz="1200" b="1" i="0" u="none" strike="noStrike" cap="none">
                        <a:solidFill>
                          <a:srgbClr val="000000"/>
                        </a:solidFill>
                        <a:latin typeface="Open Sans"/>
                        <a:ea typeface="Open Sans"/>
                        <a:cs typeface="Open Sans"/>
                        <a:sym typeface="Open Sans"/>
                      </a:endParaRPr>
                    </a:p>
                  </a:txBody>
                  <a:tcPr marL="7625" marR="7625" marT="7625" marB="0" anchor="ctr"/>
                </a:tc>
                <a:tc>
                  <a:txBody>
                    <a:bodyPr/>
                    <a:lstStyle/>
                    <a:p>
                      <a:pPr marL="0" marR="0" lvl="0" indent="0" algn="ctr" rtl="0">
                        <a:lnSpc>
                          <a:spcPct val="100000"/>
                        </a:lnSpc>
                        <a:spcBef>
                          <a:spcPts val="0"/>
                        </a:spcBef>
                        <a:spcAft>
                          <a:spcPts val="0"/>
                        </a:spcAft>
                        <a:buNone/>
                      </a:pPr>
                      <a:r>
                        <a:rPr lang="en-ZA" sz="1200" b="1" u="none" strike="noStrike" cap="none">
                          <a:latin typeface="Open Sans"/>
                          <a:ea typeface="Open Sans"/>
                          <a:cs typeface="Open Sans"/>
                          <a:sym typeface="Open Sans"/>
                        </a:rPr>
                        <a:t>2018</a:t>
                      </a:r>
                      <a:endParaRPr sz="1200" b="1" i="0" u="none" strike="noStrike" cap="none">
                        <a:solidFill>
                          <a:srgbClr val="000000"/>
                        </a:solidFill>
                        <a:latin typeface="Open Sans"/>
                        <a:ea typeface="Open Sans"/>
                        <a:cs typeface="Open Sans"/>
                        <a:sym typeface="Open Sans"/>
                      </a:endParaRPr>
                    </a:p>
                  </a:txBody>
                  <a:tcPr marL="7625" marR="7625" marT="7625" marB="0" anchor="ctr"/>
                </a:tc>
                <a:tc>
                  <a:txBody>
                    <a:bodyPr/>
                    <a:lstStyle/>
                    <a:p>
                      <a:pPr marL="0" marR="0" lvl="0" indent="0" algn="ctr" rtl="0">
                        <a:lnSpc>
                          <a:spcPct val="100000"/>
                        </a:lnSpc>
                        <a:spcBef>
                          <a:spcPts val="0"/>
                        </a:spcBef>
                        <a:spcAft>
                          <a:spcPts val="0"/>
                        </a:spcAft>
                        <a:buNone/>
                      </a:pPr>
                      <a:r>
                        <a:rPr lang="en-ZA" sz="1200" b="1" u="none" strike="noStrike" cap="none">
                          <a:latin typeface="Open Sans"/>
                          <a:ea typeface="Open Sans"/>
                          <a:cs typeface="Open Sans"/>
                          <a:sym typeface="Open Sans"/>
                        </a:rPr>
                        <a:t>2019</a:t>
                      </a:r>
                      <a:endParaRPr sz="1200" b="1" i="0" u="none" strike="noStrike" cap="none">
                        <a:solidFill>
                          <a:srgbClr val="000000"/>
                        </a:solidFill>
                        <a:latin typeface="Open Sans"/>
                        <a:ea typeface="Open Sans"/>
                        <a:cs typeface="Open Sans"/>
                        <a:sym typeface="Open Sans"/>
                      </a:endParaRPr>
                    </a:p>
                  </a:txBody>
                  <a:tcPr marL="7625" marR="7625" marT="7625" marB="0" anchor="ctr"/>
                </a:tc>
                <a:tc>
                  <a:txBody>
                    <a:bodyPr/>
                    <a:lstStyle/>
                    <a:p>
                      <a:pPr marL="0" marR="0" lvl="0" indent="0" algn="ctr" rtl="0">
                        <a:lnSpc>
                          <a:spcPct val="100000"/>
                        </a:lnSpc>
                        <a:spcBef>
                          <a:spcPts val="0"/>
                        </a:spcBef>
                        <a:spcAft>
                          <a:spcPts val="0"/>
                        </a:spcAft>
                        <a:buNone/>
                      </a:pPr>
                      <a:r>
                        <a:rPr lang="en-ZA" sz="1200" b="1" u="none" strike="noStrike" cap="none">
                          <a:latin typeface="Open Sans"/>
                          <a:ea typeface="Open Sans"/>
                          <a:cs typeface="Open Sans"/>
                          <a:sym typeface="Open Sans"/>
                        </a:rPr>
                        <a:t>2020</a:t>
                      </a:r>
                      <a:endParaRPr sz="1200" b="1" i="0" u="none" strike="noStrike" cap="none">
                        <a:solidFill>
                          <a:srgbClr val="000000"/>
                        </a:solidFill>
                        <a:latin typeface="Open Sans"/>
                        <a:ea typeface="Open Sans"/>
                        <a:cs typeface="Open Sans"/>
                        <a:sym typeface="Open Sans"/>
                      </a:endParaRPr>
                    </a:p>
                  </a:txBody>
                  <a:tcPr marL="7625" marR="7625" marT="7625" marB="0" anchor="ctr"/>
                </a:tc>
                <a:tc>
                  <a:txBody>
                    <a:bodyPr/>
                    <a:lstStyle/>
                    <a:p>
                      <a:pPr marL="0" marR="0" lvl="0" indent="0" algn="ctr" rtl="0">
                        <a:lnSpc>
                          <a:spcPct val="100000"/>
                        </a:lnSpc>
                        <a:spcBef>
                          <a:spcPts val="0"/>
                        </a:spcBef>
                        <a:spcAft>
                          <a:spcPts val="0"/>
                        </a:spcAft>
                        <a:buNone/>
                      </a:pPr>
                      <a:r>
                        <a:rPr lang="en-ZA" sz="1200" b="1" u="none" strike="noStrike" cap="none">
                          <a:latin typeface="Open Sans"/>
                          <a:ea typeface="Open Sans"/>
                          <a:cs typeface="Open Sans"/>
                          <a:sym typeface="Open Sans"/>
                        </a:rPr>
                        <a:t>2021</a:t>
                      </a:r>
                      <a:endParaRPr sz="1200" b="1" i="0" u="none" strike="noStrike" cap="none">
                        <a:solidFill>
                          <a:srgbClr val="000000"/>
                        </a:solidFill>
                        <a:latin typeface="Open Sans"/>
                        <a:ea typeface="Open Sans"/>
                        <a:cs typeface="Open Sans"/>
                        <a:sym typeface="Open Sans"/>
                      </a:endParaRPr>
                    </a:p>
                  </a:txBody>
                  <a:tcPr marL="7625" marR="7625" marT="7625" marB="0" anchor="ctr"/>
                </a:tc>
                <a:tc>
                  <a:txBody>
                    <a:bodyPr/>
                    <a:lstStyle/>
                    <a:p>
                      <a:pPr marL="0" marR="0" lvl="0" indent="0" algn="ctr" rtl="0">
                        <a:lnSpc>
                          <a:spcPct val="100000"/>
                        </a:lnSpc>
                        <a:spcBef>
                          <a:spcPts val="0"/>
                        </a:spcBef>
                        <a:spcAft>
                          <a:spcPts val="0"/>
                        </a:spcAft>
                        <a:buNone/>
                      </a:pPr>
                      <a:r>
                        <a:rPr lang="en-ZA" sz="1200">
                          <a:latin typeface="Open Sans"/>
                          <a:ea typeface="Open Sans"/>
                          <a:cs typeface="Open Sans"/>
                          <a:sym typeface="Open Sans"/>
                        </a:rPr>
                        <a:t>2022</a:t>
                      </a:r>
                      <a:endParaRPr sz="1200" b="1" u="none" strike="noStrike" cap="none">
                        <a:latin typeface="Open Sans"/>
                        <a:ea typeface="Open Sans"/>
                        <a:cs typeface="Open Sans"/>
                        <a:sym typeface="Open Sans"/>
                      </a:endParaRPr>
                    </a:p>
                  </a:txBody>
                  <a:tcPr marL="7625" marR="7625" marT="7625" marB="0" anchor="ctr"/>
                </a:tc>
                <a:extLst>
                  <a:ext uri="{0D108BD9-81ED-4DB2-BD59-A6C34878D82A}">
                    <a16:rowId xmlns:a16="http://schemas.microsoft.com/office/drawing/2014/main" xmlns="" val="10000"/>
                  </a:ext>
                </a:extLst>
              </a:tr>
              <a:tr h="442850">
                <a:tc>
                  <a:txBody>
                    <a:bodyPr/>
                    <a:lstStyle/>
                    <a:p>
                      <a:pPr marL="0" marR="0" lvl="0" indent="0" algn="l" rtl="0">
                        <a:lnSpc>
                          <a:spcPct val="100000"/>
                        </a:lnSpc>
                        <a:spcBef>
                          <a:spcPts val="0"/>
                        </a:spcBef>
                        <a:spcAft>
                          <a:spcPts val="0"/>
                        </a:spcAft>
                        <a:buNone/>
                      </a:pPr>
                      <a:r>
                        <a:rPr lang="en-ZA" sz="1200" u="none" strike="noStrike" cap="none">
                          <a:latin typeface="Open Sans"/>
                          <a:ea typeface="Open Sans"/>
                          <a:cs typeface="Open Sans"/>
                          <a:sym typeface="Open Sans"/>
                        </a:rPr>
                        <a:t>Current year expenditure </a:t>
                      </a:r>
                      <a:br>
                        <a:rPr lang="en-ZA" sz="1200" u="none" strike="noStrike" cap="none">
                          <a:latin typeface="Open Sans"/>
                          <a:ea typeface="Open Sans"/>
                          <a:cs typeface="Open Sans"/>
                          <a:sym typeface="Open Sans"/>
                        </a:rPr>
                      </a:br>
                      <a:r>
                        <a:rPr lang="en-ZA" sz="1200" u="none" strike="noStrike" cap="none">
                          <a:latin typeface="Open Sans"/>
                          <a:ea typeface="Open Sans"/>
                          <a:cs typeface="Open Sans"/>
                          <a:sym typeface="Open Sans"/>
                        </a:rPr>
                        <a:t>from old irregular contracts</a:t>
                      </a:r>
                      <a:endParaRPr sz="1200" b="0" i="0" u="none" strike="noStrike" cap="none">
                        <a:solidFill>
                          <a:srgbClr val="000000"/>
                        </a:solidFill>
                        <a:latin typeface="Open Sans"/>
                        <a:ea typeface="Open Sans"/>
                        <a:cs typeface="Open Sans"/>
                        <a:sym typeface="Open Sans"/>
                      </a:endParaRPr>
                    </a:p>
                  </a:txBody>
                  <a:tcPr marL="7625" marR="7625" marT="7625"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2,099,702</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2,441,283</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1,432,795</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1,499,411</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1,151,537</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281,718</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226,900</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116,085</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65,148</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94,073</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300" b="1" dirty="0">
                          <a:solidFill>
                            <a:schemeClr val="tx1"/>
                          </a:solidFill>
                          <a:latin typeface="Open Sans"/>
                          <a:ea typeface="Open Sans"/>
                          <a:cs typeface="Open Sans"/>
                          <a:sym typeface="Open Sans"/>
                        </a:rPr>
                        <a:t>72,035</a:t>
                      </a:r>
                      <a:endParaRPr sz="1300" b="1" u="none" strike="noStrike" cap="none" dirty="0">
                        <a:solidFill>
                          <a:schemeClr val="tx1"/>
                        </a:solidFill>
                        <a:latin typeface="Open Sans"/>
                        <a:ea typeface="Open Sans"/>
                        <a:cs typeface="Open Sans"/>
                        <a:sym typeface="Open Sans"/>
                      </a:endParaRPr>
                    </a:p>
                  </a:txBody>
                  <a:tcPr marL="7625" marR="72000" marT="7200" marB="0" anchor="ctr"/>
                </a:tc>
                <a:extLst>
                  <a:ext uri="{0D108BD9-81ED-4DB2-BD59-A6C34878D82A}">
                    <a16:rowId xmlns:a16="http://schemas.microsoft.com/office/drawing/2014/main" xmlns="" val="10001"/>
                  </a:ext>
                </a:extLst>
              </a:tr>
              <a:tr h="443350">
                <a:tc>
                  <a:txBody>
                    <a:bodyPr/>
                    <a:lstStyle/>
                    <a:p>
                      <a:pPr marL="0" marR="0" lvl="0" indent="0" algn="l" rtl="0">
                        <a:lnSpc>
                          <a:spcPct val="100000"/>
                        </a:lnSpc>
                        <a:spcBef>
                          <a:spcPts val="0"/>
                        </a:spcBef>
                        <a:spcAft>
                          <a:spcPts val="0"/>
                        </a:spcAft>
                        <a:buNone/>
                      </a:pPr>
                      <a:r>
                        <a:rPr lang="en-ZA" sz="1200" u="none" strike="noStrike" cap="none">
                          <a:latin typeface="Open Sans"/>
                          <a:ea typeface="Open Sans"/>
                          <a:cs typeface="Open Sans"/>
                          <a:sym typeface="Open Sans"/>
                        </a:rPr>
                        <a:t>Current year new </a:t>
                      </a:r>
                      <a:br>
                        <a:rPr lang="en-ZA" sz="1200" u="none" strike="noStrike" cap="none">
                          <a:latin typeface="Open Sans"/>
                          <a:ea typeface="Open Sans"/>
                          <a:cs typeface="Open Sans"/>
                          <a:sym typeface="Open Sans"/>
                        </a:rPr>
                      </a:br>
                      <a:r>
                        <a:rPr lang="en-ZA" sz="1200" u="none" strike="noStrike" cap="none">
                          <a:latin typeface="Open Sans"/>
                          <a:ea typeface="Open Sans"/>
                          <a:cs typeface="Open Sans"/>
                          <a:sym typeface="Open Sans"/>
                        </a:rPr>
                        <a:t>irregular expenditure</a:t>
                      </a:r>
                      <a:endParaRPr sz="1200" b="0" i="0" u="none" strike="noStrike" cap="none">
                        <a:solidFill>
                          <a:srgbClr val="000000"/>
                        </a:solidFill>
                        <a:latin typeface="Open Sans"/>
                        <a:ea typeface="Open Sans"/>
                        <a:cs typeface="Open Sans"/>
                        <a:sym typeface="Open Sans"/>
                      </a:endParaRPr>
                    </a:p>
                  </a:txBody>
                  <a:tcPr marL="7625" marR="7625" marT="7625"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0</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864,428</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106,827</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106,827</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4,758</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143,231</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106,707</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303,100</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277,000</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u="none" strike="noStrike" cap="none">
                          <a:latin typeface="Open Sans"/>
                          <a:ea typeface="Open Sans"/>
                          <a:cs typeface="Open Sans"/>
                          <a:sym typeface="Open Sans"/>
                        </a:rPr>
                        <a:t>81,210</a:t>
                      </a:r>
                      <a:endParaRPr sz="1200" b="0"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300" b="1" dirty="0">
                          <a:solidFill>
                            <a:schemeClr val="tx1"/>
                          </a:solidFill>
                          <a:latin typeface="Open Sans"/>
                          <a:ea typeface="Open Sans"/>
                          <a:cs typeface="Open Sans"/>
                          <a:sym typeface="Open Sans"/>
                        </a:rPr>
                        <a:t>415,101</a:t>
                      </a:r>
                      <a:endParaRPr sz="1300" b="1" u="none" strike="noStrike" cap="none" dirty="0">
                        <a:solidFill>
                          <a:schemeClr val="tx1"/>
                        </a:solidFill>
                        <a:latin typeface="Open Sans"/>
                        <a:ea typeface="Open Sans"/>
                        <a:cs typeface="Open Sans"/>
                        <a:sym typeface="Open Sans"/>
                      </a:endParaRPr>
                    </a:p>
                  </a:txBody>
                  <a:tcPr marL="7625" marR="72000" marT="7200" marB="0" anchor="ctr"/>
                </a:tc>
                <a:extLst>
                  <a:ext uri="{0D108BD9-81ED-4DB2-BD59-A6C34878D82A}">
                    <a16:rowId xmlns:a16="http://schemas.microsoft.com/office/drawing/2014/main" xmlns="" val="10002"/>
                  </a:ext>
                </a:extLst>
              </a:tr>
              <a:tr h="478675">
                <a:tc>
                  <a:txBody>
                    <a:bodyPr/>
                    <a:lstStyle/>
                    <a:p>
                      <a:pPr marL="0" marR="0" lvl="0" indent="0" algn="l" rtl="0">
                        <a:lnSpc>
                          <a:spcPct val="100000"/>
                        </a:lnSpc>
                        <a:spcBef>
                          <a:spcPts val="0"/>
                        </a:spcBef>
                        <a:spcAft>
                          <a:spcPts val="0"/>
                        </a:spcAft>
                        <a:buNone/>
                      </a:pPr>
                      <a:r>
                        <a:rPr lang="en-ZA" sz="1200" b="1" u="none" strike="noStrike" cap="none">
                          <a:latin typeface="Open Sans"/>
                          <a:ea typeface="Open Sans"/>
                          <a:cs typeface="Open Sans"/>
                          <a:sym typeface="Open Sans"/>
                        </a:rPr>
                        <a:t>Total expenditure for the year</a:t>
                      </a:r>
                      <a:endParaRPr sz="1200" b="1" i="0" u="none" strike="noStrike" cap="none">
                        <a:solidFill>
                          <a:srgbClr val="000000"/>
                        </a:solidFill>
                        <a:latin typeface="Open Sans"/>
                        <a:ea typeface="Open Sans"/>
                        <a:cs typeface="Open Sans"/>
                        <a:sym typeface="Open Sans"/>
                      </a:endParaRPr>
                    </a:p>
                  </a:txBody>
                  <a:tcPr marL="7625" marR="7625" marT="7625" marB="0" anchor="ctr"/>
                </a:tc>
                <a:tc>
                  <a:txBody>
                    <a:bodyPr/>
                    <a:lstStyle/>
                    <a:p>
                      <a:pPr marL="0" marR="0" lvl="0" indent="0" algn="r" rtl="0">
                        <a:lnSpc>
                          <a:spcPct val="100000"/>
                        </a:lnSpc>
                        <a:spcBef>
                          <a:spcPts val="0"/>
                        </a:spcBef>
                        <a:spcAft>
                          <a:spcPts val="0"/>
                        </a:spcAft>
                        <a:buNone/>
                      </a:pPr>
                      <a:r>
                        <a:rPr lang="en-ZA" sz="1200" b="1" u="none" strike="noStrike" cap="none">
                          <a:latin typeface="Open Sans"/>
                          <a:ea typeface="Open Sans"/>
                          <a:cs typeface="Open Sans"/>
                          <a:sym typeface="Open Sans"/>
                        </a:rPr>
                        <a:t>2,101,714</a:t>
                      </a:r>
                      <a:endParaRPr sz="1200" b="1"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b="1" u="none" strike="noStrike" cap="none">
                          <a:latin typeface="Open Sans"/>
                          <a:ea typeface="Open Sans"/>
                          <a:cs typeface="Open Sans"/>
                          <a:sym typeface="Open Sans"/>
                        </a:rPr>
                        <a:t>3,307,724</a:t>
                      </a:r>
                      <a:endParaRPr sz="1200" b="1"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b="1" u="none" strike="noStrike" cap="none">
                          <a:latin typeface="Open Sans"/>
                          <a:ea typeface="Open Sans"/>
                          <a:cs typeface="Open Sans"/>
                          <a:sym typeface="Open Sans"/>
                        </a:rPr>
                        <a:t>1,541,636</a:t>
                      </a:r>
                      <a:endParaRPr sz="1200" b="1"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b="1" u="none" strike="noStrike" cap="none">
                          <a:latin typeface="Open Sans"/>
                          <a:ea typeface="Open Sans"/>
                          <a:cs typeface="Open Sans"/>
                          <a:sym typeface="Open Sans"/>
                        </a:rPr>
                        <a:t>1,608,253</a:t>
                      </a:r>
                      <a:endParaRPr sz="1200" b="1"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b="1" u="none" strike="noStrike" cap="none">
                          <a:latin typeface="Open Sans"/>
                          <a:ea typeface="Open Sans"/>
                          <a:cs typeface="Open Sans"/>
                          <a:sym typeface="Open Sans"/>
                        </a:rPr>
                        <a:t>1,158,311</a:t>
                      </a:r>
                      <a:endParaRPr sz="1200" b="1"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b="1" u="none" strike="noStrike" cap="none">
                          <a:latin typeface="Open Sans"/>
                          <a:ea typeface="Open Sans"/>
                          <a:cs typeface="Open Sans"/>
                          <a:sym typeface="Open Sans"/>
                        </a:rPr>
                        <a:t>426,966</a:t>
                      </a:r>
                      <a:endParaRPr sz="1200" b="1"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b="1" u="none" strike="noStrike" cap="none">
                          <a:latin typeface="Open Sans"/>
                          <a:ea typeface="Open Sans"/>
                          <a:cs typeface="Open Sans"/>
                          <a:sym typeface="Open Sans"/>
                        </a:rPr>
                        <a:t>335,625</a:t>
                      </a:r>
                      <a:endParaRPr sz="1200" b="1"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b="1" u="none" strike="noStrike" cap="none">
                          <a:latin typeface="Open Sans"/>
                          <a:ea typeface="Open Sans"/>
                          <a:cs typeface="Open Sans"/>
                          <a:sym typeface="Open Sans"/>
                        </a:rPr>
                        <a:t>421,204</a:t>
                      </a:r>
                      <a:endParaRPr sz="1200" b="1"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b="1" u="none" strike="noStrike" cap="none">
                          <a:latin typeface="Open Sans"/>
                          <a:ea typeface="Open Sans"/>
                          <a:cs typeface="Open Sans"/>
                          <a:sym typeface="Open Sans"/>
                        </a:rPr>
                        <a:t>344,168</a:t>
                      </a:r>
                      <a:endParaRPr sz="1200" b="1"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200" b="1" u="none" strike="noStrike" cap="none">
                          <a:latin typeface="Open Sans"/>
                          <a:ea typeface="Open Sans"/>
                          <a:cs typeface="Open Sans"/>
                          <a:sym typeface="Open Sans"/>
                        </a:rPr>
                        <a:t>177,304</a:t>
                      </a:r>
                      <a:endParaRPr sz="1200" b="1" i="0" u="none" strike="noStrike" cap="none">
                        <a:solidFill>
                          <a:srgbClr val="000000"/>
                        </a:solidFill>
                        <a:latin typeface="Open Sans"/>
                        <a:ea typeface="Open Sans"/>
                        <a:cs typeface="Open Sans"/>
                        <a:sym typeface="Open Sans"/>
                      </a:endParaRPr>
                    </a:p>
                  </a:txBody>
                  <a:tcPr marL="7625" marR="72000" marT="7200" marB="0" anchor="ctr"/>
                </a:tc>
                <a:tc>
                  <a:txBody>
                    <a:bodyPr/>
                    <a:lstStyle/>
                    <a:p>
                      <a:pPr marL="0" marR="0" lvl="0" indent="0" algn="r" rtl="0">
                        <a:lnSpc>
                          <a:spcPct val="100000"/>
                        </a:lnSpc>
                        <a:spcBef>
                          <a:spcPts val="0"/>
                        </a:spcBef>
                        <a:spcAft>
                          <a:spcPts val="0"/>
                        </a:spcAft>
                        <a:buNone/>
                      </a:pPr>
                      <a:r>
                        <a:rPr lang="en-ZA" sz="1300" b="1" dirty="0">
                          <a:solidFill>
                            <a:schemeClr val="tx1"/>
                          </a:solidFill>
                          <a:latin typeface="Open Sans"/>
                          <a:ea typeface="Open Sans"/>
                          <a:cs typeface="Open Sans"/>
                          <a:sym typeface="Open Sans"/>
                        </a:rPr>
                        <a:t>487,136</a:t>
                      </a:r>
                      <a:endParaRPr sz="1300" b="1" u="none" strike="noStrike" cap="none" dirty="0">
                        <a:solidFill>
                          <a:schemeClr val="tx1"/>
                        </a:solidFill>
                        <a:latin typeface="Open Sans"/>
                        <a:ea typeface="Open Sans"/>
                        <a:cs typeface="Open Sans"/>
                        <a:sym typeface="Open Sans"/>
                      </a:endParaRPr>
                    </a:p>
                  </a:txBody>
                  <a:tcPr marL="7625" marR="72000" marT="7200" marB="0" anchor="ctr"/>
                </a:tc>
                <a:extLst>
                  <a:ext uri="{0D108BD9-81ED-4DB2-BD59-A6C34878D82A}">
                    <a16:rowId xmlns:a16="http://schemas.microsoft.com/office/drawing/2014/main" xmlns="" val="10003"/>
                  </a:ext>
                </a:extLst>
              </a:tr>
            </a:tbl>
          </a:graphicData>
        </a:graphic>
      </p:graphicFrame>
      <p:sp>
        <p:nvSpPr>
          <p:cNvPr id="633" name="Google Shape;633;p48"/>
          <p:cNvSpPr txBox="1">
            <a:spLocks noGrp="1"/>
          </p:cNvSpPr>
          <p:nvPr>
            <p:ph type="title"/>
          </p:nvPr>
        </p:nvSpPr>
        <p:spPr>
          <a:xfrm>
            <a:off x="838200" y="341723"/>
            <a:ext cx="9609765" cy="8793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F7F7F"/>
              </a:buClr>
              <a:buSzPts val="3200"/>
              <a:buFont typeface="Open Sans"/>
              <a:buNone/>
            </a:pPr>
            <a:r>
              <a:rPr lang="en-ZA" sz="2800">
                <a:solidFill>
                  <a:srgbClr val="434343"/>
                </a:solidFill>
              </a:rPr>
              <a:t>Irregular expenditure </a:t>
            </a:r>
            <a:r>
              <a:rPr lang="en-ZA" sz="2000" b="0">
                <a:solidFill>
                  <a:srgbClr val="434343"/>
                </a:solidFill>
              </a:rPr>
              <a:t>(Vol 2 p156)</a:t>
            </a:r>
            <a:endParaRPr sz="2000" b="0">
              <a:solidFill>
                <a:srgbClr val="434343"/>
              </a:solidFill>
            </a:endParaRPr>
          </a:p>
        </p:txBody>
      </p:sp>
      <p:graphicFrame>
        <p:nvGraphicFramePr>
          <p:cNvPr id="3" name="Chart 2">
            <a:extLst>
              <a:ext uri="{FF2B5EF4-FFF2-40B4-BE49-F238E27FC236}">
                <a16:creationId xmlns:a16="http://schemas.microsoft.com/office/drawing/2014/main" xmlns="" id="{D04014FA-9108-1C00-3659-DE31D20B1AE7}"/>
              </a:ext>
            </a:extLst>
          </p:cNvPr>
          <p:cNvGraphicFramePr/>
          <p:nvPr>
            <p:extLst>
              <p:ext uri="{D42A27DB-BD31-4B8C-83A1-F6EECF244321}">
                <p14:modId xmlns:p14="http://schemas.microsoft.com/office/powerpoint/2010/main" xmlns="" val="3335850997"/>
              </p:ext>
            </p:extLst>
          </p:nvPr>
        </p:nvGraphicFramePr>
        <p:xfrm>
          <a:off x="1863306" y="1353518"/>
          <a:ext cx="10328694" cy="28878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606843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49"/>
          <p:cNvSpPr/>
          <p:nvPr/>
        </p:nvSpPr>
        <p:spPr>
          <a:xfrm>
            <a:off x="0" y="-33225"/>
            <a:ext cx="4485000" cy="6858000"/>
          </a:xfrm>
          <a:prstGeom prst="rect">
            <a:avLst/>
          </a:prstGeom>
          <a:solidFill>
            <a:srgbClr val="73747C">
              <a:alpha val="6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9"/>
          <p:cNvSpPr txBox="1">
            <a:spLocks noGrp="1"/>
          </p:cNvSpPr>
          <p:nvPr>
            <p:ph type="title"/>
          </p:nvPr>
        </p:nvSpPr>
        <p:spPr>
          <a:xfrm>
            <a:off x="3126102" y="3033216"/>
            <a:ext cx="5939796" cy="7915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Open Sans"/>
              <a:buNone/>
            </a:pPr>
            <a:r>
              <a:rPr lang="en-ZA"/>
              <a:t>www.nra.co.za</a:t>
            </a:r>
            <a:endParaRPr/>
          </a:p>
        </p:txBody>
      </p:sp>
      <p:sp>
        <p:nvSpPr>
          <p:cNvPr id="641" name="Google Shape;641;p49"/>
          <p:cNvSpPr txBox="1"/>
          <p:nvPr/>
        </p:nvSpPr>
        <p:spPr>
          <a:xfrm>
            <a:off x="1545119" y="3951724"/>
            <a:ext cx="911382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Exo"/>
              <a:ea typeface="Exo"/>
              <a:cs typeface="Exo"/>
              <a:sym typeface="Exo"/>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Exo"/>
              <a:ea typeface="Exo"/>
              <a:cs typeface="Exo"/>
              <a:sym typeface="Exo"/>
            </a:endParaRPr>
          </a:p>
        </p:txBody>
      </p:sp>
      <p:sp>
        <p:nvSpPr>
          <p:cNvPr id="642" name="Google Shape;642;p49"/>
          <p:cNvSpPr/>
          <p:nvPr/>
        </p:nvSpPr>
        <p:spPr>
          <a:xfrm>
            <a:off x="4484925" y="2840375"/>
            <a:ext cx="6174000" cy="1111500"/>
          </a:xfrm>
          <a:prstGeom prst="rect">
            <a:avLst/>
          </a:prstGeom>
          <a:solidFill>
            <a:srgbClr val="0076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49"/>
          <p:cNvSpPr txBox="1">
            <a:spLocks noGrp="1"/>
          </p:cNvSpPr>
          <p:nvPr>
            <p:ph type="title"/>
          </p:nvPr>
        </p:nvSpPr>
        <p:spPr>
          <a:xfrm>
            <a:off x="4322052" y="3033141"/>
            <a:ext cx="5939700" cy="791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F7F7F"/>
              </a:buClr>
              <a:buSzPts val="3200"/>
              <a:buFont typeface="Exo 2"/>
              <a:buNone/>
            </a:pPr>
            <a:r>
              <a:rPr lang="en-ZA" sz="4000"/>
              <a:t>Thank you</a:t>
            </a:r>
            <a:endParaRPr sz="4000"/>
          </a:p>
        </p:txBody>
      </p:sp>
      <p:sp>
        <p:nvSpPr>
          <p:cNvPr id="644" name="Google Shape;644;p49"/>
          <p:cNvSpPr txBox="1"/>
          <p:nvPr/>
        </p:nvSpPr>
        <p:spPr>
          <a:xfrm>
            <a:off x="539925" y="717975"/>
            <a:ext cx="3438300" cy="54951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THE SOUTH AFRICAN NATIONAL ROADS AGENCY SOC LTD (SANRAL)</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Head Office</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48 Tambotie Avenue, Val de Grace, Pretoria</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PO Box 415, Pretoria, 0001 South Africa</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Tel: +27 (0) 12 844 8000</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Fax: +27(0) 12 844 8200</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www.sanral.co.za</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Registration Number: </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1998/009584/30</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RP173/2021 </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Tel: +27 (0) 12 844 8000</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info@nra.co.za</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Contact Details for SANRAL’s Fraud Hotline/</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Tip-Offs Anonymous</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Toll-Free Phone No: 0800 204 558</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Toll-Free Fax No: 0800 007 788</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E-mail: sanral@tip-offs.com</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Postal address:</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Tip-Offs Anonymous,</a:t>
            </a:r>
            <a:endParaRPr sz="1100">
              <a:solidFill>
                <a:srgbClr val="FFFFFF"/>
              </a:solidFill>
              <a:latin typeface="Open Sans"/>
              <a:ea typeface="Open Sans"/>
              <a:cs typeface="Open Sans"/>
              <a:sym typeface="Open Sans"/>
            </a:endParaRPr>
          </a:p>
          <a:p>
            <a:pPr marL="0" lvl="0" indent="0" algn="ctr" rtl="0">
              <a:lnSpc>
                <a:spcPct val="100000"/>
              </a:lnSpc>
              <a:spcBef>
                <a:spcPts val="600"/>
              </a:spcBef>
              <a:spcAft>
                <a:spcPts val="0"/>
              </a:spcAft>
              <a:buClr>
                <a:schemeClr val="dk1"/>
              </a:buClr>
              <a:buSzPts val="1100"/>
              <a:buFont typeface="Arial"/>
              <a:buNone/>
            </a:pPr>
            <a:r>
              <a:rPr lang="en-ZA" sz="1100">
                <a:solidFill>
                  <a:srgbClr val="FFFFFF"/>
                </a:solidFill>
                <a:latin typeface="Open Sans"/>
                <a:ea typeface="Open Sans"/>
                <a:cs typeface="Open Sans"/>
                <a:sym typeface="Open Sans"/>
              </a:rPr>
              <a:t>Freepost DN 298, Umhlanga Rocks 4320</a:t>
            </a:r>
            <a:endParaRPr sz="1100">
              <a:solidFill>
                <a:srgbClr val="FFFFFF"/>
              </a:solidFill>
              <a:latin typeface="Open Sans"/>
              <a:ea typeface="Open Sans"/>
              <a:cs typeface="Open Sans"/>
              <a:sym typeface="Open Sans"/>
            </a:endParaRPr>
          </a:p>
          <a:p>
            <a:pPr marL="0" lvl="0" indent="0" algn="l" rtl="0">
              <a:lnSpc>
                <a:spcPct val="100000"/>
              </a:lnSpc>
              <a:spcBef>
                <a:spcPts val="6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5"/>
          <p:cNvPicPr preferRelativeResize="0"/>
          <p:nvPr/>
        </p:nvPicPr>
        <p:blipFill>
          <a:blip r:embed="rId3">
            <a:alphaModFix/>
          </a:blip>
          <a:stretch>
            <a:fillRect/>
          </a:stretch>
        </p:blipFill>
        <p:spPr>
          <a:xfrm>
            <a:off x="1" y="17605"/>
            <a:ext cx="12191999" cy="6840395"/>
          </a:xfrm>
          <a:prstGeom prst="rect">
            <a:avLst/>
          </a:prstGeom>
          <a:noFill/>
          <a:ln>
            <a:noFill/>
          </a:ln>
        </p:spPr>
      </p:pic>
      <p:pic>
        <p:nvPicPr>
          <p:cNvPr id="103" name="Google Shape;103;p5"/>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104" name="Google Shape;104;p5"/>
          <p:cNvPicPr preferRelativeResize="0"/>
          <p:nvPr/>
        </p:nvPicPr>
        <p:blipFill rotWithShape="1">
          <a:blip r:embed="rId5">
            <a:alphaModFix/>
          </a:blip>
          <a:srcRect/>
          <a:stretch/>
        </p:blipFill>
        <p:spPr>
          <a:xfrm>
            <a:off x="205089" y="5828847"/>
            <a:ext cx="1234689" cy="886845"/>
          </a:xfrm>
          <a:prstGeom prst="rect">
            <a:avLst/>
          </a:prstGeom>
          <a:noFill/>
          <a:ln>
            <a:noFill/>
          </a:ln>
        </p:spPr>
      </p:pic>
      <p:sp>
        <p:nvSpPr>
          <p:cNvPr id="105" name="Google Shape;105;p5"/>
          <p:cNvSpPr/>
          <p:nvPr/>
        </p:nvSpPr>
        <p:spPr>
          <a:xfrm>
            <a:off x="-108489" y="3429000"/>
            <a:ext cx="3536457" cy="2266627"/>
          </a:xfrm>
          <a:prstGeom prst="rect">
            <a:avLst/>
          </a:prstGeom>
          <a:solidFill>
            <a:srgbClr val="0B7764">
              <a:alpha val="5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6" name="Google Shape;106;p5"/>
          <p:cNvSpPr/>
          <p:nvPr/>
        </p:nvSpPr>
        <p:spPr>
          <a:xfrm>
            <a:off x="6911074" y="2646808"/>
            <a:ext cx="2319944" cy="4211192"/>
          </a:xfrm>
          <a:prstGeom prst="rect">
            <a:avLst/>
          </a:prstGeom>
          <a:solidFill>
            <a:srgbClr val="0B7764">
              <a:alpha val="5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 name="Google Shape;107;p5"/>
          <p:cNvSpPr txBox="1">
            <a:spLocks noGrp="1"/>
          </p:cNvSpPr>
          <p:nvPr>
            <p:ph type="body" idx="1"/>
          </p:nvPr>
        </p:nvSpPr>
        <p:spPr>
          <a:xfrm>
            <a:off x="9308419" y="1751073"/>
            <a:ext cx="2319944" cy="4714745"/>
          </a:xfrm>
          <a:prstGeom prst="rect">
            <a:avLst/>
          </a:prstGeom>
          <a:noFill/>
          <a:ln>
            <a:noFill/>
          </a:ln>
        </p:spPr>
        <p:txBody>
          <a:bodyPr spcFirstLastPara="1" wrap="square" lIns="91425" tIns="45700" rIns="91425" bIns="45700" anchor="t" anchorCtr="0">
            <a:normAutofit/>
          </a:bodyPr>
          <a:lstStyle/>
          <a:p>
            <a:pPr marL="14288" lvl="0" indent="0" algn="just" rtl="0">
              <a:lnSpc>
                <a:spcPct val="90000"/>
              </a:lnSpc>
              <a:spcBef>
                <a:spcPts val="1000"/>
              </a:spcBef>
              <a:spcAft>
                <a:spcPts val="0"/>
              </a:spcAft>
              <a:buSzPts val="1800"/>
              <a:buNone/>
            </a:pPr>
            <a:r>
              <a:rPr lang="en-ZA" sz="1800" b="1">
                <a:solidFill>
                  <a:schemeClr val="dk1"/>
                </a:solidFill>
                <a:latin typeface="Open Sans"/>
                <a:ea typeface="Open Sans"/>
                <a:cs typeface="Open Sans"/>
                <a:sym typeface="Open Sans"/>
              </a:rPr>
              <a:t>VOLUME 2</a:t>
            </a:r>
            <a:endParaRPr/>
          </a:p>
          <a:p>
            <a:pPr marL="182563" lvl="0" indent="-168275" algn="l" rtl="0">
              <a:lnSpc>
                <a:spcPct val="90000"/>
              </a:lnSpc>
              <a:spcBef>
                <a:spcPts val="1000"/>
              </a:spcBef>
              <a:spcAft>
                <a:spcPts val="0"/>
              </a:spcAft>
              <a:buSzPts val="1800"/>
              <a:buFont typeface="Arial"/>
              <a:buChar char="•"/>
            </a:pPr>
            <a:r>
              <a:rPr lang="en-ZA" sz="1600">
                <a:solidFill>
                  <a:schemeClr val="dk1"/>
                </a:solidFill>
                <a:latin typeface="Open Sans"/>
                <a:ea typeface="Open Sans"/>
                <a:cs typeface="Open Sans"/>
                <a:sym typeface="Open Sans"/>
              </a:rPr>
              <a:t>Section 3: </a:t>
            </a:r>
            <a:br>
              <a:rPr lang="en-ZA" sz="1600">
                <a:solidFill>
                  <a:schemeClr val="dk1"/>
                </a:solidFill>
                <a:latin typeface="Open Sans"/>
                <a:ea typeface="Open Sans"/>
                <a:cs typeface="Open Sans"/>
                <a:sym typeface="Open Sans"/>
              </a:rPr>
            </a:br>
            <a:r>
              <a:rPr lang="en-ZA" sz="1600">
                <a:solidFill>
                  <a:schemeClr val="dk1"/>
                </a:solidFill>
                <a:latin typeface="Open Sans"/>
                <a:ea typeface="Open Sans"/>
                <a:cs typeface="Open Sans"/>
                <a:sym typeface="Open Sans"/>
              </a:rPr>
              <a:t>Corporate Governance</a:t>
            </a:r>
            <a:endParaRPr/>
          </a:p>
          <a:p>
            <a:pPr marL="182563" lvl="0" indent="-168275" algn="l" rtl="0">
              <a:lnSpc>
                <a:spcPct val="90000"/>
              </a:lnSpc>
              <a:spcBef>
                <a:spcPts val="1000"/>
              </a:spcBef>
              <a:spcAft>
                <a:spcPts val="0"/>
              </a:spcAft>
              <a:buSzPts val="1800"/>
              <a:buFont typeface="Arial"/>
              <a:buChar char="•"/>
            </a:pPr>
            <a:r>
              <a:rPr lang="en-ZA" sz="1600">
                <a:solidFill>
                  <a:schemeClr val="dk1"/>
                </a:solidFill>
                <a:latin typeface="Open Sans"/>
                <a:ea typeface="Open Sans"/>
                <a:cs typeface="Open Sans"/>
                <a:sym typeface="Open Sans"/>
              </a:rPr>
              <a:t>Section 4: </a:t>
            </a:r>
            <a:br>
              <a:rPr lang="en-ZA" sz="1600">
                <a:solidFill>
                  <a:schemeClr val="dk1"/>
                </a:solidFill>
                <a:latin typeface="Open Sans"/>
                <a:ea typeface="Open Sans"/>
                <a:cs typeface="Open Sans"/>
                <a:sym typeface="Open Sans"/>
              </a:rPr>
            </a:br>
            <a:r>
              <a:rPr lang="en-ZA" sz="1600">
                <a:solidFill>
                  <a:schemeClr val="dk1"/>
                </a:solidFill>
                <a:latin typeface="Open Sans"/>
                <a:ea typeface="Open Sans"/>
                <a:cs typeface="Open Sans"/>
                <a:sym typeface="Open Sans"/>
              </a:rPr>
              <a:t>Consolidated Financial Statements</a:t>
            </a:r>
            <a:endParaRPr sz="1600">
              <a:solidFill>
                <a:schemeClr val="dk1"/>
              </a:solidFill>
              <a:latin typeface="Open Sans"/>
              <a:ea typeface="Open Sans"/>
              <a:cs typeface="Open Sans"/>
              <a:sym typeface="Open Sans"/>
            </a:endParaRPr>
          </a:p>
        </p:txBody>
      </p:sp>
      <p:sp>
        <p:nvSpPr>
          <p:cNvPr id="108" name="Google Shape;108;p5"/>
          <p:cNvSpPr txBox="1">
            <a:spLocks noGrp="1"/>
          </p:cNvSpPr>
          <p:nvPr>
            <p:ph type="title"/>
          </p:nvPr>
        </p:nvSpPr>
        <p:spPr>
          <a:xfrm>
            <a:off x="838200" y="569046"/>
            <a:ext cx="9609765" cy="424691"/>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680"/>
              <a:buFont typeface="Noto Sans Symbols"/>
              <a:buNone/>
            </a:pPr>
            <a:r>
              <a:rPr lang="en-ZA" sz="2400">
                <a:solidFill>
                  <a:srgbClr val="666666"/>
                </a:solidFill>
                <a:latin typeface="Open Sans"/>
                <a:ea typeface="Open Sans"/>
                <a:cs typeface="Open Sans"/>
                <a:sym typeface="Open Sans"/>
              </a:rPr>
              <a:t>Integrated Report 202</a:t>
            </a:r>
            <a:r>
              <a:rPr lang="en-ZA" sz="2400">
                <a:solidFill>
                  <a:srgbClr val="666666"/>
                </a:solidFill>
              </a:rPr>
              <a:t>2</a:t>
            </a:r>
            <a:r>
              <a:rPr lang="en-ZA" sz="2400">
                <a:solidFill>
                  <a:srgbClr val="666666"/>
                </a:solidFill>
                <a:latin typeface="Open Sans"/>
                <a:ea typeface="Open Sans"/>
                <a:cs typeface="Open Sans"/>
                <a:sym typeface="Open Sans"/>
              </a:rPr>
              <a:t> | </a:t>
            </a:r>
            <a:r>
              <a:rPr lang="en-ZA" sz="2400" b="0">
                <a:solidFill>
                  <a:srgbClr val="666666"/>
                </a:solidFill>
                <a:latin typeface="Open Sans"/>
                <a:ea typeface="Open Sans"/>
                <a:cs typeface="Open Sans"/>
                <a:sym typeface="Open Sans"/>
              </a:rPr>
              <a:t>Table of contents</a:t>
            </a:r>
            <a:endParaRPr sz="2400" b="0">
              <a:solidFill>
                <a:srgbClr val="666666"/>
              </a:solidFill>
              <a:latin typeface="Open Sans"/>
              <a:ea typeface="Open Sans"/>
              <a:cs typeface="Open Sans"/>
              <a:sym typeface="Open Sans"/>
            </a:endParaRPr>
          </a:p>
        </p:txBody>
      </p:sp>
      <p:sp>
        <p:nvSpPr>
          <p:cNvPr id="109" name="Google Shape;109;p5"/>
          <p:cNvSpPr txBox="1"/>
          <p:nvPr/>
        </p:nvSpPr>
        <p:spPr>
          <a:xfrm>
            <a:off x="3427969" y="1919216"/>
            <a:ext cx="2495295" cy="409342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ZA" sz="1800" b="1" i="0" u="none" strike="noStrike" cap="none">
                <a:solidFill>
                  <a:srgbClr val="000000"/>
                </a:solidFill>
                <a:latin typeface="Open Sans"/>
                <a:ea typeface="Open Sans"/>
                <a:cs typeface="Open Sans"/>
                <a:sym typeface="Open Sans"/>
              </a:rPr>
              <a:t>VOLUME 1</a:t>
            </a:r>
            <a:endParaRPr/>
          </a:p>
          <a:p>
            <a:pPr marL="136525" marR="0" lvl="0" indent="-136525" algn="l" rtl="0">
              <a:lnSpc>
                <a:spcPct val="100000"/>
              </a:lnSpc>
              <a:spcBef>
                <a:spcPts val="600"/>
              </a:spcBef>
              <a:spcAft>
                <a:spcPts val="0"/>
              </a:spcAft>
              <a:buClr>
                <a:srgbClr val="000000"/>
              </a:buClr>
              <a:buSzPts val="1600"/>
              <a:buFont typeface="Arial"/>
              <a:buChar char="•"/>
            </a:pPr>
            <a:r>
              <a:rPr lang="en-ZA" sz="1600" b="0" i="0" u="none" strike="noStrike" cap="none">
                <a:solidFill>
                  <a:srgbClr val="000000"/>
                </a:solidFill>
                <a:latin typeface="Open Sans"/>
                <a:ea typeface="Open Sans"/>
                <a:cs typeface="Open Sans"/>
                <a:sym typeface="Open Sans"/>
              </a:rPr>
              <a:t>Chairperson’s Report</a:t>
            </a:r>
            <a:endParaRPr/>
          </a:p>
          <a:p>
            <a:pPr marL="136525" marR="0" lvl="0" indent="-136525" algn="l" rtl="0">
              <a:lnSpc>
                <a:spcPct val="100000"/>
              </a:lnSpc>
              <a:spcBef>
                <a:spcPts val="600"/>
              </a:spcBef>
              <a:spcAft>
                <a:spcPts val="0"/>
              </a:spcAft>
              <a:buClr>
                <a:srgbClr val="000000"/>
              </a:buClr>
              <a:buSzPts val="1600"/>
              <a:buFont typeface="Arial"/>
              <a:buChar char="•"/>
            </a:pPr>
            <a:r>
              <a:rPr lang="en-ZA" sz="1600" b="0" i="0" u="none" strike="noStrike" cap="none">
                <a:solidFill>
                  <a:srgbClr val="000000"/>
                </a:solidFill>
                <a:latin typeface="Open Sans"/>
                <a:ea typeface="Open Sans"/>
                <a:cs typeface="Open Sans"/>
                <a:sym typeface="Open Sans"/>
              </a:rPr>
              <a:t>CEO’s Report</a:t>
            </a:r>
            <a:endParaRPr/>
          </a:p>
          <a:p>
            <a:pPr marL="136525" marR="0" lvl="0" indent="-136525" algn="l" rtl="0">
              <a:lnSpc>
                <a:spcPct val="100000"/>
              </a:lnSpc>
              <a:spcBef>
                <a:spcPts val="600"/>
              </a:spcBef>
              <a:spcAft>
                <a:spcPts val="0"/>
              </a:spcAft>
              <a:buClr>
                <a:srgbClr val="000000"/>
              </a:buClr>
              <a:buSzPts val="1600"/>
              <a:buFont typeface="Arial"/>
              <a:buChar char="•"/>
            </a:pPr>
            <a:r>
              <a:rPr lang="en-ZA" sz="1600" b="0" i="0" u="none" strike="noStrike" cap="none">
                <a:solidFill>
                  <a:srgbClr val="000000"/>
                </a:solidFill>
                <a:latin typeface="Open Sans"/>
                <a:ea typeface="Open Sans"/>
                <a:cs typeface="Open Sans"/>
                <a:sym typeface="Open Sans"/>
              </a:rPr>
              <a:t>Section 1:</a:t>
            </a:r>
            <a:br>
              <a:rPr lang="en-ZA" sz="1600" b="0" i="0" u="none" strike="noStrike" cap="none">
                <a:solidFill>
                  <a:srgbClr val="000000"/>
                </a:solidFill>
                <a:latin typeface="Open Sans"/>
                <a:ea typeface="Open Sans"/>
                <a:cs typeface="Open Sans"/>
                <a:sym typeface="Open Sans"/>
              </a:rPr>
            </a:br>
            <a:r>
              <a:rPr lang="en-ZA" sz="1600" b="0" i="0" u="none" strike="noStrike" cap="none">
                <a:solidFill>
                  <a:srgbClr val="000000"/>
                </a:solidFill>
                <a:latin typeface="Open Sans"/>
                <a:ea typeface="Open Sans"/>
                <a:cs typeface="Open Sans"/>
                <a:sym typeface="Open Sans"/>
              </a:rPr>
              <a:t>Company Overview</a:t>
            </a:r>
            <a:endParaRPr/>
          </a:p>
          <a:p>
            <a:pPr marL="136525" marR="0" lvl="0" indent="-136525" algn="l" rtl="0">
              <a:lnSpc>
                <a:spcPct val="100000"/>
              </a:lnSpc>
              <a:spcBef>
                <a:spcPts val="600"/>
              </a:spcBef>
              <a:spcAft>
                <a:spcPts val="0"/>
              </a:spcAft>
              <a:buClr>
                <a:srgbClr val="000000"/>
              </a:buClr>
              <a:buSzPts val="1600"/>
              <a:buFont typeface="Arial"/>
              <a:buChar char="•"/>
            </a:pPr>
            <a:r>
              <a:rPr lang="en-ZA" sz="1600" b="0" i="0" u="none" strike="noStrike" cap="none">
                <a:solidFill>
                  <a:srgbClr val="000000"/>
                </a:solidFill>
                <a:latin typeface="Open Sans"/>
                <a:ea typeface="Open Sans"/>
                <a:cs typeface="Open Sans"/>
                <a:sym typeface="Open Sans"/>
              </a:rPr>
              <a:t>Section 2: </a:t>
            </a:r>
            <a:br>
              <a:rPr lang="en-ZA" sz="1600" b="0" i="0" u="none" strike="noStrike" cap="none">
                <a:solidFill>
                  <a:srgbClr val="000000"/>
                </a:solidFill>
                <a:latin typeface="Open Sans"/>
                <a:ea typeface="Open Sans"/>
                <a:cs typeface="Open Sans"/>
                <a:sym typeface="Open Sans"/>
              </a:rPr>
            </a:br>
            <a:r>
              <a:rPr lang="en-ZA" sz="1600" b="0" i="0" u="none" strike="noStrike" cap="none">
                <a:solidFill>
                  <a:srgbClr val="000000"/>
                </a:solidFill>
                <a:latin typeface="Open Sans"/>
                <a:ea typeface="Open Sans"/>
                <a:cs typeface="Open Sans"/>
                <a:sym typeface="Open Sans"/>
              </a:rPr>
              <a:t>Capitals and Performance (SANRAL’s IR has been set up as per capitals used/affected - King IV’s recommended practice has been adopted).</a:t>
            </a:r>
            <a:endParaRPr/>
          </a:p>
          <a:p>
            <a:pPr marL="0" marR="0" lvl="0" indent="0" algn="just" rtl="0">
              <a:lnSpc>
                <a:spcPct val="100000"/>
              </a:lnSpc>
              <a:spcBef>
                <a:spcPts val="0"/>
              </a:spcBef>
              <a:spcAft>
                <a:spcPts val="0"/>
              </a:spcAft>
              <a:buNone/>
            </a:pPr>
            <a:endParaRPr sz="1400" b="0" i="0" u="none" strike="noStrike" cap="none">
              <a:solidFill>
                <a:srgbClr val="000000"/>
              </a:solidFill>
              <a:latin typeface="Open Sans"/>
              <a:ea typeface="Open Sans"/>
              <a:cs typeface="Open Sans"/>
              <a:sym typeface="Open Sans"/>
            </a:endParaRPr>
          </a:p>
        </p:txBody>
      </p:sp>
      <p:cxnSp>
        <p:nvCxnSpPr>
          <p:cNvPr id="110" name="Google Shape;110;p5"/>
          <p:cNvCxnSpPr/>
          <p:nvPr/>
        </p:nvCxnSpPr>
        <p:spPr>
          <a:xfrm rot="10800000">
            <a:off x="7874917" y="2184032"/>
            <a:ext cx="2712203" cy="0"/>
          </a:xfrm>
          <a:prstGeom prst="straightConnector1">
            <a:avLst/>
          </a:prstGeom>
          <a:noFill/>
          <a:ln w="25400" cap="flat" cmpd="sng">
            <a:solidFill>
              <a:schemeClr val="accent5"/>
            </a:solidFill>
            <a:prstDash val="solid"/>
            <a:round/>
            <a:headEnd type="none" w="sm" len="sm"/>
            <a:tailEnd type="none" w="sm" len="sm"/>
          </a:ln>
        </p:spPr>
      </p:cxnSp>
      <p:cxnSp>
        <p:nvCxnSpPr>
          <p:cNvPr id="111" name="Google Shape;111;p5"/>
          <p:cNvCxnSpPr/>
          <p:nvPr/>
        </p:nvCxnSpPr>
        <p:spPr>
          <a:xfrm rot="10800000">
            <a:off x="1983784" y="2275679"/>
            <a:ext cx="2712203" cy="0"/>
          </a:xfrm>
          <a:prstGeom prst="straightConnector1">
            <a:avLst/>
          </a:prstGeom>
          <a:noFill/>
          <a:ln w="25400" cap="flat" cmpd="sng">
            <a:solidFill>
              <a:schemeClr val="accent5"/>
            </a:solidFill>
            <a:prstDash val="solid"/>
            <a:round/>
            <a:headEnd type="none" w="sm" len="sm"/>
            <a:tailEnd type="none" w="sm" len="sm"/>
          </a:ln>
        </p:spPr>
      </p:cxnSp>
      <p:sp>
        <p:nvSpPr>
          <p:cNvPr id="112" name="Google Shape;112;p5"/>
          <p:cNvSpPr/>
          <p:nvPr/>
        </p:nvSpPr>
        <p:spPr>
          <a:xfrm>
            <a:off x="6187400" y="4134126"/>
            <a:ext cx="3453600" cy="78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3" name="Google Shape;113;p5"/>
          <p:cNvPicPr preferRelativeResize="0"/>
          <p:nvPr/>
        </p:nvPicPr>
        <p:blipFill>
          <a:blip r:embed="rId6" cstate="screen">
            <a:alphaModFix/>
            <a:extLst>
              <a:ext uri="{28A0092B-C50C-407E-A947-70E740481C1C}">
                <a14:useLocalDpi xmlns:a14="http://schemas.microsoft.com/office/drawing/2010/main" xmlns=""/>
              </a:ext>
            </a:extLst>
          </a:blip>
          <a:stretch>
            <a:fillRect/>
          </a:stretch>
        </p:blipFill>
        <p:spPr>
          <a:xfrm rot="-165600">
            <a:off x="6259749" y="1407900"/>
            <a:ext cx="2712200" cy="3840185"/>
          </a:xfrm>
          <a:prstGeom prst="rect">
            <a:avLst/>
          </a:prstGeom>
          <a:noFill/>
          <a:ln>
            <a:noFill/>
          </a:ln>
          <a:effectLst>
            <a:outerShdw blurRad="156868" dist="110486" dir="2700000" algn="tl" rotWithShape="0">
              <a:srgbClr val="000000">
                <a:alpha val="40000"/>
              </a:srgbClr>
            </a:outerShdw>
          </a:effectLst>
        </p:spPr>
      </p:pic>
      <p:pic>
        <p:nvPicPr>
          <p:cNvPr id="114" name="Google Shape;114;p5"/>
          <p:cNvPicPr preferRelativeResize="0"/>
          <p:nvPr/>
        </p:nvPicPr>
        <p:blipFill>
          <a:blip r:embed="rId7" cstate="screen">
            <a:alphaModFix/>
            <a:extLst>
              <a:ext uri="{28A0092B-C50C-407E-A947-70E740481C1C}">
                <a14:useLocalDpi xmlns:a14="http://schemas.microsoft.com/office/drawing/2010/main" xmlns=""/>
              </a:ext>
            </a:extLst>
          </a:blip>
          <a:stretch>
            <a:fillRect/>
          </a:stretch>
        </p:blipFill>
        <p:spPr>
          <a:xfrm rot="-271515">
            <a:off x="370300" y="1508900"/>
            <a:ext cx="2712199" cy="3840184"/>
          </a:xfrm>
          <a:prstGeom prst="rect">
            <a:avLst/>
          </a:prstGeom>
          <a:noFill/>
          <a:ln>
            <a:noFill/>
          </a:ln>
          <a:effectLst>
            <a:outerShdw blurRad="156868" dist="110486" dir="2700000" algn="tl" rotWithShape="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6"/>
          <p:cNvPicPr preferRelativeResize="0"/>
          <p:nvPr/>
        </p:nvPicPr>
        <p:blipFill>
          <a:blip r:embed="rId3">
            <a:alphaModFix/>
          </a:blip>
          <a:stretch>
            <a:fillRect/>
          </a:stretch>
        </p:blipFill>
        <p:spPr>
          <a:xfrm>
            <a:off x="1" y="17605"/>
            <a:ext cx="12191999" cy="6840395"/>
          </a:xfrm>
          <a:prstGeom prst="rect">
            <a:avLst/>
          </a:prstGeom>
          <a:noFill/>
          <a:ln>
            <a:noFill/>
          </a:ln>
        </p:spPr>
      </p:pic>
      <p:sp>
        <p:nvSpPr>
          <p:cNvPr id="120" name="Google Shape;120;p6"/>
          <p:cNvSpPr/>
          <p:nvPr/>
        </p:nvSpPr>
        <p:spPr>
          <a:xfrm>
            <a:off x="-125" y="1328825"/>
            <a:ext cx="12192000" cy="3770700"/>
          </a:xfrm>
          <a:prstGeom prst="rect">
            <a:avLst/>
          </a:prstGeom>
          <a:solidFill>
            <a:srgbClr val="007561">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2537625" y="4312050"/>
            <a:ext cx="8520900" cy="2136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 name="Google Shape;122;p6"/>
          <p:cNvPicPr preferRelativeResize="0"/>
          <p:nvPr/>
        </p:nvPicPr>
        <p:blipFill rotWithShape="1">
          <a:blip r:embed="rId4">
            <a:alphaModFix/>
          </a:blip>
          <a:srcRect/>
          <a:stretch/>
        </p:blipFill>
        <p:spPr>
          <a:xfrm>
            <a:off x="1" y="3"/>
            <a:ext cx="1367587" cy="1221059"/>
          </a:xfrm>
          <a:prstGeom prst="rect">
            <a:avLst/>
          </a:prstGeom>
          <a:noFill/>
          <a:ln>
            <a:noFill/>
          </a:ln>
        </p:spPr>
      </p:pic>
      <p:pic>
        <p:nvPicPr>
          <p:cNvPr id="123" name="Google Shape;123;p6"/>
          <p:cNvPicPr preferRelativeResize="0"/>
          <p:nvPr/>
        </p:nvPicPr>
        <p:blipFill rotWithShape="1">
          <a:blip r:embed="rId5">
            <a:alphaModFix/>
          </a:blip>
          <a:srcRect/>
          <a:stretch/>
        </p:blipFill>
        <p:spPr>
          <a:xfrm>
            <a:off x="205089" y="5828847"/>
            <a:ext cx="1234689" cy="886845"/>
          </a:xfrm>
          <a:prstGeom prst="rect">
            <a:avLst/>
          </a:prstGeom>
          <a:noFill/>
          <a:ln>
            <a:noFill/>
          </a:ln>
        </p:spPr>
      </p:pic>
      <p:sp>
        <p:nvSpPr>
          <p:cNvPr id="124" name="Google Shape;124;p6"/>
          <p:cNvSpPr/>
          <p:nvPr/>
        </p:nvSpPr>
        <p:spPr>
          <a:xfrm>
            <a:off x="912600" y="1462850"/>
            <a:ext cx="7649700" cy="952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912600" y="2858625"/>
            <a:ext cx="6143100" cy="952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7116300" y="2858625"/>
            <a:ext cx="1442700" cy="95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9290450" y="1449450"/>
            <a:ext cx="1768200" cy="236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rot="5400000">
            <a:off x="8448325" y="3044925"/>
            <a:ext cx="952800" cy="5802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Manufactured capital </a:t>
            </a:r>
            <a:r>
              <a:rPr lang="en-ZA" sz="1800" b="0">
                <a:solidFill>
                  <a:srgbClr val="434343"/>
                </a:solidFill>
                <a:latin typeface="Open Sans"/>
                <a:ea typeface="Open Sans"/>
                <a:cs typeface="Open Sans"/>
                <a:sym typeface="Open Sans"/>
              </a:rPr>
              <a:t>(p27 - 61)</a:t>
            </a:r>
            <a:endParaRPr>
              <a:solidFill>
                <a:srgbClr val="434343"/>
              </a:solidFill>
            </a:endParaRPr>
          </a:p>
        </p:txBody>
      </p:sp>
      <p:sp>
        <p:nvSpPr>
          <p:cNvPr id="130" name="Google Shape;130;p6"/>
          <p:cNvSpPr txBox="1"/>
          <p:nvPr/>
        </p:nvSpPr>
        <p:spPr>
          <a:xfrm>
            <a:off x="2693750" y="4572000"/>
            <a:ext cx="8364900" cy="17979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1800"/>
              <a:buFont typeface="Arial"/>
              <a:buChar char="•"/>
            </a:pPr>
            <a:r>
              <a:rPr lang="en-ZA" sz="1800" b="0" i="0" u="none" strike="noStrike" cap="none">
                <a:solidFill>
                  <a:schemeClr val="dk1"/>
                </a:solidFill>
                <a:latin typeface="Open Sans"/>
                <a:ea typeface="Open Sans"/>
                <a:cs typeface="Open Sans"/>
                <a:sym typeface="Open Sans"/>
              </a:rPr>
              <a:t>Expenditure on road development, improvement, strengthening and maintenance declined for the </a:t>
            </a:r>
            <a:r>
              <a:rPr lang="en-ZA" sz="1800">
                <a:solidFill>
                  <a:schemeClr val="dk1"/>
                </a:solidFill>
                <a:latin typeface="Open Sans"/>
                <a:ea typeface="Open Sans"/>
                <a:cs typeface="Open Sans"/>
                <a:sym typeface="Open Sans"/>
              </a:rPr>
              <a:t>third</a:t>
            </a:r>
            <a:r>
              <a:rPr lang="en-ZA" sz="1800" b="0" i="0" u="none" strike="noStrike" cap="none">
                <a:solidFill>
                  <a:schemeClr val="dk1"/>
                </a:solidFill>
                <a:latin typeface="Open Sans"/>
                <a:ea typeface="Open Sans"/>
                <a:cs typeface="Open Sans"/>
                <a:sym typeface="Open Sans"/>
              </a:rPr>
              <a:t> consecutive year = the total amount spent, R</a:t>
            </a:r>
            <a:r>
              <a:rPr lang="en-ZA" sz="1800">
                <a:solidFill>
                  <a:schemeClr val="dk1"/>
                </a:solidFill>
                <a:latin typeface="Open Sans"/>
                <a:ea typeface="Open Sans"/>
                <a:cs typeface="Open Sans"/>
                <a:sym typeface="Open Sans"/>
              </a:rPr>
              <a:t>11.8bn</a:t>
            </a:r>
            <a:r>
              <a:rPr lang="en-ZA" sz="1800" b="0" i="0" u="none" strike="noStrike" cap="none">
                <a:solidFill>
                  <a:schemeClr val="dk1"/>
                </a:solidFill>
                <a:latin typeface="Open Sans"/>
                <a:ea typeface="Open Sans"/>
                <a:cs typeface="Open Sans"/>
                <a:sym typeface="Open Sans"/>
              </a:rPr>
              <a:t>, was </a:t>
            </a:r>
            <a:r>
              <a:rPr lang="en-ZA" sz="1800">
                <a:solidFill>
                  <a:schemeClr val="dk1"/>
                </a:solidFill>
                <a:latin typeface="Open Sans"/>
                <a:ea typeface="Open Sans"/>
                <a:cs typeface="Open Sans"/>
                <a:sym typeface="Open Sans"/>
              </a:rPr>
              <a:t>7.8% </a:t>
            </a:r>
            <a:r>
              <a:rPr lang="en-ZA" sz="1800" b="0" i="0" u="none" strike="noStrike" cap="none">
                <a:solidFill>
                  <a:schemeClr val="dk1"/>
                </a:solidFill>
                <a:latin typeface="Open Sans"/>
                <a:ea typeface="Open Sans"/>
                <a:cs typeface="Open Sans"/>
                <a:sym typeface="Open Sans"/>
              </a:rPr>
              <a:t>lower than the previous year</a:t>
            </a:r>
            <a:endParaRPr>
              <a:solidFill>
                <a:schemeClr val="dk1"/>
              </a:solidFill>
            </a:endParaRPr>
          </a:p>
          <a:p>
            <a:pPr marL="342900" marR="0" lvl="0" indent="-342900" algn="l" rtl="0">
              <a:lnSpc>
                <a:spcPct val="115000"/>
              </a:lnSpc>
              <a:spcBef>
                <a:spcPts val="1200"/>
              </a:spcBef>
              <a:spcAft>
                <a:spcPts val="0"/>
              </a:spcAft>
              <a:buClr>
                <a:srgbClr val="000000"/>
              </a:buClr>
              <a:buSzPts val="1800"/>
              <a:buFont typeface="Arial"/>
              <a:buChar char="•"/>
            </a:pPr>
            <a:r>
              <a:rPr lang="en-ZA" sz="1800">
                <a:solidFill>
                  <a:schemeClr val="dk1"/>
                </a:solidFill>
                <a:latin typeface="Open Sans"/>
                <a:ea typeface="Open Sans"/>
                <a:cs typeface="Open Sans"/>
                <a:sym typeface="Open Sans"/>
              </a:rPr>
              <a:t>42% </a:t>
            </a:r>
            <a:r>
              <a:rPr lang="en-ZA" sz="1800" b="0" i="0" u="none" strike="noStrike" cap="none">
                <a:solidFill>
                  <a:schemeClr val="dk1"/>
                </a:solidFill>
                <a:latin typeface="Open Sans"/>
                <a:ea typeface="Open Sans"/>
                <a:cs typeface="Open Sans"/>
                <a:sym typeface="Open Sans"/>
              </a:rPr>
              <a:t>was allocated to capital projects while the balance secured routine and periodic ma</a:t>
            </a:r>
            <a:r>
              <a:rPr lang="en-ZA" sz="1800" b="0" i="0" u="none" strike="noStrike" cap="none">
                <a:solidFill>
                  <a:srgbClr val="000000"/>
                </a:solidFill>
                <a:latin typeface="Open Sans"/>
                <a:ea typeface="Open Sans"/>
                <a:cs typeface="Open Sans"/>
                <a:sym typeface="Open Sans"/>
              </a:rPr>
              <a:t>intenance. </a:t>
            </a:r>
            <a:endParaRPr/>
          </a:p>
        </p:txBody>
      </p:sp>
      <p:cxnSp>
        <p:nvCxnSpPr>
          <p:cNvPr id="131" name="Google Shape;131;p6"/>
          <p:cNvCxnSpPr>
            <a:stCxn id="132" idx="1"/>
          </p:cNvCxnSpPr>
          <p:nvPr/>
        </p:nvCxnSpPr>
        <p:spPr>
          <a:xfrm>
            <a:off x="838200" y="2628983"/>
            <a:ext cx="7683900" cy="0"/>
          </a:xfrm>
          <a:prstGeom prst="straightConnector1">
            <a:avLst/>
          </a:prstGeom>
          <a:noFill/>
          <a:ln w="76200" cap="flat" cmpd="sng">
            <a:solidFill>
              <a:schemeClr val="dk2"/>
            </a:solidFill>
            <a:prstDash val="dot"/>
            <a:round/>
            <a:headEnd type="none" w="med" len="med"/>
            <a:tailEnd type="none" w="med" len="med"/>
          </a:ln>
        </p:spPr>
      </p:cxnSp>
      <p:sp>
        <p:nvSpPr>
          <p:cNvPr id="133" name="Google Shape;133;p6"/>
          <p:cNvSpPr txBox="1"/>
          <p:nvPr/>
        </p:nvSpPr>
        <p:spPr>
          <a:xfrm>
            <a:off x="9453200" y="1491450"/>
            <a:ext cx="1442700" cy="227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ZA" sz="1700">
                <a:solidFill>
                  <a:schemeClr val="lt1"/>
                </a:solidFill>
                <a:latin typeface="Open Sans SemiBold"/>
                <a:ea typeface="Open Sans SemiBold"/>
                <a:cs typeface="Open Sans SemiBold"/>
                <a:sym typeface="Open Sans SemiBold"/>
              </a:rPr>
              <a:t>7% managed by SANRAL</a:t>
            </a:r>
            <a:endParaRPr sz="1700">
              <a:solidFill>
                <a:schemeClr val="lt1"/>
              </a:solidFill>
              <a:latin typeface="Open Sans SemiBold"/>
              <a:ea typeface="Open Sans SemiBold"/>
              <a:cs typeface="Open Sans SemiBold"/>
              <a:sym typeface="Open Sans SemiBold"/>
            </a:endParaRPr>
          </a:p>
          <a:p>
            <a:pPr marL="0" lvl="0" indent="0" algn="ctr" rtl="0">
              <a:spcBef>
                <a:spcPts val="0"/>
              </a:spcBef>
              <a:spcAft>
                <a:spcPts val="0"/>
              </a:spcAft>
              <a:buNone/>
            </a:pPr>
            <a:endParaRPr sz="1700">
              <a:solidFill>
                <a:schemeClr val="lt1"/>
              </a:solidFill>
              <a:latin typeface="Open Sans SemiBold"/>
              <a:ea typeface="Open Sans SemiBold"/>
              <a:cs typeface="Open Sans SemiBold"/>
              <a:sym typeface="Open Sans SemiBold"/>
            </a:endParaRPr>
          </a:p>
          <a:p>
            <a:pPr marL="0" lvl="0" indent="0" algn="ctr" rtl="0">
              <a:spcBef>
                <a:spcPts val="0"/>
              </a:spcBef>
              <a:spcAft>
                <a:spcPts val="0"/>
              </a:spcAft>
              <a:buNone/>
            </a:pPr>
            <a:r>
              <a:rPr lang="en-ZA" sz="1700">
                <a:solidFill>
                  <a:schemeClr val="lt1"/>
                </a:solidFill>
                <a:latin typeface="Open Sans SemiBold"/>
                <a:ea typeface="Open Sans SemiBold"/>
                <a:cs typeface="Open Sans SemiBold"/>
                <a:sym typeface="Open Sans SemiBold"/>
              </a:rPr>
              <a:t>6% managed by concession</a:t>
            </a:r>
            <a:endParaRPr sz="1700">
              <a:solidFill>
                <a:schemeClr val="lt1"/>
              </a:solidFill>
              <a:latin typeface="Open Sans SemiBold"/>
              <a:ea typeface="Open Sans SemiBold"/>
              <a:cs typeface="Open Sans SemiBold"/>
              <a:sym typeface="Open Sans SemiBold"/>
            </a:endParaRPr>
          </a:p>
        </p:txBody>
      </p:sp>
      <p:sp>
        <p:nvSpPr>
          <p:cNvPr id="134" name="Google Shape;134;p6"/>
          <p:cNvSpPr txBox="1"/>
          <p:nvPr/>
        </p:nvSpPr>
        <p:spPr>
          <a:xfrm>
            <a:off x="1360475" y="1716838"/>
            <a:ext cx="63750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ZA" sz="1700">
                <a:latin typeface="Open Sans SemiBold"/>
                <a:ea typeface="Open Sans SemiBold"/>
                <a:cs typeface="Open Sans SemiBold"/>
                <a:sym typeface="Open Sans SemiBold"/>
              </a:rPr>
              <a:t>National road network = </a:t>
            </a:r>
            <a:r>
              <a:rPr lang="en-ZA" sz="1700" b="1">
                <a:latin typeface="Open Sans"/>
                <a:ea typeface="Open Sans"/>
                <a:cs typeface="Open Sans"/>
                <a:sym typeface="Open Sans"/>
              </a:rPr>
              <a:t>2</a:t>
            </a:r>
            <a:r>
              <a:rPr lang="en-ZA" sz="1700" b="1">
                <a:solidFill>
                  <a:schemeClr val="dk1"/>
                </a:solidFill>
                <a:latin typeface="Open Sans"/>
                <a:ea typeface="Open Sans"/>
                <a:cs typeface="Open Sans"/>
                <a:sym typeface="Open Sans"/>
              </a:rPr>
              <a:t>2,266km</a:t>
            </a:r>
            <a:endParaRPr sz="1700" b="1">
              <a:solidFill>
                <a:schemeClr val="dk1"/>
              </a:solidFill>
              <a:latin typeface="Open Sans"/>
              <a:ea typeface="Open Sans"/>
              <a:cs typeface="Open Sans"/>
              <a:sym typeface="Open Sans"/>
            </a:endParaRPr>
          </a:p>
        </p:txBody>
      </p:sp>
      <p:sp>
        <p:nvSpPr>
          <p:cNvPr id="135" name="Google Shape;135;p6"/>
          <p:cNvSpPr txBox="1"/>
          <p:nvPr/>
        </p:nvSpPr>
        <p:spPr>
          <a:xfrm>
            <a:off x="1092100" y="2981025"/>
            <a:ext cx="58062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ZA" sz="1700">
                <a:latin typeface="Open Sans SemiBold"/>
                <a:ea typeface="Open Sans SemiBold"/>
                <a:cs typeface="Open Sans SemiBold"/>
                <a:sym typeface="Open Sans SemiBold"/>
              </a:rPr>
              <a:t>Non-toll = </a:t>
            </a:r>
            <a:r>
              <a:rPr lang="en-ZA" sz="1700" b="1">
                <a:latin typeface="Open Sans"/>
                <a:ea typeface="Open Sans"/>
                <a:cs typeface="Open Sans"/>
                <a:sym typeface="Open Sans"/>
              </a:rPr>
              <a:t>87%</a:t>
            </a:r>
            <a:endParaRPr sz="1700" b="1">
              <a:latin typeface="Open Sans"/>
              <a:ea typeface="Open Sans"/>
              <a:cs typeface="Open Sans"/>
              <a:sym typeface="Open Sans"/>
            </a:endParaRPr>
          </a:p>
          <a:p>
            <a:pPr marL="0" lvl="0" indent="0" algn="l" rtl="0">
              <a:spcBef>
                <a:spcPts val="0"/>
              </a:spcBef>
              <a:spcAft>
                <a:spcPts val="0"/>
              </a:spcAft>
              <a:buNone/>
            </a:pPr>
            <a:r>
              <a:rPr lang="en-ZA" sz="1700">
                <a:latin typeface="Exo 2 Medium"/>
                <a:ea typeface="Exo 2 Medium"/>
                <a:cs typeface="Exo 2 Medium"/>
                <a:sym typeface="Exo 2 Medium"/>
              </a:rPr>
              <a:t>Built and maintained by annual grant from treasury</a:t>
            </a:r>
            <a:endParaRPr sz="1700">
              <a:latin typeface="Exo 2 Medium"/>
              <a:ea typeface="Exo 2 Medium"/>
              <a:cs typeface="Exo 2 Medium"/>
              <a:sym typeface="Exo 2 Medium"/>
            </a:endParaRPr>
          </a:p>
        </p:txBody>
      </p:sp>
      <p:sp>
        <p:nvSpPr>
          <p:cNvPr id="136" name="Google Shape;136;p6"/>
          <p:cNvSpPr txBox="1"/>
          <p:nvPr/>
        </p:nvSpPr>
        <p:spPr>
          <a:xfrm>
            <a:off x="7253100" y="3013613"/>
            <a:ext cx="12297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ZA" sz="1700">
                <a:solidFill>
                  <a:schemeClr val="lt1"/>
                </a:solidFill>
                <a:latin typeface="Open Sans SemiBold"/>
                <a:ea typeface="Open Sans SemiBold"/>
                <a:cs typeface="Open Sans SemiBold"/>
                <a:sym typeface="Open Sans SemiBold"/>
              </a:rPr>
              <a:t>Toll roads </a:t>
            </a:r>
            <a:br>
              <a:rPr lang="en-ZA" sz="1700">
                <a:solidFill>
                  <a:schemeClr val="lt1"/>
                </a:solidFill>
                <a:latin typeface="Open Sans SemiBold"/>
                <a:ea typeface="Open Sans SemiBold"/>
                <a:cs typeface="Open Sans SemiBold"/>
                <a:sym typeface="Open Sans SemiBold"/>
              </a:rPr>
            </a:br>
            <a:r>
              <a:rPr lang="en-ZA" sz="1700">
                <a:solidFill>
                  <a:schemeClr val="lt1"/>
                </a:solidFill>
                <a:latin typeface="Open Sans SemiBold"/>
                <a:ea typeface="Open Sans SemiBold"/>
                <a:cs typeface="Open Sans SemiBold"/>
                <a:sym typeface="Open Sans SemiBold"/>
              </a:rPr>
              <a:t>= 13%</a:t>
            </a:r>
            <a:endParaRPr sz="1700">
              <a:solidFill>
                <a:schemeClr val="lt1"/>
              </a:solidFill>
              <a:latin typeface="Open Sans SemiBold"/>
              <a:ea typeface="Open Sans SemiBold"/>
              <a:cs typeface="Open Sans SemiBold"/>
              <a:sym typeface="Open Sans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7"/>
          <p:cNvPicPr preferRelativeResize="0"/>
          <p:nvPr/>
        </p:nvPicPr>
        <p:blipFill rotWithShape="1">
          <a:blip r:embed="rId3" cstate="print">
            <a:alphaModFix/>
            <a:extLst>
              <a:ext uri="{28A0092B-C50C-407E-A947-70E740481C1C}">
                <a14:useLocalDpi xmlns:a14="http://schemas.microsoft.com/office/drawing/2010/main" xmlns=""/>
              </a:ext>
            </a:extLst>
          </a:blip>
          <a:srcRect/>
          <a:stretch/>
        </p:blipFill>
        <p:spPr>
          <a:xfrm>
            <a:off x="0" y="17602"/>
            <a:ext cx="12191999" cy="4448325"/>
          </a:xfrm>
          <a:prstGeom prst="rect">
            <a:avLst/>
          </a:prstGeom>
          <a:noFill/>
          <a:ln>
            <a:noFill/>
          </a:ln>
        </p:spPr>
      </p:pic>
      <p:sp>
        <p:nvSpPr>
          <p:cNvPr id="142" name="Google Shape;142;p7"/>
          <p:cNvSpPr/>
          <p:nvPr/>
        </p:nvSpPr>
        <p:spPr>
          <a:xfrm>
            <a:off x="838200" y="4389717"/>
            <a:ext cx="2681100" cy="1229400"/>
          </a:xfrm>
          <a:prstGeom prst="rect">
            <a:avLst/>
          </a:prstGeom>
          <a:gradFill>
            <a:gsLst>
              <a:gs pos="0">
                <a:srgbClr val="F7C2A4"/>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3" name="Google Shape;143;p7"/>
          <p:cNvSpPr/>
          <p:nvPr/>
        </p:nvSpPr>
        <p:spPr>
          <a:xfrm>
            <a:off x="4343400" y="4389717"/>
            <a:ext cx="2681100" cy="1229400"/>
          </a:xfrm>
          <a:prstGeom prst="rect">
            <a:avLst/>
          </a:prstGeom>
          <a:gradFill>
            <a:gsLst>
              <a:gs pos="0">
                <a:srgbClr val="F7C2A4"/>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4" name="Google Shape;144;p7"/>
          <p:cNvSpPr/>
          <p:nvPr/>
        </p:nvSpPr>
        <p:spPr>
          <a:xfrm>
            <a:off x="7848600" y="4389717"/>
            <a:ext cx="2985900" cy="1229400"/>
          </a:xfrm>
          <a:prstGeom prst="rect">
            <a:avLst/>
          </a:prstGeom>
          <a:gradFill>
            <a:gsLst>
              <a:gs pos="0">
                <a:srgbClr val="F7C2A4"/>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5" name="Google Shape;145;p7"/>
          <p:cNvPicPr preferRelativeResize="0"/>
          <p:nvPr/>
        </p:nvPicPr>
        <p:blipFill>
          <a:blip r:embed="rId4">
            <a:alphaModFix/>
          </a:blip>
          <a:stretch>
            <a:fillRect/>
          </a:stretch>
        </p:blipFill>
        <p:spPr>
          <a:xfrm>
            <a:off x="0" y="1199434"/>
            <a:ext cx="12192000" cy="3266482"/>
          </a:xfrm>
          <a:prstGeom prst="rect">
            <a:avLst/>
          </a:prstGeom>
          <a:noFill/>
          <a:ln>
            <a:noFill/>
          </a:ln>
        </p:spPr>
      </p:pic>
      <p:sp>
        <p:nvSpPr>
          <p:cNvPr id="146" name="Google Shape;146;p7"/>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Pavement condition </a:t>
            </a:r>
            <a:r>
              <a:rPr lang="en-ZA" sz="2000" b="0">
                <a:solidFill>
                  <a:srgbClr val="434343"/>
                </a:solidFill>
                <a:latin typeface="Open Sans"/>
                <a:ea typeface="Open Sans"/>
                <a:cs typeface="Open Sans"/>
                <a:sym typeface="Open Sans"/>
              </a:rPr>
              <a:t>(p</a:t>
            </a:r>
            <a:r>
              <a:rPr lang="en-ZA" sz="2000" b="0">
                <a:solidFill>
                  <a:srgbClr val="434343"/>
                </a:solidFill>
              </a:rPr>
              <a:t>39</a:t>
            </a:r>
            <a:r>
              <a:rPr lang="en-ZA" sz="2000" b="0">
                <a:solidFill>
                  <a:srgbClr val="434343"/>
                </a:solidFill>
                <a:latin typeface="Open Sans"/>
                <a:ea typeface="Open Sans"/>
                <a:cs typeface="Open Sans"/>
                <a:sym typeface="Open Sans"/>
              </a:rPr>
              <a:t>)</a:t>
            </a:r>
            <a:endParaRPr>
              <a:solidFill>
                <a:srgbClr val="434343"/>
              </a:solidFill>
            </a:endParaRPr>
          </a:p>
        </p:txBody>
      </p:sp>
      <p:sp>
        <p:nvSpPr>
          <p:cNvPr id="147" name="Google Shape;147;p7"/>
          <p:cNvSpPr txBox="1"/>
          <p:nvPr/>
        </p:nvSpPr>
        <p:spPr>
          <a:xfrm>
            <a:off x="838200" y="2910238"/>
            <a:ext cx="323914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2000" b="0" i="0" u="none" strike="noStrike" cap="none">
                <a:solidFill>
                  <a:schemeClr val="lt1"/>
                </a:solidFill>
                <a:latin typeface="Open Sans"/>
                <a:ea typeface="Open Sans"/>
                <a:cs typeface="Open Sans"/>
                <a:sym typeface="Open Sans"/>
              </a:rPr>
              <a:t>Road roughness</a:t>
            </a:r>
            <a:br>
              <a:rPr lang="en-ZA" sz="2000" b="0" i="0" u="none" strike="noStrike" cap="none">
                <a:solidFill>
                  <a:schemeClr val="lt1"/>
                </a:solidFill>
                <a:latin typeface="Open Sans"/>
                <a:ea typeface="Open Sans"/>
                <a:cs typeface="Open Sans"/>
                <a:sym typeface="Open Sans"/>
              </a:rPr>
            </a:br>
            <a:r>
              <a:rPr lang="en-ZA" sz="1600" b="0" i="0" u="none" strike="noStrike" cap="none">
                <a:solidFill>
                  <a:schemeClr val="lt1"/>
                </a:solidFill>
                <a:latin typeface="Open Sans"/>
                <a:ea typeface="Open Sans"/>
                <a:cs typeface="Open Sans"/>
                <a:sym typeface="Open Sans"/>
              </a:rPr>
              <a:t>Under 4.2m/km</a:t>
            </a:r>
            <a:endParaRPr/>
          </a:p>
          <a:p>
            <a:pPr marL="0" marR="0" lvl="0" indent="0" algn="ctr" rtl="0">
              <a:lnSpc>
                <a:spcPct val="100000"/>
              </a:lnSpc>
              <a:spcBef>
                <a:spcPts val="0"/>
              </a:spcBef>
              <a:spcAft>
                <a:spcPts val="0"/>
              </a:spcAft>
              <a:buNone/>
            </a:pPr>
            <a:r>
              <a:rPr lang="en-ZA" sz="2400" b="1" i="0" u="none" strike="noStrike" cap="none">
                <a:solidFill>
                  <a:schemeClr val="lt1"/>
                </a:solidFill>
                <a:latin typeface="Open Sans"/>
                <a:ea typeface="Open Sans"/>
                <a:cs typeface="Open Sans"/>
                <a:sym typeface="Open Sans"/>
              </a:rPr>
              <a:t>95.</a:t>
            </a:r>
            <a:r>
              <a:rPr lang="en-ZA" sz="2400" b="1">
                <a:solidFill>
                  <a:schemeClr val="lt1"/>
                </a:solidFill>
                <a:latin typeface="Open Sans"/>
                <a:ea typeface="Open Sans"/>
                <a:cs typeface="Open Sans"/>
                <a:sym typeface="Open Sans"/>
              </a:rPr>
              <a:t>94</a:t>
            </a:r>
            <a:r>
              <a:rPr lang="en-ZA" sz="2400" b="1" i="0" u="none" strike="noStrike" cap="none">
                <a:solidFill>
                  <a:schemeClr val="lt1"/>
                </a:solidFill>
                <a:latin typeface="Open Sans"/>
                <a:ea typeface="Open Sans"/>
                <a:cs typeface="Open Sans"/>
                <a:sym typeface="Open Sans"/>
              </a:rPr>
              <a:t>%</a:t>
            </a:r>
            <a:endParaRPr/>
          </a:p>
        </p:txBody>
      </p:sp>
      <p:sp>
        <p:nvSpPr>
          <p:cNvPr id="148" name="Google Shape;148;p7"/>
          <p:cNvSpPr txBox="1"/>
          <p:nvPr/>
        </p:nvSpPr>
        <p:spPr>
          <a:xfrm>
            <a:off x="4170336" y="2910238"/>
            <a:ext cx="323914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2000" b="0" i="0" u="none" strike="noStrike" cap="none">
                <a:solidFill>
                  <a:schemeClr val="lt1"/>
                </a:solidFill>
                <a:latin typeface="Open Sans"/>
                <a:ea typeface="Open Sans"/>
                <a:cs typeface="Open Sans"/>
                <a:sym typeface="Open Sans"/>
              </a:rPr>
              <a:t>Rut depth</a:t>
            </a:r>
            <a:br>
              <a:rPr lang="en-ZA" sz="2000" b="0" i="0" u="none" strike="noStrike" cap="none">
                <a:solidFill>
                  <a:schemeClr val="lt1"/>
                </a:solidFill>
                <a:latin typeface="Open Sans"/>
                <a:ea typeface="Open Sans"/>
                <a:cs typeface="Open Sans"/>
                <a:sym typeface="Open Sans"/>
              </a:rPr>
            </a:br>
            <a:r>
              <a:rPr lang="en-ZA" sz="1600" b="0" i="0" u="none" strike="noStrike" cap="none">
                <a:solidFill>
                  <a:schemeClr val="lt1"/>
                </a:solidFill>
                <a:latin typeface="Open Sans"/>
                <a:ea typeface="Open Sans"/>
                <a:cs typeface="Open Sans"/>
                <a:sym typeface="Open Sans"/>
              </a:rPr>
              <a:t>Less than 20mm</a:t>
            </a:r>
            <a:endParaRPr/>
          </a:p>
          <a:p>
            <a:pPr marL="0" marR="0" lvl="0" indent="0" algn="ctr" rtl="0">
              <a:lnSpc>
                <a:spcPct val="100000"/>
              </a:lnSpc>
              <a:spcBef>
                <a:spcPts val="0"/>
              </a:spcBef>
              <a:spcAft>
                <a:spcPts val="0"/>
              </a:spcAft>
              <a:buNone/>
            </a:pPr>
            <a:r>
              <a:rPr lang="en-ZA" sz="2400" b="1" i="0" u="none" strike="noStrike" cap="none">
                <a:solidFill>
                  <a:schemeClr val="lt1"/>
                </a:solidFill>
                <a:latin typeface="Open Sans"/>
                <a:ea typeface="Open Sans"/>
                <a:cs typeface="Open Sans"/>
                <a:sym typeface="Open Sans"/>
              </a:rPr>
              <a:t>98.</a:t>
            </a:r>
            <a:r>
              <a:rPr lang="en-ZA" sz="2400" b="1">
                <a:solidFill>
                  <a:schemeClr val="lt1"/>
                </a:solidFill>
                <a:latin typeface="Open Sans"/>
                <a:ea typeface="Open Sans"/>
                <a:cs typeface="Open Sans"/>
                <a:sym typeface="Open Sans"/>
              </a:rPr>
              <a:t>34</a:t>
            </a:r>
            <a:r>
              <a:rPr lang="en-ZA" sz="2400" b="1" i="0" u="none" strike="noStrike" cap="none">
                <a:solidFill>
                  <a:schemeClr val="lt1"/>
                </a:solidFill>
                <a:latin typeface="Open Sans"/>
                <a:ea typeface="Open Sans"/>
                <a:cs typeface="Open Sans"/>
                <a:sym typeface="Open Sans"/>
              </a:rPr>
              <a:t>%</a:t>
            </a:r>
            <a:endParaRPr/>
          </a:p>
        </p:txBody>
      </p:sp>
      <p:sp>
        <p:nvSpPr>
          <p:cNvPr id="149" name="Google Shape;149;p7"/>
          <p:cNvSpPr txBox="1"/>
          <p:nvPr/>
        </p:nvSpPr>
        <p:spPr>
          <a:xfrm>
            <a:off x="7595462" y="2910238"/>
            <a:ext cx="3239145" cy="1015663"/>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2000" b="0" i="0" u="none" strike="noStrike" cap="none">
                <a:solidFill>
                  <a:schemeClr val="lt1"/>
                </a:solidFill>
                <a:latin typeface="Open Sans"/>
                <a:ea typeface="Open Sans"/>
                <a:cs typeface="Open Sans"/>
                <a:sym typeface="Open Sans"/>
              </a:rPr>
              <a:t>Macro-texture</a:t>
            </a:r>
            <a:br>
              <a:rPr lang="en-ZA" sz="2000" b="0" i="0" u="none" strike="noStrike" cap="none">
                <a:solidFill>
                  <a:schemeClr val="lt1"/>
                </a:solidFill>
                <a:latin typeface="Open Sans"/>
                <a:ea typeface="Open Sans"/>
                <a:cs typeface="Open Sans"/>
                <a:sym typeface="Open Sans"/>
              </a:rPr>
            </a:br>
            <a:r>
              <a:rPr lang="en-ZA" sz="1600" b="0" i="0" u="none" strike="noStrike" cap="none">
                <a:solidFill>
                  <a:schemeClr val="lt1"/>
                </a:solidFill>
                <a:latin typeface="Open Sans"/>
                <a:ea typeface="Open Sans"/>
                <a:cs typeface="Open Sans"/>
                <a:sym typeface="Open Sans"/>
              </a:rPr>
              <a:t>over 0.4mm</a:t>
            </a:r>
            <a:endParaRPr/>
          </a:p>
          <a:p>
            <a:pPr marL="0" marR="0" lvl="0" indent="0" algn="ctr" rtl="0">
              <a:lnSpc>
                <a:spcPct val="100000"/>
              </a:lnSpc>
              <a:spcBef>
                <a:spcPts val="0"/>
              </a:spcBef>
              <a:spcAft>
                <a:spcPts val="0"/>
              </a:spcAft>
              <a:buNone/>
            </a:pPr>
            <a:r>
              <a:rPr lang="en-ZA" sz="2400" b="1">
                <a:solidFill>
                  <a:schemeClr val="lt1"/>
                </a:solidFill>
                <a:latin typeface="Open Sans"/>
                <a:ea typeface="Open Sans"/>
                <a:cs typeface="Open Sans"/>
                <a:sym typeface="Open Sans"/>
              </a:rPr>
              <a:t>99</a:t>
            </a:r>
            <a:r>
              <a:rPr lang="en-ZA" sz="2400" b="1" i="0" u="none" strike="noStrike" cap="none">
                <a:solidFill>
                  <a:schemeClr val="lt1"/>
                </a:solidFill>
                <a:latin typeface="Open Sans"/>
                <a:ea typeface="Open Sans"/>
                <a:cs typeface="Open Sans"/>
                <a:sym typeface="Open Sans"/>
              </a:rPr>
              <a:t>.</a:t>
            </a:r>
            <a:r>
              <a:rPr lang="en-ZA" sz="2400" b="1">
                <a:solidFill>
                  <a:schemeClr val="lt1"/>
                </a:solidFill>
                <a:latin typeface="Open Sans"/>
                <a:ea typeface="Open Sans"/>
                <a:cs typeface="Open Sans"/>
                <a:sym typeface="Open Sans"/>
              </a:rPr>
              <a:t>37</a:t>
            </a:r>
            <a:r>
              <a:rPr lang="en-ZA" sz="2400" b="1" i="0" u="none" strike="noStrike" cap="none">
                <a:solidFill>
                  <a:schemeClr val="lt1"/>
                </a:solidFill>
                <a:latin typeface="Open Sans"/>
                <a:ea typeface="Open Sans"/>
                <a:cs typeface="Open Sans"/>
                <a:sym typeface="Open Sans"/>
              </a:rPr>
              <a:t>%</a:t>
            </a:r>
            <a:endParaRPr>
              <a:solidFill>
                <a:schemeClr val="lt1"/>
              </a:solidFill>
            </a:endParaRPr>
          </a:p>
        </p:txBody>
      </p:sp>
      <p:sp>
        <p:nvSpPr>
          <p:cNvPr id="150" name="Google Shape;150;p7"/>
          <p:cNvSpPr txBox="1"/>
          <p:nvPr/>
        </p:nvSpPr>
        <p:spPr>
          <a:xfrm>
            <a:off x="838200" y="4507854"/>
            <a:ext cx="26811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1600" b="0" i="0" u="none" strike="noStrike" cap="none">
                <a:solidFill>
                  <a:srgbClr val="000000"/>
                </a:solidFill>
                <a:latin typeface="Open Sans"/>
                <a:ea typeface="Open Sans"/>
                <a:cs typeface="Open Sans"/>
                <a:sym typeface="Open Sans"/>
              </a:rPr>
              <a:t>Ensures a smooth ride and limits wear and tear</a:t>
            </a:r>
            <a:endParaRPr/>
          </a:p>
        </p:txBody>
      </p:sp>
      <p:sp>
        <p:nvSpPr>
          <p:cNvPr id="151" name="Google Shape;151;p7"/>
          <p:cNvSpPr txBox="1"/>
          <p:nvPr/>
        </p:nvSpPr>
        <p:spPr>
          <a:xfrm>
            <a:off x="4309820" y="4507854"/>
            <a:ext cx="26811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1600" b="0" i="0" u="none" strike="noStrike" cap="none">
                <a:solidFill>
                  <a:srgbClr val="000000"/>
                </a:solidFill>
                <a:latin typeface="Open Sans"/>
                <a:ea typeface="Open Sans"/>
                <a:cs typeface="Open Sans"/>
                <a:sym typeface="Open Sans"/>
              </a:rPr>
              <a:t>Safeguards against accumulation of water and risk of aquaplaning</a:t>
            </a:r>
            <a:endParaRPr/>
          </a:p>
        </p:txBody>
      </p:sp>
      <p:sp>
        <p:nvSpPr>
          <p:cNvPr id="152" name="Google Shape;152;p7"/>
          <p:cNvSpPr txBox="1"/>
          <p:nvPr/>
        </p:nvSpPr>
        <p:spPr>
          <a:xfrm>
            <a:off x="7998416" y="4507854"/>
            <a:ext cx="26811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1600" b="0" i="0" u="none" strike="noStrike" cap="none">
                <a:solidFill>
                  <a:srgbClr val="000000"/>
                </a:solidFill>
                <a:latin typeface="Open Sans"/>
                <a:ea typeface="Open Sans"/>
                <a:cs typeface="Open Sans"/>
                <a:sym typeface="Open Sans"/>
              </a:rPr>
              <a:t>Ensures friction for safer wet weather travel at speeds exceeding 60km/h</a:t>
            </a:r>
            <a:endParaRPr/>
          </a:p>
        </p:txBody>
      </p:sp>
      <p:pic>
        <p:nvPicPr>
          <p:cNvPr id="153" name="Google Shape;153;p7"/>
          <p:cNvPicPr preferRelativeResize="0"/>
          <p:nvPr/>
        </p:nvPicPr>
        <p:blipFill rotWithShape="1">
          <a:blip r:embed="rId5">
            <a:alphaModFix/>
          </a:blip>
          <a:srcRect/>
          <a:stretch/>
        </p:blipFill>
        <p:spPr>
          <a:xfrm>
            <a:off x="1" y="3"/>
            <a:ext cx="1367587" cy="12210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8"/>
          <p:cNvPicPr preferRelativeResize="0"/>
          <p:nvPr/>
        </p:nvPicPr>
        <p:blipFill rotWithShape="1">
          <a:blip r:embed="rId3" cstate="screen">
            <a:alphaModFix/>
            <a:extLst>
              <a:ext uri="{28A0092B-C50C-407E-A947-70E740481C1C}">
                <a14:useLocalDpi xmlns:a14="http://schemas.microsoft.com/office/drawing/2010/main" xmlns=""/>
              </a:ext>
            </a:extLst>
          </a:blip>
          <a:srcRect l="10748" t="6900" r="1655" b="2535"/>
          <a:stretch/>
        </p:blipFill>
        <p:spPr>
          <a:xfrm>
            <a:off x="3084775" y="563104"/>
            <a:ext cx="8964375" cy="6294883"/>
          </a:xfrm>
          <a:prstGeom prst="rect">
            <a:avLst/>
          </a:prstGeom>
          <a:noFill/>
          <a:ln>
            <a:noFill/>
          </a:ln>
        </p:spPr>
      </p:pic>
      <p:graphicFrame>
        <p:nvGraphicFramePr>
          <p:cNvPr id="159" name="Google Shape;159;p8"/>
          <p:cNvGraphicFramePr/>
          <p:nvPr/>
        </p:nvGraphicFramePr>
        <p:xfrm>
          <a:off x="326833" y="1123115"/>
          <a:ext cx="6604250" cy="1249420"/>
        </p:xfrm>
        <a:graphic>
          <a:graphicData uri="http://schemas.openxmlformats.org/drawingml/2006/table">
            <a:tbl>
              <a:tblPr>
                <a:noFill/>
                <a:tableStyleId>{A5E7B4FD-0843-419B-926D-5BD10825C8D0}</a:tableStyleId>
              </a:tblPr>
              <a:tblGrid>
                <a:gridCol w="929150">
                  <a:extLst>
                    <a:ext uri="{9D8B030D-6E8A-4147-A177-3AD203B41FA5}">
                      <a16:colId xmlns:a16="http://schemas.microsoft.com/office/drawing/2014/main" xmlns="" val="20000"/>
                    </a:ext>
                  </a:extLst>
                </a:gridCol>
                <a:gridCol w="856350">
                  <a:extLst>
                    <a:ext uri="{9D8B030D-6E8A-4147-A177-3AD203B41FA5}">
                      <a16:colId xmlns:a16="http://schemas.microsoft.com/office/drawing/2014/main" xmlns="" val="20001"/>
                    </a:ext>
                  </a:extLst>
                </a:gridCol>
                <a:gridCol w="972450">
                  <a:extLst>
                    <a:ext uri="{9D8B030D-6E8A-4147-A177-3AD203B41FA5}">
                      <a16:colId xmlns:a16="http://schemas.microsoft.com/office/drawing/2014/main" xmlns="" val="20002"/>
                    </a:ext>
                  </a:extLst>
                </a:gridCol>
                <a:gridCol w="899875">
                  <a:extLst>
                    <a:ext uri="{9D8B030D-6E8A-4147-A177-3AD203B41FA5}">
                      <a16:colId xmlns:a16="http://schemas.microsoft.com/office/drawing/2014/main" xmlns="" val="20003"/>
                    </a:ext>
                  </a:extLst>
                </a:gridCol>
                <a:gridCol w="1030525">
                  <a:extLst>
                    <a:ext uri="{9D8B030D-6E8A-4147-A177-3AD203B41FA5}">
                      <a16:colId xmlns:a16="http://schemas.microsoft.com/office/drawing/2014/main" xmlns="" val="20004"/>
                    </a:ext>
                  </a:extLst>
                </a:gridCol>
                <a:gridCol w="957950">
                  <a:extLst>
                    <a:ext uri="{9D8B030D-6E8A-4147-A177-3AD203B41FA5}">
                      <a16:colId xmlns:a16="http://schemas.microsoft.com/office/drawing/2014/main" xmlns="" val="20005"/>
                    </a:ext>
                  </a:extLst>
                </a:gridCol>
                <a:gridCol w="957950">
                  <a:extLst>
                    <a:ext uri="{9D8B030D-6E8A-4147-A177-3AD203B41FA5}">
                      <a16:colId xmlns:a16="http://schemas.microsoft.com/office/drawing/2014/main" xmlns="" val="20006"/>
                    </a:ext>
                  </a:extLst>
                </a:gridCol>
              </a:tblGrid>
              <a:tr h="365650">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dk1"/>
                          </a:solidFill>
                          <a:latin typeface="Open Sans"/>
                          <a:ea typeface="Open Sans"/>
                          <a:cs typeface="Open Sans"/>
                          <a:sym typeface="Open Sans"/>
                        </a:rPr>
                        <a:t>Type</a:t>
                      </a:r>
                      <a:endParaRPr sz="1400" b="1" i="0" u="none" strike="noStrike" cap="none">
                        <a:solidFill>
                          <a:schemeClr val="dk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dk1"/>
                          </a:solidFill>
                          <a:latin typeface="Open Sans"/>
                          <a:ea typeface="Open Sans"/>
                          <a:cs typeface="Open Sans"/>
                          <a:sym typeface="Open Sans"/>
                        </a:rPr>
                        <a:t>Year</a:t>
                      </a:r>
                      <a:endParaRPr sz="1400" b="1" i="0" u="none" strike="noStrike" cap="none">
                        <a:solidFill>
                          <a:schemeClr val="dk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dk1"/>
                          </a:solidFill>
                          <a:latin typeface="Open Sans"/>
                          <a:ea typeface="Open Sans"/>
                          <a:cs typeface="Open Sans"/>
                          <a:sym typeface="Open Sans"/>
                        </a:rPr>
                        <a:t>V-Good</a:t>
                      </a:r>
                      <a:endParaRPr sz="1400" b="1" i="0" u="none" strike="noStrike" cap="none">
                        <a:solidFill>
                          <a:schemeClr val="dk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dk1"/>
                          </a:solidFill>
                          <a:latin typeface="Open Sans"/>
                          <a:ea typeface="Open Sans"/>
                          <a:cs typeface="Open Sans"/>
                          <a:sym typeface="Open Sans"/>
                        </a:rPr>
                        <a:t>Good</a:t>
                      </a:r>
                      <a:endParaRPr sz="1400" b="1" i="0" u="none" strike="noStrike" cap="none">
                        <a:solidFill>
                          <a:schemeClr val="dk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dk1"/>
                          </a:solidFill>
                          <a:latin typeface="Open Sans"/>
                          <a:ea typeface="Open Sans"/>
                          <a:cs typeface="Open Sans"/>
                          <a:sym typeface="Open Sans"/>
                        </a:rPr>
                        <a:t>Fair</a:t>
                      </a:r>
                      <a:endParaRPr sz="1400" b="1" i="0" u="none" strike="noStrike" cap="none">
                        <a:solidFill>
                          <a:schemeClr val="dk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lt1"/>
                          </a:solidFill>
                          <a:latin typeface="Open Sans"/>
                          <a:ea typeface="Open Sans"/>
                          <a:cs typeface="Open Sans"/>
                          <a:sym typeface="Open Sans"/>
                        </a:rPr>
                        <a:t>Poor</a:t>
                      </a:r>
                      <a:endParaRPr sz="1400" b="1" i="0" u="none" strike="noStrike" cap="none">
                        <a:solidFill>
                          <a:schemeClr val="lt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lt1"/>
                          </a:solidFill>
                          <a:latin typeface="Open Sans"/>
                          <a:ea typeface="Open Sans"/>
                          <a:cs typeface="Open Sans"/>
                          <a:sym typeface="Open Sans"/>
                        </a:rPr>
                        <a:t>V-Poor</a:t>
                      </a:r>
                      <a:endParaRPr sz="1400" b="1" i="0" u="none" strike="noStrike" cap="none">
                        <a:solidFill>
                          <a:schemeClr val="lt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00CC"/>
                    </a:solidFill>
                  </a:tcPr>
                </a:tc>
                <a:extLst>
                  <a:ext uri="{0D108BD9-81ED-4DB2-BD59-A6C34878D82A}">
                    <a16:rowId xmlns:a16="http://schemas.microsoft.com/office/drawing/2014/main" xmlns="" val="10000"/>
                  </a:ext>
                </a:extLst>
              </a:tr>
              <a:tr h="365650">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dk1"/>
                          </a:solidFill>
                          <a:latin typeface="Open Sans"/>
                          <a:ea typeface="Open Sans"/>
                          <a:cs typeface="Open Sans"/>
                          <a:sym typeface="Open Sans"/>
                        </a:rPr>
                        <a:t>Length (km)</a:t>
                      </a:r>
                      <a:endParaRPr sz="1400" b="1" i="0" u="none" strike="noStrike" cap="none">
                        <a:solidFill>
                          <a:schemeClr val="dk1"/>
                        </a:solidFill>
                        <a:latin typeface="Open Sans"/>
                        <a:ea typeface="Open Sans"/>
                        <a:cs typeface="Open Sans"/>
                        <a:sym typeface="Open Sans"/>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dk1"/>
                          </a:solidFill>
                          <a:latin typeface="Open Sans"/>
                          <a:ea typeface="Open Sans"/>
                          <a:cs typeface="Open Sans"/>
                          <a:sym typeface="Open Sans"/>
                        </a:rPr>
                        <a:t>2022</a:t>
                      </a:r>
                      <a:endParaRPr sz="1400" b="1" i="0" u="none" strike="noStrike" cap="none">
                        <a:solidFill>
                          <a:schemeClr val="dk1"/>
                        </a:solidFill>
                        <a:latin typeface="Open Sans"/>
                        <a:ea typeface="Open Sans"/>
                        <a:cs typeface="Open Sans"/>
                        <a:sym typeface="Open Sans"/>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b="1">
                          <a:latin typeface="Open Sans"/>
                          <a:ea typeface="Open Sans"/>
                          <a:cs typeface="Open Sans"/>
                          <a:sym typeface="Open Sans"/>
                        </a:rPr>
                        <a:t>2,627</a:t>
                      </a:r>
                      <a:endParaRPr sz="1400" b="1" i="0" u="none" strike="noStrike" cap="none">
                        <a:latin typeface="Open Sans"/>
                        <a:ea typeface="Open Sans"/>
                        <a:cs typeface="Open Sans"/>
                        <a:sym typeface="Open Sans"/>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b="1">
                          <a:latin typeface="Open Sans"/>
                          <a:ea typeface="Open Sans"/>
                          <a:cs typeface="Open Sans"/>
                          <a:sym typeface="Open Sans"/>
                        </a:rPr>
                        <a:t>8,906</a:t>
                      </a:r>
                      <a:endParaRPr sz="1400" b="1" i="0" u="none" strike="noStrike" cap="none">
                        <a:latin typeface="Open Sans"/>
                        <a:ea typeface="Open Sans"/>
                        <a:cs typeface="Open Sans"/>
                        <a:sym typeface="Open Sans"/>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b="1">
                          <a:latin typeface="Open Sans"/>
                          <a:ea typeface="Open Sans"/>
                          <a:cs typeface="Open Sans"/>
                          <a:sym typeface="Open Sans"/>
                        </a:rPr>
                        <a:t>8,862</a:t>
                      </a:r>
                      <a:endParaRPr sz="1400" b="1" i="0" u="none" strike="noStrike" cap="none">
                        <a:latin typeface="Open Sans"/>
                        <a:ea typeface="Open Sans"/>
                        <a:cs typeface="Open Sans"/>
                        <a:sym typeface="Open Sans"/>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lt1"/>
                          </a:solidFill>
                          <a:latin typeface="Open Sans"/>
                          <a:ea typeface="Open Sans"/>
                          <a:cs typeface="Open Sans"/>
                          <a:sym typeface="Open Sans"/>
                        </a:rPr>
                        <a:t>1,781</a:t>
                      </a:r>
                      <a:endParaRPr sz="1400" b="1" i="0" u="none" strike="noStrike" cap="none">
                        <a:solidFill>
                          <a:schemeClr val="lt1"/>
                        </a:solidFill>
                        <a:latin typeface="Open Sans"/>
                        <a:ea typeface="Open Sans"/>
                        <a:cs typeface="Open Sans"/>
                        <a:sym typeface="Open Sans"/>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b="1">
                          <a:solidFill>
                            <a:schemeClr val="lt1"/>
                          </a:solidFill>
                          <a:latin typeface="Open Sans"/>
                          <a:ea typeface="Open Sans"/>
                          <a:cs typeface="Open Sans"/>
                          <a:sym typeface="Open Sans"/>
                        </a:rPr>
                        <a:t>89</a:t>
                      </a:r>
                      <a:endParaRPr sz="1400" b="1" i="0" strike="noStrike" cap="none">
                        <a:solidFill>
                          <a:schemeClr val="lt1"/>
                        </a:solidFill>
                        <a:latin typeface="Open Sans"/>
                        <a:ea typeface="Open Sans"/>
                        <a:cs typeface="Open Sans"/>
                        <a:sym typeface="Open Sans"/>
                      </a:endParaRPr>
                    </a:p>
                  </a:txBody>
                  <a:tcPr marL="91450" marR="91450" marT="45700" marB="457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00CC"/>
                    </a:solidFill>
                  </a:tcPr>
                </a:tc>
                <a:extLst>
                  <a:ext uri="{0D108BD9-81ED-4DB2-BD59-A6C34878D82A}">
                    <a16:rowId xmlns:a16="http://schemas.microsoft.com/office/drawing/2014/main" xmlns="" val="10001"/>
                  </a:ext>
                </a:extLst>
              </a:tr>
              <a:tr h="365650">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dk1"/>
                          </a:solidFill>
                          <a:latin typeface="Open Sans"/>
                          <a:ea typeface="Open Sans"/>
                          <a:cs typeface="Open Sans"/>
                          <a:sym typeface="Open Sans"/>
                        </a:rPr>
                        <a:t>%</a:t>
                      </a:r>
                      <a:endParaRPr sz="1400" b="1" i="0" u="none" strike="noStrike" cap="none">
                        <a:solidFill>
                          <a:schemeClr val="dk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dk1"/>
                          </a:solidFill>
                          <a:latin typeface="Open Sans"/>
                          <a:ea typeface="Open Sans"/>
                          <a:cs typeface="Open Sans"/>
                          <a:sym typeface="Open Sans"/>
                        </a:rPr>
                        <a:t>2022</a:t>
                      </a:r>
                      <a:endParaRPr sz="1400" b="1" i="0" u="none" strike="noStrike" cap="none">
                        <a:solidFill>
                          <a:schemeClr val="dk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dk1"/>
                          </a:solidFill>
                          <a:latin typeface="Open Sans"/>
                          <a:ea typeface="Open Sans"/>
                          <a:cs typeface="Open Sans"/>
                          <a:sym typeface="Open Sans"/>
                        </a:rPr>
                        <a:t>1</a:t>
                      </a:r>
                      <a:r>
                        <a:rPr lang="en-ZA" b="1">
                          <a:solidFill>
                            <a:schemeClr val="dk1"/>
                          </a:solidFill>
                          <a:latin typeface="Open Sans"/>
                          <a:ea typeface="Open Sans"/>
                          <a:cs typeface="Open Sans"/>
                          <a:sym typeface="Open Sans"/>
                        </a:rPr>
                        <a:t>1</a:t>
                      </a:r>
                      <a:r>
                        <a:rPr lang="en-ZA" sz="1400" b="1" i="0" u="none" strike="noStrike" cap="none">
                          <a:solidFill>
                            <a:schemeClr val="dk1"/>
                          </a:solidFill>
                          <a:latin typeface="Open Sans"/>
                          <a:ea typeface="Open Sans"/>
                          <a:cs typeface="Open Sans"/>
                          <a:sym typeface="Open Sans"/>
                        </a:rPr>
                        <a:t>.8%</a:t>
                      </a:r>
                      <a:endParaRPr sz="1400" b="1" i="0" u="none" strike="noStrike" cap="none">
                        <a:solidFill>
                          <a:schemeClr val="dk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dk1"/>
                          </a:solidFill>
                          <a:latin typeface="Open Sans"/>
                          <a:ea typeface="Open Sans"/>
                          <a:cs typeface="Open Sans"/>
                          <a:sym typeface="Open Sans"/>
                        </a:rPr>
                        <a:t>4</a:t>
                      </a:r>
                      <a:r>
                        <a:rPr lang="en-ZA" b="1">
                          <a:solidFill>
                            <a:schemeClr val="dk1"/>
                          </a:solidFill>
                          <a:latin typeface="Open Sans"/>
                          <a:ea typeface="Open Sans"/>
                          <a:cs typeface="Open Sans"/>
                          <a:sym typeface="Open Sans"/>
                        </a:rPr>
                        <a:t>0%</a:t>
                      </a:r>
                      <a:endParaRPr sz="1400" b="1" i="0" u="none" strike="noStrike" cap="none">
                        <a:solidFill>
                          <a:schemeClr val="dk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FF00"/>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dk1"/>
                          </a:solidFill>
                          <a:latin typeface="Open Sans"/>
                          <a:ea typeface="Open Sans"/>
                          <a:cs typeface="Open Sans"/>
                          <a:sym typeface="Open Sans"/>
                        </a:rPr>
                        <a:t>3</a:t>
                      </a:r>
                      <a:r>
                        <a:rPr lang="en-ZA" b="1">
                          <a:solidFill>
                            <a:schemeClr val="dk1"/>
                          </a:solidFill>
                          <a:latin typeface="Open Sans"/>
                          <a:ea typeface="Open Sans"/>
                          <a:cs typeface="Open Sans"/>
                          <a:sym typeface="Open Sans"/>
                        </a:rPr>
                        <a:t>9.8</a:t>
                      </a:r>
                      <a:r>
                        <a:rPr lang="en-ZA" sz="1400" b="1" i="0" u="none" strike="noStrike" cap="none">
                          <a:solidFill>
                            <a:schemeClr val="dk1"/>
                          </a:solidFill>
                          <a:latin typeface="Open Sans"/>
                          <a:ea typeface="Open Sans"/>
                          <a:cs typeface="Open Sans"/>
                          <a:sym typeface="Open Sans"/>
                        </a:rPr>
                        <a:t>%</a:t>
                      </a:r>
                      <a:endParaRPr sz="1400" b="1" i="0" u="none" strike="noStrike" cap="none">
                        <a:solidFill>
                          <a:schemeClr val="dk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b="1">
                          <a:solidFill>
                            <a:schemeClr val="lt1"/>
                          </a:solidFill>
                          <a:latin typeface="Open Sans"/>
                          <a:ea typeface="Open Sans"/>
                          <a:cs typeface="Open Sans"/>
                          <a:sym typeface="Open Sans"/>
                        </a:rPr>
                        <a:t>8.0</a:t>
                      </a:r>
                      <a:r>
                        <a:rPr lang="en-ZA" sz="1400" b="1" i="0" u="none" strike="noStrike" cap="none">
                          <a:solidFill>
                            <a:schemeClr val="lt1"/>
                          </a:solidFill>
                          <a:latin typeface="Open Sans"/>
                          <a:ea typeface="Open Sans"/>
                          <a:cs typeface="Open Sans"/>
                          <a:sym typeface="Open Sans"/>
                        </a:rPr>
                        <a:t>%</a:t>
                      </a:r>
                      <a:endParaRPr sz="1400" b="1" i="0" u="none" strike="noStrike" cap="none">
                        <a:solidFill>
                          <a:schemeClr val="lt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chemeClr val="hlink"/>
                        </a:buClr>
                        <a:buSzPts val="980"/>
                        <a:buFont typeface="Noto Sans Symbols"/>
                        <a:buNone/>
                      </a:pPr>
                      <a:r>
                        <a:rPr lang="en-ZA" sz="1400" b="1" i="0" u="none" strike="noStrike" cap="none">
                          <a:solidFill>
                            <a:schemeClr val="lt1"/>
                          </a:solidFill>
                          <a:latin typeface="Open Sans"/>
                          <a:ea typeface="Open Sans"/>
                          <a:cs typeface="Open Sans"/>
                          <a:sym typeface="Open Sans"/>
                        </a:rPr>
                        <a:t>0.</a:t>
                      </a:r>
                      <a:r>
                        <a:rPr lang="en-ZA" b="1">
                          <a:solidFill>
                            <a:schemeClr val="lt1"/>
                          </a:solidFill>
                          <a:latin typeface="Open Sans"/>
                          <a:ea typeface="Open Sans"/>
                          <a:cs typeface="Open Sans"/>
                          <a:sym typeface="Open Sans"/>
                        </a:rPr>
                        <a:t>4</a:t>
                      </a:r>
                      <a:r>
                        <a:rPr lang="en-ZA" sz="1400" b="1" i="0" u="none" strike="noStrike" cap="none">
                          <a:solidFill>
                            <a:schemeClr val="lt1"/>
                          </a:solidFill>
                          <a:latin typeface="Open Sans"/>
                          <a:ea typeface="Open Sans"/>
                          <a:cs typeface="Open Sans"/>
                          <a:sym typeface="Open Sans"/>
                        </a:rPr>
                        <a:t>%</a:t>
                      </a:r>
                      <a:endParaRPr sz="1400" b="1" i="0" u="none" strike="noStrike" cap="none">
                        <a:solidFill>
                          <a:schemeClr val="lt1"/>
                        </a:solidFill>
                        <a:latin typeface="Open Sans"/>
                        <a:ea typeface="Open Sans"/>
                        <a:cs typeface="Open Sans"/>
                        <a:sym typeface="Open Sans"/>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00CC"/>
                    </a:solidFill>
                  </a:tcPr>
                </a:tc>
                <a:extLst>
                  <a:ext uri="{0D108BD9-81ED-4DB2-BD59-A6C34878D82A}">
                    <a16:rowId xmlns:a16="http://schemas.microsoft.com/office/drawing/2014/main" xmlns="" val="10002"/>
                  </a:ext>
                </a:extLst>
              </a:tr>
            </a:tbl>
          </a:graphicData>
        </a:graphic>
      </p:graphicFrame>
      <p:sp>
        <p:nvSpPr>
          <p:cNvPr id="160" name="Google Shape;160;p8"/>
          <p:cNvSpPr txBox="1"/>
          <p:nvPr/>
        </p:nvSpPr>
        <p:spPr>
          <a:xfrm>
            <a:off x="905329" y="352140"/>
            <a:ext cx="9609900" cy="480300"/>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Clr>
                <a:schemeClr val="hlink"/>
              </a:buClr>
              <a:buSzPts val="1960"/>
              <a:buFont typeface="Noto Sans Symbols"/>
              <a:buNone/>
            </a:pPr>
            <a:r>
              <a:rPr lang="en-ZA" sz="2800" b="1" i="0" u="none" strike="noStrike" cap="none">
                <a:solidFill>
                  <a:srgbClr val="434343"/>
                </a:solidFill>
                <a:latin typeface="Open Sans"/>
                <a:ea typeface="Open Sans"/>
                <a:cs typeface="Open Sans"/>
                <a:sym typeface="Open Sans"/>
              </a:rPr>
              <a:t>Pavement condition </a:t>
            </a:r>
            <a:r>
              <a:rPr lang="en-ZA" sz="2000" b="0" i="0" u="none" strike="noStrike" cap="none">
                <a:solidFill>
                  <a:srgbClr val="434343"/>
                </a:solidFill>
                <a:latin typeface="Open Sans"/>
                <a:ea typeface="Open Sans"/>
                <a:cs typeface="Open Sans"/>
                <a:sym typeface="Open Sans"/>
              </a:rPr>
              <a:t>(p39)</a:t>
            </a:r>
            <a:endParaRPr>
              <a:solidFill>
                <a:srgbClr val="434343"/>
              </a:solidFill>
            </a:endParaRPr>
          </a:p>
        </p:txBody>
      </p:sp>
      <p:sp>
        <p:nvSpPr>
          <p:cNvPr id="161" name="Google Shape;161;p8"/>
          <p:cNvSpPr txBox="1"/>
          <p:nvPr/>
        </p:nvSpPr>
        <p:spPr>
          <a:xfrm>
            <a:off x="326825" y="2539175"/>
            <a:ext cx="695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latin typeface="Open Sans SemiBold"/>
              <a:ea typeface="Open Sans SemiBold"/>
              <a:cs typeface="Open Sans SemiBold"/>
              <a:sym typeface="Open Sans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9"/>
          <p:cNvPicPr preferRelativeResize="0"/>
          <p:nvPr/>
        </p:nvPicPr>
        <p:blipFill>
          <a:blip r:embed="rId3">
            <a:alphaModFix/>
          </a:blip>
          <a:stretch>
            <a:fillRect/>
          </a:stretch>
        </p:blipFill>
        <p:spPr>
          <a:xfrm rot="10800000" flipH="1">
            <a:off x="-38150" y="26"/>
            <a:ext cx="12285251" cy="6857999"/>
          </a:xfrm>
          <a:prstGeom prst="rect">
            <a:avLst/>
          </a:prstGeom>
          <a:noFill/>
          <a:ln>
            <a:noFill/>
          </a:ln>
        </p:spPr>
      </p:pic>
      <p:pic>
        <p:nvPicPr>
          <p:cNvPr id="167" name="Google Shape;167;p9"/>
          <p:cNvPicPr preferRelativeResize="0"/>
          <p:nvPr/>
        </p:nvPicPr>
        <p:blipFill rotWithShape="1">
          <a:blip r:embed="rId4" cstate="print">
            <a:alphaModFix/>
            <a:extLst>
              <a:ext uri="{28A0092B-C50C-407E-A947-70E740481C1C}">
                <a14:useLocalDpi xmlns:a14="http://schemas.microsoft.com/office/drawing/2010/main" xmlns=""/>
              </a:ext>
            </a:extLst>
          </a:blip>
          <a:srcRect/>
          <a:stretch/>
        </p:blipFill>
        <p:spPr>
          <a:xfrm>
            <a:off x="0" y="-18050"/>
            <a:ext cx="5326049" cy="6858001"/>
          </a:xfrm>
          <a:prstGeom prst="rect">
            <a:avLst/>
          </a:prstGeom>
          <a:noFill/>
          <a:ln>
            <a:noFill/>
          </a:ln>
        </p:spPr>
      </p:pic>
      <p:sp>
        <p:nvSpPr>
          <p:cNvPr id="168" name="Google Shape;168;p9"/>
          <p:cNvSpPr/>
          <p:nvPr/>
        </p:nvSpPr>
        <p:spPr>
          <a:xfrm>
            <a:off x="5326038" y="-41550"/>
            <a:ext cx="299100" cy="6941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8603096" y="3445261"/>
            <a:ext cx="3335241" cy="3335241"/>
          </a:xfrm>
          <a:prstGeom prst="ellipse">
            <a:avLst/>
          </a:prstGeom>
          <a:no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0" name="Google Shape;170;p9"/>
          <p:cNvSpPr txBox="1">
            <a:spLocks noGrp="1"/>
          </p:cNvSpPr>
          <p:nvPr>
            <p:ph type="title"/>
          </p:nvPr>
        </p:nvSpPr>
        <p:spPr>
          <a:xfrm>
            <a:off x="838200" y="541347"/>
            <a:ext cx="9609900" cy="480300"/>
          </a:xfrm>
          <a:prstGeom prst="rect">
            <a:avLst/>
          </a:prstGeom>
          <a:noFill/>
          <a:ln>
            <a:noFill/>
          </a:ln>
        </p:spPr>
        <p:txBody>
          <a:bodyPr spcFirstLastPara="1" wrap="square" lIns="91425" tIns="45700" rIns="91425" bIns="45700" anchor="ctr" anchorCtr="0">
            <a:spAutoFit/>
          </a:bodyPr>
          <a:lstStyle/>
          <a:p>
            <a:pPr marL="0" lvl="0" indent="0" algn="r" rtl="0">
              <a:lnSpc>
                <a:spcPct val="90000"/>
              </a:lnSpc>
              <a:spcBef>
                <a:spcPts val="0"/>
              </a:spcBef>
              <a:spcAft>
                <a:spcPts val="0"/>
              </a:spcAft>
              <a:buClr>
                <a:schemeClr val="hlink"/>
              </a:buClr>
              <a:buSzPts val="1960"/>
              <a:buFont typeface="Noto Sans Symbols"/>
              <a:buNone/>
            </a:pPr>
            <a:r>
              <a:rPr lang="en-ZA" sz="2800">
                <a:solidFill>
                  <a:srgbClr val="434343"/>
                </a:solidFill>
                <a:latin typeface="Open Sans"/>
                <a:ea typeface="Open Sans"/>
                <a:cs typeface="Open Sans"/>
                <a:sym typeface="Open Sans"/>
              </a:rPr>
              <a:t>Funding capital </a:t>
            </a:r>
            <a:r>
              <a:rPr lang="en-ZA" sz="2000">
                <a:solidFill>
                  <a:srgbClr val="434343"/>
                </a:solidFill>
                <a:latin typeface="Open Sans"/>
                <a:ea typeface="Open Sans"/>
                <a:cs typeface="Open Sans"/>
                <a:sym typeface="Open Sans"/>
              </a:rPr>
              <a:t>(p67 - 79)</a:t>
            </a:r>
            <a:endParaRPr>
              <a:solidFill>
                <a:srgbClr val="434343"/>
              </a:solidFill>
            </a:endParaRPr>
          </a:p>
        </p:txBody>
      </p:sp>
      <p:cxnSp>
        <p:nvCxnSpPr>
          <p:cNvPr id="171" name="Google Shape;171;p9"/>
          <p:cNvCxnSpPr/>
          <p:nvPr/>
        </p:nvCxnSpPr>
        <p:spPr>
          <a:xfrm flipH="1">
            <a:off x="8974114" y="4876246"/>
            <a:ext cx="315600" cy="650700"/>
          </a:xfrm>
          <a:prstGeom prst="straightConnector1">
            <a:avLst/>
          </a:prstGeom>
          <a:noFill/>
          <a:ln w="38100" cap="flat" cmpd="sng">
            <a:solidFill>
              <a:srgbClr val="1D3340"/>
            </a:solidFill>
            <a:prstDash val="solid"/>
            <a:round/>
            <a:headEnd type="none" w="sm" len="sm"/>
            <a:tailEnd type="none" w="sm" len="sm"/>
          </a:ln>
          <a:effectLst>
            <a:outerShdw blurRad="40000" dist="20000" dir="5400000" rotWithShape="0">
              <a:srgbClr val="000000">
                <a:alpha val="37647"/>
              </a:srgbClr>
            </a:outerShdw>
          </a:effectLst>
        </p:spPr>
      </p:cxnSp>
      <p:sp>
        <p:nvSpPr>
          <p:cNvPr id="172" name="Google Shape;172;p9"/>
          <p:cNvSpPr/>
          <p:nvPr/>
        </p:nvSpPr>
        <p:spPr>
          <a:xfrm>
            <a:off x="8742968" y="3585134"/>
            <a:ext cx="3055498" cy="3055498"/>
          </a:xfrm>
          <a:prstGeom prst="ellipse">
            <a:avLst/>
          </a:prstGeom>
          <a:solidFill>
            <a:schemeClr val="accen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3" name="Google Shape;173;p9"/>
          <p:cNvSpPr txBox="1"/>
          <p:nvPr/>
        </p:nvSpPr>
        <p:spPr>
          <a:xfrm>
            <a:off x="8821642" y="4586767"/>
            <a:ext cx="29157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2000" b="1" i="0" u="none" strike="noStrike" cap="none">
                <a:solidFill>
                  <a:schemeClr val="lt1"/>
                </a:solidFill>
                <a:latin typeface="Open Sans"/>
                <a:ea typeface="Open Sans"/>
                <a:cs typeface="Open Sans"/>
                <a:sym typeface="Open Sans"/>
              </a:rPr>
              <a:t>Spending on </a:t>
            </a:r>
            <a:endParaRPr/>
          </a:p>
          <a:p>
            <a:pPr marL="0" marR="0" lvl="0" indent="0" algn="ctr" rtl="0">
              <a:lnSpc>
                <a:spcPct val="100000"/>
              </a:lnSpc>
              <a:spcBef>
                <a:spcPts val="0"/>
              </a:spcBef>
              <a:spcAft>
                <a:spcPts val="0"/>
              </a:spcAft>
              <a:buNone/>
            </a:pPr>
            <a:r>
              <a:rPr lang="en-ZA" sz="2000" b="1" i="0" u="none" strike="noStrike" cap="none">
                <a:solidFill>
                  <a:schemeClr val="lt1"/>
                </a:solidFill>
                <a:latin typeface="Open Sans"/>
                <a:ea typeface="Open Sans"/>
                <a:cs typeface="Open Sans"/>
                <a:sym typeface="Open Sans"/>
              </a:rPr>
              <a:t>SANRAL toll roads</a:t>
            </a:r>
            <a:endParaRPr/>
          </a:p>
        </p:txBody>
      </p:sp>
      <p:sp>
        <p:nvSpPr>
          <p:cNvPr id="174" name="Google Shape;174;p9"/>
          <p:cNvSpPr txBox="1"/>
          <p:nvPr/>
        </p:nvSpPr>
        <p:spPr>
          <a:xfrm>
            <a:off x="8713873" y="5581037"/>
            <a:ext cx="3182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2800" b="1" i="0" u="none" strike="noStrike" cap="none" dirty="0">
                <a:solidFill>
                  <a:schemeClr val="lt1"/>
                </a:solidFill>
                <a:latin typeface="Open Sans"/>
                <a:ea typeface="Open Sans"/>
                <a:cs typeface="Open Sans"/>
                <a:sym typeface="Open Sans"/>
              </a:rPr>
              <a:t>R2.747 bn</a:t>
            </a:r>
            <a:endParaRPr dirty="0"/>
          </a:p>
        </p:txBody>
      </p:sp>
      <p:cxnSp>
        <p:nvCxnSpPr>
          <p:cNvPr id="175" name="Google Shape;175;p9"/>
          <p:cNvCxnSpPr/>
          <p:nvPr/>
        </p:nvCxnSpPr>
        <p:spPr>
          <a:xfrm rot="10800000" flipH="1">
            <a:off x="9273058" y="5462196"/>
            <a:ext cx="1994700" cy="29700"/>
          </a:xfrm>
          <a:prstGeom prst="straightConnector1">
            <a:avLst/>
          </a:prstGeom>
          <a:noFill/>
          <a:ln w="38100" cap="flat" cmpd="sng">
            <a:solidFill>
              <a:schemeClr val="lt1"/>
            </a:solidFill>
            <a:prstDash val="dot"/>
            <a:round/>
            <a:headEnd type="none" w="sm" len="sm"/>
            <a:tailEnd type="none" w="sm" len="sm"/>
          </a:ln>
          <a:effectLst>
            <a:outerShdw blurRad="40000" dist="20000" dir="5400000" rotWithShape="0">
              <a:srgbClr val="000000">
                <a:alpha val="37647"/>
              </a:srgbClr>
            </a:outerShdw>
          </a:effectLst>
        </p:spPr>
      </p:cxnSp>
      <p:pic>
        <p:nvPicPr>
          <p:cNvPr id="176" name="Google Shape;176;p9"/>
          <p:cNvPicPr preferRelativeResize="0"/>
          <p:nvPr/>
        </p:nvPicPr>
        <p:blipFill rotWithShape="1">
          <a:blip r:embed="rId5" cstate="screen">
            <a:alphaModFix/>
            <a:extLst>
              <a:ext uri="{28A0092B-C50C-407E-A947-70E740481C1C}">
                <a14:useLocalDpi xmlns:a14="http://schemas.microsoft.com/office/drawing/2010/main" xmlns=""/>
              </a:ext>
            </a:extLst>
          </a:blip>
          <a:srcRect/>
          <a:stretch/>
        </p:blipFill>
        <p:spPr>
          <a:xfrm>
            <a:off x="9801120" y="3888849"/>
            <a:ext cx="1007515" cy="519024"/>
          </a:xfrm>
          <a:prstGeom prst="rect">
            <a:avLst/>
          </a:prstGeom>
          <a:noFill/>
          <a:ln>
            <a:noFill/>
          </a:ln>
        </p:spPr>
      </p:pic>
      <p:grpSp>
        <p:nvGrpSpPr>
          <p:cNvPr id="177" name="Google Shape;177;p9"/>
          <p:cNvGrpSpPr/>
          <p:nvPr/>
        </p:nvGrpSpPr>
        <p:grpSpPr>
          <a:xfrm>
            <a:off x="5126739" y="1540934"/>
            <a:ext cx="3335011" cy="3335011"/>
            <a:chOff x="5126739" y="1540934"/>
            <a:chExt cx="3335011" cy="3335011"/>
          </a:xfrm>
        </p:grpSpPr>
        <p:sp>
          <p:nvSpPr>
            <p:cNvPr id="178" name="Google Shape;178;p9"/>
            <p:cNvSpPr/>
            <p:nvPr/>
          </p:nvSpPr>
          <p:spPr>
            <a:xfrm>
              <a:off x="5126739" y="1540934"/>
              <a:ext cx="3335011" cy="3335011"/>
            </a:xfrm>
            <a:prstGeom prst="ellipse">
              <a:avLst/>
            </a:prstGeom>
            <a:no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79" name="Google Shape;179;p9"/>
            <p:cNvCxnSpPr/>
            <p:nvPr/>
          </p:nvCxnSpPr>
          <p:spPr>
            <a:xfrm flipH="1">
              <a:off x="7187686" y="3090540"/>
              <a:ext cx="315600" cy="650700"/>
            </a:xfrm>
            <a:prstGeom prst="straightConnector1">
              <a:avLst/>
            </a:prstGeom>
            <a:noFill/>
            <a:ln w="38100" cap="flat" cmpd="sng">
              <a:solidFill>
                <a:srgbClr val="1D3340"/>
              </a:solidFill>
              <a:prstDash val="solid"/>
              <a:round/>
              <a:headEnd type="none" w="sm" len="sm"/>
              <a:tailEnd type="none" w="sm" len="sm"/>
            </a:ln>
            <a:effectLst>
              <a:outerShdw blurRad="40000" dist="20000" dir="5400000" rotWithShape="0">
                <a:srgbClr val="000000">
                  <a:alpha val="37647"/>
                </a:srgbClr>
              </a:outerShdw>
            </a:effectLst>
          </p:spPr>
        </p:cxnSp>
        <p:sp>
          <p:nvSpPr>
            <p:cNvPr id="180" name="Google Shape;180;p9"/>
            <p:cNvSpPr/>
            <p:nvPr/>
          </p:nvSpPr>
          <p:spPr>
            <a:xfrm>
              <a:off x="5266604" y="1680800"/>
              <a:ext cx="3055348" cy="3055348"/>
            </a:xfrm>
            <a:prstGeom prst="ellipse">
              <a:avLst/>
            </a:prstGeom>
            <a:solidFill>
              <a:schemeClr val="accen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 name="Google Shape;181;p9"/>
            <p:cNvSpPr txBox="1"/>
            <p:nvPr/>
          </p:nvSpPr>
          <p:spPr>
            <a:xfrm>
              <a:off x="5203273" y="2789478"/>
              <a:ext cx="3182009" cy="7078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2000" b="1" i="0" u="none" strike="noStrike" cap="none">
                  <a:solidFill>
                    <a:schemeClr val="lt1"/>
                  </a:solidFill>
                  <a:latin typeface="Open Sans"/>
                  <a:ea typeface="Open Sans"/>
                  <a:cs typeface="Open Sans"/>
                  <a:sym typeface="Open Sans"/>
                </a:rPr>
                <a:t>Spending on </a:t>
              </a:r>
              <a:endParaRPr/>
            </a:p>
            <a:p>
              <a:pPr marL="0" marR="0" lvl="0" indent="0" algn="ctr" rtl="0">
                <a:lnSpc>
                  <a:spcPct val="100000"/>
                </a:lnSpc>
                <a:spcBef>
                  <a:spcPts val="0"/>
                </a:spcBef>
                <a:spcAft>
                  <a:spcPts val="0"/>
                </a:spcAft>
                <a:buNone/>
              </a:pPr>
              <a:r>
                <a:rPr lang="en-ZA" sz="2000" b="1" i="0" u="none" strike="noStrike" cap="none">
                  <a:solidFill>
                    <a:schemeClr val="lt1"/>
                  </a:solidFill>
                  <a:latin typeface="Open Sans"/>
                  <a:ea typeface="Open Sans"/>
                  <a:cs typeface="Open Sans"/>
                  <a:sym typeface="Open Sans"/>
                </a:rPr>
                <a:t>non-toll roads</a:t>
              </a:r>
              <a:endParaRPr/>
            </a:p>
          </p:txBody>
        </p:sp>
        <p:sp>
          <p:nvSpPr>
            <p:cNvPr id="182" name="Google Shape;182;p9"/>
            <p:cNvSpPr txBox="1"/>
            <p:nvPr/>
          </p:nvSpPr>
          <p:spPr>
            <a:xfrm>
              <a:off x="5163712" y="3757008"/>
              <a:ext cx="3182009" cy="5232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2800" b="1" i="0" u="none" strike="noStrike" cap="none">
                  <a:solidFill>
                    <a:schemeClr val="lt1"/>
                  </a:solidFill>
                  <a:latin typeface="Open Sans"/>
                  <a:ea typeface="Open Sans"/>
                  <a:cs typeface="Open Sans"/>
                  <a:sym typeface="Open Sans"/>
                </a:rPr>
                <a:t>R9</a:t>
              </a:r>
              <a:r>
                <a:rPr lang="en-ZA" sz="2800" b="1">
                  <a:solidFill>
                    <a:schemeClr val="lt1"/>
                  </a:solidFill>
                  <a:latin typeface="Open Sans"/>
                  <a:ea typeface="Open Sans"/>
                  <a:cs typeface="Open Sans"/>
                  <a:sym typeface="Open Sans"/>
                </a:rPr>
                <a:t>.112</a:t>
              </a:r>
              <a:r>
                <a:rPr lang="en-ZA" sz="2800" b="1" i="0" u="none" strike="noStrike" cap="none">
                  <a:solidFill>
                    <a:schemeClr val="lt1"/>
                  </a:solidFill>
                  <a:latin typeface="Open Sans"/>
                  <a:ea typeface="Open Sans"/>
                  <a:cs typeface="Open Sans"/>
                  <a:sym typeface="Open Sans"/>
                </a:rPr>
                <a:t> </a:t>
              </a:r>
              <a:r>
                <a:rPr lang="en-ZA" sz="2800" b="1" i="0" u="none" strike="noStrike" cap="none" dirty="0">
                  <a:solidFill>
                    <a:schemeClr val="lt1"/>
                  </a:solidFill>
                  <a:latin typeface="Open Sans"/>
                  <a:ea typeface="Open Sans"/>
                  <a:cs typeface="Open Sans"/>
                  <a:sym typeface="Open Sans"/>
                </a:rPr>
                <a:t>bn</a:t>
              </a:r>
              <a:endParaRPr dirty="0"/>
            </a:p>
          </p:txBody>
        </p:sp>
        <p:cxnSp>
          <p:nvCxnSpPr>
            <p:cNvPr id="183" name="Google Shape;183;p9"/>
            <p:cNvCxnSpPr/>
            <p:nvPr/>
          </p:nvCxnSpPr>
          <p:spPr>
            <a:xfrm rot="10800000" flipH="1">
              <a:off x="5731949" y="3638172"/>
              <a:ext cx="1994780" cy="29712"/>
            </a:xfrm>
            <a:prstGeom prst="straightConnector1">
              <a:avLst/>
            </a:prstGeom>
            <a:noFill/>
            <a:ln w="38100" cap="flat" cmpd="sng">
              <a:solidFill>
                <a:schemeClr val="lt1"/>
              </a:solidFill>
              <a:prstDash val="dot"/>
              <a:round/>
              <a:headEnd type="none" w="sm" len="sm"/>
              <a:tailEnd type="none" w="sm" len="sm"/>
            </a:ln>
            <a:effectLst>
              <a:outerShdw blurRad="40000" dist="20000" dir="5400000" rotWithShape="0">
                <a:srgbClr val="000000">
                  <a:alpha val="37647"/>
                </a:srgbClr>
              </a:outerShdw>
            </a:effectLst>
          </p:spPr>
        </p:cxnSp>
        <p:pic>
          <p:nvPicPr>
            <p:cNvPr id="184" name="Google Shape;184;p9"/>
            <p:cNvPicPr preferRelativeResize="0"/>
            <p:nvPr/>
          </p:nvPicPr>
          <p:blipFill rotWithShape="1">
            <a:blip r:embed="rId6" cstate="screen">
              <a:alphaModFix/>
              <a:extLst>
                <a:ext uri="{28A0092B-C50C-407E-A947-70E740481C1C}">
                  <a14:useLocalDpi xmlns:a14="http://schemas.microsoft.com/office/drawing/2010/main" xmlns=""/>
                </a:ext>
              </a:extLst>
            </a:blip>
            <a:srcRect/>
            <a:stretch/>
          </p:blipFill>
          <p:spPr>
            <a:xfrm>
              <a:off x="6478018" y="1890152"/>
              <a:ext cx="756626" cy="732982"/>
            </a:xfrm>
            <a:prstGeom prst="rect">
              <a:avLst/>
            </a:prstGeom>
            <a:noFill/>
            <a:ln>
              <a:noFill/>
            </a:ln>
          </p:spPr>
        </p:pic>
      </p:grpSp>
      <p:pic>
        <p:nvPicPr>
          <p:cNvPr id="185" name="Google Shape;185;p9"/>
          <p:cNvPicPr preferRelativeResize="0"/>
          <p:nvPr/>
        </p:nvPicPr>
        <p:blipFill rotWithShape="1">
          <a:blip r:embed="rId7">
            <a:alphaModFix/>
          </a:blip>
          <a:srcRect/>
          <a:stretch/>
        </p:blipFill>
        <p:spPr>
          <a:xfrm>
            <a:off x="1" y="3"/>
            <a:ext cx="1367587" cy="1221059"/>
          </a:xfrm>
          <a:prstGeom prst="rect">
            <a:avLst/>
          </a:prstGeom>
          <a:noFill/>
          <a:ln>
            <a:noFill/>
          </a:ln>
        </p:spPr>
      </p:pic>
      <p:pic>
        <p:nvPicPr>
          <p:cNvPr id="186" name="Google Shape;186;p9"/>
          <p:cNvPicPr preferRelativeResize="0"/>
          <p:nvPr/>
        </p:nvPicPr>
        <p:blipFill rotWithShape="1">
          <a:blip r:embed="rId8" cstate="screen">
            <a:alphaModFix/>
            <a:extLst>
              <a:ext uri="{28A0092B-C50C-407E-A947-70E740481C1C}">
                <a14:useLocalDpi xmlns:a14="http://schemas.microsoft.com/office/drawing/2010/main" xmlns=""/>
              </a:ext>
            </a:extLst>
          </a:blip>
          <a:srcRect/>
          <a:stretch/>
        </p:blipFill>
        <p:spPr>
          <a:xfrm>
            <a:off x="203200" y="5852900"/>
            <a:ext cx="1231900" cy="927506"/>
          </a:xfrm>
          <a:prstGeom prst="rect">
            <a:avLst/>
          </a:prstGeom>
          <a:noFill/>
          <a:ln>
            <a:noFill/>
          </a:ln>
        </p:spPr>
      </p:pic>
      <p:pic>
        <p:nvPicPr>
          <p:cNvPr id="187" name="Google Shape;187;p9"/>
          <p:cNvPicPr preferRelativeResize="0"/>
          <p:nvPr/>
        </p:nvPicPr>
        <p:blipFill rotWithShape="1">
          <a:blip r:embed="rId9" cstate="screen">
            <a:alphaModFix/>
            <a:extLst>
              <a:ext uri="{28A0092B-C50C-407E-A947-70E740481C1C}">
                <a14:useLocalDpi xmlns:a14="http://schemas.microsoft.com/office/drawing/2010/main" xmlns=""/>
              </a:ext>
            </a:extLst>
          </a:blip>
          <a:srcRect/>
          <a:stretch/>
        </p:blipFill>
        <p:spPr>
          <a:xfrm>
            <a:off x="203199" y="5852901"/>
            <a:ext cx="1231900" cy="927506"/>
          </a:xfrm>
          <a:prstGeom prst="rect">
            <a:avLst/>
          </a:prstGeom>
          <a:noFill/>
          <a:ln>
            <a:noFill/>
          </a:ln>
        </p:spPr>
      </p:pic>
    </p:spTree>
  </p:cSld>
  <p:clrMapOvr>
    <a:masterClrMapping/>
  </p:clrMapOvr>
</p:sld>
</file>

<file path=ppt/theme/theme1.xml><?xml version="1.0" encoding="utf-8"?>
<a:theme xmlns:a="http://schemas.openxmlformats.org/drawingml/2006/main" name="1_MASTER 5">
  <a:themeElements>
    <a:clrScheme name="SANRAL">
      <a:dk1>
        <a:srgbClr val="34323B"/>
      </a:dk1>
      <a:lt1>
        <a:srgbClr val="FFFFFF"/>
      </a:lt1>
      <a:dk2>
        <a:srgbClr val="73747C"/>
      </a:dk2>
      <a:lt2>
        <a:srgbClr val="E7E6E6"/>
      </a:lt2>
      <a:accent1>
        <a:srgbClr val="007561"/>
      </a:accent1>
      <a:accent2>
        <a:srgbClr val="EB6B20"/>
      </a:accent2>
      <a:accent3>
        <a:srgbClr val="C53626"/>
      </a:accent3>
      <a:accent4>
        <a:srgbClr val="F6B517"/>
      </a:accent4>
      <a:accent5>
        <a:srgbClr val="BFCD2F"/>
      </a:accent5>
      <a:accent6>
        <a:srgbClr val="0BB7BA"/>
      </a:accent6>
      <a:hlink>
        <a:srgbClr val="027EC0"/>
      </a:hlink>
      <a:folHlink>
        <a:srgbClr val="8440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SANRAL">
      <a:dk1>
        <a:srgbClr val="34323B"/>
      </a:dk1>
      <a:lt1>
        <a:srgbClr val="FFFFFF"/>
      </a:lt1>
      <a:dk2>
        <a:srgbClr val="73747C"/>
      </a:dk2>
      <a:lt2>
        <a:srgbClr val="E7E6E6"/>
      </a:lt2>
      <a:accent1>
        <a:srgbClr val="007561"/>
      </a:accent1>
      <a:accent2>
        <a:srgbClr val="EB6B20"/>
      </a:accent2>
      <a:accent3>
        <a:srgbClr val="C53626"/>
      </a:accent3>
      <a:accent4>
        <a:srgbClr val="F6B517"/>
      </a:accent4>
      <a:accent5>
        <a:srgbClr val="BFCD2F"/>
      </a:accent5>
      <a:accent6>
        <a:srgbClr val="0BB7BA"/>
      </a:accent6>
      <a:hlink>
        <a:srgbClr val="027EC0"/>
      </a:hlink>
      <a:folHlink>
        <a:srgbClr val="8440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ASTER 1">
  <a:themeElements>
    <a:clrScheme name="Custo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C55A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EF966C0ED0244AA25B3FF731BE6361" ma:contentTypeVersion="14" ma:contentTypeDescription="Create a new document." ma:contentTypeScope="" ma:versionID="9da4dafbcedde09d81735a7ac28bf6f6">
  <xsd:schema xmlns:xsd="http://www.w3.org/2001/XMLSchema" xmlns:xs="http://www.w3.org/2001/XMLSchema" xmlns:p="http://schemas.microsoft.com/office/2006/metadata/properties" xmlns:ns3="53c21626-68af-4b2d-821a-b5a6096e63fe" xmlns:ns4="e4bd7c4d-01ef-4fcf-9c01-98ffd3544816" targetNamespace="http://schemas.microsoft.com/office/2006/metadata/properties" ma:root="true" ma:fieldsID="6ca0d74cb73b73472483121158392166" ns3:_="" ns4:_="">
    <xsd:import namespace="53c21626-68af-4b2d-821a-b5a6096e63fe"/>
    <xsd:import namespace="e4bd7c4d-01ef-4fcf-9c01-98ffd354481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c21626-68af-4b2d-821a-b5a6096e6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bd7c4d-01ef-4fcf-9c01-98ffd354481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BCD807-B2F1-41ED-8A2D-480F217F505E}">
  <ds:schemaRefs>
    <ds:schemaRef ds:uri="http://schemas.microsoft.com/office/2006/metadata/properties"/>
    <ds:schemaRef ds:uri="http://www.w3.org/2000/xmlns/"/>
    <ds:schemaRef ds:uri="http://schemas.microsoft.com/office/infopath/2007/PartnerControls"/>
  </ds:schemaRefs>
</ds:datastoreItem>
</file>

<file path=customXml/itemProps2.xml><?xml version="1.0" encoding="utf-8"?>
<ds:datastoreItem xmlns:ds="http://schemas.openxmlformats.org/officeDocument/2006/customXml" ds:itemID="{58D29812-EA93-4471-AD09-1094A4DE097F}">
  <ds:schemaRefs>
    <ds:schemaRef ds:uri="http://schemas.microsoft.com/office/2006/metadata/contentType"/>
    <ds:schemaRef ds:uri="http://schemas.microsoft.com/office/2006/metadata/properties/metaAttributes"/>
    <ds:schemaRef ds:uri="http://www.w3.org/2000/xmlns/"/>
    <ds:schemaRef ds:uri="http://www.w3.org/2001/XMLSchema"/>
    <ds:schemaRef ds:uri="53c21626-68af-4b2d-821a-b5a6096e63fe"/>
    <ds:schemaRef ds:uri="e4bd7c4d-01ef-4fcf-9c01-98ffd3544816"/>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4AED03-E14D-4C0C-AD67-403BDCED8B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201</TotalTime>
  <Words>2427</Words>
  <Application>Microsoft Office PowerPoint</Application>
  <PresentationFormat>Custom</PresentationFormat>
  <Paragraphs>499</Paragraphs>
  <Slides>45</Slides>
  <Notes>45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45</vt:i4>
      </vt:variant>
    </vt:vector>
  </HeadingPairs>
  <TitlesOfParts>
    <vt:vector size="57" baseType="lpstr">
      <vt:lpstr>Arial</vt:lpstr>
      <vt:lpstr>Calibri</vt:lpstr>
      <vt:lpstr>Open Sans Semibold</vt:lpstr>
      <vt:lpstr>Open Sans</vt:lpstr>
      <vt:lpstr>Noto Sans Symbols</vt:lpstr>
      <vt:lpstr>Exo 2 Medium</vt:lpstr>
      <vt:lpstr>Open Sans Medium</vt:lpstr>
      <vt:lpstr>Exo</vt:lpstr>
      <vt:lpstr>Exo 2</vt:lpstr>
      <vt:lpstr>1_MASTER 5</vt:lpstr>
      <vt:lpstr>Custom Design</vt:lpstr>
      <vt:lpstr>1_MASTER 1</vt:lpstr>
      <vt:lpstr>2022 Integrated Report Company presentation </vt:lpstr>
      <vt:lpstr>Our vision and mission</vt:lpstr>
      <vt:lpstr>Principal tasks and objectives</vt:lpstr>
      <vt:lpstr>Slide 4</vt:lpstr>
      <vt:lpstr>Integrated Report 2022 | Table of contents</vt:lpstr>
      <vt:lpstr>Manufactured capital (p27 - 61)</vt:lpstr>
      <vt:lpstr>Pavement condition (p39)</vt:lpstr>
      <vt:lpstr>Slide 8</vt:lpstr>
      <vt:lpstr>Funding capital (p67 - 79)</vt:lpstr>
      <vt:lpstr>Slide 10</vt:lpstr>
      <vt:lpstr>Intellectual capital (p98 - 118)</vt:lpstr>
      <vt:lpstr>Social and relationship capital (p123- 127)</vt:lpstr>
      <vt:lpstr>Concessionaire work by SMMEs (p113)</vt:lpstr>
      <vt:lpstr>Communications, stakeholder engagement  and community involvement </vt:lpstr>
      <vt:lpstr>Communications, stakeholder engagement  and community involvement</vt:lpstr>
      <vt:lpstr>Slide 16</vt:lpstr>
      <vt:lpstr>Social media (p200)</vt:lpstr>
      <vt:lpstr>Slide 18</vt:lpstr>
      <vt:lpstr>Employees by occupational category (p162) </vt:lpstr>
      <vt:lpstr>Growth in SANRAL staffing</vt:lpstr>
      <vt:lpstr>Workforce profile</vt:lpstr>
      <vt:lpstr>Workforce profile</vt:lpstr>
      <vt:lpstr>Employee development (p179)</vt:lpstr>
      <vt:lpstr>Employee development</vt:lpstr>
      <vt:lpstr>Employee development  page 181</vt:lpstr>
      <vt:lpstr>Employee development - Continued</vt:lpstr>
      <vt:lpstr>Scholarships and external bursaries         (p165)</vt:lpstr>
      <vt:lpstr>External bursaries</vt:lpstr>
      <vt:lpstr>Internships  (p167)</vt:lpstr>
      <vt:lpstr>Information Technology – (p200)</vt:lpstr>
      <vt:lpstr>Annual Financial Statements  2021/22</vt:lpstr>
      <vt:lpstr>Summary: Corporate performance 2021/22 (Volume  2 p30-32)</vt:lpstr>
      <vt:lpstr>Summary: Corporate performance 2021/22 (Volume 2 p30-32)</vt:lpstr>
      <vt:lpstr>Summary: Corporate performance 2021/22 Continued</vt:lpstr>
      <vt:lpstr>Summary: Corporate performance 2021/22 Continued</vt:lpstr>
      <vt:lpstr>Summary: Corporate performance 2021/22 Continued</vt:lpstr>
      <vt:lpstr>Annual Financial Statements  2021/22</vt:lpstr>
      <vt:lpstr>Statement of financial position (Vol 2 p87)</vt:lpstr>
      <vt:lpstr>Statement of profit and loss (Vol 2 p88)</vt:lpstr>
      <vt:lpstr>Statement of cash flows (Vol 2 p90)</vt:lpstr>
      <vt:lpstr>Audit report 2021/22 (Vol 2 p61)</vt:lpstr>
      <vt:lpstr>Audit report 2021/22 (Vol 2 p61) Continued</vt:lpstr>
      <vt:lpstr>Emphasis of matter</vt:lpstr>
      <vt:lpstr>Irregular expenditure (Vol 2 p156)</vt:lpstr>
      <vt:lpstr>www.nra.co.za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Integrated Report Company presentation</dc:title>
  <dc:creator>Thabiso Malahleha (HO)</dc:creator>
  <cp:lastModifiedBy>USER</cp:lastModifiedBy>
  <cp:revision>28</cp:revision>
  <dcterms:modified xsi:type="dcterms:W3CDTF">2022-10-14T12:37:40Z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0x01010015EF966C0ED0244AA25B3FF731BE6361</vt:lpwstr>
  </property>
</Properties>
</file>