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1" r:id="rId2"/>
  </p:sldMasterIdLst>
  <p:notesMasterIdLst>
    <p:notesMasterId r:id="rId31"/>
  </p:notesMasterIdLst>
  <p:sldIdLst>
    <p:sldId id="256" r:id="rId3"/>
    <p:sldId id="288" r:id="rId4"/>
    <p:sldId id="287" r:id="rId5"/>
    <p:sldId id="289" r:id="rId6"/>
    <p:sldId id="276" r:id="rId7"/>
    <p:sldId id="260" r:id="rId8"/>
    <p:sldId id="277" r:id="rId9"/>
    <p:sldId id="261" r:id="rId10"/>
    <p:sldId id="263" r:id="rId11"/>
    <p:sldId id="262" r:id="rId12"/>
    <p:sldId id="264" r:id="rId13"/>
    <p:sldId id="279" r:id="rId14"/>
    <p:sldId id="266" r:id="rId15"/>
    <p:sldId id="265" r:id="rId16"/>
    <p:sldId id="270" r:id="rId17"/>
    <p:sldId id="280" r:id="rId18"/>
    <p:sldId id="267" r:id="rId19"/>
    <p:sldId id="271" r:id="rId20"/>
    <p:sldId id="278" r:id="rId21"/>
    <p:sldId id="272" r:id="rId22"/>
    <p:sldId id="269" r:id="rId23"/>
    <p:sldId id="274" r:id="rId24"/>
    <p:sldId id="283" r:id="rId25"/>
    <p:sldId id="273" r:id="rId26"/>
    <p:sldId id="282" r:id="rId27"/>
    <p:sldId id="275" r:id="rId28"/>
    <p:sldId id="259" r:id="rId29"/>
    <p:sldId id="284" r:id="rId30"/>
  </p:sldIdLst>
  <p:sldSz cx="12192000" cy="6858000"/>
  <p:notesSz cx="6858000" cy="9144000"/>
  <p:embeddedFontLst>
    <p:embeddedFont>
      <p:font typeface="Fira Sans Medium" panose="020B0604020202020204" charset="0"/>
      <p:regular r:id="rId32"/>
      <p:italic r:id="rId33"/>
    </p:embeddedFont>
    <p:embeddedFont>
      <p:font typeface="Fira Sans Light" panose="020B0604020202020204" charset="0"/>
      <p:regular r:id="rId34"/>
      <p:italic r:id="rId35"/>
    </p:embeddedFont>
    <p:embeddedFont>
      <p:font typeface="Fira Sans" panose="020B0604020202020204" charset="0"/>
      <p:regular r:id="rId36"/>
      <p:bold r:id="rId37"/>
      <p:italic r:id="rId38"/>
      <p:boldItalic r:id="rId39"/>
    </p:embeddedFont>
    <p:embeddedFont>
      <p:font typeface="Calibri Light" panose="020F0302020204030204" pitchFamily="34" charset="0"/>
      <p:regular r:id="rId40"/>
      <p:italic r:id="rId41"/>
    </p:embeddedFont>
    <p:embeddedFont>
      <p:font typeface="Hind Vadodara" panose="020B0604020202020204" charset="0"/>
      <p:regular r:id="rId42"/>
      <p:bold r:id="rId43"/>
    </p:embeddedFont>
    <p:embeddedFont>
      <p:font typeface="Calibri" panose="020F0502020204030204" pitchFamily="34" charset="0"/>
      <p:regular r:id="rId44"/>
      <p:bold r:id="rId45"/>
      <p:italic r:id="rId46"/>
      <p:boldItalic r:id="rId47"/>
    </p:embeddedFont>
    <p:embeddedFont>
      <p:font typeface="Fira Sans SemiBold" panose="020B0604020202020204" charset="0"/>
      <p:bold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263A"/>
    <a:srgbClr val="009366"/>
    <a:srgbClr val="0E4773"/>
    <a:srgbClr val="E686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32" autoAdjust="0"/>
    <p:restoredTop sz="94660"/>
  </p:normalViewPr>
  <p:slideViewPr>
    <p:cSldViewPr snapToGrid="0">
      <p:cViewPr varScale="1">
        <p:scale>
          <a:sx n="73" d="100"/>
          <a:sy n="73" d="100"/>
        </p:scale>
        <p:origin x="46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C2C84-0FAC-478A-9FAF-251AAAAD996D}" type="datetimeFigureOut">
              <a:rPr lang="en-ZA" smtClean="0"/>
              <a:t>2022/10/08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B14C37-B336-4483-B8D7-56005AAC6B8A}" type="slidenum">
              <a:rPr lang="en-ZA" smtClean="0"/>
              <a:t>‹#›</a:t>
            </a:fld>
            <a:endParaRPr lang="en-ZA"/>
          </a:p>
        </p:txBody>
      </p:sp>
    </p:spTree>
    <p:extLst>
      <p:ext uri="{BB962C8B-B14F-4D97-AF65-F5344CB8AC3E}">
        <p14:creationId xmlns:p14="http://schemas.microsoft.com/office/powerpoint/2010/main" val="3771813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375CD-A742-8CE6-7DE5-53D9179383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AF0B016C-93E2-9837-0630-68B991DA14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6" name="Slide Number Placeholder 5">
            <a:extLst>
              <a:ext uri="{FF2B5EF4-FFF2-40B4-BE49-F238E27FC236}">
                <a16:creationId xmlns:a16="http://schemas.microsoft.com/office/drawing/2014/main" id="{C7337B23-F18E-44C8-E761-D281C1ABE05B}"/>
              </a:ext>
            </a:extLst>
          </p:cNvPr>
          <p:cNvSpPr>
            <a:spLocks noGrp="1"/>
          </p:cNvSpPr>
          <p:nvPr>
            <p:ph type="sldNum" sz="quarter" idx="12"/>
          </p:nvPr>
        </p:nvSpPr>
        <p:spPr>
          <a:xfrm>
            <a:off x="4384829" y="6320840"/>
            <a:ext cx="2743200" cy="365125"/>
          </a:xfrm>
        </p:spPr>
        <p:txBody>
          <a:bodyPr/>
          <a:lstStyle/>
          <a:p>
            <a:fld id="{DD95A029-3441-478A-841F-CA4F039C55D9}" type="slidenum">
              <a:rPr lang="en-ZA" smtClean="0"/>
              <a:t>‹#›</a:t>
            </a:fld>
            <a:endParaRPr lang="en-ZA"/>
          </a:p>
        </p:txBody>
      </p:sp>
    </p:spTree>
    <p:extLst>
      <p:ext uri="{BB962C8B-B14F-4D97-AF65-F5344CB8AC3E}">
        <p14:creationId xmlns:p14="http://schemas.microsoft.com/office/powerpoint/2010/main" val="422580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ner slide">
    <p:spTree>
      <p:nvGrpSpPr>
        <p:cNvPr id="1" name=""/>
        <p:cNvGrpSpPr/>
        <p:nvPr/>
      </p:nvGrpSpPr>
      <p:grpSpPr>
        <a:xfrm>
          <a:off x="0" y="0"/>
          <a:ext cx="0" cy="0"/>
          <a:chOff x="0" y="0"/>
          <a:chExt cx="0" cy="0"/>
        </a:xfrm>
      </p:grpSpPr>
      <p:sp>
        <p:nvSpPr>
          <p:cNvPr id="7" name="Holder 3">
            <a:extLst>
              <a:ext uri="{FF2B5EF4-FFF2-40B4-BE49-F238E27FC236}">
                <a16:creationId xmlns:a16="http://schemas.microsoft.com/office/drawing/2014/main" id="{B8CAD32B-CF8F-5D51-E5ED-3DA60FA31409}"/>
              </a:ext>
            </a:extLst>
          </p:cNvPr>
          <p:cNvSpPr>
            <a:spLocks noGrp="1" noChangeAspect="1"/>
          </p:cNvSpPr>
          <p:nvPr>
            <p:ph type="body" idx="10"/>
          </p:nvPr>
        </p:nvSpPr>
        <p:spPr>
          <a:xfrm>
            <a:off x="288762" y="1757613"/>
            <a:ext cx="11589853" cy="3971193"/>
          </a:xfrm>
          <a:prstGeom prst="rect">
            <a:avLst/>
          </a:prstGeom>
        </p:spPr>
        <p:txBody>
          <a:bodyPr lIns="0" tIns="0" rIns="0" bIns="0">
            <a:normAutofit/>
          </a:bodyPr>
          <a:lstStyle>
            <a:lvl1pPr marL="0" indent="0">
              <a:buFontTx/>
              <a:buNone/>
              <a:defRPr sz="2000" b="0" i="0">
                <a:solidFill>
                  <a:schemeClr val="tx1">
                    <a:lumMod val="75000"/>
                    <a:lumOff val="25000"/>
                  </a:schemeClr>
                </a:solidFill>
                <a:latin typeface="Hind Vadodara" panose="02000000000000000000" pitchFamily="2" charset="77"/>
                <a:cs typeface="Hind Vadodara" panose="02000000000000000000" pitchFamily="2" charset="77"/>
              </a:defRPr>
            </a:lvl1pPr>
          </a:lstStyle>
          <a:p>
            <a:endParaRPr dirty="0"/>
          </a:p>
        </p:txBody>
      </p:sp>
      <p:sp>
        <p:nvSpPr>
          <p:cNvPr id="8" name="Holder 2">
            <a:extLst>
              <a:ext uri="{FF2B5EF4-FFF2-40B4-BE49-F238E27FC236}">
                <a16:creationId xmlns:a16="http://schemas.microsoft.com/office/drawing/2014/main" id="{C4739C0C-F86B-AA5D-FA91-8AB238E42DDE}"/>
              </a:ext>
            </a:extLst>
          </p:cNvPr>
          <p:cNvSpPr>
            <a:spLocks noGrp="1"/>
          </p:cNvSpPr>
          <p:nvPr>
            <p:ph type="ctrTitle"/>
          </p:nvPr>
        </p:nvSpPr>
        <p:spPr>
          <a:xfrm>
            <a:off x="288763" y="554182"/>
            <a:ext cx="11589852" cy="434854"/>
          </a:xfrm>
          <a:prstGeom prst="rect">
            <a:avLst/>
          </a:prstGeom>
        </p:spPr>
        <p:txBody>
          <a:bodyPr wrap="square" lIns="0" tIns="0" rIns="0" bIns="0">
            <a:noAutofit/>
          </a:bodyPr>
          <a:lstStyle>
            <a:lvl1pPr algn="l">
              <a:defRPr sz="4000" b="1" i="0">
                <a:solidFill>
                  <a:srgbClr val="0E4773"/>
                </a:solidFill>
                <a:latin typeface="Hind Vadodara" panose="02000000000000000000" pitchFamily="2" charset="0"/>
                <a:cs typeface="Hind Vadodara" panose="02000000000000000000" pitchFamily="2" charset="0"/>
              </a:defRPr>
            </a:lvl1pPr>
          </a:lstStyle>
          <a:p>
            <a:endParaRPr dirty="0"/>
          </a:p>
        </p:txBody>
      </p:sp>
      <p:pic>
        <p:nvPicPr>
          <p:cNvPr id="9" name="Picture 8" descr="Logo&#10;&#10;Description automatically generated">
            <a:extLst>
              <a:ext uri="{FF2B5EF4-FFF2-40B4-BE49-F238E27FC236}">
                <a16:creationId xmlns:a16="http://schemas.microsoft.com/office/drawing/2014/main" id="{6811E350-75FA-794C-4D3A-11506B7611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40996" y="5989738"/>
            <a:ext cx="1337621" cy="699657"/>
          </a:xfrm>
          <a:prstGeom prst="rect">
            <a:avLst/>
          </a:prstGeom>
        </p:spPr>
      </p:pic>
      <p:cxnSp>
        <p:nvCxnSpPr>
          <p:cNvPr id="10" name="Straight Connector 9">
            <a:extLst>
              <a:ext uri="{FF2B5EF4-FFF2-40B4-BE49-F238E27FC236}">
                <a16:creationId xmlns:a16="http://schemas.microsoft.com/office/drawing/2014/main" id="{3DF5ED3F-00D6-4E5D-8608-F876A732B519}"/>
              </a:ext>
            </a:extLst>
          </p:cNvPr>
          <p:cNvCxnSpPr>
            <a:cxnSpLocks/>
          </p:cNvCxnSpPr>
          <p:nvPr userDrawn="1"/>
        </p:nvCxnSpPr>
        <p:spPr>
          <a:xfrm>
            <a:off x="288763" y="360609"/>
            <a:ext cx="11589854" cy="0"/>
          </a:xfrm>
          <a:prstGeom prst="line">
            <a:avLst/>
          </a:prstGeom>
          <a:ln w="38100">
            <a:solidFill>
              <a:srgbClr val="E6869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154F94D-FBF1-58C0-F628-2254D918B4C3}"/>
              </a:ext>
            </a:extLst>
          </p:cNvPr>
          <p:cNvCxnSpPr>
            <a:cxnSpLocks/>
          </p:cNvCxnSpPr>
          <p:nvPr userDrawn="1"/>
        </p:nvCxnSpPr>
        <p:spPr>
          <a:xfrm>
            <a:off x="288763" y="1129188"/>
            <a:ext cx="11589854" cy="0"/>
          </a:xfrm>
          <a:prstGeom prst="line">
            <a:avLst/>
          </a:prstGeom>
          <a:ln w="38100">
            <a:solidFill>
              <a:srgbClr val="B826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666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24E5-E265-C284-B146-EDEA1DD0FAE1}"/>
              </a:ext>
            </a:extLst>
          </p:cNvPr>
          <p:cNvSpPr>
            <a:spLocks noGrp="1"/>
          </p:cNvSpPr>
          <p:nvPr>
            <p:ph type="title"/>
          </p:nvPr>
        </p:nvSpPr>
        <p:spPr/>
        <p:txBody>
          <a:bodyPr/>
          <a:lstStyle/>
          <a:p>
            <a:r>
              <a:rPr lang="en-US" dirty="0"/>
              <a:t>Click to edit Master title style</a:t>
            </a:r>
            <a:endParaRPr lang="en-ZA" dirty="0"/>
          </a:p>
        </p:txBody>
      </p:sp>
      <p:sp>
        <p:nvSpPr>
          <p:cNvPr id="5" name="Slide Number Placeholder 4">
            <a:extLst>
              <a:ext uri="{FF2B5EF4-FFF2-40B4-BE49-F238E27FC236}">
                <a16:creationId xmlns:a16="http://schemas.microsoft.com/office/drawing/2014/main" id="{11226280-9FC1-9E49-B21D-ECC4C439C4E6}"/>
              </a:ext>
            </a:extLst>
          </p:cNvPr>
          <p:cNvSpPr>
            <a:spLocks noGrp="1"/>
          </p:cNvSpPr>
          <p:nvPr>
            <p:ph type="sldNum" sz="quarter" idx="12"/>
          </p:nvPr>
        </p:nvSpPr>
        <p:spPr>
          <a:xfrm>
            <a:off x="4100744" y="6391861"/>
            <a:ext cx="2743200" cy="365125"/>
          </a:xfrm>
        </p:spPr>
        <p:txBody>
          <a:bodyPr/>
          <a:lstStyle/>
          <a:p>
            <a:fld id="{DD95A029-3441-478A-841F-CA4F039C55D9}" type="slidenum">
              <a:rPr lang="en-ZA" smtClean="0"/>
              <a:t>‹#›</a:t>
            </a:fld>
            <a:endParaRPr lang="en-ZA"/>
          </a:p>
        </p:txBody>
      </p:sp>
    </p:spTree>
    <p:extLst>
      <p:ext uri="{BB962C8B-B14F-4D97-AF65-F5344CB8AC3E}">
        <p14:creationId xmlns:p14="http://schemas.microsoft.com/office/powerpoint/2010/main" val="82365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er - Re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A61756-32EF-5848-2058-59DF3956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84776" cy="6858000"/>
          </a:xfrm>
          <a:prstGeom prst="rect">
            <a:avLst/>
          </a:prstGeom>
        </p:spPr>
      </p:pic>
      <p:sp>
        <p:nvSpPr>
          <p:cNvPr id="15" name="Holder 3">
            <a:extLst>
              <a:ext uri="{FF2B5EF4-FFF2-40B4-BE49-F238E27FC236}">
                <a16:creationId xmlns:a16="http://schemas.microsoft.com/office/drawing/2014/main" id="{A23A783B-D46D-89CD-CA59-B58135B3FD71}"/>
              </a:ext>
            </a:extLst>
          </p:cNvPr>
          <p:cNvSpPr>
            <a:spLocks noGrp="1" noChangeAspect="1"/>
          </p:cNvSpPr>
          <p:nvPr>
            <p:ph type="body" idx="10"/>
          </p:nvPr>
        </p:nvSpPr>
        <p:spPr>
          <a:xfrm>
            <a:off x="5263461" y="4898231"/>
            <a:ext cx="6615156" cy="876300"/>
          </a:xfrm>
          <a:prstGeom prst="rect">
            <a:avLst/>
          </a:prstGeom>
        </p:spPr>
        <p:txBody>
          <a:bodyPr lIns="0" tIns="0" rIns="0" bIns="0">
            <a:normAutofit/>
          </a:bodyPr>
          <a:lstStyle>
            <a:lvl1pPr marL="0" indent="0">
              <a:buFontTx/>
              <a:buNone/>
              <a:defRPr sz="1600" b="0" i="1">
                <a:solidFill>
                  <a:srgbClr val="B8263A"/>
                </a:solidFill>
                <a:latin typeface="Hind Vadodara" panose="02000000000000000000" pitchFamily="2" charset="77"/>
                <a:cs typeface="Hind Vadodara" panose="02000000000000000000" pitchFamily="2" charset="77"/>
              </a:defRPr>
            </a:lvl1pPr>
          </a:lstStyle>
          <a:p>
            <a:endParaRPr dirty="0"/>
          </a:p>
        </p:txBody>
      </p:sp>
      <p:sp>
        <p:nvSpPr>
          <p:cNvPr id="16" name="Holder 2">
            <a:extLst>
              <a:ext uri="{FF2B5EF4-FFF2-40B4-BE49-F238E27FC236}">
                <a16:creationId xmlns:a16="http://schemas.microsoft.com/office/drawing/2014/main" id="{458FD5E5-2EB0-5590-1F13-F3DFB81B9FCE}"/>
              </a:ext>
            </a:extLst>
          </p:cNvPr>
          <p:cNvSpPr>
            <a:spLocks noGrp="1"/>
          </p:cNvSpPr>
          <p:nvPr>
            <p:ph type="ctrTitle"/>
          </p:nvPr>
        </p:nvSpPr>
        <p:spPr>
          <a:xfrm>
            <a:off x="5263461" y="678007"/>
            <a:ext cx="6615156" cy="665018"/>
          </a:xfrm>
          <a:prstGeom prst="rect">
            <a:avLst/>
          </a:prstGeom>
        </p:spPr>
        <p:txBody>
          <a:bodyPr wrap="square" lIns="0" tIns="0" rIns="0" bIns="0">
            <a:noAutofit/>
          </a:bodyPr>
          <a:lstStyle>
            <a:lvl1pPr algn="l">
              <a:defRPr sz="4000" b="1" i="0" cap="all" baseline="0">
                <a:solidFill>
                  <a:srgbClr val="0E4773"/>
                </a:solidFill>
                <a:latin typeface="Hind Vadodara" panose="02000000000000000000" pitchFamily="2" charset="0"/>
                <a:cs typeface="Hind Vadodara" panose="02000000000000000000" pitchFamily="2" charset="0"/>
              </a:defRPr>
            </a:lvl1pPr>
          </a:lstStyle>
          <a:p>
            <a:endParaRPr dirty="0"/>
          </a:p>
        </p:txBody>
      </p:sp>
      <p:pic>
        <p:nvPicPr>
          <p:cNvPr id="17" name="Picture 16" descr="Logo&#10;&#10;Description automatically generated">
            <a:extLst>
              <a:ext uri="{FF2B5EF4-FFF2-40B4-BE49-F238E27FC236}">
                <a16:creationId xmlns:a16="http://schemas.microsoft.com/office/drawing/2014/main" id="{31AA3316-8BC1-35C2-E8F3-6BDCEB7A1E9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540996" y="5989738"/>
            <a:ext cx="1337621" cy="699657"/>
          </a:xfrm>
          <a:prstGeom prst="rect">
            <a:avLst/>
          </a:prstGeom>
        </p:spPr>
      </p:pic>
      <p:sp>
        <p:nvSpPr>
          <p:cNvPr id="19" name="Text Placeholder 2">
            <a:extLst>
              <a:ext uri="{FF2B5EF4-FFF2-40B4-BE49-F238E27FC236}">
                <a16:creationId xmlns:a16="http://schemas.microsoft.com/office/drawing/2014/main" id="{4E5FE64B-6239-8CDF-1497-7088D7959BBE}"/>
              </a:ext>
            </a:extLst>
          </p:cNvPr>
          <p:cNvSpPr>
            <a:spLocks noGrp="1"/>
          </p:cNvSpPr>
          <p:nvPr>
            <p:ph idx="1" hasCustomPrompt="1"/>
          </p:nvPr>
        </p:nvSpPr>
        <p:spPr>
          <a:xfrm>
            <a:off x="5178743" y="1343025"/>
            <a:ext cx="6615156" cy="1908175"/>
          </a:xfrm>
          <a:prstGeom prst="rect">
            <a:avLst/>
          </a:prstGeom>
        </p:spPr>
        <p:txBody>
          <a:bodyPr vert="horz" lIns="91440" tIns="45720" rIns="91440" bIns="45720" rtlCol="0">
            <a:normAutofit/>
          </a:bodyPr>
          <a:lstStyle>
            <a:lvl1pPr marL="0" indent="0">
              <a:buNone/>
              <a:defRPr sz="4000">
                <a:solidFill>
                  <a:srgbClr val="0E4773"/>
                </a:solidFill>
                <a:latin typeface="Hind Vadodara" panose="02000000000000000000" pitchFamily="2" charset="0"/>
                <a:cs typeface="Hind Vadodara" panose="02000000000000000000" pitchFamily="2" charset="0"/>
              </a:defRPr>
            </a:lvl1pPr>
          </a:lstStyle>
          <a:p>
            <a:pPr lvl="0"/>
            <a:r>
              <a:rPr lang="en-US" dirty="0"/>
              <a:t>Click to add sub title</a:t>
            </a:r>
          </a:p>
        </p:txBody>
      </p:sp>
      <p:pic>
        <p:nvPicPr>
          <p:cNvPr id="3" name="Picture 2">
            <a:extLst>
              <a:ext uri="{FF2B5EF4-FFF2-40B4-BE49-F238E27FC236}">
                <a16:creationId xmlns:a16="http://schemas.microsoft.com/office/drawing/2014/main" id="{30868A52-2786-A048-1501-4F982518573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70953" y="1353789"/>
            <a:ext cx="4048622" cy="3918783"/>
          </a:xfrm>
          <a:prstGeom prst="rect">
            <a:avLst/>
          </a:prstGeom>
        </p:spPr>
      </p:pic>
    </p:spTree>
    <p:extLst>
      <p:ext uri="{BB962C8B-B14F-4D97-AF65-F5344CB8AC3E}">
        <p14:creationId xmlns:p14="http://schemas.microsoft.com/office/powerpoint/2010/main" val="413870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er - Green">
    <p:spTree>
      <p:nvGrpSpPr>
        <p:cNvPr id="1" name=""/>
        <p:cNvGrpSpPr/>
        <p:nvPr/>
      </p:nvGrpSpPr>
      <p:grpSpPr>
        <a:xfrm>
          <a:off x="0" y="0"/>
          <a:ext cx="0" cy="0"/>
          <a:chOff x="0" y="0"/>
          <a:chExt cx="0" cy="0"/>
        </a:xfrm>
      </p:grpSpPr>
      <p:sp>
        <p:nvSpPr>
          <p:cNvPr id="15" name="Holder 3">
            <a:extLst>
              <a:ext uri="{FF2B5EF4-FFF2-40B4-BE49-F238E27FC236}">
                <a16:creationId xmlns:a16="http://schemas.microsoft.com/office/drawing/2014/main" id="{A23A783B-D46D-89CD-CA59-B58135B3FD71}"/>
              </a:ext>
            </a:extLst>
          </p:cNvPr>
          <p:cNvSpPr>
            <a:spLocks noGrp="1" noChangeAspect="1"/>
          </p:cNvSpPr>
          <p:nvPr>
            <p:ph type="body" idx="10"/>
          </p:nvPr>
        </p:nvSpPr>
        <p:spPr>
          <a:xfrm>
            <a:off x="5263461" y="4898231"/>
            <a:ext cx="6615156" cy="876300"/>
          </a:xfrm>
          <a:prstGeom prst="rect">
            <a:avLst/>
          </a:prstGeom>
        </p:spPr>
        <p:txBody>
          <a:bodyPr lIns="0" tIns="0" rIns="0" bIns="0">
            <a:normAutofit/>
          </a:bodyPr>
          <a:lstStyle>
            <a:lvl1pPr marL="0" indent="0">
              <a:buFontTx/>
              <a:buNone/>
              <a:defRPr sz="1600" b="0" i="1">
                <a:solidFill>
                  <a:srgbClr val="B8263A"/>
                </a:solidFill>
                <a:latin typeface="Hind Vadodara" panose="02000000000000000000" pitchFamily="2" charset="77"/>
                <a:cs typeface="Hind Vadodara" panose="02000000000000000000" pitchFamily="2" charset="77"/>
              </a:defRPr>
            </a:lvl1pPr>
          </a:lstStyle>
          <a:p>
            <a:endParaRPr dirty="0"/>
          </a:p>
        </p:txBody>
      </p:sp>
      <p:sp>
        <p:nvSpPr>
          <p:cNvPr id="16" name="Holder 2">
            <a:extLst>
              <a:ext uri="{FF2B5EF4-FFF2-40B4-BE49-F238E27FC236}">
                <a16:creationId xmlns:a16="http://schemas.microsoft.com/office/drawing/2014/main" id="{458FD5E5-2EB0-5590-1F13-F3DFB81B9FCE}"/>
              </a:ext>
            </a:extLst>
          </p:cNvPr>
          <p:cNvSpPr>
            <a:spLocks noGrp="1"/>
          </p:cNvSpPr>
          <p:nvPr>
            <p:ph type="ctrTitle"/>
          </p:nvPr>
        </p:nvSpPr>
        <p:spPr>
          <a:xfrm>
            <a:off x="5263461" y="678007"/>
            <a:ext cx="6615156" cy="665018"/>
          </a:xfrm>
          <a:prstGeom prst="rect">
            <a:avLst/>
          </a:prstGeom>
        </p:spPr>
        <p:txBody>
          <a:bodyPr wrap="square" lIns="0" tIns="0" rIns="0" bIns="0">
            <a:noAutofit/>
          </a:bodyPr>
          <a:lstStyle>
            <a:lvl1pPr algn="l">
              <a:defRPr sz="4000" b="1" i="0" cap="all" baseline="0">
                <a:solidFill>
                  <a:srgbClr val="0E4773"/>
                </a:solidFill>
                <a:latin typeface="Hind Vadodara" panose="02000000000000000000" pitchFamily="2" charset="0"/>
                <a:cs typeface="Hind Vadodara" panose="02000000000000000000" pitchFamily="2" charset="0"/>
              </a:defRPr>
            </a:lvl1pPr>
          </a:lstStyle>
          <a:p>
            <a:endParaRPr dirty="0"/>
          </a:p>
        </p:txBody>
      </p:sp>
      <p:pic>
        <p:nvPicPr>
          <p:cNvPr id="17" name="Picture 16" descr="Logo&#10;&#10;Description automatically generated">
            <a:extLst>
              <a:ext uri="{FF2B5EF4-FFF2-40B4-BE49-F238E27FC236}">
                <a16:creationId xmlns:a16="http://schemas.microsoft.com/office/drawing/2014/main" id="{31AA3316-8BC1-35C2-E8F3-6BDCEB7A1E9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40996" y="5989738"/>
            <a:ext cx="1337621" cy="699657"/>
          </a:xfrm>
          <a:prstGeom prst="rect">
            <a:avLst/>
          </a:prstGeom>
        </p:spPr>
      </p:pic>
      <p:pic>
        <p:nvPicPr>
          <p:cNvPr id="5" name="Picture 4" descr="A picture containing green&#10;&#10;Description automatically generated">
            <a:extLst>
              <a:ext uri="{FF2B5EF4-FFF2-40B4-BE49-F238E27FC236}">
                <a16:creationId xmlns:a16="http://schemas.microsoft.com/office/drawing/2014/main" id="{2868DBB7-5CF9-F0CF-203E-860EFBE395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687824" cy="6858000"/>
          </a:xfrm>
          <a:prstGeom prst="rect">
            <a:avLst/>
          </a:prstGeom>
        </p:spPr>
      </p:pic>
      <p:sp>
        <p:nvSpPr>
          <p:cNvPr id="8" name="Text Placeholder 2">
            <a:extLst>
              <a:ext uri="{FF2B5EF4-FFF2-40B4-BE49-F238E27FC236}">
                <a16:creationId xmlns:a16="http://schemas.microsoft.com/office/drawing/2014/main" id="{49CC6856-417B-202B-1FA8-1DCE7E5D6BC7}"/>
              </a:ext>
            </a:extLst>
          </p:cNvPr>
          <p:cNvSpPr>
            <a:spLocks noGrp="1"/>
          </p:cNvSpPr>
          <p:nvPr>
            <p:ph idx="1" hasCustomPrompt="1"/>
          </p:nvPr>
        </p:nvSpPr>
        <p:spPr>
          <a:xfrm>
            <a:off x="5178743" y="1343025"/>
            <a:ext cx="6615156" cy="1908175"/>
          </a:xfrm>
          <a:prstGeom prst="rect">
            <a:avLst/>
          </a:prstGeom>
        </p:spPr>
        <p:txBody>
          <a:bodyPr vert="horz" lIns="91440" tIns="45720" rIns="91440" bIns="45720" rtlCol="0">
            <a:normAutofit/>
          </a:bodyPr>
          <a:lstStyle>
            <a:lvl1pPr marL="0" indent="0">
              <a:buNone/>
              <a:defRPr sz="4000">
                <a:solidFill>
                  <a:srgbClr val="0E4773"/>
                </a:solidFill>
                <a:latin typeface="Hind Vadodara" panose="02000000000000000000" pitchFamily="2" charset="0"/>
                <a:cs typeface="Hind Vadodara" panose="02000000000000000000" pitchFamily="2" charset="0"/>
              </a:defRPr>
            </a:lvl1pPr>
          </a:lstStyle>
          <a:p>
            <a:pPr lvl="0"/>
            <a:r>
              <a:rPr lang="en-US" dirty="0"/>
              <a:t>Click to add sub title</a:t>
            </a:r>
          </a:p>
        </p:txBody>
      </p:sp>
      <p:pic>
        <p:nvPicPr>
          <p:cNvPr id="4" name="Picture 3">
            <a:extLst>
              <a:ext uri="{FF2B5EF4-FFF2-40B4-BE49-F238E27FC236}">
                <a16:creationId xmlns:a16="http://schemas.microsoft.com/office/drawing/2014/main" id="{7FB1E7EC-E95D-69B7-788A-8E465DA6453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70953" y="1353789"/>
            <a:ext cx="4048622" cy="3918783"/>
          </a:xfrm>
          <a:prstGeom prst="rect">
            <a:avLst/>
          </a:prstGeom>
        </p:spPr>
      </p:pic>
    </p:spTree>
    <p:extLst>
      <p:ext uri="{BB962C8B-B14F-4D97-AF65-F5344CB8AC3E}">
        <p14:creationId xmlns:p14="http://schemas.microsoft.com/office/powerpoint/2010/main" val="3068766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er slide">
    <p:spTree>
      <p:nvGrpSpPr>
        <p:cNvPr id="1" name=""/>
        <p:cNvGrpSpPr/>
        <p:nvPr/>
      </p:nvGrpSpPr>
      <p:grpSpPr>
        <a:xfrm>
          <a:off x="0" y="0"/>
          <a:ext cx="0" cy="0"/>
          <a:chOff x="0" y="0"/>
          <a:chExt cx="0" cy="0"/>
        </a:xfrm>
      </p:grpSpPr>
      <p:sp>
        <p:nvSpPr>
          <p:cNvPr id="7" name="Holder 3">
            <a:extLst>
              <a:ext uri="{FF2B5EF4-FFF2-40B4-BE49-F238E27FC236}">
                <a16:creationId xmlns:a16="http://schemas.microsoft.com/office/drawing/2014/main" id="{B8CAD32B-CF8F-5D51-E5ED-3DA60FA31409}"/>
              </a:ext>
            </a:extLst>
          </p:cNvPr>
          <p:cNvSpPr>
            <a:spLocks noGrp="1" noChangeAspect="1"/>
          </p:cNvSpPr>
          <p:nvPr>
            <p:ph type="body" idx="10"/>
          </p:nvPr>
        </p:nvSpPr>
        <p:spPr>
          <a:xfrm>
            <a:off x="288762" y="1757613"/>
            <a:ext cx="11589853" cy="3971193"/>
          </a:xfrm>
          <a:prstGeom prst="rect">
            <a:avLst/>
          </a:prstGeom>
        </p:spPr>
        <p:txBody>
          <a:bodyPr lIns="0" tIns="0" rIns="0" bIns="0">
            <a:normAutofit/>
          </a:bodyPr>
          <a:lstStyle>
            <a:lvl1pPr marL="0" indent="0">
              <a:buFontTx/>
              <a:buNone/>
              <a:defRPr sz="2000" b="0" i="0">
                <a:solidFill>
                  <a:schemeClr val="tx1">
                    <a:lumMod val="75000"/>
                    <a:lumOff val="25000"/>
                  </a:schemeClr>
                </a:solidFill>
                <a:latin typeface="Hind Vadodara" panose="02000000000000000000" pitchFamily="2" charset="77"/>
                <a:cs typeface="Hind Vadodara" panose="02000000000000000000" pitchFamily="2" charset="77"/>
              </a:defRPr>
            </a:lvl1pPr>
          </a:lstStyle>
          <a:p>
            <a:endParaRPr dirty="0"/>
          </a:p>
        </p:txBody>
      </p:sp>
      <p:sp>
        <p:nvSpPr>
          <p:cNvPr id="8" name="Holder 2">
            <a:extLst>
              <a:ext uri="{FF2B5EF4-FFF2-40B4-BE49-F238E27FC236}">
                <a16:creationId xmlns:a16="http://schemas.microsoft.com/office/drawing/2014/main" id="{C4739C0C-F86B-AA5D-FA91-8AB238E42DDE}"/>
              </a:ext>
            </a:extLst>
          </p:cNvPr>
          <p:cNvSpPr>
            <a:spLocks noGrp="1"/>
          </p:cNvSpPr>
          <p:nvPr>
            <p:ph type="ctrTitle"/>
          </p:nvPr>
        </p:nvSpPr>
        <p:spPr>
          <a:xfrm>
            <a:off x="288763" y="554182"/>
            <a:ext cx="11589852" cy="434854"/>
          </a:xfrm>
          <a:prstGeom prst="rect">
            <a:avLst/>
          </a:prstGeom>
        </p:spPr>
        <p:txBody>
          <a:bodyPr wrap="square" lIns="0" tIns="0" rIns="0" bIns="0">
            <a:noAutofit/>
          </a:bodyPr>
          <a:lstStyle>
            <a:lvl1pPr algn="l">
              <a:defRPr sz="4000" b="1" i="0">
                <a:solidFill>
                  <a:srgbClr val="0E4773"/>
                </a:solidFill>
                <a:latin typeface="Hind Vadodara" panose="02000000000000000000" pitchFamily="2" charset="0"/>
                <a:cs typeface="Hind Vadodara" panose="02000000000000000000" pitchFamily="2" charset="0"/>
              </a:defRPr>
            </a:lvl1pPr>
          </a:lstStyle>
          <a:p>
            <a:endParaRPr dirty="0"/>
          </a:p>
        </p:txBody>
      </p:sp>
      <p:pic>
        <p:nvPicPr>
          <p:cNvPr id="9" name="Picture 8" descr="Logo&#10;&#10;Description automatically generated">
            <a:extLst>
              <a:ext uri="{FF2B5EF4-FFF2-40B4-BE49-F238E27FC236}">
                <a16:creationId xmlns:a16="http://schemas.microsoft.com/office/drawing/2014/main" id="{6811E350-75FA-794C-4D3A-11506B7611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40996" y="5989738"/>
            <a:ext cx="1337621" cy="699657"/>
          </a:xfrm>
          <a:prstGeom prst="rect">
            <a:avLst/>
          </a:prstGeom>
        </p:spPr>
      </p:pic>
      <p:cxnSp>
        <p:nvCxnSpPr>
          <p:cNvPr id="10" name="Straight Connector 9">
            <a:extLst>
              <a:ext uri="{FF2B5EF4-FFF2-40B4-BE49-F238E27FC236}">
                <a16:creationId xmlns:a16="http://schemas.microsoft.com/office/drawing/2014/main" id="{3DF5ED3F-00D6-4E5D-8608-F876A732B519}"/>
              </a:ext>
            </a:extLst>
          </p:cNvPr>
          <p:cNvCxnSpPr>
            <a:cxnSpLocks/>
          </p:cNvCxnSpPr>
          <p:nvPr userDrawn="1"/>
        </p:nvCxnSpPr>
        <p:spPr>
          <a:xfrm>
            <a:off x="288763" y="360609"/>
            <a:ext cx="11589854" cy="0"/>
          </a:xfrm>
          <a:prstGeom prst="line">
            <a:avLst/>
          </a:prstGeom>
          <a:ln w="38100">
            <a:solidFill>
              <a:srgbClr val="E6869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154F94D-FBF1-58C0-F628-2254D918B4C3}"/>
              </a:ext>
            </a:extLst>
          </p:cNvPr>
          <p:cNvCxnSpPr>
            <a:cxnSpLocks/>
          </p:cNvCxnSpPr>
          <p:nvPr userDrawn="1"/>
        </p:nvCxnSpPr>
        <p:spPr>
          <a:xfrm>
            <a:off x="288763" y="1129188"/>
            <a:ext cx="11589854" cy="0"/>
          </a:xfrm>
          <a:prstGeom prst="line">
            <a:avLst/>
          </a:prstGeom>
          <a:ln w="38100">
            <a:solidFill>
              <a:srgbClr val="B826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961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375CD-A742-8CE6-7DE5-53D9179383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AF0B016C-93E2-9837-0630-68B991DA14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7D92649F-A05A-1BA0-ECE6-4307365EBE8C}"/>
              </a:ext>
            </a:extLst>
          </p:cNvPr>
          <p:cNvSpPr>
            <a:spLocks noGrp="1"/>
          </p:cNvSpPr>
          <p:nvPr>
            <p:ph type="dt" sz="half" idx="10"/>
          </p:nvPr>
        </p:nvSpPr>
        <p:spPr/>
        <p:txBody>
          <a:bodyPr/>
          <a:lstStyle/>
          <a:p>
            <a:fld id="{261C76BE-B363-4559-A9F1-D8F28B226B76}" type="datetimeFigureOut">
              <a:rPr lang="en-ZA" smtClean="0"/>
              <a:t>2022/10/08</a:t>
            </a:fld>
            <a:endParaRPr lang="en-ZA"/>
          </a:p>
        </p:txBody>
      </p:sp>
      <p:sp>
        <p:nvSpPr>
          <p:cNvPr id="5" name="Footer Placeholder 4">
            <a:extLst>
              <a:ext uri="{FF2B5EF4-FFF2-40B4-BE49-F238E27FC236}">
                <a16:creationId xmlns:a16="http://schemas.microsoft.com/office/drawing/2014/main" id="{8715415A-C7F6-FB29-8E63-173424EF29B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7337B23-F18E-44C8-E761-D281C1ABE05B}"/>
              </a:ext>
            </a:extLst>
          </p:cNvPr>
          <p:cNvSpPr>
            <a:spLocks noGrp="1"/>
          </p:cNvSpPr>
          <p:nvPr>
            <p:ph type="sldNum" sz="quarter" idx="12"/>
          </p:nvPr>
        </p:nvSpPr>
        <p:spPr/>
        <p:txBody>
          <a:bodyPr/>
          <a:lstStyle/>
          <a:p>
            <a:fld id="{DD95A029-3441-478A-841F-CA4F039C55D9}" type="slidenum">
              <a:rPr lang="en-ZA" smtClean="0"/>
              <a:t>‹#›</a:t>
            </a:fld>
            <a:endParaRPr lang="en-ZA"/>
          </a:p>
        </p:txBody>
      </p:sp>
    </p:spTree>
    <p:extLst>
      <p:ext uri="{BB962C8B-B14F-4D97-AF65-F5344CB8AC3E}">
        <p14:creationId xmlns:p14="http://schemas.microsoft.com/office/powerpoint/2010/main" val="1030099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A24E5-E265-C284-B146-EDEA1DD0FAE1}"/>
              </a:ext>
            </a:extLst>
          </p:cNvPr>
          <p:cNvSpPr>
            <a:spLocks noGrp="1"/>
          </p:cNvSpPr>
          <p:nvPr>
            <p:ph type="title"/>
          </p:nvPr>
        </p:nvSpPr>
        <p:spPr/>
        <p:txBody>
          <a:bodyPr/>
          <a:lstStyle/>
          <a:p>
            <a:r>
              <a:rPr lang="en-US" dirty="0"/>
              <a:t>Click to edit Master title style</a:t>
            </a:r>
            <a:endParaRPr lang="en-ZA" dirty="0"/>
          </a:p>
        </p:txBody>
      </p:sp>
      <p:sp>
        <p:nvSpPr>
          <p:cNvPr id="3" name="Date Placeholder 2">
            <a:extLst>
              <a:ext uri="{FF2B5EF4-FFF2-40B4-BE49-F238E27FC236}">
                <a16:creationId xmlns:a16="http://schemas.microsoft.com/office/drawing/2014/main" id="{5C3B93F8-E6CC-ED2C-5953-C5F574325940}"/>
              </a:ext>
            </a:extLst>
          </p:cNvPr>
          <p:cNvSpPr>
            <a:spLocks noGrp="1"/>
          </p:cNvSpPr>
          <p:nvPr>
            <p:ph type="dt" sz="half" idx="10"/>
          </p:nvPr>
        </p:nvSpPr>
        <p:spPr/>
        <p:txBody>
          <a:bodyPr/>
          <a:lstStyle/>
          <a:p>
            <a:fld id="{261C76BE-B363-4559-A9F1-D8F28B226B76}" type="datetimeFigureOut">
              <a:rPr lang="en-ZA" smtClean="0"/>
              <a:t>2022/10/08</a:t>
            </a:fld>
            <a:endParaRPr lang="en-ZA"/>
          </a:p>
        </p:txBody>
      </p:sp>
      <p:sp>
        <p:nvSpPr>
          <p:cNvPr id="4" name="Footer Placeholder 3">
            <a:extLst>
              <a:ext uri="{FF2B5EF4-FFF2-40B4-BE49-F238E27FC236}">
                <a16:creationId xmlns:a16="http://schemas.microsoft.com/office/drawing/2014/main" id="{11FEBDB2-2D3A-5D35-4F5C-B678C2A0F370}"/>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11226280-9FC1-9E49-B21D-ECC4C439C4E6}"/>
              </a:ext>
            </a:extLst>
          </p:cNvPr>
          <p:cNvSpPr>
            <a:spLocks noGrp="1"/>
          </p:cNvSpPr>
          <p:nvPr>
            <p:ph type="sldNum" sz="quarter" idx="12"/>
          </p:nvPr>
        </p:nvSpPr>
        <p:spPr/>
        <p:txBody>
          <a:bodyPr/>
          <a:lstStyle/>
          <a:p>
            <a:fld id="{DD95A029-3441-478A-841F-CA4F039C55D9}" type="slidenum">
              <a:rPr lang="en-ZA" smtClean="0"/>
              <a:t>‹#›</a:t>
            </a:fld>
            <a:endParaRPr lang="en-ZA"/>
          </a:p>
        </p:txBody>
      </p:sp>
    </p:spTree>
    <p:extLst>
      <p:ext uri="{BB962C8B-B14F-4D97-AF65-F5344CB8AC3E}">
        <p14:creationId xmlns:p14="http://schemas.microsoft.com/office/powerpoint/2010/main" val="2203305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rter - Re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A61756-32EF-5848-2058-59DF3956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84776" cy="6858000"/>
          </a:xfrm>
          <a:prstGeom prst="rect">
            <a:avLst/>
          </a:prstGeom>
        </p:spPr>
      </p:pic>
      <p:sp>
        <p:nvSpPr>
          <p:cNvPr id="15" name="Holder 3">
            <a:extLst>
              <a:ext uri="{FF2B5EF4-FFF2-40B4-BE49-F238E27FC236}">
                <a16:creationId xmlns:a16="http://schemas.microsoft.com/office/drawing/2014/main" id="{A23A783B-D46D-89CD-CA59-B58135B3FD71}"/>
              </a:ext>
            </a:extLst>
          </p:cNvPr>
          <p:cNvSpPr>
            <a:spLocks noGrp="1" noChangeAspect="1"/>
          </p:cNvSpPr>
          <p:nvPr>
            <p:ph type="body" idx="10"/>
          </p:nvPr>
        </p:nvSpPr>
        <p:spPr>
          <a:xfrm>
            <a:off x="5263461" y="4898231"/>
            <a:ext cx="6615156" cy="876300"/>
          </a:xfrm>
          <a:prstGeom prst="rect">
            <a:avLst/>
          </a:prstGeom>
        </p:spPr>
        <p:txBody>
          <a:bodyPr lIns="0" tIns="0" rIns="0" bIns="0">
            <a:normAutofit/>
          </a:bodyPr>
          <a:lstStyle>
            <a:lvl1pPr marL="0" indent="0">
              <a:buFontTx/>
              <a:buNone/>
              <a:defRPr sz="1600" b="0" i="1">
                <a:solidFill>
                  <a:srgbClr val="B8263A"/>
                </a:solidFill>
                <a:latin typeface="Hind Vadodara" panose="02000000000000000000" pitchFamily="2" charset="77"/>
                <a:cs typeface="Hind Vadodara" panose="02000000000000000000" pitchFamily="2" charset="77"/>
              </a:defRPr>
            </a:lvl1pPr>
          </a:lstStyle>
          <a:p>
            <a:endParaRPr dirty="0"/>
          </a:p>
        </p:txBody>
      </p:sp>
      <p:sp>
        <p:nvSpPr>
          <p:cNvPr id="16" name="Holder 2">
            <a:extLst>
              <a:ext uri="{FF2B5EF4-FFF2-40B4-BE49-F238E27FC236}">
                <a16:creationId xmlns:a16="http://schemas.microsoft.com/office/drawing/2014/main" id="{458FD5E5-2EB0-5590-1F13-F3DFB81B9FCE}"/>
              </a:ext>
            </a:extLst>
          </p:cNvPr>
          <p:cNvSpPr>
            <a:spLocks noGrp="1"/>
          </p:cNvSpPr>
          <p:nvPr>
            <p:ph type="ctrTitle"/>
          </p:nvPr>
        </p:nvSpPr>
        <p:spPr>
          <a:xfrm>
            <a:off x="5263461" y="678007"/>
            <a:ext cx="6615156" cy="665018"/>
          </a:xfrm>
          <a:prstGeom prst="rect">
            <a:avLst/>
          </a:prstGeom>
        </p:spPr>
        <p:txBody>
          <a:bodyPr wrap="square" lIns="0" tIns="0" rIns="0" bIns="0">
            <a:noAutofit/>
          </a:bodyPr>
          <a:lstStyle>
            <a:lvl1pPr algn="l">
              <a:defRPr sz="4000" b="1" i="0" cap="all" baseline="0">
                <a:solidFill>
                  <a:srgbClr val="0E4773"/>
                </a:solidFill>
                <a:latin typeface="Hind Vadodara" panose="02000000000000000000" pitchFamily="2" charset="0"/>
                <a:cs typeface="Hind Vadodara" panose="02000000000000000000" pitchFamily="2" charset="0"/>
              </a:defRPr>
            </a:lvl1pPr>
          </a:lstStyle>
          <a:p>
            <a:endParaRPr dirty="0"/>
          </a:p>
        </p:txBody>
      </p:sp>
      <p:pic>
        <p:nvPicPr>
          <p:cNvPr id="17" name="Picture 16" descr="Logo&#10;&#10;Description automatically generated">
            <a:extLst>
              <a:ext uri="{FF2B5EF4-FFF2-40B4-BE49-F238E27FC236}">
                <a16:creationId xmlns:a16="http://schemas.microsoft.com/office/drawing/2014/main" id="{31AA3316-8BC1-35C2-E8F3-6BDCEB7A1E9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540996" y="5989738"/>
            <a:ext cx="1337621" cy="699657"/>
          </a:xfrm>
          <a:prstGeom prst="rect">
            <a:avLst/>
          </a:prstGeom>
        </p:spPr>
      </p:pic>
      <p:sp>
        <p:nvSpPr>
          <p:cNvPr id="19" name="Text Placeholder 2">
            <a:extLst>
              <a:ext uri="{FF2B5EF4-FFF2-40B4-BE49-F238E27FC236}">
                <a16:creationId xmlns:a16="http://schemas.microsoft.com/office/drawing/2014/main" id="{4E5FE64B-6239-8CDF-1497-7088D7959BBE}"/>
              </a:ext>
            </a:extLst>
          </p:cNvPr>
          <p:cNvSpPr>
            <a:spLocks noGrp="1"/>
          </p:cNvSpPr>
          <p:nvPr>
            <p:ph idx="1" hasCustomPrompt="1"/>
          </p:nvPr>
        </p:nvSpPr>
        <p:spPr>
          <a:xfrm>
            <a:off x="5178743" y="1343025"/>
            <a:ext cx="6615156" cy="1908175"/>
          </a:xfrm>
          <a:prstGeom prst="rect">
            <a:avLst/>
          </a:prstGeom>
        </p:spPr>
        <p:txBody>
          <a:bodyPr vert="horz" lIns="91440" tIns="45720" rIns="91440" bIns="45720" rtlCol="0">
            <a:normAutofit/>
          </a:bodyPr>
          <a:lstStyle>
            <a:lvl1pPr marL="0" indent="0">
              <a:buNone/>
              <a:defRPr sz="4000">
                <a:solidFill>
                  <a:srgbClr val="0E4773"/>
                </a:solidFill>
                <a:latin typeface="Hind Vadodara" panose="02000000000000000000" pitchFamily="2" charset="0"/>
                <a:cs typeface="Hind Vadodara" panose="02000000000000000000" pitchFamily="2" charset="0"/>
              </a:defRPr>
            </a:lvl1pPr>
          </a:lstStyle>
          <a:p>
            <a:pPr lvl="0"/>
            <a:r>
              <a:rPr lang="en-US" dirty="0"/>
              <a:t>Click to add sub title</a:t>
            </a:r>
          </a:p>
        </p:txBody>
      </p:sp>
      <p:pic>
        <p:nvPicPr>
          <p:cNvPr id="3" name="Picture 2">
            <a:extLst>
              <a:ext uri="{FF2B5EF4-FFF2-40B4-BE49-F238E27FC236}">
                <a16:creationId xmlns:a16="http://schemas.microsoft.com/office/drawing/2014/main" id="{30868A52-2786-A048-1501-4F982518573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70953" y="1353789"/>
            <a:ext cx="4048622" cy="3918783"/>
          </a:xfrm>
          <a:prstGeom prst="rect">
            <a:avLst/>
          </a:prstGeom>
        </p:spPr>
      </p:pic>
    </p:spTree>
    <p:extLst>
      <p:ext uri="{BB962C8B-B14F-4D97-AF65-F5344CB8AC3E}">
        <p14:creationId xmlns:p14="http://schemas.microsoft.com/office/powerpoint/2010/main" val="1934229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rter - Green">
    <p:spTree>
      <p:nvGrpSpPr>
        <p:cNvPr id="1" name=""/>
        <p:cNvGrpSpPr/>
        <p:nvPr/>
      </p:nvGrpSpPr>
      <p:grpSpPr>
        <a:xfrm>
          <a:off x="0" y="0"/>
          <a:ext cx="0" cy="0"/>
          <a:chOff x="0" y="0"/>
          <a:chExt cx="0" cy="0"/>
        </a:xfrm>
      </p:grpSpPr>
      <p:sp>
        <p:nvSpPr>
          <p:cNvPr id="15" name="Holder 3">
            <a:extLst>
              <a:ext uri="{FF2B5EF4-FFF2-40B4-BE49-F238E27FC236}">
                <a16:creationId xmlns:a16="http://schemas.microsoft.com/office/drawing/2014/main" id="{A23A783B-D46D-89CD-CA59-B58135B3FD71}"/>
              </a:ext>
            </a:extLst>
          </p:cNvPr>
          <p:cNvSpPr>
            <a:spLocks noGrp="1" noChangeAspect="1"/>
          </p:cNvSpPr>
          <p:nvPr>
            <p:ph type="body" idx="10"/>
          </p:nvPr>
        </p:nvSpPr>
        <p:spPr>
          <a:xfrm>
            <a:off x="5263461" y="4898231"/>
            <a:ext cx="6615156" cy="876300"/>
          </a:xfrm>
          <a:prstGeom prst="rect">
            <a:avLst/>
          </a:prstGeom>
        </p:spPr>
        <p:txBody>
          <a:bodyPr lIns="0" tIns="0" rIns="0" bIns="0">
            <a:normAutofit/>
          </a:bodyPr>
          <a:lstStyle>
            <a:lvl1pPr marL="0" indent="0">
              <a:buFontTx/>
              <a:buNone/>
              <a:defRPr sz="1600" b="0" i="1">
                <a:solidFill>
                  <a:srgbClr val="B8263A"/>
                </a:solidFill>
                <a:latin typeface="Hind Vadodara" panose="02000000000000000000" pitchFamily="2" charset="77"/>
                <a:cs typeface="Hind Vadodara" panose="02000000000000000000" pitchFamily="2" charset="77"/>
              </a:defRPr>
            </a:lvl1pPr>
          </a:lstStyle>
          <a:p>
            <a:endParaRPr dirty="0"/>
          </a:p>
        </p:txBody>
      </p:sp>
      <p:sp>
        <p:nvSpPr>
          <p:cNvPr id="16" name="Holder 2">
            <a:extLst>
              <a:ext uri="{FF2B5EF4-FFF2-40B4-BE49-F238E27FC236}">
                <a16:creationId xmlns:a16="http://schemas.microsoft.com/office/drawing/2014/main" id="{458FD5E5-2EB0-5590-1F13-F3DFB81B9FCE}"/>
              </a:ext>
            </a:extLst>
          </p:cNvPr>
          <p:cNvSpPr>
            <a:spLocks noGrp="1"/>
          </p:cNvSpPr>
          <p:nvPr>
            <p:ph type="ctrTitle"/>
          </p:nvPr>
        </p:nvSpPr>
        <p:spPr>
          <a:xfrm>
            <a:off x="5263461" y="678007"/>
            <a:ext cx="6615156" cy="665018"/>
          </a:xfrm>
          <a:prstGeom prst="rect">
            <a:avLst/>
          </a:prstGeom>
        </p:spPr>
        <p:txBody>
          <a:bodyPr wrap="square" lIns="0" tIns="0" rIns="0" bIns="0">
            <a:noAutofit/>
          </a:bodyPr>
          <a:lstStyle>
            <a:lvl1pPr algn="l">
              <a:defRPr sz="4000" b="1" i="0" cap="all" baseline="0">
                <a:solidFill>
                  <a:srgbClr val="0E4773"/>
                </a:solidFill>
                <a:latin typeface="Hind Vadodara" panose="02000000000000000000" pitchFamily="2" charset="0"/>
                <a:cs typeface="Hind Vadodara" panose="02000000000000000000" pitchFamily="2" charset="0"/>
              </a:defRPr>
            </a:lvl1pPr>
          </a:lstStyle>
          <a:p>
            <a:endParaRPr dirty="0"/>
          </a:p>
        </p:txBody>
      </p:sp>
      <p:pic>
        <p:nvPicPr>
          <p:cNvPr id="17" name="Picture 16" descr="Logo&#10;&#10;Description automatically generated">
            <a:extLst>
              <a:ext uri="{FF2B5EF4-FFF2-40B4-BE49-F238E27FC236}">
                <a16:creationId xmlns:a16="http://schemas.microsoft.com/office/drawing/2014/main" id="{31AA3316-8BC1-35C2-E8F3-6BDCEB7A1E9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40996" y="5989738"/>
            <a:ext cx="1337621" cy="699657"/>
          </a:xfrm>
          <a:prstGeom prst="rect">
            <a:avLst/>
          </a:prstGeom>
        </p:spPr>
      </p:pic>
      <p:pic>
        <p:nvPicPr>
          <p:cNvPr id="5" name="Picture 4" descr="A picture containing green&#10;&#10;Description automatically generated">
            <a:extLst>
              <a:ext uri="{FF2B5EF4-FFF2-40B4-BE49-F238E27FC236}">
                <a16:creationId xmlns:a16="http://schemas.microsoft.com/office/drawing/2014/main" id="{2868DBB7-5CF9-F0CF-203E-860EFBE395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687824" cy="6858000"/>
          </a:xfrm>
          <a:prstGeom prst="rect">
            <a:avLst/>
          </a:prstGeom>
        </p:spPr>
      </p:pic>
      <p:sp>
        <p:nvSpPr>
          <p:cNvPr id="8" name="Text Placeholder 2">
            <a:extLst>
              <a:ext uri="{FF2B5EF4-FFF2-40B4-BE49-F238E27FC236}">
                <a16:creationId xmlns:a16="http://schemas.microsoft.com/office/drawing/2014/main" id="{49CC6856-417B-202B-1FA8-1DCE7E5D6BC7}"/>
              </a:ext>
            </a:extLst>
          </p:cNvPr>
          <p:cNvSpPr>
            <a:spLocks noGrp="1"/>
          </p:cNvSpPr>
          <p:nvPr>
            <p:ph idx="1" hasCustomPrompt="1"/>
          </p:nvPr>
        </p:nvSpPr>
        <p:spPr>
          <a:xfrm>
            <a:off x="5178743" y="1343025"/>
            <a:ext cx="6615156" cy="1908175"/>
          </a:xfrm>
          <a:prstGeom prst="rect">
            <a:avLst/>
          </a:prstGeom>
        </p:spPr>
        <p:txBody>
          <a:bodyPr vert="horz" lIns="91440" tIns="45720" rIns="91440" bIns="45720" rtlCol="0">
            <a:normAutofit/>
          </a:bodyPr>
          <a:lstStyle>
            <a:lvl1pPr marL="0" indent="0">
              <a:buNone/>
              <a:defRPr sz="4000">
                <a:solidFill>
                  <a:srgbClr val="0E4773"/>
                </a:solidFill>
                <a:latin typeface="Hind Vadodara" panose="02000000000000000000" pitchFamily="2" charset="0"/>
                <a:cs typeface="Hind Vadodara" panose="02000000000000000000" pitchFamily="2" charset="0"/>
              </a:defRPr>
            </a:lvl1pPr>
          </a:lstStyle>
          <a:p>
            <a:pPr lvl="0"/>
            <a:r>
              <a:rPr lang="en-US" dirty="0"/>
              <a:t>Click to add sub title</a:t>
            </a:r>
          </a:p>
        </p:txBody>
      </p:sp>
      <p:pic>
        <p:nvPicPr>
          <p:cNvPr id="4" name="Picture 3">
            <a:extLst>
              <a:ext uri="{FF2B5EF4-FFF2-40B4-BE49-F238E27FC236}">
                <a16:creationId xmlns:a16="http://schemas.microsoft.com/office/drawing/2014/main" id="{7FB1E7EC-E95D-69B7-788A-8E465DA6453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70953" y="1353789"/>
            <a:ext cx="4048622" cy="3918783"/>
          </a:xfrm>
          <a:prstGeom prst="rect">
            <a:avLst/>
          </a:prstGeom>
        </p:spPr>
      </p:pic>
    </p:spTree>
    <p:extLst>
      <p:ext uri="{BB962C8B-B14F-4D97-AF65-F5344CB8AC3E}">
        <p14:creationId xmlns:p14="http://schemas.microsoft.com/office/powerpoint/2010/main" val="4145538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7812E7-D946-1659-158E-F6E6BCED5B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DF5368AA-0F3A-BC7F-8A89-989AB223B8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84CF41F-1102-5FF5-9945-61F0BAA5E4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ZA"/>
          </a:p>
        </p:txBody>
      </p:sp>
      <p:sp>
        <p:nvSpPr>
          <p:cNvPr id="5" name="Footer Placeholder 4">
            <a:extLst>
              <a:ext uri="{FF2B5EF4-FFF2-40B4-BE49-F238E27FC236}">
                <a16:creationId xmlns:a16="http://schemas.microsoft.com/office/drawing/2014/main" id="{65601FBF-5505-9333-C9A9-785E8F2C39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770BA946-D8D6-BF48-C42E-854958BCB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5A029-3441-478A-841F-CA4F039C55D9}" type="slidenum">
              <a:rPr lang="en-ZA" smtClean="0"/>
              <a:t>‹#›</a:t>
            </a:fld>
            <a:endParaRPr lang="en-ZA"/>
          </a:p>
        </p:txBody>
      </p:sp>
    </p:spTree>
    <p:extLst>
      <p:ext uri="{BB962C8B-B14F-4D97-AF65-F5344CB8AC3E}">
        <p14:creationId xmlns:p14="http://schemas.microsoft.com/office/powerpoint/2010/main" val="3656838355"/>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0" r:id="rId4"/>
    <p:sldLayoutId id="2147483659"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7812E7-D946-1659-158E-F6E6BCED5B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DF5368AA-0F3A-BC7F-8A89-989AB223B8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84CF41F-1102-5FF5-9945-61F0BAA5E4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C76BE-B363-4559-A9F1-D8F28B226B76}" type="datetimeFigureOut">
              <a:rPr lang="en-ZA" smtClean="0"/>
              <a:t>2022/10/08</a:t>
            </a:fld>
            <a:endParaRPr lang="en-ZA"/>
          </a:p>
        </p:txBody>
      </p:sp>
      <p:sp>
        <p:nvSpPr>
          <p:cNvPr id="5" name="Footer Placeholder 4">
            <a:extLst>
              <a:ext uri="{FF2B5EF4-FFF2-40B4-BE49-F238E27FC236}">
                <a16:creationId xmlns:a16="http://schemas.microsoft.com/office/drawing/2014/main" id="{65601FBF-5505-9333-C9A9-785E8F2C39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770BA946-D8D6-BF48-C42E-854958BCB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5A029-3441-478A-841F-CA4F039C55D9}" type="slidenum">
              <a:rPr lang="en-ZA" smtClean="0"/>
              <a:t>‹#›</a:t>
            </a:fld>
            <a:endParaRPr lang="en-ZA"/>
          </a:p>
        </p:txBody>
      </p:sp>
    </p:spTree>
    <p:extLst>
      <p:ext uri="{BB962C8B-B14F-4D97-AF65-F5344CB8AC3E}">
        <p14:creationId xmlns:p14="http://schemas.microsoft.com/office/powerpoint/2010/main" val="14567379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6"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70.png"/><Relationship Id="rId39" Type="http://schemas.openxmlformats.org/officeDocument/2006/relationships/image" Target="../media/image83.png"/><Relationship Id="rId21" Type="http://schemas.openxmlformats.org/officeDocument/2006/relationships/image" Target="../media/image65.png"/><Relationship Id="rId34" Type="http://schemas.openxmlformats.org/officeDocument/2006/relationships/image" Target="../media/image78.png"/><Relationship Id="rId42" Type="http://schemas.openxmlformats.org/officeDocument/2006/relationships/image" Target="../media/image86.png"/><Relationship Id="rId7" Type="http://schemas.openxmlformats.org/officeDocument/2006/relationships/image" Target="../media/image51.pn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3.png"/><Relationship Id="rId41" Type="http://schemas.openxmlformats.org/officeDocument/2006/relationships/image" Target="../media/image85.png"/><Relationship Id="rId1" Type="http://schemas.openxmlformats.org/officeDocument/2006/relationships/slideLayout" Target="../slideLayouts/slideLayout5.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8.png"/><Relationship Id="rId32" Type="http://schemas.openxmlformats.org/officeDocument/2006/relationships/image" Target="../media/image76.png"/><Relationship Id="rId37" Type="http://schemas.openxmlformats.org/officeDocument/2006/relationships/image" Target="../media/image81.png"/><Relationship Id="rId40" Type="http://schemas.openxmlformats.org/officeDocument/2006/relationships/image" Target="../media/image84.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28" Type="http://schemas.openxmlformats.org/officeDocument/2006/relationships/image" Target="../media/image72.png"/><Relationship Id="rId36" Type="http://schemas.openxmlformats.org/officeDocument/2006/relationships/image" Target="../media/image80.png"/><Relationship Id="rId10" Type="http://schemas.openxmlformats.org/officeDocument/2006/relationships/image" Target="../media/image54.png"/><Relationship Id="rId19" Type="http://schemas.openxmlformats.org/officeDocument/2006/relationships/image" Target="../media/image63.png"/><Relationship Id="rId31" Type="http://schemas.openxmlformats.org/officeDocument/2006/relationships/image" Target="../media/image75.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png"/><Relationship Id="rId30" Type="http://schemas.openxmlformats.org/officeDocument/2006/relationships/image" Target="../media/image74.png"/><Relationship Id="rId35" Type="http://schemas.openxmlformats.org/officeDocument/2006/relationships/image" Target="../media/image79.png"/><Relationship Id="rId8" Type="http://schemas.openxmlformats.org/officeDocument/2006/relationships/image" Target="../media/image52.png"/><Relationship Id="rId3" Type="http://schemas.openxmlformats.org/officeDocument/2006/relationships/image" Target="../media/image47.pn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69.png"/><Relationship Id="rId33" Type="http://schemas.openxmlformats.org/officeDocument/2006/relationships/image" Target="../media/image77.png"/><Relationship Id="rId38" Type="http://schemas.openxmlformats.org/officeDocument/2006/relationships/image" Target="../media/image8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C23B7A-6185-C98B-C949-54C7CD928D7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5782056"/>
          </a:xfrm>
          <a:prstGeom prst="rect">
            <a:avLst/>
          </a:prstGeom>
        </p:spPr>
      </p:pic>
      <p:pic>
        <p:nvPicPr>
          <p:cNvPr id="13" name="Picture 12" descr="A picture containing person&#10;&#10;Description automatically generated">
            <a:extLst>
              <a:ext uri="{FF2B5EF4-FFF2-40B4-BE49-F238E27FC236}">
                <a16:creationId xmlns:a16="http://schemas.microsoft.com/office/drawing/2014/main" id="{E322EE5E-A72C-F6FC-82E6-69557DA157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60857" y="427839"/>
            <a:ext cx="5170439" cy="4967303"/>
          </a:xfrm>
          <a:prstGeom prst="rect">
            <a:avLst/>
          </a:prstGeom>
        </p:spPr>
      </p:pic>
      <p:sp>
        <p:nvSpPr>
          <p:cNvPr id="14" name="TextBox 13">
            <a:extLst>
              <a:ext uri="{FF2B5EF4-FFF2-40B4-BE49-F238E27FC236}">
                <a16:creationId xmlns:a16="http://schemas.microsoft.com/office/drawing/2014/main" id="{E1D7CC81-89B3-9F7C-3518-0D9D5D94BE7F}"/>
              </a:ext>
            </a:extLst>
          </p:cNvPr>
          <p:cNvSpPr txBox="1"/>
          <p:nvPr/>
        </p:nvSpPr>
        <p:spPr>
          <a:xfrm>
            <a:off x="680382" y="2228671"/>
            <a:ext cx="5170439" cy="1200329"/>
          </a:xfrm>
          <a:prstGeom prst="rect">
            <a:avLst/>
          </a:prstGeom>
          <a:noFill/>
        </p:spPr>
        <p:txBody>
          <a:bodyPr wrap="square" rtlCol="0">
            <a:spAutoFit/>
          </a:bodyPr>
          <a:lstStyle/>
          <a:p>
            <a:pPr algn="ctr"/>
            <a:r>
              <a:rPr lang="en-ZA" sz="3600" b="1" spc="300" dirty="0">
                <a:solidFill>
                  <a:schemeClr val="bg1"/>
                </a:solidFill>
                <a:latin typeface="Arial" panose="020B0604020202020204" pitchFamily="34" charset="0"/>
                <a:ea typeface="Fira Sans" panose="020B0503050000020004" pitchFamily="34" charset="0"/>
                <a:cs typeface="Arial" panose="020B0604020202020204" pitchFamily="34" charset="0"/>
              </a:rPr>
              <a:t>ANNUAL REPORT</a:t>
            </a:r>
          </a:p>
          <a:p>
            <a:pPr algn="ctr"/>
            <a:r>
              <a:rPr lang="en-ZA" sz="3600" spc="300" dirty="0">
                <a:solidFill>
                  <a:schemeClr val="bg1"/>
                </a:solidFill>
                <a:latin typeface="Arial" panose="020B0604020202020204" pitchFamily="34" charset="0"/>
                <a:ea typeface="Fira Sans" panose="020B0503050000020004" pitchFamily="34" charset="0"/>
                <a:cs typeface="Arial" panose="020B0604020202020204" pitchFamily="34" charset="0"/>
              </a:rPr>
              <a:t>2021 - 2022</a:t>
            </a:r>
          </a:p>
        </p:txBody>
      </p:sp>
      <p:pic>
        <p:nvPicPr>
          <p:cNvPr id="16" name="Picture 15" descr="Logo&#10;&#10;Description automatically generated">
            <a:extLst>
              <a:ext uri="{FF2B5EF4-FFF2-40B4-BE49-F238E27FC236}">
                <a16:creationId xmlns:a16="http://schemas.microsoft.com/office/drawing/2014/main" id="{D70C1ACE-D36B-98B3-4770-9B6326C5DD1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40996" y="5989738"/>
            <a:ext cx="1337621" cy="699657"/>
          </a:xfrm>
          <a:prstGeom prst="rect">
            <a:avLst/>
          </a:prstGeom>
        </p:spPr>
      </p:pic>
    </p:spTree>
    <p:extLst>
      <p:ext uri="{BB962C8B-B14F-4D97-AF65-F5344CB8AC3E}">
        <p14:creationId xmlns:p14="http://schemas.microsoft.com/office/powerpoint/2010/main" val="3452152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306884F5-FED7-08FB-0F1E-775FF8C2C1BF}"/>
              </a:ext>
            </a:extLst>
          </p:cNvPr>
          <p:cNvSpPr>
            <a:spLocks noGrp="1"/>
          </p:cNvSpPr>
          <p:nvPr>
            <p:ph type="ctrTitle"/>
          </p:nvPr>
        </p:nvSpPr>
        <p:spPr/>
        <p:txBody>
          <a:bodyPr/>
          <a:lstStyle/>
          <a:p>
            <a:r>
              <a:rPr lang="en-GB" dirty="0"/>
              <a:t>Profile of inmates at CCs and RDFs </a:t>
            </a:r>
          </a:p>
        </p:txBody>
      </p:sp>
      <p:sp>
        <p:nvSpPr>
          <p:cNvPr id="2" name="object 2">
            <a:extLst>
              <a:ext uri="{FF2B5EF4-FFF2-40B4-BE49-F238E27FC236}">
                <a16:creationId xmlns:a16="http://schemas.microsoft.com/office/drawing/2014/main" id="{6E94D7D4-978C-7B54-C81E-3CED365C85EB}"/>
              </a:ext>
            </a:extLst>
          </p:cNvPr>
          <p:cNvSpPr/>
          <p:nvPr/>
        </p:nvSpPr>
        <p:spPr>
          <a:xfrm>
            <a:off x="584263" y="1728965"/>
            <a:ext cx="3488054" cy="1189990"/>
          </a:xfrm>
          <a:custGeom>
            <a:avLst/>
            <a:gdLst/>
            <a:ahLst/>
            <a:cxnLst/>
            <a:rect l="l" t="t" r="r" b="b"/>
            <a:pathLst>
              <a:path w="3488054" h="1189989">
                <a:moveTo>
                  <a:pt x="0" y="1189837"/>
                </a:moveTo>
                <a:lnTo>
                  <a:pt x="3487432" y="1189837"/>
                </a:lnTo>
                <a:lnTo>
                  <a:pt x="3487432" y="0"/>
                </a:lnTo>
                <a:lnTo>
                  <a:pt x="0" y="0"/>
                </a:lnTo>
                <a:lnTo>
                  <a:pt x="0" y="1189837"/>
                </a:lnTo>
                <a:close/>
              </a:path>
            </a:pathLst>
          </a:custGeom>
          <a:solidFill>
            <a:srgbClr val="E1E2E3"/>
          </a:solidFill>
        </p:spPr>
        <p:txBody>
          <a:bodyPr wrap="square" lIns="0" tIns="0" rIns="0" bIns="0" rtlCol="0"/>
          <a:lstStyle/>
          <a:p>
            <a:endParaRPr/>
          </a:p>
        </p:txBody>
      </p:sp>
      <p:sp>
        <p:nvSpPr>
          <p:cNvPr id="3" name="object 3">
            <a:extLst>
              <a:ext uri="{FF2B5EF4-FFF2-40B4-BE49-F238E27FC236}">
                <a16:creationId xmlns:a16="http://schemas.microsoft.com/office/drawing/2014/main" id="{E3BFB6D6-A1F4-F363-C7D8-71B2B34BE72A}"/>
              </a:ext>
            </a:extLst>
          </p:cNvPr>
          <p:cNvSpPr txBox="1"/>
          <p:nvPr/>
        </p:nvSpPr>
        <p:spPr>
          <a:xfrm>
            <a:off x="828790" y="2145959"/>
            <a:ext cx="1056005" cy="371475"/>
          </a:xfrm>
          <a:prstGeom prst="rect">
            <a:avLst/>
          </a:prstGeom>
        </p:spPr>
        <p:txBody>
          <a:bodyPr vert="horz" wrap="square" lIns="0" tIns="16510" rIns="0" bIns="0" rtlCol="0">
            <a:spAutoFit/>
          </a:bodyPr>
          <a:lstStyle/>
          <a:p>
            <a:pPr marL="515620">
              <a:lnSpc>
                <a:spcPts val="1555"/>
              </a:lnSpc>
              <a:spcBef>
                <a:spcPts val="130"/>
              </a:spcBef>
            </a:pPr>
            <a:r>
              <a:rPr sz="1400" spc="10" dirty="0">
                <a:solidFill>
                  <a:srgbClr val="333333"/>
                </a:solidFill>
                <a:latin typeface="Fira Sans Medium"/>
                <a:cs typeface="Fira Sans Medium"/>
              </a:rPr>
              <a:t>92</a:t>
            </a:r>
            <a:r>
              <a:rPr sz="1400" spc="-85" dirty="0">
                <a:solidFill>
                  <a:srgbClr val="333333"/>
                </a:solidFill>
                <a:latin typeface="Fira Sans Medium"/>
                <a:cs typeface="Fira Sans Medium"/>
              </a:rPr>
              <a:t> </a:t>
            </a:r>
            <a:r>
              <a:rPr sz="1400" spc="5" dirty="0">
                <a:solidFill>
                  <a:srgbClr val="333333"/>
                </a:solidFill>
                <a:latin typeface="Fira Sans Medium"/>
                <a:cs typeface="Fira Sans Medium"/>
              </a:rPr>
              <a:t>439</a:t>
            </a:r>
            <a:endParaRPr sz="1400">
              <a:latin typeface="Fira Sans Medium"/>
              <a:cs typeface="Fira Sans Medium"/>
            </a:endParaRPr>
          </a:p>
          <a:p>
            <a:pPr>
              <a:lnSpc>
                <a:spcPts val="1135"/>
              </a:lnSpc>
            </a:pPr>
            <a:r>
              <a:rPr sz="1050" b="0" spc="0" dirty="0">
                <a:solidFill>
                  <a:srgbClr val="333333"/>
                </a:solidFill>
                <a:latin typeface="Fira Sans Light"/>
                <a:cs typeface="Fira Sans Light"/>
              </a:rPr>
              <a:t>Sentenced</a:t>
            </a:r>
            <a:r>
              <a:rPr sz="1050" b="0" spc="-50" dirty="0">
                <a:solidFill>
                  <a:srgbClr val="333333"/>
                </a:solidFill>
                <a:latin typeface="Fira Sans Light"/>
                <a:cs typeface="Fira Sans Light"/>
              </a:rPr>
              <a:t> </a:t>
            </a:r>
            <a:r>
              <a:rPr sz="1050" b="0" spc="5" dirty="0">
                <a:solidFill>
                  <a:srgbClr val="333333"/>
                </a:solidFill>
                <a:latin typeface="Fira Sans Light"/>
                <a:cs typeface="Fira Sans Light"/>
              </a:rPr>
              <a:t>males</a:t>
            </a:r>
            <a:endParaRPr sz="1050">
              <a:latin typeface="Fira Sans Light"/>
              <a:cs typeface="Fira Sans Light"/>
            </a:endParaRPr>
          </a:p>
        </p:txBody>
      </p:sp>
      <p:sp>
        <p:nvSpPr>
          <p:cNvPr id="4" name="object 4">
            <a:extLst>
              <a:ext uri="{FF2B5EF4-FFF2-40B4-BE49-F238E27FC236}">
                <a16:creationId xmlns:a16="http://schemas.microsoft.com/office/drawing/2014/main" id="{6782BCE7-002D-1FC3-6EF4-223078EEAC9F}"/>
              </a:ext>
            </a:extLst>
          </p:cNvPr>
          <p:cNvSpPr txBox="1"/>
          <p:nvPr/>
        </p:nvSpPr>
        <p:spPr>
          <a:xfrm>
            <a:off x="2820708" y="2144130"/>
            <a:ext cx="916940" cy="371475"/>
          </a:xfrm>
          <a:prstGeom prst="rect">
            <a:avLst/>
          </a:prstGeom>
        </p:spPr>
        <p:txBody>
          <a:bodyPr vert="horz" wrap="square" lIns="0" tIns="16510" rIns="0" bIns="0" rtlCol="0">
            <a:spAutoFit/>
          </a:bodyPr>
          <a:lstStyle/>
          <a:p>
            <a:pPr>
              <a:lnSpc>
                <a:spcPts val="1555"/>
              </a:lnSpc>
              <a:spcBef>
                <a:spcPts val="130"/>
              </a:spcBef>
            </a:pPr>
            <a:r>
              <a:rPr sz="1400" spc="10" dirty="0">
                <a:solidFill>
                  <a:srgbClr val="333333"/>
                </a:solidFill>
                <a:latin typeface="Fira Sans Medium"/>
                <a:cs typeface="Fira Sans Medium"/>
              </a:rPr>
              <a:t>42</a:t>
            </a:r>
            <a:r>
              <a:rPr sz="1400" spc="-5" dirty="0">
                <a:solidFill>
                  <a:srgbClr val="333333"/>
                </a:solidFill>
                <a:latin typeface="Fira Sans Medium"/>
                <a:cs typeface="Fira Sans Medium"/>
              </a:rPr>
              <a:t> </a:t>
            </a:r>
            <a:r>
              <a:rPr sz="1400" spc="10" dirty="0">
                <a:solidFill>
                  <a:srgbClr val="333333"/>
                </a:solidFill>
                <a:latin typeface="Fira Sans Medium"/>
                <a:cs typeface="Fira Sans Medium"/>
              </a:rPr>
              <a:t>707</a:t>
            </a:r>
            <a:endParaRPr sz="1400">
              <a:latin typeface="Fira Sans Medium"/>
              <a:cs typeface="Fira Sans Medium"/>
            </a:endParaRPr>
          </a:p>
          <a:p>
            <a:pPr>
              <a:lnSpc>
                <a:spcPts val="1135"/>
              </a:lnSpc>
            </a:pPr>
            <a:r>
              <a:rPr sz="1050" b="0" spc="5" dirty="0">
                <a:solidFill>
                  <a:srgbClr val="333333"/>
                </a:solidFill>
                <a:latin typeface="Fira Sans Light"/>
                <a:cs typeface="Fira Sans Light"/>
              </a:rPr>
              <a:t>Remand</a:t>
            </a:r>
            <a:r>
              <a:rPr sz="1050" b="0" spc="-55" dirty="0">
                <a:solidFill>
                  <a:srgbClr val="333333"/>
                </a:solidFill>
                <a:latin typeface="Fira Sans Light"/>
                <a:cs typeface="Fira Sans Light"/>
              </a:rPr>
              <a:t> </a:t>
            </a:r>
            <a:r>
              <a:rPr sz="1050" b="0" spc="5" dirty="0">
                <a:solidFill>
                  <a:srgbClr val="333333"/>
                </a:solidFill>
                <a:latin typeface="Fira Sans Light"/>
                <a:cs typeface="Fira Sans Light"/>
              </a:rPr>
              <a:t>males</a:t>
            </a:r>
            <a:endParaRPr sz="1050">
              <a:latin typeface="Fira Sans Light"/>
              <a:cs typeface="Fira Sans Light"/>
            </a:endParaRPr>
          </a:p>
        </p:txBody>
      </p:sp>
      <p:sp>
        <p:nvSpPr>
          <p:cNvPr id="5" name="object 5">
            <a:extLst>
              <a:ext uri="{FF2B5EF4-FFF2-40B4-BE49-F238E27FC236}">
                <a16:creationId xmlns:a16="http://schemas.microsoft.com/office/drawing/2014/main" id="{C37E4894-BC75-D95E-6F0D-4729C8CF13E6}"/>
              </a:ext>
            </a:extLst>
          </p:cNvPr>
          <p:cNvSpPr/>
          <p:nvPr/>
        </p:nvSpPr>
        <p:spPr>
          <a:xfrm>
            <a:off x="2013943" y="2009849"/>
            <a:ext cx="628650" cy="628650"/>
          </a:xfrm>
          <a:custGeom>
            <a:avLst/>
            <a:gdLst/>
            <a:ahLst/>
            <a:cxnLst/>
            <a:rect l="l" t="t" r="r" b="b"/>
            <a:pathLst>
              <a:path w="628650" h="628650">
                <a:moveTo>
                  <a:pt x="314032" y="0"/>
                </a:moveTo>
                <a:lnTo>
                  <a:pt x="267625" y="3405"/>
                </a:lnTo>
                <a:lnTo>
                  <a:pt x="223333" y="13296"/>
                </a:lnTo>
                <a:lnTo>
                  <a:pt x="181640" y="29187"/>
                </a:lnTo>
                <a:lnTo>
                  <a:pt x="143035" y="50594"/>
                </a:lnTo>
                <a:lnTo>
                  <a:pt x="108000" y="77029"/>
                </a:lnTo>
                <a:lnTo>
                  <a:pt x="77024" y="108008"/>
                </a:lnTo>
                <a:lnTo>
                  <a:pt x="50590" y="143043"/>
                </a:lnTo>
                <a:lnTo>
                  <a:pt x="29185" y="181651"/>
                </a:lnTo>
                <a:lnTo>
                  <a:pt x="13295" y="223344"/>
                </a:lnTo>
                <a:lnTo>
                  <a:pt x="3404" y="267637"/>
                </a:lnTo>
                <a:lnTo>
                  <a:pt x="0" y="314045"/>
                </a:lnTo>
                <a:lnTo>
                  <a:pt x="3404" y="360450"/>
                </a:lnTo>
                <a:lnTo>
                  <a:pt x="13295" y="404740"/>
                </a:lnTo>
                <a:lnTo>
                  <a:pt x="29185" y="446432"/>
                </a:lnTo>
                <a:lnTo>
                  <a:pt x="50590" y="485037"/>
                </a:lnTo>
                <a:lnTo>
                  <a:pt x="77024" y="520072"/>
                </a:lnTo>
                <a:lnTo>
                  <a:pt x="108000" y="551050"/>
                </a:lnTo>
                <a:lnTo>
                  <a:pt x="143035" y="577484"/>
                </a:lnTo>
                <a:lnTo>
                  <a:pt x="181640" y="598890"/>
                </a:lnTo>
                <a:lnTo>
                  <a:pt x="223333" y="614782"/>
                </a:lnTo>
                <a:lnTo>
                  <a:pt x="267625" y="624673"/>
                </a:lnTo>
                <a:lnTo>
                  <a:pt x="314032" y="628078"/>
                </a:lnTo>
                <a:lnTo>
                  <a:pt x="360437" y="624673"/>
                </a:lnTo>
                <a:lnTo>
                  <a:pt x="404728" y="614782"/>
                </a:lnTo>
                <a:lnTo>
                  <a:pt x="446419" y="598890"/>
                </a:lnTo>
                <a:lnTo>
                  <a:pt x="485025" y="577484"/>
                </a:lnTo>
                <a:lnTo>
                  <a:pt x="520059" y="551050"/>
                </a:lnTo>
                <a:lnTo>
                  <a:pt x="551037" y="520072"/>
                </a:lnTo>
                <a:lnTo>
                  <a:pt x="577472" y="485037"/>
                </a:lnTo>
                <a:lnTo>
                  <a:pt x="598878" y="446432"/>
                </a:lnTo>
                <a:lnTo>
                  <a:pt x="614769" y="404740"/>
                </a:lnTo>
                <a:lnTo>
                  <a:pt x="624660" y="360450"/>
                </a:lnTo>
                <a:lnTo>
                  <a:pt x="628065" y="314045"/>
                </a:lnTo>
                <a:lnTo>
                  <a:pt x="624660" y="267637"/>
                </a:lnTo>
                <a:lnTo>
                  <a:pt x="614769" y="223344"/>
                </a:lnTo>
                <a:lnTo>
                  <a:pt x="598878" y="181651"/>
                </a:lnTo>
                <a:lnTo>
                  <a:pt x="577472" y="143043"/>
                </a:lnTo>
                <a:lnTo>
                  <a:pt x="551037" y="108008"/>
                </a:lnTo>
                <a:lnTo>
                  <a:pt x="520059" y="77029"/>
                </a:lnTo>
                <a:lnTo>
                  <a:pt x="485025" y="50594"/>
                </a:lnTo>
                <a:lnTo>
                  <a:pt x="446419" y="29187"/>
                </a:lnTo>
                <a:lnTo>
                  <a:pt x="404728" y="13296"/>
                </a:lnTo>
                <a:lnTo>
                  <a:pt x="360437" y="3405"/>
                </a:lnTo>
                <a:lnTo>
                  <a:pt x="314032" y="0"/>
                </a:lnTo>
                <a:close/>
              </a:path>
            </a:pathLst>
          </a:custGeom>
          <a:solidFill>
            <a:srgbClr val="FFFFFF"/>
          </a:solidFill>
        </p:spPr>
        <p:txBody>
          <a:bodyPr wrap="square" lIns="0" tIns="0" rIns="0" bIns="0" rtlCol="0"/>
          <a:lstStyle/>
          <a:p>
            <a:endParaRPr/>
          </a:p>
        </p:txBody>
      </p:sp>
      <p:sp>
        <p:nvSpPr>
          <p:cNvPr id="6" name="object 6">
            <a:extLst>
              <a:ext uri="{FF2B5EF4-FFF2-40B4-BE49-F238E27FC236}">
                <a16:creationId xmlns:a16="http://schemas.microsoft.com/office/drawing/2014/main" id="{388F6828-F2F6-DD6A-0F48-5972A2A39D86}"/>
              </a:ext>
            </a:extLst>
          </p:cNvPr>
          <p:cNvSpPr/>
          <p:nvPr/>
        </p:nvSpPr>
        <p:spPr>
          <a:xfrm>
            <a:off x="2013943" y="2009849"/>
            <a:ext cx="628650" cy="628650"/>
          </a:xfrm>
          <a:custGeom>
            <a:avLst/>
            <a:gdLst/>
            <a:ahLst/>
            <a:cxnLst/>
            <a:rect l="l" t="t" r="r" b="b"/>
            <a:pathLst>
              <a:path w="628650" h="628650">
                <a:moveTo>
                  <a:pt x="314032" y="0"/>
                </a:moveTo>
                <a:lnTo>
                  <a:pt x="360437" y="3405"/>
                </a:lnTo>
                <a:lnTo>
                  <a:pt x="404728" y="13296"/>
                </a:lnTo>
                <a:lnTo>
                  <a:pt x="446419" y="29187"/>
                </a:lnTo>
                <a:lnTo>
                  <a:pt x="485025" y="50594"/>
                </a:lnTo>
                <a:lnTo>
                  <a:pt x="520059" y="77029"/>
                </a:lnTo>
                <a:lnTo>
                  <a:pt x="551037" y="108008"/>
                </a:lnTo>
                <a:lnTo>
                  <a:pt x="577472" y="143043"/>
                </a:lnTo>
                <a:lnTo>
                  <a:pt x="598878" y="181651"/>
                </a:lnTo>
                <a:lnTo>
                  <a:pt x="614769" y="223344"/>
                </a:lnTo>
                <a:lnTo>
                  <a:pt x="624660" y="267637"/>
                </a:lnTo>
                <a:lnTo>
                  <a:pt x="628065" y="314045"/>
                </a:lnTo>
                <a:lnTo>
                  <a:pt x="624660" y="360450"/>
                </a:lnTo>
                <a:lnTo>
                  <a:pt x="614769" y="404740"/>
                </a:lnTo>
                <a:lnTo>
                  <a:pt x="598878" y="446432"/>
                </a:lnTo>
                <a:lnTo>
                  <a:pt x="577472" y="485037"/>
                </a:lnTo>
                <a:lnTo>
                  <a:pt x="551037" y="520072"/>
                </a:lnTo>
                <a:lnTo>
                  <a:pt x="520059" y="551050"/>
                </a:lnTo>
                <a:lnTo>
                  <a:pt x="485025" y="577484"/>
                </a:lnTo>
                <a:lnTo>
                  <a:pt x="446419" y="598890"/>
                </a:lnTo>
                <a:lnTo>
                  <a:pt x="404728" y="614782"/>
                </a:lnTo>
                <a:lnTo>
                  <a:pt x="360437" y="624673"/>
                </a:lnTo>
                <a:lnTo>
                  <a:pt x="314032" y="628078"/>
                </a:lnTo>
                <a:lnTo>
                  <a:pt x="267625" y="624673"/>
                </a:lnTo>
                <a:lnTo>
                  <a:pt x="223333" y="614782"/>
                </a:lnTo>
                <a:lnTo>
                  <a:pt x="181640" y="598890"/>
                </a:lnTo>
                <a:lnTo>
                  <a:pt x="143035" y="577484"/>
                </a:lnTo>
                <a:lnTo>
                  <a:pt x="108000" y="551050"/>
                </a:lnTo>
                <a:lnTo>
                  <a:pt x="77024" y="520072"/>
                </a:lnTo>
                <a:lnTo>
                  <a:pt x="50590" y="485037"/>
                </a:lnTo>
                <a:lnTo>
                  <a:pt x="29185" y="446432"/>
                </a:lnTo>
                <a:lnTo>
                  <a:pt x="13295" y="404740"/>
                </a:lnTo>
                <a:lnTo>
                  <a:pt x="3404" y="360450"/>
                </a:lnTo>
                <a:lnTo>
                  <a:pt x="0" y="314045"/>
                </a:lnTo>
                <a:lnTo>
                  <a:pt x="3404" y="267637"/>
                </a:lnTo>
                <a:lnTo>
                  <a:pt x="13295" y="223344"/>
                </a:lnTo>
                <a:lnTo>
                  <a:pt x="29185" y="181651"/>
                </a:lnTo>
                <a:lnTo>
                  <a:pt x="50590" y="143043"/>
                </a:lnTo>
                <a:lnTo>
                  <a:pt x="77024" y="108008"/>
                </a:lnTo>
                <a:lnTo>
                  <a:pt x="108000" y="77029"/>
                </a:lnTo>
                <a:lnTo>
                  <a:pt x="143035" y="50594"/>
                </a:lnTo>
                <a:lnTo>
                  <a:pt x="181640" y="29187"/>
                </a:lnTo>
                <a:lnTo>
                  <a:pt x="223333" y="13296"/>
                </a:lnTo>
                <a:lnTo>
                  <a:pt x="267625" y="3405"/>
                </a:lnTo>
                <a:lnTo>
                  <a:pt x="314032" y="0"/>
                </a:lnTo>
                <a:close/>
              </a:path>
            </a:pathLst>
          </a:custGeom>
          <a:ln w="32118">
            <a:solidFill>
              <a:srgbClr val="000000"/>
            </a:solidFill>
          </a:ln>
        </p:spPr>
        <p:txBody>
          <a:bodyPr wrap="square" lIns="0" tIns="0" rIns="0" bIns="0" rtlCol="0"/>
          <a:lstStyle/>
          <a:p>
            <a:endParaRPr/>
          </a:p>
        </p:txBody>
      </p:sp>
      <p:sp>
        <p:nvSpPr>
          <p:cNvPr id="7" name="object 7">
            <a:extLst>
              <a:ext uri="{FF2B5EF4-FFF2-40B4-BE49-F238E27FC236}">
                <a16:creationId xmlns:a16="http://schemas.microsoft.com/office/drawing/2014/main" id="{2A2536B8-AEB7-92B7-7650-C66F73B28001}"/>
              </a:ext>
            </a:extLst>
          </p:cNvPr>
          <p:cNvSpPr/>
          <p:nvPr/>
        </p:nvSpPr>
        <p:spPr>
          <a:xfrm>
            <a:off x="2175052" y="2125345"/>
            <a:ext cx="305854" cy="488022"/>
          </a:xfrm>
          <a:prstGeom prst="rect">
            <a:avLst/>
          </a:prstGeom>
          <a:blipFill>
            <a:blip r:embed="rId2" cstate="print"/>
            <a:stretch>
              <a:fillRect/>
            </a:stretch>
          </a:blipFill>
        </p:spPr>
        <p:txBody>
          <a:bodyPr wrap="square" lIns="0" tIns="0" rIns="0" bIns="0" rtlCol="0"/>
          <a:lstStyle/>
          <a:p>
            <a:endParaRPr/>
          </a:p>
        </p:txBody>
      </p:sp>
      <p:sp>
        <p:nvSpPr>
          <p:cNvPr id="8" name="object 8">
            <a:extLst>
              <a:ext uri="{FF2B5EF4-FFF2-40B4-BE49-F238E27FC236}">
                <a16:creationId xmlns:a16="http://schemas.microsoft.com/office/drawing/2014/main" id="{C44D8AF9-C47F-5D8F-D715-41C44C5A4B08}"/>
              </a:ext>
            </a:extLst>
          </p:cNvPr>
          <p:cNvSpPr/>
          <p:nvPr/>
        </p:nvSpPr>
        <p:spPr>
          <a:xfrm>
            <a:off x="7842174" y="1728965"/>
            <a:ext cx="3488054" cy="1189990"/>
          </a:xfrm>
          <a:custGeom>
            <a:avLst/>
            <a:gdLst/>
            <a:ahLst/>
            <a:cxnLst/>
            <a:rect l="l" t="t" r="r" b="b"/>
            <a:pathLst>
              <a:path w="3488054" h="1189989">
                <a:moveTo>
                  <a:pt x="0" y="1189837"/>
                </a:moveTo>
                <a:lnTo>
                  <a:pt x="3487432" y="1189837"/>
                </a:lnTo>
                <a:lnTo>
                  <a:pt x="3487432" y="0"/>
                </a:lnTo>
                <a:lnTo>
                  <a:pt x="0" y="0"/>
                </a:lnTo>
                <a:lnTo>
                  <a:pt x="0" y="1189837"/>
                </a:lnTo>
                <a:close/>
              </a:path>
            </a:pathLst>
          </a:custGeom>
          <a:solidFill>
            <a:srgbClr val="E1E2E3"/>
          </a:solidFill>
        </p:spPr>
        <p:txBody>
          <a:bodyPr wrap="square" lIns="0" tIns="0" rIns="0" bIns="0" rtlCol="0"/>
          <a:lstStyle/>
          <a:p>
            <a:endParaRPr/>
          </a:p>
        </p:txBody>
      </p:sp>
      <p:sp>
        <p:nvSpPr>
          <p:cNvPr id="9" name="object 9">
            <a:extLst>
              <a:ext uri="{FF2B5EF4-FFF2-40B4-BE49-F238E27FC236}">
                <a16:creationId xmlns:a16="http://schemas.microsoft.com/office/drawing/2014/main" id="{66D7BE76-16F3-F946-0723-1D9F01D88277}"/>
              </a:ext>
            </a:extLst>
          </p:cNvPr>
          <p:cNvSpPr txBox="1"/>
          <p:nvPr/>
        </p:nvSpPr>
        <p:spPr>
          <a:xfrm>
            <a:off x="8248239" y="2077683"/>
            <a:ext cx="894715" cy="508000"/>
          </a:xfrm>
          <a:prstGeom prst="rect">
            <a:avLst/>
          </a:prstGeom>
        </p:spPr>
        <p:txBody>
          <a:bodyPr vert="horz" wrap="square" lIns="0" tIns="16510" rIns="0" bIns="0" rtlCol="0">
            <a:spAutoFit/>
          </a:bodyPr>
          <a:lstStyle/>
          <a:p>
            <a:pPr marL="462280">
              <a:lnSpc>
                <a:spcPts val="1555"/>
              </a:lnSpc>
              <a:spcBef>
                <a:spcPts val="130"/>
              </a:spcBef>
            </a:pPr>
            <a:r>
              <a:rPr sz="1400" spc="10" dirty="0">
                <a:solidFill>
                  <a:srgbClr val="333333"/>
                </a:solidFill>
                <a:latin typeface="Fira Sans Medium"/>
                <a:cs typeface="Fira Sans Medium"/>
              </a:rPr>
              <a:t>1</a:t>
            </a:r>
            <a:r>
              <a:rPr sz="1400" spc="-90" dirty="0">
                <a:solidFill>
                  <a:srgbClr val="333333"/>
                </a:solidFill>
                <a:latin typeface="Fira Sans Medium"/>
                <a:cs typeface="Fira Sans Medium"/>
              </a:rPr>
              <a:t> </a:t>
            </a:r>
            <a:r>
              <a:rPr sz="1400" spc="10" dirty="0">
                <a:solidFill>
                  <a:srgbClr val="333333"/>
                </a:solidFill>
                <a:latin typeface="Fira Sans Medium"/>
                <a:cs typeface="Fira Sans Medium"/>
              </a:rPr>
              <a:t>269</a:t>
            </a:r>
            <a:endParaRPr sz="1400">
              <a:latin typeface="Fira Sans Medium"/>
              <a:cs typeface="Fira Sans Medium"/>
            </a:endParaRPr>
          </a:p>
          <a:p>
            <a:pPr marR="5080" indent="240029">
              <a:lnSpc>
                <a:spcPts val="1080"/>
              </a:lnSpc>
              <a:spcBef>
                <a:spcPts val="60"/>
              </a:spcBef>
            </a:pPr>
            <a:r>
              <a:rPr sz="1050" b="0" spc="5" dirty="0">
                <a:solidFill>
                  <a:srgbClr val="333333"/>
                </a:solidFill>
                <a:latin typeface="Fira Sans Light"/>
                <a:cs typeface="Fira Sans Light"/>
              </a:rPr>
              <a:t>Sen</a:t>
            </a:r>
            <a:r>
              <a:rPr sz="1050" b="0" spc="-10" dirty="0">
                <a:solidFill>
                  <a:srgbClr val="333333"/>
                </a:solidFill>
                <a:latin typeface="Fira Sans Light"/>
                <a:cs typeface="Fira Sans Light"/>
              </a:rPr>
              <a:t>t</a:t>
            </a:r>
            <a:r>
              <a:rPr sz="1050" b="0" spc="5" dirty="0">
                <a:solidFill>
                  <a:srgbClr val="333333"/>
                </a:solidFill>
                <a:latin typeface="Fira Sans Light"/>
                <a:cs typeface="Fira Sans Light"/>
              </a:rPr>
              <a:t>en</a:t>
            </a:r>
            <a:r>
              <a:rPr sz="1050" b="0" spc="-5" dirty="0">
                <a:solidFill>
                  <a:srgbClr val="333333"/>
                </a:solidFill>
                <a:latin typeface="Fira Sans Light"/>
                <a:cs typeface="Fira Sans Light"/>
              </a:rPr>
              <a:t>c</a:t>
            </a:r>
            <a:r>
              <a:rPr sz="1050" b="0" spc="5" dirty="0">
                <a:solidFill>
                  <a:srgbClr val="333333"/>
                </a:solidFill>
                <a:latin typeface="Fira Sans Light"/>
                <a:cs typeface="Fira Sans Light"/>
              </a:rPr>
              <a:t>ed  male</a:t>
            </a:r>
            <a:r>
              <a:rPr sz="1050" b="0" spc="-70" dirty="0">
                <a:solidFill>
                  <a:srgbClr val="333333"/>
                </a:solidFill>
                <a:latin typeface="Fira Sans Light"/>
                <a:cs typeface="Fira Sans Light"/>
              </a:rPr>
              <a:t> </a:t>
            </a:r>
            <a:r>
              <a:rPr sz="1050" b="0" spc="0" dirty="0">
                <a:solidFill>
                  <a:srgbClr val="333333"/>
                </a:solidFill>
                <a:latin typeface="Fira Sans Light"/>
                <a:cs typeface="Fira Sans Light"/>
              </a:rPr>
              <a:t>juveniles</a:t>
            </a:r>
            <a:endParaRPr sz="1050">
              <a:latin typeface="Fira Sans Light"/>
              <a:cs typeface="Fira Sans Light"/>
            </a:endParaRPr>
          </a:p>
        </p:txBody>
      </p:sp>
      <p:sp>
        <p:nvSpPr>
          <p:cNvPr id="10" name="object 10">
            <a:extLst>
              <a:ext uri="{FF2B5EF4-FFF2-40B4-BE49-F238E27FC236}">
                <a16:creationId xmlns:a16="http://schemas.microsoft.com/office/drawing/2014/main" id="{82679978-1651-2B2C-6F9B-5F7463474DB0}"/>
              </a:ext>
            </a:extLst>
          </p:cNvPr>
          <p:cNvSpPr txBox="1"/>
          <p:nvPr/>
        </p:nvSpPr>
        <p:spPr>
          <a:xfrm>
            <a:off x="10078621" y="2077683"/>
            <a:ext cx="894715" cy="508000"/>
          </a:xfrm>
          <a:prstGeom prst="rect">
            <a:avLst/>
          </a:prstGeom>
        </p:spPr>
        <p:txBody>
          <a:bodyPr vert="horz" wrap="square" lIns="0" tIns="16510" rIns="0" bIns="0" rtlCol="0">
            <a:spAutoFit/>
          </a:bodyPr>
          <a:lstStyle/>
          <a:p>
            <a:pPr>
              <a:lnSpc>
                <a:spcPts val="1555"/>
              </a:lnSpc>
              <a:spcBef>
                <a:spcPts val="130"/>
              </a:spcBef>
            </a:pPr>
            <a:r>
              <a:rPr sz="1400" spc="10" dirty="0">
                <a:solidFill>
                  <a:srgbClr val="333333"/>
                </a:solidFill>
                <a:latin typeface="Fira Sans Medium"/>
                <a:cs typeface="Fira Sans Medium"/>
              </a:rPr>
              <a:t>3</a:t>
            </a:r>
            <a:r>
              <a:rPr sz="1400" spc="-5" dirty="0">
                <a:solidFill>
                  <a:srgbClr val="333333"/>
                </a:solidFill>
                <a:latin typeface="Fira Sans Medium"/>
                <a:cs typeface="Fira Sans Medium"/>
              </a:rPr>
              <a:t> </a:t>
            </a:r>
            <a:r>
              <a:rPr sz="1400" spc="10" dirty="0">
                <a:solidFill>
                  <a:srgbClr val="333333"/>
                </a:solidFill>
                <a:latin typeface="Fira Sans Medium"/>
                <a:cs typeface="Fira Sans Medium"/>
              </a:rPr>
              <a:t>020</a:t>
            </a:r>
            <a:endParaRPr sz="1400">
              <a:latin typeface="Fira Sans Medium"/>
              <a:cs typeface="Fira Sans Medium"/>
            </a:endParaRPr>
          </a:p>
          <a:p>
            <a:pPr>
              <a:lnSpc>
                <a:spcPts val="1040"/>
              </a:lnSpc>
            </a:pPr>
            <a:r>
              <a:rPr sz="1050" b="0" spc="5" dirty="0">
                <a:solidFill>
                  <a:srgbClr val="333333"/>
                </a:solidFill>
                <a:latin typeface="Fira Sans Light"/>
                <a:cs typeface="Fira Sans Light"/>
              </a:rPr>
              <a:t>Remand</a:t>
            </a:r>
            <a:endParaRPr sz="1050">
              <a:latin typeface="Fira Sans Light"/>
              <a:cs typeface="Fira Sans Light"/>
            </a:endParaRPr>
          </a:p>
          <a:p>
            <a:pPr>
              <a:lnSpc>
                <a:spcPts val="1170"/>
              </a:lnSpc>
            </a:pPr>
            <a:r>
              <a:rPr sz="1050" b="0" spc="5" dirty="0">
                <a:solidFill>
                  <a:srgbClr val="333333"/>
                </a:solidFill>
                <a:latin typeface="Fira Sans Light"/>
                <a:cs typeface="Fira Sans Light"/>
              </a:rPr>
              <a:t>male</a:t>
            </a:r>
            <a:r>
              <a:rPr sz="1050" b="0" spc="-50" dirty="0">
                <a:solidFill>
                  <a:srgbClr val="333333"/>
                </a:solidFill>
                <a:latin typeface="Fira Sans Light"/>
                <a:cs typeface="Fira Sans Light"/>
              </a:rPr>
              <a:t> </a:t>
            </a:r>
            <a:r>
              <a:rPr sz="1050" b="0" spc="0" dirty="0">
                <a:solidFill>
                  <a:srgbClr val="333333"/>
                </a:solidFill>
                <a:latin typeface="Fira Sans Light"/>
                <a:cs typeface="Fira Sans Light"/>
              </a:rPr>
              <a:t>juveniles</a:t>
            </a:r>
            <a:endParaRPr sz="1050">
              <a:latin typeface="Fira Sans Light"/>
              <a:cs typeface="Fira Sans Light"/>
            </a:endParaRPr>
          </a:p>
        </p:txBody>
      </p:sp>
      <p:sp>
        <p:nvSpPr>
          <p:cNvPr id="11" name="object 11">
            <a:extLst>
              <a:ext uri="{FF2B5EF4-FFF2-40B4-BE49-F238E27FC236}">
                <a16:creationId xmlns:a16="http://schemas.microsoft.com/office/drawing/2014/main" id="{2D22DED9-C15B-515B-CA6D-0340A502156A}"/>
              </a:ext>
            </a:extLst>
          </p:cNvPr>
          <p:cNvSpPr/>
          <p:nvPr/>
        </p:nvSpPr>
        <p:spPr>
          <a:xfrm>
            <a:off x="9271855" y="2009849"/>
            <a:ext cx="628650" cy="628650"/>
          </a:xfrm>
          <a:custGeom>
            <a:avLst/>
            <a:gdLst/>
            <a:ahLst/>
            <a:cxnLst/>
            <a:rect l="l" t="t" r="r" b="b"/>
            <a:pathLst>
              <a:path w="628650" h="628650">
                <a:moveTo>
                  <a:pt x="314032" y="0"/>
                </a:moveTo>
                <a:lnTo>
                  <a:pt x="267625" y="3405"/>
                </a:lnTo>
                <a:lnTo>
                  <a:pt x="223333" y="13296"/>
                </a:lnTo>
                <a:lnTo>
                  <a:pt x="181640" y="29187"/>
                </a:lnTo>
                <a:lnTo>
                  <a:pt x="143035" y="50594"/>
                </a:lnTo>
                <a:lnTo>
                  <a:pt x="108000" y="77029"/>
                </a:lnTo>
                <a:lnTo>
                  <a:pt x="77024" y="108008"/>
                </a:lnTo>
                <a:lnTo>
                  <a:pt x="50590" y="143043"/>
                </a:lnTo>
                <a:lnTo>
                  <a:pt x="29185" y="181651"/>
                </a:lnTo>
                <a:lnTo>
                  <a:pt x="13295" y="223344"/>
                </a:lnTo>
                <a:lnTo>
                  <a:pt x="3404" y="267637"/>
                </a:lnTo>
                <a:lnTo>
                  <a:pt x="0" y="314045"/>
                </a:lnTo>
                <a:lnTo>
                  <a:pt x="3404" y="360450"/>
                </a:lnTo>
                <a:lnTo>
                  <a:pt x="13295" y="404740"/>
                </a:lnTo>
                <a:lnTo>
                  <a:pt x="29185" y="446432"/>
                </a:lnTo>
                <a:lnTo>
                  <a:pt x="50590" y="485037"/>
                </a:lnTo>
                <a:lnTo>
                  <a:pt x="77024" y="520072"/>
                </a:lnTo>
                <a:lnTo>
                  <a:pt x="108000" y="551050"/>
                </a:lnTo>
                <a:lnTo>
                  <a:pt x="143035" y="577484"/>
                </a:lnTo>
                <a:lnTo>
                  <a:pt x="181640" y="598890"/>
                </a:lnTo>
                <a:lnTo>
                  <a:pt x="223333" y="614782"/>
                </a:lnTo>
                <a:lnTo>
                  <a:pt x="267625" y="624673"/>
                </a:lnTo>
                <a:lnTo>
                  <a:pt x="314032" y="628078"/>
                </a:lnTo>
                <a:lnTo>
                  <a:pt x="360437" y="624673"/>
                </a:lnTo>
                <a:lnTo>
                  <a:pt x="404728" y="614782"/>
                </a:lnTo>
                <a:lnTo>
                  <a:pt x="446419" y="598890"/>
                </a:lnTo>
                <a:lnTo>
                  <a:pt x="485025" y="577484"/>
                </a:lnTo>
                <a:lnTo>
                  <a:pt x="520059" y="551050"/>
                </a:lnTo>
                <a:lnTo>
                  <a:pt x="551037" y="520072"/>
                </a:lnTo>
                <a:lnTo>
                  <a:pt x="577472" y="485037"/>
                </a:lnTo>
                <a:lnTo>
                  <a:pt x="598878" y="446432"/>
                </a:lnTo>
                <a:lnTo>
                  <a:pt x="614769" y="404740"/>
                </a:lnTo>
                <a:lnTo>
                  <a:pt x="624660" y="360450"/>
                </a:lnTo>
                <a:lnTo>
                  <a:pt x="628065" y="314045"/>
                </a:lnTo>
                <a:lnTo>
                  <a:pt x="624660" y="267637"/>
                </a:lnTo>
                <a:lnTo>
                  <a:pt x="614769" y="223344"/>
                </a:lnTo>
                <a:lnTo>
                  <a:pt x="598878" y="181651"/>
                </a:lnTo>
                <a:lnTo>
                  <a:pt x="577472" y="143043"/>
                </a:lnTo>
                <a:lnTo>
                  <a:pt x="551037" y="108008"/>
                </a:lnTo>
                <a:lnTo>
                  <a:pt x="520059" y="77029"/>
                </a:lnTo>
                <a:lnTo>
                  <a:pt x="485025" y="50594"/>
                </a:lnTo>
                <a:lnTo>
                  <a:pt x="446419" y="29187"/>
                </a:lnTo>
                <a:lnTo>
                  <a:pt x="404728" y="13296"/>
                </a:lnTo>
                <a:lnTo>
                  <a:pt x="360437" y="3405"/>
                </a:lnTo>
                <a:lnTo>
                  <a:pt x="314032" y="0"/>
                </a:lnTo>
                <a:close/>
              </a:path>
            </a:pathLst>
          </a:custGeom>
          <a:solidFill>
            <a:srgbClr val="FFFFFF"/>
          </a:solidFill>
        </p:spPr>
        <p:txBody>
          <a:bodyPr wrap="square" lIns="0" tIns="0" rIns="0" bIns="0" rtlCol="0"/>
          <a:lstStyle/>
          <a:p>
            <a:endParaRPr/>
          </a:p>
        </p:txBody>
      </p:sp>
      <p:sp>
        <p:nvSpPr>
          <p:cNvPr id="12" name="object 12">
            <a:extLst>
              <a:ext uri="{FF2B5EF4-FFF2-40B4-BE49-F238E27FC236}">
                <a16:creationId xmlns:a16="http://schemas.microsoft.com/office/drawing/2014/main" id="{B3A034C6-06E1-17DF-DA8F-07E1737AD4F1}"/>
              </a:ext>
            </a:extLst>
          </p:cNvPr>
          <p:cNvSpPr/>
          <p:nvPr/>
        </p:nvSpPr>
        <p:spPr>
          <a:xfrm>
            <a:off x="9271855" y="2009849"/>
            <a:ext cx="628650" cy="628650"/>
          </a:xfrm>
          <a:custGeom>
            <a:avLst/>
            <a:gdLst/>
            <a:ahLst/>
            <a:cxnLst/>
            <a:rect l="l" t="t" r="r" b="b"/>
            <a:pathLst>
              <a:path w="628650" h="628650">
                <a:moveTo>
                  <a:pt x="314032" y="0"/>
                </a:moveTo>
                <a:lnTo>
                  <a:pt x="360437" y="3405"/>
                </a:lnTo>
                <a:lnTo>
                  <a:pt x="404728" y="13296"/>
                </a:lnTo>
                <a:lnTo>
                  <a:pt x="446419" y="29187"/>
                </a:lnTo>
                <a:lnTo>
                  <a:pt x="485025" y="50594"/>
                </a:lnTo>
                <a:lnTo>
                  <a:pt x="520059" y="77029"/>
                </a:lnTo>
                <a:lnTo>
                  <a:pt x="551037" y="108008"/>
                </a:lnTo>
                <a:lnTo>
                  <a:pt x="577472" y="143043"/>
                </a:lnTo>
                <a:lnTo>
                  <a:pt x="598878" y="181651"/>
                </a:lnTo>
                <a:lnTo>
                  <a:pt x="614769" y="223344"/>
                </a:lnTo>
                <a:lnTo>
                  <a:pt x="624660" y="267637"/>
                </a:lnTo>
                <a:lnTo>
                  <a:pt x="628065" y="314045"/>
                </a:lnTo>
                <a:lnTo>
                  <a:pt x="624660" y="360450"/>
                </a:lnTo>
                <a:lnTo>
                  <a:pt x="614769" y="404740"/>
                </a:lnTo>
                <a:lnTo>
                  <a:pt x="598878" y="446432"/>
                </a:lnTo>
                <a:lnTo>
                  <a:pt x="577472" y="485037"/>
                </a:lnTo>
                <a:lnTo>
                  <a:pt x="551037" y="520072"/>
                </a:lnTo>
                <a:lnTo>
                  <a:pt x="520059" y="551050"/>
                </a:lnTo>
                <a:lnTo>
                  <a:pt x="485025" y="577484"/>
                </a:lnTo>
                <a:lnTo>
                  <a:pt x="446419" y="598890"/>
                </a:lnTo>
                <a:lnTo>
                  <a:pt x="404728" y="614782"/>
                </a:lnTo>
                <a:lnTo>
                  <a:pt x="360437" y="624673"/>
                </a:lnTo>
                <a:lnTo>
                  <a:pt x="314032" y="628078"/>
                </a:lnTo>
                <a:lnTo>
                  <a:pt x="267625" y="624673"/>
                </a:lnTo>
                <a:lnTo>
                  <a:pt x="223333" y="614782"/>
                </a:lnTo>
                <a:lnTo>
                  <a:pt x="181640" y="598890"/>
                </a:lnTo>
                <a:lnTo>
                  <a:pt x="143035" y="577484"/>
                </a:lnTo>
                <a:lnTo>
                  <a:pt x="108000" y="551050"/>
                </a:lnTo>
                <a:lnTo>
                  <a:pt x="77024" y="520072"/>
                </a:lnTo>
                <a:lnTo>
                  <a:pt x="50590" y="485037"/>
                </a:lnTo>
                <a:lnTo>
                  <a:pt x="29185" y="446432"/>
                </a:lnTo>
                <a:lnTo>
                  <a:pt x="13295" y="404740"/>
                </a:lnTo>
                <a:lnTo>
                  <a:pt x="3404" y="360450"/>
                </a:lnTo>
                <a:lnTo>
                  <a:pt x="0" y="314045"/>
                </a:lnTo>
                <a:lnTo>
                  <a:pt x="3404" y="267637"/>
                </a:lnTo>
                <a:lnTo>
                  <a:pt x="13295" y="223344"/>
                </a:lnTo>
                <a:lnTo>
                  <a:pt x="29185" y="181651"/>
                </a:lnTo>
                <a:lnTo>
                  <a:pt x="50590" y="143043"/>
                </a:lnTo>
                <a:lnTo>
                  <a:pt x="77024" y="108008"/>
                </a:lnTo>
                <a:lnTo>
                  <a:pt x="108000" y="77029"/>
                </a:lnTo>
                <a:lnTo>
                  <a:pt x="143035" y="50594"/>
                </a:lnTo>
                <a:lnTo>
                  <a:pt x="181640" y="29187"/>
                </a:lnTo>
                <a:lnTo>
                  <a:pt x="223333" y="13296"/>
                </a:lnTo>
                <a:lnTo>
                  <a:pt x="267625" y="3405"/>
                </a:lnTo>
                <a:lnTo>
                  <a:pt x="314032" y="0"/>
                </a:lnTo>
                <a:close/>
              </a:path>
            </a:pathLst>
          </a:custGeom>
          <a:ln w="32118">
            <a:solidFill>
              <a:srgbClr val="000000"/>
            </a:solidFill>
          </a:ln>
        </p:spPr>
        <p:txBody>
          <a:bodyPr wrap="square" lIns="0" tIns="0" rIns="0" bIns="0" rtlCol="0"/>
          <a:lstStyle/>
          <a:p>
            <a:endParaRPr/>
          </a:p>
        </p:txBody>
      </p:sp>
      <p:sp>
        <p:nvSpPr>
          <p:cNvPr id="13" name="object 13">
            <a:extLst>
              <a:ext uri="{FF2B5EF4-FFF2-40B4-BE49-F238E27FC236}">
                <a16:creationId xmlns:a16="http://schemas.microsoft.com/office/drawing/2014/main" id="{77FAC5B3-C469-E52D-4AE5-83A8B539C96C}"/>
              </a:ext>
            </a:extLst>
          </p:cNvPr>
          <p:cNvSpPr/>
          <p:nvPr/>
        </p:nvSpPr>
        <p:spPr>
          <a:xfrm>
            <a:off x="9424441" y="2122157"/>
            <a:ext cx="322440" cy="491210"/>
          </a:xfrm>
          <a:prstGeom prst="rect">
            <a:avLst/>
          </a:prstGeom>
          <a:blipFill>
            <a:blip r:embed="rId3" cstate="print"/>
            <a:stretch>
              <a:fillRect/>
            </a:stretch>
          </a:blipFill>
        </p:spPr>
        <p:txBody>
          <a:bodyPr wrap="square" lIns="0" tIns="0" rIns="0" bIns="0" rtlCol="0"/>
          <a:lstStyle/>
          <a:p>
            <a:endParaRPr/>
          </a:p>
        </p:txBody>
      </p:sp>
      <p:sp>
        <p:nvSpPr>
          <p:cNvPr id="14" name="object 14">
            <a:extLst>
              <a:ext uri="{FF2B5EF4-FFF2-40B4-BE49-F238E27FC236}">
                <a16:creationId xmlns:a16="http://schemas.microsoft.com/office/drawing/2014/main" id="{04E444BD-F257-E3C4-E344-C0B50E4ED196}"/>
              </a:ext>
            </a:extLst>
          </p:cNvPr>
          <p:cNvSpPr/>
          <p:nvPr/>
        </p:nvSpPr>
        <p:spPr>
          <a:xfrm>
            <a:off x="4213212" y="1728965"/>
            <a:ext cx="3488054" cy="1189990"/>
          </a:xfrm>
          <a:custGeom>
            <a:avLst/>
            <a:gdLst/>
            <a:ahLst/>
            <a:cxnLst/>
            <a:rect l="l" t="t" r="r" b="b"/>
            <a:pathLst>
              <a:path w="3488054" h="1189989">
                <a:moveTo>
                  <a:pt x="0" y="1189837"/>
                </a:moveTo>
                <a:lnTo>
                  <a:pt x="3487432" y="1189837"/>
                </a:lnTo>
                <a:lnTo>
                  <a:pt x="3487432" y="0"/>
                </a:lnTo>
                <a:lnTo>
                  <a:pt x="0" y="0"/>
                </a:lnTo>
                <a:lnTo>
                  <a:pt x="0" y="1189837"/>
                </a:lnTo>
                <a:close/>
              </a:path>
            </a:pathLst>
          </a:custGeom>
          <a:solidFill>
            <a:srgbClr val="E1E2E3"/>
          </a:solidFill>
        </p:spPr>
        <p:txBody>
          <a:bodyPr wrap="square" lIns="0" tIns="0" rIns="0" bIns="0" rtlCol="0"/>
          <a:lstStyle/>
          <a:p>
            <a:endParaRPr/>
          </a:p>
        </p:txBody>
      </p:sp>
      <p:sp>
        <p:nvSpPr>
          <p:cNvPr id="15" name="object 15">
            <a:extLst>
              <a:ext uri="{FF2B5EF4-FFF2-40B4-BE49-F238E27FC236}">
                <a16:creationId xmlns:a16="http://schemas.microsoft.com/office/drawing/2014/main" id="{A37CBBBE-62BB-F5EA-0B0A-6A02C234EDB7}"/>
              </a:ext>
            </a:extLst>
          </p:cNvPr>
          <p:cNvSpPr txBox="1"/>
          <p:nvPr/>
        </p:nvSpPr>
        <p:spPr>
          <a:xfrm>
            <a:off x="4341506" y="2145959"/>
            <a:ext cx="1172210" cy="371475"/>
          </a:xfrm>
          <a:prstGeom prst="rect">
            <a:avLst/>
          </a:prstGeom>
        </p:spPr>
        <p:txBody>
          <a:bodyPr vert="horz" wrap="square" lIns="0" tIns="16510" rIns="0" bIns="0" rtlCol="0">
            <a:spAutoFit/>
          </a:bodyPr>
          <a:lstStyle/>
          <a:p>
            <a:pPr marL="748030">
              <a:lnSpc>
                <a:spcPts val="1555"/>
              </a:lnSpc>
              <a:spcBef>
                <a:spcPts val="130"/>
              </a:spcBef>
            </a:pPr>
            <a:r>
              <a:rPr sz="1400" spc="10" dirty="0">
                <a:solidFill>
                  <a:srgbClr val="333333"/>
                </a:solidFill>
                <a:latin typeface="Fira Sans Medium"/>
                <a:cs typeface="Fira Sans Medium"/>
              </a:rPr>
              <a:t>2</a:t>
            </a:r>
            <a:r>
              <a:rPr sz="1400" spc="-90" dirty="0">
                <a:solidFill>
                  <a:srgbClr val="333333"/>
                </a:solidFill>
                <a:latin typeface="Fira Sans Medium"/>
                <a:cs typeface="Fira Sans Medium"/>
              </a:rPr>
              <a:t> </a:t>
            </a:r>
            <a:r>
              <a:rPr sz="1400" spc="5" dirty="0">
                <a:solidFill>
                  <a:srgbClr val="333333"/>
                </a:solidFill>
                <a:latin typeface="Fira Sans Medium"/>
                <a:cs typeface="Fira Sans Medium"/>
              </a:rPr>
              <a:t>297</a:t>
            </a:r>
            <a:endParaRPr sz="1400">
              <a:latin typeface="Fira Sans Medium"/>
              <a:cs typeface="Fira Sans Medium"/>
            </a:endParaRPr>
          </a:p>
          <a:p>
            <a:pPr>
              <a:lnSpc>
                <a:spcPts val="1135"/>
              </a:lnSpc>
            </a:pPr>
            <a:r>
              <a:rPr sz="1050" b="0" spc="0" dirty="0">
                <a:solidFill>
                  <a:srgbClr val="333333"/>
                </a:solidFill>
                <a:latin typeface="Fira Sans Light"/>
                <a:cs typeface="Fira Sans Light"/>
              </a:rPr>
              <a:t>Sentenced</a:t>
            </a:r>
            <a:r>
              <a:rPr sz="1050" b="0" spc="-30" dirty="0">
                <a:solidFill>
                  <a:srgbClr val="333333"/>
                </a:solidFill>
                <a:latin typeface="Fira Sans Light"/>
                <a:cs typeface="Fira Sans Light"/>
              </a:rPr>
              <a:t> </a:t>
            </a:r>
            <a:r>
              <a:rPr sz="1050" b="0" spc="0" dirty="0">
                <a:solidFill>
                  <a:srgbClr val="333333"/>
                </a:solidFill>
                <a:latin typeface="Fira Sans Light"/>
                <a:cs typeface="Fira Sans Light"/>
              </a:rPr>
              <a:t>females</a:t>
            </a:r>
            <a:endParaRPr sz="1050">
              <a:latin typeface="Fira Sans Light"/>
              <a:cs typeface="Fira Sans Light"/>
            </a:endParaRPr>
          </a:p>
        </p:txBody>
      </p:sp>
      <p:sp>
        <p:nvSpPr>
          <p:cNvPr id="16" name="object 16">
            <a:extLst>
              <a:ext uri="{FF2B5EF4-FFF2-40B4-BE49-F238E27FC236}">
                <a16:creationId xmlns:a16="http://schemas.microsoft.com/office/drawing/2014/main" id="{80B3DCA5-4A9D-AAE9-0AA4-83756BB1E70B}"/>
              </a:ext>
            </a:extLst>
          </p:cNvPr>
          <p:cNvSpPr txBox="1"/>
          <p:nvPr/>
        </p:nvSpPr>
        <p:spPr>
          <a:xfrm>
            <a:off x="6431893" y="2145959"/>
            <a:ext cx="1071245" cy="371475"/>
          </a:xfrm>
          <a:prstGeom prst="rect">
            <a:avLst/>
          </a:prstGeom>
        </p:spPr>
        <p:txBody>
          <a:bodyPr vert="horz" wrap="square" lIns="0" tIns="16510" rIns="0" bIns="0" rtlCol="0">
            <a:spAutoFit/>
          </a:bodyPr>
          <a:lstStyle/>
          <a:p>
            <a:pPr>
              <a:lnSpc>
                <a:spcPts val="1555"/>
              </a:lnSpc>
              <a:spcBef>
                <a:spcPts val="130"/>
              </a:spcBef>
            </a:pPr>
            <a:r>
              <a:rPr sz="1400" spc="10" dirty="0">
                <a:solidFill>
                  <a:srgbClr val="333333"/>
                </a:solidFill>
                <a:latin typeface="Fira Sans Medium"/>
                <a:cs typeface="Fira Sans Medium"/>
              </a:rPr>
              <a:t>1</a:t>
            </a:r>
            <a:r>
              <a:rPr sz="1400" spc="-5" dirty="0">
                <a:solidFill>
                  <a:srgbClr val="333333"/>
                </a:solidFill>
                <a:latin typeface="Fira Sans Medium"/>
                <a:cs typeface="Fira Sans Medium"/>
              </a:rPr>
              <a:t> </a:t>
            </a:r>
            <a:r>
              <a:rPr sz="1400" spc="10" dirty="0">
                <a:solidFill>
                  <a:srgbClr val="333333"/>
                </a:solidFill>
                <a:latin typeface="Fira Sans Medium"/>
                <a:cs typeface="Fira Sans Medium"/>
              </a:rPr>
              <a:t>315</a:t>
            </a:r>
            <a:endParaRPr sz="1400">
              <a:latin typeface="Fira Sans Medium"/>
              <a:cs typeface="Fira Sans Medium"/>
            </a:endParaRPr>
          </a:p>
          <a:p>
            <a:pPr>
              <a:lnSpc>
                <a:spcPts val="1135"/>
              </a:lnSpc>
            </a:pPr>
            <a:r>
              <a:rPr sz="1050" b="0" spc="5" dirty="0">
                <a:solidFill>
                  <a:srgbClr val="333333"/>
                </a:solidFill>
                <a:latin typeface="Fira Sans Light"/>
                <a:cs typeface="Fira Sans Light"/>
              </a:rPr>
              <a:t>Remand</a:t>
            </a:r>
            <a:r>
              <a:rPr sz="1050" b="0" spc="250" dirty="0">
                <a:solidFill>
                  <a:srgbClr val="333333"/>
                </a:solidFill>
                <a:latin typeface="Fira Sans Light"/>
                <a:cs typeface="Fira Sans Light"/>
              </a:rPr>
              <a:t> </a:t>
            </a:r>
            <a:r>
              <a:rPr sz="1050" b="0" spc="0" dirty="0">
                <a:solidFill>
                  <a:srgbClr val="333333"/>
                </a:solidFill>
                <a:latin typeface="Fira Sans Light"/>
                <a:cs typeface="Fira Sans Light"/>
              </a:rPr>
              <a:t>females</a:t>
            </a:r>
            <a:endParaRPr sz="1050">
              <a:latin typeface="Fira Sans Light"/>
              <a:cs typeface="Fira Sans Light"/>
            </a:endParaRPr>
          </a:p>
        </p:txBody>
      </p:sp>
      <p:sp>
        <p:nvSpPr>
          <p:cNvPr id="17" name="object 17">
            <a:extLst>
              <a:ext uri="{FF2B5EF4-FFF2-40B4-BE49-F238E27FC236}">
                <a16:creationId xmlns:a16="http://schemas.microsoft.com/office/drawing/2014/main" id="{3F796FE4-700A-0A29-F8D8-E159447F25B1}"/>
              </a:ext>
            </a:extLst>
          </p:cNvPr>
          <p:cNvSpPr/>
          <p:nvPr/>
        </p:nvSpPr>
        <p:spPr>
          <a:xfrm>
            <a:off x="5642898" y="2009849"/>
            <a:ext cx="628650" cy="628650"/>
          </a:xfrm>
          <a:custGeom>
            <a:avLst/>
            <a:gdLst/>
            <a:ahLst/>
            <a:cxnLst/>
            <a:rect l="l" t="t" r="r" b="b"/>
            <a:pathLst>
              <a:path w="628650" h="628650">
                <a:moveTo>
                  <a:pt x="314032" y="0"/>
                </a:moveTo>
                <a:lnTo>
                  <a:pt x="267625" y="3405"/>
                </a:lnTo>
                <a:lnTo>
                  <a:pt x="223333" y="13296"/>
                </a:lnTo>
                <a:lnTo>
                  <a:pt x="181640" y="29187"/>
                </a:lnTo>
                <a:lnTo>
                  <a:pt x="143035" y="50594"/>
                </a:lnTo>
                <a:lnTo>
                  <a:pt x="108000" y="77029"/>
                </a:lnTo>
                <a:lnTo>
                  <a:pt x="77024" y="108008"/>
                </a:lnTo>
                <a:lnTo>
                  <a:pt x="50590" y="143043"/>
                </a:lnTo>
                <a:lnTo>
                  <a:pt x="29185" y="181651"/>
                </a:lnTo>
                <a:lnTo>
                  <a:pt x="13295" y="223344"/>
                </a:lnTo>
                <a:lnTo>
                  <a:pt x="3404" y="267637"/>
                </a:lnTo>
                <a:lnTo>
                  <a:pt x="0" y="314045"/>
                </a:lnTo>
                <a:lnTo>
                  <a:pt x="3404" y="360450"/>
                </a:lnTo>
                <a:lnTo>
                  <a:pt x="13295" y="404740"/>
                </a:lnTo>
                <a:lnTo>
                  <a:pt x="29185" y="446432"/>
                </a:lnTo>
                <a:lnTo>
                  <a:pt x="50590" y="485037"/>
                </a:lnTo>
                <a:lnTo>
                  <a:pt x="77024" y="520072"/>
                </a:lnTo>
                <a:lnTo>
                  <a:pt x="108000" y="551050"/>
                </a:lnTo>
                <a:lnTo>
                  <a:pt x="143035" y="577484"/>
                </a:lnTo>
                <a:lnTo>
                  <a:pt x="181640" y="598890"/>
                </a:lnTo>
                <a:lnTo>
                  <a:pt x="223333" y="614782"/>
                </a:lnTo>
                <a:lnTo>
                  <a:pt x="267625" y="624673"/>
                </a:lnTo>
                <a:lnTo>
                  <a:pt x="314032" y="628078"/>
                </a:lnTo>
                <a:lnTo>
                  <a:pt x="360437" y="624673"/>
                </a:lnTo>
                <a:lnTo>
                  <a:pt x="404728" y="614782"/>
                </a:lnTo>
                <a:lnTo>
                  <a:pt x="446419" y="598890"/>
                </a:lnTo>
                <a:lnTo>
                  <a:pt x="485025" y="577484"/>
                </a:lnTo>
                <a:lnTo>
                  <a:pt x="520059" y="551050"/>
                </a:lnTo>
                <a:lnTo>
                  <a:pt x="551037" y="520072"/>
                </a:lnTo>
                <a:lnTo>
                  <a:pt x="577472" y="485037"/>
                </a:lnTo>
                <a:lnTo>
                  <a:pt x="598878" y="446432"/>
                </a:lnTo>
                <a:lnTo>
                  <a:pt x="614769" y="404740"/>
                </a:lnTo>
                <a:lnTo>
                  <a:pt x="624660" y="360450"/>
                </a:lnTo>
                <a:lnTo>
                  <a:pt x="628065" y="314045"/>
                </a:lnTo>
                <a:lnTo>
                  <a:pt x="624660" y="267637"/>
                </a:lnTo>
                <a:lnTo>
                  <a:pt x="614769" y="223344"/>
                </a:lnTo>
                <a:lnTo>
                  <a:pt x="598878" y="181651"/>
                </a:lnTo>
                <a:lnTo>
                  <a:pt x="577472" y="143043"/>
                </a:lnTo>
                <a:lnTo>
                  <a:pt x="551037" y="108008"/>
                </a:lnTo>
                <a:lnTo>
                  <a:pt x="520059" y="77029"/>
                </a:lnTo>
                <a:lnTo>
                  <a:pt x="485025" y="50594"/>
                </a:lnTo>
                <a:lnTo>
                  <a:pt x="446419" y="29187"/>
                </a:lnTo>
                <a:lnTo>
                  <a:pt x="404728" y="13296"/>
                </a:lnTo>
                <a:lnTo>
                  <a:pt x="360437" y="3405"/>
                </a:lnTo>
                <a:lnTo>
                  <a:pt x="314032" y="0"/>
                </a:lnTo>
                <a:close/>
              </a:path>
            </a:pathLst>
          </a:custGeom>
          <a:solidFill>
            <a:srgbClr val="FFFFFF"/>
          </a:solidFill>
        </p:spPr>
        <p:txBody>
          <a:bodyPr wrap="square" lIns="0" tIns="0" rIns="0" bIns="0" rtlCol="0"/>
          <a:lstStyle/>
          <a:p>
            <a:endParaRPr/>
          </a:p>
        </p:txBody>
      </p:sp>
      <p:sp>
        <p:nvSpPr>
          <p:cNvPr id="18" name="object 18">
            <a:extLst>
              <a:ext uri="{FF2B5EF4-FFF2-40B4-BE49-F238E27FC236}">
                <a16:creationId xmlns:a16="http://schemas.microsoft.com/office/drawing/2014/main" id="{187E9EC6-28BE-51D3-0410-689450FA3E4C}"/>
              </a:ext>
            </a:extLst>
          </p:cNvPr>
          <p:cNvSpPr/>
          <p:nvPr/>
        </p:nvSpPr>
        <p:spPr>
          <a:xfrm>
            <a:off x="5642898" y="2009849"/>
            <a:ext cx="628650" cy="628650"/>
          </a:xfrm>
          <a:custGeom>
            <a:avLst/>
            <a:gdLst/>
            <a:ahLst/>
            <a:cxnLst/>
            <a:rect l="l" t="t" r="r" b="b"/>
            <a:pathLst>
              <a:path w="628650" h="628650">
                <a:moveTo>
                  <a:pt x="314032" y="0"/>
                </a:moveTo>
                <a:lnTo>
                  <a:pt x="360437" y="3405"/>
                </a:lnTo>
                <a:lnTo>
                  <a:pt x="404728" y="13296"/>
                </a:lnTo>
                <a:lnTo>
                  <a:pt x="446419" y="29187"/>
                </a:lnTo>
                <a:lnTo>
                  <a:pt x="485025" y="50594"/>
                </a:lnTo>
                <a:lnTo>
                  <a:pt x="520059" y="77029"/>
                </a:lnTo>
                <a:lnTo>
                  <a:pt x="551037" y="108008"/>
                </a:lnTo>
                <a:lnTo>
                  <a:pt x="577472" y="143043"/>
                </a:lnTo>
                <a:lnTo>
                  <a:pt x="598878" y="181651"/>
                </a:lnTo>
                <a:lnTo>
                  <a:pt x="614769" y="223344"/>
                </a:lnTo>
                <a:lnTo>
                  <a:pt x="624660" y="267637"/>
                </a:lnTo>
                <a:lnTo>
                  <a:pt x="628065" y="314045"/>
                </a:lnTo>
                <a:lnTo>
                  <a:pt x="624660" y="360450"/>
                </a:lnTo>
                <a:lnTo>
                  <a:pt x="614769" y="404740"/>
                </a:lnTo>
                <a:lnTo>
                  <a:pt x="598878" y="446432"/>
                </a:lnTo>
                <a:lnTo>
                  <a:pt x="577472" y="485037"/>
                </a:lnTo>
                <a:lnTo>
                  <a:pt x="551037" y="520072"/>
                </a:lnTo>
                <a:lnTo>
                  <a:pt x="520059" y="551050"/>
                </a:lnTo>
                <a:lnTo>
                  <a:pt x="485025" y="577484"/>
                </a:lnTo>
                <a:lnTo>
                  <a:pt x="446419" y="598890"/>
                </a:lnTo>
                <a:lnTo>
                  <a:pt x="404728" y="614782"/>
                </a:lnTo>
                <a:lnTo>
                  <a:pt x="360437" y="624673"/>
                </a:lnTo>
                <a:lnTo>
                  <a:pt x="314032" y="628078"/>
                </a:lnTo>
                <a:lnTo>
                  <a:pt x="267625" y="624673"/>
                </a:lnTo>
                <a:lnTo>
                  <a:pt x="223333" y="614782"/>
                </a:lnTo>
                <a:lnTo>
                  <a:pt x="181640" y="598890"/>
                </a:lnTo>
                <a:lnTo>
                  <a:pt x="143035" y="577484"/>
                </a:lnTo>
                <a:lnTo>
                  <a:pt x="108000" y="551050"/>
                </a:lnTo>
                <a:lnTo>
                  <a:pt x="77024" y="520072"/>
                </a:lnTo>
                <a:lnTo>
                  <a:pt x="50590" y="485037"/>
                </a:lnTo>
                <a:lnTo>
                  <a:pt x="29185" y="446432"/>
                </a:lnTo>
                <a:lnTo>
                  <a:pt x="13295" y="404740"/>
                </a:lnTo>
                <a:lnTo>
                  <a:pt x="3404" y="360450"/>
                </a:lnTo>
                <a:lnTo>
                  <a:pt x="0" y="314045"/>
                </a:lnTo>
                <a:lnTo>
                  <a:pt x="3404" y="267637"/>
                </a:lnTo>
                <a:lnTo>
                  <a:pt x="13295" y="223344"/>
                </a:lnTo>
                <a:lnTo>
                  <a:pt x="29185" y="181651"/>
                </a:lnTo>
                <a:lnTo>
                  <a:pt x="50590" y="143043"/>
                </a:lnTo>
                <a:lnTo>
                  <a:pt x="77024" y="108008"/>
                </a:lnTo>
                <a:lnTo>
                  <a:pt x="108000" y="77029"/>
                </a:lnTo>
                <a:lnTo>
                  <a:pt x="143035" y="50594"/>
                </a:lnTo>
                <a:lnTo>
                  <a:pt x="181640" y="29187"/>
                </a:lnTo>
                <a:lnTo>
                  <a:pt x="223333" y="13296"/>
                </a:lnTo>
                <a:lnTo>
                  <a:pt x="267625" y="3405"/>
                </a:lnTo>
                <a:lnTo>
                  <a:pt x="314032" y="0"/>
                </a:lnTo>
                <a:close/>
              </a:path>
            </a:pathLst>
          </a:custGeom>
          <a:ln w="32118">
            <a:solidFill>
              <a:srgbClr val="000000"/>
            </a:solidFill>
          </a:ln>
        </p:spPr>
        <p:txBody>
          <a:bodyPr wrap="square" lIns="0" tIns="0" rIns="0" bIns="0" rtlCol="0"/>
          <a:lstStyle/>
          <a:p>
            <a:endParaRPr/>
          </a:p>
        </p:txBody>
      </p:sp>
      <p:sp>
        <p:nvSpPr>
          <p:cNvPr id="19" name="object 19">
            <a:extLst>
              <a:ext uri="{FF2B5EF4-FFF2-40B4-BE49-F238E27FC236}">
                <a16:creationId xmlns:a16="http://schemas.microsoft.com/office/drawing/2014/main" id="{24FB107F-7385-A0EF-4F11-880F66A44A77}"/>
              </a:ext>
            </a:extLst>
          </p:cNvPr>
          <p:cNvSpPr/>
          <p:nvPr/>
        </p:nvSpPr>
        <p:spPr>
          <a:xfrm>
            <a:off x="5797156" y="2137410"/>
            <a:ext cx="312699" cy="477329"/>
          </a:xfrm>
          <a:prstGeom prst="rect">
            <a:avLst/>
          </a:prstGeom>
          <a:blipFill>
            <a:blip r:embed="rId4" cstate="print"/>
            <a:stretch>
              <a:fillRect/>
            </a:stretch>
          </a:blipFill>
        </p:spPr>
        <p:txBody>
          <a:bodyPr wrap="square" lIns="0" tIns="0" rIns="0" bIns="0" rtlCol="0"/>
          <a:lstStyle/>
          <a:p>
            <a:endParaRPr/>
          </a:p>
        </p:txBody>
      </p:sp>
      <p:sp>
        <p:nvSpPr>
          <p:cNvPr id="20" name="object 20">
            <a:extLst>
              <a:ext uri="{FF2B5EF4-FFF2-40B4-BE49-F238E27FC236}">
                <a16:creationId xmlns:a16="http://schemas.microsoft.com/office/drawing/2014/main" id="{D67EAF22-E989-AFE5-B78E-524561894F81}"/>
              </a:ext>
            </a:extLst>
          </p:cNvPr>
          <p:cNvSpPr/>
          <p:nvPr/>
        </p:nvSpPr>
        <p:spPr>
          <a:xfrm>
            <a:off x="4213212" y="3093085"/>
            <a:ext cx="3488054" cy="1189355"/>
          </a:xfrm>
          <a:custGeom>
            <a:avLst/>
            <a:gdLst/>
            <a:ahLst/>
            <a:cxnLst/>
            <a:rect l="l" t="t" r="r" b="b"/>
            <a:pathLst>
              <a:path w="3488054" h="1189354">
                <a:moveTo>
                  <a:pt x="0" y="1189037"/>
                </a:moveTo>
                <a:lnTo>
                  <a:pt x="3487432" y="1189037"/>
                </a:lnTo>
                <a:lnTo>
                  <a:pt x="3487432" y="0"/>
                </a:lnTo>
                <a:lnTo>
                  <a:pt x="0" y="0"/>
                </a:lnTo>
                <a:lnTo>
                  <a:pt x="0" y="1189037"/>
                </a:lnTo>
                <a:close/>
              </a:path>
            </a:pathLst>
          </a:custGeom>
          <a:solidFill>
            <a:srgbClr val="E1E2E3"/>
          </a:solidFill>
        </p:spPr>
        <p:txBody>
          <a:bodyPr wrap="square" lIns="0" tIns="0" rIns="0" bIns="0" rtlCol="0"/>
          <a:lstStyle/>
          <a:p>
            <a:endParaRPr/>
          </a:p>
        </p:txBody>
      </p:sp>
      <p:sp>
        <p:nvSpPr>
          <p:cNvPr id="23" name="object 21">
            <a:extLst>
              <a:ext uri="{FF2B5EF4-FFF2-40B4-BE49-F238E27FC236}">
                <a16:creationId xmlns:a16="http://schemas.microsoft.com/office/drawing/2014/main" id="{8569767A-F3C0-90E0-6533-DEE5F59DF38F}"/>
              </a:ext>
            </a:extLst>
          </p:cNvPr>
          <p:cNvSpPr txBox="1"/>
          <p:nvPr/>
        </p:nvSpPr>
        <p:spPr>
          <a:xfrm>
            <a:off x="4299419" y="3509671"/>
            <a:ext cx="1193165" cy="371475"/>
          </a:xfrm>
          <a:prstGeom prst="rect">
            <a:avLst/>
          </a:prstGeom>
        </p:spPr>
        <p:txBody>
          <a:bodyPr vert="horz" wrap="square" lIns="0" tIns="16510" rIns="0" bIns="0" rtlCol="0">
            <a:spAutoFit/>
          </a:bodyPr>
          <a:lstStyle/>
          <a:p>
            <a:pPr marR="5080" algn="r">
              <a:lnSpc>
                <a:spcPts val="1555"/>
              </a:lnSpc>
              <a:spcBef>
                <a:spcPts val="130"/>
              </a:spcBef>
            </a:pPr>
            <a:r>
              <a:rPr sz="1400" spc="10" dirty="0">
                <a:solidFill>
                  <a:srgbClr val="333333"/>
                </a:solidFill>
                <a:latin typeface="Fira Sans Medium"/>
                <a:cs typeface="Fira Sans Medium"/>
              </a:rPr>
              <a:t>38</a:t>
            </a:r>
            <a:endParaRPr sz="1400">
              <a:latin typeface="Fira Sans Medium"/>
              <a:cs typeface="Fira Sans Medium"/>
            </a:endParaRPr>
          </a:p>
          <a:p>
            <a:pPr marR="5080" algn="r">
              <a:lnSpc>
                <a:spcPts val="1135"/>
              </a:lnSpc>
            </a:pPr>
            <a:r>
              <a:rPr sz="1050" b="0" spc="0" dirty="0">
                <a:solidFill>
                  <a:srgbClr val="333333"/>
                </a:solidFill>
                <a:latin typeface="Fira Sans Light"/>
                <a:cs typeface="Fira Sans Light"/>
              </a:rPr>
              <a:t>Sentenced</a:t>
            </a:r>
            <a:r>
              <a:rPr sz="1050" b="0" spc="-30" dirty="0">
                <a:solidFill>
                  <a:srgbClr val="333333"/>
                </a:solidFill>
                <a:latin typeface="Fira Sans Light"/>
                <a:cs typeface="Fira Sans Light"/>
              </a:rPr>
              <a:t> </a:t>
            </a:r>
            <a:r>
              <a:rPr sz="1050" b="0" spc="0" dirty="0">
                <a:solidFill>
                  <a:srgbClr val="333333"/>
                </a:solidFill>
                <a:latin typeface="Fira Sans Light"/>
                <a:cs typeface="Fira Sans Light"/>
              </a:rPr>
              <a:t>children</a:t>
            </a:r>
            <a:endParaRPr sz="1050">
              <a:latin typeface="Fira Sans Light"/>
              <a:cs typeface="Fira Sans Light"/>
            </a:endParaRPr>
          </a:p>
        </p:txBody>
      </p:sp>
      <p:sp>
        <p:nvSpPr>
          <p:cNvPr id="24" name="object 22">
            <a:extLst>
              <a:ext uri="{FF2B5EF4-FFF2-40B4-BE49-F238E27FC236}">
                <a16:creationId xmlns:a16="http://schemas.microsoft.com/office/drawing/2014/main" id="{F61B4269-FE47-0EB5-86F8-129EC477EB63}"/>
              </a:ext>
            </a:extLst>
          </p:cNvPr>
          <p:cNvSpPr txBox="1"/>
          <p:nvPr/>
        </p:nvSpPr>
        <p:spPr>
          <a:xfrm>
            <a:off x="6449664" y="3509670"/>
            <a:ext cx="1054100" cy="371475"/>
          </a:xfrm>
          <a:prstGeom prst="rect">
            <a:avLst/>
          </a:prstGeom>
        </p:spPr>
        <p:txBody>
          <a:bodyPr vert="horz" wrap="square" lIns="0" tIns="16510" rIns="0" bIns="0" rtlCol="0">
            <a:spAutoFit/>
          </a:bodyPr>
          <a:lstStyle/>
          <a:p>
            <a:pPr>
              <a:lnSpc>
                <a:spcPts val="1555"/>
              </a:lnSpc>
              <a:spcBef>
                <a:spcPts val="130"/>
              </a:spcBef>
            </a:pPr>
            <a:r>
              <a:rPr sz="1400" spc="-30" dirty="0">
                <a:solidFill>
                  <a:srgbClr val="333333"/>
                </a:solidFill>
                <a:latin typeface="Fira Sans Medium"/>
                <a:cs typeface="Fira Sans Medium"/>
              </a:rPr>
              <a:t>47</a:t>
            </a:r>
            <a:endParaRPr sz="1400">
              <a:latin typeface="Fira Sans Medium"/>
              <a:cs typeface="Fira Sans Medium"/>
            </a:endParaRPr>
          </a:p>
          <a:p>
            <a:pPr>
              <a:lnSpc>
                <a:spcPts val="1135"/>
              </a:lnSpc>
            </a:pPr>
            <a:r>
              <a:rPr sz="1050" b="0" spc="5" dirty="0">
                <a:solidFill>
                  <a:srgbClr val="333333"/>
                </a:solidFill>
                <a:latin typeface="Fira Sans Light"/>
                <a:cs typeface="Fira Sans Light"/>
              </a:rPr>
              <a:t>Remand</a:t>
            </a:r>
            <a:r>
              <a:rPr sz="1050" b="0" spc="-40" dirty="0">
                <a:solidFill>
                  <a:srgbClr val="333333"/>
                </a:solidFill>
                <a:latin typeface="Fira Sans Light"/>
                <a:cs typeface="Fira Sans Light"/>
              </a:rPr>
              <a:t> </a:t>
            </a:r>
            <a:r>
              <a:rPr sz="1050" b="0" spc="0" dirty="0">
                <a:solidFill>
                  <a:srgbClr val="333333"/>
                </a:solidFill>
                <a:latin typeface="Fira Sans Light"/>
                <a:cs typeface="Fira Sans Light"/>
              </a:rPr>
              <a:t>children</a:t>
            </a:r>
            <a:endParaRPr sz="1050">
              <a:latin typeface="Fira Sans Light"/>
              <a:cs typeface="Fira Sans Light"/>
            </a:endParaRPr>
          </a:p>
        </p:txBody>
      </p:sp>
      <p:sp>
        <p:nvSpPr>
          <p:cNvPr id="25" name="object 23">
            <a:extLst>
              <a:ext uri="{FF2B5EF4-FFF2-40B4-BE49-F238E27FC236}">
                <a16:creationId xmlns:a16="http://schemas.microsoft.com/office/drawing/2014/main" id="{123C7C6C-F4B8-92DC-5EDC-CA09FDA97467}"/>
              </a:ext>
            </a:extLst>
          </p:cNvPr>
          <p:cNvSpPr/>
          <p:nvPr/>
        </p:nvSpPr>
        <p:spPr>
          <a:xfrm>
            <a:off x="5642890" y="3373566"/>
            <a:ext cx="628650" cy="628650"/>
          </a:xfrm>
          <a:custGeom>
            <a:avLst/>
            <a:gdLst/>
            <a:ahLst/>
            <a:cxnLst/>
            <a:rect l="l" t="t" r="r" b="b"/>
            <a:pathLst>
              <a:path w="628650" h="628650">
                <a:moveTo>
                  <a:pt x="314032" y="0"/>
                </a:moveTo>
                <a:lnTo>
                  <a:pt x="267628" y="3404"/>
                </a:lnTo>
                <a:lnTo>
                  <a:pt x="223337" y="13295"/>
                </a:lnTo>
                <a:lnTo>
                  <a:pt x="181646" y="29185"/>
                </a:lnTo>
                <a:lnTo>
                  <a:pt x="143040" y="50590"/>
                </a:lnTo>
                <a:lnTo>
                  <a:pt x="108006" y="77024"/>
                </a:lnTo>
                <a:lnTo>
                  <a:pt x="77028" y="108000"/>
                </a:lnTo>
                <a:lnTo>
                  <a:pt x="50593" y="143035"/>
                </a:lnTo>
                <a:lnTo>
                  <a:pt x="29187" y="181640"/>
                </a:lnTo>
                <a:lnTo>
                  <a:pt x="13296" y="223333"/>
                </a:lnTo>
                <a:lnTo>
                  <a:pt x="3405" y="267625"/>
                </a:lnTo>
                <a:lnTo>
                  <a:pt x="0" y="314032"/>
                </a:lnTo>
                <a:lnTo>
                  <a:pt x="3405" y="360437"/>
                </a:lnTo>
                <a:lnTo>
                  <a:pt x="13296" y="404728"/>
                </a:lnTo>
                <a:lnTo>
                  <a:pt x="29187" y="446419"/>
                </a:lnTo>
                <a:lnTo>
                  <a:pt x="50593" y="485025"/>
                </a:lnTo>
                <a:lnTo>
                  <a:pt x="77028" y="520059"/>
                </a:lnTo>
                <a:lnTo>
                  <a:pt x="108006" y="551037"/>
                </a:lnTo>
                <a:lnTo>
                  <a:pt x="143040" y="577472"/>
                </a:lnTo>
                <a:lnTo>
                  <a:pt x="181646" y="598878"/>
                </a:lnTo>
                <a:lnTo>
                  <a:pt x="223337" y="614769"/>
                </a:lnTo>
                <a:lnTo>
                  <a:pt x="267628" y="624660"/>
                </a:lnTo>
                <a:lnTo>
                  <a:pt x="314032" y="628065"/>
                </a:lnTo>
                <a:lnTo>
                  <a:pt x="360440" y="624660"/>
                </a:lnTo>
                <a:lnTo>
                  <a:pt x="404733" y="614769"/>
                </a:lnTo>
                <a:lnTo>
                  <a:pt x="446427" y="598878"/>
                </a:lnTo>
                <a:lnTo>
                  <a:pt x="485034" y="577472"/>
                </a:lnTo>
                <a:lnTo>
                  <a:pt x="520070" y="551037"/>
                </a:lnTo>
                <a:lnTo>
                  <a:pt x="551048" y="520059"/>
                </a:lnTo>
                <a:lnTo>
                  <a:pt x="577484" y="485025"/>
                </a:lnTo>
                <a:lnTo>
                  <a:pt x="598890" y="446419"/>
                </a:lnTo>
                <a:lnTo>
                  <a:pt x="614782" y="404728"/>
                </a:lnTo>
                <a:lnTo>
                  <a:pt x="624673" y="360437"/>
                </a:lnTo>
                <a:lnTo>
                  <a:pt x="628078" y="314032"/>
                </a:lnTo>
                <a:lnTo>
                  <a:pt x="624673" y="267625"/>
                </a:lnTo>
                <a:lnTo>
                  <a:pt x="614782" y="223333"/>
                </a:lnTo>
                <a:lnTo>
                  <a:pt x="598890" y="181640"/>
                </a:lnTo>
                <a:lnTo>
                  <a:pt x="577484" y="143035"/>
                </a:lnTo>
                <a:lnTo>
                  <a:pt x="551048" y="108000"/>
                </a:lnTo>
                <a:lnTo>
                  <a:pt x="520070" y="77024"/>
                </a:lnTo>
                <a:lnTo>
                  <a:pt x="485034" y="50590"/>
                </a:lnTo>
                <a:lnTo>
                  <a:pt x="446427" y="29185"/>
                </a:lnTo>
                <a:lnTo>
                  <a:pt x="404733" y="13295"/>
                </a:lnTo>
                <a:lnTo>
                  <a:pt x="360440" y="3404"/>
                </a:lnTo>
                <a:lnTo>
                  <a:pt x="314032" y="0"/>
                </a:lnTo>
                <a:close/>
              </a:path>
            </a:pathLst>
          </a:custGeom>
          <a:solidFill>
            <a:srgbClr val="FFFFFF"/>
          </a:solidFill>
        </p:spPr>
        <p:txBody>
          <a:bodyPr wrap="square" lIns="0" tIns="0" rIns="0" bIns="0" rtlCol="0"/>
          <a:lstStyle/>
          <a:p>
            <a:endParaRPr/>
          </a:p>
        </p:txBody>
      </p:sp>
      <p:sp>
        <p:nvSpPr>
          <p:cNvPr id="26" name="object 24">
            <a:extLst>
              <a:ext uri="{FF2B5EF4-FFF2-40B4-BE49-F238E27FC236}">
                <a16:creationId xmlns:a16="http://schemas.microsoft.com/office/drawing/2014/main" id="{6C5D0BAE-4300-D62A-3413-82F43A11AA7C}"/>
              </a:ext>
            </a:extLst>
          </p:cNvPr>
          <p:cNvSpPr/>
          <p:nvPr/>
        </p:nvSpPr>
        <p:spPr>
          <a:xfrm>
            <a:off x="5642890" y="3373566"/>
            <a:ext cx="628650" cy="628650"/>
          </a:xfrm>
          <a:custGeom>
            <a:avLst/>
            <a:gdLst/>
            <a:ahLst/>
            <a:cxnLst/>
            <a:rect l="l" t="t" r="r" b="b"/>
            <a:pathLst>
              <a:path w="628650" h="628650">
                <a:moveTo>
                  <a:pt x="628078" y="314032"/>
                </a:moveTo>
                <a:lnTo>
                  <a:pt x="624673" y="360437"/>
                </a:lnTo>
                <a:lnTo>
                  <a:pt x="614782" y="404728"/>
                </a:lnTo>
                <a:lnTo>
                  <a:pt x="598890" y="446419"/>
                </a:lnTo>
                <a:lnTo>
                  <a:pt x="577484" y="485025"/>
                </a:lnTo>
                <a:lnTo>
                  <a:pt x="551048" y="520059"/>
                </a:lnTo>
                <a:lnTo>
                  <a:pt x="520070" y="551037"/>
                </a:lnTo>
                <a:lnTo>
                  <a:pt x="485034" y="577472"/>
                </a:lnTo>
                <a:lnTo>
                  <a:pt x="446427" y="598878"/>
                </a:lnTo>
                <a:lnTo>
                  <a:pt x="404733" y="614769"/>
                </a:lnTo>
                <a:lnTo>
                  <a:pt x="360440" y="624660"/>
                </a:lnTo>
                <a:lnTo>
                  <a:pt x="314032" y="628065"/>
                </a:lnTo>
                <a:lnTo>
                  <a:pt x="267628" y="624660"/>
                </a:lnTo>
                <a:lnTo>
                  <a:pt x="223337" y="614769"/>
                </a:lnTo>
                <a:lnTo>
                  <a:pt x="181646" y="598878"/>
                </a:lnTo>
                <a:lnTo>
                  <a:pt x="143040" y="577472"/>
                </a:lnTo>
                <a:lnTo>
                  <a:pt x="108006" y="551037"/>
                </a:lnTo>
                <a:lnTo>
                  <a:pt x="77028" y="520059"/>
                </a:lnTo>
                <a:lnTo>
                  <a:pt x="50593" y="485025"/>
                </a:lnTo>
                <a:lnTo>
                  <a:pt x="29187" y="446419"/>
                </a:lnTo>
                <a:lnTo>
                  <a:pt x="13296" y="404728"/>
                </a:lnTo>
                <a:lnTo>
                  <a:pt x="3405" y="360437"/>
                </a:lnTo>
                <a:lnTo>
                  <a:pt x="0" y="314032"/>
                </a:lnTo>
                <a:lnTo>
                  <a:pt x="3405" y="267625"/>
                </a:lnTo>
                <a:lnTo>
                  <a:pt x="13296" y="223333"/>
                </a:lnTo>
                <a:lnTo>
                  <a:pt x="29187" y="181640"/>
                </a:lnTo>
                <a:lnTo>
                  <a:pt x="50593" y="143035"/>
                </a:lnTo>
                <a:lnTo>
                  <a:pt x="77028" y="108000"/>
                </a:lnTo>
                <a:lnTo>
                  <a:pt x="108006" y="77024"/>
                </a:lnTo>
                <a:lnTo>
                  <a:pt x="143040" y="50590"/>
                </a:lnTo>
                <a:lnTo>
                  <a:pt x="181646" y="29185"/>
                </a:lnTo>
                <a:lnTo>
                  <a:pt x="223337" y="13295"/>
                </a:lnTo>
                <a:lnTo>
                  <a:pt x="267628" y="3404"/>
                </a:lnTo>
                <a:lnTo>
                  <a:pt x="314032" y="0"/>
                </a:lnTo>
                <a:lnTo>
                  <a:pt x="360440" y="3404"/>
                </a:lnTo>
                <a:lnTo>
                  <a:pt x="404733" y="13295"/>
                </a:lnTo>
                <a:lnTo>
                  <a:pt x="446427" y="29185"/>
                </a:lnTo>
                <a:lnTo>
                  <a:pt x="485034" y="50590"/>
                </a:lnTo>
                <a:lnTo>
                  <a:pt x="520070" y="77024"/>
                </a:lnTo>
                <a:lnTo>
                  <a:pt x="551048" y="108000"/>
                </a:lnTo>
                <a:lnTo>
                  <a:pt x="577484" y="143035"/>
                </a:lnTo>
                <a:lnTo>
                  <a:pt x="598890" y="181640"/>
                </a:lnTo>
                <a:lnTo>
                  <a:pt x="614782" y="223333"/>
                </a:lnTo>
                <a:lnTo>
                  <a:pt x="624673" y="267625"/>
                </a:lnTo>
                <a:lnTo>
                  <a:pt x="628078" y="314032"/>
                </a:lnTo>
                <a:close/>
              </a:path>
            </a:pathLst>
          </a:custGeom>
          <a:ln w="32118">
            <a:solidFill>
              <a:srgbClr val="000000"/>
            </a:solidFill>
          </a:ln>
        </p:spPr>
        <p:txBody>
          <a:bodyPr wrap="square" lIns="0" tIns="0" rIns="0" bIns="0" rtlCol="0"/>
          <a:lstStyle/>
          <a:p>
            <a:endParaRPr/>
          </a:p>
        </p:txBody>
      </p:sp>
      <p:sp>
        <p:nvSpPr>
          <p:cNvPr id="27" name="object 25">
            <a:extLst>
              <a:ext uri="{FF2B5EF4-FFF2-40B4-BE49-F238E27FC236}">
                <a16:creationId xmlns:a16="http://schemas.microsoft.com/office/drawing/2014/main" id="{17F4E0F9-B026-274F-BDA3-B6B7317CDB8A}"/>
              </a:ext>
            </a:extLst>
          </p:cNvPr>
          <p:cNvSpPr/>
          <p:nvPr/>
        </p:nvSpPr>
        <p:spPr>
          <a:xfrm>
            <a:off x="5905918" y="3491204"/>
            <a:ext cx="318338" cy="391464"/>
          </a:xfrm>
          <a:prstGeom prst="rect">
            <a:avLst/>
          </a:prstGeom>
          <a:blipFill>
            <a:blip r:embed="rId5" cstate="print"/>
            <a:stretch>
              <a:fillRect/>
            </a:stretch>
          </a:blipFill>
        </p:spPr>
        <p:txBody>
          <a:bodyPr wrap="square" lIns="0" tIns="0" rIns="0" bIns="0" rtlCol="0"/>
          <a:lstStyle/>
          <a:p>
            <a:endParaRPr/>
          </a:p>
        </p:txBody>
      </p:sp>
      <p:sp>
        <p:nvSpPr>
          <p:cNvPr id="28" name="object 26">
            <a:extLst>
              <a:ext uri="{FF2B5EF4-FFF2-40B4-BE49-F238E27FC236}">
                <a16:creationId xmlns:a16="http://schemas.microsoft.com/office/drawing/2014/main" id="{4C27A5E4-33B7-B18A-FCD3-78F6A75C32A5}"/>
              </a:ext>
            </a:extLst>
          </p:cNvPr>
          <p:cNvSpPr/>
          <p:nvPr/>
        </p:nvSpPr>
        <p:spPr>
          <a:xfrm>
            <a:off x="5669851" y="3603078"/>
            <a:ext cx="104762" cy="93662"/>
          </a:xfrm>
          <a:prstGeom prst="rect">
            <a:avLst/>
          </a:prstGeom>
          <a:blipFill>
            <a:blip r:embed="rId6" cstate="print"/>
            <a:stretch>
              <a:fillRect/>
            </a:stretch>
          </a:blipFill>
        </p:spPr>
        <p:txBody>
          <a:bodyPr wrap="square" lIns="0" tIns="0" rIns="0" bIns="0" rtlCol="0"/>
          <a:lstStyle/>
          <a:p>
            <a:endParaRPr/>
          </a:p>
        </p:txBody>
      </p:sp>
      <p:sp>
        <p:nvSpPr>
          <p:cNvPr id="29" name="object 27">
            <a:extLst>
              <a:ext uri="{FF2B5EF4-FFF2-40B4-BE49-F238E27FC236}">
                <a16:creationId xmlns:a16="http://schemas.microsoft.com/office/drawing/2014/main" id="{E96DB520-7C99-3658-62D3-530359E90BBE}"/>
              </a:ext>
            </a:extLst>
          </p:cNvPr>
          <p:cNvSpPr/>
          <p:nvPr/>
        </p:nvSpPr>
        <p:spPr>
          <a:xfrm>
            <a:off x="5813310" y="3750817"/>
            <a:ext cx="50698" cy="50711"/>
          </a:xfrm>
          <a:prstGeom prst="rect">
            <a:avLst/>
          </a:prstGeom>
          <a:blipFill>
            <a:blip r:embed="rId7" cstate="print"/>
            <a:stretch>
              <a:fillRect/>
            </a:stretch>
          </a:blipFill>
        </p:spPr>
        <p:txBody>
          <a:bodyPr wrap="square" lIns="0" tIns="0" rIns="0" bIns="0" rtlCol="0"/>
          <a:lstStyle/>
          <a:p>
            <a:endParaRPr/>
          </a:p>
        </p:txBody>
      </p:sp>
      <p:sp>
        <p:nvSpPr>
          <p:cNvPr id="30" name="object 28">
            <a:extLst>
              <a:ext uri="{FF2B5EF4-FFF2-40B4-BE49-F238E27FC236}">
                <a16:creationId xmlns:a16="http://schemas.microsoft.com/office/drawing/2014/main" id="{BD4DD295-D0FD-C8FF-7242-CF97BCF0BE1A}"/>
              </a:ext>
            </a:extLst>
          </p:cNvPr>
          <p:cNvSpPr/>
          <p:nvPr/>
        </p:nvSpPr>
        <p:spPr>
          <a:xfrm>
            <a:off x="5707278" y="3491204"/>
            <a:ext cx="263690" cy="389013"/>
          </a:xfrm>
          <a:prstGeom prst="rect">
            <a:avLst/>
          </a:prstGeom>
          <a:blipFill>
            <a:blip r:embed="rId8" cstate="print"/>
            <a:stretch>
              <a:fillRect/>
            </a:stretch>
          </a:blipFill>
        </p:spPr>
        <p:txBody>
          <a:bodyPr wrap="square" lIns="0" tIns="0" rIns="0" bIns="0" rtlCol="0"/>
          <a:lstStyle/>
          <a:p>
            <a:endParaRPr/>
          </a:p>
        </p:txBody>
      </p:sp>
      <p:sp>
        <p:nvSpPr>
          <p:cNvPr id="31" name="object 29">
            <a:extLst>
              <a:ext uri="{FF2B5EF4-FFF2-40B4-BE49-F238E27FC236}">
                <a16:creationId xmlns:a16="http://schemas.microsoft.com/office/drawing/2014/main" id="{8439CEE6-4A75-04F9-96AA-5AC3FAECD3A2}"/>
              </a:ext>
            </a:extLst>
          </p:cNvPr>
          <p:cNvSpPr/>
          <p:nvPr/>
        </p:nvSpPr>
        <p:spPr>
          <a:xfrm>
            <a:off x="7842174" y="3093085"/>
            <a:ext cx="3488054" cy="1189355"/>
          </a:xfrm>
          <a:custGeom>
            <a:avLst/>
            <a:gdLst/>
            <a:ahLst/>
            <a:cxnLst/>
            <a:rect l="l" t="t" r="r" b="b"/>
            <a:pathLst>
              <a:path w="3488054" h="1189354">
                <a:moveTo>
                  <a:pt x="0" y="1189037"/>
                </a:moveTo>
                <a:lnTo>
                  <a:pt x="3487432" y="1189037"/>
                </a:lnTo>
                <a:lnTo>
                  <a:pt x="3487432" y="0"/>
                </a:lnTo>
                <a:lnTo>
                  <a:pt x="0" y="0"/>
                </a:lnTo>
                <a:lnTo>
                  <a:pt x="0" y="1189037"/>
                </a:lnTo>
                <a:close/>
              </a:path>
            </a:pathLst>
          </a:custGeom>
          <a:solidFill>
            <a:srgbClr val="E1E2E3"/>
          </a:solidFill>
        </p:spPr>
        <p:txBody>
          <a:bodyPr wrap="square" lIns="0" tIns="0" rIns="0" bIns="0" rtlCol="0"/>
          <a:lstStyle/>
          <a:p>
            <a:endParaRPr/>
          </a:p>
        </p:txBody>
      </p:sp>
      <p:sp>
        <p:nvSpPr>
          <p:cNvPr id="32" name="object 30">
            <a:extLst>
              <a:ext uri="{FF2B5EF4-FFF2-40B4-BE49-F238E27FC236}">
                <a16:creationId xmlns:a16="http://schemas.microsoft.com/office/drawing/2014/main" id="{AB251643-B2A9-D730-5D6D-1B66518A5E8F}"/>
              </a:ext>
            </a:extLst>
          </p:cNvPr>
          <p:cNvSpPr txBox="1"/>
          <p:nvPr/>
        </p:nvSpPr>
        <p:spPr>
          <a:xfrm>
            <a:off x="7842174" y="3509671"/>
            <a:ext cx="3488054" cy="371475"/>
          </a:xfrm>
          <a:prstGeom prst="rect">
            <a:avLst/>
          </a:prstGeom>
        </p:spPr>
        <p:txBody>
          <a:bodyPr vert="horz" wrap="square" lIns="0" tIns="16510" rIns="0" bIns="0" rtlCol="0">
            <a:spAutoFit/>
          </a:bodyPr>
          <a:lstStyle/>
          <a:p>
            <a:pPr marL="2218055">
              <a:lnSpc>
                <a:spcPts val="1555"/>
              </a:lnSpc>
              <a:spcBef>
                <a:spcPts val="130"/>
              </a:spcBef>
            </a:pPr>
            <a:r>
              <a:rPr sz="1400" dirty="0">
                <a:solidFill>
                  <a:srgbClr val="333333"/>
                </a:solidFill>
                <a:latin typeface="Fira Sans Medium"/>
                <a:cs typeface="Fira Sans Medium"/>
              </a:rPr>
              <a:t>57</a:t>
            </a:r>
            <a:endParaRPr sz="1400">
              <a:latin typeface="Fira Sans Medium"/>
              <a:cs typeface="Fira Sans Medium"/>
            </a:endParaRPr>
          </a:p>
          <a:p>
            <a:pPr marL="2218055">
              <a:lnSpc>
                <a:spcPts val="1135"/>
              </a:lnSpc>
            </a:pPr>
            <a:r>
              <a:rPr sz="1050" b="0" spc="5" dirty="0">
                <a:solidFill>
                  <a:srgbClr val="333333"/>
                </a:solidFill>
                <a:latin typeface="Fira Sans Light"/>
                <a:cs typeface="Fira Sans Light"/>
              </a:rPr>
              <a:t>Babies</a:t>
            </a:r>
            <a:endParaRPr sz="1050">
              <a:latin typeface="Fira Sans Light"/>
              <a:cs typeface="Fira Sans Light"/>
            </a:endParaRPr>
          </a:p>
        </p:txBody>
      </p:sp>
      <p:sp>
        <p:nvSpPr>
          <p:cNvPr id="33" name="object 31">
            <a:extLst>
              <a:ext uri="{FF2B5EF4-FFF2-40B4-BE49-F238E27FC236}">
                <a16:creationId xmlns:a16="http://schemas.microsoft.com/office/drawing/2014/main" id="{8C938C1A-AC3E-0E93-DDD9-1DB39129947E}"/>
              </a:ext>
            </a:extLst>
          </p:cNvPr>
          <p:cNvSpPr/>
          <p:nvPr/>
        </p:nvSpPr>
        <p:spPr>
          <a:xfrm>
            <a:off x="9271847" y="3373566"/>
            <a:ext cx="628650" cy="628650"/>
          </a:xfrm>
          <a:custGeom>
            <a:avLst/>
            <a:gdLst/>
            <a:ahLst/>
            <a:cxnLst/>
            <a:rect l="l" t="t" r="r" b="b"/>
            <a:pathLst>
              <a:path w="628650" h="628650">
                <a:moveTo>
                  <a:pt x="314032" y="0"/>
                </a:moveTo>
                <a:lnTo>
                  <a:pt x="267628" y="3404"/>
                </a:lnTo>
                <a:lnTo>
                  <a:pt x="223337" y="13295"/>
                </a:lnTo>
                <a:lnTo>
                  <a:pt x="181646" y="29185"/>
                </a:lnTo>
                <a:lnTo>
                  <a:pt x="143040" y="50590"/>
                </a:lnTo>
                <a:lnTo>
                  <a:pt x="108006" y="77024"/>
                </a:lnTo>
                <a:lnTo>
                  <a:pt x="77028" y="108000"/>
                </a:lnTo>
                <a:lnTo>
                  <a:pt x="50593" y="143035"/>
                </a:lnTo>
                <a:lnTo>
                  <a:pt x="29187" y="181640"/>
                </a:lnTo>
                <a:lnTo>
                  <a:pt x="13296" y="223333"/>
                </a:lnTo>
                <a:lnTo>
                  <a:pt x="3405" y="267625"/>
                </a:lnTo>
                <a:lnTo>
                  <a:pt x="0" y="314032"/>
                </a:lnTo>
                <a:lnTo>
                  <a:pt x="3405" y="360437"/>
                </a:lnTo>
                <a:lnTo>
                  <a:pt x="13296" y="404728"/>
                </a:lnTo>
                <a:lnTo>
                  <a:pt x="29187" y="446419"/>
                </a:lnTo>
                <a:lnTo>
                  <a:pt x="50593" y="485025"/>
                </a:lnTo>
                <a:lnTo>
                  <a:pt x="77028" y="520059"/>
                </a:lnTo>
                <a:lnTo>
                  <a:pt x="108006" y="551037"/>
                </a:lnTo>
                <a:lnTo>
                  <a:pt x="143040" y="577472"/>
                </a:lnTo>
                <a:lnTo>
                  <a:pt x="181646" y="598878"/>
                </a:lnTo>
                <a:lnTo>
                  <a:pt x="223337" y="614769"/>
                </a:lnTo>
                <a:lnTo>
                  <a:pt x="267628" y="624660"/>
                </a:lnTo>
                <a:lnTo>
                  <a:pt x="314032" y="628065"/>
                </a:lnTo>
                <a:lnTo>
                  <a:pt x="360440" y="624660"/>
                </a:lnTo>
                <a:lnTo>
                  <a:pt x="404733" y="614769"/>
                </a:lnTo>
                <a:lnTo>
                  <a:pt x="446427" y="598878"/>
                </a:lnTo>
                <a:lnTo>
                  <a:pt x="485034" y="577472"/>
                </a:lnTo>
                <a:lnTo>
                  <a:pt x="520070" y="551037"/>
                </a:lnTo>
                <a:lnTo>
                  <a:pt x="551048" y="520059"/>
                </a:lnTo>
                <a:lnTo>
                  <a:pt x="577484" y="485025"/>
                </a:lnTo>
                <a:lnTo>
                  <a:pt x="598890" y="446419"/>
                </a:lnTo>
                <a:lnTo>
                  <a:pt x="614782" y="404728"/>
                </a:lnTo>
                <a:lnTo>
                  <a:pt x="624673" y="360437"/>
                </a:lnTo>
                <a:lnTo>
                  <a:pt x="628078" y="314032"/>
                </a:lnTo>
                <a:lnTo>
                  <a:pt x="624673" y="267625"/>
                </a:lnTo>
                <a:lnTo>
                  <a:pt x="614782" y="223333"/>
                </a:lnTo>
                <a:lnTo>
                  <a:pt x="598890" y="181640"/>
                </a:lnTo>
                <a:lnTo>
                  <a:pt x="577484" y="143035"/>
                </a:lnTo>
                <a:lnTo>
                  <a:pt x="551048" y="108000"/>
                </a:lnTo>
                <a:lnTo>
                  <a:pt x="520070" y="77024"/>
                </a:lnTo>
                <a:lnTo>
                  <a:pt x="485034" y="50590"/>
                </a:lnTo>
                <a:lnTo>
                  <a:pt x="446427" y="29185"/>
                </a:lnTo>
                <a:lnTo>
                  <a:pt x="404733" y="13295"/>
                </a:lnTo>
                <a:lnTo>
                  <a:pt x="360440" y="3404"/>
                </a:lnTo>
                <a:lnTo>
                  <a:pt x="314032" y="0"/>
                </a:lnTo>
                <a:close/>
              </a:path>
            </a:pathLst>
          </a:custGeom>
          <a:solidFill>
            <a:srgbClr val="FFFFFF"/>
          </a:solidFill>
        </p:spPr>
        <p:txBody>
          <a:bodyPr wrap="square" lIns="0" tIns="0" rIns="0" bIns="0" rtlCol="0"/>
          <a:lstStyle/>
          <a:p>
            <a:endParaRPr/>
          </a:p>
        </p:txBody>
      </p:sp>
      <p:sp>
        <p:nvSpPr>
          <p:cNvPr id="34" name="object 32">
            <a:extLst>
              <a:ext uri="{FF2B5EF4-FFF2-40B4-BE49-F238E27FC236}">
                <a16:creationId xmlns:a16="http://schemas.microsoft.com/office/drawing/2014/main" id="{92ABE79E-BF2C-A1E0-D432-31137E5E2934}"/>
              </a:ext>
            </a:extLst>
          </p:cNvPr>
          <p:cNvSpPr/>
          <p:nvPr/>
        </p:nvSpPr>
        <p:spPr>
          <a:xfrm>
            <a:off x="9271847" y="3373566"/>
            <a:ext cx="628650" cy="628650"/>
          </a:xfrm>
          <a:custGeom>
            <a:avLst/>
            <a:gdLst/>
            <a:ahLst/>
            <a:cxnLst/>
            <a:rect l="l" t="t" r="r" b="b"/>
            <a:pathLst>
              <a:path w="628650" h="628650">
                <a:moveTo>
                  <a:pt x="628078" y="314032"/>
                </a:moveTo>
                <a:lnTo>
                  <a:pt x="624673" y="360437"/>
                </a:lnTo>
                <a:lnTo>
                  <a:pt x="614782" y="404728"/>
                </a:lnTo>
                <a:lnTo>
                  <a:pt x="598890" y="446419"/>
                </a:lnTo>
                <a:lnTo>
                  <a:pt x="577484" y="485025"/>
                </a:lnTo>
                <a:lnTo>
                  <a:pt x="551048" y="520059"/>
                </a:lnTo>
                <a:lnTo>
                  <a:pt x="520070" y="551037"/>
                </a:lnTo>
                <a:lnTo>
                  <a:pt x="485034" y="577472"/>
                </a:lnTo>
                <a:lnTo>
                  <a:pt x="446427" y="598878"/>
                </a:lnTo>
                <a:lnTo>
                  <a:pt x="404733" y="614769"/>
                </a:lnTo>
                <a:lnTo>
                  <a:pt x="360440" y="624660"/>
                </a:lnTo>
                <a:lnTo>
                  <a:pt x="314032" y="628065"/>
                </a:lnTo>
                <a:lnTo>
                  <a:pt x="267628" y="624660"/>
                </a:lnTo>
                <a:lnTo>
                  <a:pt x="223337" y="614769"/>
                </a:lnTo>
                <a:lnTo>
                  <a:pt x="181646" y="598878"/>
                </a:lnTo>
                <a:lnTo>
                  <a:pt x="143040" y="577472"/>
                </a:lnTo>
                <a:lnTo>
                  <a:pt x="108006" y="551037"/>
                </a:lnTo>
                <a:lnTo>
                  <a:pt x="77028" y="520059"/>
                </a:lnTo>
                <a:lnTo>
                  <a:pt x="50593" y="485025"/>
                </a:lnTo>
                <a:lnTo>
                  <a:pt x="29187" y="446419"/>
                </a:lnTo>
                <a:lnTo>
                  <a:pt x="13296" y="404728"/>
                </a:lnTo>
                <a:lnTo>
                  <a:pt x="3405" y="360437"/>
                </a:lnTo>
                <a:lnTo>
                  <a:pt x="0" y="314032"/>
                </a:lnTo>
                <a:lnTo>
                  <a:pt x="3405" y="267625"/>
                </a:lnTo>
                <a:lnTo>
                  <a:pt x="13296" y="223333"/>
                </a:lnTo>
                <a:lnTo>
                  <a:pt x="29187" y="181640"/>
                </a:lnTo>
                <a:lnTo>
                  <a:pt x="50593" y="143035"/>
                </a:lnTo>
                <a:lnTo>
                  <a:pt x="77028" y="108000"/>
                </a:lnTo>
                <a:lnTo>
                  <a:pt x="108006" y="77024"/>
                </a:lnTo>
                <a:lnTo>
                  <a:pt x="143040" y="50590"/>
                </a:lnTo>
                <a:lnTo>
                  <a:pt x="181646" y="29185"/>
                </a:lnTo>
                <a:lnTo>
                  <a:pt x="223337" y="13295"/>
                </a:lnTo>
                <a:lnTo>
                  <a:pt x="267628" y="3404"/>
                </a:lnTo>
                <a:lnTo>
                  <a:pt x="314032" y="0"/>
                </a:lnTo>
                <a:lnTo>
                  <a:pt x="360440" y="3404"/>
                </a:lnTo>
                <a:lnTo>
                  <a:pt x="404733" y="13295"/>
                </a:lnTo>
                <a:lnTo>
                  <a:pt x="446427" y="29185"/>
                </a:lnTo>
                <a:lnTo>
                  <a:pt x="485034" y="50590"/>
                </a:lnTo>
                <a:lnTo>
                  <a:pt x="520070" y="77024"/>
                </a:lnTo>
                <a:lnTo>
                  <a:pt x="551048" y="108000"/>
                </a:lnTo>
                <a:lnTo>
                  <a:pt x="577484" y="143035"/>
                </a:lnTo>
                <a:lnTo>
                  <a:pt x="598890" y="181640"/>
                </a:lnTo>
                <a:lnTo>
                  <a:pt x="614782" y="223333"/>
                </a:lnTo>
                <a:lnTo>
                  <a:pt x="624673" y="267625"/>
                </a:lnTo>
                <a:lnTo>
                  <a:pt x="628078" y="314032"/>
                </a:lnTo>
                <a:close/>
              </a:path>
            </a:pathLst>
          </a:custGeom>
          <a:ln w="32118">
            <a:solidFill>
              <a:srgbClr val="000000"/>
            </a:solidFill>
          </a:ln>
        </p:spPr>
        <p:txBody>
          <a:bodyPr wrap="square" lIns="0" tIns="0" rIns="0" bIns="0" rtlCol="0"/>
          <a:lstStyle/>
          <a:p>
            <a:endParaRPr/>
          </a:p>
        </p:txBody>
      </p:sp>
      <p:sp>
        <p:nvSpPr>
          <p:cNvPr id="35" name="object 33">
            <a:extLst>
              <a:ext uri="{FF2B5EF4-FFF2-40B4-BE49-F238E27FC236}">
                <a16:creationId xmlns:a16="http://schemas.microsoft.com/office/drawing/2014/main" id="{96F3BB05-45D9-5D58-BFA7-19BB102F0776}"/>
              </a:ext>
            </a:extLst>
          </p:cNvPr>
          <p:cNvSpPr/>
          <p:nvPr/>
        </p:nvSpPr>
        <p:spPr>
          <a:xfrm>
            <a:off x="9466262" y="3480346"/>
            <a:ext cx="232028" cy="405942"/>
          </a:xfrm>
          <a:prstGeom prst="rect">
            <a:avLst/>
          </a:prstGeom>
          <a:blipFill>
            <a:blip r:embed="rId9" cstate="print"/>
            <a:stretch>
              <a:fillRect/>
            </a:stretch>
          </a:blipFill>
        </p:spPr>
        <p:txBody>
          <a:bodyPr wrap="square" lIns="0" tIns="0" rIns="0" bIns="0" rtlCol="0"/>
          <a:lstStyle/>
          <a:p>
            <a:endParaRPr/>
          </a:p>
        </p:txBody>
      </p:sp>
      <p:sp>
        <p:nvSpPr>
          <p:cNvPr id="36" name="object 34">
            <a:extLst>
              <a:ext uri="{FF2B5EF4-FFF2-40B4-BE49-F238E27FC236}">
                <a16:creationId xmlns:a16="http://schemas.microsoft.com/office/drawing/2014/main" id="{1D979ADE-3B1D-7B8B-BDB6-2E4C7125C5EF}"/>
              </a:ext>
            </a:extLst>
          </p:cNvPr>
          <p:cNvSpPr/>
          <p:nvPr/>
        </p:nvSpPr>
        <p:spPr>
          <a:xfrm>
            <a:off x="584263" y="3093085"/>
            <a:ext cx="3488054" cy="1189355"/>
          </a:xfrm>
          <a:custGeom>
            <a:avLst/>
            <a:gdLst/>
            <a:ahLst/>
            <a:cxnLst/>
            <a:rect l="l" t="t" r="r" b="b"/>
            <a:pathLst>
              <a:path w="3488054" h="1189354">
                <a:moveTo>
                  <a:pt x="0" y="1189037"/>
                </a:moveTo>
                <a:lnTo>
                  <a:pt x="3487432" y="1189037"/>
                </a:lnTo>
                <a:lnTo>
                  <a:pt x="3487432" y="0"/>
                </a:lnTo>
                <a:lnTo>
                  <a:pt x="0" y="0"/>
                </a:lnTo>
                <a:lnTo>
                  <a:pt x="0" y="1189037"/>
                </a:lnTo>
                <a:close/>
              </a:path>
            </a:pathLst>
          </a:custGeom>
          <a:solidFill>
            <a:srgbClr val="E1E2E3"/>
          </a:solidFill>
        </p:spPr>
        <p:txBody>
          <a:bodyPr wrap="square" lIns="0" tIns="0" rIns="0" bIns="0" rtlCol="0"/>
          <a:lstStyle/>
          <a:p>
            <a:endParaRPr/>
          </a:p>
        </p:txBody>
      </p:sp>
      <p:sp>
        <p:nvSpPr>
          <p:cNvPr id="37" name="object 35">
            <a:extLst>
              <a:ext uri="{FF2B5EF4-FFF2-40B4-BE49-F238E27FC236}">
                <a16:creationId xmlns:a16="http://schemas.microsoft.com/office/drawing/2014/main" id="{F3DBCA2A-D74B-E722-399C-EF49607F7181}"/>
              </a:ext>
            </a:extLst>
          </p:cNvPr>
          <p:cNvSpPr txBox="1"/>
          <p:nvPr/>
        </p:nvSpPr>
        <p:spPr>
          <a:xfrm>
            <a:off x="874085" y="3441394"/>
            <a:ext cx="1010919" cy="508000"/>
          </a:xfrm>
          <a:prstGeom prst="rect">
            <a:avLst/>
          </a:prstGeom>
        </p:spPr>
        <p:txBody>
          <a:bodyPr vert="horz" wrap="square" lIns="0" tIns="16510" rIns="0" bIns="0" rtlCol="0">
            <a:spAutoFit/>
          </a:bodyPr>
          <a:lstStyle/>
          <a:p>
            <a:pPr marL="822960">
              <a:lnSpc>
                <a:spcPts val="1555"/>
              </a:lnSpc>
              <a:spcBef>
                <a:spcPts val="130"/>
              </a:spcBef>
            </a:pPr>
            <a:r>
              <a:rPr sz="1400" dirty="0">
                <a:solidFill>
                  <a:srgbClr val="333333"/>
                </a:solidFill>
                <a:latin typeface="Fira Sans Medium"/>
                <a:cs typeface="Fira Sans Medium"/>
              </a:rPr>
              <a:t>37</a:t>
            </a:r>
            <a:endParaRPr sz="1400">
              <a:latin typeface="Fira Sans Medium"/>
              <a:cs typeface="Fira Sans Medium"/>
            </a:endParaRPr>
          </a:p>
          <a:p>
            <a:pPr marR="5080" indent="356235" algn="r">
              <a:lnSpc>
                <a:spcPts val="1080"/>
              </a:lnSpc>
              <a:spcBef>
                <a:spcPts val="60"/>
              </a:spcBef>
            </a:pPr>
            <a:r>
              <a:rPr sz="1050" b="0" spc="5" dirty="0">
                <a:solidFill>
                  <a:srgbClr val="333333"/>
                </a:solidFill>
                <a:latin typeface="Fira Sans Light"/>
                <a:cs typeface="Fira Sans Light"/>
              </a:rPr>
              <a:t>Sen</a:t>
            </a:r>
            <a:r>
              <a:rPr sz="1050" b="0" spc="-10" dirty="0">
                <a:solidFill>
                  <a:srgbClr val="333333"/>
                </a:solidFill>
                <a:latin typeface="Fira Sans Light"/>
                <a:cs typeface="Fira Sans Light"/>
              </a:rPr>
              <a:t>t</a:t>
            </a:r>
            <a:r>
              <a:rPr sz="1050" b="0" spc="5" dirty="0">
                <a:solidFill>
                  <a:srgbClr val="333333"/>
                </a:solidFill>
                <a:latin typeface="Fira Sans Light"/>
                <a:cs typeface="Fira Sans Light"/>
              </a:rPr>
              <a:t>en</a:t>
            </a:r>
            <a:r>
              <a:rPr sz="1050" b="0" spc="-5" dirty="0">
                <a:solidFill>
                  <a:srgbClr val="333333"/>
                </a:solidFill>
                <a:latin typeface="Fira Sans Light"/>
                <a:cs typeface="Fira Sans Light"/>
              </a:rPr>
              <a:t>c</a:t>
            </a:r>
            <a:r>
              <a:rPr sz="1050" b="0" spc="5" dirty="0">
                <a:solidFill>
                  <a:srgbClr val="333333"/>
                </a:solidFill>
                <a:latin typeface="Fira Sans Light"/>
                <a:cs typeface="Fira Sans Light"/>
              </a:rPr>
              <a:t>ed  </a:t>
            </a:r>
            <a:r>
              <a:rPr sz="1050" b="0" spc="0" dirty="0">
                <a:solidFill>
                  <a:srgbClr val="333333"/>
                </a:solidFill>
                <a:latin typeface="Fira Sans Light"/>
                <a:cs typeface="Fira Sans Light"/>
              </a:rPr>
              <a:t>female</a:t>
            </a:r>
            <a:r>
              <a:rPr sz="1050" b="0" spc="-55" dirty="0">
                <a:solidFill>
                  <a:srgbClr val="333333"/>
                </a:solidFill>
                <a:latin typeface="Fira Sans Light"/>
                <a:cs typeface="Fira Sans Light"/>
              </a:rPr>
              <a:t> </a:t>
            </a:r>
            <a:r>
              <a:rPr sz="1050" b="0" spc="0" dirty="0">
                <a:solidFill>
                  <a:srgbClr val="333333"/>
                </a:solidFill>
                <a:latin typeface="Fira Sans Light"/>
                <a:cs typeface="Fira Sans Light"/>
              </a:rPr>
              <a:t>juveniles</a:t>
            </a:r>
            <a:endParaRPr sz="1050">
              <a:latin typeface="Fira Sans Light"/>
              <a:cs typeface="Fira Sans Light"/>
            </a:endParaRPr>
          </a:p>
        </p:txBody>
      </p:sp>
      <p:sp>
        <p:nvSpPr>
          <p:cNvPr id="38" name="object 36">
            <a:extLst>
              <a:ext uri="{FF2B5EF4-FFF2-40B4-BE49-F238E27FC236}">
                <a16:creationId xmlns:a16="http://schemas.microsoft.com/office/drawing/2014/main" id="{96293FED-CA6C-A34D-1707-4E80B502A3F1}"/>
              </a:ext>
            </a:extLst>
          </p:cNvPr>
          <p:cNvSpPr txBox="1"/>
          <p:nvPr/>
        </p:nvSpPr>
        <p:spPr>
          <a:xfrm>
            <a:off x="2802937" y="3441394"/>
            <a:ext cx="1010919" cy="508000"/>
          </a:xfrm>
          <a:prstGeom prst="rect">
            <a:avLst/>
          </a:prstGeom>
        </p:spPr>
        <p:txBody>
          <a:bodyPr vert="horz" wrap="square" lIns="0" tIns="16510" rIns="0" bIns="0" rtlCol="0">
            <a:spAutoFit/>
          </a:bodyPr>
          <a:lstStyle/>
          <a:p>
            <a:pPr>
              <a:lnSpc>
                <a:spcPts val="1555"/>
              </a:lnSpc>
              <a:spcBef>
                <a:spcPts val="130"/>
              </a:spcBef>
            </a:pPr>
            <a:r>
              <a:rPr sz="1400" spc="10" dirty="0">
                <a:solidFill>
                  <a:srgbClr val="333333"/>
                </a:solidFill>
                <a:latin typeface="Fira Sans Medium"/>
                <a:cs typeface="Fira Sans Medium"/>
              </a:rPr>
              <a:t>75</a:t>
            </a:r>
            <a:endParaRPr sz="1400">
              <a:latin typeface="Fira Sans Medium"/>
              <a:cs typeface="Fira Sans Medium"/>
            </a:endParaRPr>
          </a:p>
          <a:p>
            <a:pPr>
              <a:lnSpc>
                <a:spcPts val="1040"/>
              </a:lnSpc>
            </a:pPr>
            <a:r>
              <a:rPr sz="1050" b="0" spc="5" dirty="0">
                <a:solidFill>
                  <a:srgbClr val="333333"/>
                </a:solidFill>
                <a:latin typeface="Fira Sans Light"/>
                <a:cs typeface="Fira Sans Light"/>
              </a:rPr>
              <a:t>Remand</a:t>
            </a:r>
            <a:endParaRPr sz="1050">
              <a:latin typeface="Fira Sans Light"/>
              <a:cs typeface="Fira Sans Light"/>
            </a:endParaRPr>
          </a:p>
          <a:p>
            <a:pPr>
              <a:lnSpc>
                <a:spcPts val="1170"/>
              </a:lnSpc>
            </a:pPr>
            <a:r>
              <a:rPr sz="1050" b="0" spc="0" dirty="0">
                <a:solidFill>
                  <a:srgbClr val="333333"/>
                </a:solidFill>
                <a:latin typeface="Fira Sans Light"/>
                <a:cs typeface="Fira Sans Light"/>
              </a:rPr>
              <a:t>female</a:t>
            </a:r>
            <a:r>
              <a:rPr sz="1050" b="0" spc="-40" dirty="0">
                <a:solidFill>
                  <a:srgbClr val="333333"/>
                </a:solidFill>
                <a:latin typeface="Fira Sans Light"/>
                <a:cs typeface="Fira Sans Light"/>
              </a:rPr>
              <a:t> </a:t>
            </a:r>
            <a:r>
              <a:rPr sz="1050" b="0" spc="0" dirty="0">
                <a:solidFill>
                  <a:srgbClr val="333333"/>
                </a:solidFill>
                <a:latin typeface="Fira Sans Light"/>
                <a:cs typeface="Fira Sans Light"/>
              </a:rPr>
              <a:t>juveniles</a:t>
            </a:r>
            <a:endParaRPr sz="1050">
              <a:latin typeface="Fira Sans Light"/>
              <a:cs typeface="Fira Sans Light"/>
            </a:endParaRPr>
          </a:p>
        </p:txBody>
      </p:sp>
      <p:sp>
        <p:nvSpPr>
          <p:cNvPr id="39" name="object 37">
            <a:extLst>
              <a:ext uri="{FF2B5EF4-FFF2-40B4-BE49-F238E27FC236}">
                <a16:creationId xmlns:a16="http://schemas.microsoft.com/office/drawing/2014/main" id="{916A2D14-1AA2-60CC-7C8A-17F2939A60CF}"/>
              </a:ext>
            </a:extLst>
          </p:cNvPr>
          <p:cNvSpPr/>
          <p:nvPr/>
        </p:nvSpPr>
        <p:spPr>
          <a:xfrm>
            <a:off x="2013941" y="3373561"/>
            <a:ext cx="628650" cy="628650"/>
          </a:xfrm>
          <a:custGeom>
            <a:avLst/>
            <a:gdLst/>
            <a:ahLst/>
            <a:cxnLst/>
            <a:rect l="l" t="t" r="r" b="b"/>
            <a:pathLst>
              <a:path w="628650" h="628650">
                <a:moveTo>
                  <a:pt x="314032" y="0"/>
                </a:moveTo>
                <a:lnTo>
                  <a:pt x="267625" y="3405"/>
                </a:lnTo>
                <a:lnTo>
                  <a:pt x="223333" y="13296"/>
                </a:lnTo>
                <a:lnTo>
                  <a:pt x="181640" y="29187"/>
                </a:lnTo>
                <a:lnTo>
                  <a:pt x="143035" y="50594"/>
                </a:lnTo>
                <a:lnTo>
                  <a:pt x="108000" y="77029"/>
                </a:lnTo>
                <a:lnTo>
                  <a:pt x="77024" y="108008"/>
                </a:lnTo>
                <a:lnTo>
                  <a:pt x="50590" y="143043"/>
                </a:lnTo>
                <a:lnTo>
                  <a:pt x="29185" y="181651"/>
                </a:lnTo>
                <a:lnTo>
                  <a:pt x="13295" y="223344"/>
                </a:lnTo>
                <a:lnTo>
                  <a:pt x="3404" y="267637"/>
                </a:lnTo>
                <a:lnTo>
                  <a:pt x="0" y="314045"/>
                </a:lnTo>
                <a:lnTo>
                  <a:pt x="3404" y="360450"/>
                </a:lnTo>
                <a:lnTo>
                  <a:pt x="13295" y="404740"/>
                </a:lnTo>
                <a:lnTo>
                  <a:pt x="29185" y="446432"/>
                </a:lnTo>
                <a:lnTo>
                  <a:pt x="50590" y="485037"/>
                </a:lnTo>
                <a:lnTo>
                  <a:pt x="77024" y="520072"/>
                </a:lnTo>
                <a:lnTo>
                  <a:pt x="108000" y="551050"/>
                </a:lnTo>
                <a:lnTo>
                  <a:pt x="143035" y="577484"/>
                </a:lnTo>
                <a:lnTo>
                  <a:pt x="181640" y="598890"/>
                </a:lnTo>
                <a:lnTo>
                  <a:pt x="223333" y="614782"/>
                </a:lnTo>
                <a:lnTo>
                  <a:pt x="267625" y="624673"/>
                </a:lnTo>
                <a:lnTo>
                  <a:pt x="314032" y="628078"/>
                </a:lnTo>
                <a:lnTo>
                  <a:pt x="360437" y="624673"/>
                </a:lnTo>
                <a:lnTo>
                  <a:pt x="404728" y="614782"/>
                </a:lnTo>
                <a:lnTo>
                  <a:pt x="446419" y="598890"/>
                </a:lnTo>
                <a:lnTo>
                  <a:pt x="485025" y="577484"/>
                </a:lnTo>
                <a:lnTo>
                  <a:pt x="520059" y="551050"/>
                </a:lnTo>
                <a:lnTo>
                  <a:pt x="551037" y="520072"/>
                </a:lnTo>
                <a:lnTo>
                  <a:pt x="577472" y="485037"/>
                </a:lnTo>
                <a:lnTo>
                  <a:pt x="598878" y="446432"/>
                </a:lnTo>
                <a:lnTo>
                  <a:pt x="614769" y="404740"/>
                </a:lnTo>
                <a:lnTo>
                  <a:pt x="624660" y="360450"/>
                </a:lnTo>
                <a:lnTo>
                  <a:pt x="628065" y="314045"/>
                </a:lnTo>
                <a:lnTo>
                  <a:pt x="624660" y="267637"/>
                </a:lnTo>
                <a:lnTo>
                  <a:pt x="614769" y="223344"/>
                </a:lnTo>
                <a:lnTo>
                  <a:pt x="598878" y="181651"/>
                </a:lnTo>
                <a:lnTo>
                  <a:pt x="577472" y="143043"/>
                </a:lnTo>
                <a:lnTo>
                  <a:pt x="551037" y="108008"/>
                </a:lnTo>
                <a:lnTo>
                  <a:pt x="520059" y="77029"/>
                </a:lnTo>
                <a:lnTo>
                  <a:pt x="485025" y="50594"/>
                </a:lnTo>
                <a:lnTo>
                  <a:pt x="446419" y="29187"/>
                </a:lnTo>
                <a:lnTo>
                  <a:pt x="404728" y="13296"/>
                </a:lnTo>
                <a:lnTo>
                  <a:pt x="360437" y="3405"/>
                </a:lnTo>
                <a:lnTo>
                  <a:pt x="314032" y="0"/>
                </a:lnTo>
                <a:close/>
              </a:path>
            </a:pathLst>
          </a:custGeom>
          <a:solidFill>
            <a:srgbClr val="FFFFFF"/>
          </a:solidFill>
        </p:spPr>
        <p:txBody>
          <a:bodyPr wrap="square" lIns="0" tIns="0" rIns="0" bIns="0" rtlCol="0"/>
          <a:lstStyle/>
          <a:p>
            <a:endParaRPr/>
          </a:p>
        </p:txBody>
      </p:sp>
      <p:sp>
        <p:nvSpPr>
          <p:cNvPr id="40" name="object 38">
            <a:extLst>
              <a:ext uri="{FF2B5EF4-FFF2-40B4-BE49-F238E27FC236}">
                <a16:creationId xmlns:a16="http://schemas.microsoft.com/office/drawing/2014/main" id="{80C62B2D-3BEB-E54D-1B55-0C45F682CFED}"/>
              </a:ext>
            </a:extLst>
          </p:cNvPr>
          <p:cNvSpPr/>
          <p:nvPr/>
        </p:nvSpPr>
        <p:spPr>
          <a:xfrm>
            <a:off x="2013941" y="3373561"/>
            <a:ext cx="628650" cy="628650"/>
          </a:xfrm>
          <a:custGeom>
            <a:avLst/>
            <a:gdLst/>
            <a:ahLst/>
            <a:cxnLst/>
            <a:rect l="l" t="t" r="r" b="b"/>
            <a:pathLst>
              <a:path w="628650" h="628650">
                <a:moveTo>
                  <a:pt x="314032" y="0"/>
                </a:moveTo>
                <a:lnTo>
                  <a:pt x="360437" y="3405"/>
                </a:lnTo>
                <a:lnTo>
                  <a:pt x="404728" y="13296"/>
                </a:lnTo>
                <a:lnTo>
                  <a:pt x="446419" y="29187"/>
                </a:lnTo>
                <a:lnTo>
                  <a:pt x="485025" y="50594"/>
                </a:lnTo>
                <a:lnTo>
                  <a:pt x="520059" y="77029"/>
                </a:lnTo>
                <a:lnTo>
                  <a:pt x="551037" y="108008"/>
                </a:lnTo>
                <a:lnTo>
                  <a:pt x="577472" y="143043"/>
                </a:lnTo>
                <a:lnTo>
                  <a:pt x="598878" y="181651"/>
                </a:lnTo>
                <a:lnTo>
                  <a:pt x="614769" y="223344"/>
                </a:lnTo>
                <a:lnTo>
                  <a:pt x="624660" y="267637"/>
                </a:lnTo>
                <a:lnTo>
                  <a:pt x="628065" y="314045"/>
                </a:lnTo>
                <a:lnTo>
                  <a:pt x="624660" y="360450"/>
                </a:lnTo>
                <a:lnTo>
                  <a:pt x="614769" y="404740"/>
                </a:lnTo>
                <a:lnTo>
                  <a:pt x="598878" y="446432"/>
                </a:lnTo>
                <a:lnTo>
                  <a:pt x="577472" y="485037"/>
                </a:lnTo>
                <a:lnTo>
                  <a:pt x="551037" y="520072"/>
                </a:lnTo>
                <a:lnTo>
                  <a:pt x="520059" y="551050"/>
                </a:lnTo>
                <a:lnTo>
                  <a:pt x="485025" y="577484"/>
                </a:lnTo>
                <a:lnTo>
                  <a:pt x="446419" y="598890"/>
                </a:lnTo>
                <a:lnTo>
                  <a:pt x="404728" y="614782"/>
                </a:lnTo>
                <a:lnTo>
                  <a:pt x="360437" y="624673"/>
                </a:lnTo>
                <a:lnTo>
                  <a:pt x="314032" y="628078"/>
                </a:lnTo>
                <a:lnTo>
                  <a:pt x="267625" y="624673"/>
                </a:lnTo>
                <a:lnTo>
                  <a:pt x="223333" y="614782"/>
                </a:lnTo>
                <a:lnTo>
                  <a:pt x="181640" y="598890"/>
                </a:lnTo>
                <a:lnTo>
                  <a:pt x="143035" y="577484"/>
                </a:lnTo>
                <a:lnTo>
                  <a:pt x="108000" y="551050"/>
                </a:lnTo>
                <a:lnTo>
                  <a:pt x="77024" y="520072"/>
                </a:lnTo>
                <a:lnTo>
                  <a:pt x="50590" y="485037"/>
                </a:lnTo>
                <a:lnTo>
                  <a:pt x="29185" y="446432"/>
                </a:lnTo>
                <a:lnTo>
                  <a:pt x="13295" y="404740"/>
                </a:lnTo>
                <a:lnTo>
                  <a:pt x="3404" y="360450"/>
                </a:lnTo>
                <a:lnTo>
                  <a:pt x="0" y="314045"/>
                </a:lnTo>
                <a:lnTo>
                  <a:pt x="3404" y="267637"/>
                </a:lnTo>
                <a:lnTo>
                  <a:pt x="13295" y="223344"/>
                </a:lnTo>
                <a:lnTo>
                  <a:pt x="29185" y="181651"/>
                </a:lnTo>
                <a:lnTo>
                  <a:pt x="50590" y="143043"/>
                </a:lnTo>
                <a:lnTo>
                  <a:pt x="77024" y="108008"/>
                </a:lnTo>
                <a:lnTo>
                  <a:pt x="108000" y="77029"/>
                </a:lnTo>
                <a:lnTo>
                  <a:pt x="143035" y="50594"/>
                </a:lnTo>
                <a:lnTo>
                  <a:pt x="181640" y="29187"/>
                </a:lnTo>
                <a:lnTo>
                  <a:pt x="223333" y="13296"/>
                </a:lnTo>
                <a:lnTo>
                  <a:pt x="267625" y="3405"/>
                </a:lnTo>
                <a:lnTo>
                  <a:pt x="314032" y="0"/>
                </a:lnTo>
                <a:close/>
              </a:path>
            </a:pathLst>
          </a:custGeom>
          <a:ln w="32118">
            <a:solidFill>
              <a:srgbClr val="000000"/>
            </a:solidFill>
          </a:ln>
        </p:spPr>
        <p:txBody>
          <a:bodyPr wrap="square" lIns="0" tIns="0" rIns="0" bIns="0" rtlCol="0"/>
          <a:lstStyle/>
          <a:p>
            <a:endParaRPr/>
          </a:p>
        </p:txBody>
      </p:sp>
      <p:sp>
        <p:nvSpPr>
          <p:cNvPr id="41" name="object 39">
            <a:extLst>
              <a:ext uri="{FF2B5EF4-FFF2-40B4-BE49-F238E27FC236}">
                <a16:creationId xmlns:a16="http://schemas.microsoft.com/office/drawing/2014/main" id="{83679F0E-D596-82BF-7572-879E4B1A05A8}"/>
              </a:ext>
            </a:extLst>
          </p:cNvPr>
          <p:cNvSpPr/>
          <p:nvPr/>
        </p:nvSpPr>
        <p:spPr>
          <a:xfrm>
            <a:off x="2159990" y="3489299"/>
            <a:ext cx="329133" cy="490220"/>
          </a:xfrm>
          <a:prstGeom prst="rect">
            <a:avLst/>
          </a:prstGeom>
          <a:blipFill>
            <a:blip r:embed="rId10" cstate="print"/>
            <a:stretch>
              <a:fillRect/>
            </a:stretch>
          </a:blipFill>
        </p:spPr>
        <p:txBody>
          <a:bodyPr wrap="square" lIns="0" tIns="0" rIns="0" bIns="0" rtlCol="0"/>
          <a:lstStyle/>
          <a:p>
            <a:endParaRPr/>
          </a:p>
        </p:txBody>
      </p:sp>
      <p:sp>
        <p:nvSpPr>
          <p:cNvPr id="42" name="object 40">
            <a:extLst>
              <a:ext uri="{FF2B5EF4-FFF2-40B4-BE49-F238E27FC236}">
                <a16:creationId xmlns:a16="http://schemas.microsoft.com/office/drawing/2014/main" id="{3F1E2BD5-DA15-398F-9AC1-EDEA0B5A01CD}"/>
              </a:ext>
            </a:extLst>
          </p:cNvPr>
          <p:cNvSpPr/>
          <p:nvPr/>
        </p:nvSpPr>
        <p:spPr>
          <a:xfrm>
            <a:off x="7842174" y="4409731"/>
            <a:ext cx="3488054" cy="1195070"/>
          </a:xfrm>
          <a:custGeom>
            <a:avLst/>
            <a:gdLst/>
            <a:ahLst/>
            <a:cxnLst/>
            <a:rect l="l" t="t" r="r" b="b"/>
            <a:pathLst>
              <a:path w="3488054" h="1195070">
                <a:moveTo>
                  <a:pt x="0" y="1194676"/>
                </a:moveTo>
                <a:lnTo>
                  <a:pt x="3487432" y="1194676"/>
                </a:lnTo>
                <a:lnTo>
                  <a:pt x="3487432" y="0"/>
                </a:lnTo>
                <a:lnTo>
                  <a:pt x="0" y="0"/>
                </a:lnTo>
                <a:lnTo>
                  <a:pt x="0" y="1194676"/>
                </a:lnTo>
                <a:close/>
              </a:path>
            </a:pathLst>
          </a:custGeom>
          <a:solidFill>
            <a:srgbClr val="E1E2E3"/>
          </a:solidFill>
        </p:spPr>
        <p:txBody>
          <a:bodyPr wrap="square" lIns="0" tIns="0" rIns="0" bIns="0" rtlCol="0"/>
          <a:lstStyle/>
          <a:p>
            <a:endParaRPr/>
          </a:p>
        </p:txBody>
      </p:sp>
      <p:sp>
        <p:nvSpPr>
          <p:cNvPr id="43" name="object 41">
            <a:extLst>
              <a:ext uri="{FF2B5EF4-FFF2-40B4-BE49-F238E27FC236}">
                <a16:creationId xmlns:a16="http://schemas.microsoft.com/office/drawing/2014/main" id="{A2DCBA33-76F2-127E-0ADA-ED545FF26BA7}"/>
              </a:ext>
            </a:extLst>
          </p:cNvPr>
          <p:cNvSpPr txBox="1"/>
          <p:nvPr/>
        </p:nvSpPr>
        <p:spPr>
          <a:xfrm>
            <a:off x="8652207" y="4829147"/>
            <a:ext cx="490855" cy="371475"/>
          </a:xfrm>
          <a:prstGeom prst="rect">
            <a:avLst/>
          </a:prstGeom>
        </p:spPr>
        <p:txBody>
          <a:bodyPr vert="horz" wrap="square" lIns="0" tIns="16510" rIns="0" bIns="0" rtlCol="0">
            <a:spAutoFit/>
          </a:bodyPr>
          <a:lstStyle/>
          <a:p>
            <a:pPr>
              <a:lnSpc>
                <a:spcPts val="1555"/>
              </a:lnSpc>
              <a:spcBef>
                <a:spcPts val="130"/>
              </a:spcBef>
            </a:pPr>
            <a:r>
              <a:rPr sz="1400" spc="10" dirty="0">
                <a:solidFill>
                  <a:srgbClr val="333333"/>
                </a:solidFill>
                <a:latin typeface="Fira Sans Medium"/>
                <a:cs typeface="Fira Sans Medium"/>
              </a:rPr>
              <a:t>17</a:t>
            </a:r>
            <a:r>
              <a:rPr sz="1400" spc="-90" dirty="0">
                <a:solidFill>
                  <a:srgbClr val="333333"/>
                </a:solidFill>
                <a:latin typeface="Fira Sans Medium"/>
                <a:cs typeface="Fira Sans Medium"/>
              </a:rPr>
              <a:t> </a:t>
            </a:r>
            <a:r>
              <a:rPr sz="1400" spc="5" dirty="0">
                <a:solidFill>
                  <a:srgbClr val="333333"/>
                </a:solidFill>
                <a:latin typeface="Fira Sans Medium"/>
                <a:cs typeface="Fira Sans Medium"/>
              </a:rPr>
              <a:t>373</a:t>
            </a:r>
            <a:endParaRPr sz="1400">
              <a:latin typeface="Fira Sans Medium"/>
              <a:cs typeface="Fira Sans Medium"/>
            </a:endParaRPr>
          </a:p>
          <a:p>
            <a:pPr marL="146685">
              <a:lnSpc>
                <a:spcPts val="1135"/>
              </a:lnSpc>
            </a:pPr>
            <a:r>
              <a:rPr sz="1050" b="0" spc="0" dirty="0">
                <a:solidFill>
                  <a:srgbClr val="333333"/>
                </a:solidFill>
                <a:latin typeface="Fira Sans Light"/>
                <a:cs typeface="Fira Sans Light"/>
              </a:rPr>
              <a:t>Li</a:t>
            </a:r>
            <a:r>
              <a:rPr sz="1050" b="0" spc="-10" dirty="0">
                <a:solidFill>
                  <a:srgbClr val="333333"/>
                </a:solidFill>
                <a:latin typeface="Fira Sans Light"/>
                <a:cs typeface="Fira Sans Light"/>
              </a:rPr>
              <a:t>f</a:t>
            </a:r>
            <a:r>
              <a:rPr sz="1050" b="0" spc="5" dirty="0">
                <a:solidFill>
                  <a:srgbClr val="333333"/>
                </a:solidFill>
                <a:latin typeface="Fira Sans Light"/>
                <a:cs typeface="Fira Sans Light"/>
              </a:rPr>
              <a:t>e</a:t>
            </a:r>
            <a:r>
              <a:rPr sz="1050" b="0" spc="-10" dirty="0">
                <a:solidFill>
                  <a:srgbClr val="333333"/>
                </a:solidFill>
                <a:latin typeface="Fira Sans Light"/>
                <a:cs typeface="Fira Sans Light"/>
              </a:rPr>
              <a:t>r</a:t>
            </a:r>
            <a:r>
              <a:rPr sz="1050" b="0" spc="5" dirty="0">
                <a:solidFill>
                  <a:srgbClr val="333333"/>
                </a:solidFill>
                <a:latin typeface="Fira Sans Light"/>
                <a:cs typeface="Fira Sans Light"/>
              </a:rPr>
              <a:t>s</a:t>
            </a:r>
            <a:endParaRPr sz="1050">
              <a:latin typeface="Fira Sans Light"/>
              <a:cs typeface="Fira Sans Light"/>
            </a:endParaRPr>
          </a:p>
        </p:txBody>
      </p:sp>
      <p:sp>
        <p:nvSpPr>
          <p:cNvPr id="44" name="object 42">
            <a:extLst>
              <a:ext uri="{FF2B5EF4-FFF2-40B4-BE49-F238E27FC236}">
                <a16:creationId xmlns:a16="http://schemas.microsoft.com/office/drawing/2014/main" id="{7FC1C2ED-A3E2-7D15-7DEA-DABAA3621AD6}"/>
              </a:ext>
            </a:extLst>
          </p:cNvPr>
          <p:cNvSpPr txBox="1"/>
          <p:nvPr/>
        </p:nvSpPr>
        <p:spPr>
          <a:xfrm>
            <a:off x="10078621" y="4760870"/>
            <a:ext cx="1192530" cy="371475"/>
          </a:xfrm>
          <a:prstGeom prst="rect">
            <a:avLst/>
          </a:prstGeom>
        </p:spPr>
        <p:txBody>
          <a:bodyPr vert="horz" wrap="square" lIns="0" tIns="16510" rIns="0" bIns="0" rtlCol="0">
            <a:spAutoFit/>
          </a:bodyPr>
          <a:lstStyle/>
          <a:p>
            <a:pPr>
              <a:lnSpc>
                <a:spcPts val="1555"/>
              </a:lnSpc>
              <a:spcBef>
                <a:spcPts val="130"/>
              </a:spcBef>
            </a:pPr>
            <a:r>
              <a:rPr sz="1400" spc="10" dirty="0">
                <a:solidFill>
                  <a:srgbClr val="333333"/>
                </a:solidFill>
                <a:latin typeface="Fira Sans Medium"/>
                <a:cs typeface="Fira Sans Medium"/>
              </a:rPr>
              <a:t>185</a:t>
            </a:r>
            <a:endParaRPr sz="1400">
              <a:latin typeface="Fira Sans Medium"/>
              <a:cs typeface="Fira Sans Medium"/>
            </a:endParaRPr>
          </a:p>
          <a:p>
            <a:pPr>
              <a:lnSpc>
                <a:spcPts val="1135"/>
              </a:lnSpc>
            </a:pPr>
            <a:r>
              <a:rPr sz="1050" b="0" spc="0" dirty="0">
                <a:solidFill>
                  <a:srgbClr val="333333"/>
                </a:solidFill>
                <a:latin typeface="Fira Sans Light"/>
                <a:cs typeface="Fira Sans Light"/>
              </a:rPr>
              <a:t>Lifers </a:t>
            </a:r>
            <a:r>
              <a:rPr sz="1050" b="0" spc="5" dirty="0">
                <a:solidFill>
                  <a:srgbClr val="333333"/>
                </a:solidFill>
                <a:latin typeface="Fira Sans Light"/>
                <a:cs typeface="Fira Sans Light"/>
              </a:rPr>
              <a:t>decreased</a:t>
            </a:r>
            <a:r>
              <a:rPr sz="1050" b="0" spc="-70" dirty="0">
                <a:solidFill>
                  <a:srgbClr val="333333"/>
                </a:solidFill>
                <a:latin typeface="Fira Sans Light"/>
                <a:cs typeface="Fira Sans Light"/>
              </a:rPr>
              <a:t> </a:t>
            </a:r>
            <a:r>
              <a:rPr sz="1050" b="0" spc="0" dirty="0">
                <a:solidFill>
                  <a:srgbClr val="333333"/>
                </a:solidFill>
                <a:latin typeface="Fira Sans Light"/>
                <a:cs typeface="Fira Sans Light"/>
              </a:rPr>
              <a:t>by</a:t>
            </a:r>
            <a:endParaRPr sz="1050">
              <a:latin typeface="Fira Sans Light"/>
              <a:cs typeface="Fira Sans Light"/>
            </a:endParaRPr>
          </a:p>
        </p:txBody>
      </p:sp>
      <p:sp>
        <p:nvSpPr>
          <p:cNvPr id="45" name="object 43">
            <a:extLst>
              <a:ext uri="{FF2B5EF4-FFF2-40B4-BE49-F238E27FC236}">
                <a16:creationId xmlns:a16="http://schemas.microsoft.com/office/drawing/2014/main" id="{D070F37E-C0D1-ADD3-4A1F-4DDF27106C0A}"/>
              </a:ext>
            </a:extLst>
          </p:cNvPr>
          <p:cNvSpPr/>
          <p:nvPr/>
        </p:nvSpPr>
        <p:spPr>
          <a:xfrm>
            <a:off x="9271855" y="4693037"/>
            <a:ext cx="628650" cy="628650"/>
          </a:xfrm>
          <a:custGeom>
            <a:avLst/>
            <a:gdLst/>
            <a:ahLst/>
            <a:cxnLst/>
            <a:rect l="l" t="t" r="r" b="b"/>
            <a:pathLst>
              <a:path w="628650" h="628650">
                <a:moveTo>
                  <a:pt x="314032" y="0"/>
                </a:moveTo>
                <a:lnTo>
                  <a:pt x="267625" y="3405"/>
                </a:lnTo>
                <a:lnTo>
                  <a:pt x="223333" y="13296"/>
                </a:lnTo>
                <a:lnTo>
                  <a:pt x="181640" y="29187"/>
                </a:lnTo>
                <a:lnTo>
                  <a:pt x="143035" y="50594"/>
                </a:lnTo>
                <a:lnTo>
                  <a:pt x="108000" y="77029"/>
                </a:lnTo>
                <a:lnTo>
                  <a:pt x="77024" y="108008"/>
                </a:lnTo>
                <a:lnTo>
                  <a:pt x="50590" y="143043"/>
                </a:lnTo>
                <a:lnTo>
                  <a:pt x="29185" y="181651"/>
                </a:lnTo>
                <a:lnTo>
                  <a:pt x="13295" y="223344"/>
                </a:lnTo>
                <a:lnTo>
                  <a:pt x="3404" y="267637"/>
                </a:lnTo>
                <a:lnTo>
                  <a:pt x="0" y="314045"/>
                </a:lnTo>
                <a:lnTo>
                  <a:pt x="3404" y="360450"/>
                </a:lnTo>
                <a:lnTo>
                  <a:pt x="13295" y="404740"/>
                </a:lnTo>
                <a:lnTo>
                  <a:pt x="29185" y="446432"/>
                </a:lnTo>
                <a:lnTo>
                  <a:pt x="50590" y="485037"/>
                </a:lnTo>
                <a:lnTo>
                  <a:pt x="77024" y="520072"/>
                </a:lnTo>
                <a:lnTo>
                  <a:pt x="108000" y="551050"/>
                </a:lnTo>
                <a:lnTo>
                  <a:pt x="143035" y="577484"/>
                </a:lnTo>
                <a:lnTo>
                  <a:pt x="181640" y="598890"/>
                </a:lnTo>
                <a:lnTo>
                  <a:pt x="223333" y="614782"/>
                </a:lnTo>
                <a:lnTo>
                  <a:pt x="267625" y="624673"/>
                </a:lnTo>
                <a:lnTo>
                  <a:pt x="314032" y="628078"/>
                </a:lnTo>
                <a:lnTo>
                  <a:pt x="360437" y="624673"/>
                </a:lnTo>
                <a:lnTo>
                  <a:pt x="404728" y="614782"/>
                </a:lnTo>
                <a:lnTo>
                  <a:pt x="446419" y="598890"/>
                </a:lnTo>
                <a:lnTo>
                  <a:pt x="485025" y="577484"/>
                </a:lnTo>
                <a:lnTo>
                  <a:pt x="520059" y="551050"/>
                </a:lnTo>
                <a:lnTo>
                  <a:pt x="551037" y="520072"/>
                </a:lnTo>
                <a:lnTo>
                  <a:pt x="577472" y="485037"/>
                </a:lnTo>
                <a:lnTo>
                  <a:pt x="598878" y="446432"/>
                </a:lnTo>
                <a:lnTo>
                  <a:pt x="614769" y="404740"/>
                </a:lnTo>
                <a:lnTo>
                  <a:pt x="624660" y="360450"/>
                </a:lnTo>
                <a:lnTo>
                  <a:pt x="628065" y="314045"/>
                </a:lnTo>
                <a:lnTo>
                  <a:pt x="624660" y="267637"/>
                </a:lnTo>
                <a:lnTo>
                  <a:pt x="614769" y="223344"/>
                </a:lnTo>
                <a:lnTo>
                  <a:pt x="598878" y="181651"/>
                </a:lnTo>
                <a:lnTo>
                  <a:pt x="577472" y="143043"/>
                </a:lnTo>
                <a:lnTo>
                  <a:pt x="551037" y="108008"/>
                </a:lnTo>
                <a:lnTo>
                  <a:pt x="520059" y="77029"/>
                </a:lnTo>
                <a:lnTo>
                  <a:pt x="485025" y="50594"/>
                </a:lnTo>
                <a:lnTo>
                  <a:pt x="446419" y="29187"/>
                </a:lnTo>
                <a:lnTo>
                  <a:pt x="404728" y="13296"/>
                </a:lnTo>
                <a:lnTo>
                  <a:pt x="360437" y="3405"/>
                </a:lnTo>
                <a:lnTo>
                  <a:pt x="314032" y="0"/>
                </a:lnTo>
                <a:close/>
              </a:path>
            </a:pathLst>
          </a:custGeom>
          <a:solidFill>
            <a:srgbClr val="FFFFFF"/>
          </a:solidFill>
        </p:spPr>
        <p:txBody>
          <a:bodyPr wrap="square" lIns="0" tIns="0" rIns="0" bIns="0" rtlCol="0"/>
          <a:lstStyle/>
          <a:p>
            <a:endParaRPr/>
          </a:p>
        </p:txBody>
      </p:sp>
      <p:sp>
        <p:nvSpPr>
          <p:cNvPr id="46" name="object 44">
            <a:extLst>
              <a:ext uri="{FF2B5EF4-FFF2-40B4-BE49-F238E27FC236}">
                <a16:creationId xmlns:a16="http://schemas.microsoft.com/office/drawing/2014/main" id="{528F6F3D-E813-9FBB-8C9C-4784F0A9FA6C}"/>
              </a:ext>
            </a:extLst>
          </p:cNvPr>
          <p:cNvSpPr/>
          <p:nvPr/>
        </p:nvSpPr>
        <p:spPr>
          <a:xfrm>
            <a:off x="9271855" y="4693037"/>
            <a:ext cx="628650" cy="628650"/>
          </a:xfrm>
          <a:custGeom>
            <a:avLst/>
            <a:gdLst/>
            <a:ahLst/>
            <a:cxnLst/>
            <a:rect l="l" t="t" r="r" b="b"/>
            <a:pathLst>
              <a:path w="628650" h="628650">
                <a:moveTo>
                  <a:pt x="314032" y="0"/>
                </a:moveTo>
                <a:lnTo>
                  <a:pt x="360437" y="3405"/>
                </a:lnTo>
                <a:lnTo>
                  <a:pt x="404728" y="13296"/>
                </a:lnTo>
                <a:lnTo>
                  <a:pt x="446419" y="29187"/>
                </a:lnTo>
                <a:lnTo>
                  <a:pt x="485025" y="50594"/>
                </a:lnTo>
                <a:lnTo>
                  <a:pt x="520059" y="77029"/>
                </a:lnTo>
                <a:lnTo>
                  <a:pt x="551037" y="108008"/>
                </a:lnTo>
                <a:lnTo>
                  <a:pt x="577472" y="143043"/>
                </a:lnTo>
                <a:lnTo>
                  <a:pt x="598878" y="181651"/>
                </a:lnTo>
                <a:lnTo>
                  <a:pt x="614769" y="223344"/>
                </a:lnTo>
                <a:lnTo>
                  <a:pt x="624660" y="267637"/>
                </a:lnTo>
                <a:lnTo>
                  <a:pt x="628065" y="314045"/>
                </a:lnTo>
                <a:lnTo>
                  <a:pt x="624660" y="360450"/>
                </a:lnTo>
                <a:lnTo>
                  <a:pt x="614769" y="404740"/>
                </a:lnTo>
                <a:lnTo>
                  <a:pt x="598878" y="446432"/>
                </a:lnTo>
                <a:lnTo>
                  <a:pt x="577472" y="485037"/>
                </a:lnTo>
                <a:lnTo>
                  <a:pt x="551037" y="520072"/>
                </a:lnTo>
                <a:lnTo>
                  <a:pt x="520059" y="551050"/>
                </a:lnTo>
                <a:lnTo>
                  <a:pt x="485025" y="577484"/>
                </a:lnTo>
                <a:lnTo>
                  <a:pt x="446419" y="598890"/>
                </a:lnTo>
                <a:lnTo>
                  <a:pt x="404728" y="614782"/>
                </a:lnTo>
                <a:lnTo>
                  <a:pt x="360437" y="624673"/>
                </a:lnTo>
                <a:lnTo>
                  <a:pt x="314032" y="628078"/>
                </a:lnTo>
                <a:lnTo>
                  <a:pt x="267625" y="624673"/>
                </a:lnTo>
                <a:lnTo>
                  <a:pt x="223333" y="614782"/>
                </a:lnTo>
                <a:lnTo>
                  <a:pt x="181640" y="598890"/>
                </a:lnTo>
                <a:lnTo>
                  <a:pt x="143035" y="577484"/>
                </a:lnTo>
                <a:lnTo>
                  <a:pt x="108000" y="551050"/>
                </a:lnTo>
                <a:lnTo>
                  <a:pt x="77024" y="520072"/>
                </a:lnTo>
                <a:lnTo>
                  <a:pt x="50590" y="485037"/>
                </a:lnTo>
                <a:lnTo>
                  <a:pt x="29185" y="446432"/>
                </a:lnTo>
                <a:lnTo>
                  <a:pt x="13295" y="404740"/>
                </a:lnTo>
                <a:lnTo>
                  <a:pt x="3404" y="360450"/>
                </a:lnTo>
                <a:lnTo>
                  <a:pt x="0" y="314045"/>
                </a:lnTo>
                <a:lnTo>
                  <a:pt x="3404" y="267637"/>
                </a:lnTo>
                <a:lnTo>
                  <a:pt x="13295" y="223344"/>
                </a:lnTo>
                <a:lnTo>
                  <a:pt x="29185" y="181651"/>
                </a:lnTo>
                <a:lnTo>
                  <a:pt x="50590" y="143043"/>
                </a:lnTo>
                <a:lnTo>
                  <a:pt x="77024" y="108008"/>
                </a:lnTo>
                <a:lnTo>
                  <a:pt x="108000" y="77029"/>
                </a:lnTo>
                <a:lnTo>
                  <a:pt x="143035" y="50594"/>
                </a:lnTo>
                <a:lnTo>
                  <a:pt x="181640" y="29187"/>
                </a:lnTo>
                <a:lnTo>
                  <a:pt x="223333" y="13296"/>
                </a:lnTo>
                <a:lnTo>
                  <a:pt x="267625" y="3405"/>
                </a:lnTo>
                <a:lnTo>
                  <a:pt x="314032" y="0"/>
                </a:lnTo>
                <a:close/>
              </a:path>
            </a:pathLst>
          </a:custGeom>
          <a:ln w="32118">
            <a:solidFill>
              <a:srgbClr val="000000"/>
            </a:solidFill>
          </a:ln>
        </p:spPr>
        <p:txBody>
          <a:bodyPr wrap="square" lIns="0" tIns="0" rIns="0" bIns="0" rtlCol="0"/>
          <a:lstStyle/>
          <a:p>
            <a:endParaRPr/>
          </a:p>
        </p:txBody>
      </p:sp>
      <p:sp>
        <p:nvSpPr>
          <p:cNvPr id="47" name="object 45">
            <a:extLst>
              <a:ext uri="{FF2B5EF4-FFF2-40B4-BE49-F238E27FC236}">
                <a16:creationId xmlns:a16="http://schemas.microsoft.com/office/drawing/2014/main" id="{36077293-A09C-91D7-4FF5-40FD47A92252}"/>
              </a:ext>
            </a:extLst>
          </p:cNvPr>
          <p:cNvSpPr/>
          <p:nvPr/>
        </p:nvSpPr>
        <p:spPr>
          <a:xfrm>
            <a:off x="9627654" y="4798224"/>
            <a:ext cx="167081" cy="417690"/>
          </a:xfrm>
          <a:prstGeom prst="rect">
            <a:avLst/>
          </a:prstGeom>
          <a:blipFill>
            <a:blip r:embed="rId11" cstate="print"/>
            <a:stretch>
              <a:fillRect/>
            </a:stretch>
          </a:blipFill>
        </p:spPr>
        <p:txBody>
          <a:bodyPr wrap="square" lIns="0" tIns="0" rIns="0" bIns="0" rtlCol="0"/>
          <a:lstStyle/>
          <a:p>
            <a:endParaRPr/>
          </a:p>
        </p:txBody>
      </p:sp>
      <p:sp>
        <p:nvSpPr>
          <p:cNvPr id="48" name="object 46">
            <a:extLst>
              <a:ext uri="{FF2B5EF4-FFF2-40B4-BE49-F238E27FC236}">
                <a16:creationId xmlns:a16="http://schemas.microsoft.com/office/drawing/2014/main" id="{FAFE7283-91B8-6CAD-7616-9028A3767734}"/>
              </a:ext>
            </a:extLst>
          </p:cNvPr>
          <p:cNvSpPr/>
          <p:nvPr/>
        </p:nvSpPr>
        <p:spPr>
          <a:xfrm>
            <a:off x="9377032" y="4798224"/>
            <a:ext cx="167081" cy="417690"/>
          </a:xfrm>
          <a:prstGeom prst="rect">
            <a:avLst/>
          </a:prstGeom>
          <a:blipFill>
            <a:blip r:embed="rId12" cstate="print"/>
            <a:stretch>
              <a:fillRect/>
            </a:stretch>
          </a:blipFill>
        </p:spPr>
        <p:txBody>
          <a:bodyPr wrap="square" lIns="0" tIns="0" rIns="0" bIns="0" rtlCol="0"/>
          <a:lstStyle/>
          <a:p>
            <a:endParaRPr/>
          </a:p>
        </p:txBody>
      </p:sp>
      <p:sp>
        <p:nvSpPr>
          <p:cNvPr id="49" name="object 47">
            <a:extLst>
              <a:ext uri="{FF2B5EF4-FFF2-40B4-BE49-F238E27FC236}">
                <a16:creationId xmlns:a16="http://schemas.microsoft.com/office/drawing/2014/main" id="{D1022A03-7529-0274-EEC7-6F053B88C1DC}"/>
              </a:ext>
            </a:extLst>
          </p:cNvPr>
          <p:cNvSpPr/>
          <p:nvPr/>
        </p:nvSpPr>
        <p:spPr>
          <a:xfrm>
            <a:off x="9558045" y="4798224"/>
            <a:ext cx="55689" cy="417690"/>
          </a:xfrm>
          <a:prstGeom prst="rect">
            <a:avLst/>
          </a:prstGeom>
          <a:blipFill>
            <a:blip r:embed="rId13" cstate="print"/>
            <a:stretch>
              <a:fillRect/>
            </a:stretch>
          </a:blipFill>
        </p:spPr>
        <p:txBody>
          <a:bodyPr wrap="square" lIns="0" tIns="0" rIns="0" bIns="0" rtlCol="0"/>
          <a:lstStyle/>
          <a:p>
            <a:endParaRPr/>
          </a:p>
        </p:txBody>
      </p:sp>
      <p:sp>
        <p:nvSpPr>
          <p:cNvPr id="50" name="object 48">
            <a:extLst>
              <a:ext uri="{FF2B5EF4-FFF2-40B4-BE49-F238E27FC236}">
                <a16:creationId xmlns:a16="http://schemas.microsoft.com/office/drawing/2014/main" id="{93BC3EC1-B387-135D-1936-90919949190A}"/>
              </a:ext>
            </a:extLst>
          </p:cNvPr>
          <p:cNvSpPr/>
          <p:nvPr/>
        </p:nvSpPr>
        <p:spPr>
          <a:xfrm>
            <a:off x="584263" y="4409731"/>
            <a:ext cx="3488054" cy="1195070"/>
          </a:xfrm>
          <a:custGeom>
            <a:avLst/>
            <a:gdLst/>
            <a:ahLst/>
            <a:cxnLst/>
            <a:rect l="l" t="t" r="r" b="b"/>
            <a:pathLst>
              <a:path w="3488054" h="1195070">
                <a:moveTo>
                  <a:pt x="0" y="1194676"/>
                </a:moveTo>
                <a:lnTo>
                  <a:pt x="3487432" y="1194676"/>
                </a:lnTo>
                <a:lnTo>
                  <a:pt x="3487432" y="0"/>
                </a:lnTo>
                <a:lnTo>
                  <a:pt x="0" y="0"/>
                </a:lnTo>
                <a:lnTo>
                  <a:pt x="0" y="1194676"/>
                </a:lnTo>
                <a:close/>
              </a:path>
            </a:pathLst>
          </a:custGeom>
          <a:solidFill>
            <a:srgbClr val="E1E2E3"/>
          </a:solidFill>
        </p:spPr>
        <p:txBody>
          <a:bodyPr wrap="square" lIns="0" tIns="0" rIns="0" bIns="0" rtlCol="0"/>
          <a:lstStyle/>
          <a:p>
            <a:endParaRPr/>
          </a:p>
        </p:txBody>
      </p:sp>
      <p:sp>
        <p:nvSpPr>
          <p:cNvPr id="51" name="object 49">
            <a:extLst>
              <a:ext uri="{FF2B5EF4-FFF2-40B4-BE49-F238E27FC236}">
                <a16:creationId xmlns:a16="http://schemas.microsoft.com/office/drawing/2014/main" id="{2B5BC7EE-DA5F-1DB2-E209-9C0ED1434135}"/>
              </a:ext>
            </a:extLst>
          </p:cNvPr>
          <p:cNvSpPr txBox="1"/>
          <p:nvPr/>
        </p:nvSpPr>
        <p:spPr>
          <a:xfrm>
            <a:off x="994702" y="4760870"/>
            <a:ext cx="890269" cy="508000"/>
          </a:xfrm>
          <a:prstGeom prst="rect">
            <a:avLst/>
          </a:prstGeom>
        </p:spPr>
        <p:txBody>
          <a:bodyPr vert="horz" wrap="square" lIns="0" tIns="16510" rIns="0" bIns="0" rtlCol="0">
            <a:spAutoFit/>
          </a:bodyPr>
          <a:lstStyle/>
          <a:p>
            <a:pPr marL="610235">
              <a:lnSpc>
                <a:spcPts val="1555"/>
              </a:lnSpc>
              <a:spcBef>
                <a:spcPts val="130"/>
              </a:spcBef>
            </a:pPr>
            <a:r>
              <a:rPr sz="1400" spc="10" dirty="0">
                <a:solidFill>
                  <a:srgbClr val="333333"/>
                </a:solidFill>
                <a:latin typeface="Fira Sans Medium"/>
                <a:cs typeface="Fira Sans Medium"/>
              </a:rPr>
              <a:t>123</a:t>
            </a:r>
            <a:endParaRPr sz="1400">
              <a:latin typeface="Fira Sans Medium"/>
              <a:cs typeface="Fira Sans Medium"/>
            </a:endParaRPr>
          </a:p>
          <a:p>
            <a:pPr marL="38100" marR="5080" indent="-38735" algn="r">
              <a:lnSpc>
                <a:spcPts val="1080"/>
              </a:lnSpc>
              <a:spcBef>
                <a:spcPts val="60"/>
              </a:spcBef>
            </a:pPr>
            <a:r>
              <a:rPr sz="1050" b="0" spc="5" dirty="0">
                <a:solidFill>
                  <a:srgbClr val="333333"/>
                </a:solidFill>
                <a:latin typeface="Fira Sans Light"/>
                <a:cs typeface="Fira Sans Light"/>
              </a:rPr>
              <a:t>Declared</a:t>
            </a:r>
            <a:r>
              <a:rPr sz="1050" b="0" spc="-90" dirty="0">
                <a:solidFill>
                  <a:srgbClr val="333333"/>
                </a:solidFill>
                <a:latin typeface="Fira Sans Light"/>
                <a:cs typeface="Fira Sans Light"/>
              </a:rPr>
              <a:t> </a:t>
            </a:r>
            <a:r>
              <a:rPr sz="1050" b="0" spc="5" dirty="0">
                <a:solidFill>
                  <a:srgbClr val="333333"/>
                </a:solidFill>
                <a:latin typeface="Fira Sans Light"/>
                <a:cs typeface="Fira Sans Light"/>
              </a:rPr>
              <a:t>male </a:t>
            </a:r>
            <a:r>
              <a:rPr sz="1050" b="0" spc="0" dirty="0">
                <a:solidFill>
                  <a:srgbClr val="333333"/>
                </a:solidFill>
                <a:latin typeface="Fira Sans Light"/>
                <a:cs typeface="Fira Sans Light"/>
              </a:rPr>
              <a:t> state</a:t>
            </a:r>
            <a:r>
              <a:rPr sz="1050" b="0" spc="-70" dirty="0">
                <a:solidFill>
                  <a:srgbClr val="333333"/>
                </a:solidFill>
                <a:latin typeface="Fira Sans Light"/>
                <a:cs typeface="Fira Sans Light"/>
              </a:rPr>
              <a:t> </a:t>
            </a:r>
            <a:r>
              <a:rPr sz="1050" b="0" spc="5" dirty="0">
                <a:solidFill>
                  <a:srgbClr val="333333"/>
                </a:solidFill>
                <a:latin typeface="Fira Sans Light"/>
                <a:cs typeface="Fira Sans Light"/>
              </a:rPr>
              <a:t>patients</a:t>
            </a:r>
            <a:endParaRPr sz="1050">
              <a:latin typeface="Fira Sans Light"/>
              <a:cs typeface="Fira Sans Light"/>
            </a:endParaRPr>
          </a:p>
        </p:txBody>
      </p:sp>
      <p:sp>
        <p:nvSpPr>
          <p:cNvPr id="52" name="object 50">
            <a:extLst>
              <a:ext uri="{FF2B5EF4-FFF2-40B4-BE49-F238E27FC236}">
                <a16:creationId xmlns:a16="http://schemas.microsoft.com/office/drawing/2014/main" id="{6052D328-C8C2-7050-D2AB-94A5DF69746D}"/>
              </a:ext>
            </a:extLst>
          </p:cNvPr>
          <p:cNvSpPr txBox="1"/>
          <p:nvPr/>
        </p:nvSpPr>
        <p:spPr>
          <a:xfrm>
            <a:off x="2820708" y="4692594"/>
            <a:ext cx="890269" cy="644525"/>
          </a:xfrm>
          <a:prstGeom prst="rect">
            <a:avLst/>
          </a:prstGeom>
        </p:spPr>
        <p:txBody>
          <a:bodyPr vert="horz" wrap="square" lIns="0" tIns="16510" rIns="0" bIns="0" rtlCol="0">
            <a:spAutoFit/>
          </a:bodyPr>
          <a:lstStyle/>
          <a:p>
            <a:pPr>
              <a:lnSpc>
                <a:spcPts val="1555"/>
              </a:lnSpc>
              <a:spcBef>
                <a:spcPts val="130"/>
              </a:spcBef>
            </a:pPr>
            <a:r>
              <a:rPr sz="1400" spc="10" dirty="0">
                <a:solidFill>
                  <a:srgbClr val="333333"/>
                </a:solidFill>
                <a:latin typeface="Fira Sans Medium"/>
                <a:cs typeface="Fira Sans Medium"/>
              </a:rPr>
              <a:t>5</a:t>
            </a:r>
            <a:endParaRPr sz="1400">
              <a:latin typeface="Fira Sans Medium"/>
              <a:cs typeface="Fira Sans Medium"/>
            </a:endParaRPr>
          </a:p>
          <a:p>
            <a:pPr marR="5080">
              <a:lnSpc>
                <a:spcPts val="1080"/>
              </a:lnSpc>
              <a:spcBef>
                <a:spcPts val="60"/>
              </a:spcBef>
            </a:pPr>
            <a:r>
              <a:rPr sz="1050" b="0" spc="5" dirty="0">
                <a:solidFill>
                  <a:srgbClr val="333333"/>
                </a:solidFill>
                <a:latin typeface="Fira Sans Light"/>
                <a:cs typeface="Fira Sans Light"/>
              </a:rPr>
              <a:t>Declared</a:t>
            </a:r>
            <a:r>
              <a:rPr sz="1050" b="0" spc="-85" dirty="0">
                <a:solidFill>
                  <a:srgbClr val="333333"/>
                </a:solidFill>
                <a:latin typeface="Fira Sans Light"/>
                <a:cs typeface="Fira Sans Light"/>
              </a:rPr>
              <a:t> </a:t>
            </a:r>
            <a:r>
              <a:rPr sz="1050" b="0" spc="5" dirty="0">
                <a:solidFill>
                  <a:srgbClr val="333333"/>
                </a:solidFill>
                <a:latin typeface="Fira Sans Light"/>
                <a:cs typeface="Fira Sans Light"/>
              </a:rPr>
              <a:t>male  </a:t>
            </a:r>
            <a:r>
              <a:rPr sz="1050" b="0" spc="0" dirty="0">
                <a:solidFill>
                  <a:srgbClr val="333333"/>
                </a:solidFill>
                <a:latin typeface="Fira Sans Light"/>
                <a:cs typeface="Fira Sans Light"/>
              </a:rPr>
              <a:t>juvenile state  </a:t>
            </a:r>
            <a:r>
              <a:rPr sz="1050" b="0" spc="5" dirty="0">
                <a:solidFill>
                  <a:srgbClr val="333333"/>
                </a:solidFill>
                <a:latin typeface="Fira Sans Light"/>
                <a:cs typeface="Fira Sans Light"/>
              </a:rPr>
              <a:t>patients</a:t>
            </a:r>
            <a:endParaRPr sz="1050">
              <a:latin typeface="Fira Sans Light"/>
              <a:cs typeface="Fira Sans Light"/>
            </a:endParaRPr>
          </a:p>
        </p:txBody>
      </p:sp>
      <p:sp>
        <p:nvSpPr>
          <p:cNvPr id="53" name="object 51">
            <a:extLst>
              <a:ext uri="{FF2B5EF4-FFF2-40B4-BE49-F238E27FC236}">
                <a16:creationId xmlns:a16="http://schemas.microsoft.com/office/drawing/2014/main" id="{1B7633EB-92AB-039A-99DC-617D033E3C34}"/>
              </a:ext>
            </a:extLst>
          </p:cNvPr>
          <p:cNvSpPr/>
          <p:nvPr/>
        </p:nvSpPr>
        <p:spPr>
          <a:xfrm>
            <a:off x="2013934" y="4693042"/>
            <a:ext cx="628650" cy="628650"/>
          </a:xfrm>
          <a:custGeom>
            <a:avLst/>
            <a:gdLst/>
            <a:ahLst/>
            <a:cxnLst/>
            <a:rect l="l" t="t" r="r" b="b"/>
            <a:pathLst>
              <a:path w="628650" h="628650">
                <a:moveTo>
                  <a:pt x="314032" y="0"/>
                </a:moveTo>
                <a:lnTo>
                  <a:pt x="267628" y="3404"/>
                </a:lnTo>
                <a:lnTo>
                  <a:pt x="223337" y="13295"/>
                </a:lnTo>
                <a:lnTo>
                  <a:pt x="181646" y="29185"/>
                </a:lnTo>
                <a:lnTo>
                  <a:pt x="143040" y="50590"/>
                </a:lnTo>
                <a:lnTo>
                  <a:pt x="108006" y="77024"/>
                </a:lnTo>
                <a:lnTo>
                  <a:pt x="77028" y="108000"/>
                </a:lnTo>
                <a:lnTo>
                  <a:pt x="50593" y="143035"/>
                </a:lnTo>
                <a:lnTo>
                  <a:pt x="29187" y="181640"/>
                </a:lnTo>
                <a:lnTo>
                  <a:pt x="13296" y="223333"/>
                </a:lnTo>
                <a:lnTo>
                  <a:pt x="3405" y="267625"/>
                </a:lnTo>
                <a:lnTo>
                  <a:pt x="0" y="314032"/>
                </a:lnTo>
                <a:lnTo>
                  <a:pt x="3405" y="360437"/>
                </a:lnTo>
                <a:lnTo>
                  <a:pt x="13296" y="404728"/>
                </a:lnTo>
                <a:lnTo>
                  <a:pt x="29187" y="446419"/>
                </a:lnTo>
                <a:lnTo>
                  <a:pt x="50593" y="485025"/>
                </a:lnTo>
                <a:lnTo>
                  <a:pt x="77028" y="520059"/>
                </a:lnTo>
                <a:lnTo>
                  <a:pt x="108006" y="551037"/>
                </a:lnTo>
                <a:lnTo>
                  <a:pt x="143040" y="577472"/>
                </a:lnTo>
                <a:lnTo>
                  <a:pt x="181646" y="598878"/>
                </a:lnTo>
                <a:lnTo>
                  <a:pt x="223337" y="614769"/>
                </a:lnTo>
                <a:lnTo>
                  <a:pt x="267628" y="624660"/>
                </a:lnTo>
                <a:lnTo>
                  <a:pt x="314032" y="628065"/>
                </a:lnTo>
                <a:lnTo>
                  <a:pt x="360440" y="624660"/>
                </a:lnTo>
                <a:lnTo>
                  <a:pt x="404733" y="614769"/>
                </a:lnTo>
                <a:lnTo>
                  <a:pt x="446427" y="598878"/>
                </a:lnTo>
                <a:lnTo>
                  <a:pt x="485034" y="577472"/>
                </a:lnTo>
                <a:lnTo>
                  <a:pt x="520070" y="551037"/>
                </a:lnTo>
                <a:lnTo>
                  <a:pt x="551048" y="520059"/>
                </a:lnTo>
                <a:lnTo>
                  <a:pt x="577484" y="485025"/>
                </a:lnTo>
                <a:lnTo>
                  <a:pt x="598890" y="446419"/>
                </a:lnTo>
                <a:lnTo>
                  <a:pt x="614782" y="404728"/>
                </a:lnTo>
                <a:lnTo>
                  <a:pt x="624673" y="360437"/>
                </a:lnTo>
                <a:lnTo>
                  <a:pt x="628078" y="314032"/>
                </a:lnTo>
                <a:lnTo>
                  <a:pt x="624673" y="267625"/>
                </a:lnTo>
                <a:lnTo>
                  <a:pt x="614782" y="223333"/>
                </a:lnTo>
                <a:lnTo>
                  <a:pt x="598890" y="181640"/>
                </a:lnTo>
                <a:lnTo>
                  <a:pt x="577484" y="143035"/>
                </a:lnTo>
                <a:lnTo>
                  <a:pt x="551048" y="108000"/>
                </a:lnTo>
                <a:lnTo>
                  <a:pt x="520070" y="77024"/>
                </a:lnTo>
                <a:lnTo>
                  <a:pt x="485034" y="50590"/>
                </a:lnTo>
                <a:lnTo>
                  <a:pt x="446427" y="29185"/>
                </a:lnTo>
                <a:lnTo>
                  <a:pt x="404733" y="13295"/>
                </a:lnTo>
                <a:lnTo>
                  <a:pt x="360440" y="3404"/>
                </a:lnTo>
                <a:lnTo>
                  <a:pt x="314032" y="0"/>
                </a:lnTo>
                <a:close/>
              </a:path>
            </a:pathLst>
          </a:custGeom>
          <a:solidFill>
            <a:srgbClr val="FFFFFF"/>
          </a:solidFill>
        </p:spPr>
        <p:txBody>
          <a:bodyPr wrap="square" lIns="0" tIns="0" rIns="0" bIns="0" rtlCol="0"/>
          <a:lstStyle/>
          <a:p>
            <a:endParaRPr/>
          </a:p>
        </p:txBody>
      </p:sp>
      <p:sp>
        <p:nvSpPr>
          <p:cNvPr id="54" name="object 52">
            <a:extLst>
              <a:ext uri="{FF2B5EF4-FFF2-40B4-BE49-F238E27FC236}">
                <a16:creationId xmlns:a16="http://schemas.microsoft.com/office/drawing/2014/main" id="{11F02C79-4966-5CEF-0EFB-6B2C8AEE4BF1}"/>
              </a:ext>
            </a:extLst>
          </p:cNvPr>
          <p:cNvSpPr/>
          <p:nvPr/>
        </p:nvSpPr>
        <p:spPr>
          <a:xfrm>
            <a:off x="2013934" y="4693042"/>
            <a:ext cx="628650" cy="628650"/>
          </a:xfrm>
          <a:custGeom>
            <a:avLst/>
            <a:gdLst/>
            <a:ahLst/>
            <a:cxnLst/>
            <a:rect l="l" t="t" r="r" b="b"/>
            <a:pathLst>
              <a:path w="628650" h="628650">
                <a:moveTo>
                  <a:pt x="628078" y="314032"/>
                </a:moveTo>
                <a:lnTo>
                  <a:pt x="624673" y="360437"/>
                </a:lnTo>
                <a:lnTo>
                  <a:pt x="614782" y="404728"/>
                </a:lnTo>
                <a:lnTo>
                  <a:pt x="598890" y="446419"/>
                </a:lnTo>
                <a:lnTo>
                  <a:pt x="577484" y="485025"/>
                </a:lnTo>
                <a:lnTo>
                  <a:pt x="551048" y="520059"/>
                </a:lnTo>
                <a:lnTo>
                  <a:pt x="520070" y="551037"/>
                </a:lnTo>
                <a:lnTo>
                  <a:pt x="485034" y="577472"/>
                </a:lnTo>
                <a:lnTo>
                  <a:pt x="446427" y="598878"/>
                </a:lnTo>
                <a:lnTo>
                  <a:pt x="404733" y="614769"/>
                </a:lnTo>
                <a:lnTo>
                  <a:pt x="360440" y="624660"/>
                </a:lnTo>
                <a:lnTo>
                  <a:pt x="314032" y="628065"/>
                </a:lnTo>
                <a:lnTo>
                  <a:pt x="267628" y="624660"/>
                </a:lnTo>
                <a:lnTo>
                  <a:pt x="223337" y="614769"/>
                </a:lnTo>
                <a:lnTo>
                  <a:pt x="181646" y="598878"/>
                </a:lnTo>
                <a:lnTo>
                  <a:pt x="143040" y="577472"/>
                </a:lnTo>
                <a:lnTo>
                  <a:pt x="108006" y="551037"/>
                </a:lnTo>
                <a:lnTo>
                  <a:pt x="77028" y="520059"/>
                </a:lnTo>
                <a:lnTo>
                  <a:pt x="50593" y="485025"/>
                </a:lnTo>
                <a:lnTo>
                  <a:pt x="29187" y="446419"/>
                </a:lnTo>
                <a:lnTo>
                  <a:pt x="13296" y="404728"/>
                </a:lnTo>
                <a:lnTo>
                  <a:pt x="3405" y="360437"/>
                </a:lnTo>
                <a:lnTo>
                  <a:pt x="0" y="314032"/>
                </a:lnTo>
                <a:lnTo>
                  <a:pt x="3405" y="267625"/>
                </a:lnTo>
                <a:lnTo>
                  <a:pt x="13296" y="223333"/>
                </a:lnTo>
                <a:lnTo>
                  <a:pt x="29187" y="181640"/>
                </a:lnTo>
                <a:lnTo>
                  <a:pt x="50593" y="143035"/>
                </a:lnTo>
                <a:lnTo>
                  <a:pt x="77028" y="108000"/>
                </a:lnTo>
                <a:lnTo>
                  <a:pt x="108006" y="77024"/>
                </a:lnTo>
                <a:lnTo>
                  <a:pt x="143040" y="50590"/>
                </a:lnTo>
                <a:lnTo>
                  <a:pt x="181646" y="29185"/>
                </a:lnTo>
                <a:lnTo>
                  <a:pt x="223337" y="13295"/>
                </a:lnTo>
                <a:lnTo>
                  <a:pt x="267628" y="3404"/>
                </a:lnTo>
                <a:lnTo>
                  <a:pt x="314032" y="0"/>
                </a:lnTo>
                <a:lnTo>
                  <a:pt x="360440" y="3404"/>
                </a:lnTo>
                <a:lnTo>
                  <a:pt x="404733" y="13295"/>
                </a:lnTo>
                <a:lnTo>
                  <a:pt x="446427" y="29185"/>
                </a:lnTo>
                <a:lnTo>
                  <a:pt x="485034" y="50590"/>
                </a:lnTo>
                <a:lnTo>
                  <a:pt x="520070" y="77024"/>
                </a:lnTo>
                <a:lnTo>
                  <a:pt x="551048" y="108000"/>
                </a:lnTo>
                <a:lnTo>
                  <a:pt x="577484" y="143035"/>
                </a:lnTo>
                <a:lnTo>
                  <a:pt x="598890" y="181640"/>
                </a:lnTo>
                <a:lnTo>
                  <a:pt x="614782" y="223333"/>
                </a:lnTo>
                <a:lnTo>
                  <a:pt x="624673" y="267625"/>
                </a:lnTo>
                <a:lnTo>
                  <a:pt x="628078" y="314032"/>
                </a:lnTo>
                <a:close/>
              </a:path>
            </a:pathLst>
          </a:custGeom>
          <a:ln w="32118">
            <a:solidFill>
              <a:srgbClr val="000000"/>
            </a:solidFill>
          </a:ln>
        </p:spPr>
        <p:txBody>
          <a:bodyPr wrap="square" lIns="0" tIns="0" rIns="0" bIns="0" rtlCol="0"/>
          <a:lstStyle/>
          <a:p>
            <a:endParaRPr/>
          </a:p>
        </p:txBody>
      </p:sp>
      <p:sp>
        <p:nvSpPr>
          <p:cNvPr id="55" name="object 53">
            <a:extLst>
              <a:ext uri="{FF2B5EF4-FFF2-40B4-BE49-F238E27FC236}">
                <a16:creationId xmlns:a16="http://schemas.microsoft.com/office/drawing/2014/main" id="{7551F341-933E-AD60-F46E-0AE9076F7ABF}"/>
              </a:ext>
            </a:extLst>
          </p:cNvPr>
          <p:cNvSpPr/>
          <p:nvPr/>
        </p:nvSpPr>
        <p:spPr>
          <a:xfrm>
            <a:off x="2076856" y="4808524"/>
            <a:ext cx="404050" cy="488035"/>
          </a:xfrm>
          <a:prstGeom prst="rect">
            <a:avLst/>
          </a:prstGeom>
          <a:blipFill>
            <a:blip r:embed="rId14" cstate="print"/>
            <a:stretch>
              <a:fillRect/>
            </a:stretch>
          </a:blipFill>
        </p:spPr>
        <p:txBody>
          <a:bodyPr wrap="square" lIns="0" tIns="0" rIns="0" bIns="0" rtlCol="0"/>
          <a:lstStyle/>
          <a:p>
            <a:endParaRPr/>
          </a:p>
        </p:txBody>
      </p:sp>
      <p:sp>
        <p:nvSpPr>
          <p:cNvPr id="56" name="object 54">
            <a:extLst>
              <a:ext uri="{FF2B5EF4-FFF2-40B4-BE49-F238E27FC236}">
                <a16:creationId xmlns:a16="http://schemas.microsoft.com/office/drawing/2014/main" id="{C048CCFB-9E48-2E03-5AE1-6D6958828CB8}"/>
              </a:ext>
            </a:extLst>
          </p:cNvPr>
          <p:cNvSpPr/>
          <p:nvPr/>
        </p:nvSpPr>
        <p:spPr>
          <a:xfrm>
            <a:off x="4213212" y="4409731"/>
            <a:ext cx="3488054" cy="1195070"/>
          </a:xfrm>
          <a:custGeom>
            <a:avLst/>
            <a:gdLst/>
            <a:ahLst/>
            <a:cxnLst/>
            <a:rect l="l" t="t" r="r" b="b"/>
            <a:pathLst>
              <a:path w="3488054" h="1195070">
                <a:moveTo>
                  <a:pt x="0" y="1194676"/>
                </a:moveTo>
                <a:lnTo>
                  <a:pt x="3487432" y="1194676"/>
                </a:lnTo>
                <a:lnTo>
                  <a:pt x="3487432" y="0"/>
                </a:lnTo>
                <a:lnTo>
                  <a:pt x="0" y="0"/>
                </a:lnTo>
                <a:lnTo>
                  <a:pt x="0" y="1194676"/>
                </a:lnTo>
                <a:close/>
              </a:path>
            </a:pathLst>
          </a:custGeom>
          <a:solidFill>
            <a:srgbClr val="E1E2E3"/>
          </a:solidFill>
        </p:spPr>
        <p:txBody>
          <a:bodyPr wrap="square" lIns="0" tIns="0" rIns="0" bIns="0" rtlCol="0"/>
          <a:lstStyle/>
          <a:p>
            <a:endParaRPr/>
          </a:p>
        </p:txBody>
      </p:sp>
      <p:sp>
        <p:nvSpPr>
          <p:cNvPr id="57" name="object 55">
            <a:extLst>
              <a:ext uri="{FF2B5EF4-FFF2-40B4-BE49-F238E27FC236}">
                <a16:creationId xmlns:a16="http://schemas.microsoft.com/office/drawing/2014/main" id="{9F88C84C-B94C-6BD7-CFD3-97FA9994A34E}"/>
              </a:ext>
            </a:extLst>
          </p:cNvPr>
          <p:cNvSpPr txBox="1"/>
          <p:nvPr/>
        </p:nvSpPr>
        <p:spPr>
          <a:xfrm>
            <a:off x="4507416" y="4760870"/>
            <a:ext cx="1006475" cy="508000"/>
          </a:xfrm>
          <a:prstGeom prst="rect">
            <a:avLst/>
          </a:prstGeom>
        </p:spPr>
        <p:txBody>
          <a:bodyPr vert="horz" wrap="square" lIns="0" tIns="16510" rIns="0" bIns="0" rtlCol="0">
            <a:spAutoFit/>
          </a:bodyPr>
          <a:lstStyle/>
          <a:p>
            <a:pPr marL="899794">
              <a:lnSpc>
                <a:spcPts val="1555"/>
              </a:lnSpc>
              <a:spcBef>
                <a:spcPts val="130"/>
              </a:spcBef>
            </a:pPr>
            <a:r>
              <a:rPr sz="1400" spc="10" dirty="0">
                <a:solidFill>
                  <a:srgbClr val="333333"/>
                </a:solidFill>
                <a:latin typeface="Fira Sans Medium"/>
                <a:cs typeface="Fira Sans Medium"/>
              </a:rPr>
              <a:t>3</a:t>
            </a:r>
            <a:endParaRPr sz="1400">
              <a:latin typeface="Fira Sans Medium"/>
              <a:cs typeface="Fira Sans Medium"/>
            </a:endParaRPr>
          </a:p>
          <a:p>
            <a:pPr marL="153670" marR="5080" indent="-154305" algn="r">
              <a:lnSpc>
                <a:spcPts val="1080"/>
              </a:lnSpc>
              <a:spcBef>
                <a:spcPts val="60"/>
              </a:spcBef>
            </a:pPr>
            <a:r>
              <a:rPr sz="1050" b="0" spc="5" dirty="0">
                <a:solidFill>
                  <a:srgbClr val="333333"/>
                </a:solidFill>
                <a:latin typeface="Fira Sans Light"/>
                <a:cs typeface="Fira Sans Light"/>
              </a:rPr>
              <a:t>Declared</a:t>
            </a:r>
            <a:r>
              <a:rPr sz="1050" b="0" spc="-75" dirty="0">
                <a:solidFill>
                  <a:srgbClr val="333333"/>
                </a:solidFill>
                <a:latin typeface="Fira Sans Light"/>
                <a:cs typeface="Fira Sans Light"/>
              </a:rPr>
              <a:t> </a:t>
            </a:r>
            <a:r>
              <a:rPr sz="1050" b="0" spc="0" dirty="0">
                <a:solidFill>
                  <a:srgbClr val="333333"/>
                </a:solidFill>
                <a:latin typeface="Fira Sans Light"/>
                <a:cs typeface="Fira Sans Light"/>
              </a:rPr>
              <a:t>female  state</a:t>
            </a:r>
            <a:r>
              <a:rPr sz="1050" b="0" spc="-70" dirty="0">
                <a:solidFill>
                  <a:srgbClr val="333333"/>
                </a:solidFill>
                <a:latin typeface="Fira Sans Light"/>
                <a:cs typeface="Fira Sans Light"/>
              </a:rPr>
              <a:t> </a:t>
            </a:r>
            <a:r>
              <a:rPr sz="1050" b="0" spc="5" dirty="0">
                <a:solidFill>
                  <a:srgbClr val="333333"/>
                </a:solidFill>
                <a:latin typeface="Fira Sans Light"/>
                <a:cs typeface="Fira Sans Light"/>
              </a:rPr>
              <a:t>patients</a:t>
            </a:r>
            <a:endParaRPr sz="1050">
              <a:latin typeface="Fira Sans Light"/>
              <a:cs typeface="Fira Sans Light"/>
            </a:endParaRPr>
          </a:p>
        </p:txBody>
      </p:sp>
      <p:sp>
        <p:nvSpPr>
          <p:cNvPr id="58" name="object 56">
            <a:extLst>
              <a:ext uri="{FF2B5EF4-FFF2-40B4-BE49-F238E27FC236}">
                <a16:creationId xmlns:a16="http://schemas.microsoft.com/office/drawing/2014/main" id="{91A5078B-70B9-E0EC-0CB3-B402EF4CC7F3}"/>
              </a:ext>
            </a:extLst>
          </p:cNvPr>
          <p:cNvSpPr txBox="1"/>
          <p:nvPr/>
        </p:nvSpPr>
        <p:spPr>
          <a:xfrm>
            <a:off x="6431893" y="4692594"/>
            <a:ext cx="1006475" cy="644525"/>
          </a:xfrm>
          <a:prstGeom prst="rect">
            <a:avLst/>
          </a:prstGeom>
        </p:spPr>
        <p:txBody>
          <a:bodyPr vert="horz" wrap="square" lIns="0" tIns="16510" rIns="0" bIns="0" rtlCol="0">
            <a:spAutoFit/>
          </a:bodyPr>
          <a:lstStyle/>
          <a:p>
            <a:pPr>
              <a:lnSpc>
                <a:spcPts val="1555"/>
              </a:lnSpc>
              <a:spcBef>
                <a:spcPts val="130"/>
              </a:spcBef>
            </a:pPr>
            <a:r>
              <a:rPr sz="1400" spc="10" dirty="0">
                <a:solidFill>
                  <a:srgbClr val="333333"/>
                </a:solidFill>
                <a:latin typeface="Fira Sans Medium"/>
                <a:cs typeface="Fira Sans Medium"/>
              </a:rPr>
              <a:t>0</a:t>
            </a:r>
            <a:endParaRPr sz="1400">
              <a:latin typeface="Fira Sans Medium"/>
              <a:cs typeface="Fira Sans Medium"/>
            </a:endParaRPr>
          </a:p>
          <a:p>
            <a:pPr marR="5080">
              <a:lnSpc>
                <a:spcPts val="1080"/>
              </a:lnSpc>
              <a:spcBef>
                <a:spcPts val="60"/>
              </a:spcBef>
            </a:pPr>
            <a:r>
              <a:rPr sz="1050" b="0" spc="5" dirty="0">
                <a:solidFill>
                  <a:srgbClr val="333333"/>
                </a:solidFill>
                <a:latin typeface="Fira Sans Light"/>
                <a:cs typeface="Fira Sans Light"/>
              </a:rPr>
              <a:t>Declared</a:t>
            </a:r>
            <a:r>
              <a:rPr sz="1050" b="0" spc="-70" dirty="0">
                <a:solidFill>
                  <a:srgbClr val="333333"/>
                </a:solidFill>
                <a:latin typeface="Fira Sans Light"/>
                <a:cs typeface="Fira Sans Light"/>
              </a:rPr>
              <a:t> </a:t>
            </a:r>
            <a:r>
              <a:rPr sz="1050" b="0" spc="0" dirty="0">
                <a:solidFill>
                  <a:srgbClr val="333333"/>
                </a:solidFill>
                <a:latin typeface="Fira Sans Light"/>
                <a:cs typeface="Fira Sans Light"/>
              </a:rPr>
              <a:t>female  juvenile state  </a:t>
            </a:r>
            <a:r>
              <a:rPr sz="1050" b="0" spc="5" dirty="0">
                <a:solidFill>
                  <a:srgbClr val="333333"/>
                </a:solidFill>
                <a:latin typeface="Fira Sans Light"/>
                <a:cs typeface="Fira Sans Light"/>
              </a:rPr>
              <a:t>patients</a:t>
            </a:r>
            <a:endParaRPr sz="1050">
              <a:latin typeface="Fira Sans Light"/>
              <a:cs typeface="Fira Sans Light"/>
            </a:endParaRPr>
          </a:p>
        </p:txBody>
      </p:sp>
      <p:sp>
        <p:nvSpPr>
          <p:cNvPr id="59" name="object 57">
            <a:extLst>
              <a:ext uri="{FF2B5EF4-FFF2-40B4-BE49-F238E27FC236}">
                <a16:creationId xmlns:a16="http://schemas.microsoft.com/office/drawing/2014/main" id="{E1ED52B3-B6E7-6FE5-0EBB-2E0E83565251}"/>
              </a:ext>
            </a:extLst>
          </p:cNvPr>
          <p:cNvSpPr/>
          <p:nvPr/>
        </p:nvSpPr>
        <p:spPr>
          <a:xfrm>
            <a:off x="5642890" y="4693042"/>
            <a:ext cx="628650" cy="628650"/>
          </a:xfrm>
          <a:custGeom>
            <a:avLst/>
            <a:gdLst/>
            <a:ahLst/>
            <a:cxnLst/>
            <a:rect l="l" t="t" r="r" b="b"/>
            <a:pathLst>
              <a:path w="628650" h="628650">
                <a:moveTo>
                  <a:pt x="314032" y="0"/>
                </a:moveTo>
                <a:lnTo>
                  <a:pt x="267628" y="3404"/>
                </a:lnTo>
                <a:lnTo>
                  <a:pt x="223337" y="13295"/>
                </a:lnTo>
                <a:lnTo>
                  <a:pt x="181646" y="29185"/>
                </a:lnTo>
                <a:lnTo>
                  <a:pt x="143040" y="50590"/>
                </a:lnTo>
                <a:lnTo>
                  <a:pt x="108006" y="77024"/>
                </a:lnTo>
                <a:lnTo>
                  <a:pt x="77028" y="108000"/>
                </a:lnTo>
                <a:lnTo>
                  <a:pt x="50593" y="143035"/>
                </a:lnTo>
                <a:lnTo>
                  <a:pt x="29187" y="181640"/>
                </a:lnTo>
                <a:lnTo>
                  <a:pt x="13296" y="223333"/>
                </a:lnTo>
                <a:lnTo>
                  <a:pt x="3405" y="267625"/>
                </a:lnTo>
                <a:lnTo>
                  <a:pt x="0" y="314032"/>
                </a:lnTo>
                <a:lnTo>
                  <a:pt x="3405" y="360437"/>
                </a:lnTo>
                <a:lnTo>
                  <a:pt x="13296" y="404728"/>
                </a:lnTo>
                <a:lnTo>
                  <a:pt x="29187" y="446419"/>
                </a:lnTo>
                <a:lnTo>
                  <a:pt x="50593" y="485025"/>
                </a:lnTo>
                <a:lnTo>
                  <a:pt x="77028" y="520059"/>
                </a:lnTo>
                <a:lnTo>
                  <a:pt x="108006" y="551037"/>
                </a:lnTo>
                <a:lnTo>
                  <a:pt x="143040" y="577472"/>
                </a:lnTo>
                <a:lnTo>
                  <a:pt x="181646" y="598878"/>
                </a:lnTo>
                <a:lnTo>
                  <a:pt x="223337" y="614769"/>
                </a:lnTo>
                <a:lnTo>
                  <a:pt x="267628" y="624660"/>
                </a:lnTo>
                <a:lnTo>
                  <a:pt x="314032" y="628065"/>
                </a:lnTo>
                <a:lnTo>
                  <a:pt x="360440" y="624660"/>
                </a:lnTo>
                <a:lnTo>
                  <a:pt x="404733" y="614769"/>
                </a:lnTo>
                <a:lnTo>
                  <a:pt x="446427" y="598878"/>
                </a:lnTo>
                <a:lnTo>
                  <a:pt x="485034" y="577472"/>
                </a:lnTo>
                <a:lnTo>
                  <a:pt x="520070" y="551037"/>
                </a:lnTo>
                <a:lnTo>
                  <a:pt x="551048" y="520059"/>
                </a:lnTo>
                <a:lnTo>
                  <a:pt x="577484" y="485025"/>
                </a:lnTo>
                <a:lnTo>
                  <a:pt x="598890" y="446419"/>
                </a:lnTo>
                <a:lnTo>
                  <a:pt x="614782" y="404728"/>
                </a:lnTo>
                <a:lnTo>
                  <a:pt x="624673" y="360437"/>
                </a:lnTo>
                <a:lnTo>
                  <a:pt x="628078" y="314032"/>
                </a:lnTo>
                <a:lnTo>
                  <a:pt x="624673" y="267625"/>
                </a:lnTo>
                <a:lnTo>
                  <a:pt x="614782" y="223333"/>
                </a:lnTo>
                <a:lnTo>
                  <a:pt x="598890" y="181640"/>
                </a:lnTo>
                <a:lnTo>
                  <a:pt x="577484" y="143035"/>
                </a:lnTo>
                <a:lnTo>
                  <a:pt x="551048" y="108000"/>
                </a:lnTo>
                <a:lnTo>
                  <a:pt x="520070" y="77024"/>
                </a:lnTo>
                <a:lnTo>
                  <a:pt x="485034" y="50590"/>
                </a:lnTo>
                <a:lnTo>
                  <a:pt x="446427" y="29185"/>
                </a:lnTo>
                <a:lnTo>
                  <a:pt x="404733" y="13295"/>
                </a:lnTo>
                <a:lnTo>
                  <a:pt x="360440" y="3404"/>
                </a:lnTo>
                <a:lnTo>
                  <a:pt x="314032" y="0"/>
                </a:lnTo>
                <a:close/>
              </a:path>
            </a:pathLst>
          </a:custGeom>
          <a:solidFill>
            <a:srgbClr val="FFFFFF"/>
          </a:solidFill>
        </p:spPr>
        <p:txBody>
          <a:bodyPr wrap="square" lIns="0" tIns="0" rIns="0" bIns="0" rtlCol="0"/>
          <a:lstStyle/>
          <a:p>
            <a:endParaRPr/>
          </a:p>
        </p:txBody>
      </p:sp>
      <p:sp>
        <p:nvSpPr>
          <p:cNvPr id="60" name="object 58">
            <a:extLst>
              <a:ext uri="{FF2B5EF4-FFF2-40B4-BE49-F238E27FC236}">
                <a16:creationId xmlns:a16="http://schemas.microsoft.com/office/drawing/2014/main" id="{6B10D3F4-D2A5-FAAE-83C1-78A0FF4A4FF9}"/>
              </a:ext>
            </a:extLst>
          </p:cNvPr>
          <p:cNvSpPr/>
          <p:nvPr/>
        </p:nvSpPr>
        <p:spPr>
          <a:xfrm>
            <a:off x="5642890" y="4693042"/>
            <a:ext cx="628650" cy="628650"/>
          </a:xfrm>
          <a:custGeom>
            <a:avLst/>
            <a:gdLst/>
            <a:ahLst/>
            <a:cxnLst/>
            <a:rect l="l" t="t" r="r" b="b"/>
            <a:pathLst>
              <a:path w="628650" h="628650">
                <a:moveTo>
                  <a:pt x="628078" y="314032"/>
                </a:moveTo>
                <a:lnTo>
                  <a:pt x="624673" y="360437"/>
                </a:lnTo>
                <a:lnTo>
                  <a:pt x="614782" y="404728"/>
                </a:lnTo>
                <a:lnTo>
                  <a:pt x="598890" y="446419"/>
                </a:lnTo>
                <a:lnTo>
                  <a:pt x="577484" y="485025"/>
                </a:lnTo>
                <a:lnTo>
                  <a:pt x="551048" y="520059"/>
                </a:lnTo>
                <a:lnTo>
                  <a:pt x="520070" y="551037"/>
                </a:lnTo>
                <a:lnTo>
                  <a:pt x="485034" y="577472"/>
                </a:lnTo>
                <a:lnTo>
                  <a:pt x="446427" y="598878"/>
                </a:lnTo>
                <a:lnTo>
                  <a:pt x="404733" y="614769"/>
                </a:lnTo>
                <a:lnTo>
                  <a:pt x="360440" y="624660"/>
                </a:lnTo>
                <a:lnTo>
                  <a:pt x="314032" y="628065"/>
                </a:lnTo>
                <a:lnTo>
                  <a:pt x="267628" y="624660"/>
                </a:lnTo>
                <a:lnTo>
                  <a:pt x="223337" y="614769"/>
                </a:lnTo>
                <a:lnTo>
                  <a:pt x="181646" y="598878"/>
                </a:lnTo>
                <a:lnTo>
                  <a:pt x="143040" y="577472"/>
                </a:lnTo>
                <a:lnTo>
                  <a:pt x="108006" y="551037"/>
                </a:lnTo>
                <a:lnTo>
                  <a:pt x="77028" y="520059"/>
                </a:lnTo>
                <a:lnTo>
                  <a:pt x="50593" y="485025"/>
                </a:lnTo>
                <a:lnTo>
                  <a:pt x="29187" y="446419"/>
                </a:lnTo>
                <a:lnTo>
                  <a:pt x="13296" y="404728"/>
                </a:lnTo>
                <a:lnTo>
                  <a:pt x="3405" y="360437"/>
                </a:lnTo>
                <a:lnTo>
                  <a:pt x="0" y="314032"/>
                </a:lnTo>
                <a:lnTo>
                  <a:pt x="3405" y="267625"/>
                </a:lnTo>
                <a:lnTo>
                  <a:pt x="13296" y="223333"/>
                </a:lnTo>
                <a:lnTo>
                  <a:pt x="29187" y="181640"/>
                </a:lnTo>
                <a:lnTo>
                  <a:pt x="50593" y="143035"/>
                </a:lnTo>
                <a:lnTo>
                  <a:pt x="77028" y="108000"/>
                </a:lnTo>
                <a:lnTo>
                  <a:pt x="108006" y="77024"/>
                </a:lnTo>
                <a:lnTo>
                  <a:pt x="143040" y="50590"/>
                </a:lnTo>
                <a:lnTo>
                  <a:pt x="181646" y="29185"/>
                </a:lnTo>
                <a:lnTo>
                  <a:pt x="223337" y="13295"/>
                </a:lnTo>
                <a:lnTo>
                  <a:pt x="267628" y="3404"/>
                </a:lnTo>
                <a:lnTo>
                  <a:pt x="314032" y="0"/>
                </a:lnTo>
                <a:lnTo>
                  <a:pt x="360440" y="3404"/>
                </a:lnTo>
                <a:lnTo>
                  <a:pt x="404733" y="13295"/>
                </a:lnTo>
                <a:lnTo>
                  <a:pt x="446427" y="29185"/>
                </a:lnTo>
                <a:lnTo>
                  <a:pt x="485034" y="50590"/>
                </a:lnTo>
                <a:lnTo>
                  <a:pt x="520070" y="77024"/>
                </a:lnTo>
                <a:lnTo>
                  <a:pt x="551048" y="108000"/>
                </a:lnTo>
                <a:lnTo>
                  <a:pt x="577484" y="143035"/>
                </a:lnTo>
                <a:lnTo>
                  <a:pt x="598890" y="181640"/>
                </a:lnTo>
                <a:lnTo>
                  <a:pt x="614782" y="223333"/>
                </a:lnTo>
                <a:lnTo>
                  <a:pt x="624673" y="267625"/>
                </a:lnTo>
                <a:lnTo>
                  <a:pt x="628078" y="314032"/>
                </a:lnTo>
                <a:close/>
              </a:path>
            </a:pathLst>
          </a:custGeom>
          <a:ln w="32118">
            <a:solidFill>
              <a:srgbClr val="000000"/>
            </a:solidFill>
          </a:ln>
        </p:spPr>
        <p:txBody>
          <a:bodyPr wrap="square" lIns="0" tIns="0" rIns="0" bIns="0" rtlCol="0"/>
          <a:lstStyle/>
          <a:p>
            <a:endParaRPr/>
          </a:p>
        </p:txBody>
      </p:sp>
      <p:sp>
        <p:nvSpPr>
          <p:cNvPr id="61" name="object 59">
            <a:extLst>
              <a:ext uri="{FF2B5EF4-FFF2-40B4-BE49-F238E27FC236}">
                <a16:creationId xmlns:a16="http://schemas.microsoft.com/office/drawing/2014/main" id="{5DD9BED3-6F78-9794-9EB9-387B04A93EFB}"/>
              </a:ext>
            </a:extLst>
          </p:cNvPr>
          <p:cNvSpPr/>
          <p:nvPr/>
        </p:nvSpPr>
        <p:spPr>
          <a:xfrm>
            <a:off x="5797156" y="4820589"/>
            <a:ext cx="312698" cy="477329"/>
          </a:xfrm>
          <a:prstGeom prst="rect">
            <a:avLst/>
          </a:prstGeom>
          <a:blipFill>
            <a:blip r:embed="rId15" cstate="print"/>
            <a:stretch>
              <a:fillRect/>
            </a:stretch>
          </a:blipFill>
        </p:spPr>
        <p:txBody>
          <a:bodyPr wrap="square" lIns="0" tIns="0" rIns="0" bIns="0" rtlCol="0"/>
          <a:lstStyle/>
          <a:p>
            <a:endParaRPr/>
          </a:p>
        </p:txBody>
      </p:sp>
      <p:sp>
        <p:nvSpPr>
          <p:cNvPr id="62" name="object 60">
            <a:extLst>
              <a:ext uri="{FF2B5EF4-FFF2-40B4-BE49-F238E27FC236}">
                <a16:creationId xmlns:a16="http://schemas.microsoft.com/office/drawing/2014/main" id="{3F946B60-89B6-B133-DF53-60B66D608CB8}"/>
              </a:ext>
            </a:extLst>
          </p:cNvPr>
          <p:cNvSpPr/>
          <p:nvPr/>
        </p:nvSpPr>
        <p:spPr>
          <a:xfrm>
            <a:off x="5678957" y="4982845"/>
            <a:ext cx="128612" cy="128600"/>
          </a:xfrm>
          <a:prstGeom prst="rect">
            <a:avLst/>
          </a:prstGeom>
          <a:blipFill>
            <a:blip r:embed="rId16" cstate="print"/>
            <a:stretch>
              <a:fillRect/>
            </a:stretch>
          </a:blipFill>
        </p:spPr>
        <p:txBody>
          <a:bodyPr wrap="square" lIns="0" tIns="0" rIns="0" bIns="0" rtlCol="0"/>
          <a:lstStyle/>
          <a:p>
            <a:endParaRPr/>
          </a:p>
        </p:txBody>
      </p:sp>
      <p:sp>
        <p:nvSpPr>
          <p:cNvPr id="22" name="TextBox 21">
            <a:extLst>
              <a:ext uri="{FF2B5EF4-FFF2-40B4-BE49-F238E27FC236}">
                <a16:creationId xmlns:a16="http://schemas.microsoft.com/office/drawing/2014/main" id="{F562F097-065A-188D-E409-8896402875BF}"/>
              </a:ext>
            </a:extLst>
          </p:cNvPr>
          <p:cNvSpPr txBox="1"/>
          <p:nvPr/>
        </p:nvSpPr>
        <p:spPr>
          <a:xfrm>
            <a:off x="982863" y="5887664"/>
            <a:ext cx="8875576" cy="276999"/>
          </a:xfrm>
          <a:prstGeom prst="rect">
            <a:avLst/>
          </a:prstGeom>
          <a:solidFill>
            <a:schemeClr val="bg1">
              <a:lumMod val="75000"/>
            </a:schemeClr>
          </a:solidFill>
        </p:spPr>
        <p:txBody>
          <a:bodyPr wrap="square">
            <a:spAutoFit/>
          </a:bodyPr>
          <a:lstStyle/>
          <a:p>
            <a:pPr algn="l"/>
            <a:r>
              <a:rPr lang="en-GB" sz="1200" b="0" i="0" u="none" strike="noStrike" baseline="0" dirty="0">
                <a:latin typeface="Arial" panose="020B0604020202020204" pitchFamily="34" charset="0"/>
                <a:cs typeface="Arial" panose="020B0604020202020204" pitchFamily="34" charset="0"/>
              </a:rPr>
              <a:t>This report reflects consolidated statistics from DCS as provided on 6 June 2022.</a:t>
            </a:r>
            <a:endParaRPr lang="en-ZA" sz="1200"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14666E87-4E77-4820-6C18-472CC69DE66D}"/>
              </a:ext>
            </a:extLst>
          </p:cNvPr>
          <p:cNvSpPr txBox="1"/>
          <p:nvPr/>
        </p:nvSpPr>
        <p:spPr>
          <a:xfrm>
            <a:off x="11789407" y="6551180"/>
            <a:ext cx="450937" cy="366292"/>
          </a:xfrm>
          <a:prstGeom prst="rect">
            <a:avLst/>
          </a:prstGeom>
          <a:noFill/>
        </p:spPr>
        <p:txBody>
          <a:bodyPr wrap="square" rtlCol="0">
            <a:spAutoFit/>
          </a:bodyPr>
          <a:lstStyle/>
          <a:p>
            <a:r>
              <a:rPr lang="en-ZA" dirty="0"/>
              <a:t>10</a:t>
            </a:r>
          </a:p>
        </p:txBody>
      </p:sp>
    </p:spTree>
    <p:extLst>
      <p:ext uri="{BB962C8B-B14F-4D97-AF65-F5344CB8AC3E}">
        <p14:creationId xmlns:p14="http://schemas.microsoft.com/office/powerpoint/2010/main" val="21655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1">
            <a:extLst>
              <a:ext uri="{FF2B5EF4-FFF2-40B4-BE49-F238E27FC236}">
                <a16:creationId xmlns:a16="http://schemas.microsoft.com/office/drawing/2014/main" id="{51B1DE21-D33A-511C-393F-2E5F739F98D0}"/>
              </a:ext>
            </a:extLst>
          </p:cNvPr>
          <p:cNvSpPr txBox="1"/>
          <p:nvPr/>
        </p:nvSpPr>
        <p:spPr>
          <a:xfrm>
            <a:off x="1532487" y="2751808"/>
            <a:ext cx="1237002" cy="879087"/>
          </a:xfrm>
          <a:prstGeom prst="rect">
            <a:avLst/>
          </a:prstGeom>
        </p:spPr>
        <p:txBody>
          <a:bodyPr vert="horz" wrap="square" lIns="0" tIns="17145" rIns="0" bIns="0" rtlCol="0">
            <a:spAutoFit/>
          </a:bodyPr>
          <a:lstStyle/>
          <a:p>
            <a:pPr marL="12700">
              <a:lnSpc>
                <a:spcPct val="100000"/>
              </a:lnSpc>
              <a:spcBef>
                <a:spcPts val="135"/>
              </a:spcBef>
            </a:pPr>
            <a:r>
              <a:rPr sz="5600" b="1" spc="10" dirty="0">
                <a:solidFill>
                  <a:srgbClr val="0E4773"/>
                </a:solidFill>
                <a:latin typeface="Fira Sans"/>
                <a:cs typeface="Fira Sans"/>
              </a:rPr>
              <a:t>172</a:t>
            </a:r>
            <a:endParaRPr sz="5600">
              <a:latin typeface="Fira Sans"/>
              <a:cs typeface="Fira Sans"/>
            </a:endParaRPr>
          </a:p>
        </p:txBody>
      </p:sp>
      <p:sp>
        <p:nvSpPr>
          <p:cNvPr id="24" name="object 22">
            <a:extLst>
              <a:ext uri="{FF2B5EF4-FFF2-40B4-BE49-F238E27FC236}">
                <a16:creationId xmlns:a16="http://schemas.microsoft.com/office/drawing/2014/main" id="{B8C632D1-B023-A6BB-0FF0-9172A7DE2522}"/>
              </a:ext>
            </a:extLst>
          </p:cNvPr>
          <p:cNvSpPr txBox="1"/>
          <p:nvPr/>
        </p:nvSpPr>
        <p:spPr>
          <a:xfrm>
            <a:off x="1709089" y="3550812"/>
            <a:ext cx="826146" cy="173766"/>
          </a:xfrm>
          <a:prstGeom prst="rect">
            <a:avLst/>
          </a:prstGeom>
        </p:spPr>
        <p:txBody>
          <a:bodyPr vert="horz" wrap="square" lIns="0" tIns="12065" rIns="0" bIns="0" rtlCol="0">
            <a:spAutoFit/>
          </a:bodyPr>
          <a:lstStyle/>
          <a:p>
            <a:pPr marL="12700">
              <a:lnSpc>
                <a:spcPct val="100000"/>
              </a:lnSpc>
              <a:spcBef>
                <a:spcPts val="95"/>
              </a:spcBef>
            </a:pPr>
            <a:r>
              <a:rPr sz="1050" b="0" spc="-5" dirty="0">
                <a:solidFill>
                  <a:srgbClr val="0E4773"/>
                </a:solidFill>
                <a:latin typeface="Fira Sans Light"/>
                <a:cs typeface="Fira Sans Light"/>
              </a:rPr>
              <a:t>inspections</a:t>
            </a:r>
            <a:endParaRPr sz="1050">
              <a:latin typeface="Fira Sans Light"/>
              <a:cs typeface="Fira Sans Light"/>
            </a:endParaRPr>
          </a:p>
        </p:txBody>
      </p:sp>
      <p:sp>
        <p:nvSpPr>
          <p:cNvPr id="25" name="object 23">
            <a:extLst>
              <a:ext uri="{FF2B5EF4-FFF2-40B4-BE49-F238E27FC236}">
                <a16:creationId xmlns:a16="http://schemas.microsoft.com/office/drawing/2014/main" id="{C641284C-2F62-1771-F612-CE986310AD82}"/>
              </a:ext>
            </a:extLst>
          </p:cNvPr>
          <p:cNvSpPr/>
          <p:nvPr/>
        </p:nvSpPr>
        <p:spPr>
          <a:xfrm>
            <a:off x="981075" y="2393124"/>
            <a:ext cx="3248025" cy="3076575"/>
          </a:xfrm>
          <a:prstGeom prst="rect">
            <a:avLst/>
          </a:prstGeom>
          <a:blipFill>
            <a:blip r:embed="rId2" cstate="print"/>
            <a:stretch>
              <a:fillRect/>
            </a:stretch>
          </a:blipFill>
        </p:spPr>
        <p:txBody>
          <a:bodyPr wrap="square" lIns="0" tIns="0" rIns="0" bIns="0" rtlCol="0"/>
          <a:lstStyle/>
          <a:p>
            <a:endParaRPr/>
          </a:p>
        </p:txBody>
      </p:sp>
      <p:sp>
        <p:nvSpPr>
          <p:cNvPr id="37" name="object 35">
            <a:extLst>
              <a:ext uri="{FF2B5EF4-FFF2-40B4-BE49-F238E27FC236}">
                <a16:creationId xmlns:a16="http://schemas.microsoft.com/office/drawing/2014/main" id="{7305E495-6CC6-6FD5-BA97-497B1ACA0DF8}"/>
              </a:ext>
            </a:extLst>
          </p:cNvPr>
          <p:cNvSpPr/>
          <p:nvPr/>
        </p:nvSpPr>
        <p:spPr>
          <a:xfrm>
            <a:off x="5133616" y="2383354"/>
            <a:ext cx="1897227" cy="1797876"/>
          </a:xfrm>
          <a:custGeom>
            <a:avLst/>
            <a:gdLst/>
            <a:ahLst/>
            <a:cxnLst/>
            <a:rect l="l" t="t" r="r" b="b"/>
            <a:pathLst>
              <a:path w="1266190" h="1266189">
                <a:moveTo>
                  <a:pt x="632802" y="0"/>
                </a:moveTo>
                <a:lnTo>
                  <a:pt x="584460" y="1795"/>
                </a:lnTo>
                <a:lnTo>
                  <a:pt x="537034" y="7106"/>
                </a:lnTo>
                <a:lnTo>
                  <a:pt x="490665" y="15824"/>
                </a:lnTo>
                <a:lnTo>
                  <a:pt x="445498" y="27835"/>
                </a:lnTo>
                <a:lnTo>
                  <a:pt x="401673" y="43030"/>
                </a:lnTo>
                <a:lnTo>
                  <a:pt x="359332" y="61297"/>
                </a:lnTo>
                <a:lnTo>
                  <a:pt x="318619" y="82525"/>
                </a:lnTo>
                <a:lnTo>
                  <a:pt x="279674" y="106603"/>
                </a:lnTo>
                <a:lnTo>
                  <a:pt x="242641" y="133421"/>
                </a:lnTo>
                <a:lnTo>
                  <a:pt x="207661" y="162867"/>
                </a:lnTo>
                <a:lnTo>
                  <a:pt x="174876" y="194829"/>
                </a:lnTo>
                <a:lnTo>
                  <a:pt x="144429" y="229198"/>
                </a:lnTo>
                <a:lnTo>
                  <a:pt x="116462" y="265861"/>
                </a:lnTo>
                <a:lnTo>
                  <a:pt x="91116" y="304709"/>
                </a:lnTo>
                <a:lnTo>
                  <a:pt x="68535" y="345629"/>
                </a:lnTo>
                <a:lnTo>
                  <a:pt x="48859" y="388511"/>
                </a:lnTo>
                <a:lnTo>
                  <a:pt x="32232" y="433244"/>
                </a:lnTo>
                <a:lnTo>
                  <a:pt x="18795" y="479717"/>
                </a:lnTo>
                <a:lnTo>
                  <a:pt x="10078" y="518847"/>
                </a:lnTo>
                <a:lnTo>
                  <a:pt x="1009" y="592722"/>
                </a:lnTo>
                <a:lnTo>
                  <a:pt x="0" y="632802"/>
                </a:lnTo>
                <a:lnTo>
                  <a:pt x="1735" y="680030"/>
                </a:lnTo>
                <a:lnTo>
                  <a:pt x="6861" y="726314"/>
                </a:lnTo>
                <a:lnTo>
                  <a:pt x="15253" y="771534"/>
                </a:lnTo>
                <a:lnTo>
                  <a:pt x="26791" y="815566"/>
                </a:lnTo>
                <a:lnTo>
                  <a:pt x="41352" y="858288"/>
                </a:lnTo>
                <a:lnTo>
                  <a:pt x="58813" y="899578"/>
                </a:lnTo>
                <a:lnTo>
                  <a:pt x="79052" y="939313"/>
                </a:lnTo>
                <a:lnTo>
                  <a:pt x="101947" y="977372"/>
                </a:lnTo>
                <a:lnTo>
                  <a:pt x="127375" y="1013631"/>
                </a:lnTo>
                <a:lnTo>
                  <a:pt x="155214" y="1047969"/>
                </a:lnTo>
                <a:lnTo>
                  <a:pt x="185342" y="1080263"/>
                </a:lnTo>
                <a:lnTo>
                  <a:pt x="217636" y="1110391"/>
                </a:lnTo>
                <a:lnTo>
                  <a:pt x="251973" y="1138230"/>
                </a:lnTo>
                <a:lnTo>
                  <a:pt x="288233" y="1163658"/>
                </a:lnTo>
                <a:lnTo>
                  <a:pt x="326291" y="1186553"/>
                </a:lnTo>
                <a:lnTo>
                  <a:pt x="366027" y="1206792"/>
                </a:lnTo>
                <a:lnTo>
                  <a:pt x="407317" y="1224253"/>
                </a:lnTo>
                <a:lnTo>
                  <a:pt x="450039" y="1238813"/>
                </a:lnTo>
                <a:lnTo>
                  <a:pt x="494071" y="1250351"/>
                </a:lnTo>
                <a:lnTo>
                  <a:pt x="539291" y="1258744"/>
                </a:lnTo>
                <a:lnTo>
                  <a:pt x="585575" y="1263870"/>
                </a:lnTo>
                <a:lnTo>
                  <a:pt x="632802" y="1265605"/>
                </a:lnTo>
                <a:lnTo>
                  <a:pt x="680030" y="1263870"/>
                </a:lnTo>
                <a:lnTo>
                  <a:pt x="726314" y="1258744"/>
                </a:lnTo>
                <a:lnTo>
                  <a:pt x="771534" y="1250351"/>
                </a:lnTo>
                <a:lnTo>
                  <a:pt x="815566" y="1238813"/>
                </a:lnTo>
                <a:lnTo>
                  <a:pt x="858288" y="1224253"/>
                </a:lnTo>
                <a:lnTo>
                  <a:pt x="899578" y="1206792"/>
                </a:lnTo>
                <a:lnTo>
                  <a:pt x="939313" y="1186553"/>
                </a:lnTo>
                <a:lnTo>
                  <a:pt x="977372" y="1163658"/>
                </a:lnTo>
                <a:lnTo>
                  <a:pt x="1013631" y="1138230"/>
                </a:lnTo>
                <a:lnTo>
                  <a:pt x="1047969" y="1110391"/>
                </a:lnTo>
                <a:lnTo>
                  <a:pt x="1080263" y="1080263"/>
                </a:lnTo>
                <a:lnTo>
                  <a:pt x="1110391" y="1047969"/>
                </a:lnTo>
                <a:lnTo>
                  <a:pt x="1138230" y="1013631"/>
                </a:lnTo>
                <a:lnTo>
                  <a:pt x="1163658" y="977372"/>
                </a:lnTo>
                <a:lnTo>
                  <a:pt x="1186553" y="939313"/>
                </a:lnTo>
                <a:lnTo>
                  <a:pt x="1206792" y="899578"/>
                </a:lnTo>
                <a:lnTo>
                  <a:pt x="1224253" y="858288"/>
                </a:lnTo>
                <a:lnTo>
                  <a:pt x="1238813" y="815566"/>
                </a:lnTo>
                <a:lnTo>
                  <a:pt x="1250351" y="771534"/>
                </a:lnTo>
                <a:lnTo>
                  <a:pt x="1258744" y="726314"/>
                </a:lnTo>
                <a:lnTo>
                  <a:pt x="1263870" y="680030"/>
                </a:lnTo>
                <a:lnTo>
                  <a:pt x="1265605" y="632802"/>
                </a:lnTo>
                <a:lnTo>
                  <a:pt x="1263870" y="585575"/>
                </a:lnTo>
                <a:lnTo>
                  <a:pt x="1258744" y="539291"/>
                </a:lnTo>
                <a:lnTo>
                  <a:pt x="1250351" y="494071"/>
                </a:lnTo>
                <a:lnTo>
                  <a:pt x="1238813" y="450039"/>
                </a:lnTo>
                <a:lnTo>
                  <a:pt x="1224253" y="407317"/>
                </a:lnTo>
                <a:lnTo>
                  <a:pt x="1206792" y="366027"/>
                </a:lnTo>
                <a:lnTo>
                  <a:pt x="1186553" y="326291"/>
                </a:lnTo>
                <a:lnTo>
                  <a:pt x="1163658" y="288233"/>
                </a:lnTo>
                <a:lnTo>
                  <a:pt x="1138230" y="251973"/>
                </a:lnTo>
                <a:lnTo>
                  <a:pt x="1110391" y="217636"/>
                </a:lnTo>
                <a:lnTo>
                  <a:pt x="1080263" y="185342"/>
                </a:lnTo>
                <a:lnTo>
                  <a:pt x="1047969" y="155214"/>
                </a:lnTo>
                <a:lnTo>
                  <a:pt x="1013631" y="127375"/>
                </a:lnTo>
                <a:lnTo>
                  <a:pt x="977372" y="101947"/>
                </a:lnTo>
                <a:lnTo>
                  <a:pt x="939313" y="79052"/>
                </a:lnTo>
                <a:lnTo>
                  <a:pt x="899578" y="58813"/>
                </a:lnTo>
                <a:lnTo>
                  <a:pt x="858288" y="41352"/>
                </a:lnTo>
                <a:lnTo>
                  <a:pt x="815566" y="26791"/>
                </a:lnTo>
                <a:lnTo>
                  <a:pt x="771534" y="15253"/>
                </a:lnTo>
                <a:lnTo>
                  <a:pt x="726314" y="6861"/>
                </a:lnTo>
                <a:lnTo>
                  <a:pt x="680030" y="1735"/>
                </a:lnTo>
                <a:lnTo>
                  <a:pt x="632802" y="0"/>
                </a:lnTo>
                <a:close/>
              </a:path>
            </a:pathLst>
          </a:custGeom>
          <a:solidFill>
            <a:srgbClr val="C7C6C5"/>
          </a:solidFill>
        </p:spPr>
        <p:txBody>
          <a:bodyPr wrap="square" lIns="0" tIns="0" rIns="0" bIns="0" rtlCol="0"/>
          <a:lstStyle/>
          <a:p>
            <a:endParaRPr/>
          </a:p>
        </p:txBody>
      </p:sp>
      <p:sp>
        <p:nvSpPr>
          <p:cNvPr id="38" name="object 36">
            <a:extLst>
              <a:ext uri="{FF2B5EF4-FFF2-40B4-BE49-F238E27FC236}">
                <a16:creationId xmlns:a16="http://schemas.microsoft.com/office/drawing/2014/main" id="{EFCB6CA7-A491-220C-8EF0-97217517904F}"/>
              </a:ext>
            </a:extLst>
          </p:cNvPr>
          <p:cNvSpPr/>
          <p:nvPr/>
        </p:nvSpPr>
        <p:spPr>
          <a:xfrm>
            <a:off x="5162161" y="2403321"/>
            <a:ext cx="920069" cy="681641"/>
          </a:xfrm>
          <a:custGeom>
            <a:avLst/>
            <a:gdLst/>
            <a:ahLst/>
            <a:cxnLst/>
            <a:rect l="l" t="t" r="r" b="b"/>
            <a:pathLst>
              <a:path w="614045" h="480060">
                <a:moveTo>
                  <a:pt x="0" y="479717"/>
                </a:moveTo>
                <a:lnTo>
                  <a:pt x="13436" y="433244"/>
                </a:lnTo>
                <a:lnTo>
                  <a:pt x="30063" y="388511"/>
                </a:lnTo>
                <a:lnTo>
                  <a:pt x="49739" y="345629"/>
                </a:lnTo>
                <a:lnTo>
                  <a:pt x="72320" y="304709"/>
                </a:lnTo>
                <a:lnTo>
                  <a:pt x="97666" y="265861"/>
                </a:lnTo>
                <a:lnTo>
                  <a:pt x="125633" y="229198"/>
                </a:lnTo>
                <a:lnTo>
                  <a:pt x="156080" y="194829"/>
                </a:lnTo>
                <a:lnTo>
                  <a:pt x="188865" y="162867"/>
                </a:lnTo>
                <a:lnTo>
                  <a:pt x="223845" y="133421"/>
                </a:lnTo>
                <a:lnTo>
                  <a:pt x="260878" y="106603"/>
                </a:lnTo>
                <a:lnTo>
                  <a:pt x="299823" y="82525"/>
                </a:lnTo>
                <a:lnTo>
                  <a:pt x="340536" y="61297"/>
                </a:lnTo>
                <a:lnTo>
                  <a:pt x="382877" y="43030"/>
                </a:lnTo>
                <a:lnTo>
                  <a:pt x="426702" y="27835"/>
                </a:lnTo>
                <a:lnTo>
                  <a:pt x="471869" y="15824"/>
                </a:lnTo>
                <a:lnTo>
                  <a:pt x="518238" y="7106"/>
                </a:lnTo>
                <a:lnTo>
                  <a:pt x="565664" y="1795"/>
                </a:lnTo>
                <a:lnTo>
                  <a:pt x="614006" y="0"/>
                </a:lnTo>
              </a:path>
            </a:pathLst>
          </a:custGeom>
          <a:ln w="166801">
            <a:solidFill>
              <a:srgbClr val="B8263A"/>
            </a:solidFill>
          </a:ln>
        </p:spPr>
        <p:txBody>
          <a:bodyPr wrap="square" lIns="0" tIns="0" rIns="0" bIns="0" rtlCol="0"/>
          <a:lstStyle/>
          <a:p>
            <a:endParaRPr/>
          </a:p>
        </p:txBody>
      </p:sp>
      <p:sp>
        <p:nvSpPr>
          <p:cNvPr id="39" name="object 37">
            <a:extLst>
              <a:ext uri="{FF2B5EF4-FFF2-40B4-BE49-F238E27FC236}">
                <a16:creationId xmlns:a16="http://schemas.microsoft.com/office/drawing/2014/main" id="{B7262C16-9FDD-C86D-8522-C8E13020D49C}"/>
              </a:ext>
            </a:extLst>
          </p:cNvPr>
          <p:cNvSpPr txBox="1"/>
          <p:nvPr/>
        </p:nvSpPr>
        <p:spPr>
          <a:xfrm>
            <a:off x="5332200" y="2864102"/>
            <a:ext cx="1403572" cy="564898"/>
          </a:xfrm>
          <a:prstGeom prst="rect">
            <a:avLst/>
          </a:prstGeom>
        </p:spPr>
        <p:txBody>
          <a:bodyPr vert="horz" wrap="square" lIns="0" tIns="46355" rIns="0" bIns="0" rtlCol="0">
            <a:spAutoFit/>
          </a:bodyPr>
          <a:lstStyle/>
          <a:p>
            <a:pPr algn="ctr">
              <a:lnSpc>
                <a:spcPct val="100000"/>
              </a:lnSpc>
              <a:spcBef>
                <a:spcPts val="365"/>
              </a:spcBef>
            </a:pPr>
            <a:r>
              <a:rPr sz="1600" spc="10" dirty="0">
                <a:solidFill>
                  <a:srgbClr val="333333"/>
                </a:solidFill>
                <a:latin typeface="Fira Sans Medium"/>
                <a:cs typeface="Fira Sans Medium"/>
              </a:rPr>
              <a:t>36</a:t>
            </a:r>
            <a:endParaRPr sz="1600" dirty="0">
              <a:latin typeface="Fira Sans Medium"/>
              <a:cs typeface="Fira Sans Medium"/>
            </a:endParaRPr>
          </a:p>
          <a:p>
            <a:pPr algn="ctr">
              <a:lnSpc>
                <a:spcPct val="100000"/>
              </a:lnSpc>
              <a:spcBef>
                <a:spcPts val="204"/>
              </a:spcBef>
            </a:pPr>
            <a:r>
              <a:rPr sz="1600" b="0" spc="15" dirty="0">
                <a:solidFill>
                  <a:srgbClr val="333333"/>
                </a:solidFill>
                <a:latin typeface="Fira Sans Light"/>
                <a:cs typeface="Fira Sans Light"/>
              </a:rPr>
              <a:t>Unannoun</a:t>
            </a:r>
            <a:r>
              <a:rPr sz="1600" b="0" spc="0" dirty="0">
                <a:solidFill>
                  <a:srgbClr val="333333"/>
                </a:solidFill>
                <a:latin typeface="Fira Sans Light"/>
                <a:cs typeface="Fira Sans Light"/>
              </a:rPr>
              <a:t>c</a:t>
            </a:r>
            <a:r>
              <a:rPr sz="1600" b="0" spc="15" dirty="0">
                <a:solidFill>
                  <a:srgbClr val="333333"/>
                </a:solidFill>
                <a:latin typeface="Fira Sans Light"/>
                <a:cs typeface="Fira Sans Light"/>
              </a:rPr>
              <a:t>ed</a:t>
            </a:r>
            <a:endParaRPr sz="1600" dirty="0">
              <a:latin typeface="Fira Sans Light"/>
              <a:cs typeface="Fira Sans Light"/>
            </a:endParaRPr>
          </a:p>
        </p:txBody>
      </p:sp>
      <p:sp>
        <p:nvSpPr>
          <p:cNvPr id="40" name="object 38">
            <a:extLst>
              <a:ext uri="{FF2B5EF4-FFF2-40B4-BE49-F238E27FC236}">
                <a16:creationId xmlns:a16="http://schemas.microsoft.com/office/drawing/2014/main" id="{3D0EA6FB-66D0-0512-D6C4-F3ED753D5F03}"/>
              </a:ext>
            </a:extLst>
          </p:cNvPr>
          <p:cNvSpPr/>
          <p:nvPr/>
        </p:nvSpPr>
        <p:spPr>
          <a:xfrm>
            <a:off x="8627898" y="2393126"/>
            <a:ext cx="1897227" cy="1797876"/>
          </a:xfrm>
          <a:custGeom>
            <a:avLst/>
            <a:gdLst/>
            <a:ahLst/>
            <a:cxnLst/>
            <a:rect l="l" t="t" r="r" b="b"/>
            <a:pathLst>
              <a:path w="1266190" h="1266189">
                <a:moveTo>
                  <a:pt x="632802" y="0"/>
                </a:moveTo>
                <a:lnTo>
                  <a:pt x="584460" y="1795"/>
                </a:lnTo>
                <a:lnTo>
                  <a:pt x="537034" y="7106"/>
                </a:lnTo>
                <a:lnTo>
                  <a:pt x="490665" y="15824"/>
                </a:lnTo>
                <a:lnTo>
                  <a:pt x="445498" y="27835"/>
                </a:lnTo>
                <a:lnTo>
                  <a:pt x="401673" y="43030"/>
                </a:lnTo>
                <a:lnTo>
                  <a:pt x="359332" y="61297"/>
                </a:lnTo>
                <a:lnTo>
                  <a:pt x="318619" y="82525"/>
                </a:lnTo>
                <a:lnTo>
                  <a:pt x="279674" y="106603"/>
                </a:lnTo>
                <a:lnTo>
                  <a:pt x="242641" y="133421"/>
                </a:lnTo>
                <a:lnTo>
                  <a:pt x="207661" y="162867"/>
                </a:lnTo>
                <a:lnTo>
                  <a:pt x="174876" y="194829"/>
                </a:lnTo>
                <a:lnTo>
                  <a:pt x="144429" y="229198"/>
                </a:lnTo>
                <a:lnTo>
                  <a:pt x="116462" y="265861"/>
                </a:lnTo>
                <a:lnTo>
                  <a:pt x="91116" y="304709"/>
                </a:lnTo>
                <a:lnTo>
                  <a:pt x="68535" y="345629"/>
                </a:lnTo>
                <a:lnTo>
                  <a:pt x="48859" y="388511"/>
                </a:lnTo>
                <a:lnTo>
                  <a:pt x="32232" y="433244"/>
                </a:lnTo>
                <a:lnTo>
                  <a:pt x="18795" y="479717"/>
                </a:lnTo>
                <a:lnTo>
                  <a:pt x="10078" y="518847"/>
                </a:lnTo>
                <a:lnTo>
                  <a:pt x="1009" y="592722"/>
                </a:lnTo>
                <a:lnTo>
                  <a:pt x="0" y="632802"/>
                </a:lnTo>
                <a:lnTo>
                  <a:pt x="1735" y="680030"/>
                </a:lnTo>
                <a:lnTo>
                  <a:pt x="6861" y="726314"/>
                </a:lnTo>
                <a:lnTo>
                  <a:pt x="15253" y="771534"/>
                </a:lnTo>
                <a:lnTo>
                  <a:pt x="26791" y="815566"/>
                </a:lnTo>
                <a:lnTo>
                  <a:pt x="41352" y="858288"/>
                </a:lnTo>
                <a:lnTo>
                  <a:pt x="58813" y="899578"/>
                </a:lnTo>
                <a:lnTo>
                  <a:pt x="79052" y="939313"/>
                </a:lnTo>
                <a:lnTo>
                  <a:pt x="101947" y="977372"/>
                </a:lnTo>
                <a:lnTo>
                  <a:pt x="127375" y="1013631"/>
                </a:lnTo>
                <a:lnTo>
                  <a:pt x="155214" y="1047969"/>
                </a:lnTo>
                <a:lnTo>
                  <a:pt x="185342" y="1080263"/>
                </a:lnTo>
                <a:lnTo>
                  <a:pt x="217636" y="1110391"/>
                </a:lnTo>
                <a:lnTo>
                  <a:pt x="251973" y="1138230"/>
                </a:lnTo>
                <a:lnTo>
                  <a:pt x="288233" y="1163658"/>
                </a:lnTo>
                <a:lnTo>
                  <a:pt x="326291" y="1186553"/>
                </a:lnTo>
                <a:lnTo>
                  <a:pt x="366027" y="1206792"/>
                </a:lnTo>
                <a:lnTo>
                  <a:pt x="407317" y="1224253"/>
                </a:lnTo>
                <a:lnTo>
                  <a:pt x="450039" y="1238813"/>
                </a:lnTo>
                <a:lnTo>
                  <a:pt x="494071" y="1250351"/>
                </a:lnTo>
                <a:lnTo>
                  <a:pt x="539291" y="1258744"/>
                </a:lnTo>
                <a:lnTo>
                  <a:pt x="585575" y="1263870"/>
                </a:lnTo>
                <a:lnTo>
                  <a:pt x="632802" y="1265605"/>
                </a:lnTo>
                <a:lnTo>
                  <a:pt x="680030" y="1263870"/>
                </a:lnTo>
                <a:lnTo>
                  <a:pt x="726314" y="1258744"/>
                </a:lnTo>
                <a:lnTo>
                  <a:pt x="771534" y="1250351"/>
                </a:lnTo>
                <a:lnTo>
                  <a:pt x="815566" y="1238813"/>
                </a:lnTo>
                <a:lnTo>
                  <a:pt x="858288" y="1224253"/>
                </a:lnTo>
                <a:lnTo>
                  <a:pt x="899578" y="1206792"/>
                </a:lnTo>
                <a:lnTo>
                  <a:pt x="939313" y="1186553"/>
                </a:lnTo>
                <a:lnTo>
                  <a:pt x="977372" y="1163658"/>
                </a:lnTo>
                <a:lnTo>
                  <a:pt x="1013631" y="1138230"/>
                </a:lnTo>
                <a:lnTo>
                  <a:pt x="1047969" y="1110391"/>
                </a:lnTo>
                <a:lnTo>
                  <a:pt x="1080263" y="1080263"/>
                </a:lnTo>
                <a:lnTo>
                  <a:pt x="1110391" y="1047969"/>
                </a:lnTo>
                <a:lnTo>
                  <a:pt x="1138230" y="1013631"/>
                </a:lnTo>
                <a:lnTo>
                  <a:pt x="1163658" y="977372"/>
                </a:lnTo>
                <a:lnTo>
                  <a:pt x="1186553" y="939313"/>
                </a:lnTo>
                <a:lnTo>
                  <a:pt x="1206792" y="899578"/>
                </a:lnTo>
                <a:lnTo>
                  <a:pt x="1224253" y="858288"/>
                </a:lnTo>
                <a:lnTo>
                  <a:pt x="1238813" y="815566"/>
                </a:lnTo>
                <a:lnTo>
                  <a:pt x="1250351" y="771534"/>
                </a:lnTo>
                <a:lnTo>
                  <a:pt x="1258744" y="726314"/>
                </a:lnTo>
                <a:lnTo>
                  <a:pt x="1263870" y="680030"/>
                </a:lnTo>
                <a:lnTo>
                  <a:pt x="1265605" y="632802"/>
                </a:lnTo>
                <a:lnTo>
                  <a:pt x="1263870" y="585575"/>
                </a:lnTo>
                <a:lnTo>
                  <a:pt x="1258744" y="539291"/>
                </a:lnTo>
                <a:lnTo>
                  <a:pt x="1250351" y="494071"/>
                </a:lnTo>
                <a:lnTo>
                  <a:pt x="1238813" y="450039"/>
                </a:lnTo>
                <a:lnTo>
                  <a:pt x="1224253" y="407317"/>
                </a:lnTo>
                <a:lnTo>
                  <a:pt x="1206792" y="366027"/>
                </a:lnTo>
                <a:lnTo>
                  <a:pt x="1186553" y="326291"/>
                </a:lnTo>
                <a:lnTo>
                  <a:pt x="1163658" y="288233"/>
                </a:lnTo>
                <a:lnTo>
                  <a:pt x="1138230" y="251973"/>
                </a:lnTo>
                <a:lnTo>
                  <a:pt x="1110391" y="217636"/>
                </a:lnTo>
                <a:lnTo>
                  <a:pt x="1080263" y="185342"/>
                </a:lnTo>
                <a:lnTo>
                  <a:pt x="1047969" y="155214"/>
                </a:lnTo>
                <a:lnTo>
                  <a:pt x="1013631" y="127375"/>
                </a:lnTo>
                <a:lnTo>
                  <a:pt x="977372" y="101947"/>
                </a:lnTo>
                <a:lnTo>
                  <a:pt x="939313" y="79052"/>
                </a:lnTo>
                <a:lnTo>
                  <a:pt x="899578" y="58813"/>
                </a:lnTo>
                <a:lnTo>
                  <a:pt x="858288" y="41352"/>
                </a:lnTo>
                <a:lnTo>
                  <a:pt x="815566" y="26791"/>
                </a:lnTo>
                <a:lnTo>
                  <a:pt x="771534" y="15253"/>
                </a:lnTo>
                <a:lnTo>
                  <a:pt x="726314" y="6861"/>
                </a:lnTo>
                <a:lnTo>
                  <a:pt x="680030" y="1735"/>
                </a:lnTo>
                <a:lnTo>
                  <a:pt x="632802" y="0"/>
                </a:lnTo>
                <a:close/>
              </a:path>
            </a:pathLst>
          </a:custGeom>
          <a:solidFill>
            <a:srgbClr val="C7C6C5"/>
          </a:solidFill>
        </p:spPr>
        <p:txBody>
          <a:bodyPr wrap="square" lIns="0" tIns="0" rIns="0" bIns="0" rtlCol="0"/>
          <a:lstStyle/>
          <a:p>
            <a:endParaRPr/>
          </a:p>
        </p:txBody>
      </p:sp>
      <p:sp>
        <p:nvSpPr>
          <p:cNvPr id="41" name="object 39">
            <a:extLst>
              <a:ext uri="{FF2B5EF4-FFF2-40B4-BE49-F238E27FC236}">
                <a16:creationId xmlns:a16="http://schemas.microsoft.com/office/drawing/2014/main" id="{D6254F9E-F09A-DEDC-0789-A85BCDC3228A}"/>
              </a:ext>
            </a:extLst>
          </p:cNvPr>
          <p:cNvSpPr/>
          <p:nvPr/>
        </p:nvSpPr>
        <p:spPr>
          <a:xfrm>
            <a:off x="8627897" y="2393124"/>
            <a:ext cx="1897227" cy="1797876"/>
          </a:xfrm>
          <a:custGeom>
            <a:avLst/>
            <a:gdLst/>
            <a:ahLst/>
            <a:cxnLst/>
            <a:rect l="l" t="t" r="r" b="b"/>
            <a:pathLst>
              <a:path w="1266190" h="1266189">
                <a:moveTo>
                  <a:pt x="632802" y="0"/>
                </a:moveTo>
                <a:lnTo>
                  <a:pt x="680030" y="1735"/>
                </a:lnTo>
                <a:lnTo>
                  <a:pt x="726314" y="6861"/>
                </a:lnTo>
                <a:lnTo>
                  <a:pt x="771534" y="15253"/>
                </a:lnTo>
                <a:lnTo>
                  <a:pt x="815566" y="26791"/>
                </a:lnTo>
                <a:lnTo>
                  <a:pt x="858288" y="41352"/>
                </a:lnTo>
                <a:lnTo>
                  <a:pt x="899578" y="58813"/>
                </a:lnTo>
                <a:lnTo>
                  <a:pt x="939313" y="79052"/>
                </a:lnTo>
                <a:lnTo>
                  <a:pt x="977372" y="101947"/>
                </a:lnTo>
                <a:lnTo>
                  <a:pt x="1013631" y="127375"/>
                </a:lnTo>
                <a:lnTo>
                  <a:pt x="1047969" y="155214"/>
                </a:lnTo>
                <a:lnTo>
                  <a:pt x="1080263" y="185342"/>
                </a:lnTo>
                <a:lnTo>
                  <a:pt x="1110391" y="217636"/>
                </a:lnTo>
                <a:lnTo>
                  <a:pt x="1138230" y="251973"/>
                </a:lnTo>
                <a:lnTo>
                  <a:pt x="1163658" y="288233"/>
                </a:lnTo>
                <a:lnTo>
                  <a:pt x="1186553" y="326291"/>
                </a:lnTo>
                <a:lnTo>
                  <a:pt x="1206792" y="366027"/>
                </a:lnTo>
                <a:lnTo>
                  <a:pt x="1224253" y="407317"/>
                </a:lnTo>
                <a:lnTo>
                  <a:pt x="1238813" y="450039"/>
                </a:lnTo>
                <a:lnTo>
                  <a:pt x="1250351" y="494071"/>
                </a:lnTo>
                <a:lnTo>
                  <a:pt x="1258744" y="539291"/>
                </a:lnTo>
                <a:lnTo>
                  <a:pt x="1263870" y="585575"/>
                </a:lnTo>
                <a:lnTo>
                  <a:pt x="1265605" y="632802"/>
                </a:lnTo>
                <a:lnTo>
                  <a:pt x="1263870" y="680030"/>
                </a:lnTo>
                <a:lnTo>
                  <a:pt x="1258744" y="726314"/>
                </a:lnTo>
                <a:lnTo>
                  <a:pt x="1250351" y="771534"/>
                </a:lnTo>
                <a:lnTo>
                  <a:pt x="1238813" y="815566"/>
                </a:lnTo>
                <a:lnTo>
                  <a:pt x="1224253" y="858288"/>
                </a:lnTo>
                <a:lnTo>
                  <a:pt x="1206792" y="899578"/>
                </a:lnTo>
                <a:lnTo>
                  <a:pt x="1186553" y="939313"/>
                </a:lnTo>
                <a:lnTo>
                  <a:pt x="1163658" y="977372"/>
                </a:lnTo>
                <a:lnTo>
                  <a:pt x="1138230" y="1013631"/>
                </a:lnTo>
                <a:lnTo>
                  <a:pt x="1110391" y="1047969"/>
                </a:lnTo>
                <a:lnTo>
                  <a:pt x="1080263" y="1080263"/>
                </a:lnTo>
                <a:lnTo>
                  <a:pt x="1047969" y="1110391"/>
                </a:lnTo>
                <a:lnTo>
                  <a:pt x="1013631" y="1138230"/>
                </a:lnTo>
                <a:lnTo>
                  <a:pt x="977372" y="1163658"/>
                </a:lnTo>
                <a:lnTo>
                  <a:pt x="939313" y="1186553"/>
                </a:lnTo>
                <a:lnTo>
                  <a:pt x="899578" y="1206792"/>
                </a:lnTo>
                <a:lnTo>
                  <a:pt x="858288" y="1224253"/>
                </a:lnTo>
                <a:lnTo>
                  <a:pt x="815566" y="1238813"/>
                </a:lnTo>
                <a:lnTo>
                  <a:pt x="771534" y="1250351"/>
                </a:lnTo>
                <a:lnTo>
                  <a:pt x="726314" y="1258744"/>
                </a:lnTo>
                <a:lnTo>
                  <a:pt x="680030" y="1263870"/>
                </a:lnTo>
                <a:lnTo>
                  <a:pt x="632802" y="1265605"/>
                </a:lnTo>
                <a:lnTo>
                  <a:pt x="585575" y="1263870"/>
                </a:lnTo>
                <a:lnTo>
                  <a:pt x="539291" y="1258744"/>
                </a:lnTo>
                <a:lnTo>
                  <a:pt x="494071" y="1250351"/>
                </a:lnTo>
                <a:lnTo>
                  <a:pt x="450039" y="1238813"/>
                </a:lnTo>
                <a:lnTo>
                  <a:pt x="407317" y="1224253"/>
                </a:lnTo>
                <a:lnTo>
                  <a:pt x="366027" y="1206792"/>
                </a:lnTo>
                <a:lnTo>
                  <a:pt x="326291" y="1186553"/>
                </a:lnTo>
                <a:lnTo>
                  <a:pt x="288233" y="1163658"/>
                </a:lnTo>
                <a:lnTo>
                  <a:pt x="251973" y="1138230"/>
                </a:lnTo>
                <a:lnTo>
                  <a:pt x="217636" y="1110391"/>
                </a:lnTo>
                <a:lnTo>
                  <a:pt x="185342" y="1080263"/>
                </a:lnTo>
                <a:lnTo>
                  <a:pt x="155214" y="1047969"/>
                </a:lnTo>
                <a:lnTo>
                  <a:pt x="127375" y="1013631"/>
                </a:lnTo>
                <a:lnTo>
                  <a:pt x="101947" y="977372"/>
                </a:lnTo>
                <a:lnTo>
                  <a:pt x="79052" y="939313"/>
                </a:lnTo>
                <a:lnTo>
                  <a:pt x="58813" y="899578"/>
                </a:lnTo>
                <a:lnTo>
                  <a:pt x="41352" y="858288"/>
                </a:lnTo>
                <a:lnTo>
                  <a:pt x="26791" y="815566"/>
                </a:lnTo>
                <a:lnTo>
                  <a:pt x="15253" y="771534"/>
                </a:lnTo>
                <a:lnTo>
                  <a:pt x="6861" y="726314"/>
                </a:lnTo>
                <a:lnTo>
                  <a:pt x="1735" y="680030"/>
                </a:lnTo>
                <a:lnTo>
                  <a:pt x="0" y="632802"/>
                </a:lnTo>
                <a:lnTo>
                  <a:pt x="1009" y="592724"/>
                </a:lnTo>
                <a:lnTo>
                  <a:pt x="4259" y="555631"/>
                </a:lnTo>
                <a:lnTo>
                  <a:pt x="10078" y="518852"/>
                </a:lnTo>
                <a:lnTo>
                  <a:pt x="18795" y="479717"/>
                </a:lnTo>
              </a:path>
            </a:pathLst>
          </a:custGeom>
          <a:ln w="166801">
            <a:solidFill>
              <a:srgbClr val="009366"/>
            </a:solidFill>
          </a:ln>
        </p:spPr>
        <p:txBody>
          <a:bodyPr wrap="square" lIns="0" tIns="0" rIns="0" bIns="0" rtlCol="0"/>
          <a:lstStyle/>
          <a:p>
            <a:endParaRPr>
              <a:solidFill>
                <a:srgbClr val="009366"/>
              </a:solidFill>
            </a:endParaRPr>
          </a:p>
        </p:txBody>
      </p:sp>
      <p:sp>
        <p:nvSpPr>
          <p:cNvPr id="42" name="object 40">
            <a:extLst>
              <a:ext uri="{FF2B5EF4-FFF2-40B4-BE49-F238E27FC236}">
                <a16:creationId xmlns:a16="http://schemas.microsoft.com/office/drawing/2014/main" id="{4344C12E-0187-213D-5E39-624B2A884CD8}"/>
              </a:ext>
            </a:extLst>
          </p:cNvPr>
          <p:cNvSpPr txBox="1"/>
          <p:nvPr/>
        </p:nvSpPr>
        <p:spPr>
          <a:xfrm>
            <a:off x="8902105" y="2836988"/>
            <a:ext cx="1348810" cy="564898"/>
          </a:xfrm>
          <a:prstGeom prst="rect">
            <a:avLst/>
          </a:prstGeom>
        </p:spPr>
        <p:txBody>
          <a:bodyPr vert="horz" wrap="square" lIns="0" tIns="46355" rIns="0" bIns="0" rtlCol="0">
            <a:spAutoFit/>
          </a:bodyPr>
          <a:lstStyle/>
          <a:p>
            <a:pPr algn="ctr">
              <a:lnSpc>
                <a:spcPct val="100000"/>
              </a:lnSpc>
              <a:spcBef>
                <a:spcPts val="365"/>
              </a:spcBef>
            </a:pPr>
            <a:r>
              <a:rPr sz="1600" spc="10" dirty="0">
                <a:solidFill>
                  <a:srgbClr val="333333"/>
                </a:solidFill>
                <a:latin typeface="Fira Sans Medium"/>
                <a:cs typeface="Fira Sans Medium"/>
              </a:rPr>
              <a:t>136</a:t>
            </a:r>
            <a:endParaRPr sz="1600" dirty="0">
              <a:latin typeface="Fira Sans Medium"/>
              <a:cs typeface="Fira Sans Medium"/>
            </a:endParaRPr>
          </a:p>
          <a:p>
            <a:pPr algn="ctr">
              <a:lnSpc>
                <a:spcPct val="100000"/>
              </a:lnSpc>
              <a:spcBef>
                <a:spcPts val="204"/>
              </a:spcBef>
            </a:pPr>
            <a:r>
              <a:rPr sz="1600" b="0" spc="15" dirty="0">
                <a:solidFill>
                  <a:srgbClr val="333333"/>
                </a:solidFill>
                <a:latin typeface="Fira Sans Light"/>
                <a:cs typeface="Fira Sans Light"/>
              </a:rPr>
              <a:t>Announ</a:t>
            </a:r>
            <a:r>
              <a:rPr sz="1600" b="0" spc="0" dirty="0">
                <a:solidFill>
                  <a:srgbClr val="333333"/>
                </a:solidFill>
                <a:latin typeface="Fira Sans Light"/>
                <a:cs typeface="Fira Sans Light"/>
              </a:rPr>
              <a:t>c</a:t>
            </a:r>
            <a:r>
              <a:rPr sz="1600" b="0" spc="15" dirty="0">
                <a:solidFill>
                  <a:srgbClr val="333333"/>
                </a:solidFill>
                <a:latin typeface="Fira Sans Light"/>
                <a:cs typeface="Fira Sans Light"/>
              </a:rPr>
              <a:t>ed</a:t>
            </a:r>
            <a:endParaRPr sz="1600" dirty="0">
              <a:latin typeface="Fira Sans Light"/>
              <a:cs typeface="Fira Sans Light"/>
            </a:endParaRPr>
          </a:p>
        </p:txBody>
      </p:sp>
      <p:sp>
        <p:nvSpPr>
          <p:cNvPr id="44" name="Title 20">
            <a:extLst>
              <a:ext uri="{FF2B5EF4-FFF2-40B4-BE49-F238E27FC236}">
                <a16:creationId xmlns:a16="http://schemas.microsoft.com/office/drawing/2014/main" id="{44464D9F-D314-AC10-4906-474FFBE128A7}"/>
              </a:ext>
            </a:extLst>
          </p:cNvPr>
          <p:cNvSpPr txBox="1">
            <a:spLocks/>
          </p:cNvSpPr>
          <p:nvPr/>
        </p:nvSpPr>
        <p:spPr>
          <a:xfrm>
            <a:off x="476049" y="594415"/>
            <a:ext cx="11115875" cy="434854"/>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4000" b="1" i="0" kern="1200">
                <a:solidFill>
                  <a:srgbClr val="0E4773"/>
                </a:solidFill>
                <a:latin typeface="Hind Vadodara" panose="02000000000000000000" pitchFamily="2" charset="0"/>
                <a:ea typeface="+mj-ea"/>
                <a:cs typeface="Hind Vadodara" panose="02000000000000000000" pitchFamily="2" charset="0"/>
              </a:defRPr>
            </a:lvl1pPr>
          </a:lstStyle>
          <a:p>
            <a:r>
              <a:rPr lang="en-GB" dirty="0"/>
              <a:t>National Inspection Plan </a:t>
            </a:r>
          </a:p>
        </p:txBody>
      </p:sp>
      <p:sp>
        <p:nvSpPr>
          <p:cNvPr id="22" name="TextBox 21">
            <a:extLst>
              <a:ext uri="{FF2B5EF4-FFF2-40B4-BE49-F238E27FC236}">
                <a16:creationId xmlns:a16="http://schemas.microsoft.com/office/drawing/2014/main" id="{100E051B-F080-A0DA-B850-D4B961809D30}"/>
              </a:ext>
            </a:extLst>
          </p:cNvPr>
          <p:cNvSpPr txBox="1"/>
          <p:nvPr/>
        </p:nvSpPr>
        <p:spPr>
          <a:xfrm>
            <a:off x="11784155" y="6537056"/>
            <a:ext cx="450937" cy="366292"/>
          </a:xfrm>
          <a:prstGeom prst="rect">
            <a:avLst/>
          </a:prstGeom>
          <a:noFill/>
        </p:spPr>
        <p:txBody>
          <a:bodyPr wrap="square" rtlCol="0">
            <a:spAutoFit/>
          </a:bodyPr>
          <a:lstStyle/>
          <a:p>
            <a:r>
              <a:rPr lang="en-ZA" dirty="0"/>
              <a:t>11</a:t>
            </a:r>
          </a:p>
        </p:txBody>
      </p:sp>
    </p:spTree>
    <p:extLst>
      <p:ext uri="{BB962C8B-B14F-4D97-AF65-F5344CB8AC3E}">
        <p14:creationId xmlns:p14="http://schemas.microsoft.com/office/powerpoint/2010/main" val="819765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8">
            <a:extLst>
              <a:ext uri="{FF2B5EF4-FFF2-40B4-BE49-F238E27FC236}">
                <a16:creationId xmlns:a16="http://schemas.microsoft.com/office/drawing/2014/main" id="{B91C97BE-0154-1620-B2C7-2C8294FAB7AC}"/>
              </a:ext>
            </a:extLst>
          </p:cNvPr>
          <p:cNvSpPr txBox="1"/>
          <p:nvPr/>
        </p:nvSpPr>
        <p:spPr>
          <a:xfrm>
            <a:off x="1920992" y="2324446"/>
            <a:ext cx="833755" cy="884555"/>
          </a:xfrm>
          <a:prstGeom prst="rect">
            <a:avLst/>
          </a:prstGeom>
        </p:spPr>
        <p:txBody>
          <a:bodyPr vert="horz" wrap="square" lIns="0" tIns="17145" rIns="0" bIns="0" rtlCol="0">
            <a:spAutoFit/>
          </a:bodyPr>
          <a:lstStyle/>
          <a:p>
            <a:pPr marL="12700">
              <a:lnSpc>
                <a:spcPct val="100000"/>
              </a:lnSpc>
              <a:spcBef>
                <a:spcPts val="135"/>
              </a:spcBef>
            </a:pPr>
            <a:r>
              <a:rPr sz="5600" b="1" spc="15" dirty="0">
                <a:solidFill>
                  <a:srgbClr val="B8263A"/>
                </a:solidFill>
                <a:latin typeface="Fira Sans"/>
                <a:cs typeface="Fira Sans"/>
              </a:rPr>
              <a:t>46</a:t>
            </a:r>
            <a:endParaRPr sz="5600">
              <a:latin typeface="Fira Sans"/>
              <a:cs typeface="Fira Sans"/>
            </a:endParaRPr>
          </a:p>
        </p:txBody>
      </p:sp>
      <p:sp>
        <p:nvSpPr>
          <p:cNvPr id="19" name="object 19">
            <a:extLst>
              <a:ext uri="{FF2B5EF4-FFF2-40B4-BE49-F238E27FC236}">
                <a16:creationId xmlns:a16="http://schemas.microsoft.com/office/drawing/2014/main" id="{AEFA6775-ED7F-BAB8-43FF-3992ABA2401E}"/>
              </a:ext>
            </a:extLst>
          </p:cNvPr>
          <p:cNvSpPr txBox="1"/>
          <p:nvPr/>
        </p:nvSpPr>
        <p:spPr>
          <a:xfrm>
            <a:off x="1920992" y="3123450"/>
            <a:ext cx="848994" cy="185420"/>
          </a:xfrm>
          <a:prstGeom prst="rect">
            <a:avLst/>
          </a:prstGeom>
        </p:spPr>
        <p:txBody>
          <a:bodyPr vert="horz" wrap="square" lIns="0" tIns="12065" rIns="0" bIns="0" rtlCol="0">
            <a:spAutoFit/>
          </a:bodyPr>
          <a:lstStyle/>
          <a:p>
            <a:pPr marL="12700">
              <a:lnSpc>
                <a:spcPct val="100000"/>
              </a:lnSpc>
              <a:spcBef>
                <a:spcPts val="95"/>
              </a:spcBef>
            </a:pPr>
            <a:r>
              <a:rPr sz="1050" b="0" spc="-10" dirty="0">
                <a:solidFill>
                  <a:srgbClr val="B8263A"/>
                </a:solidFill>
                <a:latin typeface="Fira Sans Light"/>
                <a:cs typeface="Fira Sans Light"/>
              </a:rPr>
              <a:t>Investigations</a:t>
            </a:r>
            <a:endParaRPr sz="1050">
              <a:latin typeface="Fira Sans Light"/>
              <a:cs typeface="Fira Sans Light"/>
            </a:endParaRPr>
          </a:p>
        </p:txBody>
      </p:sp>
      <p:sp>
        <p:nvSpPr>
          <p:cNvPr id="20" name="object 20">
            <a:extLst>
              <a:ext uri="{FF2B5EF4-FFF2-40B4-BE49-F238E27FC236}">
                <a16:creationId xmlns:a16="http://schemas.microsoft.com/office/drawing/2014/main" id="{A0C51237-B875-D2F0-ADA5-AC180B300614}"/>
              </a:ext>
            </a:extLst>
          </p:cNvPr>
          <p:cNvSpPr/>
          <p:nvPr/>
        </p:nvSpPr>
        <p:spPr>
          <a:xfrm>
            <a:off x="533199" y="2108720"/>
            <a:ext cx="2517807" cy="2514600"/>
          </a:xfrm>
          <a:prstGeom prst="rect">
            <a:avLst/>
          </a:prstGeom>
          <a:blipFill>
            <a:blip r:embed="rId2" cstate="print"/>
            <a:stretch>
              <a:fillRect/>
            </a:stretch>
          </a:blipFill>
        </p:spPr>
        <p:txBody>
          <a:bodyPr wrap="square" lIns="0" tIns="0" rIns="0" bIns="0" rtlCol="0"/>
          <a:lstStyle/>
          <a:p>
            <a:endParaRPr/>
          </a:p>
        </p:txBody>
      </p:sp>
      <p:sp>
        <p:nvSpPr>
          <p:cNvPr id="44" name="Title 20">
            <a:extLst>
              <a:ext uri="{FF2B5EF4-FFF2-40B4-BE49-F238E27FC236}">
                <a16:creationId xmlns:a16="http://schemas.microsoft.com/office/drawing/2014/main" id="{44464D9F-D314-AC10-4906-474FFBE128A7}"/>
              </a:ext>
            </a:extLst>
          </p:cNvPr>
          <p:cNvSpPr txBox="1">
            <a:spLocks/>
          </p:cNvSpPr>
          <p:nvPr/>
        </p:nvSpPr>
        <p:spPr>
          <a:xfrm>
            <a:off x="476049" y="594415"/>
            <a:ext cx="11115875" cy="434854"/>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4000" b="1" i="0" kern="1200">
                <a:solidFill>
                  <a:srgbClr val="0E4773"/>
                </a:solidFill>
                <a:latin typeface="Hind Vadodara" panose="02000000000000000000" pitchFamily="2" charset="0"/>
                <a:ea typeface="+mj-ea"/>
                <a:cs typeface="Hind Vadodara" panose="02000000000000000000" pitchFamily="2" charset="0"/>
              </a:defRPr>
            </a:lvl1pPr>
          </a:lstStyle>
          <a:p>
            <a:r>
              <a:rPr lang="en-GB" dirty="0"/>
              <a:t>Investigations</a:t>
            </a:r>
          </a:p>
        </p:txBody>
      </p:sp>
      <p:pic>
        <p:nvPicPr>
          <p:cNvPr id="3" name="Picture 2">
            <a:extLst>
              <a:ext uri="{FF2B5EF4-FFF2-40B4-BE49-F238E27FC236}">
                <a16:creationId xmlns:a16="http://schemas.microsoft.com/office/drawing/2014/main" id="{13BD7FFD-017D-0A08-05C1-8D977DDD2138}"/>
              </a:ext>
            </a:extLst>
          </p:cNvPr>
          <p:cNvPicPr>
            <a:picLocks noChangeAspect="1"/>
          </p:cNvPicPr>
          <p:nvPr/>
        </p:nvPicPr>
        <p:blipFill rotWithShape="1">
          <a:blip r:embed="rId3"/>
          <a:srcRect l="18231" t="36458" r="36690" b="29769"/>
          <a:stretch/>
        </p:blipFill>
        <p:spPr>
          <a:xfrm>
            <a:off x="3144952" y="1580226"/>
            <a:ext cx="9042931" cy="3810924"/>
          </a:xfrm>
          <a:prstGeom prst="rect">
            <a:avLst/>
          </a:prstGeom>
        </p:spPr>
      </p:pic>
      <p:sp>
        <p:nvSpPr>
          <p:cNvPr id="4" name="TextBox 3">
            <a:extLst>
              <a:ext uri="{FF2B5EF4-FFF2-40B4-BE49-F238E27FC236}">
                <a16:creationId xmlns:a16="http://schemas.microsoft.com/office/drawing/2014/main" id="{83345F00-01FA-AA0A-F43F-7B17790D489A}"/>
              </a:ext>
            </a:extLst>
          </p:cNvPr>
          <p:cNvSpPr txBox="1"/>
          <p:nvPr/>
        </p:nvSpPr>
        <p:spPr>
          <a:xfrm>
            <a:off x="11783998" y="6551180"/>
            <a:ext cx="450937" cy="366292"/>
          </a:xfrm>
          <a:prstGeom prst="rect">
            <a:avLst/>
          </a:prstGeom>
          <a:noFill/>
        </p:spPr>
        <p:txBody>
          <a:bodyPr wrap="square" rtlCol="0">
            <a:spAutoFit/>
          </a:bodyPr>
          <a:lstStyle/>
          <a:p>
            <a:r>
              <a:rPr lang="en-ZA" dirty="0"/>
              <a:t>12</a:t>
            </a:r>
          </a:p>
        </p:txBody>
      </p:sp>
    </p:spTree>
    <p:extLst>
      <p:ext uri="{BB962C8B-B14F-4D97-AF65-F5344CB8AC3E}">
        <p14:creationId xmlns:p14="http://schemas.microsoft.com/office/powerpoint/2010/main" val="648967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306884F5-FED7-08FB-0F1E-775FF8C2C1BF}"/>
              </a:ext>
            </a:extLst>
          </p:cNvPr>
          <p:cNvSpPr>
            <a:spLocks noGrp="1"/>
          </p:cNvSpPr>
          <p:nvPr>
            <p:ph type="ctrTitle"/>
          </p:nvPr>
        </p:nvSpPr>
        <p:spPr/>
        <p:txBody>
          <a:bodyPr/>
          <a:lstStyle/>
          <a:p>
            <a:r>
              <a:rPr lang="en-GB" dirty="0"/>
              <a:t>Directorate: Legal Services Complaints</a:t>
            </a:r>
          </a:p>
        </p:txBody>
      </p:sp>
      <p:sp>
        <p:nvSpPr>
          <p:cNvPr id="2" name="object 2">
            <a:extLst>
              <a:ext uri="{FF2B5EF4-FFF2-40B4-BE49-F238E27FC236}">
                <a16:creationId xmlns:a16="http://schemas.microsoft.com/office/drawing/2014/main" id="{C76B3442-8A94-C9DD-7094-9FC07244527F}"/>
              </a:ext>
            </a:extLst>
          </p:cNvPr>
          <p:cNvSpPr/>
          <p:nvPr/>
        </p:nvSpPr>
        <p:spPr>
          <a:xfrm>
            <a:off x="713389" y="1538268"/>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3" name="object 3">
            <a:extLst>
              <a:ext uri="{FF2B5EF4-FFF2-40B4-BE49-F238E27FC236}">
                <a16:creationId xmlns:a16="http://schemas.microsoft.com/office/drawing/2014/main" id="{57E112EC-47F0-0068-D534-CFD04FFF367F}"/>
              </a:ext>
            </a:extLst>
          </p:cNvPr>
          <p:cNvSpPr txBox="1"/>
          <p:nvPr/>
        </p:nvSpPr>
        <p:spPr>
          <a:xfrm>
            <a:off x="1105223" y="1854318"/>
            <a:ext cx="213360" cy="275590"/>
          </a:xfrm>
          <a:prstGeom prst="rect">
            <a:avLst/>
          </a:prstGeom>
        </p:spPr>
        <p:txBody>
          <a:bodyPr vert="horz" wrap="square" lIns="0" tIns="11430" rIns="0" bIns="0" rtlCol="0">
            <a:spAutoFit/>
          </a:bodyPr>
          <a:lstStyle/>
          <a:p>
            <a:pPr marL="12700">
              <a:lnSpc>
                <a:spcPct val="100000"/>
              </a:lnSpc>
              <a:spcBef>
                <a:spcPts val="90"/>
              </a:spcBef>
            </a:pPr>
            <a:r>
              <a:rPr sz="1650" spc="-5" dirty="0">
                <a:solidFill>
                  <a:srgbClr val="333333"/>
                </a:solidFill>
                <a:latin typeface="Fira Sans Medium"/>
                <a:cs typeface="Fira Sans Medium"/>
              </a:rPr>
              <a:t>11</a:t>
            </a:r>
            <a:endParaRPr sz="1650">
              <a:latin typeface="Fira Sans Medium"/>
              <a:cs typeface="Fira Sans Medium"/>
            </a:endParaRPr>
          </a:p>
        </p:txBody>
      </p:sp>
      <p:sp>
        <p:nvSpPr>
          <p:cNvPr id="4" name="object 4">
            <a:extLst>
              <a:ext uri="{FF2B5EF4-FFF2-40B4-BE49-F238E27FC236}">
                <a16:creationId xmlns:a16="http://schemas.microsoft.com/office/drawing/2014/main" id="{0984A9BE-448D-DC09-B1FC-4A79C564B5E5}"/>
              </a:ext>
            </a:extLst>
          </p:cNvPr>
          <p:cNvSpPr txBox="1"/>
          <p:nvPr/>
        </p:nvSpPr>
        <p:spPr>
          <a:xfrm>
            <a:off x="1018211" y="2062654"/>
            <a:ext cx="387350" cy="166370"/>
          </a:xfrm>
          <a:prstGeom prst="rect">
            <a:avLst/>
          </a:prstGeom>
        </p:spPr>
        <p:txBody>
          <a:bodyPr vert="horz" wrap="square" lIns="0" tIns="15240" rIns="0" bIns="0" rtlCol="0">
            <a:spAutoFit/>
          </a:bodyPr>
          <a:lstStyle/>
          <a:p>
            <a:pPr marL="12700">
              <a:lnSpc>
                <a:spcPct val="100000"/>
              </a:lnSpc>
              <a:spcBef>
                <a:spcPts val="120"/>
              </a:spcBef>
            </a:pPr>
            <a:r>
              <a:rPr sz="900" b="0" spc="5" dirty="0">
                <a:solidFill>
                  <a:srgbClr val="333333"/>
                </a:solidFill>
                <a:latin typeface="Fira Sans Light"/>
                <a:cs typeface="Fira Sans Light"/>
              </a:rPr>
              <a:t>Appeal</a:t>
            </a:r>
            <a:endParaRPr sz="900">
              <a:latin typeface="Fira Sans Light"/>
              <a:cs typeface="Fira Sans Light"/>
            </a:endParaRPr>
          </a:p>
        </p:txBody>
      </p:sp>
      <p:sp>
        <p:nvSpPr>
          <p:cNvPr id="5" name="object 5">
            <a:extLst>
              <a:ext uri="{FF2B5EF4-FFF2-40B4-BE49-F238E27FC236}">
                <a16:creationId xmlns:a16="http://schemas.microsoft.com/office/drawing/2014/main" id="{DA7880AC-A069-BA79-37BF-08728FA3F69A}"/>
              </a:ext>
            </a:extLst>
          </p:cNvPr>
          <p:cNvSpPr/>
          <p:nvPr/>
        </p:nvSpPr>
        <p:spPr>
          <a:xfrm>
            <a:off x="7690725" y="1538272"/>
            <a:ext cx="996950" cy="996950"/>
          </a:xfrm>
          <a:custGeom>
            <a:avLst/>
            <a:gdLst/>
            <a:ahLst/>
            <a:cxnLst/>
            <a:rect l="l" t="t" r="r" b="b"/>
            <a:pathLst>
              <a:path w="996950" h="996950">
                <a:moveTo>
                  <a:pt x="498284" y="996569"/>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9"/>
                </a:lnTo>
                <a:close/>
              </a:path>
            </a:pathLst>
          </a:custGeom>
          <a:ln w="78130">
            <a:solidFill>
              <a:srgbClr val="0E4773"/>
            </a:solidFill>
          </a:ln>
        </p:spPr>
        <p:txBody>
          <a:bodyPr wrap="square" lIns="0" tIns="0" rIns="0" bIns="0" rtlCol="0"/>
          <a:lstStyle/>
          <a:p>
            <a:endParaRPr/>
          </a:p>
        </p:txBody>
      </p:sp>
      <p:sp>
        <p:nvSpPr>
          <p:cNvPr id="6" name="object 6">
            <a:extLst>
              <a:ext uri="{FF2B5EF4-FFF2-40B4-BE49-F238E27FC236}">
                <a16:creationId xmlns:a16="http://schemas.microsoft.com/office/drawing/2014/main" id="{44B37563-92C2-744E-BDAF-416018915CFE}"/>
              </a:ext>
            </a:extLst>
          </p:cNvPr>
          <p:cNvSpPr txBox="1"/>
          <p:nvPr/>
        </p:nvSpPr>
        <p:spPr>
          <a:xfrm>
            <a:off x="8116621" y="1854318"/>
            <a:ext cx="144780" cy="275590"/>
          </a:xfrm>
          <a:prstGeom prst="rect">
            <a:avLst/>
          </a:prstGeom>
        </p:spPr>
        <p:txBody>
          <a:bodyPr vert="horz" wrap="square" lIns="0" tIns="11430" rIns="0" bIns="0" rtlCol="0">
            <a:spAutoFit/>
          </a:bodyPr>
          <a:lstStyle/>
          <a:p>
            <a:pPr marL="12700">
              <a:lnSpc>
                <a:spcPct val="100000"/>
              </a:lnSpc>
              <a:spcBef>
                <a:spcPts val="90"/>
              </a:spcBef>
            </a:pPr>
            <a:r>
              <a:rPr sz="1650" spc="-10" dirty="0">
                <a:solidFill>
                  <a:srgbClr val="333333"/>
                </a:solidFill>
                <a:latin typeface="Fira Sans Medium"/>
                <a:cs typeface="Fira Sans Medium"/>
              </a:rPr>
              <a:t>0</a:t>
            </a:r>
            <a:endParaRPr sz="1650">
              <a:latin typeface="Fira Sans Medium"/>
              <a:cs typeface="Fira Sans Medium"/>
            </a:endParaRPr>
          </a:p>
        </p:txBody>
      </p:sp>
      <p:sp>
        <p:nvSpPr>
          <p:cNvPr id="7" name="object 7">
            <a:extLst>
              <a:ext uri="{FF2B5EF4-FFF2-40B4-BE49-F238E27FC236}">
                <a16:creationId xmlns:a16="http://schemas.microsoft.com/office/drawing/2014/main" id="{C4BE7C45-DC2F-06A4-652F-086BD602F199}"/>
              </a:ext>
            </a:extLst>
          </p:cNvPr>
          <p:cNvSpPr txBox="1"/>
          <p:nvPr/>
        </p:nvSpPr>
        <p:spPr>
          <a:xfrm>
            <a:off x="8077403" y="2062654"/>
            <a:ext cx="223520" cy="166370"/>
          </a:xfrm>
          <a:prstGeom prst="rect">
            <a:avLst/>
          </a:prstGeom>
        </p:spPr>
        <p:txBody>
          <a:bodyPr vert="horz" wrap="square" lIns="0" tIns="15240" rIns="0" bIns="0" rtlCol="0">
            <a:spAutoFit/>
          </a:bodyPr>
          <a:lstStyle/>
          <a:p>
            <a:pPr marL="12700">
              <a:lnSpc>
                <a:spcPct val="100000"/>
              </a:lnSpc>
              <a:spcBef>
                <a:spcPts val="120"/>
              </a:spcBef>
            </a:pPr>
            <a:r>
              <a:rPr sz="900" b="0" spc="0" dirty="0">
                <a:solidFill>
                  <a:srgbClr val="333333"/>
                </a:solidFill>
                <a:latin typeface="Fira Sans Light"/>
                <a:cs typeface="Fira Sans Light"/>
              </a:rPr>
              <a:t>Bail</a:t>
            </a:r>
            <a:endParaRPr sz="900">
              <a:latin typeface="Fira Sans Light"/>
              <a:cs typeface="Fira Sans Light"/>
            </a:endParaRPr>
          </a:p>
        </p:txBody>
      </p:sp>
      <p:sp>
        <p:nvSpPr>
          <p:cNvPr id="8" name="object 8">
            <a:extLst>
              <a:ext uri="{FF2B5EF4-FFF2-40B4-BE49-F238E27FC236}">
                <a16:creationId xmlns:a16="http://schemas.microsoft.com/office/drawing/2014/main" id="{7210FF85-8E81-36C1-E83A-C06498FE8B48}"/>
              </a:ext>
            </a:extLst>
          </p:cNvPr>
          <p:cNvSpPr/>
          <p:nvPr/>
        </p:nvSpPr>
        <p:spPr>
          <a:xfrm>
            <a:off x="3504324" y="1538268"/>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9" name="object 9">
            <a:extLst>
              <a:ext uri="{FF2B5EF4-FFF2-40B4-BE49-F238E27FC236}">
                <a16:creationId xmlns:a16="http://schemas.microsoft.com/office/drawing/2014/main" id="{3F825199-82A5-E0C1-36A7-8DDC411AAD81}"/>
              </a:ext>
            </a:extLst>
          </p:cNvPr>
          <p:cNvSpPr txBox="1"/>
          <p:nvPr/>
        </p:nvSpPr>
        <p:spPr>
          <a:xfrm>
            <a:off x="3871158" y="1737128"/>
            <a:ext cx="263525" cy="275590"/>
          </a:xfrm>
          <a:prstGeom prst="rect">
            <a:avLst/>
          </a:prstGeom>
        </p:spPr>
        <p:txBody>
          <a:bodyPr vert="horz" wrap="square" lIns="0" tIns="11430" rIns="0" bIns="0" rtlCol="0">
            <a:spAutoFit/>
          </a:bodyPr>
          <a:lstStyle/>
          <a:p>
            <a:pPr marL="12700">
              <a:lnSpc>
                <a:spcPct val="100000"/>
              </a:lnSpc>
              <a:spcBef>
                <a:spcPts val="90"/>
              </a:spcBef>
            </a:pPr>
            <a:r>
              <a:rPr sz="1650" spc="-10" dirty="0">
                <a:solidFill>
                  <a:srgbClr val="333333"/>
                </a:solidFill>
                <a:latin typeface="Fira Sans Medium"/>
                <a:cs typeface="Fira Sans Medium"/>
              </a:rPr>
              <a:t>80</a:t>
            </a:r>
            <a:endParaRPr sz="1650">
              <a:latin typeface="Fira Sans Medium"/>
              <a:cs typeface="Fira Sans Medium"/>
            </a:endParaRPr>
          </a:p>
        </p:txBody>
      </p:sp>
      <p:sp>
        <p:nvSpPr>
          <p:cNvPr id="10" name="object 10">
            <a:extLst>
              <a:ext uri="{FF2B5EF4-FFF2-40B4-BE49-F238E27FC236}">
                <a16:creationId xmlns:a16="http://schemas.microsoft.com/office/drawing/2014/main" id="{39E7F2ED-B41F-464F-F143-3F7F777345F6}"/>
              </a:ext>
            </a:extLst>
          </p:cNvPr>
          <p:cNvSpPr txBox="1"/>
          <p:nvPr/>
        </p:nvSpPr>
        <p:spPr>
          <a:xfrm>
            <a:off x="3710357" y="1945464"/>
            <a:ext cx="584835" cy="400685"/>
          </a:xfrm>
          <a:prstGeom prst="rect">
            <a:avLst/>
          </a:prstGeom>
        </p:spPr>
        <p:txBody>
          <a:bodyPr vert="horz" wrap="square" lIns="0" tIns="36195" rIns="0" bIns="0" rtlCol="0">
            <a:spAutoFit/>
          </a:bodyPr>
          <a:lstStyle/>
          <a:p>
            <a:pPr marL="12700" marR="5080" indent="-635" algn="ctr">
              <a:lnSpc>
                <a:spcPts val="919"/>
              </a:lnSpc>
              <a:spcBef>
                <a:spcPts val="285"/>
              </a:spcBef>
            </a:pPr>
            <a:r>
              <a:rPr sz="900" b="0" spc="5" dirty="0">
                <a:solidFill>
                  <a:srgbClr val="333333"/>
                </a:solidFill>
                <a:latin typeface="Fira Sans Light"/>
                <a:cs typeface="Fira Sans Light"/>
              </a:rPr>
              <a:t>Assault  </a:t>
            </a:r>
            <a:r>
              <a:rPr sz="900" b="0" spc="0" dirty="0">
                <a:solidFill>
                  <a:srgbClr val="333333"/>
                </a:solidFill>
                <a:latin typeface="Fira Sans Light"/>
                <a:cs typeface="Fira Sans Light"/>
              </a:rPr>
              <a:t>(official</a:t>
            </a:r>
            <a:r>
              <a:rPr sz="900" b="0" spc="-85" dirty="0">
                <a:solidFill>
                  <a:srgbClr val="333333"/>
                </a:solidFill>
                <a:latin typeface="Fira Sans Light"/>
                <a:cs typeface="Fira Sans Light"/>
              </a:rPr>
              <a:t> </a:t>
            </a:r>
            <a:r>
              <a:rPr sz="900" b="0" spc="5" dirty="0">
                <a:solidFill>
                  <a:srgbClr val="333333"/>
                </a:solidFill>
                <a:latin typeface="Fira Sans Light"/>
                <a:cs typeface="Fira Sans Light"/>
              </a:rPr>
              <a:t>on </a:t>
            </a:r>
            <a:r>
              <a:rPr sz="900" b="0" spc="0" dirty="0">
                <a:solidFill>
                  <a:srgbClr val="333333"/>
                </a:solidFill>
                <a:latin typeface="Fira Sans Light"/>
                <a:cs typeface="Fira Sans Light"/>
              </a:rPr>
              <a:t> inmate)</a:t>
            </a:r>
            <a:endParaRPr sz="900">
              <a:latin typeface="Fira Sans Light"/>
              <a:cs typeface="Fira Sans Light"/>
            </a:endParaRPr>
          </a:p>
        </p:txBody>
      </p:sp>
      <p:sp>
        <p:nvSpPr>
          <p:cNvPr id="11" name="object 11">
            <a:extLst>
              <a:ext uri="{FF2B5EF4-FFF2-40B4-BE49-F238E27FC236}">
                <a16:creationId xmlns:a16="http://schemas.microsoft.com/office/drawing/2014/main" id="{444E55A5-781A-8ABC-614E-FFAB0CA7C039}"/>
              </a:ext>
            </a:extLst>
          </p:cNvPr>
          <p:cNvSpPr/>
          <p:nvPr/>
        </p:nvSpPr>
        <p:spPr>
          <a:xfrm>
            <a:off x="2108856" y="1538268"/>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8"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12" name="object 12">
            <a:extLst>
              <a:ext uri="{FF2B5EF4-FFF2-40B4-BE49-F238E27FC236}">
                <a16:creationId xmlns:a16="http://schemas.microsoft.com/office/drawing/2014/main" id="{8FDBE9A7-5424-B2A5-5C2D-98D6459C2694}"/>
              </a:ext>
            </a:extLst>
          </p:cNvPr>
          <p:cNvSpPr txBox="1"/>
          <p:nvPr/>
        </p:nvSpPr>
        <p:spPr>
          <a:xfrm>
            <a:off x="2434752" y="1737128"/>
            <a:ext cx="344805" cy="275590"/>
          </a:xfrm>
          <a:prstGeom prst="rect">
            <a:avLst/>
          </a:prstGeom>
        </p:spPr>
        <p:txBody>
          <a:bodyPr vert="horz" wrap="square" lIns="0" tIns="11430" rIns="0" bIns="0" rtlCol="0">
            <a:spAutoFit/>
          </a:bodyPr>
          <a:lstStyle/>
          <a:p>
            <a:pPr marL="12700">
              <a:lnSpc>
                <a:spcPct val="100000"/>
              </a:lnSpc>
              <a:spcBef>
                <a:spcPts val="90"/>
              </a:spcBef>
            </a:pPr>
            <a:r>
              <a:rPr sz="1650" spc="-5" dirty="0">
                <a:solidFill>
                  <a:srgbClr val="333333"/>
                </a:solidFill>
                <a:latin typeface="Fira Sans Medium"/>
                <a:cs typeface="Fira Sans Medium"/>
              </a:rPr>
              <a:t>103</a:t>
            </a:r>
            <a:endParaRPr sz="1650">
              <a:latin typeface="Fira Sans Medium"/>
              <a:cs typeface="Fira Sans Medium"/>
            </a:endParaRPr>
          </a:p>
        </p:txBody>
      </p:sp>
      <p:sp>
        <p:nvSpPr>
          <p:cNvPr id="13" name="object 13">
            <a:extLst>
              <a:ext uri="{FF2B5EF4-FFF2-40B4-BE49-F238E27FC236}">
                <a16:creationId xmlns:a16="http://schemas.microsoft.com/office/drawing/2014/main" id="{2442D0C9-2091-5534-E35D-4972A480E222}"/>
              </a:ext>
            </a:extLst>
          </p:cNvPr>
          <p:cNvSpPr txBox="1"/>
          <p:nvPr/>
        </p:nvSpPr>
        <p:spPr>
          <a:xfrm>
            <a:off x="2309148" y="1945464"/>
            <a:ext cx="596265" cy="400685"/>
          </a:xfrm>
          <a:prstGeom prst="rect">
            <a:avLst/>
          </a:prstGeom>
        </p:spPr>
        <p:txBody>
          <a:bodyPr vert="horz" wrap="square" lIns="0" tIns="36195" rIns="0" bIns="0" rtlCol="0">
            <a:spAutoFit/>
          </a:bodyPr>
          <a:lstStyle/>
          <a:p>
            <a:pPr marL="12700" marR="5080" indent="-635" algn="ctr">
              <a:lnSpc>
                <a:spcPts val="919"/>
              </a:lnSpc>
              <a:spcBef>
                <a:spcPts val="285"/>
              </a:spcBef>
            </a:pPr>
            <a:r>
              <a:rPr sz="900" b="0" spc="5" dirty="0">
                <a:solidFill>
                  <a:srgbClr val="333333"/>
                </a:solidFill>
                <a:latin typeface="Fira Sans Light"/>
                <a:cs typeface="Fira Sans Light"/>
              </a:rPr>
              <a:t>Assault  </a:t>
            </a:r>
            <a:r>
              <a:rPr sz="900" b="0" spc="0" dirty="0">
                <a:solidFill>
                  <a:srgbClr val="333333"/>
                </a:solidFill>
                <a:latin typeface="Fira Sans Light"/>
                <a:cs typeface="Fira Sans Light"/>
              </a:rPr>
              <a:t>(inmate</a:t>
            </a:r>
            <a:r>
              <a:rPr sz="900" b="0" spc="-55" dirty="0">
                <a:solidFill>
                  <a:srgbClr val="333333"/>
                </a:solidFill>
                <a:latin typeface="Fira Sans Light"/>
                <a:cs typeface="Fira Sans Light"/>
              </a:rPr>
              <a:t> </a:t>
            </a:r>
            <a:r>
              <a:rPr sz="900" b="0" spc="5" dirty="0">
                <a:solidFill>
                  <a:srgbClr val="333333"/>
                </a:solidFill>
                <a:latin typeface="Fira Sans Light"/>
                <a:cs typeface="Fira Sans Light"/>
              </a:rPr>
              <a:t>on </a:t>
            </a:r>
            <a:r>
              <a:rPr sz="900" b="0" spc="0" dirty="0">
                <a:solidFill>
                  <a:srgbClr val="333333"/>
                </a:solidFill>
                <a:latin typeface="Fira Sans Light"/>
                <a:cs typeface="Fira Sans Light"/>
              </a:rPr>
              <a:t> inmate)</a:t>
            </a:r>
            <a:endParaRPr sz="900">
              <a:latin typeface="Fira Sans Light"/>
              <a:cs typeface="Fira Sans Light"/>
            </a:endParaRPr>
          </a:p>
        </p:txBody>
      </p:sp>
      <p:sp>
        <p:nvSpPr>
          <p:cNvPr id="14" name="object 14">
            <a:extLst>
              <a:ext uri="{FF2B5EF4-FFF2-40B4-BE49-F238E27FC236}">
                <a16:creationId xmlns:a16="http://schemas.microsoft.com/office/drawing/2014/main" id="{50FD4827-0301-0BC5-0B1D-8F01DC74B512}"/>
              </a:ext>
            </a:extLst>
          </p:cNvPr>
          <p:cNvSpPr/>
          <p:nvPr/>
        </p:nvSpPr>
        <p:spPr>
          <a:xfrm>
            <a:off x="4899791" y="1538268"/>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15" name="object 15">
            <a:extLst>
              <a:ext uri="{FF2B5EF4-FFF2-40B4-BE49-F238E27FC236}">
                <a16:creationId xmlns:a16="http://schemas.microsoft.com/office/drawing/2014/main" id="{DF629C1A-E458-EFCF-1528-FC6141F8DE2B}"/>
              </a:ext>
            </a:extLst>
          </p:cNvPr>
          <p:cNvSpPr txBox="1"/>
          <p:nvPr/>
        </p:nvSpPr>
        <p:spPr>
          <a:xfrm>
            <a:off x="5275272" y="1795723"/>
            <a:ext cx="245745" cy="275590"/>
          </a:xfrm>
          <a:prstGeom prst="rect">
            <a:avLst/>
          </a:prstGeom>
        </p:spPr>
        <p:txBody>
          <a:bodyPr vert="horz" wrap="square" lIns="0" tIns="11430" rIns="0" bIns="0" rtlCol="0">
            <a:spAutoFit/>
          </a:bodyPr>
          <a:lstStyle/>
          <a:p>
            <a:pPr marL="12700">
              <a:lnSpc>
                <a:spcPct val="100000"/>
              </a:lnSpc>
              <a:spcBef>
                <a:spcPts val="90"/>
              </a:spcBef>
            </a:pPr>
            <a:r>
              <a:rPr sz="1650" spc="-10" dirty="0">
                <a:solidFill>
                  <a:srgbClr val="333333"/>
                </a:solidFill>
                <a:latin typeface="Fira Sans Medium"/>
                <a:cs typeface="Fira Sans Medium"/>
              </a:rPr>
              <a:t>26</a:t>
            </a:r>
            <a:endParaRPr sz="1650">
              <a:latin typeface="Fira Sans Medium"/>
              <a:cs typeface="Fira Sans Medium"/>
            </a:endParaRPr>
          </a:p>
        </p:txBody>
      </p:sp>
      <p:sp>
        <p:nvSpPr>
          <p:cNvPr id="16" name="object 16">
            <a:extLst>
              <a:ext uri="{FF2B5EF4-FFF2-40B4-BE49-F238E27FC236}">
                <a16:creationId xmlns:a16="http://schemas.microsoft.com/office/drawing/2014/main" id="{C9EC7B65-D3AD-552C-EAFC-055E6CC28C99}"/>
              </a:ext>
            </a:extLst>
          </p:cNvPr>
          <p:cNvSpPr txBox="1"/>
          <p:nvPr/>
        </p:nvSpPr>
        <p:spPr>
          <a:xfrm>
            <a:off x="5180356" y="2004059"/>
            <a:ext cx="435609" cy="283845"/>
          </a:xfrm>
          <a:prstGeom prst="rect">
            <a:avLst/>
          </a:prstGeom>
        </p:spPr>
        <p:txBody>
          <a:bodyPr vert="horz" wrap="square" lIns="0" tIns="36195" rIns="0" bIns="0" rtlCol="0">
            <a:spAutoFit/>
          </a:bodyPr>
          <a:lstStyle/>
          <a:p>
            <a:pPr marL="12700" marR="5080" indent="15240">
              <a:lnSpc>
                <a:spcPts val="919"/>
              </a:lnSpc>
              <a:spcBef>
                <a:spcPts val="285"/>
              </a:spcBef>
            </a:pPr>
            <a:r>
              <a:rPr sz="900" b="0" spc="0" dirty="0">
                <a:solidFill>
                  <a:srgbClr val="333333"/>
                </a:solidFill>
                <a:latin typeface="Fira Sans Light"/>
                <a:cs typeface="Fira Sans Light"/>
              </a:rPr>
              <a:t>Assault  (s</a:t>
            </a:r>
            <a:r>
              <a:rPr sz="900" b="0" dirty="0">
                <a:solidFill>
                  <a:srgbClr val="333333"/>
                </a:solidFill>
                <a:latin typeface="Fira Sans Light"/>
                <a:cs typeface="Fira Sans Light"/>
              </a:rPr>
              <a:t>e</a:t>
            </a:r>
            <a:r>
              <a:rPr sz="900" b="0" spc="0" dirty="0">
                <a:solidFill>
                  <a:srgbClr val="333333"/>
                </a:solidFill>
                <a:latin typeface="Fira Sans Light"/>
                <a:cs typeface="Fira Sans Light"/>
              </a:rPr>
              <a:t>xual)</a:t>
            </a:r>
            <a:endParaRPr sz="900">
              <a:latin typeface="Fira Sans Light"/>
              <a:cs typeface="Fira Sans Light"/>
            </a:endParaRPr>
          </a:p>
        </p:txBody>
      </p:sp>
      <p:sp>
        <p:nvSpPr>
          <p:cNvPr id="17" name="object 17">
            <a:extLst>
              <a:ext uri="{FF2B5EF4-FFF2-40B4-BE49-F238E27FC236}">
                <a16:creationId xmlns:a16="http://schemas.microsoft.com/office/drawing/2014/main" id="{65E117F2-8996-53AD-D1F6-84E4D4FB0075}"/>
              </a:ext>
            </a:extLst>
          </p:cNvPr>
          <p:cNvSpPr/>
          <p:nvPr/>
        </p:nvSpPr>
        <p:spPr>
          <a:xfrm>
            <a:off x="6295258" y="1538268"/>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18" name="object 18">
            <a:extLst>
              <a:ext uri="{FF2B5EF4-FFF2-40B4-BE49-F238E27FC236}">
                <a16:creationId xmlns:a16="http://schemas.microsoft.com/office/drawing/2014/main" id="{D250A53D-6691-2DF7-A0BB-0BC93708A57F}"/>
              </a:ext>
            </a:extLst>
          </p:cNvPr>
          <p:cNvSpPr txBox="1"/>
          <p:nvPr/>
        </p:nvSpPr>
        <p:spPr>
          <a:xfrm>
            <a:off x="6673551" y="1795723"/>
            <a:ext cx="240029" cy="275590"/>
          </a:xfrm>
          <a:prstGeom prst="rect">
            <a:avLst/>
          </a:prstGeom>
        </p:spPr>
        <p:txBody>
          <a:bodyPr vert="horz" wrap="square" lIns="0" tIns="11430" rIns="0" bIns="0" rtlCol="0">
            <a:spAutoFit/>
          </a:bodyPr>
          <a:lstStyle/>
          <a:p>
            <a:pPr marL="12700">
              <a:lnSpc>
                <a:spcPct val="100000"/>
              </a:lnSpc>
              <a:spcBef>
                <a:spcPts val="90"/>
              </a:spcBef>
            </a:pPr>
            <a:r>
              <a:rPr sz="1650" spc="-5" dirty="0">
                <a:solidFill>
                  <a:srgbClr val="333333"/>
                </a:solidFill>
                <a:latin typeface="Fira Sans Medium"/>
                <a:cs typeface="Fira Sans Medium"/>
              </a:rPr>
              <a:t>35</a:t>
            </a:r>
            <a:endParaRPr sz="1650">
              <a:latin typeface="Fira Sans Medium"/>
              <a:cs typeface="Fira Sans Medium"/>
            </a:endParaRPr>
          </a:p>
        </p:txBody>
      </p:sp>
      <p:sp>
        <p:nvSpPr>
          <p:cNvPr id="19" name="object 19">
            <a:extLst>
              <a:ext uri="{FF2B5EF4-FFF2-40B4-BE49-F238E27FC236}">
                <a16:creationId xmlns:a16="http://schemas.microsoft.com/office/drawing/2014/main" id="{57FE1180-B9E9-2F34-DE5E-5BC9F9330BB1}"/>
              </a:ext>
            </a:extLst>
          </p:cNvPr>
          <p:cNvSpPr txBox="1"/>
          <p:nvPr/>
        </p:nvSpPr>
        <p:spPr>
          <a:xfrm>
            <a:off x="6508205" y="2004059"/>
            <a:ext cx="570865" cy="283845"/>
          </a:xfrm>
          <a:prstGeom prst="rect">
            <a:avLst/>
          </a:prstGeom>
        </p:spPr>
        <p:txBody>
          <a:bodyPr vert="horz" wrap="square" lIns="0" tIns="36195" rIns="0" bIns="0" rtlCol="0">
            <a:spAutoFit/>
          </a:bodyPr>
          <a:lstStyle/>
          <a:p>
            <a:pPr marL="99060" marR="5080" indent="-86995">
              <a:lnSpc>
                <a:spcPts val="919"/>
              </a:lnSpc>
              <a:spcBef>
                <a:spcPts val="285"/>
              </a:spcBef>
            </a:pPr>
            <a:r>
              <a:rPr sz="900" b="0" dirty="0">
                <a:solidFill>
                  <a:srgbClr val="333333"/>
                </a:solidFill>
                <a:latin typeface="Fira Sans Light"/>
                <a:cs typeface="Fira Sans Light"/>
              </a:rPr>
              <a:t>A</a:t>
            </a:r>
            <a:r>
              <a:rPr sz="900" b="0" spc="0" dirty="0">
                <a:solidFill>
                  <a:srgbClr val="333333"/>
                </a:solidFill>
                <a:latin typeface="Fira Sans Light"/>
                <a:cs typeface="Fira Sans Light"/>
              </a:rPr>
              <a:t>t</a:t>
            </a:r>
            <a:r>
              <a:rPr sz="900" b="0" spc="-5" dirty="0">
                <a:solidFill>
                  <a:srgbClr val="333333"/>
                </a:solidFill>
                <a:latin typeface="Fira Sans Light"/>
                <a:cs typeface="Fira Sans Light"/>
              </a:rPr>
              <a:t>t</a:t>
            </a:r>
            <a:r>
              <a:rPr sz="900" b="0" spc="5" dirty="0">
                <a:solidFill>
                  <a:srgbClr val="333333"/>
                </a:solidFill>
                <a:latin typeface="Fira Sans Light"/>
                <a:cs typeface="Fira Sans Light"/>
              </a:rPr>
              <a:t>emp</a:t>
            </a:r>
            <a:r>
              <a:rPr sz="900" b="0" spc="-5" dirty="0">
                <a:solidFill>
                  <a:srgbClr val="333333"/>
                </a:solidFill>
                <a:latin typeface="Fira Sans Light"/>
                <a:cs typeface="Fira Sans Light"/>
              </a:rPr>
              <a:t>t</a:t>
            </a:r>
            <a:r>
              <a:rPr sz="900" b="0" spc="0" dirty="0">
                <a:solidFill>
                  <a:srgbClr val="333333"/>
                </a:solidFill>
                <a:latin typeface="Fira Sans Light"/>
                <a:cs typeface="Fira Sans Light"/>
              </a:rPr>
              <a:t>ed  </a:t>
            </a:r>
            <a:r>
              <a:rPr sz="900" b="0" spc="5" dirty="0">
                <a:solidFill>
                  <a:srgbClr val="333333"/>
                </a:solidFill>
                <a:latin typeface="Fira Sans Light"/>
                <a:cs typeface="Fira Sans Light"/>
              </a:rPr>
              <a:t>suicide</a:t>
            </a:r>
            <a:endParaRPr sz="900" dirty="0">
              <a:latin typeface="Fira Sans Light"/>
              <a:cs typeface="Fira Sans Light"/>
            </a:endParaRPr>
          </a:p>
        </p:txBody>
      </p:sp>
      <p:sp>
        <p:nvSpPr>
          <p:cNvPr id="20" name="object 20">
            <a:extLst>
              <a:ext uri="{FF2B5EF4-FFF2-40B4-BE49-F238E27FC236}">
                <a16:creationId xmlns:a16="http://schemas.microsoft.com/office/drawing/2014/main" id="{3D0EB5AF-384E-A638-64C0-679F9D10B412}"/>
              </a:ext>
            </a:extLst>
          </p:cNvPr>
          <p:cNvSpPr/>
          <p:nvPr/>
        </p:nvSpPr>
        <p:spPr>
          <a:xfrm>
            <a:off x="10481661" y="1538272"/>
            <a:ext cx="996950" cy="996950"/>
          </a:xfrm>
          <a:custGeom>
            <a:avLst/>
            <a:gdLst/>
            <a:ahLst/>
            <a:cxnLst/>
            <a:rect l="l" t="t" r="r" b="b"/>
            <a:pathLst>
              <a:path w="996950" h="996950">
                <a:moveTo>
                  <a:pt x="498284" y="996569"/>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9"/>
                </a:lnTo>
                <a:close/>
              </a:path>
            </a:pathLst>
          </a:custGeom>
          <a:ln w="78130">
            <a:solidFill>
              <a:srgbClr val="0E4773"/>
            </a:solidFill>
          </a:ln>
        </p:spPr>
        <p:txBody>
          <a:bodyPr wrap="square" lIns="0" tIns="0" rIns="0" bIns="0" rtlCol="0"/>
          <a:lstStyle/>
          <a:p>
            <a:endParaRPr/>
          </a:p>
        </p:txBody>
      </p:sp>
      <p:sp>
        <p:nvSpPr>
          <p:cNvPr id="23" name="object 21">
            <a:extLst>
              <a:ext uri="{FF2B5EF4-FFF2-40B4-BE49-F238E27FC236}">
                <a16:creationId xmlns:a16="http://schemas.microsoft.com/office/drawing/2014/main" id="{7B4F4B51-EF60-D449-7728-7C2144F6ECFC}"/>
              </a:ext>
            </a:extLst>
          </p:cNvPr>
          <p:cNvSpPr txBox="1"/>
          <p:nvPr/>
        </p:nvSpPr>
        <p:spPr>
          <a:xfrm>
            <a:off x="10919642" y="1852765"/>
            <a:ext cx="120650" cy="275590"/>
          </a:xfrm>
          <a:prstGeom prst="rect">
            <a:avLst/>
          </a:prstGeom>
        </p:spPr>
        <p:txBody>
          <a:bodyPr vert="horz" wrap="square" lIns="0" tIns="11430" rIns="0" bIns="0" rtlCol="0">
            <a:spAutoFit/>
          </a:bodyPr>
          <a:lstStyle/>
          <a:p>
            <a:pPr marL="12700">
              <a:lnSpc>
                <a:spcPct val="100000"/>
              </a:lnSpc>
              <a:spcBef>
                <a:spcPts val="90"/>
              </a:spcBef>
            </a:pPr>
            <a:r>
              <a:rPr sz="1650" spc="-5" dirty="0">
                <a:solidFill>
                  <a:srgbClr val="333333"/>
                </a:solidFill>
                <a:latin typeface="Fira Sans Medium"/>
                <a:cs typeface="Fira Sans Medium"/>
              </a:rPr>
              <a:t>7</a:t>
            </a:r>
            <a:endParaRPr sz="1650">
              <a:latin typeface="Fira Sans Medium"/>
              <a:cs typeface="Fira Sans Medium"/>
            </a:endParaRPr>
          </a:p>
        </p:txBody>
      </p:sp>
      <p:sp>
        <p:nvSpPr>
          <p:cNvPr id="24" name="object 22">
            <a:extLst>
              <a:ext uri="{FF2B5EF4-FFF2-40B4-BE49-F238E27FC236}">
                <a16:creationId xmlns:a16="http://schemas.microsoft.com/office/drawing/2014/main" id="{83D74302-98B9-744D-BDB7-290AF62033A6}"/>
              </a:ext>
            </a:extLst>
          </p:cNvPr>
          <p:cNvSpPr txBox="1"/>
          <p:nvPr/>
        </p:nvSpPr>
        <p:spPr>
          <a:xfrm>
            <a:off x="10687169" y="2061100"/>
            <a:ext cx="586105" cy="166370"/>
          </a:xfrm>
          <a:prstGeom prst="rect">
            <a:avLst/>
          </a:prstGeom>
        </p:spPr>
        <p:txBody>
          <a:bodyPr vert="horz" wrap="square" lIns="0" tIns="15240" rIns="0" bIns="0" rtlCol="0">
            <a:spAutoFit/>
          </a:bodyPr>
          <a:lstStyle/>
          <a:p>
            <a:pPr marL="12700">
              <a:lnSpc>
                <a:spcPct val="100000"/>
              </a:lnSpc>
              <a:spcBef>
                <a:spcPts val="120"/>
              </a:spcBef>
            </a:pPr>
            <a:r>
              <a:rPr sz="900" b="0" spc="0" dirty="0">
                <a:solidFill>
                  <a:srgbClr val="333333"/>
                </a:solidFill>
                <a:latin typeface="Fira Sans Light"/>
                <a:cs typeface="Fira Sans Light"/>
              </a:rPr>
              <a:t>Conditions</a:t>
            </a:r>
            <a:endParaRPr sz="900">
              <a:latin typeface="Fira Sans Light"/>
              <a:cs typeface="Fira Sans Light"/>
            </a:endParaRPr>
          </a:p>
        </p:txBody>
      </p:sp>
      <p:sp>
        <p:nvSpPr>
          <p:cNvPr id="25" name="object 23">
            <a:extLst>
              <a:ext uri="{FF2B5EF4-FFF2-40B4-BE49-F238E27FC236}">
                <a16:creationId xmlns:a16="http://schemas.microsoft.com/office/drawing/2014/main" id="{1474F330-6F9F-2ED1-6AA8-15E0C8EE34FD}"/>
              </a:ext>
            </a:extLst>
          </p:cNvPr>
          <p:cNvSpPr/>
          <p:nvPr/>
        </p:nvSpPr>
        <p:spPr>
          <a:xfrm>
            <a:off x="9086193" y="1538272"/>
            <a:ext cx="996950" cy="996950"/>
          </a:xfrm>
          <a:custGeom>
            <a:avLst/>
            <a:gdLst/>
            <a:ahLst/>
            <a:cxnLst/>
            <a:rect l="l" t="t" r="r" b="b"/>
            <a:pathLst>
              <a:path w="996950" h="996950">
                <a:moveTo>
                  <a:pt x="498284" y="996569"/>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9"/>
                </a:lnTo>
                <a:close/>
              </a:path>
            </a:pathLst>
          </a:custGeom>
          <a:ln w="78130">
            <a:solidFill>
              <a:srgbClr val="0E4773"/>
            </a:solidFill>
          </a:ln>
        </p:spPr>
        <p:txBody>
          <a:bodyPr wrap="square" lIns="0" tIns="0" rIns="0" bIns="0" rtlCol="0"/>
          <a:lstStyle/>
          <a:p>
            <a:endParaRPr/>
          </a:p>
        </p:txBody>
      </p:sp>
      <p:sp>
        <p:nvSpPr>
          <p:cNvPr id="26" name="object 24">
            <a:extLst>
              <a:ext uri="{FF2B5EF4-FFF2-40B4-BE49-F238E27FC236}">
                <a16:creationId xmlns:a16="http://schemas.microsoft.com/office/drawing/2014/main" id="{1C1CD495-42BC-8197-2FB6-CE0E2E7F8CFE}"/>
              </a:ext>
            </a:extLst>
          </p:cNvPr>
          <p:cNvSpPr txBox="1"/>
          <p:nvPr/>
        </p:nvSpPr>
        <p:spPr>
          <a:xfrm>
            <a:off x="9512088" y="1795723"/>
            <a:ext cx="144780" cy="275590"/>
          </a:xfrm>
          <a:prstGeom prst="rect">
            <a:avLst/>
          </a:prstGeom>
        </p:spPr>
        <p:txBody>
          <a:bodyPr vert="horz" wrap="square" lIns="0" tIns="11430" rIns="0" bIns="0" rtlCol="0">
            <a:spAutoFit/>
          </a:bodyPr>
          <a:lstStyle/>
          <a:p>
            <a:pPr marL="12700">
              <a:lnSpc>
                <a:spcPct val="100000"/>
              </a:lnSpc>
              <a:spcBef>
                <a:spcPts val="90"/>
              </a:spcBef>
            </a:pPr>
            <a:r>
              <a:rPr sz="1650" spc="-10" dirty="0">
                <a:solidFill>
                  <a:srgbClr val="333333"/>
                </a:solidFill>
                <a:latin typeface="Fira Sans Medium"/>
                <a:cs typeface="Fira Sans Medium"/>
              </a:rPr>
              <a:t>0</a:t>
            </a:r>
            <a:endParaRPr sz="1650">
              <a:latin typeface="Fira Sans Medium"/>
              <a:cs typeface="Fira Sans Medium"/>
            </a:endParaRPr>
          </a:p>
        </p:txBody>
      </p:sp>
      <p:sp>
        <p:nvSpPr>
          <p:cNvPr id="27" name="object 25">
            <a:extLst>
              <a:ext uri="{FF2B5EF4-FFF2-40B4-BE49-F238E27FC236}">
                <a16:creationId xmlns:a16="http://schemas.microsoft.com/office/drawing/2014/main" id="{47248279-2CCB-B44B-494C-619ADAA6B288}"/>
              </a:ext>
            </a:extLst>
          </p:cNvPr>
          <p:cNvSpPr txBox="1"/>
          <p:nvPr/>
        </p:nvSpPr>
        <p:spPr>
          <a:xfrm>
            <a:off x="9160388" y="2004059"/>
            <a:ext cx="848360" cy="283845"/>
          </a:xfrm>
          <a:prstGeom prst="rect">
            <a:avLst/>
          </a:prstGeom>
        </p:spPr>
        <p:txBody>
          <a:bodyPr vert="horz" wrap="square" lIns="0" tIns="36195" rIns="0" bIns="0" rtlCol="0">
            <a:spAutoFit/>
          </a:bodyPr>
          <a:lstStyle/>
          <a:p>
            <a:pPr marL="136525" marR="5080" indent="-124460">
              <a:lnSpc>
                <a:spcPts val="919"/>
              </a:lnSpc>
              <a:spcBef>
                <a:spcPts val="285"/>
              </a:spcBef>
            </a:pPr>
            <a:r>
              <a:rPr sz="900" b="0" dirty="0">
                <a:solidFill>
                  <a:srgbClr val="333333"/>
                </a:solidFill>
                <a:latin typeface="Fira Sans Light"/>
                <a:cs typeface="Fira Sans Light"/>
              </a:rPr>
              <a:t>C</a:t>
            </a:r>
            <a:r>
              <a:rPr sz="900" b="0" spc="5" dirty="0">
                <a:solidFill>
                  <a:srgbClr val="333333"/>
                </a:solidFill>
                <a:latin typeface="Fira Sans Light"/>
                <a:cs typeface="Fira Sans Light"/>
              </a:rPr>
              <a:t>ommunication  with</a:t>
            </a:r>
            <a:r>
              <a:rPr sz="900" b="0" spc="-15" dirty="0">
                <a:solidFill>
                  <a:srgbClr val="333333"/>
                </a:solidFill>
                <a:latin typeface="Fira Sans Light"/>
                <a:cs typeface="Fira Sans Light"/>
              </a:rPr>
              <a:t> </a:t>
            </a:r>
            <a:r>
              <a:rPr sz="900" b="0" spc="5" dirty="0">
                <a:solidFill>
                  <a:srgbClr val="333333"/>
                </a:solidFill>
                <a:latin typeface="Fira Sans Light"/>
                <a:cs typeface="Fira Sans Light"/>
              </a:rPr>
              <a:t>family</a:t>
            </a:r>
            <a:endParaRPr sz="900">
              <a:latin typeface="Fira Sans Light"/>
              <a:cs typeface="Fira Sans Light"/>
            </a:endParaRPr>
          </a:p>
        </p:txBody>
      </p:sp>
      <p:sp>
        <p:nvSpPr>
          <p:cNvPr id="28" name="object 26">
            <a:extLst>
              <a:ext uri="{FF2B5EF4-FFF2-40B4-BE49-F238E27FC236}">
                <a16:creationId xmlns:a16="http://schemas.microsoft.com/office/drawing/2014/main" id="{179364BF-159F-F755-352C-3254D71DF637}"/>
              </a:ext>
            </a:extLst>
          </p:cNvPr>
          <p:cNvSpPr/>
          <p:nvPr/>
        </p:nvSpPr>
        <p:spPr>
          <a:xfrm>
            <a:off x="10481661" y="2726260"/>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29" name="object 27">
            <a:extLst>
              <a:ext uri="{FF2B5EF4-FFF2-40B4-BE49-F238E27FC236}">
                <a16:creationId xmlns:a16="http://schemas.microsoft.com/office/drawing/2014/main" id="{49DFF7CB-59C6-22D7-FE44-EBB0C705B293}"/>
              </a:ext>
            </a:extLst>
          </p:cNvPr>
          <p:cNvSpPr txBox="1"/>
          <p:nvPr/>
        </p:nvSpPr>
        <p:spPr>
          <a:xfrm>
            <a:off x="10920370" y="2956031"/>
            <a:ext cx="119380" cy="275590"/>
          </a:xfrm>
          <a:prstGeom prst="rect">
            <a:avLst/>
          </a:prstGeom>
        </p:spPr>
        <p:txBody>
          <a:bodyPr vert="horz" wrap="square" lIns="0" tIns="11430" rIns="0" bIns="0" rtlCol="0">
            <a:spAutoFit/>
          </a:bodyPr>
          <a:lstStyle/>
          <a:p>
            <a:pPr marL="12700">
              <a:lnSpc>
                <a:spcPct val="100000"/>
              </a:lnSpc>
              <a:spcBef>
                <a:spcPts val="90"/>
              </a:spcBef>
            </a:pPr>
            <a:r>
              <a:rPr sz="1650" spc="-5" dirty="0">
                <a:solidFill>
                  <a:srgbClr val="333333"/>
                </a:solidFill>
                <a:latin typeface="Fira Sans Medium"/>
                <a:cs typeface="Fira Sans Medium"/>
              </a:rPr>
              <a:t>1</a:t>
            </a:r>
            <a:endParaRPr sz="1650">
              <a:latin typeface="Fira Sans Medium"/>
              <a:cs typeface="Fira Sans Medium"/>
            </a:endParaRPr>
          </a:p>
        </p:txBody>
      </p:sp>
      <p:sp>
        <p:nvSpPr>
          <p:cNvPr id="30" name="object 28">
            <a:extLst>
              <a:ext uri="{FF2B5EF4-FFF2-40B4-BE49-F238E27FC236}">
                <a16:creationId xmlns:a16="http://schemas.microsoft.com/office/drawing/2014/main" id="{C3CB5887-AB11-82B0-B4F7-C4542447651A}"/>
              </a:ext>
            </a:extLst>
          </p:cNvPr>
          <p:cNvSpPr txBox="1"/>
          <p:nvPr/>
        </p:nvSpPr>
        <p:spPr>
          <a:xfrm>
            <a:off x="10579819" y="3164367"/>
            <a:ext cx="800735" cy="283845"/>
          </a:xfrm>
          <a:prstGeom prst="rect">
            <a:avLst/>
          </a:prstGeom>
        </p:spPr>
        <p:txBody>
          <a:bodyPr vert="horz" wrap="square" lIns="0" tIns="36195" rIns="0" bIns="0" rtlCol="0">
            <a:spAutoFit/>
          </a:bodyPr>
          <a:lstStyle/>
          <a:p>
            <a:pPr marL="12700" marR="5080" indent="250190">
              <a:lnSpc>
                <a:spcPts val="919"/>
              </a:lnSpc>
              <a:spcBef>
                <a:spcPts val="285"/>
              </a:spcBef>
            </a:pPr>
            <a:r>
              <a:rPr sz="900" b="0" spc="5" dirty="0">
                <a:solidFill>
                  <a:srgbClr val="333333"/>
                </a:solidFill>
                <a:latin typeface="Fira Sans Light"/>
                <a:cs typeface="Fira Sans Light"/>
              </a:rPr>
              <a:t>Legal  </a:t>
            </a:r>
            <a:r>
              <a:rPr sz="900" b="0" spc="-5" dirty="0">
                <a:solidFill>
                  <a:srgbClr val="333333"/>
                </a:solidFill>
                <a:latin typeface="Fira Sans Light"/>
                <a:cs typeface="Fira Sans Light"/>
              </a:rPr>
              <a:t>r</a:t>
            </a:r>
            <a:r>
              <a:rPr sz="900" b="0" spc="5" dirty="0">
                <a:solidFill>
                  <a:srgbClr val="333333"/>
                </a:solidFill>
                <a:latin typeface="Fira Sans Light"/>
                <a:cs typeface="Fira Sans Light"/>
              </a:rPr>
              <a:t>ep</a:t>
            </a:r>
            <a:r>
              <a:rPr sz="900" b="0" spc="-5" dirty="0">
                <a:solidFill>
                  <a:srgbClr val="333333"/>
                </a:solidFill>
                <a:latin typeface="Fira Sans Light"/>
                <a:cs typeface="Fira Sans Light"/>
              </a:rPr>
              <a:t>r</a:t>
            </a:r>
            <a:r>
              <a:rPr sz="900" b="0" spc="5" dirty="0">
                <a:solidFill>
                  <a:srgbClr val="333333"/>
                </a:solidFill>
                <a:latin typeface="Fira Sans Light"/>
                <a:cs typeface="Fira Sans Light"/>
              </a:rPr>
              <a:t>esentation</a:t>
            </a:r>
            <a:endParaRPr sz="900">
              <a:latin typeface="Fira Sans Light"/>
              <a:cs typeface="Fira Sans Light"/>
            </a:endParaRPr>
          </a:p>
        </p:txBody>
      </p:sp>
      <p:sp>
        <p:nvSpPr>
          <p:cNvPr id="31" name="object 29">
            <a:extLst>
              <a:ext uri="{FF2B5EF4-FFF2-40B4-BE49-F238E27FC236}">
                <a16:creationId xmlns:a16="http://schemas.microsoft.com/office/drawing/2014/main" id="{0B1E0EEA-D62E-2F95-636F-736E5DB3A91D}"/>
              </a:ext>
            </a:extLst>
          </p:cNvPr>
          <p:cNvSpPr/>
          <p:nvPr/>
        </p:nvSpPr>
        <p:spPr>
          <a:xfrm>
            <a:off x="6295258" y="2726258"/>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32" name="object 30">
            <a:extLst>
              <a:ext uri="{FF2B5EF4-FFF2-40B4-BE49-F238E27FC236}">
                <a16:creationId xmlns:a16="http://schemas.microsoft.com/office/drawing/2014/main" id="{9B32D23D-1022-E269-CC24-421184166F2E}"/>
              </a:ext>
            </a:extLst>
          </p:cNvPr>
          <p:cNvSpPr txBox="1"/>
          <p:nvPr/>
        </p:nvSpPr>
        <p:spPr>
          <a:xfrm>
            <a:off x="6670739" y="3040687"/>
            <a:ext cx="245745" cy="275590"/>
          </a:xfrm>
          <a:prstGeom prst="rect">
            <a:avLst/>
          </a:prstGeom>
        </p:spPr>
        <p:txBody>
          <a:bodyPr vert="horz" wrap="square" lIns="0" tIns="11430" rIns="0" bIns="0" rtlCol="0">
            <a:spAutoFit/>
          </a:bodyPr>
          <a:lstStyle/>
          <a:p>
            <a:pPr marL="12700">
              <a:lnSpc>
                <a:spcPct val="100000"/>
              </a:lnSpc>
              <a:spcBef>
                <a:spcPts val="90"/>
              </a:spcBef>
            </a:pPr>
            <a:r>
              <a:rPr sz="1650" spc="-10" dirty="0">
                <a:solidFill>
                  <a:srgbClr val="333333"/>
                </a:solidFill>
                <a:latin typeface="Fira Sans Medium"/>
                <a:cs typeface="Fira Sans Medium"/>
              </a:rPr>
              <a:t>26</a:t>
            </a:r>
            <a:endParaRPr sz="1650">
              <a:latin typeface="Fira Sans Medium"/>
              <a:cs typeface="Fira Sans Medium"/>
            </a:endParaRPr>
          </a:p>
        </p:txBody>
      </p:sp>
      <p:sp>
        <p:nvSpPr>
          <p:cNvPr id="33" name="object 31">
            <a:extLst>
              <a:ext uri="{FF2B5EF4-FFF2-40B4-BE49-F238E27FC236}">
                <a16:creationId xmlns:a16="http://schemas.microsoft.com/office/drawing/2014/main" id="{EE1249E9-9776-E916-07B0-6CA089FFAE2B}"/>
              </a:ext>
            </a:extLst>
          </p:cNvPr>
          <p:cNvSpPr txBox="1"/>
          <p:nvPr/>
        </p:nvSpPr>
        <p:spPr>
          <a:xfrm>
            <a:off x="6496135" y="3249023"/>
            <a:ext cx="594995" cy="166370"/>
          </a:xfrm>
          <a:prstGeom prst="rect">
            <a:avLst/>
          </a:prstGeom>
        </p:spPr>
        <p:txBody>
          <a:bodyPr vert="horz" wrap="square" lIns="0" tIns="15240" rIns="0" bIns="0" rtlCol="0">
            <a:spAutoFit/>
          </a:bodyPr>
          <a:lstStyle/>
          <a:p>
            <a:pPr marL="12700">
              <a:lnSpc>
                <a:spcPct val="100000"/>
              </a:lnSpc>
              <a:spcBef>
                <a:spcPts val="120"/>
              </a:spcBef>
            </a:pPr>
            <a:r>
              <a:rPr sz="900" b="0" spc="5" dirty="0">
                <a:solidFill>
                  <a:srgbClr val="333333"/>
                </a:solidFill>
                <a:latin typeface="Fira Sans Light"/>
                <a:cs typeface="Fira Sans Light"/>
              </a:rPr>
              <a:t>Healthca</a:t>
            </a:r>
            <a:r>
              <a:rPr sz="900" b="0" spc="-5" dirty="0">
                <a:solidFill>
                  <a:srgbClr val="333333"/>
                </a:solidFill>
                <a:latin typeface="Fira Sans Light"/>
                <a:cs typeface="Fira Sans Light"/>
              </a:rPr>
              <a:t>r</a:t>
            </a:r>
            <a:r>
              <a:rPr sz="900" b="0" spc="5" dirty="0">
                <a:solidFill>
                  <a:srgbClr val="333333"/>
                </a:solidFill>
                <a:latin typeface="Fira Sans Light"/>
                <a:cs typeface="Fira Sans Light"/>
              </a:rPr>
              <a:t>e</a:t>
            </a:r>
            <a:endParaRPr sz="900">
              <a:latin typeface="Fira Sans Light"/>
              <a:cs typeface="Fira Sans Light"/>
            </a:endParaRPr>
          </a:p>
        </p:txBody>
      </p:sp>
      <p:sp>
        <p:nvSpPr>
          <p:cNvPr id="34" name="object 32">
            <a:extLst>
              <a:ext uri="{FF2B5EF4-FFF2-40B4-BE49-F238E27FC236}">
                <a16:creationId xmlns:a16="http://schemas.microsoft.com/office/drawing/2014/main" id="{CC316457-F7D5-D16D-D510-0BC92879118B}"/>
              </a:ext>
            </a:extLst>
          </p:cNvPr>
          <p:cNvSpPr/>
          <p:nvPr/>
        </p:nvSpPr>
        <p:spPr>
          <a:xfrm>
            <a:off x="7690725" y="2726258"/>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35" name="object 33">
            <a:extLst>
              <a:ext uri="{FF2B5EF4-FFF2-40B4-BE49-F238E27FC236}">
                <a16:creationId xmlns:a16="http://schemas.microsoft.com/office/drawing/2014/main" id="{57921833-1352-FD50-C079-5387DED1D2A2}"/>
              </a:ext>
            </a:extLst>
          </p:cNvPr>
          <p:cNvSpPr txBox="1"/>
          <p:nvPr/>
        </p:nvSpPr>
        <p:spPr>
          <a:xfrm>
            <a:off x="8063499" y="3042309"/>
            <a:ext cx="251460" cy="275590"/>
          </a:xfrm>
          <a:prstGeom prst="rect">
            <a:avLst/>
          </a:prstGeom>
        </p:spPr>
        <p:txBody>
          <a:bodyPr vert="horz" wrap="square" lIns="0" tIns="11430" rIns="0" bIns="0" rtlCol="0">
            <a:spAutoFit/>
          </a:bodyPr>
          <a:lstStyle/>
          <a:p>
            <a:pPr marL="12700">
              <a:lnSpc>
                <a:spcPct val="100000"/>
              </a:lnSpc>
              <a:spcBef>
                <a:spcPts val="90"/>
              </a:spcBef>
            </a:pPr>
            <a:r>
              <a:rPr sz="1650" spc="-10" dirty="0">
                <a:solidFill>
                  <a:srgbClr val="333333"/>
                </a:solidFill>
                <a:latin typeface="Fira Sans Medium"/>
                <a:cs typeface="Fira Sans Medium"/>
              </a:rPr>
              <a:t>30</a:t>
            </a:r>
            <a:endParaRPr sz="1650">
              <a:latin typeface="Fira Sans Medium"/>
              <a:cs typeface="Fira Sans Medium"/>
            </a:endParaRPr>
          </a:p>
        </p:txBody>
      </p:sp>
      <p:sp>
        <p:nvSpPr>
          <p:cNvPr id="36" name="object 34">
            <a:extLst>
              <a:ext uri="{FF2B5EF4-FFF2-40B4-BE49-F238E27FC236}">
                <a16:creationId xmlns:a16="http://schemas.microsoft.com/office/drawing/2014/main" id="{396B0AD9-0393-6D25-7367-FD123F6CF377}"/>
              </a:ext>
            </a:extLst>
          </p:cNvPr>
          <p:cNvSpPr txBox="1"/>
          <p:nvPr/>
        </p:nvSpPr>
        <p:spPr>
          <a:xfrm>
            <a:off x="7825922" y="3250645"/>
            <a:ext cx="726440" cy="166370"/>
          </a:xfrm>
          <a:prstGeom prst="rect">
            <a:avLst/>
          </a:prstGeom>
        </p:spPr>
        <p:txBody>
          <a:bodyPr vert="horz" wrap="square" lIns="0" tIns="15240" rIns="0" bIns="0" rtlCol="0">
            <a:spAutoFit/>
          </a:bodyPr>
          <a:lstStyle/>
          <a:p>
            <a:pPr marL="12700">
              <a:lnSpc>
                <a:spcPct val="100000"/>
              </a:lnSpc>
              <a:spcBef>
                <a:spcPts val="120"/>
              </a:spcBef>
            </a:pPr>
            <a:r>
              <a:rPr sz="900" b="0" spc="5" dirty="0">
                <a:solidFill>
                  <a:srgbClr val="333333"/>
                </a:solidFill>
                <a:latin typeface="Fira Sans Light"/>
                <a:cs typeface="Fira Sans Light"/>
              </a:rPr>
              <a:t>Hunger</a:t>
            </a:r>
            <a:r>
              <a:rPr sz="900" b="0" spc="-55" dirty="0">
                <a:solidFill>
                  <a:srgbClr val="333333"/>
                </a:solidFill>
                <a:latin typeface="Fira Sans Light"/>
                <a:cs typeface="Fira Sans Light"/>
              </a:rPr>
              <a:t> </a:t>
            </a:r>
            <a:r>
              <a:rPr sz="900" b="0" spc="0" dirty="0">
                <a:solidFill>
                  <a:srgbClr val="333333"/>
                </a:solidFill>
                <a:latin typeface="Fira Sans Light"/>
                <a:cs typeface="Fira Sans Light"/>
              </a:rPr>
              <a:t>strike</a:t>
            </a:r>
            <a:endParaRPr sz="900">
              <a:latin typeface="Fira Sans Light"/>
              <a:cs typeface="Fira Sans Light"/>
            </a:endParaRPr>
          </a:p>
        </p:txBody>
      </p:sp>
      <p:sp>
        <p:nvSpPr>
          <p:cNvPr id="37" name="object 35">
            <a:extLst>
              <a:ext uri="{FF2B5EF4-FFF2-40B4-BE49-F238E27FC236}">
                <a16:creationId xmlns:a16="http://schemas.microsoft.com/office/drawing/2014/main" id="{32B69742-5557-C4E4-7CD1-AC2087A50A61}"/>
              </a:ext>
            </a:extLst>
          </p:cNvPr>
          <p:cNvSpPr/>
          <p:nvPr/>
        </p:nvSpPr>
        <p:spPr>
          <a:xfrm>
            <a:off x="9086194" y="2726258"/>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38" name="object 36">
            <a:extLst>
              <a:ext uri="{FF2B5EF4-FFF2-40B4-BE49-F238E27FC236}">
                <a16:creationId xmlns:a16="http://schemas.microsoft.com/office/drawing/2014/main" id="{36D5AF5B-D500-3E43-3C54-432D4091A9D4}"/>
              </a:ext>
            </a:extLst>
          </p:cNvPr>
          <p:cNvSpPr txBox="1"/>
          <p:nvPr/>
        </p:nvSpPr>
        <p:spPr>
          <a:xfrm>
            <a:off x="9514488" y="2983713"/>
            <a:ext cx="140335" cy="275590"/>
          </a:xfrm>
          <a:prstGeom prst="rect">
            <a:avLst/>
          </a:prstGeom>
        </p:spPr>
        <p:txBody>
          <a:bodyPr vert="horz" wrap="square" lIns="0" tIns="11430" rIns="0" bIns="0" rtlCol="0">
            <a:spAutoFit/>
          </a:bodyPr>
          <a:lstStyle/>
          <a:p>
            <a:pPr marL="12700">
              <a:lnSpc>
                <a:spcPct val="100000"/>
              </a:lnSpc>
              <a:spcBef>
                <a:spcPts val="90"/>
              </a:spcBef>
            </a:pPr>
            <a:r>
              <a:rPr sz="1650" spc="-10" dirty="0">
                <a:solidFill>
                  <a:srgbClr val="333333"/>
                </a:solidFill>
                <a:latin typeface="Fira Sans Medium"/>
                <a:cs typeface="Fira Sans Medium"/>
              </a:rPr>
              <a:t>4</a:t>
            </a:r>
            <a:endParaRPr sz="1650">
              <a:latin typeface="Fira Sans Medium"/>
              <a:cs typeface="Fira Sans Medium"/>
            </a:endParaRPr>
          </a:p>
        </p:txBody>
      </p:sp>
      <p:sp>
        <p:nvSpPr>
          <p:cNvPr id="39" name="object 37">
            <a:extLst>
              <a:ext uri="{FF2B5EF4-FFF2-40B4-BE49-F238E27FC236}">
                <a16:creationId xmlns:a16="http://schemas.microsoft.com/office/drawing/2014/main" id="{9E47CA0A-92F3-09B5-07F4-13C5236AEB4D}"/>
              </a:ext>
            </a:extLst>
          </p:cNvPr>
          <p:cNvSpPr txBox="1"/>
          <p:nvPr/>
        </p:nvSpPr>
        <p:spPr>
          <a:xfrm>
            <a:off x="9305760" y="3192049"/>
            <a:ext cx="557530" cy="283845"/>
          </a:xfrm>
          <a:prstGeom prst="rect">
            <a:avLst/>
          </a:prstGeom>
        </p:spPr>
        <p:txBody>
          <a:bodyPr vert="horz" wrap="square" lIns="0" tIns="36195" rIns="0" bIns="0" rtlCol="0">
            <a:spAutoFit/>
          </a:bodyPr>
          <a:lstStyle/>
          <a:p>
            <a:pPr marL="18415" marR="5080" indent="-6350">
              <a:lnSpc>
                <a:spcPts val="919"/>
              </a:lnSpc>
              <a:spcBef>
                <a:spcPts val="285"/>
              </a:spcBef>
            </a:pPr>
            <a:r>
              <a:rPr sz="900" b="0" spc="5" dirty="0">
                <a:solidFill>
                  <a:srgbClr val="333333"/>
                </a:solidFill>
                <a:latin typeface="Fira Sans Light"/>
                <a:cs typeface="Fira Sans Light"/>
              </a:rPr>
              <a:t>Inhumane  t</a:t>
            </a:r>
            <a:r>
              <a:rPr sz="900" b="0" spc="-5" dirty="0">
                <a:solidFill>
                  <a:srgbClr val="333333"/>
                </a:solidFill>
                <a:latin typeface="Fira Sans Light"/>
                <a:cs typeface="Fira Sans Light"/>
              </a:rPr>
              <a:t>r</a:t>
            </a:r>
            <a:r>
              <a:rPr sz="900" b="0" spc="5" dirty="0">
                <a:solidFill>
                  <a:srgbClr val="333333"/>
                </a:solidFill>
                <a:latin typeface="Fira Sans Light"/>
                <a:cs typeface="Fira Sans Light"/>
              </a:rPr>
              <a:t>eatment</a:t>
            </a:r>
            <a:endParaRPr sz="900">
              <a:latin typeface="Fira Sans Light"/>
              <a:cs typeface="Fira Sans Light"/>
            </a:endParaRPr>
          </a:p>
        </p:txBody>
      </p:sp>
      <p:sp>
        <p:nvSpPr>
          <p:cNvPr id="40" name="object 38">
            <a:extLst>
              <a:ext uri="{FF2B5EF4-FFF2-40B4-BE49-F238E27FC236}">
                <a16:creationId xmlns:a16="http://schemas.microsoft.com/office/drawing/2014/main" id="{465F1C9C-7FDD-F6AB-2EF0-8345B2B2473E}"/>
              </a:ext>
            </a:extLst>
          </p:cNvPr>
          <p:cNvSpPr/>
          <p:nvPr/>
        </p:nvSpPr>
        <p:spPr>
          <a:xfrm>
            <a:off x="3504324" y="2726258"/>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41" name="object 39">
            <a:extLst>
              <a:ext uri="{FF2B5EF4-FFF2-40B4-BE49-F238E27FC236}">
                <a16:creationId xmlns:a16="http://schemas.microsoft.com/office/drawing/2014/main" id="{73E59805-AF6D-646B-DEBD-54CA2193BA6B}"/>
              </a:ext>
            </a:extLst>
          </p:cNvPr>
          <p:cNvSpPr txBox="1"/>
          <p:nvPr/>
        </p:nvSpPr>
        <p:spPr>
          <a:xfrm>
            <a:off x="3936783" y="3041045"/>
            <a:ext cx="132080" cy="275590"/>
          </a:xfrm>
          <a:prstGeom prst="rect">
            <a:avLst/>
          </a:prstGeom>
        </p:spPr>
        <p:txBody>
          <a:bodyPr vert="horz" wrap="square" lIns="0" tIns="11430" rIns="0" bIns="0" rtlCol="0">
            <a:spAutoFit/>
          </a:bodyPr>
          <a:lstStyle/>
          <a:p>
            <a:pPr marL="12700">
              <a:lnSpc>
                <a:spcPct val="100000"/>
              </a:lnSpc>
              <a:spcBef>
                <a:spcPts val="90"/>
              </a:spcBef>
            </a:pPr>
            <a:r>
              <a:rPr sz="1650" spc="-5" dirty="0">
                <a:solidFill>
                  <a:srgbClr val="333333"/>
                </a:solidFill>
                <a:latin typeface="Fira Sans Medium"/>
                <a:cs typeface="Fira Sans Medium"/>
              </a:rPr>
              <a:t>3</a:t>
            </a:r>
            <a:endParaRPr sz="1650">
              <a:latin typeface="Fira Sans Medium"/>
              <a:cs typeface="Fira Sans Medium"/>
            </a:endParaRPr>
          </a:p>
        </p:txBody>
      </p:sp>
      <p:sp>
        <p:nvSpPr>
          <p:cNvPr id="42" name="object 40">
            <a:extLst>
              <a:ext uri="{FF2B5EF4-FFF2-40B4-BE49-F238E27FC236}">
                <a16:creationId xmlns:a16="http://schemas.microsoft.com/office/drawing/2014/main" id="{444872E2-B5A2-EC87-CA87-2AF48C90069E}"/>
              </a:ext>
            </a:extLst>
          </p:cNvPr>
          <p:cNvSpPr txBox="1"/>
          <p:nvPr/>
        </p:nvSpPr>
        <p:spPr>
          <a:xfrm>
            <a:off x="3709655" y="3249381"/>
            <a:ext cx="586105" cy="166370"/>
          </a:xfrm>
          <a:prstGeom prst="rect">
            <a:avLst/>
          </a:prstGeom>
        </p:spPr>
        <p:txBody>
          <a:bodyPr vert="horz" wrap="square" lIns="0" tIns="15240" rIns="0" bIns="0" rtlCol="0">
            <a:spAutoFit/>
          </a:bodyPr>
          <a:lstStyle/>
          <a:p>
            <a:pPr marL="12700">
              <a:lnSpc>
                <a:spcPct val="100000"/>
              </a:lnSpc>
              <a:spcBef>
                <a:spcPts val="120"/>
              </a:spcBef>
            </a:pPr>
            <a:r>
              <a:rPr sz="900" b="0" spc="0" dirty="0">
                <a:solidFill>
                  <a:srgbClr val="333333"/>
                </a:solidFill>
                <a:latin typeface="Fira Sans Light"/>
                <a:cs typeface="Fira Sans Light"/>
              </a:rPr>
              <a:t>Corruption</a:t>
            </a:r>
            <a:endParaRPr sz="900">
              <a:latin typeface="Fira Sans Light"/>
              <a:cs typeface="Fira Sans Light"/>
            </a:endParaRPr>
          </a:p>
        </p:txBody>
      </p:sp>
      <p:sp>
        <p:nvSpPr>
          <p:cNvPr id="43" name="object 41">
            <a:extLst>
              <a:ext uri="{FF2B5EF4-FFF2-40B4-BE49-F238E27FC236}">
                <a16:creationId xmlns:a16="http://schemas.microsoft.com/office/drawing/2014/main" id="{F1C47AE6-58EF-5905-63B1-9EDA88583EA9}"/>
              </a:ext>
            </a:extLst>
          </p:cNvPr>
          <p:cNvSpPr/>
          <p:nvPr/>
        </p:nvSpPr>
        <p:spPr>
          <a:xfrm>
            <a:off x="4899791" y="2726258"/>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44" name="object 42">
            <a:extLst>
              <a:ext uri="{FF2B5EF4-FFF2-40B4-BE49-F238E27FC236}">
                <a16:creationId xmlns:a16="http://schemas.microsoft.com/office/drawing/2014/main" id="{08386FF6-2E5C-8BDA-B165-F25B81B9D8E0}"/>
              </a:ext>
            </a:extLst>
          </p:cNvPr>
          <p:cNvSpPr txBox="1"/>
          <p:nvPr/>
        </p:nvSpPr>
        <p:spPr>
          <a:xfrm>
            <a:off x="5332250" y="3040990"/>
            <a:ext cx="132080" cy="275590"/>
          </a:xfrm>
          <a:prstGeom prst="rect">
            <a:avLst/>
          </a:prstGeom>
        </p:spPr>
        <p:txBody>
          <a:bodyPr vert="horz" wrap="square" lIns="0" tIns="11430" rIns="0" bIns="0" rtlCol="0">
            <a:spAutoFit/>
          </a:bodyPr>
          <a:lstStyle/>
          <a:p>
            <a:pPr marL="12700">
              <a:lnSpc>
                <a:spcPct val="100000"/>
              </a:lnSpc>
              <a:spcBef>
                <a:spcPts val="90"/>
              </a:spcBef>
            </a:pPr>
            <a:r>
              <a:rPr sz="1650" spc="-5" dirty="0">
                <a:solidFill>
                  <a:srgbClr val="333333"/>
                </a:solidFill>
                <a:latin typeface="Fira Sans Medium"/>
                <a:cs typeface="Fira Sans Medium"/>
              </a:rPr>
              <a:t>3</a:t>
            </a:r>
            <a:endParaRPr sz="1650">
              <a:latin typeface="Fira Sans Medium"/>
              <a:cs typeface="Fira Sans Medium"/>
            </a:endParaRPr>
          </a:p>
        </p:txBody>
      </p:sp>
      <p:sp>
        <p:nvSpPr>
          <p:cNvPr id="45" name="object 43">
            <a:extLst>
              <a:ext uri="{FF2B5EF4-FFF2-40B4-BE49-F238E27FC236}">
                <a16:creationId xmlns:a16="http://schemas.microsoft.com/office/drawing/2014/main" id="{2923167F-1486-5C4B-612B-AAB2AADFEDC8}"/>
              </a:ext>
            </a:extLst>
          </p:cNvPr>
          <p:cNvSpPr txBox="1"/>
          <p:nvPr/>
        </p:nvSpPr>
        <p:spPr>
          <a:xfrm>
            <a:off x="5257170" y="3249326"/>
            <a:ext cx="281940" cy="166370"/>
          </a:xfrm>
          <a:prstGeom prst="rect">
            <a:avLst/>
          </a:prstGeom>
        </p:spPr>
        <p:txBody>
          <a:bodyPr vert="horz" wrap="square" lIns="0" tIns="15240" rIns="0" bIns="0" rtlCol="0">
            <a:spAutoFit/>
          </a:bodyPr>
          <a:lstStyle/>
          <a:p>
            <a:pPr marL="12700">
              <a:lnSpc>
                <a:spcPct val="100000"/>
              </a:lnSpc>
              <a:spcBef>
                <a:spcPts val="120"/>
              </a:spcBef>
            </a:pPr>
            <a:r>
              <a:rPr sz="900" b="0" spc="-10" dirty="0">
                <a:solidFill>
                  <a:srgbClr val="333333"/>
                </a:solidFill>
                <a:latin typeface="Fira Sans Light"/>
                <a:cs typeface="Fira Sans Light"/>
              </a:rPr>
              <a:t>F</a:t>
            </a:r>
            <a:r>
              <a:rPr sz="900" b="0" spc="5" dirty="0">
                <a:solidFill>
                  <a:srgbClr val="333333"/>
                </a:solidFill>
                <a:latin typeface="Fira Sans Light"/>
                <a:cs typeface="Fira Sans Light"/>
              </a:rPr>
              <a:t>ood</a:t>
            </a:r>
            <a:endParaRPr sz="900">
              <a:latin typeface="Fira Sans Light"/>
              <a:cs typeface="Fira Sans Light"/>
            </a:endParaRPr>
          </a:p>
        </p:txBody>
      </p:sp>
      <p:sp>
        <p:nvSpPr>
          <p:cNvPr id="46" name="object 44">
            <a:extLst>
              <a:ext uri="{FF2B5EF4-FFF2-40B4-BE49-F238E27FC236}">
                <a16:creationId xmlns:a16="http://schemas.microsoft.com/office/drawing/2014/main" id="{496E506F-E71C-13A0-A934-9BBD58AEBBD0}"/>
              </a:ext>
            </a:extLst>
          </p:cNvPr>
          <p:cNvSpPr/>
          <p:nvPr/>
        </p:nvSpPr>
        <p:spPr>
          <a:xfrm>
            <a:off x="713389" y="2726260"/>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47" name="object 45">
            <a:extLst>
              <a:ext uri="{FF2B5EF4-FFF2-40B4-BE49-F238E27FC236}">
                <a16:creationId xmlns:a16="http://schemas.microsoft.com/office/drawing/2014/main" id="{E8CC044A-0864-F3D3-CAD9-2EEAF2DBA236}"/>
              </a:ext>
            </a:extLst>
          </p:cNvPr>
          <p:cNvSpPr txBox="1"/>
          <p:nvPr/>
        </p:nvSpPr>
        <p:spPr>
          <a:xfrm>
            <a:off x="1099286" y="2925119"/>
            <a:ext cx="224790" cy="275590"/>
          </a:xfrm>
          <a:prstGeom prst="rect">
            <a:avLst/>
          </a:prstGeom>
        </p:spPr>
        <p:txBody>
          <a:bodyPr vert="horz" wrap="square" lIns="0" tIns="11430" rIns="0" bIns="0" rtlCol="0">
            <a:spAutoFit/>
          </a:bodyPr>
          <a:lstStyle/>
          <a:p>
            <a:pPr marL="12700">
              <a:lnSpc>
                <a:spcPct val="100000"/>
              </a:lnSpc>
              <a:spcBef>
                <a:spcPts val="90"/>
              </a:spcBef>
            </a:pPr>
            <a:r>
              <a:rPr sz="1650" spc="-5" dirty="0">
                <a:solidFill>
                  <a:srgbClr val="333333"/>
                </a:solidFill>
                <a:latin typeface="Fira Sans Medium"/>
                <a:cs typeface="Fira Sans Medium"/>
              </a:rPr>
              <a:t>12</a:t>
            </a:r>
            <a:endParaRPr sz="1650">
              <a:latin typeface="Fira Sans Medium"/>
              <a:cs typeface="Fira Sans Medium"/>
            </a:endParaRPr>
          </a:p>
        </p:txBody>
      </p:sp>
      <p:sp>
        <p:nvSpPr>
          <p:cNvPr id="48" name="object 46">
            <a:extLst>
              <a:ext uri="{FF2B5EF4-FFF2-40B4-BE49-F238E27FC236}">
                <a16:creationId xmlns:a16="http://schemas.microsoft.com/office/drawing/2014/main" id="{9BFFAF63-47E8-8491-F9F9-3341C8202F95}"/>
              </a:ext>
            </a:extLst>
          </p:cNvPr>
          <p:cNvSpPr txBox="1"/>
          <p:nvPr/>
        </p:nvSpPr>
        <p:spPr>
          <a:xfrm>
            <a:off x="877117" y="3133455"/>
            <a:ext cx="669290" cy="400685"/>
          </a:xfrm>
          <a:prstGeom prst="rect">
            <a:avLst/>
          </a:prstGeom>
        </p:spPr>
        <p:txBody>
          <a:bodyPr vert="horz" wrap="square" lIns="0" tIns="36195" rIns="0" bIns="0" rtlCol="0">
            <a:spAutoFit/>
          </a:bodyPr>
          <a:lstStyle/>
          <a:p>
            <a:pPr marL="12700" marR="5080" algn="ctr">
              <a:lnSpc>
                <a:spcPts val="919"/>
              </a:lnSpc>
              <a:spcBef>
                <a:spcPts val="285"/>
              </a:spcBef>
            </a:pPr>
            <a:r>
              <a:rPr sz="900" b="0" dirty="0">
                <a:solidFill>
                  <a:srgbClr val="333333"/>
                </a:solidFill>
                <a:latin typeface="Fira Sans Light"/>
                <a:cs typeface="Fira Sans Light"/>
              </a:rPr>
              <a:t>C</a:t>
            </a:r>
            <a:r>
              <a:rPr sz="900" b="0" spc="0" dirty="0">
                <a:solidFill>
                  <a:srgbClr val="333333"/>
                </a:solidFill>
                <a:latin typeface="Fira Sans Light"/>
                <a:cs typeface="Fira Sans Light"/>
              </a:rPr>
              <a:t>onfiscation  </a:t>
            </a:r>
            <a:r>
              <a:rPr sz="900" b="0" spc="5" dirty="0">
                <a:solidFill>
                  <a:srgbClr val="333333"/>
                </a:solidFill>
                <a:latin typeface="Fira Sans Light"/>
                <a:cs typeface="Fira Sans Light"/>
              </a:rPr>
              <a:t>of       possession</a:t>
            </a:r>
            <a:endParaRPr sz="900">
              <a:latin typeface="Fira Sans Light"/>
              <a:cs typeface="Fira Sans Light"/>
            </a:endParaRPr>
          </a:p>
        </p:txBody>
      </p:sp>
      <p:sp>
        <p:nvSpPr>
          <p:cNvPr id="49" name="object 47">
            <a:extLst>
              <a:ext uri="{FF2B5EF4-FFF2-40B4-BE49-F238E27FC236}">
                <a16:creationId xmlns:a16="http://schemas.microsoft.com/office/drawing/2014/main" id="{DA6BE1E3-5C9C-1D05-2E90-2352F0C8DDDD}"/>
              </a:ext>
            </a:extLst>
          </p:cNvPr>
          <p:cNvSpPr/>
          <p:nvPr/>
        </p:nvSpPr>
        <p:spPr>
          <a:xfrm>
            <a:off x="2108856" y="2726260"/>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8"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50" name="object 48">
            <a:extLst>
              <a:ext uri="{FF2B5EF4-FFF2-40B4-BE49-F238E27FC236}">
                <a16:creationId xmlns:a16="http://schemas.microsoft.com/office/drawing/2014/main" id="{6CA39871-75F2-DF65-42D4-AEA71F6F3FCF}"/>
              </a:ext>
            </a:extLst>
          </p:cNvPr>
          <p:cNvSpPr txBox="1"/>
          <p:nvPr/>
        </p:nvSpPr>
        <p:spPr>
          <a:xfrm>
            <a:off x="2541628" y="2983713"/>
            <a:ext cx="131445" cy="275590"/>
          </a:xfrm>
          <a:prstGeom prst="rect">
            <a:avLst/>
          </a:prstGeom>
        </p:spPr>
        <p:txBody>
          <a:bodyPr vert="horz" wrap="square" lIns="0" tIns="11430" rIns="0" bIns="0" rtlCol="0">
            <a:spAutoFit/>
          </a:bodyPr>
          <a:lstStyle/>
          <a:p>
            <a:pPr marL="12700">
              <a:lnSpc>
                <a:spcPct val="100000"/>
              </a:lnSpc>
              <a:spcBef>
                <a:spcPts val="90"/>
              </a:spcBef>
            </a:pPr>
            <a:r>
              <a:rPr sz="1650" spc="-5" dirty="0">
                <a:solidFill>
                  <a:srgbClr val="333333"/>
                </a:solidFill>
                <a:latin typeface="Fira Sans Medium"/>
                <a:cs typeface="Fira Sans Medium"/>
              </a:rPr>
              <a:t>2</a:t>
            </a:r>
            <a:endParaRPr sz="1650">
              <a:latin typeface="Fira Sans Medium"/>
              <a:cs typeface="Fira Sans Medium"/>
            </a:endParaRPr>
          </a:p>
        </p:txBody>
      </p:sp>
      <p:sp>
        <p:nvSpPr>
          <p:cNvPr id="51" name="object 49">
            <a:extLst>
              <a:ext uri="{FF2B5EF4-FFF2-40B4-BE49-F238E27FC236}">
                <a16:creationId xmlns:a16="http://schemas.microsoft.com/office/drawing/2014/main" id="{B0B7DFBA-E930-EFFE-5B03-9D2B5D2CA376}"/>
              </a:ext>
            </a:extLst>
          </p:cNvPr>
          <p:cNvSpPr txBox="1"/>
          <p:nvPr/>
        </p:nvSpPr>
        <p:spPr>
          <a:xfrm>
            <a:off x="2289341" y="3192049"/>
            <a:ext cx="635635" cy="283845"/>
          </a:xfrm>
          <a:prstGeom prst="rect">
            <a:avLst/>
          </a:prstGeom>
        </p:spPr>
        <p:txBody>
          <a:bodyPr vert="horz" wrap="square" lIns="0" tIns="36195" rIns="0" bIns="0" rtlCol="0">
            <a:spAutoFit/>
          </a:bodyPr>
          <a:lstStyle/>
          <a:p>
            <a:pPr marL="12700" marR="5080" indent="15875">
              <a:lnSpc>
                <a:spcPts val="919"/>
              </a:lnSpc>
              <a:spcBef>
                <a:spcPts val="285"/>
              </a:spcBef>
            </a:pPr>
            <a:r>
              <a:rPr sz="900" b="0" spc="0" dirty="0">
                <a:solidFill>
                  <a:srgbClr val="333333"/>
                </a:solidFill>
                <a:latin typeface="Fira Sans Light"/>
                <a:cs typeface="Fira Sans Light"/>
              </a:rPr>
              <a:t>Conversion  </a:t>
            </a:r>
            <a:r>
              <a:rPr sz="900" b="0" spc="5" dirty="0">
                <a:solidFill>
                  <a:srgbClr val="333333"/>
                </a:solidFill>
                <a:latin typeface="Fira Sans Light"/>
                <a:cs typeface="Fira Sans Light"/>
              </a:rPr>
              <a:t>of</a:t>
            </a:r>
            <a:r>
              <a:rPr sz="900" b="0" spc="-60" dirty="0">
                <a:solidFill>
                  <a:srgbClr val="333333"/>
                </a:solidFill>
                <a:latin typeface="Fira Sans Light"/>
                <a:cs typeface="Fira Sans Light"/>
              </a:rPr>
              <a:t> </a:t>
            </a:r>
            <a:r>
              <a:rPr sz="900" b="0" spc="0" dirty="0">
                <a:solidFill>
                  <a:srgbClr val="333333"/>
                </a:solidFill>
                <a:latin typeface="Fira Sans Light"/>
                <a:cs typeface="Fira Sans Light"/>
              </a:rPr>
              <a:t>sentence</a:t>
            </a:r>
            <a:endParaRPr sz="900">
              <a:latin typeface="Fira Sans Light"/>
              <a:cs typeface="Fira Sans Light"/>
            </a:endParaRPr>
          </a:p>
        </p:txBody>
      </p:sp>
      <p:sp>
        <p:nvSpPr>
          <p:cNvPr id="52" name="object 50">
            <a:extLst>
              <a:ext uri="{FF2B5EF4-FFF2-40B4-BE49-F238E27FC236}">
                <a16:creationId xmlns:a16="http://schemas.microsoft.com/office/drawing/2014/main" id="{E629F22F-AED8-73A2-B651-BC08E014AB21}"/>
              </a:ext>
            </a:extLst>
          </p:cNvPr>
          <p:cNvSpPr/>
          <p:nvPr/>
        </p:nvSpPr>
        <p:spPr>
          <a:xfrm>
            <a:off x="6295260" y="3914250"/>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53" name="object 51">
            <a:extLst>
              <a:ext uri="{FF2B5EF4-FFF2-40B4-BE49-F238E27FC236}">
                <a16:creationId xmlns:a16="http://schemas.microsoft.com/office/drawing/2014/main" id="{C2DB430E-F742-C192-E49B-970EBB672058}"/>
              </a:ext>
            </a:extLst>
          </p:cNvPr>
          <p:cNvSpPr txBox="1"/>
          <p:nvPr/>
        </p:nvSpPr>
        <p:spPr>
          <a:xfrm>
            <a:off x="6728031" y="4230300"/>
            <a:ext cx="131445" cy="275590"/>
          </a:xfrm>
          <a:prstGeom prst="rect">
            <a:avLst/>
          </a:prstGeom>
        </p:spPr>
        <p:txBody>
          <a:bodyPr vert="horz" wrap="square" lIns="0" tIns="11430" rIns="0" bIns="0" rtlCol="0">
            <a:spAutoFit/>
          </a:bodyPr>
          <a:lstStyle/>
          <a:p>
            <a:pPr marL="12700">
              <a:lnSpc>
                <a:spcPct val="100000"/>
              </a:lnSpc>
              <a:spcBef>
                <a:spcPts val="90"/>
              </a:spcBef>
            </a:pPr>
            <a:r>
              <a:rPr sz="1650" spc="-5" dirty="0">
                <a:solidFill>
                  <a:srgbClr val="333333"/>
                </a:solidFill>
                <a:latin typeface="Fira Sans Medium"/>
                <a:cs typeface="Fira Sans Medium"/>
              </a:rPr>
              <a:t>2</a:t>
            </a:r>
            <a:endParaRPr sz="1650">
              <a:latin typeface="Fira Sans Medium"/>
              <a:cs typeface="Fira Sans Medium"/>
            </a:endParaRPr>
          </a:p>
        </p:txBody>
      </p:sp>
      <p:sp>
        <p:nvSpPr>
          <p:cNvPr id="54" name="object 52">
            <a:extLst>
              <a:ext uri="{FF2B5EF4-FFF2-40B4-BE49-F238E27FC236}">
                <a16:creationId xmlns:a16="http://schemas.microsoft.com/office/drawing/2014/main" id="{B6A558CF-BBEF-E328-AAD9-C79EB0FDD691}"/>
              </a:ext>
            </a:extLst>
          </p:cNvPr>
          <p:cNvSpPr txBox="1"/>
          <p:nvPr/>
        </p:nvSpPr>
        <p:spPr>
          <a:xfrm>
            <a:off x="6511662" y="4438636"/>
            <a:ext cx="563880" cy="166370"/>
          </a:xfrm>
          <a:prstGeom prst="rect">
            <a:avLst/>
          </a:prstGeom>
        </p:spPr>
        <p:txBody>
          <a:bodyPr vert="horz" wrap="square" lIns="0" tIns="15240" rIns="0" bIns="0" rtlCol="0">
            <a:spAutoFit/>
          </a:bodyPr>
          <a:lstStyle/>
          <a:p>
            <a:pPr marL="12700">
              <a:lnSpc>
                <a:spcPct val="100000"/>
              </a:lnSpc>
              <a:spcBef>
                <a:spcPts val="120"/>
              </a:spcBef>
            </a:pPr>
            <a:r>
              <a:rPr sz="900" b="0" dirty="0">
                <a:solidFill>
                  <a:srgbClr val="333333"/>
                </a:solidFill>
                <a:latin typeface="Fira Sans Light"/>
                <a:cs typeface="Fira Sans Light"/>
              </a:rPr>
              <a:t>R</a:t>
            </a:r>
            <a:r>
              <a:rPr sz="900" b="0" spc="5" dirty="0">
                <a:solidFill>
                  <a:srgbClr val="333333"/>
                </a:solidFill>
                <a:latin typeface="Fira Sans Light"/>
                <a:cs typeface="Fira Sans Light"/>
              </a:rPr>
              <a:t>emission</a:t>
            </a:r>
            <a:endParaRPr sz="900">
              <a:latin typeface="Fira Sans Light"/>
              <a:cs typeface="Fira Sans Light"/>
            </a:endParaRPr>
          </a:p>
        </p:txBody>
      </p:sp>
      <p:sp>
        <p:nvSpPr>
          <p:cNvPr id="55" name="object 53">
            <a:extLst>
              <a:ext uri="{FF2B5EF4-FFF2-40B4-BE49-F238E27FC236}">
                <a16:creationId xmlns:a16="http://schemas.microsoft.com/office/drawing/2014/main" id="{32172432-88F9-FC29-3E3F-164BB7A25DD3}"/>
              </a:ext>
            </a:extLst>
          </p:cNvPr>
          <p:cNvSpPr/>
          <p:nvPr/>
        </p:nvSpPr>
        <p:spPr>
          <a:xfrm>
            <a:off x="9086194" y="3914250"/>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56" name="object 54">
            <a:extLst>
              <a:ext uri="{FF2B5EF4-FFF2-40B4-BE49-F238E27FC236}">
                <a16:creationId xmlns:a16="http://schemas.microsoft.com/office/drawing/2014/main" id="{AAA3DD52-6A5A-9E58-D9D3-FC2D88C4FBCD}"/>
              </a:ext>
            </a:extLst>
          </p:cNvPr>
          <p:cNvSpPr txBox="1"/>
          <p:nvPr/>
        </p:nvSpPr>
        <p:spPr>
          <a:xfrm>
            <a:off x="9460320" y="4230300"/>
            <a:ext cx="248920" cy="275590"/>
          </a:xfrm>
          <a:prstGeom prst="rect">
            <a:avLst/>
          </a:prstGeom>
        </p:spPr>
        <p:txBody>
          <a:bodyPr vert="horz" wrap="square" lIns="0" tIns="11430" rIns="0" bIns="0" rtlCol="0">
            <a:spAutoFit/>
          </a:bodyPr>
          <a:lstStyle/>
          <a:p>
            <a:pPr marL="12700">
              <a:lnSpc>
                <a:spcPct val="100000"/>
              </a:lnSpc>
              <a:spcBef>
                <a:spcPts val="90"/>
              </a:spcBef>
            </a:pPr>
            <a:r>
              <a:rPr sz="1650" spc="-10" dirty="0">
                <a:solidFill>
                  <a:srgbClr val="333333"/>
                </a:solidFill>
                <a:latin typeface="Fira Sans Medium"/>
                <a:cs typeface="Fira Sans Medium"/>
              </a:rPr>
              <a:t>45</a:t>
            </a:r>
            <a:endParaRPr sz="1650">
              <a:latin typeface="Fira Sans Medium"/>
              <a:cs typeface="Fira Sans Medium"/>
            </a:endParaRPr>
          </a:p>
        </p:txBody>
      </p:sp>
      <p:sp>
        <p:nvSpPr>
          <p:cNvPr id="57" name="object 55">
            <a:extLst>
              <a:ext uri="{FF2B5EF4-FFF2-40B4-BE49-F238E27FC236}">
                <a16:creationId xmlns:a16="http://schemas.microsoft.com/office/drawing/2014/main" id="{420DD7DD-397A-D525-CAB4-B7FE2B2A4C21}"/>
              </a:ext>
            </a:extLst>
          </p:cNvPr>
          <p:cNvSpPr txBox="1"/>
          <p:nvPr/>
        </p:nvSpPr>
        <p:spPr>
          <a:xfrm>
            <a:off x="9335761" y="4438636"/>
            <a:ext cx="497840" cy="166370"/>
          </a:xfrm>
          <a:prstGeom prst="rect">
            <a:avLst/>
          </a:prstGeom>
        </p:spPr>
        <p:txBody>
          <a:bodyPr vert="horz" wrap="square" lIns="0" tIns="15240" rIns="0" bIns="0" rtlCol="0">
            <a:spAutoFit/>
          </a:bodyPr>
          <a:lstStyle/>
          <a:p>
            <a:pPr marL="12700">
              <a:lnSpc>
                <a:spcPct val="100000"/>
              </a:lnSpc>
              <a:spcBef>
                <a:spcPts val="120"/>
              </a:spcBef>
            </a:pPr>
            <a:r>
              <a:rPr sz="900" b="0" spc="-65" dirty="0">
                <a:solidFill>
                  <a:srgbClr val="333333"/>
                </a:solidFill>
                <a:latin typeface="Fira Sans Light"/>
                <a:cs typeface="Fira Sans Light"/>
              </a:rPr>
              <a:t>T</a:t>
            </a:r>
            <a:r>
              <a:rPr sz="900" b="0" spc="-15" dirty="0">
                <a:solidFill>
                  <a:srgbClr val="333333"/>
                </a:solidFill>
                <a:latin typeface="Fira Sans Light"/>
                <a:cs typeface="Fira Sans Light"/>
              </a:rPr>
              <a:t>r</a:t>
            </a:r>
            <a:r>
              <a:rPr sz="900" b="0" spc="5" dirty="0">
                <a:solidFill>
                  <a:srgbClr val="333333"/>
                </a:solidFill>
                <a:latin typeface="Fira Sans Light"/>
                <a:cs typeface="Fira Sans Light"/>
              </a:rPr>
              <a:t>ans</a:t>
            </a:r>
            <a:r>
              <a:rPr sz="900" b="0" spc="-5" dirty="0">
                <a:solidFill>
                  <a:srgbClr val="333333"/>
                </a:solidFill>
                <a:latin typeface="Fira Sans Light"/>
                <a:cs typeface="Fira Sans Light"/>
              </a:rPr>
              <a:t>f</a:t>
            </a:r>
            <a:r>
              <a:rPr sz="900" b="0" spc="5" dirty="0">
                <a:solidFill>
                  <a:srgbClr val="333333"/>
                </a:solidFill>
                <a:latin typeface="Fira Sans Light"/>
                <a:cs typeface="Fira Sans Light"/>
              </a:rPr>
              <a:t>e</a:t>
            </a:r>
            <a:r>
              <a:rPr sz="900" b="0" spc="-5" dirty="0">
                <a:solidFill>
                  <a:srgbClr val="333333"/>
                </a:solidFill>
                <a:latin typeface="Fira Sans Light"/>
                <a:cs typeface="Fira Sans Light"/>
              </a:rPr>
              <a:t>r</a:t>
            </a:r>
            <a:r>
              <a:rPr sz="900" b="0" spc="5" dirty="0">
                <a:solidFill>
                  <a:srgbClr val="333333"/>
                </a:solidFill>
                <a:latin typeface="Fira Sans Light"/>
                <a:cs typeface="Fira Sans Light"/>
              </a:rPr>
              <a:t>s</a:t>
            </a:r>
            <a:endParaRPr sz="900">
              <a:latin typeface="Fira Sans Light"/>
              <a:cs typeface="Fira Sans Light"/>
            </a:endParaRPr>
          </a:p>
        </p:txBody>
      </p:sp>
      <p:sp>
        <p:nvSpPr>
          <p:cNvPr id="58" name="object 56">
            <a:extLst>
              <a:ext uri="{FF2B5EF4-FFF2-40B4-BE49-F238E27FC236}">
                <a16:creationId xmlns:a16="http://schemas.microsoft.com/office/drawing/2014/main" id="{44E621B3-8BF6-8044-EF0C-6C8B2E56BB0F}"/>
              </a:ext>
            </a:extLst>
          </p:cNvPr>
          <p:cNvSpPr/>
          <p:nvPr/>
        </p:nvSpPr>
        <p:spPr>
          <a:xfrm>
            <a:off x="7690725" y="3914250"/>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59" name="object 57">
            <a:extLst>
              <a:ext uri="{FF2B5EF4-FFF2-40B4-BE49-F238E27FC236}">
                <a16:creationId xmlns:a16="http://schemas.microsoft.com/office/drawing/2014/main" id="{6D3072AD-CDBB-F580-8677-26D640777FDC}"/>
              </a:ext>
            </a:extLst>
          </p:cNvPr>
          <p:cNvSpPr txBox="1"/>
          <p:nvPr/>
        </p:nvSpPr>
        <p:spPr>
          <a:xfrm>
            <a:off x="8116621" y="4230300"/>
            <a:ext cx="144780" cy="275590"/>
          </a:xfrm>
          <a:prstGeom prst="rect">
            <a:avLst/>
          </a:prstGeom>
        </p:spPr>
        <p:txBody>
          <a:bodyPr vert="horz" wrap="square" lIns="0" tIns="11430" rIns="0" bIns="0" rtlCol="0">
            <a:spAutoFit/>
          </a:bodyPr>
          <a:lstStyle/>
          <a:p>
            <a:pPr marL="12700">
              <a:lnSpc>
                <a:spcPct val="100000"/>
              </a:lnSpc>
              <a:spcBef>
                <a:spcPts val="90"/>
              </a:spcBef>
            </a:pPr>
            <a:r>
              <a:rPr sz="1650" spc="-10" dirty="0">
                <a:solidFill>
                  <a:srgbClr val="333333"/>
                </a:solidFill>
                <a:latin typeface="Fira Sans Medium"/>
                <a:cs typeface="Fira Sans Medium"/>
              </a:rPr>
              <a:t>0</a:t>
            </a:r>
            <a:endParaRPr sz="1650">
              <a:latin typeface="Fira Sans Medium"/>
              <a:cs typeface="Fira Sans Medium"/>
            </a:endParaRPr>
          </a:p>
        </p:txBody>
      </p:sp>
      <p:sp>
        <p:nvSpPr>
          <p:cNvPr id="60" name="object 58">
            <a:extLst>
              <a:ext uri="{FF2B5EF4-FFF2-40B4-BE49-F238E27FC236}">
                <a16:creationId xmlns:a16="http://schemas.microsoft.com/office/drawing/2014/main" id="{E51858C4-DF75-4356-A01E-F6B6E2E7AB48}"/>
              </a:ext>
            </a:extLst>
          </p:cNvPr>
          <p:cNvSpPr txBox="1"/>
          <p:nvPr/>
        </p:nvSpPr>
        <p:spPr>
          <a:xfrm>
            <a:off x="7989396" y="4438636"/>
            <a:ext cx="399415" cy="166370"/>
          </a:xfrm>
          <a:prstGeom prst="rect">
            <a:avLst/>
          </a:prstGeom>
        </p:spPr>
        <p:txBody>
          <a:bodyPr vert="horz" wrap="square" lIns="0" tIns="15240" rIns="0" bIns="0" rtlCol="0">
            <a:spAutoFit/>
          </a:bodyPr>
          <a:lstStyle/>
          <a:p>
            <a:pPr marL="12700">
              <a:lnSpc>
                <a:spcPct val="100000"/>
              </a:lnSpc>
              <a:spcBef>
                <a:spcPts val="120"/>
              </a:spcBef>
            </a:pPr>
            <a:r>
              <a:rPr sz="900" b="0" spc="-5" dirty="0">
                <a:solidFill>
                  <a:srgbClr val="333333"/>
                </a:solidFill>
                <a:latin typeface="Fira Sans Light"/>
                <a:cs typeface="Fira Sans Light"/>
              </a:rPr>
              <a:t>Torture</a:t>
            </a:r>
            <a:endParaRPr sz="900">
              <a:latin typeface="Fira Sans Light"/>
              <a:cs typeface="Fira Sans Light"/>
            </a:endParaRPr>
          </a:p>
        </p:txBody>
      </p:sp>
      <p:sp>
        <p:nvSpPr>
          <p:cNvPr id="61" name="object 59">
            <a:extLst>
              <a:ext uri="{FF2B5EF4-FFF2-40B4-BE49-F238E27FC236}">
                <a16:creationId xmlns:a16="http://schemas.microsoft.com/office/drawing/2014/main" id="{C05A85F9-9FFF-2D54-BF9C-51473DF294B0}"/>
              </a:ext>
            </a:extLst>
          </p:cNvPr>
          <p:cNvSpPr/>
          <p:nvPr/>
        </p:nvSpPr>
        <p:spPr>
          <a:xfrm>
            <a:off x="3504323" y="3914250"/>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62" name="object 60">
            <a:extLst>
              <a:ext uri="{FF2B5EF4-FFF2-40B4-BE49-F238E27FC236}">
                <a16:creationId xmlns:a16="http://schemas.microsoft.com/office/drawing/2014/main" id="{564240C6-7AF0-2239-6FA8-1985CA2FD5E2}"/>
              </a:ext>
            </a:extLst>
          </p:cNvPr>
          <p:cNvSpPr txBox="1"/>
          <p:nvPr/>
        </p:nvSpPr>
        <p:spPr>
          <a:xfrm>
            <a:off x="3935742" y="4202617"/>
            <a:ext cx="133985" cy="275590"/>
          </a:xfrm>
          <a:prstGeom prst="rect">
            <a:avLst/>
          </a:prstGeom>
        </p:spPr>
        <p:txBody>
          <a:bodyPr vert="horz" wrap="square" lIns="0" tIns="11430" rIns="0" bIns="0" rtlCol="0">
            <a:spAutoFit/>
          </a:bodyPr>
          <a:lstStyle/>
          <a:p>
            <a:pPr marL="12700">
              <a:lnSpc>
                <a:spcPct val="100000"/>
              </a:lnSpc>
              <a:spcBef>
                <a:spcPts val="90"/>
              </a:spcBef>
            </a:pPr>
            <a:r>
              <a:rPr sz="1650" spc="-5" dirty="0">
                <a:solidFill>
                  <a:srgbClr val="333333"/>
                </a:solidFill>
                <a:latin typeface="Fira Sans Medium"/>
                <a:cs typeface="Fira Sans Medium"/>
              </a:rPr>
              <a:t>5</a:t>
            </a:r>
            <a:endParaRPr sz="1650">
              <a:latin typeface="Fira Sans Medium"/>
              <a:cs typeface="Fira Sans Medium"/>
            </a:endParaRPr>
          </a:p>
        </p:txBody>
      </p:sp>
      <p:sp>
        <p:nvSpPr>
          <p:cNvPr id="63" name="object 61">
            <a:extLst>
              <a:ext uri="{FF2B5EF4-FFF2-40B4-BE49-F238E27FC236}">
                <a16:creationId xmlns:a16="http://schemas.microsoft.com/office/drawing/2014/main" id="{B0F9F11D-4B3E-9772-A77E-B8B09055113B}"/>
              </a:ext>
            </a:extLst>
          </p:cNvPr>
          <p:cNvSpPr txBox="1"/>
          <p:nvPr/>
        </p:nvSpPr>
        <p:spPr>
          <a:xfrm>
            <a:off x="3583327" y="4410952"/>
            <a:ext cx="838835" cy="166370"/>
          </a:xfrm>
          <a:prstGeom prst="rect">
            <a:avLst/>
          </a:prstGeom>
        </p:spPr>
        <p:txBody>
          <a:bodyPr vert="horz" wrap="square" lIns="0" tIns="15240" rIns="0" bIns="0" rtlCol="0">
            <a:spAutoFit/>
          </a:bodyPr>
          <a:lstStyle/>
          <a:p>
            <a:pPr marL="12700">
              <a:lnSpc>
                <a:spcPct val="100000"/>
              </a:lnSpc>
              <a:spcBef>
                <a:spcPts val="120"/>
              </a:spcBef>
            </a:pPr>
            <a:r>
              <a:rPr sz="900" b="0" spc="0" dirty="0">
                <a:solidFill>
                  <a:srgbClr val="333333"/>
                </a:solidFill>
                <a:latin typeface="Fira Sans Light"/>
                <a:cs typeface="Fira Sans Light"/>
              </a:rPr>
              <a:t>Reclassification</a:t>
            </a:r>
            <a:endParaRPr sz="900">
              <a:latin typeface="Fira Sans Light"/>
              <a:cs typeface="Fira Sans Light"/>
            </a:endParaRPr>
          </a:p>
        </p:txBody>
      </p:sp>
      <p:sp>
        <p:nvSpPr>
          <p:cNvPr id="64" name="object 62">
            <a:extLst>
              <a:ext uri="{FF2B5EF4-FFF2-40B4-BE49-F238E27FC236}">
                <a16:creationId xmlns:a16="http://schemas.microsoft.com/office/drawing/2014/main" id="{B9EDC6DC-00E3-9F5E-D91D-B6DF715A0D5B}"/>
              </a:ext>
            </a:extLst>
          </p:cNvPr>
          <p:cNvSpPr/>
          <p:nvPr/>
        </p:nvSpPr>
        <p:spPr>
          <a:xfrm>
            <a:off x="10481661" y="3914250"/>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65" name="object 63">
            <a:extLst>
              <a:ext uri="{FF2B5EF4-FFF2-40B4-BE49-F238E27FC236}">
                <a16:creationId xmlns:a16="http://schemas.microsoft.com/office/drawing/2014/main" id="{DFE4E875-F672-EEA7-D343-AE7868669216}"/>
              </a:ext>
            </a:extLst>
          </p:cNvPr>
          <p:cNvSpPr txBox="1"/>
          <p:nvPr/>
        </p:nvSpPr>
        <p:spPr>
          <a:xfrm>
            <a:off x="10872766" y="4230300"/>
            <a:ext cx="214629" cy="275590"/>
          </a:xfrm>
          <a:prstGeom prst="rect">
            <a:avLst/>
          </a:prstGeom>
        </p:spPr>
        <p:txBody>
          <a:bodyPr vert="horz" wrap="square" lIns="0" tIns="11430" rIns="0" bIns="0" rtlCol="0">
            <a:spAutoFit/>
          </a:bodyPr>
          <a:lstStyle/>
          <a:p>
            <a:pPr marL="12700">
              <a:lnSpc>
                <a:spcPct val="100000"/>
              </a:lnSpc>
              <a:spcBef>
                <a:spcPts val="90"/>
              </a:spcBef>
            </a:pPr>
            <a:r>
              <a:rPr sz="1650" spc="-5" dirty="0">
                <a:solidFill>
                  <a:srgbClr val="333333"/>
                </a:solidFill>
                <a:latin typeface="Fira Sans Medium"/>
                <a:cs typeface="Fira Sans Medium"/>
              </a:rPr>
              <a:t>17</a:t>
            </a:r>
            <a:endParaRPr sz="1650">
              <a:latin typeface="Fira Sans Medium"/>
              <a:cs typeface="Fira Sans Medium"/>
            </a:endParaRPr>
          </a:p>
        </p:txBody>
      </p:sp>
      <p:sp>
        <p:nvSpPr>
          <p:cNvPr id="66" name="object 64">
            <a:extLst>
              <a:ext uri="{FF2B5EF4-FFF2-40B4-BE49-F238E27FC236}">
                <a16:creationId xmlns:a16="http://schemas.microsoft.com/office/drawing/2014/main" id="{BD035760-2002-FC1D-BF52-A59EA552310B}"/>
              </a:ext>
            </a:extLst>
          </p:cNvPr>
          <p:cNvSpPr txBox="1"/>
          <p:nvPr/>
        </p:nvSpPr>
        <p:spPr>
          <a:xfrm>
            <a:off x="10791875" y="4438636"/>
            <a:ext cx="376555" cy="166370"/>
          </a:xfrm>
          <a:prstGeom prst="rect">
            <a:avLst/>
          </a:prstGeom>
        </p:spPr>
        <p:txBody>
          <a:bodyPr vert="horz" wrap="square" lIns="0" tIns="15240" rIns="0" bIns="0" rtlCol="0">
            <a:spAutoFit/>
          </a:bodyPr>
          <a:lstStyle/>
          <a:p>
            <a:pPr marL="12700">
              <a:lnSpc>
                <a:spcPct val="100000"/>
              </a:lnSpc>
              <a:spcBef>
                <a:spcPts val="120"/>
              </a:spcBef>
            </a:pPr>
            <a:r>
              <a:rPr sz="900" b="0" spc="20" dirty="0">
                <a:solidFill>
                  <a:srgbClr val="333333"/>
                </a:solidFill>
                <a:latin typeface="Fira Sans Light"/>
                <a:cs typeface="Fira Sans Light"/>
              </a:rPr>
              <a:t>O</a:t>
            </a:r>
            <a:r>
              <a:rPr sz="900" b="0" spc="5" dirty="0">
                <a:solidFill>
                  <a:srgbClr val="333333"/>
                </a:solidFill>
                <a:latin typeface="Fira Sans Light"/>
                <a:cs typeface="Fira Sans Light"/>
              </a:rPr>
              <a:t>the</a:t>
            </a:r>
            <a:r>
              <a:rPr sz="900" b="0" spc="-5" dirty="0">
                <a:solidFill>
                  <a:srgbClr val="333333"/>
                </a:solidFill>
                <a:latin typeface="Fira Sans Light"/>
                <a:cs typeface="Fira Sans Light"/>
              </a:rPr>
              <a:t>r</a:t>
            </a:r>
            <a:r>
              <a:rPr sz="900" b="0" spc="5" dirty="0">
                <a:solidFill>
                  <a:srgbClr val="333333"/>
                </a:solidFill>
                <a:latin typeface="Fira Sans Light"/>
                <a:cs typeface="Fira Sans Light"/>
              </a:rPr>
              <a:t>s</a:t>
            </a:r>
            <a:endParaRPr sz="900">
              <a:latin typeface="Fira Sans Light"/>
              <a:cs typeface="Fira Sans Light"/>
            </a:endParaRPr>
          </a:p>
        </p:txBody>
      </p:sp>
      <p:sp>
        <p:nvSpPr>
          <p:cNvPr id="67" name="object 65">
            <a:extLst>
              <a:ext uri="{FF2B5EF4-FFF2-40B4-BE49-F238E27FC236}">
                <a16:creationId xmlns:a16="http://schemas.microsoft.com/office/drawing/2014/main" id="{CA40F8AA-C288-0F28-1236-C874EA9B162B}"/>
              </a:ext>
            </a:extLst>
          </p:cNvPr>
          <p:cNvSpPr/>
          <p:nvPr/>
        </p:nvSpPr>
        <p:spPr>
          <a:xfrm>
            <a:off x="2108856" y="3914250"/>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8"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68" name="object 66">
            <a:extLst>
              <a:ext uri="{FF2B5EF4-FFF2-40B4-BE49-F238E27FC236}">
                <a16:creationId xmlns:a16="http://schemas.microsoft.com/office/drawing/2014/main" id="{30DC78D1-3D5A-859A-5E01-F282F8912B24}"/>
              </a:ext>
            </a:extLst>
          </p:cNvPr>
          <p:cNvSpPr txBox="1"/>
          <p:nvPr/>
        </p:nvSpPr>
        <p:spPr>
          <a:xfrm>
            <a:off x="2492671" y="4202617"/>
            <a:ext cx="222885" cy="275590"/>
          </a:xfrm>
          <a:prstGeom prst="rect">
            <a:avLst/>
          </a:prstGeom>
        </p:spPr>
        <p:txBody>
          <a:bodyPr vert="horz" wrap="square" lIns="0" tIns="11430" rIns="0" bIns="0" rtlCol="0">
            <a:spAutoFit/>
          </a:bodyPr>
          <a:lstStyle/>
          <a:p>
            <a:pPr marL="12700">
              <a:lnSpc>
                <a:spcPct val="100000"/>
              </a:lnSpc>
              <a:spcBef>
                <a:spcPts val="90"/>
              </a:spcBef>
            </a:pPr>
            <a:r>
              <a:rPr sz="1650" spc="-55" dirty="0">
                <a:solidFill>
                  <a:srgbClr val="333333"/>
                </a:solidFill>
                <a:latin typeface="Fira Sans Medium"/>
                <a:cs typeface="Fira Sans Medium"/>
              </a:rPr>
              <a:t>47</a:t>
            </a:r>
            <a:endParaRPr sz="1650">
              <a:latin typeface="Fira Sans Medium"/>
              <a:cs typeface="Fira Sans Medium"/>
            </a:endParaRPr>
          </a:p>
        </p:txBody>
      </p:sp>
      <p:sp>
        <p:nvSpPr>
          <p:cNvPr id="69" name="object 67">
            <a:extLst>
              <a:ext uri="{FF2B5EF4-FFF2-40B4-BE49-F238E27FC236}">
                <a16:creationId xmlns:a16="http://schemas.microsoft.com/office/drawing/2014/main" id="{792C7156-BAE4-5D8B-91B9-B0D6C8BF50E4}"/>
              </a:ext>
            </a:extLst>
          </p:cNvPr>
          <p:cNvSpPr txBox="1"/>
          <p:nvPr/>
        </p:nvSpPr>
        <p:spPr>
          <a:xfrm>
            <a:off x="2429089" y="4410952"/>
            <a:ext cx="354965" cy="166370"/>
          </a:xfrm>
          <a:prstGeom prst="rect">
            <a:avLst/>
          </a:prstGeom>
        </p:spPr>
        <p:txBody>
          <a:bodyPr vert="horz" wrap="square" lIns="0" tIns="15240" rIns="0" bIns="0" rtlCol="0">
            <a:spAutoFit/>
          </a:bodyPr>
          <a:lstStyle/>
          <a:p>
            <a:pPr marL="12700">
              <a:lnSpc>
                <a:spcPct val="100000"/>
              </a:lnSpc>
              <a:spcBef>
                <a:spcPts val="120"/>
              </a:spcBef>
            </a:pPr>
            <a:r>
              <a:rPr sz="900" b="0" spc="-20" dirty="0">
                <a:solidFill>
                  <a:srgbClr val="333333"/>
                </a:solidFill>
                <a:latin typeface="Fira Sans Light"/>
                <a:cs typeface="Fira Sans Light"/>
              </a:rPr>
              <a:t>P</a:t>
            </a:r>
            <a:r>
              <a:rPr sz="900" b="0" spc="5" dirty="0">
                <a:solidFill>
                  <a:srgbClr val="333333"/>
                </a:solidFill>
                <a:latin typeface="Fira Sans Light"/>
                <a:cs typeface="Fira Sans Light"/>
              </a:rPr>
              <a:t>a</a:t>
            </a:r>
            <a:r>
              <a:rPr sz="900" b="0" spc="-5" dirty="0">
                <a:solidFill>
                  <a:srgbClr val="333333"/>
                </a:solidFill>
                <a:latin typeface="Fira Sans Light"/>
                <a:cs typeface="Fira Sans Light"/>
              </a:rPr>
              <a:t>r</a:t>
            </a:r>
            <a:r>
              <a:rPr sz="900" b="0" spc="5" dirty="0">
                <a:solidFill>
                  <a:srgbClr val="333333"/>
                </a:solidFill>
                <a:latin typeface="Fira Sans Light"/>
                <a:cs typeface="Fira Sans Light"/>
              </a:rPr>
              <a:t>o</a:t>
            </a:r>
            <a:r>
              <a:rPr sz="900" b="0" spc="-5" dirty="0">
                <a:solidFill>
                  <a:srgbClr val="333333"/>
                </a:solidFill>
                <a:latin typeface="Fira Sans Light"/>
                <a:cs typeface="Fira Sans Light"/>
              </a:rPr>
              <a:t>le</a:t>
            </a:r>
            <a:endParaRPr sz="900">
              <a:latin typeface="Fira Sans Light"/>
              <a:cs typeface="Fira Sans Light"/>
            </a:endParaRPr>
          </a:p>
        </p:txBody>
      </p:sp>
      <p:sp>
        <p:nvSpPr>
          <p:cNvPr id="70" name="object 68">
            <a:extLst>
              <a:ext uri="{FF2B5EF4-FFF2-40B4-BE49-F238E27FC236}">
                <a16:creationId xmlns:a16="http://schemas.microsoft.com/office/drawing/2014/main" id="{C6185755-74F4-90BF-BD10-8213DA0AD5D7}"/>
              </a:ext>
            </a:extLst>
          </p:cNvPr>
          <p:cNvSpPr/>
          <p:nvPr/>
        </p:nvSpPr>
        <p:spPr>
          <a:xfrm>
            <a:off x="713389" y="3914250"/>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71" name="object 69">
            <a:extLst>
              <a:ext uri="{FF2B5EF4-FFF2-40B4-BE49-F238E27FC236}">
                <a16:creationId xmlns:a16="http://schemas.microsoft.com/office/drawing/2014/main" id="{B94FC0B2-7CDC-33D6-68D0-0F4BA48B97CF}"/>
              </a:ext>
            </a:extLst>
          </p:cNvPr>
          <p:cNvSpPr txBox="1"/>
          <p:nvPr/>
        </p:nvSpPr>
        <p:spPr>
          <a:xfrm>
            <a:off x="1141682" y="4202617"/>
            <a:ext cx="140335" cy="275590"/>
          </a:xfrm>
          <a:prstGeom prst="rect">
            <a:avLst/>
          </a:prstGeom>
        </p:spPr>
        <p:txBody>
          <a:bodyPr vert="horz" wrap="square" lIns="0" tIns="11430" rIns="0" bIns="0" rtlCol="0">
            <a:spAutoFit/>
          </a:bodyPr>
          <a:lstStyle/>
          <a:p>
            <a:pPr marL="12700">
              <a:lnSpc>
                <a:spcPct val="100000"/>
              </a:lnSpc>
              <a:spcBef>
                <a:spcPts val="90"/>
              </a:spcBef>
            </a:pPr>
            <a:r>
              <a:rPr sz="1650" spc="-10" dirty="0">
                <a:solidFill>
                  <a:srgbClr val="333333"/>
                </a:solidFill>
                <a:latin typeface="Fira Sans Medium"/>
                <a:cs typeface="Fira Sans Medium"/>
              </a:rPr>
              <a:t>4</a:t>
            </a:r>
            <a:endParaRPr sz="1650">
              <a:latin typeface="Fira Sans Medium"/>
              <a:cs typeface="Fira Sans Medium"/>
            </a:endParaRPr>
          </a:p>
        </p:txBody>
      </p:sp>
      <p:sp>
        <p:nvSpPr>
          <p:cNvPr id="72" name="object 70">
            <a:extLst>
              <a:ext uri="{FF2B5EF4-FFF2-40B4-BE49-F238E27FC236}">
                <a16:creationId xmlns:a16="http://schemas.microsoft.com/office/drawing/2014/main" id="{B30DC25E-C4EE-15DD-3203-C2CC1B2C9D8A}"/>
              </a:ext>
            </a:extLst>
          </p:cNvPr>
          <p:cNvSpPr txBox="1"/>
          <p:nvPr/>
        </p:nvSpPr>
        <p:spPr>
          <a:xfrm>
            <a:off x="789695" y="4410952"/>
            <a:ext cx="844550" cy="166370"/>
          </a:xfrm>
          <a:prstGeom prst="rect">
            <a:avLst/>
          </a:prstGeom>
        </p:spPr>
        <p:txBody>
          <a:bodyPr vert="horz" wrap="square" lIns="0" tIns="15240" rIns="0" bIns="0" rtlCol="0">
            <a:spAutoFit/>
          </a:bodyPr>
          <a:lstStyle/>
          <a:p>
            <a:pPr marL="12700">
              <a:lnSpc>
                <a:spcPct val="100000"/>
              </a:lnSpc>
              <a:spcBef>
                <a:spcPts val="120"/>
              </a:spcBef>
            </a:pPr>
            <a:r>
              <a:rPr sz="900" b="0" spc="5" dirty="0">
                <a:solidFill>
                  <a:srgbClr val="333333"/>
                </a:solidFill>
                <a:latin typeface="Fira Sans Light"/>
                <a:cs typeface="Fira Sans Light"/>
              </a:rPr>
              <a:t>Medical</a:t>
            </a:r>
            <a:r>
              <a:rPr sz="900" b="0" spc="-50" dirty="0">
                <a:solidFill>
                  <a:srgbClr val="333333"/>
                </a:solidFill>
                <a:latin typeface="Fira Sans Light"/>
                <a:cs typeface="Fira Sans Light"/>
              </a:rPr>
              <a:t> </a:t>
            </a:r>
            <a:r>
              <a:rPr sz="900" b="0" spc="0" dirty="0">
                <a:solidFill>
                  <a:srgbClr val="333333"/>
                </a:solidFill>
                <a:latin typeface="Fira Sans Light"/>
                <a:cs typeface="Fira Sans Light"/>
              </a:rPr>
              <a:t>release</a:t>
            </a:r>
            <a:endParaRPr sz="900">
              <a:latin typeface="Fira Sans Light"/>
              <a:cs typeface="Fira Sans Light"/>
            </a:endParaRPr>
          </a:p>
        </p:txBody>
      </p:sp>
      <p:sp>
        <p:nvSpPr>
          <p:cNvPr id="73" name="object 71">
            <a:extLst>
              <a:ext uri="{FF2B5EF4-FFF2-40B4-BE49-F238E27FC236}">
                <a16:creationId xmlns:a16="http://schemas.microsoft.com/office/drawing/2014/main" id="{89747956-57D5-9A8A-B952-BB286DB1FD46}"/>
              </a:ext>
            </a:extLst>
          </p:cNvPr>
          <p:cNvSpPr/>
          <p:nvPr/>
        </p:nvSpPr>
        <p:spPr>
          <a:xfrm>
            <a:off x="4899791" y="3914250"/>
            <a:ext cx="996950" cy="996950"/>
          </a:xfrm>
          <a:custGeom>
            <a:avLst/>
            <a:gdLst/>
            <a:ahLst/>
            <a:cxnLst/>
            <a:rect l="l" t="t" r="r" b="b"/>
            <a:pathLst>
              <a:path w="996950" h="996950">
                <a:moveTo>
                  <a:pt x="498284" y="996568"/>
                </a:moveTo>
                <a:lnTo>
                  <a:pt x="546272" y="994288"/>
                </a:lnTo>
                <a:lnTo>
                  <a:pt x="592970" y="987584"/>
                </a:lnTo>
                <a:lnTo>
                  <a:pt x="638168" y="976666"/>
                </a:lnTo>
                <a:lnTo>
                  <a:pt x="681658" y="961743"/>
                </a:lnTo>
                <a:lnTo>
                  <a:pt x="723231" y="943024"/>
                </a:lnTo>
                <a:lnTo>
                  <a:pt x="762678" y="920717"/>
                </a:lnTo>
                <a:lnTo>
                  <a:pt x="799791" y="895032"/>
                </a:lnTo>
                <a:lnTo>
                  <a:pt x="834359" y="866176"/>
                </a:lnTo>
                <a:lnTo>
                  <a:pt x="866176" y="834359"/>
                </a:lnTo>
                <a:lnTo>
                  <a:pt x="895032" y="799791"/>
                </a:lnTo>
                <a:lnTo>
                  <a:pt x="920717" y="762678"/>
                </a:lnTo>
                <a:lnTo>
                  <a:pt x="943024" y="723231"/>
                </a:lnTo>
                <a:lnTo>
                  <a:pt x="961743" y="681658"/>
                </a:lnTo>
                <a:lnTo>
                  <a:pt x="976666" y="638168"/>
                </a:lnTo>
                <a:lnTo>
                  <a:pt x="987584" y="592970"/>
                </a:lnTo>
                <a:lnTo>
                  <a:pt x="994288" y="546272"/>
                </a:lnTo>
                <a:lnTo>
                  <a:pt x="996569" y="498284"/>
                </a:lnTo>
                <a:lnTo>
                  <a:pt x="994288" y="450296"/>
                </a:lnTo>
                <a:lnTo>
                  <a:pt x="987584" y="403598"/>
                </a:lnTo>
                <a:lnTo>
                  <a:pt x="976666" y="358400"/>
                </a:lnTo>
                <a:lnTo>
                  <a:pt x="961743" y="314910"/>
                </a:lnTo>
                <a:lnTo>
                  <a:pt x="943024" y="273337"/>
                </a:lnTo>
                <a:lnTo>
                  <a:pt x="920717" y="233890"/>
                </a:lnTo>
                <a:lnTo>
                  <a:pt x="895032" y="196777"/>
                </a:lnTo>
                <a:lnTo>
                  <a:pt x="866176" y="162209"/>
                </a:lnTo>
                <a:lnTo>
                  <a:pt x="834359" y="130392"/>
                </a:lnTo>
                <a:lnTo>
                  <a:pt x="799791" y="101536"/>
                </a:lnTo>
                <a:lnTo>
                  <a:pt x="762678" y="75851"/>
                </a:lnTo>
                <a:lnTo>
                  <a:pt x="723231" y="53544"/>
                </a:lnTo>
                <a:lnTo>
                  <a:pt x="681658" y="34825"/>
                </a:lnTo>
                <a:lnTo>
                  <a:pt x="638168" y="19902"/>
                </a:lnTo>
                <a:lnTo>
                  <a:pt x="592970" y="8984"/>
                </a:lnTo>
                <a:lnTo>
                  <a:pt x="546272" y="2280"/>
                </a:lnTo>
                <a:lnTo>
                  <a:pt x="498284" y="0"/>
                </a:lnTo>
                <a:lnTo>
                  <a:pt x="450296" y="2280"/>
                </a:lnTo>
                <a:lnTo>
                  <a:pt x="403598" y="8984"/>
                </a:lnTo>
                <a:lnTo>
                  <a:pt x="358400" y="19902"/>
                </a:lnTo>
                <a:lnTo>
                  <a:pt x="314910" y="34825"/>
                </a:lnTo>
                <a:lnTo>
                  <a:pt x="273337" y="53544"/>
                </a:lnTo>
                <a:lnTo>
                  <a:pt x="233890" y="75851"/>
                </a:lnTo>
                <a:lnTo>
                  <a:pt x="196777" y="101536"/>
                </a:lnTo>
                <a:lnTo>
                  <a:pt x="162209" y="130392"/>
                </a:lnTo>
                <a:lnTo>
                  <a:pt x="130392" y="162209"/>
                </a:lnTo>
                <a:lnTo>
                  <a:pt x="101536" y="196777"/>
                </a:lnTo>
                <a:lnTo>
                  <a:pt x="75851" y="233890"/>
                </a:lnTo>
                <a:lnTo>
                  <a:pt x="53544" y="273337"/>
                </a:lnTo>
                <a:lnTo>
                  <a:pt x="34825" y="314910"/>
                </a:lnTo>
                <a:lnTo>
                  <a:pt x="19902" y="358400"/>
                </a:lnTo>
                <a:lnTo>
                  <a:pt x="8984" y="403598"/>
                </a:lnTo>
                <a:lnTo>
                  <a:pt x="2280" y="450296"/>
                </a:lnTo>
                <a:lnTo>
                  <a:pt x="0" y="498284"/>
                </a:lnTo>
                <a:lnTo>
                  <a:pt x="2280" y="546272"/>
                </a:lnTo>
                <a:lnTo>
                  <a:pt x="8984" y="592970"/>
                </a:lnTo>
                <a:lnTo>
                  <a:pt x="19902" y="638168"/>
                </a:lnTo>
                <a:lnTo>
                  <a:pt x="34825" y="681658"/>
                </a:lnTo>
                <a:lnTo>
                  <a:pt x="53544" y="723231"/>
                </a:lnTo>
                <a:lnTo>
                  <a:pt x="75851" y="762678"/>
                </a:lnTo>
                <a:lnTo>
                  <a:pt x="101536" y="799791"/>
                </a:lnTo>
                <a:lnTo>
                  <a:pt x="130392" y="834359"/>
                </a:lnTo>
                <a:lnTo>
                  <a:pt x="162209" y="866176"/>
                </a:lnTo>
                <a:lnTo>
                  <a:pt x="196777" y="895032"/>
                </a:lnTo>
                <a:lnTo>
                  <a:pt x="233890" y="920717"/>
                </a:lnTo>
                <a:lnTo>
                  <a:pt x="273337" y="943024"/>
                </a:lnTo>
                <a:lnTo>
                  <a:pt x="314910" y="961743"/>
                </a:lnTo>
                <a:lnTo>
                  <a:pt x="358400" y="976666"/>
                </a:lnTo>
                <a:lnTo>
                  <a:pt x="403598" y="987584"/>
                </a:lnTo>
                <a:lnTo>
                  <a:pt x="450296" y="994288"/>
                </a:lnTo>
                <a:lnTo>
                  <a:pt x="498284" y="996568"/>
                </a:lnTo>
                <a:close/>
              </a:path>
            </a:pathLst>
          </a:custGeom>
          <a:ln w="78130">
            <a:solidFill>
              <a:srgbClr val="0E4773"/>
            </a:solidFill>
          </a:ln>
        </p:spPr>
        <p:txBody>
          <a:bodyPr wrap="square" lIns="0" tIns="0" rIns="0" bIns="0" rtlCol="0"/>
          <a:lstStyle/>
          <a:p>
            <a:endParaRPr/>
          </a:p>
        </p:txBody>
      </p:sp>
      <p:sp>
        <p:nvSpPr>
          <p:cNvPr id="74" name="object 72">
            <a:extLst>
              <a:ext uri="{FF2B5EF4-FFF2-40B4-BE49-F238E27FC236}">
                <a16:creationId xmlns:a16="http://schemas.microsoft.com/office/drawing/2014/main" id="{FE5063DF-D1A1-7A7C-F66C-420688CAC03B}"/>
              </a:ext>
            </a:extLst>
          </p:cNvPr>
          <p:cNvSpPr txBox="1"/>
          <p:nvPr/>
        </p:nvSpPr>
        <p:spPr>
          <a:xfrm>
            <a:off x="5326314" y="4144022"/>
            <a:ext cx="144145" cy="275590"/>
          </a:xfrm>
          <a:prstGeom prst="rect">
            <a:avLst/>
          </a:prstGeom>
        </p:spPr>
        <p:txBody>
          <a:bodyPr vert="horz" wrap="square" lIns="0" tIns="11430" rIns="0" bIns="0" rtlCol="0">
            <a:spAutoFit/>
          </a:bodyPr>
          <a:lstStyle/>
          <a:p>
            <a:pPr marL="12700">
              <a:lnSpc>
                <a:spcPct val="100000"/>
              </a:lnSpc>
              <a:spcBef>
                <a:spcPts val="90"/>
              </a:spcBef>
            </a:pPr>
            <a:r>
              <a:rPr sz="1650" spc="-10" dirty="0">
                <a:solidFill>
                  <a:srgbClr val="333333"/>
                </a:solidFill>
                <a:latin typeface="Fira Sans Medium"/>
                <a:cs typeface="Fira Sans Medium"/>
              </a:rPr>
              <a:t>8</a:t>
            </a:r>
            <a:endParaRPr sz="1650">
              <a:latin typeface="Fira Sans Medium"/>
              <a:cs typeface="Fira Sans Medium"/>
            </a:endParaRPr>
          </a:p>
        </p:txBody>
      </p:sp>
      <p:sp>
        <p:nvSpPr>
          <p:cNvPr id="75" name="object 73">
            <a:extLst>
              <a:ext uri="{FF2B5EF4-FFF2-40B4-BE49-F238E27FC236}">
                <a16:creationId xmlns:a16="http://schemas.microsoft.com/office/drawing/2014/main" id="{CE04188F-7617-9B67-FCD7-2930A6189C24}"/>
              </a:ext>
            </a:extLst>
          </p:cNvPr>
          <p:cNvSpPr txBox="1"/>
          <p:nvPr/>
        </p:nvSpPr>
        <p:spPr>
          <a:xfrm>
            <a:off x="5017055" y="4352358"/>
            <a:ext cx="762635" cy="283845"/>
          </a:xfrm>
          <a:prstGeom prst="rect">
            <a:avLst/>
          </a:prstGeom>
        </p:spPr>
        <p:txBody>
          <a:bodyPr vert="horz" wrap="square" lIns="0" tIns="36195" rIns="0" bIns="0" rtlCol="0">
            <a:spAutoFit/>
          </a:bodyPr>
          <a:lstStyle/>
          <a:p>
            <a:pPr marL="51435" marR="5080" indent="-39370">
              <a:lnSpc>
                <a:spcPts val="919"/>
              </a:lnSpc>
              <a:spcBef>
                <a:spcPts val="285"/>
              </a:spcBef>
            </a:pPr>
            <a:r>
              <a:rPr sz="900" b="0" dirty="0">
                <a:solidFill>
                  <a:srgbClr val="333333"/>
                </a:solidFill>
                <a:latin typeface="Fira Sans Light"/>
                <a:cs typeface="Fira Sans Light"/>
              </a:rPr>
              <a:t>R</a:t>
            </a:r>
            <a:r>
              <a:rPr sz="900" b="0" spc="0" dirty="0">
                <a:solidFill>
                  <a:srgbClr val="333333"/>
                </a:solidFill>
                <a:latin typeface="Fira Sans Light"/>
                <a:cs typeface="Fira Sans Light"/>
              </a:rPr>
              <a:t>ehabilitation  programmes</a:t>
            </a:r>
            <a:endParaRPr sz="900" dirty="0">
              <a:latin typeface="Fira Sans Light"/>
              <a:cs typeface="Fira Sans Light"/>
            </a:endParaRPr>
          </a:p>
        </p:txBody>
      </p:sp>
      <p:sp>
        <p:nvSpPr>
          <p:cNvPr id="76" name="object 74">
            <a:extLst>
              <a:ext uri="{FF2B5EF4-FFF2-40B4-BE49-F238E27FC236}">
                <a16:creationId xmlns:a16="http://schemas.microsoft.com/office/drawing/2014/main" id="{46597244-DAE9-7E84-28B7-5277D1D2E710}"/>
              </a:ext>
            </a:extLst>
          </p:cNvPr>
          <p:cNvSpPr/>
          <p:nvPr/>
        </p:nvSpPr>
        <p:spPr>
          <a:xfrm>
            <a:off x="742677" y="5141672"/>
            <a:ext cx="1407160" cy="1407160"/>
          </a:xfrm>
          <a:custGeom>
            <a:avLst/>
            <a:gdLst/>
            <a:ahLst/>
            <a:cxnLst/>
            <a:rect l="l" t="t" r="r" b="b"/>
            <a:pathLst>
              <a:path w="1407160" h="1407160">
                <a:moveTo>
                  <a:pt x="703300" y="1406588"/>
                </a:moveTo>
                <a:lnTo>
                  <a:pt x="751452" y="1404966"/>
                </a:lnTo>
                <a:lnTo>
                  <a:pt x="798733" y="1400168"/>
                </a:lnTo>
                <a:lnTo>
                  <a:pt x="845038" y="1392300"/>
                </a:lnTo>
                <a:lnTo>
                  <a:pt x="890263" y="1381466"/>
                </a:lnTo>
                <a:lnTo>
                  <a:pt x="934304" y="1367771"/>
                </a:lnTo>
                <a:lnTo>
                  <a:pt x="977054" y="1351320"/>
                </a:lnTo>
                <a:lnTo>
                  <a:pt x="1018410" y="1332218"/>
                </a:lnTo>
                <a:lnTo>
                  <a:pt x="1058267" y="1310569"/>
                </a:lnTo>
                <a:lnTo>
                  <a:pt x="1096520" y="1286478"/>
                </a:lnTo>
                <a:lnTo>
                  <a:pt x="1133064" y="1260050"/>
                </a:lnTo>
                <a:lnTo>
                  <a:pt x="1167794" y="1231389"/>
                </a:lnTo>
                <a:lnTo>
                  <a:pt x="1200607" y="1200600"/>
                </a:lnTo>
                <a:lnTo>
                  <a:pt x="1231396" y="1167789"/>
                </a:lnTo>
                <a:lnTo>
                  <a:pt x="1260058" y="1133059"/>
                </a:lnTo>
                <a:lnTo>
                  <a:pt x="1286487" y="1096516"/>
                </a:lnTo>
                <a:lnTo>
                  <a:pt x="1310578" y="1058264"/>
                </a:lnTo>
                <a:lnTo>
                  <a:pt x="1332228" y="1018408"/>
                </a:lnTo>
                <a:lnTo>
                  <a:pt x="1351331" y="977052"/>
                </a:lnTo>
                <a:lnTo>
                  <a:pt x="1367783" y="934302"/>
                </a:lnTo>
                <a:lnTo>
                  <a:pt x="1381478" y="890262"/>
                </a:lnTo>
                <a:lnTo>
                  <a:pt x="1392312" y="845038"/>
                </a:lnTo>
                <a:lnTo>
                  <a:pt x="1400180" y="798732"/>
                </a:lnTo>
                <a:lnTo>
                  <a:pt x="1404978" y="751452"/>
                </a:lnTo>
                <a:lnTo>
                  <a:pt x="1406601" y="703300"/>
                </a:lnTo>
                <a:lnTo>
                  <a:pt x="1404978" y="655147"/>
                </a:lnTo>
                <a:lnTo>
                  <a:pt x="1400180" y="607865"/>
                </a:lnTo>
                <a:lnTo>
                  <a:pt x="1392312" y="561558"/>
                </a:lnTo>
                <a:lnTo>
                  <a:pt x="1381478" y="516332"/>
                </a:lnTo>
                <a:lnTo>
                  <a:pt x="1367783" y="472292"/>
                </a:lnTo>
                <a:lnTo>
                  <a:pt x="1351331" y="429541"/>
                </a:lnTo>
                <a:lnTo>
                  <a:pt x="1332228" y="388184"/>
                </a:lnTo>
                <a:lnTo>
                  <a:pt x="1310578" y="348328"/>
                </a:lnTo>
                <a:lnTo>
                  <a:pt x="1286487" y="310075"/>
                </a:lnTo>
                <a:lnTo>
                  <a:pt x="1260058" y="273531"/>
                </a:lnTo>
                <a:lnTo>
                  <a:pt x="1231396" y="238801"/>
                </a:lnTo>
                <a:lnTo>
                  <a:pt x="1200607" y="205989"/>
                </a:lnTo>
                <a:lnTo>
                  <a:pt x="1167794" y="175200"/>
                </a:lnTo>
                <a:lnTo>
                  <a:pt x="1133064" y="146539"/>
                </a:lnTo>
                <a:lnTo>
                  <a:pt x="1096520" y="120110"/>
                </a:lnTo>
                <a:lnTo>
                  <a:pt x="1058267" y="96019"/>
                </a:lnTo>
                <a:lnTo>
                  <a:pt x="1018410" y="74370"/>
                </a:lnTo>
                <a:lnTo>
                  <a:pt x="977054" y="55267"/>
                </a:lnTo>
                <a:lnTo>
                  <a:pt x="934304" y="38816"/>
                </a:lnTo>
                <a:lnTo>
                  <a:pt x="890263" y="25122"/>
                </a:lnTo>
                <a:lnTo>
                  <a:pt x="845038" y="14288"/>
                </a:lnTo>
                <a:lnTo>
                  <a:pt x="798733" y="6420"/>
                </a:lnTo>
                <a:lnTo>
                  <a:pt x="751452" y="1622"/>
                </a:lnTo>
                <a:lnTo>
                  <a:pt x="703300" y="0"/>
                </a:lnTo>
                <a:lnTo>
                  <a:pt x="655148" y="1622"/>
                </a:lnTo>
                <a:lnTo>
                  <a:pt x="607868" y="6420"/>
                </a:lnTo>
                <a:lnTo>
                  <a:pt x="561562" y="14288"/>
                </a:lnTo>
                <a:lnTo>
                  <a:pt x="516337" y="25122"/>
                </a:lnTo>
                <a:lnTo>
                  <a:pt x="472297" y="38816"/>
                </a:lnTo>
                <a:lnTo>
                  <a:pt x="429546" y="55267"/>
                </a:lnTo>
                <a:lnTo>
                  <a:pt x="388190" y="74370"/>
                </a:lnTo>
                <a:lnTo>
                  <a:pt x="348333" y="96019"/>
                </a:lnTo>
                <a:lnTo>
                  <a:pt x="310080" y="120110"/>
                </a:lnTo>
                <a:lnTo>
                  <a:pt x="273536" y="146539"/>
                </a:lnTo>
                <a:lnTo>
                  <a:pt x="238806" y="175200"/>
                </a:lnTo>
                <a:lnTo>
                  <a:pt x="205994" y="205989"/>
                </a:lnTo>
                <a:lnTo>
                  <a:pt x="175204" y="238801"/>
                </a:lnTo>
                <a:lnTo>
                  <a:pt x="146543" y="273531"/>
                </a:lnTo>
                <a:lnTo>
                  <a:pt x="120114" y="310075"/>
                </a:lnTo>
                <a:lnTo>
                  <a:pt x="96022" y="348328"/>
                </a:lnTo>
                <a:lnTo>
                  <a:pt x="74372" y="388184"/>
                </a:lnTo>
                <a:lnTo>
                  <a:pt x="55269" y="429541"/>
                </a:lnTo>
                <a:lnTo>
                  <a:pt x="38818" y="472292"/>
                </a:lnTo>
                <a:lnTo>
                  <a:pt x="25122" y="516332"/>
                </a:lnTo>
                <a:lnTo>
                  <a:pt x="14288" y="561558"/>
                </a:lnTo>
                <a:lnTo>
                  <a:pt x="6420" y="607865"/>
                </a:lnTo>
                <a:lnTo>
                  <a:pt x="1622" y="655147"/>
                </a:lnTo>
                <a:lnTo>
                  <a:pt x="0" y="703300"/>
                </a:lnTo>
                <a:lnTo>
                  <a:pt x="1622" y="751452"/>
                </a:lnTo>
                <a:lnTo>
                  <a:pt x="6420" y="798732"/>
                </a:lnTo>
                <a:lnTo>
                  <a:pt x="14288" y="845038"/>
                </a:lnTo>
                <a:lnTo>
                  <a:pt x="25122" y="890262"/>
                </a:lnTo>
                <a:lnTo>
                  <a:pt x="38818" y="934302"/>
                </a:lnTo>
                <a:lnTo>
                  <a:pt x="55269" y="977052"/>
                </a:lnTo>
                <a:lnTo>
                  <a:pt x="74372" y="1018408"/>
                </a:lnTo>
                <a:lnTo>
                  <a:pt x="96022" y="1058264"/>
                </a:lnTo>
                <a:lnTo>
                  <a:pt x="120114" y="1096516"/>
                </a:lnTo>
                <a:lnTo>
                  <a:pt x="146543" y="1133059"/>
                </a:lnTo>
                <a:lnTo>
                  <a:pt x="175204" y="1167789"/>
                </a:lnTo>
                <a:lnTo>
                  <a:pt x="205993" y="1200600"/>
                </a:lnTo>
                <a:lnTo>
                  <a:pt x="238806" y="1231389"/>
                </a:lnTo>
                <a:lnTo>
                  <a:pt x="273536" y="1260050"/>
                </a:lnTo>
                <a:lnTo>
                  <a:pt x="310080" y="1286478"/>
                </a:lnTo>
                <a:lnTo>
                  <a:pt x="348333" y="1310569"/>
                </a:lnTo>
                <a:lnTo>
                  <a:pt x="388190" y="1332218"/>
                </a:lnTo>
                <a:lnTo>
                  <a:pt x="429546" y="1351320"/>
                </a:lnTo>
                <a:lnTo>
                  <a:pt x="472297" y="1367771"/>
                </a:lnTo>
                <a:lnTo>
                  <a:pt x="516337" y="1381466"/>
                </a:lnTo>
                <a:lnTo>
                  <a:pt x="561562" y="1392300"/>
                </a:lnTo>
                <a:lnTo>
                  <a:pt x="607868" y="1400168"/>
                </a:lnTo>
                <a:lnTo>
                  <a:pt x="655148" y="1404966"/>
                </a:lnTo>
                <a:lnTo>
                  <a:pt x="703300" y="1406588"/>
                </a:lnTo>
                <a:close/>
              </a:path>
            </a:pathLst>
          </a:custGeom>
          <a:ln w="110274">
            <a:solidFill>
              <a:srgbClr val="B8263A"/>
            </a:solidFill>
          </a:ln>
        </p:spPr>
        <p:txBody>
          <a:bodyPr wrap="square" lIns="0" tIns="0" rIns="0" bIns="0" rtlCol="0"/>
          <a:lstStyle/>
          <a:p>
            <a:endParaRPr/>
          </a:p>
        </p:txBody>
      </p:sp>
      <p:sp>
        <p:nvSpPr>
          <p:cNvPr id="77" name="object 75">
            <a:extLst>
              <a:ext uri="{FF2B5EF4-FFF2-40B4-BE49-F238E27FC236}">
                <a16:creationId xmlns:a16="http://schemas.microsoft.com/office/drawing/2014/main" id="{485CA3B0-2DEA-BCD6-F93E-04FB1CEF7B69}"/>
              </a:ext>
            </a:extLst>
          </p:cNvPr>
          <p:cNvSpPr txBox="1"/>
          <p:nvPr/>
        </p:nvSpPr>
        <p:spPr>
          <a:xfrm>
            <a:off x="1102327" y="5528656"/>
            <a:ext cx="687070" cy="672465"/>
          </a:xfrm>
          <a:prstGeom prst="rect">
            <a:avLst/>
          </a:prstGeom>
        </p:spPr>
        <p:txBody>
          <a:bodyPr vert="horz" wrap="square" lIns="0" tIns="14604" rIns="0" bIns="0" rtlCol="0">
            <a:spAutoFit/>
          </a:bodyPr>
          <a:lstStyle/>
          <a:p>
            <a:pPr algn="ctr">
              <a:lnSpc>
                <a:spcPts val="2540"/>
              </a:lnSpc>
              <a:spcBef>
                <a:spcPts val="114"/>
              </a:spcBef>
            </a:pPr>
            <a:r>
              <a:rPr sz="2300" spc="-20" dirty="0">
                <a:solidFill>
                  <a:srgbClr val="435E85"/>
                </a:solidFill>
                <a:latin typeface="Fira Sans Medium"/>
                <a:cs typeface="Fira Sans Medium"/>
              </a:rPr>
              <a:t>471</a:t>
            </a:r>
            <a:endParaRPr sz="2300">
              <a:latin typeface="Fira Sans Medium"/>
              <a:cs typeface="Fira Sans Medium"/>
            </a:endParaRPr>
          </a:p>
          <a:p>
            <a:pPr algn="ctr">
              <a:lnSpc>
                <a:spcPts val="2540"/>
              </a:lnSpc>
            </a:pPr>
            <a:r>
              <a:rPr sz="2300" spc="-185" dirty="0">
                <a:solidFill>
                  <a:srgbClr val="435E85"/>
                </a:solidFill>
                <a:latin typeface="Fira Sans Medium"/>
                <a:cs typeface="Fira Sans Medium"/>
              </a:rPr>
              <a:t>T</a:t>
            </a:r>
            <a:r>
              <a:rPr sz="2300" spc="0" dirty="0">
                <a:solidFill>
                  <a:srgbClr val="435E85"/>
                </a:solidFill>
                <a:latin typeface="Fira Sans Medium"/>
                <a:cs typeface="Fira Sans Medium"/>
              </a:rPr>
              <a:t>otal</a:t>
            </a:r>
            <a:endParaRPr sz="2300">
              <a:latin typeface="Fira Sans Medium"/>
              <a:cs typeface="Fira Sans Medium"/>
            </a:endParaRPr>
          </a:p>
        </p:txBody>
      </p:sp>
      <p:sp>
        <p:nvSpPr>
          <p:cNvPr id="78" name="TextBox 77">
            <a:extLst>
              <a:ext uri="{FF2B5EF4-FFF2-40B4-BE49-F238E27FC236}">
                <a16:creationId xmlns:a16="http://schemas.microsoft.com/office/drawing/2014/main" id="{EF42E182-D40B-EC65-6020-8953BE0AA258}"/>
              </a:ext>
            </a:extLst>
          </p:cNvPr>
          <p:cNvSpPr txBox="1"/>
          <p:nvPr/>
        </p:nvSpPr>
        <p:spPr>
          <a:xfrm>
            <a:off x="2541628" y="5171094"/>
            <a:ext cx="7659647" cy="1477328"/>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The Complaints unit is delegated to receive urgent complaints when the inmate’s life is in danger, he or she has suffered a serious injury and needs medical attention, or has a specific request which is bound by time. In a matter where there is no eminent threat to the inmate’s life, the matter is referred to JICS Regional offices to attend.</a:t>
            </a:r>
            <a:endParaRPr lang="en-ZA" dirty="0">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F30E2CB2-7056-08EA-1FF5-5F61271C0A3D}"/>
              </a:ext>
            </a:extLst>
          </p:cNvPr>
          <p:cNvSpPr txBox="1"/>
          <p:nvPr/>
        </p:nvSpPr>
        <p:spPr>
          <a:xfrm>
            <a:off x="11802767" y="6550520"/>
            <a:ext cx="450937" cy="366292"/>
          </a:xfrm>
          <a:prstGeom prst="rect">
            <a:avLst/>
          </a:prstGeom>
          <a:noFill/>
        </p:spPr>
        <p:txBody>
          <a:bodyPr wrap="square" rtlCol="0">
            <a:spAutoFit/>
          </a:bodyPr>
          <a:lstStyle/>
          <a:p>
            <a:r>
              <a:rPr lang="en-ZA" dirty="0"/>
              <a:t>13</a:t>
            </a:r>
          </a:p>
        </p:txBody>
      </p:sp>
    </p:spTree>
    <p:extLst>
      <p:ext uri="{BB962C8B-B14F-4D97-AF65-F5344CB8AC3E}">
        <p14:creationId xmlns:p14="http://schemas.microsoft.com/office/powerpoint/2010/main" val="2026989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306884F5-FED7-08FB-0F1E-775FF8C2C1BF}"/>
              </a:ext>
            </a:extLst>
          </p:cNvPr>
          <p:cNvSpPr>
            <a:spLocks noGrp="1"/>
          </p:cNvSpPr>
          <p:nvPr>
            <p:ph type="ctrTitle"/>
          </p:nvPr>
        </p:nvSpPr>
        <p:spPr/>
        <p:txBody>
          <a:bodyPr/>
          <a:lstStyle/>
          <a:p>
            <a:r>
              <a:rPr lang="en-GB" dirty="0"/>
              <a:t>Mandatories</a:t>
            </a:r>
          </a:p>
        </p:txBody>
      </p:sp>
      <p:sp>
        <p:nvSpPr>
          <p:cNvPr id="2" name="object 2">
            <a:extLst>
              <a:ext uri="{FF2B5EF4-FFF2-40B4-BE49-F238E27FC236}">
                <a16:creationId xmlns:a16="http://schemas.microsoft.com/office/drawing/2014/main" id="{5CACE98D-5417-CD9D-0E0D-A709B1953EC1}"/>
              </a:ext>
            </a:extLst>
          </p:cNvPr>
          <p:cNvSpPr/>
          <p:nvPr/>
        </p:nvSpPr>
        <p:spPr>
          <a:xfrm>
            <a:off x="1041521" y="5036806"/>
            <a:ext cx="9883775" cy="733425"/>
          </a:xfrm>
          <a:custGeom>
            <a:avLst/>
            <a:gdLst/>
            <a:ahLst/>
            <a:cxnLst/>
            <a:rect l="l" t="t" r="r" b="b"/>
            <a:pathLst>
              <a:path w="9883775" h="733425">
                <a:moveTo>
                  <a:pt x="0" y="733209"/>
                </a:moveTo>
                <a:lnTo>
                  <a:pt x="9883508" y="733209"/>
                </a:lnTo>
                <a:lnTo>
                  <a:pt x="9883508" y="0"/>
                </a:lnTo>
                <a:lnTo>
                  <a:pt x="0" y="0"/>
                </a:lnTo>
                <a:lnTo>
                  <a:pt x="0" y="733209"/>
                </a:lnTo>
                <a:close/>
              </a:path>
            </a:pathLst>
          </a:custGeom>
          <a:solidFill>
            <a:srgbClr val="E1E2E3"/>
          </a:solidFill>
        </p:spPr>
        <p:txBody>
          <a:bodyPr wrap="square" lIns="0" tIns="0" rIns="0" bIns="0" rtlCol="0"/>
          <a:lstStyle/>
          <a:p>
            <a:endParaRPr/>
          </a:p>
        </p:txBody>
      </p:sp>
      <p:sp>
        <p:nvSpPr>
          <p:cNvPr id="3" name="object 3">
            <a:extLst>
              <a:ext uri="{FF2B5EF4-FFF2-40B4-BE49-F238E27FC236}">
                <a16:creationId xmlns:a16="http://schemas.microsoft.com/office/drawing/2014/main" id="{8DE533FC-60C6-A420-9C85-4DB2D9F374AE}"/>
              </a:ext>
            </a:extLst>
          </p:cNvPr>
          <p:cNvSpPr/>
          <p:nvPr/>
        </p:nvSpPr>
        <p:spPr>
          <a:xfrm>
            <a:off x="1041521" y="4123219"/>
            <a:ext cx="9883775" cy="733425"/>
          </a:xfrm>
          <a:custGeom>
            <a:avLst/>
            <a:gdLst/>
            <a:ahLst/>
            <a:cxnLst/>
            <a:rect l="l" t="t" r="r" b="b"/>
            <a:pathLst>
              <a:path w="9883775" h="733425">
                <a:moveTo>
                  <a:pt x="0" y="733209"/>
                </a:moveTo>
                <a:lnTo>
                  <a:pt x="9883508" y="733209"/>
                </a:lnTo>
                <a:lnTo>
                  <a:pt x="9883508" y="0"/>
                </a:lnTo>
                <a:lnTo>
                  <a:pt x="0" y="0"/>
                </a:lnTo>
                <a:lnTo>
                  <a:pt x="0" y="733209"/>
                </a:lnTo>
                <a:close/>
              </a:path>
            </a:pathLst>
          </a:custGeom>
          <a:solidFill>
            <a:srgbClr val="E1E2E3"/>
          </a:solidFill>
        </p:spPr>
        <p:txBody>
          <a:bodyPr wrap="square" lIns="0" tIns="0" rIns="0" bIns="0" rtlCol="0"/>
          <a:lstStyle/>
          <a:p>
            <a:endParaRPr/>
          </a:p>
        </p:txBody>
      </p:sp>
      <p:sp>
        <p:nvSpPr>
          <p:cNvPr id="4" name="object 4">
            <a:extLst>
              <a:ext uri="{FF2B5EF4-FFF2-40B4-BE49-F238E27FC236}">
                <a16:creationId xmlns:a16="http://schemas.microsoft.com/office/drawing/2014/main" id="{FEEC7AAB-B538-079E-04B8-98D701D98952}"/>
              </a:ext>
            </a:extLst>
          </p:cNvPr>
          <p:cNvSpPr/>
          <p:nvPr/>
        </p:nvSpPr>
        <p:spPr>
          <a:xfrm>
            <a:off x="683390" y="4140577"/>
            <a:ext cx="706755" cy="706755"/>
          </a:xfrm>
          <a:custGeom>
            <a:avLst/>
            <a:gdLst/>
            <a:ahLst/>
            <a:cxnLst/>
            <a:rect l="l" t="t" r="r" b="b"/>
            <a:pathLst>
              <a:path w="706755" h="706754">
                <a:moveTo>
                  <a:pt x="353339" y="0"/>
                </a:moveTo>
                <a:lnTo>
                  <a:pt x="305392" y="3225"/>
                </a:lnTo>
                <a:lnTo>
                  <a:pt x="259406" y="12622"/>
                </a:lnTo>
                <a:lnTo>
                  <a:pt x="215801" y="27768"/>
                </a:lnTo>
                <a:lnTo>
                  <a:pt x="175000" y="48243"/>
                </a:lnTo>
                <a:lnTo>
                  <a:pt x="137422" y="73625"/>
                </a:lnTo>
                <a:lnTo>
                  <a:pt x="103489" y="103493"/>
                </a:lnTo>
                <a:lnTo>
                  <a:pt x="73621" y="137427"/>
                </a:lnTo>
                <a:lnTo>
                  <a:pt x="48240" y="175006"/>
                </a:lnTo>
                <a:lnTo>
                  <a:pt x="27766" y="215807"/>
                </a:lnTo>
                <a:lnTo>
                  <a:pt x="12621" y="259410"/>
                </a:lnTo>
                <a:lnTo>
                  <a:pt x="3225" y="305395"/>
                </a:lnTo>
                <a:lnTo>
                  <a:pt x="0" y="353339"/>
                </a:lnTo>
                <a:lnTo>
                  <a:pt x="3225" y="401286"/>
                </a:lnTo>
                <a:lnTo>
                  <a:pt x="12621" y="447272"/>
                </a:lnTo>
                <a:lnTo>
                  <a:pt x="27766" y="490876"/>
                </a:lnTo>
                <a:lnTo>
                  <a:pt x="48240" y="531678"/>
                </a:lnTo>
                <a:lnTo>
                  <a:pt x="73621" y="569256"/>
                </a:lnTo>
                <a:lnTo>
                  <a:pt x="103489" y="603189"/>
                </a:lnTo>
                <a:lnTo>
                  <a:pt x="137422" y="633057"/>
                </a:lnTo>
                <a:lnTo>
                  <a:pt x="175000" y="658438"/>
                </a:lnTo>
                <a:lnTo>
                  <a:pt x="215801" y="678912"/>
                </a:lnTo>
                <a:lnTo>
                  <a:pt x="259406" y="694057"/>
                </a:lnTo>
                <a:lnTo>
                  <a:pt x="305392" y="703453"/>
                </a:lnTo>
                <a:lnTo>
                  <a:pt x="353339" y="706678"/>
                </a:lnTo>
                <a:lnTo>
                  <a:pt x="401286" y="703453"/>
                </a:lnTo>
                <a:lnTo>
                  <a:pt x="447272" y="694057"/>
                </a:lnTo>
                <a:lnTo>
                  <a:pt x="490876" y="678912"/>
                </a:lnTo>
                <a:lnTo>
                  <a:pt x="531678" y="658438"/>
                </a:lnTo>
                <a:lnTo>
                  <a:pt x="569256" y="633057"/>
                </a:lnTo>
                <a:lnTo>
                  <a:pt x="603189" y="603189"/>
                </a:lnTo>
                <a:lnTo>
                  <a:pt x="633057" y="569256"/>
                </a:lnTo>
                <a:lnTo>
                  <a:pt x="658438" y="531678"/>
                </a:lnTo>
                <a:lnTo>
                  <a:pt x="678912" y="490876"/>
                </a:lnTo>
                <a:lnTo>
                  <a:pt x="694057" y="447272"/>
                </a:lnTo>
                <a:lnTo>
                  <a:pt x="703453" y="401286"/>
                </a:lnTo>
                <a:lnTo>
                  <a:pt x="706678" y="353339"/>
                </a:lnTo>
                <a:lnTo>
                  <a:pt x="703453" y="305395"/>
                </a:lnTo>
                <a:lnTo>
                  <a:pt x="694057" y="259410"/>
                </a:lnTo>
                <a:lnTo>
                  <a:pt x="678912" y="215807"/>
                </a:lnTo>
                <a:lnTo>
                  <a:pt x="658438" y="175006"/>
                </a:lnTo>
                <a:lnTo>
                  <a:pt x="633057" y="137427"/>
                </a:lnTo>
                <a:lnTo>
                  <a:pt x="603189" y="103493"/>
                </a:lnTo>
                <a:lnTo>
                  <a:pt x="569256" y="73625"/>
                </a:lnTo>
                <a:lnTo>
                  <a:pt x="531678" y="48243"/>
                </a:lnTo>
                <a:lnTo>
                  <a:pt x="490876" y="27768"/>
                </a:lnTo>
                <a:lnTo>
                  <a:pt x="447272" y="12622"/>
                </a:lnTo>
                <a:lnTo>
                  <a:pt x="401286" y="3225"/>
                </a:lnTo>
                <a:lnTo>
                  <a:pt x="353339" y="0"/>
                </a:lnTo>
                <a:close/>
              </a:path>
            </a:pathLst>
          </a:custGeom>
          <a:solidFill>
            <a:srgbClr val="FFFFFF"/>
          </a:solidFill>
        </p:spPr>
        <p:txBody>
          <a:bodyPr wrap="square" lIns="0" tIns="0" rIns="0" bIns="0" rtlCol="0"/>
          <a:lstStyle/>
          <a:p>
            <a:endParaRPr/>
          </a:p>
        </p:txBody>
      </p:sp>
      <p:sp>
        <p:nvSpPr>
          <p:cNvPr id="5" name="object 5">
            <a:extLst>
              <a:ext uri="{FF2B5EF4-FFF2-40B4-BE49-F238E27FC236}">
                <a16:creationId xmlns:a16="http://schemas.microsoft.com/office/drawing/2014/main" id="{3D56402C-39B5-20D5-5270-7B6052C1CE56}"/>
              </a:ext>
            </a:extLst>
          </p:cNvPr>
          <p:cNvSpPr/>
          <p:nvPr/>
        </p:nvSpPr>
        <p:spPr>
          <a:xfrm>
            <a:off x="683390" y="4140577"/>
            <a:ext cx="706755" cy="706755"/>
          </a:xfrm>
          <a:custGeom>
            <a:avLst/>
            <a:gdLst/>
            <a:ahLst/>
            <a:cxnLst/>
            <a:rect l="l" t="t" r="r" b="b"/>
            <a:pathLst>
              <a:path w="706755" h="706754">
                <a:moveTo>
                  <a:pt x="353339" y="706678"/>
                </a:moveTo>
                <a:lnTo>
                  <a:pt x="401286" y="703453"/>
                </a:lnTo>
                <a:lnTo>
                  <a:pt x="447272" y="694057"/>
                </a:lnTo>
                <a:lnTo>
                  <a:pt x="490876" y="678912"/>
                </a:lnTo>
                <a:lnTo>
                  <a:pt x="531678" y="658438"/>
                </a:lnTo>
                <a:lnTo>
                  <a:pt x="569256" y="633057"/>
                </a:lnTo>
                <a:lnTo>
                  <a:pt x="603189" y="603189"/>
                </a:lnTo>
                <a:lnTo>
                  <a:pt x="633057" y="569256"/>
                </a:lnTo>
                <a:lnTo>
                  <a:pt x="658438" y="531678"/>
                </a:lnTo>
                <a:lnTo>
                  <a:pt x="678912" y="490876"/>
                </a:lnTo>
                <a:lnTo>
                  <a:pt x="694057" y="447272"/>
                </a:lnTo>
                <a:lnTo>
                  <a:pt x="703453" y="401286"/>
                </a:lnTo>
                <a:lnTo>
                  <a:pt x="706678" y="353339"/>
                </a:lnTo>
                <a:lnTo>
                  <a:pt x="703453" y="305395"/>
                </a:lnTo>
                <a:lnTo>
                  <a:pt x="694057" y="259410"/>
                </a:lnTo>
                <a:lnTo>
                  <a:pt x="678912" y="215807"/>
                </a:lnTo>
                <a:lnTo>
                  <a:pt x="658438" y="175006"/>
                </a:lnTo>
                <a:lnTo>
                  <a:pt x="633057" y="137427"/>
                </a:lnTo>
                <a:lnTo>
                  <a:pt x="603189" y="103493"/>
                </a:lnTo>
                <a:lnTo>
                  <a:pt x="569256" y="73625"/>
                </a:lnTo>
                <a:lnTo>
                  <a:pt x="531678" y="48243"/>
                </a:lnTo>
                <a:lnTo>
                  <a:pt x="490876" y="27768"/>
                </a:lnTo>
                <a:lnTo>
                  <a:pt x="447272" y="12622"/>
                </a:lnTo>
                <a:lnTo>
                  <a:pt x="401286" y="3225"/>
                </a:lnTo>
                <a:lnTo>
                  <a:pt x="353339" y="0"/>
                </a:lnTo>
                <a:lnTo>
                  <a:pt x="305392" y="3225"/>
                </a:lnTo>
                <a:lnTo>
                  <a:pt x="259406" y="12622"/>
                </a:lnTo>
                <a:lnTo>
                  <a:pt x="215801" y="27768"/>
                </a:lnTo>
                <a:lnTo>
                  <a:pt x="175000" y="48243"/>
                </a:lnTo>
                <a:lnTo>
                  <a:pt x="137422" y="73625"/>
                </a:lnTo>
                <a:lnTo>
                  <a:pt x="103489" y="103493"/>
                </a:lnTo>
                <a:lnTo>
                  <a:pt x="73621" y="137427"/>
                </a:lnTo>
                <a:lnTo>
                  <a:pt x="48240" y="175006"/>
                </a:lnTo>
                <a:lnTo>
                  <a:pt x="27766" y="215807"/>
                </a:lnTo>
                <a:lnTo>
                  <a:pt x="12621" y="259410"/>
                </a:lnTo>
                <a:lnTo>
                  <a:pt x="3225" y="305395"/>
                </a:lnTo>
                <a:lnTo>
                  <a:pt x="0" y="353339"/>
                </a:lnTo>
                <a:lnTo>
                  <a:pt x="3225" y="401286"/>
                </a:lnTo>
                <a:lnTo>
                  <a:pt x="12621" y="447272"/>
                </a:lnTo>
                <a:lnTo>
                  <a:pt x="27766" y="490876"/>
                </a:lnTo>
                <a:lnTo>
                  <a:pt x="48240" y="531678"/>
                </a:lnTo>
                <a:lnTo>
                  <a:pt x="73621" y="569256"/>
                </a:lnTo>
                <a:lnTo>
                  <a:pt x="103489" y="603189"/>
                </a:lnTo>
                <a:lnTo>
                  <a:pt x="137422" y="633057"/>
                </a:lnTo>
                <a:lnTo>
                  <a:pt x="175000" y="658438"/>
                </a:lnTo>
                <a:lnTo>
                  <a:pt x="215801" y="678912"/>
                </a:lnTo>
                <a:lnTo>
                  <a:pt x="259406" y="694057"/>
                </a:lnTo>
                <a:lnTo>
                  <a:pt x="305392" y="703453"/>
                </a:lnTo>
                <a:lnTo>
                  <a:pt x="353339" y="706678"/>
                </a:lnTo>
                <a:close/>
              </a:path>
            </a:pathLst>
          </a:custGeom>
          <a:ln w="27520">
            <a:solidFill>
              <a:srgbClr val="0E4773"/>
            </a:solidFill>
          </a:ln>
        </p:spPr>
        <p:txBody>
          <a:bodyPr wrap="square" lIns="0" tIns="0" rIns="0" bIns="0" rtlCol="0"/>
          <a:lstStyle/>
          <a:p>
            <a:endParaRPr/>
          </a:p>
        </p:txBody>
      </p:sp>
      <p:sp>
        <p:nvSpPr>
          <p:cNvPr id="6" name="object 6">
            <a:extLst>
              <a:ext uri="{FF2B5EF4-FFF2-40B4-BE49-F238E27FC236}">
                <a16:creationId xmlns:a16="http://schemas.microsoft.com/office/drawing/2014/main" id="{24E79BB0-9913-6464-4FD5-EEA2F89D57BA}"/>
              </a:ext>
            </a:extLst>
          </p:cNvPr>
          <p:cNvSpPr/>
          <p:nvPr/>
        </p:nvSpPr>
        <p:spPr>
          <a:xfrm>
            <a:off x="683390" y="5043275"/>
            <a:ext cx="706755" cy="706755"/>
          </a:xfrm>
          <a:custGeom>
            <a:avLst/>
            <a:gdLst/>
            <a:ahLst/>
            <a:cxnLst/>
            <a:rect l="l" t="t" r="r" b="b"/>
            <a:pathLst>
              <a:path w="706755" h="706754">
                <a:moveTo>
                  <a:pt x="353339" y="0"/>
                </a:moveTo>
                <a:lnTo>
                  <a:pt x="305392" y="3225"/>
                </a:lnTo>
                <a:lnTo>
                  <a:pt x="259406" y="12622"/>
                </a:lnTo>
                <a:lnTo>
                  <a:pt x="215801" y="27768"/>
                </a:lnTo>
                <a:lnTo>
                  <a:pt x="175000" y="48243"/>
                </a:lnTo>
                <a:lnTo>
                  <a:pt x="137422" y="73625"/>
                </a:lnTo>
                <a:lnTo>
                  <a:pt x="103489" y="103493"/>
                </a:lnTo>
                <a:lnTo>
                  <a:pt x="73621" y="137427"/>
                </a:lnTo>
                <a:lnTo>
                  <a:pt x="48240" y="175006"/>
                </a:lnTo>
                <a:lnTo>
                  <a:pt x="27766" y="215807"/>
                </a:lnTo>
                <a:lnTo>
                  <a:pt x="12621" y="259410"/>
                </a:lnTo>
                <a:lnTo>
                  <a:pt x="3225" y="305395"/>
                </a:lnTo>
                <a:lnTo>
                  <a:pt x="0" y="353339"/>
                </a:lnTo>
                <a:lnTo>
                  <a:pt x="3225" y="401286"/>
                </a:lnTo>
                <a:lnTo>
                  <a:pt x="12621" y="447272"/>
                </a:lnTo>
                <a:lnTo>
                  <a:pt x="27766" y="490876"/>
                </a:lnTo>
                <a:lnTo>
                  <a:pt x="48240" y="531678"/>
                </a:lnTo>
                <a:lnTo>
                  <a:pt x="73621" y="569256"/>
                </a:lnTo>
                <a:lnTo>
                  <a:pt x="103489" y="603189"/>
                </a:lnTo>
                <a:lnTo>
                  <a:pt x="137422" y="633057"/>
                </a:lnTo>
                <a:lnTo>
                  <a:pt x="175000" y="658438"/>
                </a:lnTo>
                <a:lnTo>
                  <a:pt x="215801" y="678912"/>
                </a:lnTo>
                <a:lnTo>
                  <a:pt x="259406" y="694057"/>
                </a:lnTo>
                <a:lnTo>
                  <a:pt x="305392" y="703453"/>
                </a:lnTo>
                <a:lnTo>
                  <a:pt x="353339" y="706678"/>
                </a:lnTo>
                <a:lnTo>
                  <a:pt x="401286" y="703453"/>
                </a:lnTo>
                <a:lnTo>
                  <a:pt x="447272" y="694057"/>
                </a:lnTo>
                <a:lnTo>
                  <a:pt x="490876" y="678912"/>
                </a:lnTo>
                <a:lnTo>
                  <a:pt x="531678" y="658438"/>
                </a:lnTo>
                <a:lnTo>
                  <a:pt x="569256" y="633057"/>
                </a:lnTo>
                <a:lnTo>
                  <a:pt x="603189" y="603189"/>
                </a:lnTo>
                <a:lnTo>
                  <a:pt x="633057" y="569256"/>
                </a:lnTo>
                <a:lnTo>
                  <a:pt x="658438" y="531678"/>
                </a:lnTo>
                <a:lnTo>
                  <a:pt x="678912" y="490876"/>
                </a:lnTo>
                <a:lnTo>
                  <a:pt x="694057" y="447272"/>
                </a:lnTo>
                <a:lnTo>
                  <a:pt x="703453" y="401286"/>
                </a:lnTo>
                <a:lnTo>
                  <a:pt x="706678" y="353339"/>
                </a:lnTo>
                <a:lnTo>
                  <a:pt x="703453" y="305395"/>
                </a:lnTo>
                <a:lnTo>
                  <a:pt x="694057" y="259410"/>
                </a:lnTo>
                <a:lnTo>
                  <a:pt x="678912" y="215807"/>
                </a:lnTo>
                <a:lnTo>
                  <a:pt x="658438" y="175006"/>
                </a:lnTo>
                <a:lnTo>
                  <a:pt x="633057" y="137427"/>
                </a:lnTo>
                <a:lnTo>
                  <a:pt x="603189" y="103493"/>
                </a:lnTo>
                <a:lnTo>
                  <a:pt x="569256" y="73625"/>
                </a:lnTo>
                <a:lnTo>
                  <a:pt x="531678" y="48243"/>
                </a:lnTo>
                <a:lnTo>
                  <a:pt x="490876" y="27768"/>
                </a:lnTo>
                <a:lnTo>
                  <a:pt x="447272" y="12622"/>
                </a:lnTo>
                <a:lnTo>
                  <a:pt x="401286" y="3225"/>
                </a:lnTo>
                <a:lnTo>
                  <a:pt x="353339" y="0"/>
                </a:lnTo>
                <a:close/>
              </a:path>
            </a:pathLst>
          </a:custGeom>
          <a:solidFill>
            <a:srgbClr val="FFFFFF"/>
          </a:solidFill>
          <a:ln>
            <a:solidFill>
              <a:srgbClr val="0E4773"/>
            </a:solidFill>
          </a:ln>
        </p:spPr>
        <p:txBody>
          <a:bodyPr wrap="square" lIns="0" tIns="0" rIns="0" bIns="0" rtlCol="0"/>
          <a:lstStyle/>
          <a:p>
            <a:endParaRPr/>
          </a:p>
        </p:txBody>
      </p:sp>
      <p:sp>
        <p:nvSpPr>
          <p:cNvPr id="7" name="object 7">
            <a:extLst>
              <a:ext uri="{FF2B5EF4-FFF2-40B4-BE49-F238E27FC236}">
                <a16:creationId xmlns:a16="http://schemas.microsoft.com/office/drawing/2014/main" id="{0C71B708-5738-004D-99BA-7C531F4C12D8}"/>
              </a:ext>
            </a:extLst>
          </p:cNvPr>
          <p:cNvSpPr/>
          <p:nvPr/>
        </p:nvSpPr>
        <p:spPr>
          <a:xfrm>
            <a:off x="683390" y="5043275"/>
            <a:ext cx="706755" cy="706755"/>
          </a:xfrm>
          <a:custGeom>
            <a:avLst/>
            <a:gdLst/>
            <a:ahLst/>
            <a:cxnLst/>
            <a:rect l="l" t="t" r="r" b="b"/>
            <a:pathLst>
              <a:path w="706755" h="706754">
                <a:moveTo>
                  <a:pt x="353339" y="706678"/>
                </a:moveTo>
                <a:lnTo>
                  <a:pt x="401286" y="703453"/>
                </a:lnTo>
                <a:lnTo>
                  <a:pt x="447272" y="694057"/>
                </a:lnTo>
                <a:lnTo>
                  <a:pt x="490876" y="678912"/>
                </a:lnTo>
                <a:lnTo>
                  <a:pt x="531678" y="658438"/>
                </a:lnTo>
                <a:lnTo>
                  <a:pt x="569256" y="633057"/>
                </a:lnTo>
                <a:lnTo>
                  <a:pt x="603189" y="603189"/>
                </a:lnTo>
                <a:lnTo>
                  <a:pt x="633057" y="569256"/>
                </a:lnTo>
                <a:lnTo>
                  <a:pt x="658438" y="531678"/>
                </a:lnTo>
                <a:lnTo>
                  <a:pt x="678912" y="490876"/>
                </a:lnTo>
                <a:lnTo>
                  <a:pt x="694057" y="447272"/>
                </a:lnTo>
                <a:lnTo>
                  <a:pt x="703453" y="401286"/>
                </a:lnTo>
                <a:lnTo>
                  <a:pt x="706678" y="353339"/>
                </a:lnTo>
                <a:lnTo>
                  <a:pt x="703453" y="305395"/>
                </a:lnTo>
                <a:lnTo>
                  <a:pt x="694057" y="259410"/>
                </a:lnTo>
                <a:lnTo>
                  <a:pt x="678912" y="215807"/>
                </a:lnTo>
                <a:lnTo>
                  <a:pt x="658438" y="175006"/>
                </a:lnTo>
                <a:lnTo>
                  <a:pt x="633057" y="137427"/>
                </a:lnTo>
                <a:lnTo>
                  <a:pt x="603189" y="103493"/>
                </a:lnTo>
                <a:lnTo>
                  <a:pt x="569256" y="73625"/>
                </a:lnTo>
                <a:lnTo>
                  <a:pt x="531678" y="48243"/>
                </a:lnTo>
                <a:lnTo>
                  <a:pt x="490876" y="27768"/>
                </a:lnTo>
                <a:lnTo>
                  <a:pt x="447272" y="12622"/>
                </a:lnTo>
                <a:lnTo>
                  <a:pt x="401286" y="3225"/>
                </a:lnTo>
                <a:lnTo>
                  <a:pt x="353339" y="0"/>
                </a:lnTo>
                <a:lnTo>
                  <a:pt x="305392" y="3225"/>
                </a:lnTo>
                <a:lnTo>
                  <a:pt x="259406" y="12622"/>
                </a:lnTo>
                <a:lnTo>
                  <a:pt x="215801" y="27768"/>
                </a:lnTo>
                <a:lnTo>
                  <a:pt x="175000" y="48243"/>
                </a:lnTo>
                <a:lnTo>
                  <a:pt x="137422" y="73625"/>
                </a:lnTo>
                <a:lnTo>
                  <a:pt x="103489" y="103493"/>
                </a:lnTo>
                <a:lnTo>
                  <a:pt x="73621" y="137427"/>
                </a:lnTo>
                <a:lnTo>
                  <a:pt x="48240" y="175006"/>
                </a:lnTo>
                <a:lnTo>
                  <a:pt x="27766" y="215807"/>
                </a:lnTo>
                <a:lnTo>
                  <a:pt x="12621" y="259410"/>
                </a:lnTo>
                <a:lnTo>
                  <a:pt x="3225" y="305395"/>
                </a:lnTo>
                <a:lnTo>
                  <a:pt x="0" y="353339"/>
                </a:lnTo>
                <a:lnTo>
                  <a:pt x="3225" y="401286"/>
                </a:lnTo>
                <a:lnTo>
                  <a:pt x="12621" y="447272"/>
                </a:lnTo>
                <a:lnTo>
                  <a:pt x="27766" y="490876"/>
                </a:lnTo>
                <a:lnTo>
                  <a:pt x="48240" y="531678"/>
                </a:lnTo>
                <a:lnTo>
                  <a:pt x="73621" y="569256"/>
                </a:lnTo>
                <a:lnTo>
                  <a:pt x="103489" y="603189"/>
                </a:lnTo>
                <a:lnTo>
                  <a:pt x="137422" y="633057"/>
                </a:lnTo>
                <a:lnTo>
                  <a:pt x="175000" y="658438"/>
                </a:lnTo>
                <a:lnTo>
                  <a:pt x="215801" y="678912"/>
                </a:lnTo>
                <a:lnTo>
                  <a:pt x="259406" y="694057"/>
                </a:lnTo>
                <a:lnTo>
                  <a:pt x="305392" y="703453"/>
                </a:lnTo>
                <a:lnTo>
                  <a:pt x="353339" y="706678"/>
                </a:lnTo>
                <a:close/>
              </a:path>
            </a:pathLst>
          </a:custGeom>
          <a:ln w="27520">
            <a:solidFill>
              <a:srgbClr val="0E4773"/>
            </a:solidFill>
          </a:ln>
        </p:spPr>
        <p:txBody>
          <a:bodyPr wrap="square" lIns="0" tIns="0" rIns="0" bIns="0" rtlCol="0"/>
          <a:lstStyle/>
          <a:p>
            <a:endParaRPr/>
          </a:p>
        </p:txBody>
      </p:sp>
      <p:sp>
        <p:nvSpPr>
          <p:cNvPr id="8" name="object 8">
            <a:extLst>
              <a:ext uri="{FF2B5EF4-FFF2-40B4-BE49-F238E27FC236}">
                <a16:creationId xmlns:a16="http://schemas.microsoft.com/office/drawing/2014/main" id="{0332C309-D6E5-E12F-BF2B-5CE4BCE505B7}"/>
              </a:ext>
            </a:extLst>
          </p:cNvPr>
          <p:cNvSpPr/>
          <p:nvPr/>
        </p:nvSpPr>
        <p:spPr>
          <a:xfrm>
            <a:off x="1041521" y="3209619"/>
            <a:ext cx="9883775" cy="733425"/>
          </a:xfrm>
          <a:custGeom>
            <a:avLst/>
            <a:gdLst/>
            <a:ahLst/>
            <a:cxnLst/>
            <a:rect l="l" t="t" r="r" b="b"/>
            <a:pathLst>
              <a:path w="9883775" h="733425">
                <a:moveTo>
                  <a:pt x="0" y="733209"/>
                </a:moveTo>
                <a:lnTo>
                  <a:pt x="9883508" y="733209"/>
                </a:lnTo>
                <a:lnTo>
                  <a:pt x="9883508" y="0"/>
                </a:lnTo>
                <a:lnTo>
                  <a:pt x="0" y="0"/>
                </a:lnTo>
                <a:lnTo>
                  <a:pt x="0" y="733209"/>
                </a:lnTo>
                <a:close/>
              </a:path>
            </a:pathLst>
          </a:custGeom>
          <a:solidFill>
            <a:srgbClr val="E1E2E3"/>
          </a:solidFill>
        </p:spPr>
        <p:txBody>
          <a:bodyPr wrap="square" lIns="0" tIns="0" rIns="0" bIns="0" rtlCol="0"/>
          <a:lstStyle/>
          <a:p>
            <a:endParaRPr/>
          </a:p>
        </p:txBody>
      </p:sp>
      <p:sp>
        <p:nvSpPr>
          <p:cNvPr id="9" name="object 9">
            <a:extLst>
              <a:ext uri="{FF2B5EF4-FFF2-40B4-BE49-F238E27FC236}">
                <a16:creationId xmlns:a16="http://schemas.microsoft.com/office/drawing/2014/main" id="{A082028E-B3FF-D5C3-4F58-6E4376480D76}"/>
              </a:ext>
            </a:extLst>
          </p:cNvPr>
          <p:cNvSpPr/>
          <p:nvPr/>
        </p:nvSpPr>
        <p:spPr>
          <a:xfrm>
            <a:off x="683390" y="3220845"/>
            <a:ext cx="706755" cy="706755"/>
          </a:xfrm>
          <a:custGeom>
            <a:avLst/>
            <a:gdLst/>
            <a:ahLst/>
            <a:cxnLst/>
            <a:rect l="l" t="t" r="r" b="b"/>
            <a:pathLst>
              <a:path w="706755" h="706754">
                <a:moveTo>
                  <a:pt x="353339" y="0"/>
                </a:moveTo>
                <a:lnTo>
                  <a:pt x="305392" y="3225"/>
                </a:lnTo>
                <a:lnTo>
                  <a:pt x="259406" y="12622"/>
                </a:lnTo>
                <a:lnTo>
                  <a:pt x="215801" y="27768"/>
                </a:lnTo>
                <a:lnTo>
                  <a:pt x="175000" y="48243"/>
                </a:lnTo>
                <a:lnTo>
                  <a:pt x="137422" y="73625"/>
                </a:lnTo>
                <a:lnTo>
                  <a:pt x="103489" y="103493"/>
                </a:lnTo>
                <a:lnTo>
                  <a:pt x="73621" y="137427"/>
                </a:lnTo>
                <a:lnTo>
                  <a:pt x="48240" y="175006"/>
                </a:lnTo>
                <a:lnTo>
                  <a:pt x="27766" y="215807"/>
                </a:lnTo>
                <a:lnTo>
                  <a:pt x="12621" y="259410"/>
                </a:lnTo>
                <a:lnTo>
                  <a:pt x="3225" y="305395"/>
                </a:lnTo>
                <a:lnTo>
                  <a:pt x="0" y="353339"/>
                </a:lnTo>
                <a:lnTo>
                  <a:pt x="3225" y="401286"/>
                </a:lnTo>
                <a:lnTo>
                  <a:pt x="12621" y="447272"/>
                </a:lnTo>
                <a:lnTo>
                  <a:pt x="27766" y="490876"/>
                </a:lnTo>
                <a:lnTo>
                  <a:pt x="48240" y="531678"/>
                </a:lnTo>
                <a:lnTo>
                  <a:pt x="73621" y="569256"/>
                </a:lnTo>
                <a:lnTo>
                  <a:pt x="103489" y="603189"/>
                </a:lnTo>
                <a:lnTo>
                  <a:pt x="137422" y="633057"/>
                </a:lnTo>
                <a:lnTo>
                  <a:pt x="175000" y="658438"/>
                </a:lnTo>
                <a:lnTo>
                  <a:pt x="215801" y="678912"/>
                </a:lnTo>
                <a:lnTo>
                  <a:pt x="259406" y="694057"/>
                </a:lnTo>
                <a:lnTo>
                  <a:pt x="305392" y="703453"/>
                </a:lnTo>
                <a:lnTo>
                  <a:pt x="353339" y="706678"/>
                </a:lnTo>
                <a:lnTo>
                  <a:pt x="401286" y="703453"/>
                </a:lnTo>
                <a:lnTo>
                  <a:pt x="447272" y="694057"/>
                </a:lnTo>
                <a:lnTo>
                  <a:pt x="490876" y="678912"/>
                </a:lnTo>
                <a:lnTo>
                  <a:pt x="531678" y="658438"/>
                </a:lnTo>
                <a:lnTo>
                  <a:pt x="569256" y="633057"/>
                </a:lnTo>
                <a:lnTo>
                  <a:pt x="603189" y="603189"/>
                </a:lnTo>
                <a:lnTo>
                  <a:pt x="633057" y="569256"/>
                </a:lnTo>
                <a:lnTo>
                  <a:pt x="658438" y="531678"/>
                </a:lnTo>
                <a:lnTo>
                  <a:pt x="678912" y="490876"/>
                </a:lnTo>
                <a:lnTo>
                  <a:pt x="694057" y="447272"/>
                </a:lnTo>
                <a:lnTo>
                  <a:pt x="703453" y="401286"/>
                </a:lnTo>
                <a:lnTo>
                  <a:pt x="706678" y="353339"/>
                </a:lnTo>
                <a:lnTo>
                  <a:pt x="703453" y="305395"/>
                </a:lnTo>
                <a:lnTo>
                  <a:pt x="694057" y="259410"/>
                </a:lnTo>
                <a:lnTo>
                  <a:pt x="678912" y="215807"/>
                </a:lnTo>
                <a:lnTo>
                  <a:pt x="658438" y="175006"/>
                </a:lnTo>
                <a:lnTo>
                  <a:pt x="633057" y="137427"/>
                </a:lnTo>
                <a:lnTo>
                  <a:pt x="603189" y="103493"/>
                </a:lnTo>
                <a:lnTo>
                  <a:pt x="569256" y="73625"/>
                </a:lnTo>
                <a:lnTo>
                  <a:pt x="531678" y="48243"/>
                </a:lnTo>
                <a:lnTo>
                  <a:pt x="490876" y="27768"/>
                </a:lnTo>
                <a:lnTo>
                  <a:pt x="447272" y="12622"/>
                </a:lnTo>
                <a:lnTo>
                  <a:pt x="401286" y="3225"/>
                </a:lnTo>
                <a:lnTo>
                  <a:pt x="353339" y="0"/>
                </a:lnTo>
                <a:close/>
              </a:path>
            </a:pathLst>
          </a:custGeom>
          <a:solidFill>
            <a:srgbClr val="FFFFFF"/>
          </a:solidFill>
        </p:spPr>
        <p:txBody>
          <a:bodyPr wrap="square" lIns="0" tIns="0" rIns="0" bIns="0" rtlCol="0"/>
          <a:lstStyle/>
          <a:p>
            <a:endParaRPr/>
          </a:p>
        </p:txBody>
      </p:sp>
      <p:sp>
        <p:nvSpPr>
          <p:cNvPr id="10" name="object 10">
            <a:extLst>
              <a:ext uri="{FF2B5EF4-FFF2-40B4-BE49-F238E27FC236}">
                <a16:creationId xmlns:a16="http://schemas.microsoft.com/office/drawing/2014/main" id="{72653661-E818-C295-0766-51C1BC68DD33}"/>
              </a:ext>
            </a:extLst>
          </p:cNvPr>
          <p:cNvSpPr/>
          <p:nvPr/>
        </p:nvSpPr>
        <p:spPr>
          <a:xfrm>
            <a:off x="683390" y="3220845"/>
            <a:ext cx="706755" cy="706755"/>
          </a:xfrm>
          <a:custGeom>
            <a:avLst/>
            <a:gdLst/>
            <a:ahLst/>
            <a:cxnLst/>
            <a:rect l="l" t="t" r="r" b="b"/>
            <a:pathLst>
              <a:path w="706755" h="706754">
                <a:moveTo>
                  <a:pt x="353339" y="706678"/>
                </a:moveTo>
                <a:lnTo>
                  <a:pt x="401286" y="703453"/>
                </a:lnTo>
                <a:lnTo>
                  <a:pt x="447272" y="694057"/>
                </a:lnTo>
                <a:lnTo>
                  <a:pt x="490876" y="678912"/>
                </a:lnTo>
                <a:lnTo>
                  <a:pt x="531678" y="658438"/>
                </a:lnTo>
                <a:lnTo>
                  <a:pt x="569256" y="633057"/>
                </a:lnTo>
                <a:lnTo>
                  <a:pt x="603189" y="603189"/>
                </a:lnTo>
                <a:lnTo>
                  <a:pt x="633057" y="569256"/>
                </a:lnTo>
                <a:lnTo>
                  <a:pt x="658438" y="531678"/>
                </a:lnTo>
                <a:lnTo>
                  <a:pt x="678912" y="490876"/>
                </a:lnTo>
                <a:lnTo>
                  <a:pt x="694057" y="447272"/>
                </a:lnTo>
                <a:lnTo>
                  <a:pt x="703453" y="401286"/>
                </a:lnTo>
                <a:lnTo>
                  <a:pt x="706678" y="353339"/>
                </a:lnTo>
                <a:lnTo>
                  <a:pt x="703453" y="305395"/>
                </a:lnTo>
                <a:lnTo>
                  <a:pt x="694057" y="259410"/>
                </a:lnTo>
                <a:lnTo>
                  <a:pt x="678912" y="215807"/>
                </a:lnTo>
                <a:lnTo>
                  <a:pt x="658438" y="175006"/>
                </a:lnTo>
                <a:lnTo>
                  <a:pt x="633057" y="137427"/>
                </a:lnTo>
                <a:lnTo>
                  <a:pt x="603189" y="103493"/>
                </a:lnTo>
                <a:lnTo>
                  <a:pt x="569256" y="73625"/>
                </a:lnTo>
                <a:lnTo>
                  <a:pt x="531678" y="48243"/>
                </a:lnTo>
                <a:lnTo>
                  <a:pt x="490876" y="27768"/>
                </a:lnTo>
                <a:lnTo>
                  <a:pt x="447272" y="12622"/>
                </a:lnTo>
                <a:lnTo>
                  <a:pt x="401286" y="3225"/>
                </a:lnTo>
                <a:lnTo>
                  <a:pt x="353339" y="0"/>
                </a:lnTo>
                <a:lnTo>
                  <a:pt x="305392" y="3225"/>
                </a:lnTo>
                <a:lnTo>
                  <a:pt x="259406" y="12622"/>
                </a:lnTo>
                <a:lnTo>
                  <a:pt x="215801" y="27768"/>
                </a:lnTo>
                <a:lnTo>
                  <a:pt x="175000" y="48243"/>
                </a:lnTo>
                <a:lnTo>
                  <a:pt x="137422" y="73625"/>
                </a:lnTo>
                <a:lnTo>
                  <a:pt x="103489" y="103493"/>
                </a:lnTo>
                <a:lnTo>
                  <a:pt x="73621" y="137427"/>
                </a:lnTo>
                <a:lnTo>
                  <a:pt x="48240" y="175006"/>
                </a:lnTo>
                <a:lnTo>
                  <a:pt x="27766" y="215807"/>
                </a:lnTo>
                <a:lnTo>
                  <a:pt x="12621" y="259410"/>
                </a:lnTo>
                <a:lnTo>
                  <a:pt x="3225" y="305395"/>
                </a:lnTo>
                <a:lnTo>
                  <a:pt x="0" y="353339"/>
                </a:lnTo>
                <a:lnTo>
                  <a:pt x="3225" y="401286"/>
                </a:lnTo>
                <a:lnTo>
                  <a:pt x="12621" y="447272"/>
                </a:lnTo>
                <a:lnTo>
                  <a:pt x="27766" y="490876"/>
                </a:lnTo>
                <a:lnTo>
                  <a:pt x="48240" y="531678"/>
                </a:lnTo>
                <a:lnTo>
                  <a:pt x="73621" y="569256"/>
                </a:lnTo>
                <a:lnTo>
                  <a:pt x="103489" y="603189"/>
                </a:lnTo>
                <a:lnTo>
                  <a:pt x="137422" y="633057"/>
                </a:lnTo>
                <a:lnTo>
                  <a:pt x="175000" y="658438"/>
                </a:lnTo>
                <a:lnTo>
                  <a:pt x="215801" y="678912"/>
                </a:lnTo>
                <a:lnTo>
                  <a:pt x="259406" y="694057"/>
                </a:lnTo>
                <a:lnTo>
                  <a:pt x="305392" y="703453"/>
                </a:lnTo>
                <a:lnTo>
                  <a:pt x="353339" y="706678"/>
                </a:lnTo>
                <a:close/>
              </a:path>
            </a:pathLst>
          </a:custGeom>
          <a:ln w="27520">
            <a:solidFill>
              <a:srgbClr val="0E4773"/>
            </a:solidFill>
          </a:ln>
        </p:spPr>
        <p:txBody>
          <a:bodyPr wrap="square" lIns="0" tIns="0" rIns="0" bIns="0" rtlCol="0"/>
          <a:lstStyle/>
          <a:p>
            <a:endParaRPr/>
          </a:p>
        </p:txBody>
      </p:sp>
      <p:sp>
        <p:nvSpPr>
          <p:cNvPr id="11" name="object 11">
            <a:extLst>
              <a:ext uri="{FF2B5EF4-FFF2-40B4-BE49-F238E27FC236}">
                <a16:creationId xmlns:a16="http://schemas.microsoft.com/office/drawing/2014/main" id="{E0C1CD46-5A67-DF4D-9F10-B4601A6F9F67}"/>
              </a:ext>
            </a:extLst>
          </p:cNvPr>
          <p:cNvSpPr/>
          <p:nvPr/>
        </p:nvSpPr>
        <p:spPr>
          <a:xfrm>
            <a:off x="1041521" y="1382444"/>
            <a:ext cx="9883775" cy="733425"/>
          </a:xfrm>
          <a:custGeom>
            <a:avLst/>
            <a:gdLst/>
            <a:ahLst/>
            <a:cxnLst/>
            <a:rect l="l" t="t" r="r" b="b"/>
            <a:pathLst>
              <a:path w="9883775" h="733425">
                <a:moveTo>
                  <a:pt x="0" y="733209"/>
                </a:moveTo>
                <a:lnTo>
                  <a:pt x="9883508" y="733209"/>
                </a:lnTo>
                <a:lnTo>
                  <a:pt x="9883508" y="0"/>
                </a:lnTo>
                <a:lnTo>
                  <a:pt x="0" y="0"/>
                </a:lnTo>
                <a:lnTo>
                  <a:pt x="0" y="733209"/>
                </a:lnTo>
                <a:close/>
              </a:path>
            </a:pathLst>
          </a:custGeom>
          <a:solidFill>
            <a:srgbClr val="E1E2E3"/>
          </a:solidFill>
        </p:spPr>
        <p:txBody>
          <a:bodyPr wrap="square" lIns="0" tIns="0" rIns="0" bIns="0" rtlCol="0"/>
          <a:lstStyle/>
          <a:p>
            <a:endParaRPr/>
          </a:p>
        </p:txBody>
      </p:sp>
      <p:sp>
        <p:nvSpPr>
          <p:cNvPr id="12" name="object 12">
            <a:extLst>
              <a:ext uri="{FF2B5EF4-FFF2-40B4-BE49-F238E27FC236}">
                <a16:creationId xmlns:a16="http://schemas.microsoft.com/office/drawing/2014/main" id="{9EBB3BA8-2A93-D956-1BB4-6D8BE2CEF1CC}"/>
              </a:ext>
            </a:extLst>
          </p:cNvPr>
          <p:cNvSpPr txBox="1"/>
          <p:nvPr/>
        </p:nvSpPr>
        <p:spPr>
          <a:xfrm>
            <a:off x="1724687" y="1611672"/>
            <a:ext cx="734060" cy="248920"/>
          </a:xfrm>
          <a:prstGeom prst="rect">
            <a:avLst/>
          </a:prstGeom>
        </p:spPr>
        <p:txBody>
          <a:bodyPr vert="horz" wrap="square" lIns="0" tIns="14604" rIns="0" bIns="0" rtlCol="0">
            <a:spAutoFit/>
          </a:bodyPr>
          <a:lstStyle/>
          <a:p>
            <a:pPr marL="12700">
              <a:lnSpc>
                <a:spcPct val="100000"/>
              </a:lnSpc>
              <a:spcBef>
                <a:spcPts val="114"/>
              </a:spcBef>
            </a:pPr>
            <a:r>
              <a:rPr sz="1450" spc="0" dirty="0">
                <a:solidFill>
                  <a:srgbClr val="0E4773"/>
                </a:solidFill>
                <a:latin typeface="Fira Sans Medium"/>
                <a:cs typeface="Fira Sans Medium"/>
              </a:rPr>
              <a:t>Assaults</a:t>
            </a:r>
            <a:endParaRPr sz="1450">
              <a:latin typeface="Fira Sans Medium"/>
              <a:cs typeface="Fira Sans Medium"/>
            </a:endParaRPr>
          </a:p>
        </p:txBody>
      </p:sp>
      <p:sp>
        <p:nvSpPr>
          <p:cNvPr id="13" name="object 13">
            <a:extLst>
              <a:ext uri="{FF2B5EF4-FFF2-40B4-BE49-F238E27FC236}">
                <a16:creationId xmlns:a16="http://schemas.microsoft.com/office/drawing/2014/main" id="{5B04CC00-6320-044E-3803-211E5AC79AA3}"/>
              </a:ext>
            </a:extLst>
          </p:cNvPr>
          <p:cNvSpPr txBox="1"/>
          <p:nvPr/>
        </p:nvSpPr>
        <p:spPr>
          <a:xfrm>
            <a:off x="6939291" y="1358817"/>
            <a:ext cx="247015" cy="716915"/>
          </a:xfrm>
          <a:prstGeom prst="rect">
            <a:avLst/>
          </a:prstGeom>
        </p:spPr>
        <p:txBody>
          <a:bodyPr vert="horz" wrap="square" lIns="0" tIns="74295" rIns="0" bIns="0" rtlCol="0">
            <a:spAutoFit/>
          </a:bodyPr>
          <a:lstStyle/>
          <a:p>
            <a:pPr marL="12700">
              <a:lnSpc>
                <a:spcPct val="100000"/>
              </a:lnSpc>
              <a:spcBef>
                <a:spcPts val="585"/>
              </a:spcBef>
            </a:pPr>
            <a:r>
              <a:rPr sz="1100" spc="10" dirty="0">
                <a:solidFill>
                  <a:srgbClr val="333333"/>
                </a:solidFill>
                <a:latin typeface="Fira Sans Medium"/>
                <a:cs typeface="Fira Sans Medium"/>
              </a:rPr>
              <a:t>103</a:t>
            </a:r>
            <a:endParaRPr sz="1100">
              <a:latin typeface="Fira Sans Medium"/>
              <a:cs typeface="Fira Sans Medium"/>
            </a:endParaRPr>
          </a:p>
          <a:p>
            <a:pPr marL="12700">
              <a:lnSpc>
                <a:spcPct val="100000"/>
              </a:lnSpc>
              <a:spcBef>
                <a:spcPts val="495"/>
              </a:spcBef>
            </a:pPr>
            <a:r>
              <a:rPr sz="1100" spc="15" dirty="0">
                <a:solidFill>
                  <a:srgbClr val="333333"/>
                </a:solidFill>
                <a:latin typeface="Fira Sans Medium"/>
                <a:cs typeface="Fira Sans Medium"/>
              </a:rPr>
              <a:t>80</a:t>
            </a:r>
            <a:endParaRPr sz="1100">
              <a:latin typeface="Fira Sans Medium"/>
              <a:cs typeface="Fira Sans Medium"/>
            </a:endParaRPr>
          </a:p>
          <a:p>
            <a:pPr marL="12700">
              <a:lnSpc>
                <a:spcPct val="100000"/>
              </a:lnSpc>
              <a:spcBef>
                <a:spcPts val="490"/>
              </a:spcBef>
            </a:pPr>
            <a:r>
              <a:rPr sz="1100" spc="10" dirty="0">
                <a:solidFill>
                  <a:srgbClr val="333333"/>
                </a:solidFill>
                <a:latin typeface="Fira Sans Medium"/>
                <a:cs typeface="Fira Sans Medium"/>
              </a:rPr>
              <a:t>26</a:t>
            </a:r>
            <a:endParaRPr sz="1100">
              <a:latin typeface="Fira Sans Medium"/>
              <a:cs typeface="Fira Sans Medium"/>
            </a:endParaRPr>
          </a:p>
        </p:txBody>
      </p:sp>
      <p:sp>
        <p:nvSpPr>
          <p:cNvPr id="14" name="object 14">
            <a:extLst>
              <a:ext uri="{FF2B5EF4-FFF2-40B4-BE49-F238E27FC236}">
                <a16:creationId xmlns:a16="http://schemas.microsoft.com/office/drawing/2014/main" id="{F161FB63-57F6-828F-0EB7-76DCD1BB8C10}"/>
              </a:ext>
            </a:extLst>
          </p:cNvPr>
          <p:cNvSpPr txBox="1"/>
          <p:nvPr/>
        </p:nvSpPr>
        <p:spPr>
          <a:xfrm>
            <a:off x="4431315" y="1444132"/>
            <a:ext cx="984250" cy="588010"/>
          </a:xfrm>
          <a:prstGeom prst="rect">
            <a:avLst/>
          </a:prstGeom>
        </p:spPr>
        <p:txBody>
          <a:bodyPr vert="horz" wrap="square" lIns="0" tIns="12700" rIns="0" bIns="0" rtlCol="0">
            <a:spAutoFit/>
          </a:bodyPr>
          <a:lstStyle/>
          <a:p>
            <a:pPr marL="12700">
              <a:lnSpc>
                <a:spcPct val="100000"/>
              </a:lnSpc>
              <a:spcBef>
                <a:spcPts val="100"/>
              </a:spcBef>
            </a:pPr>
            <a:r>
              <a:rPr sz="850" b="0" spc="-5" dirty="0">
                <a:solidFill>
                  <a:srgbClr val="333333"/>
                </a:solidFill>
                <a:latin typeface="Fira Sans Light"/>
                <a:cs typeface="Fira Sans Light"/>
              </a:rPr>
              <a:t>(inmate </a:t>
            </a:r>
            <a:r>
              <a:rPr sz="850" b="0" dirty="0">
                <a:solidFill>
                  <a:srgbClr val="333333"/>
                </a:solidFill>
                <a:latin typeface="Fira Sans Light"/>
                <a:cs typeface="Fira Sans Light"/>
              </a:rPr>
              <a:t>on</a:t>
            </a:r>
            <a:r>
              <a:rPr sz="850" b="0" spc="200" dirty="0">
                <a:solidFill>
                  <a:srgbClr val="333333"/>
                </a:solidFill>
                <a:latin typeface="Fira Sans Light"/>
                <a:cs typeface="Fira Sans Light"/>
              </a:rPr>
              <a:t> </a:t>
            </a:r>
            <a:r>
              <a:rPr sz="850" b="0" spc="-5" dirty="0">
                <a:solidFill>
                  <a:srgbClr val="333333"/>
                </a:solidFill>
                <a:latin typeface="Fira Sans Light"/>
                <a:cs typeface="Fira Sans Light"/>
              </a:rPr>
              <a:t>inmate)</a:t>
            </a:r>
            <a:endParaRPr sz="850" dirty="0">
              <a:latin typeface="Fira Sans Light"/>
              <a:cs typeface="Fira Sans Light"/>
            </a:endParaRPr>
          </a:p>
          <a:p>
            <a:pPr marL="12700">
              <a:lnSpc>
                <a:spcPct val="100000"/>
              </a:lnSpc>
              <a:spcBef>
                <a:spcPts val="685"/>
              </a:spcBef>
            </a:pPr>
            <a:r>
              <a:rPr sz="850" b="0" spc="-5" dirty="0">
                <a:solidFill>
                  <a:srgbClr val="333333"/>
                </a:solidFill>
                <a:latin typeface="Fira Sans Light"/>
                <a:cs typeface="Fira Sans Light"/>
              </a:rPr>
              <a:t>(official </a:t>
            </a:r>
            <a:r>
              <a:rPr sz="850" b="0" dirty="0">
                <a:solidFill>
                  <a:srgbClr val="333333"/>
                </a:solidFill>
                <a:latin typeface="Fira Sans Light"/>
                <a:cs typeface="Fira Sans Light"/>
              </a:rPr>
              <a:t>on</a:t>
            </a:r>
            <a:r>
              <a:rPr sz="850" b="0" spc="-20" dirty="0">
                <a:solidFill>
                  <a:srgbClr val="333333"/>
                </a:solidFill>
                <a:latin typeface="Fira Sans Light"/>
                <a:cs typeface="Fira Sans Light"/>
              </a:rPr>
              <a:t> </a:t>
            </a:r>
            <a:r>
              <a:rPr sz="850" b="0" spc="-5" dirty="0">
                <a:solidFill>
                  <a:srgbClr val="333333"/>
                </a:solidFill>
                <a:latin typeface="Fira Sans Light"/>
                <a:cs typeface="Fira Sans Light"/>
              </a:rPr>
              <a:t>inmate)</a:t>
            </a:r>
            <a:endParaRPr sz="850" dirty="0">
              <a:latin typeface="Fira Sans Light"/>
              <a:cs typeface="Fira Sans Light"/>
            </a:endParaRPr>
          </a:p>
          <a:p>
            <a:pPr marL="12700">
              <a:lnSpc>
                <a:spcPct val="100000"/>
              </a:lnSpc>
              <a:spcBef>
                <a:spcPts val="680"/>
              </a:spcBef>
            </a:pPr>
            <a:r>
              <a:rPr sz="850" b="0" spc="-5" dirty="0">
                <a:solidFill>
                  <a:srgbClr val="333333"/>
                </a:solidFill>
                <a:latin typeface="Fira Sans Light"/>
                <a:cs typeface="Fira Sans Light"/>
              </a:rPr>
              <a:t>(sexual)</a:t>
            </a:r>
            <a:endParaRPr sz="850" dirty="0">
              <a:latin typeface="Fira Sans Light"/>
              <a:cs typeface="Fira Sans Light"/>
            </a:endParaRPr>
          </a:p>
        </p:txBody>
      </p:sp>
      <p:sp>
        <p:nvSpPr>
          <p:cNvPr id="15" name="object 15">
            <a:extLst>
              <a:ext uri="{FF2B5EF4-FFF2-40B4-BE49-F238E27FC236}">
                <a16:creationId xmlns:a16="http://schemas.microsoft.com/office/drawing/2014/main" id="{EC50F337-2CB7-55DF-204A-1304E7761921}"/>
              </a:ext>
            </a:extLst>
          </p:cNvPr>
          <p:cNvSpPr txBox="1"/>
          <p:nvPr/>
        </p:nvSpPr>
        <p:spPr>
          <a:xfrm>
            <a:off x="9558966" y="1380503"/>
            <a:ext cx="861060" cy="659130"/>
          </a:xfrm>
          <a:prstGeom prst="rect">
            <a:avLst/>
          </a:prstGeom>
        </p:spPr>
        <p:txBody>
          <a:bodyPr vert="horz" wrap="square" lIns="0" tIns="52704" rIns="0" bIns="0" rtlCol="0">
            <a:spAutoFit/>
          </a:bodyPr>
          <a:lstStyle/>
          <a:p>
            <a:pPr marL="12700">
              <a:lnSpc>
                <a:spcPct val="100000"/>
              </a:lnSpc>
              <a:spcBef>
                <a:spcPts val="414"/>
              </a:spcBef>
            </a:pPr>
            <a:r>
              <a:rPr sz="1275" b="0" spc="-7" baseline="3267" dirty="0">
                <a:solidFill>
                  <a:srgbClr val="333333"/>
                </a:solidFill>
                <a:latin typeface="Fira Sans Light"/>
                <a:cs typeface="Fira Sans Light"/>
              </a:rPr>
              <a:t>increased by</a:t>
            </a:r>
            <a:r>
              <a:rPr sz="1275" b="0" spc="172" baseline="3267" dirty="0">
                <a:solidFill>
                  <a:srgbClr val="333333"/>
                </a:solidFill>
                <a:latin typeface="Fira Sans Light"/>
                <a:cs typeface="Fira Sans Light"/>
              </a:rPr>
              <a:t> </a:t>
            </a:r>
            <a:r>
              <a:rPr sz="1100" spc="10" dirty="0">
                <a:solidFill>
                  <a:srgbClr val="333333"/>
                </a:solidFill>
                <a:latin typeface="Fira Sans Medium"/>
                <a:cs typeface="Fira Sans Medium"/>
              </a:rPr>
              <a:t>56</a:t>
            </a:r>
            <a:endParaRPr sz="1100">
              <a:latin typeface="Fira Sans Medium"/>
              <a:cs typeface="Fira Sans Medium"/>
            </a:endParaRPr>
          </a:p>
          <a:p>
            <a:pPr marL="12700">
              <a:lnSpc>
                <a:spcPct val="100000"/>
              </a:lnSpc>
              <a:spcBef>
                <a:spcPts val="320"/>
              </a:spcBef>
            </a:pPr>
            <a:r>
              <a:rPr sz="850" b="0" spc="-5" dirty="0">
                <a:solidFill>
                  <a:srgbClr val="333333"/>
                </a:solidFill>
                <a:latin typeface="Fira Sans Light"/>
                <a:cs typeface="Fira Sans Light"/>
              </a:rPr>
              <a:t>increased by</a:t>
            </a:r>
            <a:r>
              <a:rPr sz="850" b="0" spc="114" dirty="0">
                <a:solidFill>
                  <a:srgbClr val="333333"/>
                </a:solidFill>
                <a:latin typeface="Fira Sans Light"/>
                <a:cs typeface="Fira Sans Light"/>
              </a:rPr>
              <a:t> </a:t>
            </a:r>
            <a:r>
              <a:rPr sz="1650" spc="15" baseline="-7575" dirty="0">
                <a:solidFill>
                  <a:srgbClr val="333333"/>
                </a:solidFill>
                <a:latin typeface="Fira Sans Medium"/>
                <a:cs typeface="Fira Sans Medium"/>
              </a:rPr>
              <a:t>18</a:t>
            </a:r>
            <a:endParaRPr sz="1650" baseline="-7575">
              <a:latin typeface="Fira Sans Medium"/>
              <a:cs typeface="Fira Sans Medium"/>
            </a:endParaRPr>
          </a:p>
          <a:p>
            <a:pPr marL="12700">
              <a:lnSpc>
                <a:spcPct val="100000"/>
              </a:lnSpc>
              <a:spcBef>
                <a:spcPts val="384"/>
              </a:spcBef>
            </a:pPr>
            <a:r>
              <a:rPr sz="850" b="0" spc="-5" dirty="0">
                <a:solidFill>
                  <a:srgbClr val="333333"/>
                </a:solidFill>
                <a:latin typeface="Fira Sans Light"/>
                <a:cs typeface="Fira Sans Light"/>
              </a:rPr>
              <a:t>increased by</a:t>
            </a:r>
            <a:r>
              <a:rPr sz="850" b="0" spc="110" dirty="0">
                <a:solidFill>
                  <a:srgbClr val="333333"/>
                </a:solidFill>
                <a:latin typeface="Fira Sans Light"/>
                <a:cs typeface="Fira Sans Light"/>
              </a:rPr>
              <a:t> </a:t>
            </a:r>
            <a:r>
              <a:rPr sz="1650" spc="15" baseline="-15151" dirty="0">
                <a:solidFill>
                  <a:srgbClr val="333333"/>
                </a:solidFill>
                <a:latin typeface="Fira Sans Medium"/>
                <a:cs typeface="Fira Sans Medium"/>
              </a:rPr>
              <a:t>13</a:t>
            </a:r>
            <a:endParaRPr sz="1650" baseline="-15151">
              <a:latin typeface="Fira Sans Medium"/>
              <a:cs typeface="Fira Sans Medium"/>
            </a:endParaRPr>
          </a:p>
        </p:txBody>
      </p:sp>
      <p:sp>
        <p:nvSpPr>
          <p:cNvPr id="16" name="object 16">
            <a:extLst>
              <a:ext uri="{FF2B5EF4-FFF2-40B4-BE49-F238E27FC236}">
                <a16:creationId xmlns:a16="http://schemas.microsoft.com/office/drawing/2014/main" id="{A1E1B1CE-AFA6-812C-A820-1EEF494B4C8B}"/>
              </a:ext>
            </a:extLst>
          </p:cNvPr>
          <p:cNvSpPr/>
          <p:nvPr/>
        </p:nvSpPr>
        <p:spPr>
          <a:xfrm>
            <a:off x="683390" y="1397273"/>
            <a:ext cx="706755" cy="706755"/>
          </a:xfrm>
          <a:custGeom>
            <a:avLst/>
            <a:gdLst/>
            <a:ahLst/>
            <a:cxnLst/>
            <a:rect l="l" t="t" r="r" b="b"/>
            <a:pathLst>
              <a:path w="706755" h="706755">
                <a:moveTo>
                  <a:pt x="353339" y="0"/>
                </a:moveTo>
                <a:lnTo>
                  <a:pt x="305392" y="3225"/>
                </a:lnTo>
                <a:lnTo>
                  <a:pt x="259406" y="12622"/>
                </a:lnTo>
                <a:lnTo>
                  <a:pt x="215801" y="27768"/>
                </a:lnTo>
                <a:lnTo>
                  <a:pt x="175000" y="48243"/>
                </a:lnTo>
                <a:lnTo>
                  <a:pt x="137422" y="73625"/>
                </a:lnTo>
                <a:lnTo>
                  <a:pt x="103489" y="103493"/>
                </a:lnTo>
                <a:lnTo>
                  <a:pt x="73621" y="137427"/>
                </a:lnTo>
                <a:lnTo>
                  <a:pt x="48240" y="175006"/>
                </a:lnTo>
                <a:lnTo>
                  <a:pt x="27766" y="215807"/>
                </a:lnTo>
                <a:lnTo>
                  <a:pt x="12621" y="259410"/>
                </a:lnTo>
                <a:lnTo>
                  <a:pt x="3225" y="305395"/>
                </a:lnTo>
                <a:lnTo>
                  <a:pt x="0" y="353339"/>
                </a:lnTo>
                <a:lnTo>
                  <a:pt x="3225" y="401286"/>
                </a:lnTo>
                <a:lnTo>
                  <a:pt x="12621" y="447272"/>
                </a:lnTo>
                <a:lnTo>
                  <a:pt x="27766" y="490876"/>
                </a:lnTo>
                <a:lnTo>
                  <a:pt x="48240" y="531678"/>
                </a:lnTo>
                <a:lnTo>
                  <a:pt x="73621" y="569256"/>
                </a:lnTo>
                <a:lnTo>
                  <a:pt x="103489" y="603189"/>
                </a:lnTo>
                <a:lnTo>
                  <a:pt x="137422" y="633057"/>
                </a:lnTo>
                <a:lnTo>
                  <a:pt x="175000" y="658438"/>
                </a:lnTo>
                <a:lnTo>
                  <a:pt x="215801" y="678912"/>
                </a:lnTo>
                <a:lnTo>
                  <a:pt x="259406" y="694057"/>
                </a:lnTo>
                <a:lnTo>
                  <a:pt x="305392" y="703453"/>
                </a:lnTo>
                <a:lnTo>
                  <a:pt x="353339" y="706678"/>
                </a:lnTo>
                <a:lnTo>
                  <a:pt x="401286" y="703453"/>
                </a:lnTo>
                <a:lnTo>
                  <a:pt x="447272" y="694057"/>
                </a:lnTo>
                <a:lnTo>
                  <a:pt x="490876" y="678912"/>
                </a:lnTo>
                <a:lnTo>
                  <a:pt x="531678" y="658438"/>
                </a:lnTo>
                <a:lnTo>
                  <a:pt x="569256" y="633057"/>
                </a:lnTo>
                <a:lnTo>
                  <a:pt x="603189" y="603189"/>
                </a:lnTo>
                <a:lnTo>
                  <a:pt x="633057" y="569256"/>
                </a:lnTo>
                <a:lnTo>
                  <a:pt x="658438" y="531678"/>
                </a:lnTo>
                <a:lnTo>
                  <a:pt x="678912" y="490876"/>
                </a:lnTo>
                <a:lnTo>
                  <a:pt x="694057" y="447272"/>
                </a:lnTo>
                <a:lnTo>
                  <a:pt x="703453" y="401286"/>
                </a:lnTo>
                <a:lnTo>
                  <a:pt x="706678" y="353339"/>
                </a:lnTo>
                <a:lnTo>
                  <a:pt x="703453" y="305395"/>
                </a:lnTo>
                <a:lnTo>
                  <a:pt x="694057" y="259410"/>
                </a:lnTo>
                <a:lnTo>
                  <a:pt x="678912" y="215807"/>
                </a:lnTo>
                <a:lnTo>
                  <a:pt x="658438" y="175006"/>
                </a:lnTo>
                <a:lnTo>
                  <a:pt x="633057" y="137427"/>
                </a:lnTo>
                <a:lnTo>
                  <a:pt x="603189" y="103493"/>
                </a:lnTo>
                <a:lnTo>
                  <a:pt x="569256" y="73625"/>
                </a:lnTo>
                <a:lnTo>
                  <a:pt x="531678" y="48243"/>
                </a:lnTo>
                <a:lnTo>
                  <a:pt x="490876" y="27768"/>
                </a:lnTo>
                <a:lnTo>
                  <a:pt x="447272" y="12622"/>
                </a:lnTo>
                <a:lnTo>
                  <a:pt x="401286" y="3225"/>
                </a:lnTo>
                <a:lnTo>
                  <a:pt x="353339" y="0"/>
                </a:lnTo>
                <a:close/>
              </a:path>
            </a:pathLst>
          </a:custGeom>
          <a:solidFill>
            <a:srgbClr val="FFFFFF"/>
          </a:solidFill>
          <a:ln>
            <a:solidFill>
              <a:srgbClr val="0E4773"/>
            </a:solidFill>
          </a:ln>
        </p:spPr>
        <p:txBody>
          <a:bodyPr wrap="square" lIns="0" tIns="0" rIns="0" bIns="0" rtlCol="0"/>
          <a:lstStyle/>
          <a:p>
            <a:endParaRPr/>
          </a:p>
        </p:txBody>
      </p:sp>
      <p:sp>
        <p:nvSpPr>
          <p:cNvPr id="17" name="object 17">
            <a:extLst>
              <a:ext uri="{FF2B5EF4-FFF2-40B4-BE49-F238E27FC236}">
                <a16:creationId xmlns:a16="http://schemas.microsoft.com/office/drawing/2014/main" id="{5CC6D61C-2D51-B247-71D2-B34C4B5BFACB}"/>
              </a:ext>
            </a:extLst>
          </p:cNvPr>
          <p:cNvSpPr/>
          <p:nvPr/>
        </p:nvSpPr>
        <p:spPr>
          <a:xfrm>
            <a:off x="683390" y="1397273"/>
            <a:ext cx="706755" cy="706755"/>
          </a:xfrm>
          <a:custGeom>
            <a:avLst/>
            <a:gdLst/>
            <a:ahLst/>
            <a:cxnLst/>
            <a:rect l="l" t="t" r="r" b="b"/>
            <a:pathLst>
              <a:path w="706755" h="706755">
                <a:moveTo>
                  <a:pt x="353339" y="706678"/>
                </a:moveTo>
                <a:lnTo>
                  <a:pt x="401286" y="703453"/>
                </a:lnTo>
                <a:lnTo>
                  <a:pt x="447272" y="694057"/>
                </a:lnTo>
                <a:lnTo>
                  <a:pt x="490876" y="678912"/>
                </a:lnTo>
                <a:lnTo>
                  <a:pt x="531678" y="658438"/>
                </a:lnTo>
                <a:lnTo>
                  <a:pt x="569256" y="633057"/>
                </a:lnTo>
                <a:lnTo>
                  <a:pt x="603189" y="603189"/>
                </a:lnTo>
                <a:lnTo>
                  <a:pt x="633057" y="569256"/>
                </a:lnTo>
                <a:lnTo>
                  <a:pt x="658438" y="531678"/>
                </a:lnTo>
                <a:lnTo>
                  <a:pt x="678912" y="490876"/>
                </a:lnTo>
                <a:lnTo>
                  <a:pt x="694057" y="447272"/>
                </a:lnTo>
                <a:lnTo>
                  <a:pt x="703453" y="401286"/>
                </a:lnTo>
                <a:lnTo>
                  <a:pt x="706678" y="353339"/>
                </a:lnTo>
                <a:lnTo>
                  <a:pt x="703453" y="305395"/>
                </a:lnTo>
                <a:lnTo>
                  <a:pt x="694057" y="259410"/>
                </a:lnTo>
                <a:lnTo>
                  <a:pt x="678912" y="215807"/>
                </a:lnTo>
                <a:lnTo>
                  <a:pt x="658438" y="175006"/>
                </a:lnTo>
                <a:lnTo>
                  <a:pt x="633057" y="137427"/>
                </a:lnTo>
                <a:lnTo>
                  <a:pt x="603189" y="103493"/>
                </a:lnTo>
                <a:lnTo>
                  <a:pt x="569256" y="73625"/>
                </a:lnTo>
                <a:lnTo>
                  <a:pt x="531678" y="48243"/>
                </a:lnTo>
                <a:lnTo>
                  <a:pt x="490876" y="27768"/>
                </a:lnTo>
                <a:lnTo>
                  <a:pt x="447272" y="12622"/>
                </a:lnTo>
                <a:lnTo>
                  <a:pt x="401286" y="3225"/>
                </a:lnTo>
                <a:lnTo>
                  <a:pt x="353339" y="0"/>
                </a:lnTo>
                <a:lnTo>
                  <a:pt x="305392" y="3225"/>
                </a:lnTo>
                <a:lnTo>
                  <a:pt x="259406" y="12622"/>
                </a:lnTo>
                <a:lnTo>
                  <a:pt x="215801" y="27768"/>
                </a:lnTo>
                <a:lnTo>
                  <a:pt x="175000" y="48243"/>
                </a:lnTo>
                <a:lnTo>
                  <a:pt x="137422" y="73625"/>
                </a:lnTo>
                <a:lnTo>
                  <a:pt x="103489" y="103493"/>
                </a:lnTo>
                <a:lnTo>
                  <a:pt x="73621" y="137427"/>
                </a:lnTo>
                <a:lnTo>
                  <a:pt x="48240" y="175006"/>
                </a:lnTo>
                <a:lnTo>
                  <a:pt x="27766" y="215807"/>
                </a:lnTo>
                <a:lnTo>
                  <a:pt x="12621" y="259410"/>
                </a:lnTo>
                <a:lnTo>
                  <a:pt x="3225" y="305395"/>
                </a:lnTo>
                <a:lnTo>
                  <a:pt x="0" y="353339"/>
                </a:lnTo>
                <a:lnTo>
                  <a:pt x="3225" y="401286"/>
                </a:lnTo>
                <a:lnTo>
                  <a:pt x="12621" y="447272"/>
                </a:lnTo>
                <a:lnTo>
                  <a:pt x="27766" y="490876"/>
                </a:lnTo>
                <a:lnTo>
                  <a:pt x="48240" y="531678"/>
                </a:lnTo>
                <a:lnTo>
                  <a:pt x="73621" y="569256"/>
                </a:lnTo>
                <a:lnTo>
                  <a:pt x="103489" y="603189"/>
                </a:lnTo>
                <a:lnTo>
                  <a:pt x="137422" y="633057"/>
                </a:lnTo>
                <a:lnTo>
                  <a:pt x="175000" y="658438"/>
                </a:lnTo>
                <a:lnTo>
                  <a:pt x="215801" y="678912"/>
                </a:lnTo>
                <a:lnTo>
                  <a:pt x="259406" y="694057"/>
                </a:lnTo>
                <a:lnTo>
                  <a:pt x="305392" y="703453"/>
                </a:lnTo>
                <a:lnTo>
                  <a:pt x="353339" y="706678"/>
                </a:lnTo>
                <a:close/>
              </a:path>
            </a:pathLst>
          </a:custGeom>
          <a:ln w="27520">
            <a:solidFill>
              <a:srgbClr val="0E4773"/>
            </a:solidFill>
          </a:ln>
        </p:spPr>
        <p:txBody>
          <a:bodyPr wrap="square" lIns="0" tIns="0" rIns="0" bIns="0" rtlCol="0"/>
          <a:lstStyle/>
          <a:p>
            <a:endParaRPr/>
          </a:p>
        </p:txBody>
      </p:sp>
      <p:sp>
        <p:nvSpPr>
          <p:cNvPr id="18" name="object 18">
            <a:extLst>
              <a:ext uri="{FF2B5EF4-FFF2-40B4-BE49-F238E27FC236}">
                <a16:creationId xmlns:a16="http://schemas.microsoft.com/office/drawing/2014/main" id="{5BF7BAC9-A35A-2799-FD01-25B02701984A}"/>
              </a:ext>
            </a:extLst>
          </p:cNvPr>
          <p:cNvSpPr/>
          <p:nvPr/>
        </p:nvSpPr>
        <p:spPr>
          <a:xfrm>
            <a:off x="1011181" y="1584044"/>
            <a:ext cx="85674" cy="87807"/>
          </a:xfrm>
          <a:prstGeom prst="rect">
            <a:avLst/>
          </a:prstGeom>
          <a:blipFill>
            <a:blip r:embed="rId2" cstate="print"/>
            <a:stretch>
              <a:fillRect/>
            </a:stretch>
          </a:blipFill>
        </p:spPr>
        <p:txBody>
          <a:bodyPr wrap="square" lIns="0" tIns="0" rIns="0" bIns="0" rtlCol="0"/>
          <a:lstStyle/>
          <a:p>
            <a:endParaRPr/>
          </a:p>
        </p:txBody>
      </p:sp>
      <p:sp>
        <p:nvSpPr>
          <p:cNvPr id="19" name="object 19">
            <a:extLst>
              <a:ext uri="{FF2B5EF4-FFF2-40B4-BE49-F238E27FC236}">
                <a16:creationId xmlns:a16="http://schemas.microsoft.com/office/drawing/2014/main" id="{789C77E9-C85C-7869-4FE8-06D87CCC2CCA}"/>
              </a:ext>
            </a:extLst>
          </p:cNvPr>
          <p:cNvSpPr/>
          <p:nvPr/>
        </p:nvSpPr>
        <p:spPr>
          <a:xfrm>
            <a:off x="1005169" y="1577491"/>
            <a:ext cx="97688" cy="100355"/>
          </a:xfrm>
          <a:prstGeom prst="rect">
            <a:avLst/>
          </a:prstGeom>
          <a:blipFill>
            <a:blip r:embed="rId3" cstate="print"/>
            <a:stretch>
              <a:fillRect/>
            </a:stretch>
          </a:blipFill>
        </p:spPr>
        <p:txBody>
          <a:bodyPr wrap="square" lIns="0" tIns="0" rIns="0" bIns="0" rtlCol="0"/>
          <a:lstStyle/>
          <a:p>
            <a:endParaRPr/>
          </a:p>
        </p:txBody>
      </p:sp>
      <p:sp>
        <p:nvSpPr>
          <p:cNvPr id="20" name="object 20">
            <a:extLst>
              <a:ext uri="{FF2B5EF4-FFF2-40B4-BE49-F238E27FC236}">
                <a16:creationId xmlns:a16="http://schemas.microsoft.com/office/drawing/2014/main" id="{0C7B93E9-C90A-5FA1-0DBE-F7740BF583BE}"/>
              </a:ext>
            </a:extLst>
          </p:cNvPr>
          <p:cNvSpPr/>
          <p:nvPr/>
        </p:nvSpPr>
        <p:spPr>
          <a:xfrm>
            <a:off x="817811" y="1634679"/>
            <a:ext cx="279406" cy="261226"/>
          </a:xfrm>
          <a:prstGeom prst="rect">
            <a:avLst/>
          </a:prstGeom>
          <a:blipFill>
            <a:blip r:embed="rId4" cstate="print"/>
            <a:stretch>
              <a:fillRect/>
            </a:stretch>
          </a:blipFill>
        </p:spPr>
        <p:txBody>
          <a:bodyPr wrap="square" lIns="0" tIns="0" rIns="0" bIns="0" rtlCol="0"/>
          <a:lstStyle/>
          <a:p>
            <a:endParaRPr/>
          </a:p>
        </p:txBody>
      </p:sp>
      <p:sp>
        <p:nvSpPr>
          <p:cNvPr id="23" name="object 21">
            <a:extLst>
              <a:ext uri="{FF2B5EF4-FFF2-40B4-BE49-F238E27FC236}">
                <a16:creationId xmlns:a16="http://schemas.microsoft.com/office/drawing/2014/main" id="{3704FBE9-D2E9-AE11-E297-0EBD6A918005}"/>
              </a:ext>
            </a:extLst>
          </p:cNvPr>
          <p:cNvSpPr/>
          <p:nvPr/>
        </p:nvSpPr>
        <p:spPr>
          <a:xfrm>
            <a:off x="817812" y="1634712"/>
            <a:ext cx="280035" cy="261620"/>
          </a:xfrm>
          <a:custGeom>
            <a:avLst/>
            <a:gdLst/>
            <a:ahLst/>
            <a:cxnLst/>
            <a:rect l="l" t="t" r="r" b="b"/>
            <a:pathLst>
              <a:path w="280035" h="261619">
                <a:moveTo>
                  <a:pt x="258432" y="104397"/>
                </a:moveTo>
                <a:lnTo>
                  <a:pt x="279406" y="77745"/>
                </a:lnTo>
                <a:lnTo>
                  <a:pt x="278661" y="70600"/>
                </a:lnTo>
                <a:lnTo>
                  <a:pt x="252767" y="48832"/>
                </a:lnTo>
                <a:lnTo>
                  <a:pt x="245478" y="49356"/>
                </a:lnTo>
                <a:lnTo>
                  <a:pt x="123164" y="71885"/>
                </a:lnTo>
                <a:lnTo>
                  <a:pt x="125451" y="62564"/>
                </a:lnTo>
                <a:lnTo>
                  <a:pt x="112314" y="18161"/>
                </a:lnTo>
                <a:lnTo>
                  <a:pt x="69724" y="0"/>
                </a:lnTo>
                <a:lnTo>
                  <a:pt x="60197" y="1197"/>
                </a:lnTo>
                <a:lnTo>
                  <a:pt x="23422" y="29425"/>
                </a:lnTo>
                <a:lnTo>
                  <a:pt x="17462" y="57141"/>
                </a:lnTo>
                <a:lnTo>
                  <a:pt x="18807" y="66643"/>
                </a:lnTo>
                <a:lnTo>
                  <a:pt x="21774" y="75695"/>
                </a:lnTo>
                <a:lnTo>
                  <a:pt x="26274" y="84091"/>
                </a:lnTo>
                <a:lnTo>
                  <a:pt x="32219" y="91621"/>
                </a:lnTo>
                <a:lnTo>
                  <a:pt x="25235" y="96011"/>
                </a:lnTo>
                <a:lnTo>
                  <a:pt x="2208" y="129237"/>
                </a:lnTo>
                <a:lnTo>
                  <a:pt x="0" y="145520"/>
                </a:lnTo>
                <a:lnTo>
                  <a:pt x="0" y="255362"/>
                </a:lnTo>
                <a:lnTo>
                  <a:pt x="0" y="258588"/>
                </a:lnTo>
                <a:lnTo>
                  <a:pt x="2616" y="261192"/>
                </a:lnTo>
                <a:lnTo>
                  <a:pt x="5829" y="261192"/>
                </a:lnTo>
                <a:lnTo>
                  <a:pt x="9055" y="261192"/>
                </a:lnTo>
                <a:lnTo>
                  <a:pt x="11658" y="258588"/>
                </a:lnTo>
                <a:lnTo>
                  <a:pt x="11658" y="255362"/>
                </a:lnTo>
                <a:lnTo>
                  <a:pt x="11658" y="145520"/>
                </a:lnTo>
                <a:lnTo>
                  <a:pt x="29181" y="107700"/>
                </a:lnTo>
                <a:lnTo>
                  <a:pt x="247561" y="60824"/>
                </a:lnTo>
                <a:lnTo>
                  <a:pt x="251879" y="60011"/>
                </a:lnTo>
                <a:lnTo>
                  <a:pt x="266814" y="74654"/>
                </a:lnTo>
                <a:lnTo>
                  <a:pt x="267487" y="78642"/>
                </a:lnTo>
                <a:lnTo>
                  <a:pt x="266674" y="82731"/>
                </a:lnTo>
                <a:lnTo>
                  <a:pt x="264515" y="86148"/>
                </a:lnTo>
                <a:lnTo>
                  <a:pt x="262369" y="89577"/>
                </a:lnTo>
                <a:lnTo>
                  <a:pt x="259041" y="92078"/>
                </a:lnTo>
                <a:lnTo>
                  <a:pt x="255155" y="93196"/>
                </a:lnTo>
                <a:lnTo>
                  <a:pt x="117500" y="132858"/>
                </a:lnTo>
                <a:lnTo>
                  <a:pt x="112585" y="134128"/>
                </a:lnTo>
                <a:lnTo>
                  <a:pt x="108229" y="137011"/>
                </a:lnTo>
                <a:lnTo>
                  <a:pt x="105130" y="141024"/>
                </a:lnTo>
                <a:lnTo>
                  <a:pt x="102019" y="145050"/>
                </a:lnTo>
                <a:lnTo>
                  <a:pt x="100342" y="149990"/>
                </a:lnTo>
                <a:lnTo>
                  <a:pt x="100342" y="155070"/>
                </a:lnTo>
                <a:lnTo>
                  <a:pt x="100342" y="255362"/>
                </a:lnTo>
                <a:lnTo>
                  <a:pt x="100342" y="258588"/>
                </a:lnTo>
                <a:lnTo>
                  <a:pt x="102946" y="261192"/>
                </a:lnTo>
                <a:lnTo>
                  <a:pt x="106159" y="261192"/>
                </a:lnTo>
                <a:lnTo>
                  <a:pt x="109385" y="261192"/>
                </a:lnTo>
                <a:lnTo>
                  <a:pt x="111988" y="258588"/>
                </a:lnTo>
                <a:lnTo>
                  <a:pt x="111988" y="255362"/>
                </a:lnTo>
                <a:lnTo>
                  <a:pt x="111988" y="215954"/>
                </a:lnTo>
                <a:lnTo>
                  <a:pt x="136004" y="220882"/>
                </a:lnTo>
                <a:lnTo>
                  <a:pt x="143776" y="222469"/>
                </a:lnTo>
                <a:lnTo>
                  <a:pt x="151853" y="221047"/>
                </a:lnTo>
                <a:lnTo>
                  <a:pt x="158635" y="216932"/>
                </a:lnTo>
                <a:lnTo>
                  <a:pt x="165417" y="212817"/>
                </a:lnTo>
                <a:lnTo>
                  <a:pt x="170395" y="206277"/>
                </a:lnTo>
                <a:lnTo>
                  <a:pt x="172580" y="198657"/>
                </a:lnTo>
                <a:lnTo>
                  <a:pt x="194055" y="122927"/>
                </a:lnTo>
                <a:lnTo>
                  <a:pt x="258432" y="104397"/>
                </a:lnTo>
                <a:close/>
              </a:path>
            </a:pathLst>
          </a:custGeom>
          <a:ln w="12014">
            <a:solidFill>
              <a:srgbClr val="000000"/>
            </a:solidFill>
          </a:ln>
        </p:spPr>
        <p:txBody>
          <a:bodyPr wrap="square" lIns="0" tIns="0" rIns="0" bIns="0" rtlCol="0"/>
          <a:lstStyle/>
          <a:p>
            <a:endParaRPr/>
          </a:p>
        </p:txBody>
      </p:sp>
      <p:sp>
        <p:nvSpPr>
          <p:cNvPr id="24" name="object 22">
            <a:extLst>
              <a:ext uri="{FF2B5EF4-FFF2-40B4-BE49-F238E27FC236}">
                <a16:creationId xmlns:a16="http://schemas.microsoft.com/office/drawing/2014/main" id="{08D6A73E-1DB3-0E9B-CE9C-4F1DFE729C38}"/>
              </a:ext>
            </a:extLst>
          </p:cNvPr>
          <p:cNvSpPr/>
          <p:nvPr/>
        </p:nvSpPr>
        <p:spPr>
          <a:xfrm>
            <a:off x="840850" y="1640357"/>
            <a:ext cx="97353" cy="87157"/>
          </a:xfrm>
          <a:prstGeom prst="rect">
            <a:avLst/>
          </a:prstGeom>
          <a:blipFill>
            <a:blip r:embed="rId5" cstate="print"/>
            <a:stretch>
              <a:fillRect/>
            </a:stretch>
          </a:blipFill>
        </p:spPr>
        <p:txBody>
          <a:bodyPr wrap="square" lIns="0" tIns="0" rIns="0" bIns="0" rtlCol="0"/>
          <a:lstStyle/>
          <a:p>
            <a:endParaRPr/>
          </a:p>
        </p:txBody>
      </p:sp>
      <p:sp>
        <p:nvSpPr>
          <p:cNvPr id="25" name="object 23">
            <a:extLst>
              <a:ext uri="{FF2B5EF4-FFF2-40B4-BE49-F238E27FC236}">
                <a16:creationId xmlns:a16="http://schemas.microsoft.com/office/drawing/2014/main" id="{CBDD41B9-765D-D691-C785-BB7CC1E60A34}"/>
              </a:ext>
            </a:extLst>
          </p:cNvPr>
          <p:cNvSpPr/>
          <p:nvPr/>
        </p:nvSpPr>
        <p:spPr>
          <a:xfrm>
            <a:off x="923768" y="1755429"/>
            <a:ext cx="81026" cy="95732"/>
          </a:xfrm>
          <a:prstGeom prst="rect">
            <a:avLst/>
          </a:prstGeom>
          <a:blipFill>
            <a:blip r:embed="rId6" cstate="print"/>
            <a:stretch>
              <a:fillRect/>
            </a:stretch>
          </a:blipFill>
        </p:spPr>
        <p:txBody>
          <a:bodyPr wrap="square" lIns="0" tIns="0" rIns="0" bIns="0" rtlCol="0"/>
          <a:lstStyle/>
          <a:p>
            <a:endParaRPr/>
          </a:p>
        </p:txBody>
      </p:sp>
      <p:sp>
        <p:nvSpPr>
          <p:cNvPr id="26" name="object 24">
            <a:extLst>
              <a:ext uri="{FF2B5EF4-FFF2-40B4-BE49-F238E27FC236}">
                <a16:creationId xmlns:a16="http://schemas.microsoft.com/office/drawing/2014/main" id="{A9278880-E90B-80BD-C1E6-3275BC7EFBB5}"/>
              </a:ext>
            </a:extLst>
          </p:cNvPr>
          <p:cNvSpPr/>
          <p:nvPr/>
        </p:nvSpPr>
        <p:spPr>
          <a:xfrm>
            <a:off x="1074960" y="1608212"/>
            <a:ext cx="180682" cy="280555"/>
          </a:xfrm>
          <a:prstGeom prst="rect">
            <a:avLst/>
          </a:prstGeom>
          <a:blipFill>
            <a:blip r:embed="rId7" cstate="print"/>
            <a:stretch>
              <a:fillRect/>
            </a:stretch>
          </a:blipFill>
        </p:spPr>
        <p:txBody>
          <a:bodyPr wrap="square" lIns="0" tIns="0" rIns="0" bIns="0" rtlCol="0"/>
          <a:lstStyle/>
          <a:p>
            <a:endParaRPr/>
          </a:p>
        </p:txBody>
      </p:sp>
      <p:sp>
        <p:nvSpPr>
          <p:cNvPr id="27" name="object 25">
            <a:extLst>
              <a:ext uri="{FF2B5EF4-FFF2-40B4-BE49-F238E27FC236}">
                <a16:creationId xmlns:a16="http://schemas.microsoft.com/office/drawing/2014/main" id="{A5E311A4-827B-351E-77C9-3AEA3A922D06}"/>
              </a:ext>
            </a:extLst>
          </p:cNvPr>
          <p:cNvSpPr/>
          <p:nvPr/>
        </p:nvSpPr>
        <p:spPr>
          <a:xfrm>
            <a:off x="1074968" y="1608403"/>
            <a:ext cx="180975" cy="280670"/>
          </a:xfrm>
          <a:custGeom>
            <a:avLst/>
            <a:gdLst/>
            <a:ahLst/>
            <a:cxnLst/>
            <a:rect l="l" t="t" r="r" b="b"/>
            <a:pathLst>
              <a:path w="180975" h="280669">
                <a:moveTo>
                  <a:pt x="108953" y="103174"/>
                </a:moveTo>
                <a:lnTo>
                  <a:pt x="134378" y="62395"/>
                </a:lnTo>
                <a:lnTo>
                  <a:pt x="134426" y="49927"/>
                </a:lnTo>
                <a:lnTo>
                  <a:pt x="131770" y="37898"/>
                </a:lnTo>
                <a:lnTo>
                  <a:pt x="98320" y="3376"/>
                </a:lnTo>
                <a:lnTo>
                  <a:pt x="73926" y="0"/>
                </a:lnTo>
                <a:lnTo>
                  <a:pt x="61695" y="2414"/>
                </a:lnTo>
                <a:lnTo>
                  <a:pt x="26478" y="35133"/>
                </a:lnTo>
                <a:lnTo>
                  <a:pt x="22574" y="59306"/>
                </a:lnTo>
                <a:lnTo>
                  <a:pt x="24701" y="71589"/>
                </a:lnTo>
                <a:lnTo>
                  <a:pt x="29480" y="83103"/>
                </a:lnTo>
                <a:lnTo>
                  <a:pt x="36585" y="93165"/>
                </a:lnTo>
                <a:lnTo>
                  <a:pt x="45714" y="101434"/>
                </a:lnTo>
                <a:lnTo>
                  <a:pt x="56565" y="107569"/>
                </a:lnTo>
                <a:lnTo>
                  <a:pt x="44546" y="113346"/>
                </a:lnTo>
                <a:lnTo>
                  <a:pt x="15519" y="140246"/>
                </a:lnTo>
                <a:lnTo>
                  <a:pt x="1010" y="177063"/>
                </a:lnTo>
                <a:lnTo>
                  <a:pt x="0" y="190360"/>
                </a:lnTo>
                <a:lnTo>
                  <a:pt x="0" y="274535"/>
                </a:lnTo>
                <a:lnTo>
                  <a:pt x="0" y="277761"/>
                </a:lnTo>
                <a:lnTo>
                  <a:pt x="2603" y="280365"/>
                </a:lnTo>
                <a:lnTo>
                  <a:pt x="5816" y="280365"/>
                </a:lnTo>
                <a:lnTo>
                  <a:pt x="9042" y="280365"/>
                </a:lnTo>
                <a:lnTo>
                  <a:pt x="11645" y="277761"/>
                </a:lnTo>
                <a:lnTo>
                  <a:pt x="11645" y="274535"/>
                </a:lnTo>
                <a:lnTo>
                  <a:pt x="11645" y="190360"/>
                </a:lnTo>
                <a:lnTo>
                  <a:pt x="24660" y="147556"/>
                </a:lnTo>
                <a:lnTo>
                  <a:pt x="59329" y="119068"/>
                </a:lnTo>
                <a:lnTo>
                  <a:pt x="88861" y="113157"/>
                </a:lnTo>
                <a:lnTo>
                  <a:pt x="91821" y="113157"/>
                </a:lnTo>
                <a:lnTo>
                  <a:pt x="134624" y="126165"/>
                </a:lnTo>
                <a:lnTo>
                  <a:pt x="163112" y="160837"/>
                </a:lnTo>
                <a:lnTo>
                  <a:pt x="169024" y="190360"/>
                </a:lnTo>
                <a:lnTo>
                  <a:pt x="169024" y="274535"/>
                </a:lnTo>
                <a:lnTo>
                  <a:pt x="169024" y="277761"/>
                </a:lnTo>
                <a:lnTo>
                  <a:pt x="171627" y="280365"/>
                </a:lnTo>
                <a:lnTo>
                  <a:pt x="174853" y="280365"/>
                </a:lnTo>
                <a:lnTo>
                  <a:pt x="178066" y="280365"/>
                </a:lnTo>
                <a:lnTo>
                  <a:pt x="180670" y="277761"/>
                </a:lnTo>
                <a:lnTo>
                  <a:pt x="180670" y="274535"/>
                </a:lnTo>
                <a:lnTo>
                  <a:pt x="180670" y="190360"/>
                </a:lnTo>
                <a:lnTo>
                  <a:pt x="169088" y="146563"/>
                </a:lnTo>
                <a:lnTo>
                  <a:pt x="137350" y="114092"/>
                </a:lnTo>
                <a:lnTo>
                  <a:pt x="108953" y="103174"/>
                </a:lnTo>
                <a:close/>
              </a:path>
            </a:pathLst>
          </a:custGeom>
          <a:ln w="12014">
            <a:solidFill>
              <a:srgbClr val="000000"/>
            </a:solidFill>
          </a:ln>
        </p:spPr>
        <p:txBody>
          <a:bodyPr wrap="square" lIns="0" tIns="0" rIns="0" bIns="0" rtlCol="0"/>
          <a:lstStyle/>
          <a:p>
            <a:endParaRPr/>
          </a:p>
        </p:txBody>
      </p:sp>
      <p:sp>
        <p:nvSpPr>
          <p:cNvPr id="28" name="object 26">
            <a:extLst>
              <a:ext uri="{FF2B5EF4-FFF2-40B4-BE49-F238E27FC236}">
                <a16:creationId xmlns:a16="http://schemas.microsoft.com/office/drawing/2014/main" id="{339F1F1E-EDB9-6885-90DA-53A3FAE85004}"/>
              </a:ext>
            </a:extLst>
          </p:cNvPr>
          <p:cNvSpPr/>
          <p:nvPr/>
        </p:nvSpPr>
        <p:spPr>
          <a:xfrm>
            <a:off x="1103086" y="1613826"/>
            <a:ext cx="101041" cy="101041"/>
          </a:xfrm>
          <a:prstGeom prst="rect">
            <a:avLst/>
          </a:prstGeom>
          <a:blipFill>
            <a:blip r:embed="rId8" cstate="print"/>
            <a:stretch>
              <a:fillRect/>
            </a:stretch>
          </a:blipFill>
        </p:spPr>
        <p:txBody>
          <a:bodyPr wrap="square" lIns="0" tIns="0" rIns="0" bIns="0" rtlCol="0"/>
          <a:lstStyle/>
          <a:p>
            <a:endParaRPr/>
          </a:p>
        </p:txBody>
      </p:sp>
      <p:sp>
        <p:nvSpPr>
          <p:cNvPr id="29" name="object 27">
            <a:extLst>
              <a:ext uri="{FF2B5EF4-FFF2-40B4-BE49-F238E27FC236}">
                <a16:creationId xmlns:a16="http://schemas.microsoft.com/office/drawing/2014/main" id="{1BF499B4-3338-97B7-E53E-D482EBD43809}"/>
              </a:ext>
            </a:extLst>
          </p:cNvPr>
          <p:cNvSpPr/>
          <p:nvPr/>
        </p:nvSpPr>
        <p:spPr>
          <a:xfrm>
            <a:off x="1115473" y="1790470"/>
            <a:ext cx="11658" cy="98310"/>
          </a:xfrm>
          <a:prstGeom prst="rect">
            <a:avLst/>
          </a:prstGeom>
          <a:blipFill>
            <a:blip r:embed="rId9" cstate="print"/>
            <a:stretch>
              <a:fillRect/>
            </a:stretch>
          </a:blipFill>
        </p:spPr>
        <p:txBody>
          <a:bodyPr wrap="square" lIns="0" tIns="0" rIns="0" bIns="0" rtlCol="0"/>
          <a:lstStyle/>
          <a:p>
            <a:endParaRPr/>
          </a:p>
        </p:txBody>
      </p:sp>
      <p:sp>
        <p:nvSpPr>
          <p:cNvPr id="30" name="object 28">
            <a:extLst>
              <a:ext uri="{FF2B5EF4-FFF2-40B4-BE49-F238E27FC236}">
                <a16:creationId xmlns:a16="http://schemas.microsoft.com/office/drawing/2014/main" id="{2266D215-DBD7-8ADA-D1AD-C935ACACAAAA}"/>
              </a:ext>
            </a:extLst>
          </p:cNvPr>
          <p:cNvSpPr/>
          <p:nvPr/>
        </p:nvSpPr>
        <p:spPr>
          <a:xfrm>
            <a:off x="1115473" y="1790470"/>
            <a:ext cx="12065" cy="98425"/>
          </a:xfrm>
          <a:custGeom>
            <a:avLst/>
            <a:gdLst/>
            <a:ahLst/>
            <a:cxnLst/>
            <a:rect l="l" t="t" r="r" b="b"/>
            <a:pathLst>
              <a:path w="12064" h="98425">
                <a:moveTo>
                  <a:pt x="5829" y="0"/>
                </a:moveTo>
                <a:lnTo>
                  <a:pt x="4279" y="0"/>
                </a:lnTo>
                <a:lnTo>
                  <a:pt x="2794" y="609"/>
                </a:lnTo>
                <a:lnTo>
                  <a:pt x="1701" y="1701"/>
                </a:lnTo>
                <a:lnTo>
                  <a:pt x="609" y="2794"/>
                </a:lnTo>
                <a:lnTo>
                  <a:pt x="0" y="4279"/>
                </a:lnTo>
                <a:lnTo>
                  <a:pt x="0" y="5829"/>
                </a:lnTo>
                <a:lnTo>
                  <a:pt x="0" y="92481"/>
                </a:lnTo>
                <a:lnTo>
                  <a:pt x="0" y="95694"/>
                </a:lnTo>
                <a:lnTo>
                  <a:pt x="2616" y="98310"/>
                </a:lnTo>
                <a:lnTo>
                  <a:pt x="5829" y="98310"/>
                </a:lnTo>
                <a:lnTo>
                  <a:pt x="9042" y="98310"/>
                </a:lnTo>
                <a:lnTo>
                  <a:pt x="11658" y="95694"/>
                </a:lnTo>
                <a:lnTo>
                  <a:pt x="11658" y="92481"/>
                </a:lnTo>
                <a:lnTo>
                  <a:pt x="11658" y="5829"/>
                </a:lnTo>
                <a:lnTo>
                  <a:pt x="11658" y="4279"/>
                </a:lnTo>
                <a:lnTo>
                  <a:pt x="11036" y="2794"/>
                </a:lnTo>
                <a:lnTo>
                  <a:pt x="9944" y="1701"/>
                </a:lnTo>
                <a:lnTo>
                  <a:pt x="8851" y="609"/>
                </a:lnTo>
                <a:lnTo>
                  <a:pt x="7378" y="0"/>
                </a:lnTo>
                <a:lnTo>
                  <a:pt x="5829" y="0"/>
                </a:lnTo>
                <a:close/>
              </a:path>
            </a:pathLst>
          </a:custGeom>
          <a:ln w="12014">
            <a:solidFill>
              <a:srgbClr val="000000"/>
            </a:solidFill>
          </a:ln>
        </p:spPr>
        <p:txBody>
          <a:bodyPr wrap="square" lIns="0" tIns="0" rIns="0" bIns="0" rtlCol="0"/>
          <a:lstStyle/>
          <a:p>
            <a:endParaRPr/>
          </a:p>
        </p:txBody>
      </p:sp>
      <p:sp>
        <p:nvSpPr>
          <p:cNvPr id="31" name="object 29">
            <a:extLst>
              <a:ext uri="{FF2B5EF4-FFF2-40B4-BE49-F238E27FC236}">
                <a16:creationId xmlns:a16="http://schemas.microsoft.com/office/drawing/2014/main" id="{23FEEE09-C9C9-3366-06D5-56B526C8C294}"/>
              </a:ext>
            </a:extLst>
          </p:cNvPr>
          <p:cNvSpPr/>
          <p:nvPr/>
        </p:nvSpPr>
        <p:spPr>
          <a:xfrm>
            <a:off x="1203929" y="1790470"/>
            <a:ext cx="11658" cy="98310"/>
          </a:xfrm>
          <a:prstGeom prst="rect">
            <a:avLst/>
          </a:prstGeom>
          <a:blipFill>
            <a:blip r:embed="rId10" cstate="print"/>
            <a:stretch>
              <a:fillRect/>
            </a:stretch>
          </a:blipFill>
        </p:spPr>
        <p:txBody>
          <a:bodyPr wrap="square" lIns="0" tIns="0" rIns="0" bIns="0" rtlCol="0"/>
          <a:lstStyle/>
          <a:p>
            <a:endParaRPr/>
          </a:p>
        </p:txBody>
      </p:sp>
      <p:sp>
        <p:nvSpPr>
          <p:cNvPr id="32" name="object 30">
            <a:extLst>
              <a:ext uri="{FF2B5EF4-FFF2-40B4-BE49-F238E27FC236}">
                <a16:creationId xmlns:a16="http://schemas.microsoft.com/office/drawing/2014/main" id="{65477BF0-AF4D-42A7-94D4-D63B64FEFB7D}"/>
              </a:ext>
            </a:extLst>
          </p:cNvPr>
          <p:cNvSpPr/>
          <p:nvPr/>
        </p:nvSpPr>
        <p:spPr>
          <a:xfrm>
            <a:off x="1203926" y="1790470"/>
            <a:ext cx="12065" cy="98425"/>
          </a:xfrm>
          <a:custGeom>
            <a:avLst/>
            <a:gdLst/>
            <a:ahLst/>
            <a:cxnLst/>
            <a:rect l="l" t="t" r="r" b="b"/>
            <a:pathLst>
              <a:path w="12064" h="98425">
                <a:moveTo>
                  <a:pt x="5829" y="0"/>
                </a:moveTo>
                <a:lnTo>
                  <a:pt x="2616" y="0"/>
                </a:lnTo>
                <a:lnTo>
                  <a:pt x="0" y="2603"/>
                </a:lnTo>
                <a:lnTo>
                  <a:pt x="0" y="5829"/>
                </a:lnTo>
                <a:lnTo>
                  <a:pt x="0" y="92481"/>
                </a:lnTo>
                <a:lnTo>
                  <a:pt x="0" y="95694"/>
                </a:lnTo>
                <a:lnTo>
                  <a:pt x="2616" y="98310"/>
                </a:lnTo>
                <a:lnTo>
                  <a:pt x="5829" y="98310"/>
                </a:lnTo>
                <a:lnTo>
                  <a:pt x="9042" y="98310"/>
                </a:lnTo>
                <a:lnTo>
                  <a:pt x="11658" y="95694"/>
                </a:lnTo>
                <a:lnTo>
                  <a:pt x="11658" y="92481"/>
                </a:lnTo>
                <a:lnTo>
                  <a:pt x="11658" y="5829"/>
                </a:lnTo>
                <a:lnTo>
                  <a:pt x="11658" y="4279"/>
                </a:lnTo>
                <a:lnTo>
                  <a:pt x="11036" y="2794"/>
                </a:lnTo>
                <a:lnTo>
                  <a:pt x="9956" y="1701"/>
                </a:lnTo>
                <a:lnTo>
                  <a:pt x="8851" y="609"/>
                </a:lnTo>
                <a:lnTo>
                  <a:pt x="7378" y="0"/>
                </a:lnTo>
                <a:lnTo>
                  <a:pt x="5829" y="0"/>
                </a:lnTo>
                <a:close/>
              </a:path>
            </a:pathLst>
          </a:custGeom>
          <a:ln w="12014">
            <a:solidFill>
              <a:srgbClr val="000000"/>
            </a:solidFill>
          </a:ln>
        </p:spPr>
        <p:txBody>
          <a:bodyPr wrap="square" lIns="0" tIns="0" rIns="0" bIns="0" rtlCol="0"/>
          <a:lstStyle/>
          <a:p>
            <a:endParaRPr/>
          </a:p>
        </p:txBody>
      </p:sp>
      <p:sp>
        <p:nvSpPr>
          <p:cNvPr id="33" name="object 31">
            <a:extLst>
              <a:ext uri="{FF2B5EF4-FFF2-40B4-BE49-F238E27FC236}">
                <a16:creationId xmlns:a16="http://schemas.microsoft.com/office/drawing/2014/main" id="{34281925-6E00-214F-B101-6AED5FB25411}"/>
              </a:ext>
            </a:extLst>
          </p:cNvPr>
          <p:cNvSpPr/>
          <p:nvPr/>
        </p:nvSpPr>
        <p:spPr>
          <a:xfrm>
            <a:off x="8651517" y="1472928"/>
            <a:ext cx="140512" cy="85623"/>
          </a:xfrm>
          <a:prstGeom prst="rect">
            <a:avLst/>
          </a:prstGeom>
          <a:blipFill>
            <a:blip r:embed="rId11" cstate="print"/>
            <a:stretch>
              <a:fillRect/>
            </a:stretch>
          </a:blipFill>
        </p:spPr>
        <p:txBody>
          <a:bodyPr wrap="square" lIns="0" tIns="0" rIns="0" bIns="0" rtlCol="0"/>
          <a:lstStyle/>
          <a:p>
            <a:endParaRPr/>
          </a:p>
        </p:txBody>
      </p:sp>
      <p:sp>
        <p:nvSpPr>
          <p:cNvPr id="34" name="object 32">
            <a:extLst>
              <a:ext uri="{FF2B5EF4-FFF2-40B4-BE49-F238E27FC236}">
                <a16:creationId xmlns:a16="http://schemas.microsoft.com/office/drawing/2014/main" id="{2AA2EED9-01C6-819F-8F5E-91C3ECE7B760}"/>
              </a:ext>
            </a:extLst>
          </p:cNvPr>
          <p:cNvSpPr/>
          <p:nvPr/>
        </p:nvSpPr>
        <p:spPr>
          <a:xfrm>
            <a:off x="8651517" y="1697874"/>
            <a:ext cx="140512" cy="85623"/>
          </a:xfrm>
          <a:prstGeom prst="rect">
            <a:avLst/>
          </a:prstGeom>
          <a:blipFill>
            <a:blip r:embed="rId11" cstate="print"/>
            <a:stretch>
              <a:fillRect/>
            </a:stretch>
          </a:blipFill>
        </p:spPr>
        <p:txBody>
          <a:bodyPr wrap="square" lIns="0" tIns="0" rIns="0" bIns="0" rtlCol="0"/>
          <a:lstStyle/>
          <a:p>
            <a:endParaRPr/>
          </a:p>
        </p:txBody>
      </p:sp>
      <p:sp>
        <p:nvSpPr>
          <p:cNvPr id="35" name="object 33">
            <a:extLst>
              <a:ext uri="{FF2B5EF4-FFF2-40B4-BE49-F238E27FC236}">
                <a16:creationId xmlns:a16="http://schemas.microsoft.com/office/drawing/2014/main" id="{B744D430-2C6F-16B7-550A-0798F4B76F53}"/>
              </a:ext>
            </a:extLst>
          </p:cNvPr>
          <p:cNvSpPr/>
          <p:nvPr/>
        </p:nvSpPr>
        <p:spPr>
          <a:xfrm>
            <a:off x="8651517" y="1917138"/>
            <a:ext cx="140512" cy="85623"/>
          </a:xfrm>
          <a:prstGeom prst="rect">
            <a:avLst/>
          </a:prstGeom>
          <a:blipFill>
            <a:blip r:embed="rId11" cstate="print"/>
            <a:stretch>
              <a:fillRect/>
            </a:stretch>
          </a:blipFill>
        </p:spPr>
        <p:txBody>
          <a:bodyPr wrap="square" lIns="0" tIns="0" rIns="0" bIns="0" rtlCol="0"/>
          <a:lstStyle/>
          <a:p>
            <a:endParaRPr/>
          </a:p>
        </p:txBody>
      </p:sp>
      <p:sp>
        <p:nvSpPr>
          <p:cNvPr id="36" name="object 34">
            <a:extLst>
              <a:ext uri="{FF2B5EF4-FFF2-40B4-BE49-F238E27FC236}">
                <a16:creationId xmlns:a16="http://schemas.microsoft.com/office/drawing/2014/main" id="{003D4523-D5F0-7C95-53C2-D170F1253CCB}"/>
              </a:ext>
            </a:extLst>
          </p:cNvPr>
          <p:cNvSpPr/>
          <p:nvPr/>
        </p:nvSpPr>
        <p:spPr>
          <a:xfrm>
            <a:off x="1041521" y="2296031"/>
            <a:ext cx="9883775" cy="733425"/>
          </a:xfrm>
          <a:custGeom>
            <a:avLst/>
            <a:gdLst/>
            <a:ahLst/>
            <a:cxnLst/>
            <a:rect l="l" t="t" r="r" b="b"/>
            <a:pathLst>
              <a:path w="9883775" h="733425">
                <a:moveTo>
                  <a:pt x="0" y="733209"/>
                </a:moveTo>
                <a:lnTo>
                  <a:pt x="9883508" y="733209"/>
                </a:lnTo>
                <a:lnTo>
                  <a:pt x="9883508" y="0"/>
                </a:lnTo>
                <a:lnTo>
                  <a:pt x="0" y="0"/>
                </a:lnTo>
                <a:lnTo>
                  <a:pt x="0" y="733209"/>
                </a:lnTo>
                <a:close/>
              </a:path>
            </a:pathLst>
          </a:custGeom>
          <a:solidFill>
            <a:srgbClr val="E1E2E3"/>
          </a:solidFill>
        </p:spPr>
        <p:txBody>
          <a:bodyPr wrap="square" lIns="0" tIns="0" rIns="0" bIns="0" rtlCol="0"/>
          <a:lstStyle/>
          <a:p>
            <a:endParaRPr/>
          </a:p>
        </p:txBody>
      </p:sp>
      <p:sp>
        <p:nvSpPr>
          <p:cNvPr id="37" name="object 35">
            <a:extLst>
              <a:ext uri="{FF2B5EF4-FFF2-40B4-BE49-F238E27FC236}">
                <a16:creationId xmlns:a16="http://schemas.microsoft.com/office/drawing/2014/main" id="{60F09C1B-4682-9522-1D1F-C25B495436F8}"/>
              </a:ext>
            </a:extLst>
          </p:cNvPr>
          <p:cNvSpPr txBox="1"/>
          <p:nvPr/>
        </p:nvSpPr>
        <p:spPr>
          <a:xfrm>
            <a:off x="1724687" y="2515493"/>
            <a:ext cx="617855" cy="248920"/>
          </a:xfrm>
          <a:prstGeom prst="rect">
            <a:avLst/>
          </a:prstGeom>
        </p:spPr>
        <p:txBody>
          <a:bodyPr vert="horz" wrap="square" lIns="0" tIns="14604" rIns="0" bIns="0" rtlCol="0">
            <a:spAutoFit/>
          </a:bodyPr>
          <a:lstStyle/>
          <a:p>
            <a:pPr marL="12700">
              <a:lnSpc>
                <a:spcPct val="100000"/>
              </a:lnSpc>
              <a:spcBef>
                <a:spcPts val="114"/>
              </a:spcBef>
            </a:pPr>
            <a:r>
              <a:rPr sz="1450" spc="0" dirty="0">
                <a:solidFill>
                  <a:srgbClr val="0E4773"/>
                </a:solidFill>
                <a:latin typeface="Fira Sans Medium"/>
                <a:cs typeface="Fira Sans Medium"/>
              </a:rPr>
              <a:t>Deaths</a:t>
            </a:r>
            <a:endParaRPr sz="1450">
              <a:latin typeface="Fira Sans Medium"/>
              <a:cs typeface="Fira Sans Medium"/>
            </a:endParaRPr>
          </a:p>
        </p:txBody>
      </p:sp>
      <p:graphicFrame>
        <p:nvGraphicFramePr>
          <p:cNvPr id="38" name="object 36">
            <a:extLst>
              <a:ext uri="{FF2B5EF4-FFF2-40B4-BE49-F238E27FC236}">
                <a16:creationId xmlns:a16="http://schemas.microsoft.com/office/drawing/2014/main" id="{0FC406DF-64DA-288C-EB94-B4A49878E593}"/>
              </a:ext>
            </a:extLst>
          </p:cNvPr>
          <p:cNvGraphicFramePr>
            <a:graphicFrameLocks noGrp="1"/>
          </p:cNvGraphicFramePr>
          <p:nvPr>
            <p:extLst>
              <p:ext uri="{D42A27DB-BD31-4B8C-83A1-F6EECF244321}">
                <p14:modId xmlns:p14="http://schemas.microsoft.com/office/powerpoint/2010/main" val="4050219810"/>
              </p:ext>
            </p:extLst>
          </p:nvPr>
        </p:nvGraphicFramePr>
        <p:xfrm>
          <a:off x="4412265" y="2448899"/>
          <a:ext cx="6026149" cy="402590"/>
        </p:xfrm>
        <a:graphic>
          <a:graphicData uri="http://schemas.openxmlformats.org/drawingml/2006/table">
            <a:tbl>
              <a:tblPr firstRow="1" bandRow="1">
                <a:tableStyleId>{2D5ABB26-0587-4C30-8999-92F81FD0307C}</a:tableStyleId>
              </a:tblPr>
              <a:tblGrid>
                <a:gridCol w="1557655">
                  <a:extLst>
                    <a:ext uri="{9D8B030D-6E8A-4147-A177-3AD203B41FA5}">
                      <a16:colId xmlns:a16="http://schemas.microsoft.com/office/drawing/2014/main" val="20000"/>
                    </a:ext>
                  </a:extLst>
                </a:gridCol>
                <a:gridCol w="2406015">
                  <a:extLst>
                    <a:ext uri="{9D8B030D-6E8A-4147-A177-3AD203B41FA5}">
                      <a16:colId xmlns:a16="http://schemas.microsoft.com/office/drawing/2014/main" val="20001"/>
                    </a:ext>
                  </a:extLst>
                </a:gridCol>
                <a:gridCol w="2062479">
                  <a:extLst>
                    <a:ext uri="{9D8B030D-6E8A-4147-A177-3AD203B41FA5}">
                      <a16:colId xmlns:a16="http://schemas.microsoft.com/office/drawing/2014/main" val="20002"/>
                    </a:ext>
                  </a:extLst>
                </a:gridCol>
              </a:tblGrid>
              <a:tr h="201295">
                <a:tc>
                  <a:txBody>
                    <a:bodyPr/>
                    <a:lstStyle/>
                    <a:p>
                      <a:pPr marL="31750">
                        <a:lnSpc>
                          <a:spcPct val="100000"/>
                        </a:lnSpc>
                        <a:spcBef>
                          <a:spcPts val="240"/>
                        </a:spcBef>
                      </a:pPr>
                      <a:r>
                        <a:rPr sz="850" b="0" spc="-5" dirty="0">
                          <a:solidFill>
                            <a:srgbClr val="333333"/>
                          </a:solidFill>
                          <a:latin typeface="Fira Sans Light"/>
                          <a:cs typeface="Fira Sans Light"/>
                        </a:rPr>
                        <a:t>(unnatural)</a:t>
                      </a:r>
                      <a:endParaRPr sz="850">
                        <a:latin typeface="Fira Sans Light"/>
                        <a:cs typeface="Fira Sans Light"/>
                      </a:endParaRPr>
                    </a:p>
                  </a:txBody>
                  <a:tcPr marL="0" marR="0" marT="30480" marB="0">
                    <a:solidFill>
                      <a:srgbClr val="E1E2E3"/>
                    </a:solidFill>
                  </a:tcPr>
                </a:tc>
                <a:tc>
                  <a:txBody>
                    <a:bodyPr/>
                    <a:lstStyle/>
                    <a:p>
                      <a:pPr marL="981710">
                        <a:lnSpc>
                          <a:spcPts val="1280"/>
                        </a:lnSpc>
                      </a:pPr>
                      <a:r>
                        <a:rPr sz="1100" spc="10" dirty="0">
                          <a:solidFill>
                            <a:srgbClr val="333333"/>
                          </a:solidFill>
                          <a:latin typeface="Fira Sans Medium"/>
                          <a:cs typeface="Fira Sans Medium"/>
                        </a:rPr>
                        <a:t>104</a:t>
                      </a:r>
                      <a:endParaRPr sz="1100">
                        <a:latin typeface="Fira Sans Medium"/>
                        <a:cs typeface="Fira Sans Medium"/>
                      </a:endParaRPr>
                    </a:p>
                  </a:txBody>
                  <a:tcPr marL="0" marR="0" marT="0" marB="0">
                    <a:solidFill>
                      <a:srgbClr val="E1E2E3"/>
                    </a:solidFill>
                  </a:tcPr>
                </a:tc>
                <a:tc>
                  <a:txBody>
                    <a:bodyPr/>
                    <a:lstStyle/>
                    <a:p>
                      <a:pPr marR="26034" algn="r">
                        <a:lnSpc>
                          <a:spcPts val="1310"/>
                        </a:lnSpc>
                      </a:pPr>
                      <a:r>
                        <a:rPr sz="850" b="0" spc="-5" dirty="0">
                          <a:solidFill>
                            <a:srgbClr val="333333"/>
                          </a:solidFill>
                          <a:latin typeface="Fira Sans Light"/>
                          <a:cs typeface="Fira Sans Light"/>
                        </a:rPr>
                        <a:t>increased by</a:t>
                      </a:r>
                      <a:r>
                        <a:rPr sz="850" b="0" spc="114" dirty="0">
                          <a:solidFill>
                            <a:srgbClr val="333333"/>
                          </a:solidFill>
                          <a:latin typeface="Fira Sans Light"/>
                          <a:cs typeface="Fira Sans Light"/>
                        </a:rPr>
                        <a:t> </a:t>
                      </a:r>
                      <a:r>
                        <a:rPr sz="1650" spc="15" baseline="2525" dirty="0">
                          <a:solidFill>
                            <a:srgbClr val="333333"/>
                          </a:solidFill>
                          <a:latin typeface="Fira Sans Medium"/>
                          <a:cs typeface="Fira Sans Medium"/>
                        </a:rPr>
                        <a:t>29</a:t>
                      </a:r>
                      <a:endParaRPr sz="1650" baseline="2525">
                        <a:latin typeface="Fira Sans Medium"/>
                        <a:cs typeface="Fira Sans Medium"/>
                      </a:endParaRPr>
                    </a:p>
                  </a:txBody>
                  <a:tcPr marL="0" marR="0" marT="0" marB="0">
                    <a:solidFill>
                      <a:srgbClr val="E1E2E3"/>
                    </a:solidFill>
                  </a:tcPr>
                </a:tc>
                <a:extLst>
                  <a:ext uri="{0D108BD9-81ED-4DB2-BD59-A6C34878D82A}">
                    <a16:rowId xmlns:a16="http://schemas.microsoft.com/office/drawing/2014/main" val="10000"/>
                  </a:ext>
                </a:extLst>
              </a:tr>
              <a:tr h="201295">
                <a:tc>
                  <a:txBody>
                    <a:bodyPr/>
                    <a:lstStyle/>
                    <a:p>
                      <a:pPr marL="31750">
                        <a:lnSpc>
                          <a:spcPct val="100000"/>
                        </a:lnSpc>
                        <a:spcBef>
                          <a:spcPts val="355"/>
                        </a:spcBef>
                      </a:pPr>
                      <a:r>
                        <a:rPr sz="850" b="0" spc="-5" dirty="0">
                          <a:solidFill>
                            <a:srgbClr val="333333"/>
                          </a:solidFill>
                          <a:latin typeface="Fira Sans Light"/>
                          <a:cs typeface="Fira Sans Light"/>
                        </a:rPr>
                        <a:t>(natural)</a:t>
                      </a:r>
                      <a:endParaRPr sz="850">
                        <a:latin typeface="Fira Sans Light"/>
                        <a:cs typeface="Fira Sans Light"/>
                      </a:endParaRPr>
                    </a:p>
                  </a:txBody>
                  <a:tcPr marL="0" marR="0" marT="45085" marB="0">
                    <a:solidFill>
                      <a:srgbClr val="E1E2E3"/>
                    </a:solidFill>
                  </a:tcPr>
                </a:tc>
                <a:tc>
                  <a:txBody>
                    <a:bodyPr/>
                    <a:lstStyle/>
                    <a:p>
                      <a:pPr marL="981710">
                        <a:lnSpc>
                          <a:spcPts val="1300"/>
                        </a:lnSpc>
                        <a:spcBef>
                          <a:spcPts val="185"/>
                        </a:spcBef>
                      </a:pPr>
                      <a:r>
                        <a:rPr sz="1100" spc="10" dirty="0">
                          <a:solidFill>
                            <a:srgbClr val="333333"/>
                          </a:solidFill>
                          <a:latin typeface="Fira Sans Medium"/>
                          <a:cs typeface="Fira Sans Medium"/>
                        </a:rPr>
                        <a:t>419</a:t>
                      </a:r>
                      <a:endParaRPr sz="1100">
                        <a:latin typeface="Fira Sans Medium"/>
                        <a:cs typeface="Fira Sans Medium"/>
                      </a:endParaRPr>
                    </a:p>
                  </a:txBody>
                  <a:tcPr marL="0" marR="0" marT="23495" marB="0">
                    <a:solidFill>
                      <a:srgbClr val="E1E2E3"/>
                    </a:solidFill>
                  </a:tcPr>
                </a:tc>
                <a:tc>
                  <a:txBody>
                    <a:bodyPr/>
                    <a:lstStyle/>
                    <a:p>
                      <a:pPr marR="24765" algn="r">
                        <a:lnSpc>
                          <a:spcPts val="1300"/>
                        </a:lnSpc>
                        <a:spcBef>
                          <a:spcPts val="185"/>
                        </a:spcBef>
                      </a:pPr>
                      <a:r>
                        <a:rPr sz="1275" b="0" spc="-30" baseline="6535" dirty="0">
                          <a:solidFill>
                            <a:srgbClr val="333333"/>
                          </a:solidFill>
                          <a:latin typeface="Fira Sans Light"/>
                          <a:cs typeface="Fira Sans Light"/>
                        </a:rPr>
                        <a:t>decreased </a:t>
                      </a:r>
                      <a:r>
                        <a:rPr sz="1275" b="0" spc="-22" baseline="6535" dirty="0">
                          <a:solidFill>
                            <a:srgbClr val="333333"/>
                          </a:solidFill>
                          <a:latin typeface="Fira Sans Light"/>
                          <a:cs typeface="Fira Sans Light"/>
                        </a:rPr>
                        <a:t>by</a:t>
                      </a:r>
                      <a:r>
                        <a:rPr sz="1275" b="0" spc="52" baseline="6535" dirty="0">
                          <a:solidFill>
                            <a:srgbClr val="333333"/>
                          </a:solidFill>
                          <a:latin typeface="Fira Sans Light"/>
                          <a:cs typeface="Fira Sans Light"/>
                        </a:rPr>
                        <a:t> </a:t>
                      </a:r>
                      <a:r>
                        <a:rPr sz="1100" spc="10" dirty="0">
                          <a:solidFill>
                            <a:srgbClr val="333333"/>
                          </a:solidFill>
                          <a:latin typeface="Fira Sans Medium"/>
                          <a:cs typeface="Fira Sans Medium"/>
                        </a:rPr>
                        <a:t>36</a:t>
                      </a:r>
                      <a:endParaRPr sz="1100">
                        <a:latin typeface="Fira Sans Medium"/>
                        <a:cs typeface="Fira Sans Medium"/>
                      </a:endParaRPr>
                    </a:p>
                  </a:txBody>
                  <a:tcPr marL="0" marR="0" marT="23495" marB="0">
                    <a:solidFill>
                      <a:srgbClr val="E1E2E3"/>
                    </a:solidFill>
                  </a:tcPr>
                </a:tc>
                <a:extLst>
                  <a:ext uri="{0D108BD9-81ED-4DB2-BD59-A6C34878D82A}">
                    <a16:rowId xmlns:a16="http://schemas.microsoft.com/office/drawing/2014/main" val="10001"/>
                  </a:ext>
                </a:extLst>
              </a:tr>
            </a:tbl>
          </a:graphicData>
        </a:graphic>
      </p:graphicFrame>
      <p:sp>
        <p:nvSpPr>
          <p:cNvPr id="39" name="object 37">
            <a:extLst>
              <a:ext uri="{FF2B5EF4-FFF2-40B4-BE49-F238E27FC236}">
                <a16:creationId xmlns:a16="http://schemas.microsoft.com/office/drawing/2014/main" id="{DF1BDB24-F796-3C0C-FE67-1B12E2EE1EFD}"/>
              </a:ext>
            </a:extLst>
          </p:cNvPr>
          <p:cNvSpPr/>
          <p:nvPr/>
        </p:nvSpPr>
        <p:spPr>
          <a:xfrm>
            <a:off x="8652946" y="2718874"/>
            <a:ext cx="140512" cy="85623"/>
          </a:xfrm>
          <a:prstGeom prst="rect">
            <a:avLst/>
          </a:prstGeom>
          <a:blipFill>
            <a:blip r:embed="rId12" cstate="print"/>
            <a:stretch>
              <a:fillRect/>
            </a:stretch>
          </a:blipFill>
        </p:spPr>
        <p:txBody>
          <a:bodyPr wrap="square" lIns="0" tIns="0" rIns="0" bIns="0" rtlCol="0"/>
          <a:lstStyle/>
          <a:p>
            <a:endParaRPr/>
          </a:p>
        </p:txBody>
      </p:sp>
      <p:sp>
        <p:nvSpPr>
          <p:cNvPr id="40" name="object 38">
            <a:extLst>
              <a:ext uri="{FF2B5EF4-FFF2-40B4-BE49-F238E27FC236}">
                <a16:creationId xmlns:a16="http://schemas.microsoft.com/office/drawing/2014/main" id="{06384AB0-28DA-A833-61B8-BE12FE0F3EEA}"/>
              </a:ext>
            </a:extLst>
          </p:cNvPr>
          <p:cNvSpPr/>
          <p:nvPr/>
        </p:nvSpPr>
        <p:spPr>
          <a:xfrm>
            <a:off x="8651517" y="2495348"/>
            <a:ext cx="140512" cy="85623"/>
          </a:xfrm>
          <a:prstGeom prst="rect">
            <a:avLst/>
          </a:prstGeom>
          <a:blipFill>
            <a:blip r:embed="rId11" cstate="print"/>
            <a:stretch>
              <a:fillRect/>
            </a:stretch>
          </a:blipFill>
        </p:spPr>
        <p:txBody>
          <a:bodyPr wrap="square" lIns="0" tIns="0" rIns="0" bIns="0" rtlCol="0"/>
          <a:lstStyle/>
          <a:p>
            <a:endParaRPr/>
          </a:p>
        </p:txBody>
      </p:sp>
      <p:sp>
        <p:nvSpPr>
          <p:cNvPr id="41" name="object 39">
            <a:extLst>
              <a:ext uri="{FF2B5EF4-FFF2-40B4-BE49-F238E27FC236}">
                <a16:creationId xmlns:a16="http://schemas.microsoft.com/office/drawing/2014/main" id="{8C519C4A-4C87-B8E6-13BE-597702185842}"/>
              </a:ext>
            </a:extLst>
          </p:cNvPr>
          <p:cNvSpPr txBox="1"/>
          <p:nvPr/>
        </p:nvSpPr>
        <p:spPr>
          <a:xfrm>
            <a:off x="1724687" y="3404311"/>
            <a:ext cx="1048385" cy="248920"/>
          </a:xfrm>
          <a:prstGeom prst="rect">
            <a:avLst/>
          </a:prstGeom>
        </p:spPr>
        <p:txBody>
          <a:bodyPr vert="horz" wrap="square" lIns="0" tIns="14604" rIns="0" bIns="0" rtlCol="0">
            <a:spAutoFit/>
          </a:bodyPr>
          <a:lstStyle/>
          <a:p>
            <a:pPr marL="12700">
              <a:lnSpc>
                <a:spcPct val="100000"/>
              </a:lnSpc>
              <a:spcBef>
                <a:spcPts val="114"/>
              </a:spcBef>
            </a:pPr>
            <a:r>
              <a:rPr sz="1450" spc="0" dirty="0">
                <a:solidFill>
                  <a:srgbClr val="0E4773"/>
                </a:solidFill>
                <a:latin typeface="Fira Sans Medium"/>
                <a:cs typeface="Fira Sans Medium"/>
              </a:rPr>
              <a:t>Seg</a:t>
            </a:r>
            <a:r>
              <a:rPr sz="1450" spc="-10" dirty="0">
                <a:solidFill>
                  <a:srgbClr val="0E4773"/>
                </a:solidFill>
                <a:latin typeface="Fira Sans Medium"/>
                <a:cs typeface="Fira Sans Medium"/>
              </a:rPr>
              <a:t>r</a:t>
            </a:r>
            <a:r>
              <a:rPr sz="1450" spc="0" dirty="0">
                <a:solidFill>
                  <a:srgbClr val="0E4773"/>
                </a:solidFill>
                <a:latin typeface="Fira Sans Medium"/>
                <a:cs typeface="Fira Sans Medium"/>
              </a:rPr>
              <a:t>egation</a:t>
            </a:r>
            <a:endParaRPr sz="1450">
              <a:latin typeface="Fira Sans Medium"/>
              <a:cs typeface="Fira Sans Medium"/>
            </a:endParaRPr>
          </a:p>
        </p:txBody>
      </p:sp>
      <p:sp>
        <p:nvSpPr>
          <p:cNvPr id="42" name="object 40">
            <a:extLst>
              <a:ext uri="{FF2B5EF4-FFF2-40B4-BE49-F238E27FC236}">
                <a16:creationId xmlns:a16="http://schemas.microsoft.com/office/drawing/2014/main" id="{16979CC1-E9E0-3B20-FA95-1A7F9A5D2E49}"/>
              </a:ext>
            </a:extLst>
          </p:cNvPr>
          <p:cNvSpPr txBox="1"/>
          <p:nvPr/>
        </p:nvSpPr>
        <p:spPr>
          <a:xfrm>
            <a:off x="6939291" y="3470398"/>
            <a:ext cx="357505" cy="198755"/>
          </a:xfrm>
          <a:prstGeom prst="rect">
            <a:avLst/>
          </a:prstGeom>
        </p:spPr>
        <p:txBody>
          <a:bodyPr vert="horz" wrap="square" lIns="0" tIns="17145" rIns="0" bIns="0" rtlCol="0">
            <a:spAutoFit/>
          </a:bodyPr>
          <a:lstStyle/>
          <a:p>
            <a:pPr marL="12700">
              <a:lnSpc>
                <a:spcPct val="100000"/>
              </a:lnSpc>
              <a:spcBef>
                <a:spcPts val="135"/>
              </a:spcBef>
            </a:pPr>
            <a:r>
              <a:rPr sz="1100" spc="10" dirty="0">
                <a:solidFill>
                  <a:srgbClr val="333333"/>
                </a:solidFill>
                <a:latin typeface="Fira Sans Medium"/>
                <a:cs typeface="Fira Sans Medium"/>
              </a:rPr>
              <a:t>4</a:t>
            </a:r>
            <a:r>
              <a:rPr sz="1100" spc="-60" dirty="0">
                <a:solidFill>
                  <a:srgbClr val="333333"/>
                </a:solidFill>
                <a:latin typeface="Fira Sans Medium"/>
                <a:cs typeface="Fira Sans Medium"/>
              </a:rPr>
              <a:t> </a:t>
            </a:r>
            <a:r>
              <a:rPr sz="1100" spc="10" dirty="0">
                <a:solidFill>
                  <a:srgbClr val="333333"/>
                </a:solidFill>
                <a:latin typeface="Fira Sans Medium"/>
                <a:cs typeface="Fira Sans Medium"/>
              </a:rPr>
              <a:t>921</a:t>
            </a:r>
            <a:endParaRPr sz="1100">
              <a:latin typeface="Fira Sans Medium"/>
              <a:cs typeface="Fira Sans Medium"/>
            </a:endParaRPr>
          </a:p>
        </p:txBody>
      </p:sp>
      <p:sp>
        <p:nvSpPr>
          <p:cNvPr id="43" name="object 41">
            <a:extLst>
              <a:ext uri="{FF2B5EF4-FFF2-40B4-BE49-F238E27FC236}">
                <a16:creationId xmlns:a16="http://schemas.microsoft.com/office/drawing/2014/main" id="{357E1052-DC51-8A2C-5CB2-E9966233620F}"/>
              </a:ext>
            </a:extLst>
          </p:cNvPr>
          <p:cNvSpPr txBox="1"/>
          <p:nvPr/>
        </p:nvSpPr>
        <p:spPr>
          <a:xfrm>
            <a:off x="9558966" y="3470398"/>
            <a:ext cx="915035" cy="198755"/>
          </a:xfrm>
          <a:prstGeom prst="rect">
            <a:avLst/>
          </a:prstGeom>
        </p:spPr>
        <p:txBody>
          <a:bodyPr vert="horz" wrap="square" lIns="0" tIns="17145" rIns="0" bIns="0" rtlCol="0">
            <a:spAutoFit/>
          </a:bodyPr>
          <a:lstStyle/>
          <a:p>
            <a:pPr marL="12700">
              <a:lnSpc>
                <a:spcPct val="100000"/>
              </a:lnSpc>
              <a:spcBef>
                <a:spcPts val="135"/>
              </a:spcBef>
            </a:pPr>
            <a:r>
              <a:rPr sz="1275" b="0" spc="-7" baseline="3267" dirty="0">
                <a:solidFill>
                  <a:srgbClr val="333333"/>
                </a:solidFill>
                <a:latin typeface="Fira Sans Light"/>
                <a:cs typeface="Fira Sans Light"/>
              </a:rPr>
              <a:t>increased by</a:t>
            </a:r>
            <a:r>
              <a:rPr sz="1275" b="0" spc="202" baseline="3267" dirty="0">
                <a:solidFill>
                  <a:srgbClr val="333333"/>
                </a:solidFill>
                <a:latin typeface="Fira Sans Light"/>
                <a:cs typeface="Fira Sans Light"/>
              </a:rPr>
              <a:t> </a:t>
            </a:r>
            <a:r>
              <a:rPr sz="1100" spc="-15" dirty="0">
                <a:solidFill>
                  <a:srgbClr val="333333"/>
                </a:solidFill>
                <a:latin typeface="Fira Sans Medium"/>
                <a:cs typeface="Fira Sans Medium"/>
              </a:rPr>
              <a:t>276</a:t>
            </a:r>
            <a:endParaRPr sz="1100">
              <a:latin typeface="Fira Sans Medium"/>
              <a:cs typeface="Fira Sans Medium"/>
            </a:endParaRPr>
          </a:p>
        </p:txBody>
      </p:sp>
      <p:sp>
        <p:nvSpPr>
          <p:cNvPr id="44" name="object 42">
            <a:extLst>
              <a:ext uri="{FF2B5EF4-FFF2-40B4-BE49-F238E27FC236}">
                <a16:creationId xmlns:a16="http://schemas.microsoft.com/office/drawing/2014/main" id="{FB866086-393E-1051-9F25-0DD44A067563}"/>
              </a:ext>
            </a:extLst>
          </p:cNvPr>
          <p:cNvSpPr/>
          <p:nvPr/>
        </p:nvSpPr>
        <p:spPr>
          <a:xfrm>
            <a:off x="8651517" y="3534128"/>
            <a:ext cx="140512" cy="85623"/>
          </a:xfrm>
          <a:prstGeom prst="rect">
            <a:avLst/>
          </a:prstGeom>
          <a:blipFill>
            <a:blip r:embed="rId11" cstate="print"/>
            <a:stretch>
              <a:fillRect/>
            </a:stretch>
          </a:blipFill>
        </p:spPr>
        <p:txBody>
          <a:bodyPr wrap="square" lIns="0" tIns="0" rIns="0" bIns="0" rtlCol="0"/>
          <a:lstStyle/>
          <a:p>
            <a:endParaRPr/>
          </a:p>
        </p:txBody>
      </p:sp>
      <p:sp>
        <p:nvSpPr>
          <p:cNvPr id="45" name="object 43">
            <a:extLst>
              <a:ext uri="{FF2B5EF4-FFF2-40B4-BE49-F238E27FC236}">
                <a16:creationId xmlns:a16="http://schemas.microsoft.com/office/drawing/2014/main" id="{82141F51-A29E-5EE7-7ABE-C12EE30AC1AA}"/>
              </a:ext>
            </a:extLst>
          </p:cNvPr>
          <p:cNvSpPr/>
          <p:nvPr/>
        </p:nvSpPr>
        <p:spPr>
          <a:xfrm>
            <a:off x="832428" y="3470324"/>
            <a:ext cx="130962" cy="211823"/>
          </a:xfrm>
          <a:prstGeom prst="rect">
            <a:avLst/>
          </a:prstGeom>
          <a:blipFill>
            <a:blip r:embed="rId13" cstate="print"/>
            <a:stretch>
              <a:fillRect/>
            </a:stretch>
          </a:blipFill>
        </p:spPr>
        <p:txBody>
          <a:bodyPr wrap="square" lIns="0" tIns="0" rIns="0" bIns="0" rtlCol="0"/>
          <a:lstStyle/>
          <a:p>
            <a:endParaRPr/>
          </a:p>
        </p:txBody>
      </p:sp>
      <p:sp>
        <p:nvSpPr>
          <p:cNvPr id="46" name="object 44">
            <a:extLst>
              <a:ext uri="{FF2B5EF4-FFF2-40B4-BE49-F238E27FC236}">
                <a16:creationId xmlns:a16="http://schemas.microsoft.com/office/drawing/2014/main" id="{203BF343-F94E-8A3D-D691-1A10807F67D6}"/>
              </a:ext>
            </a:extLst>
          </p:cNvPr>
          <p:cNvSpPr/>
          <p:nvPr/>
        </p:nvSpPr>
        <p:spPr>
          <a:xfrm>
            <a:off x="826426" y="3464316"/>
            <a:ext cx="142963" cy="223837"/>
          </a:xfrm>
          <a:prstGeom prst="rect">
            <a:avLst/>
          </a:prstGeom>
          <a:blipFill>
            <a:blip r:embed="rId14" cstate="print"/>
            <a:stretch>
              <a:fillRect/>
            </a:stretch>
          </a:blipFill>
        </p:spPr>
        <p:txBody>
          <a:bodyPr wrap="square" lIns="0" tIns="0" rIns="0" bIns="0" rtlCol="0"/>
          <a:lstStyle/>
          <a:p>
            <a:endParaRPr/>
          </a:p>
        </p:txBody>
      </p:sp>
      <p:sp>
        <p:nvSpPr>
          <p:cNvPr id="47" name="object 45">
            <a:extLst>
              <a:ext uri="{FF2B5EF4-FFF2-40B4-BE49-F238E27FC236}">
                <a16:creationId xmlns:a16="http://schemas.microsoft.com/office/drawing/2014/main" id="{955213B9-54DC-90A2-BD67-D4CA5E12BBE4}"/>
              </a:ext>
            </a:extLst>
          </p:cNvPr>
          <p:cNvSpPr/>
          <p:nvPr/>
        </p:nvSpPr>
        <p:spPr>
          <a:xfrm>
            <a:off x="1086314" y="3470324"/>
            <a:ext cx="130949" cy="211823"/>
          </a:xfrm>
          <a:prstGeom prst="rect">
            <a:avLst/>
          </a:prstGeom>
          <a:blipFill>
            <a:blip r:embed="rId15" cstate="print"/>
            <a:stretch>
              <a:fillRect/>
            </a:stretch>
          </a:blipFill>
        </p:spPr>
        <p:txBody>
          <a:bodyPr wrap="square" lIns="0" tIns="0" rIns="0" bIns="0" rtlCol="0"/>
          <a:lstStyle/>
          <a:p>
            <a:endParaRPr/>
          </a:p>
        </p:txBody>
      </p:sp>
      <p:sp>
        <p:nvSpPr>
          <p:cNvPr id="48" name="object 46">
            <a:extLst>
              <a:ext uri="{FF2B5EF4-FFF2-40B4-BE49-F238E27FC236}">
                <a16:creationId xmlns:a16="http://schemas.microsoft.com/office/drawing/2014/main" id="{A867DB99-FC54-54F5-988C-FA673B0CD0A6}"/>
              </a:ext>
            </a:extLst>
          </p:cNvPr>
          <p:cNvSpPr/>
          <p:nvPr/>
        </p:nvSpPr>
        <p:spPr>
          <a:xfrm>
            <a:off x="1080307" y="3464316"/>
            <a:ext cx="142976" cy="223837"/>
          </a:xfrm>
          <a:prstGeom prst="rect">
            <a:avLst/>
          </a:prstGeom>
          <a:blipFill>
            <a:blip r:embed="rId16" cstate="print"/>
            <a:stretch>
              <a:fillRect/>
            </a:stretch>
          </a:blipFill>
        </p:spPr>
        <p:txBody>
          <a:bodyPr wrap="square" lIns="0" tIns="0" rIns="0" bIns="0" rtlCol="0"/>
          <a:lstStyle/>
          <a:p>
            <a:endParaRPr/>
          </a:p>
        </p:txBody>
      </p:sp>
      <p:sp>
        <p:nvSpPr>
          <p:cNvPr id="49" name="object 47">
            <a:extLst>
              <a:ext uri="{FF2B5EF4-FFF2-40B4-BE49-F238E27FC236}">
                <a16:creationId xmlns:a16="http://schemas.microsoft.com/office/drawing/2014/main" id="{9A781DEA-0C5A-F826-66C1-A2846ADA5B4A}"/>
              </a:ext>
            </a:extLst>
          </p:cNvPr>
          <p:cNvSpPr/>
          <p:nvPr/>
        </p:nvSpPr>
        <p:spPr>
          <a:xfrm>
            <a:off x="1016998" y="3411002"/>
            <a:ext cx="15722" cy="330466"/>
          </a:xfrm>
          <a:prstGeom prst="rect">
            <a:avLst/>
          </a:prstGeom>
          <a:blipFill>
            <a:blip r:embed="rId17" cstate="print"/>
            <a:stretch>
              <a:fillRect/>
            </a:stretch>
          </a:blipFill>
        </p:spPr>
        <p:txBody>
          <a:bodyPr wrap="square" lIns="0" tIns="0" rIns="0" bIns="0" rtlCol="0"/>
          <a:lstStyle/>
          <a:p>
            <a:endParaRPr/>
          </a:p>
        </p:txBody>
      </p:sp>
      <p:sp>
        <p:nvSpPr>
          <p:cNvPr id="50" name="object 48">
            <a:extLst>
              <a:ext uri="{FF2B5EF4-FFF2-40B4-BE49-F238E27FC236}">
                <a16:creationId xmlns:a16="http://schemas.microsoft.com/office/drawing/2014/main" id="{2C6B5CD2-FE03-1527-1A5C-6B12A01ED7F2}"/>
              </a:ext>
            </a:extLst>
          </p:cNvPr>
          <p:cNvSpPr/>
          <p:nvPr/>
        </p:nvSpPr>
        <p:spPr>
          <a:xfrm>
            <a:off x="1010990" y="3404995"/>
            <a:ext cx="27940" cy="342900"/>
          </a:xfrm>
          <a:custGeom>
            <a:avLst/>
            <a:gdLst/>
            <a:ahLst/>
            <a:cxnLst/>
            <a:rect l="l" t="t" r="r" b="b"/>
            <a:pathLst>
              <a:path w="27939" h="342900">
                <a:moveTo>
                  <a:pt x="0" y="342480"/>
                </a:moveTo>
                <a:lnTo>
                  <a:pt x="27736" y="342480"/>
                </a:lnTo>
                <a:lnTo>
                  <a:pt x="27736" y="0"/>
                </a:lnTo>
                <a:lnTo>
                  <a:pt x="0" y="0"/>
                </a:lnTo>
                <a:lnTo>
                  <a:pt x="0" y="342480"/>
                </a:lnTo>
                <a:close/>
              </a:path>
            </a:pathLst>
          </a:custGeom>
          <a:solidFill>
            <a:srgbClr val="0E4773"/>
          </a:solidFill>
          <a:ln>
            <a:solidFill>
              <a:srgbClr val="0E4773"/>
            </a:solidFill>
          </a:ln>
        </p:spPr>
        <p:txBody>
          <a:bodyPr wrap="square" lIns="0" tIns="0" rIns="0" bIns="0" rtlCol="0"/>
          <a:lstStyle/>
          <a:p>
            <a:endParaRPr/>
          </a:p>
        </p:txBody>
      </p:sp>
      <p:sp>
        <p:nvSpPr>
          <p:cNvPr id="51" name="object 49">
            <a:extLst>
              <a:ext uri="{FF2B5EF4-FFF2-40B4-BE49-F238E27FC236}">
                <a16:creationId xmlns:a16="http://schemas.microsoft.com/office/drawing/2014/main" id="{656999AD-D29E-6B16-4F28-A63ED61364EC}"/>
              </a:ext>
            </a:extLst>
          </p:cNvPr>
          <p:cNvSpPr txBox="1"/>
          <p:nvPr/>
        </p:nvSpPr>
        <p:spPr>
          <a:xfrm>
            <a:off x="1724687" y="4362735"/>
            <a:ext cx="1937385" cy="248920"/>
          </a:xfrm>
          <a:prstGeom prst="rect">
            <a:avLst/>
          </a:prstGeom>
        </p:spPr>
        <p:txBody>
          <a:bodyPr vert="horz" wrap="square" lIns="0" tIns="14604" rIns="0" bIns="0" rtlCol="0">
            <a:spAutoFit/>
          </a:bodyPr>
          <a:lstStyle/>
          <a:p>
            <a:pPr marL="12700">
              <a:lnSpc>
                <a:spcPct val="100000"/>
              </a:lnSpc>
              <a:spcBef>
                <a:spcPts val="114"/>
              </a:spcBef>
            </a:pPr>
            <a:r>
              <a:rPr sz="1450" spc="0" dirty="0">
                <a:solidFill>
                  <a:srgbClr val="0E4773"/>
                </a:solidFill>
                <a:latin typeface="Fira Sans Medium"/>
                <a:cs typeface="Fira Sans Medium"/>
              </a:rPr>
              <a:t>Mechanical</a:t>
            </a:r>
            <a:r>
              <a:rPr sz="1450" spc="325" dirty="0">
                <a:solidFill>
                  <a:srgbClr val="0E4773"/>
                </a:solidFill>
                <a:latin typeface="Fira Sans Medium"/>
                <a:cs typeface="Fira Sans Medium"/>
              </a:rPr>
              <a:t> </a:t>
            </a:r>
            <a:r>
              <a:rPr sz="1450" dirty="0">
                <a:solidFill>
                  <a:srgbClr val="0E4773"/>
                </a:solidFill>
                <a:latin typeface="Fira Sans Medium"/>
                <a:cs typeface="Fira Sans Medium"/>
              </a:rPr>
              <a:t>Restraints</a:t>
            </a:r>
            <a:endParaRPr sz="1450">
              <a:latin typeface="Fira Sans Medium"/>
              <a:cs typeface="Fira Sans Medium"/>
            </a:endParaRPr>
          </a:p>
        </p:txBody>
      </p:sp>
      <p:sp>
        <p:nvSpPr>
          <p:cNvPr id="52" name="object 50">
            <a:extLst>
              <a:ext uri="{FF2B5EF4-FFF2-40B4-BE49-F238E27FC236}">
                <a16:creationId xmlns:a16="http://schemas.microsoft.com/office/drawing/2014/main" id="{C6A2EB3B-C3BA-CCB1-48EB-DFC8C9CC6181}"/>
              </a:ext>
            </a:extLst>
          </p:cNvPr>
          <p:cNvSpPr txBox="1"/>
          <p:nvPr/>
        </p:nvSpPr>
        <p:spPr>
          <a:xfrm>
            <a:off x="6939291" y="4383990"/>
            <a:ext cx="183515" cy="198755"/>
          </a:xfrm>
          <a:prstGeom prst="rect">
            <a:avLst/>
          </a:prstGeom>
        </p:spPr>
        <p:txBody>
          <a:bodyPr vert="horz" wrap="square" lIns="0" tIns="17145" rIns="0" bIns="0" rtlCol="0">
            <a:spAutoFit/>
          </a:bodyPr>
          <a:lstStyle/>
          <a:p>
            <a:pPr marL="12700">
              <a:lnSpc>
                <a:spcPct val="100000"/>
              </a:lnSpc>
              <a:spcBef>
                <a:spcPts val="135"/>
              </a:spcBef>
            </a:pPr>
            <a:r>
              <a:rPr sz="1100" spc="10" dirty="0">
                <a:solidFill>
                  <a:srgbClr val="333333"/>
                </a:solidFill>
                <a:latin typeface="Fira Sans Medium"/>
                <a:cs typeface="Fira Sans Medium"/>
              </a:rPr>
              <a:t>49</a:t>
            </a:r>
            <a:endParaRPr sz="1100">
              <a:latin typeface="Fira Sans Medium"/>
              <a:cs typeface="Fira Sans Medium"/>
            </a:endParaRPr>
          </a:p>
        </p:txBody>
      </p:sp>
      <p:sp>
        <p:nvSpPr>
          <p:cNvPr id="53" name="object 51">
            <a:extLst>
              <a:ext uri="{FF2B5EF4-FFF2-40B4-BE49-F238E27FC236}">
                <a16:creationId xmlns:a16="http://schemas.microsoft.com/office/drawing/2014/main" id="{0DB260CD-EFE3-E6A6-ECB5-E2B4BB05B192}"/>
              </a:ext>
            </a:extLst>
          </p:cNvPr>
          <p:cNvSpPr txBox="1"/>
          <p:nvPr/>
        </p:nvSpPr>
        <p:spPr>
          <a:xfrm>
            <a:off x="9558966" y="4364604"/>
            <a:ext cx="772795" cy="198755"/>
          </a:xfrm>
          <a:prstGeom prst="rect">
            <a:avLst/>
          </a:prstGeom>
        </p:spPr>
        <p:txBody>
          <a:bodyPr vert="horz" wrap="square" lIns="0" tIns="17145" rIns="0" bIns="0" rtlCol="0">
            <a:spAutoFit/>
          </a:bodyPr>
          <a:lstStyle/>
          <a:p>
            <a:pPr marL="12700">
              <a:lnSpc>
                <a:spcPct val="100000"/>
              </a:lnSpc>
              <a:spcBef>
                <a:spcPts val="135"/>
              </a:spcBef>
            </a:pPr>
            <a:r>
              <a:rPr sz="850" b="0" spc="-5" dirty="0">
                <a:solidFill>
                  <a:srgbClr val="333333"/>
                </a:solidFill>
                <a:latin typeface="Fira Sans Light"/>
                <a:cs typeface="Fira Sans Light"/>
              </a:rPr>
              <a:t>increased by</a:t>
            </a:r>
            <a:r>
              <a:rPr sz="850" b="0" spc="125" dirty="0">
                <a:solidFill>
                  <a:srgbClr val="333333"/>
                </a:solidFill>
                <a:latin typeface="Fira Sans Light"/>
                <a:cs typeface="Fira Sans Light"/>
              </a:rPr>
              <a:t> </a:t>
            </a:r>
            <a:r>
              <a:rPr sz="1650" spc="15" baseline="-7575" dirty="0">
                <a:solidFill>
                  <a:srgbClr val="333333"/>
                </a:solidFill>
                <a:latin typeface="Fira Sans Medium"/>
                <a:cs typeface="Fira Sans Medium"/>
              </a:rPr>
              <a:t>7</a:t>
            </a:r>
            <a:endParaRPr sz="1650" baseline="-7575">
              <a:latin typeface="Fira Sans Medium"/>
              <a:cs typeface="Fira Sans Medium"/>
            </a:endParaRPr>
          </a:p>
        </p:txBody>
      </p:sp>
      <p:sp>
        <p:nvSpPr>
          <p:cNvPr id="54" name="object 52">
            <a:extLst>
              <a:ext uri="{FF2B5EF4-FFF2-40B4-BE49-F238E27FC236}">
                <a16:creationId xmlns:a16="http://schemas.microsoft.com/office/drawing/2014/main" id="{FDD70668-F0EA-C5ED-6D0A-24AA96E2A224}"/>
              </a:ext>
            </a:extLst>
          </p:cNvPr>
          <p:cNvSpPr/>
          <p:nvPr/>
        </p:nvSpPr>
        <p:spPr>
          <a:xfrm>
            <a:off x="8651517" y="4447720"/>
            <a:ext cx="140512" cy="85623"/>
          </a:xfrm>
          <a:prstGeom prst="rect">
            <a:avLst/>
          </a:prstGeom>
          <a:blipFill>
            <a:blip r:embed="rId11" cstate="print"/>
            <a:stretch>
              <a:fillRect/>
            </a:stretch>
          </a:blipFill>
        </p:spPr>
        <p:txBody>
          <a:bodyPr wrap="square" lIns="0" tIns="0" rIns="0" bIns="0" rtlCol="0"/>
          <a:lstStyle/>
          <a:p>
            <a:endParaRPr/>
          </a:p>
        </p:txBody>
      </p:sp>
      <p:sp>
        <p:nvSpPr>
          <p:cNvPr id="55" name="object 53">
            <a:extLst>
              <a:ext uri="{FF2B5EF4-FFF2-40B4-BE49-F238E27FC236}">
                <a16:creationId xmlns:a16="http://schemas.microsoft.com/office/drawing/2014/main" id="{EE01051D-F74B-4B4C-FA4F-1A9A6BE28D30}"/>
              </a:ext>
            </a:extLst>
          </p:cNvPr>
          <p:cNvSpPr/>
          <p:nvPr/>
        </p:nvSpPr>
        <p:spPr>
          <a:xfrm>
            <a:off x="843541" y="4535664"/>
            <a:ext cx="142913" cy="142913"/>
          </a:xfrm>
          <a:prstGeom prst="rect">
            <a:avLst/>
          </a:prstGeom>
          <a:blipFill>
            <a:blip r:embed="rId18" cstate="print"/>
            <a:stretch>
              <a:fillRect/>
            </a:stretch>
          </a:blipFill>
        </p:spPr>
        <p:txBody>
          <a:bodyPr wrap="square" lIns="0" tIns="0" rIns="0" bIns="0" rtlCol="0"/>
          <a:lstStyle/>
          <a:p>
            <a:endParaRPr/>
          </a:p>
        </p:txBody>
      </p:sp>
      <p:sp>
        <p:nvSpPr>
          <p:cNvPr id="56" name="object 54">
            <a:extLst>
              <a:ext uri="{FF2B5EF4-FFF2-40B4-BE49-F238E27FC236}">
                <a16:creationId xmlns:a16="http://schemas.microsoft.com/office/drawing/2014/main" id="{BA6100AE-DFF0-BEDE-47AA-CD844F4C0091}"/>
              </a:ext>
            </a:extLst>
          </p:cNvPr>
          <p:cNvSpPr/>
          <p:nvPr/>
        </p:nvSpPr>
        <p:spPr>
          <a:xfrm>
            <a:off x="837536" y="4529660"/>
            <a:ext cx="154914" cy="154927"/>
          </a:xfrm>
          <a:prstGeom prst="rect">
            <a:avLst/>
          </a:prstGeom>
          <a:blipFill>
            <a:blip r:embed="rId19" cstate="print"/>
            <a:stretch>
              <a:fillRect/>
            </a:stretch>
          </a:blipFill>
        </p:spPr>
        <p:txBody>
          <a:bodyPr wrap="square" lIns="0" tIns="0" rIns="0" bIns="0" rtlCol="0"/>
          <a:lstStyle/>
          <a:p>
            <a:endParaRPr/>
          </a:p>
        </p:txBody>
      </p:sp>
      <p:sp>
        <p:nvSpPr>
          <p:cNvPr id="57" name="object 55">
            <a:extLst>
              <a:ext uri="{FF2B5EF4-FFF2-40B4-BE49-F238E27FC236}">
                <a16:creationId xmlns:a16="http://schemas.microsoft.com/office/drawing/2014/main" id="{236BEE79-D418-4EDB-6C73-BD0D5B0CEB71}"/>
              </a:ext>
            </a:extLst>
          </p:cNvPr>
          <p:cNvSpPr/>
          <p:nvPr/>
        </p:nvSpPr>
        <p:spPr>
          <a:xfrm>
            <a:off x="807133" y="4462867"/>
            <a:ext cx="215719" cy="252107"/>
          </a:xfrm>
          <a:prstGeom prst="rect">
            <a:avLst/>
          </a:prstGeom>
          <a:blipFill>
            <a:blip r:embed="rId20" cstate="print"/>
            <a:stretch>
              <a:fillRect/>
            </a:stretch>
          </a:blipFill>
        </p:spPr>
        <p:txBody>
          <a:bodyPr wrap="square" lIns="0" tIns="0" rIns="0" bIns="0" rtlCol="0"/>
          <a:lstStyle/>
          <a:p>
            <a:endParaRPr/>
          </a:p>
        </p:txBody>
      </p:sp>
      <p:sp>
        <p:nvSpPr>
          <p:cNvPr id="58" name="object 56">
            <a:extLst>
              <a:ext uri="{FF2B5EF4-FFF2-40B4-BE49-F238E27FC236}">
                <a16:creationId xmlns:a16="http://schemas.microsoft.com/office/drawing/2014/main" id="{B99F6102-898B-B8AA-2CF6-DA18946A4928}"/>
              </a:ext>
            </a:extLst>
          </p:cNvPr>
          <p:cNvSpPr/>
          <p:nvPr/>
        </p:nvSpPr>
        <p:spPr>
          <a:xfrm>
            <a:off x="807133" y="4462866"/>
            <a:ext cx="215900" cy="252729"/>
          </a:xfrm>
          <a:custGeom>
            <a:avLst/>
            <a:gdLst/>
            <a:ahLst/>
            <a:cxnLst/>
            <a:rect l="l" t="t" r="r" b="b"/>
            <a:pathLst>
              <a:path w="215900" h="252729">
                <a:moveTo>
                  <a:pt x="107861" y="252120"/>
                </a:moveTo>
                <a:lnTo>
                  <a:pt x="65917" y="243630"/>
                </a:lnTo>
                <a:lnTo>
                  <a:pt x="31627" y="220492"/>
                </a:lnTo>
                <a:lnTo>
                  <a:pt x="8489" y="186203"/>
                </a:lnTo>
                <a:lnTo>
                  <a:pt x="0" y="144259"/>
                </a:lnTo>
                <a:lnTo>
                  <a:pt x="2688" y="120112"/>
                </a:lnTo>
                <a:lnTo>
                  <a:pt x="10525" y="97589"/>
                </a:lnTo>
                <a:lnTo>
                  <a:pt x="23167" y="77386"/>
                </a:lnTo>
                <a:lnTo>
                  <a:pt x="40271" y="60198"/>
                </a:lnTo>
                <a:lnTo>
                  <a:pt x="40271" y="5219"/>
                </a:lnTo>
                <a:lnTo>
                  <a:pt x="40271" y="3835"/>
                </a:lnTo>
                <a:lnTo>
                  <a:pt x="40830" y="2501"/>
                </a:lnTo>
                <a:lnTo>
                  <a:pt x="41795" y="1524"/>
                </a:lnTo>
                <a:lnTo>
                  <a:pt x="42786" y="546"/>
                </a:lnTo>
                <a:lnTo>
                  <a:pt x="44107" y="0"/>
                </a:lnTo>
                <a:lnTo>
                  <a:pt x="45491" y="0"/>
                </a:lnTo>
                <a:lnTo>
                  <a:pt x="170218" y="0"/>
                </a:lnTo>
                <a:lnTo>
                  <a:pt x="173088" y="0"/>
                </a:lnTo>
                <a:lnTo>
                  <a:pt x="175425" y="2336"/>
                </a:lnTo>
                <a:lnTo>
                  <a:pt x="175425" y="5219"/>
                </a:lnTo>
                <a:lnTo>
                  <a:pt x="175425" y="60198"/>
                </a:lnTo>
                <a:lnTo>
                  <a:pt x="192536" y="77386"/>
                </a:lnTo>
                <a:lnTo>
                  <a:pt x="205182" y="97589"/>
                </a:lnTo>
                <a:lnTo>
                  <a:pt x="213020" y="120112"/>
                </a:lnTo>
                <a:lnTo>
                  <a:pt x="215709" y="144259"/>
                </a:lnTo>
                <a:lnTo>
                  <a:pt x="207227" y="186208"/>
                </a:lnTo>
                <a:lnTo>
                  <a:pt x="184092" y="220497"/>
                </a:lnTo>
                <a:lnTo>
                  <a:pt x="149804" y="243632"/>
                </a:lnTo>
                <a:lnTo>
                  <a:pt x="107861" y="252120"/>
                </a:lnTo>
                <a:close/>
              </a:path>
            </a:pathLst>
          </a:custGeom>
          <a:ln w="12014">
            <a:solidFill>
              <a:srgbClr val="000000"/>
            </a:solidFill>
          </a:ln>
        </p:spPr>
        <p:txBody>
          <a:bodyPr wrap="square" lIns="0" tIns="0" rIns="0" bIns="0" rtlCol="0"/>
          <a:lstStyle/>
          <a:p>
            <a:endParaRPr/>
          </a:p>
        </p:txBody>
      </p:sp>
      <p:sp>
        <p:nvSpPr>
          <p:cNvPr id="59" name="object 57">
            <a:extLst>
              <a:ext uri="{FF2B5EF4-FFF2-40B4-BE49-F238E27FC236}">
                <a16:creationId xmlns:a16="http://schemas.microsoft.com/office/drawing/2014/main" id="{DEB32814-75BC-2CF8-70E8-C8748DA7B17D}"/>
              </a:ext>
            </a:extLst>
          </p:cNvPr>
          <p:cNvSpPr/>
          <p:nvPr/>
        </p:nvSpPr>
        <p:spPr>
          <a:xfrm>
            <a:off x="811552" y="4467298"/>
            <a:ext cx="206857" cy="243268"/>
          </a:xfrm>
          <a:prstGeom prst="rect">
            <a:avLst/>
          </a:prstGeom>
          <a:blipFill>
            <a:blip r:embed="rId21" cstate="print"/>
            <a:stretch>
              <a:fillRect/>
            </a:stretch>
          </a:blipFill>
        </p:spPr>
        <p:txBody>
          <a:bodyPr wrap="square" lIns="0" tIns="0" rIns="0" bIns="0" rtlCol="0"/>
          <a:lstStyle/>
          <a:p>
            <a:endParaRPr/>
          </a:p>
        </p:txBody>
      </p:sp>
      <p:sp>
        <p:nvSpPr>
          <p:cNvPr id="60" name="object 58">
            <a:extLst>
              <a:ext uri="{FF2B5EF4-FFF2-40B4-BE49-F238E27FC236}">
                <a16:creationId xmlns:a16="http://schemas.microsoft.com/office/drawing/2014/main" id="{5A9BBD06-DD37-E9B6-19D3-925DF2DEDED1}"/>
              </a:ext>
            </a:extLst>
          </p:cNvPr>
          <p:cNvSpPr/>
          <p:nvPr/>
        </p:nvSpPr>
        <p:spPr>
          <a:xfrm>
            <a:off x="1087025" y="4535664"/>
            <a:ext cx="142913" cy="142913"/>
          </a:xfrm>
          <a:prstGeom prst="rect">
            <a:avLst/>
          </a:prstGeom>
          <a:blipFill>
            <a:blip r:embed="rId22" cstate="print"/>
            <a:stretch>
              <a:fillRect/>
            </a:stretch>
          </a:blipFill>
        </p:spPr>
        <p:txBody>
          <a:bodyPr wrap="square" lIns="0" tIns="0" rIns="0" bIns="0" rtlCol="0"/>
          <a:lstStyle/>
          <a:p>
            <a:endParaRPr/>
          </a:p>
        </p:txBody>
      </p:sp>
      <p:sp>
        <p:nvSpPr>
          <p:cNvPr id="61" name="object 59">
            <a:extLst>
              <a:ext uri="{FF2B5EF4-FFF2-40B4-BE49-F238E27FC236}">
                <a16:creationId xmlns:a16="http://schemas.microsoft.com/office/drawing/2014/main" id="{7C931FA1-74CB-85D6-1AE5-6118B2200412}"/>
              </a:ext>
            </a:extLst>
          </p:cNvPr>
          <p:cNvSpPr/>
          <p:nvPr/>
        </p:nvSpPr>
        <p:spPr>
          <a:xfrm>
            <a:off x="1081022" y="4529660"/>
            <a:ext cx="154914" cy="154927"/>
          </a:xfrm>
          <a:prstGeom prst="rect">
            <a:avLst/>
          </a:prstGeom>
          <a:blipFill>
            <a:blip r:embed="rId23" cstate="print"/>
            <a:stretch>
              <a:fillRect/>
            </a:stretch>
          </a:blipFill>
        </p:spPr>
        <p:txBody>
          <a:bodyPr wrap="square" lIns="0" tIns="0" rIns="0" bIns="0" rtlCol="0"/>
          <a:lstStyle/>
          <a:p>
            <a:endParaRPr/>
          </a:p>
        </p:txBody>
      </p:sp>
      <p:sp>
        <p:nvSpPr>
          <p:cNvPr id="62" name="object 60">
            <a:extLst>
              <a:ext uri="{FF2B5EF4-FFF2-40B4-BE49-F238E27FC236}">
                <a16:creationId xmlns:a16="http://schemas.microsoft.com/office/drawing/2014/main" id="{AA520F59-0EC8-0362-5452-C7D9777EC69A}"/>
              </a:ext>
            </a:extLst>
          </p:cNvPr>
          <p:cNvSpPr/>
          <p:nvPr/>
        </p:nvSpPr>
        <p:spPr>
          <a:xfrm>
            <a:off x="1050614" y="4462854"/>
            <a:ext cx="215709" cy="252120"/>
          </a:xfrm>
          <a:prstGeom prst="rect">
            <a:avLst/>
          </a:prstGeom>
          <a:blipFill>
            <a:blip r:embed="rId24" cstate="print"/>
            <a:stretch>
              <a:fillRect/>
            </a:stretch>
          </a:blipFill>
        </p:spPr>
        <p:txBody>
          <a:bodyPr wrap="square" lIns="0" tIns="0" rIns="0" bIns="0" rtlCol="0"/>
          <a:lstStyle/>
          <a:p>
            <a:endParaRPr/>
          </a:p>
        </p:txBody>
      </p:sp>
      <p:sp>
        <p:nvSpPr>
          <p:cNvPr id="63" name="object 61">
            <a:extLst>
              <a:ext uri="{FF2B5EF4-FFF2-40B4-BE49-F238E27FC236}">
                <a16:creationId xmlns:a16="http://schemas.microsoft.com/office/drawing/2014/main" id="{F36DDC2A-C51B-B3BD-6FCB-3F8886AB3561}"/>
              </a:ext>
            </a:extLst>
          </p:cNvPr>
          <p:cNvSpPr/>
          <p:nvPr/>
        </p:nvSpPr>
        <p:spPr>
          <a:xfrm>
            <a:off x="1050618" y="4462853"/>
            <a:ext cx="215900" cy="252729"/>
          </a:xfrm>
          <a:custGeom>
            <a:avLst/>
            <a:gdLst/>
            <a:ahLst/>
            <a:cxnLst/>
            <a:rect l="l" t="t" r="r" b="b"/>
            <a:pathLst>
              <a:path w="215900" h="252729">
                <a:moveTo>
                  <a:pt x="107861" y="252133"/>
                </a:moveTo>
                <a:lnTo>
                  <a:pt x="65917" y="243643"/>
                </a:lnTo>
                <a:lnTo>
                  <a:pt x="31627" y="220505"/>
                </a:lnTo>
                <a:lnTo>
                  <a:pt x="8489" y="186215"/>
                </a:lnTo>
                <a:lnTo>
                  <a:pt x="0" y="144271"/>
                </a:lnTo>
                <a:lnTo>
                  <a:pt x="2688" y="120127"/>
                </a:lnTo>
                <a:lnTo>
                  <a:pt x="10525" y="97607"/>
                </a:lnTo>
                <a:lnTo>
                  <a:pt x="23167" y="77404"/>
                </a:lnTo>
                <a:lnTo>
                  <a:pt x="40271" y="60210"/>
                </a:lnTo>
                <a:lnTo>
                  <a:pt x="40271" y="5219"/>
                </a:lnTo>
                <a:lnTo>
                  <a:pt x="40271" y="2336"/>
                </a:lnTo>
                <a:lnTo>
                  <a:pt x="42608" y="0"/>
                </a:lnTo>
                <a:lnTo>
                  <a:pt x="45491" y="0"/>
                </a:lnTo>
                <a:lnTo>
                  <a:pt x="170218" y="0"/>
                </a:lnTo>
                <a:lnTo>
                  <a:pt x="173088" y="0"/>
                </a:lnTo>
                <a:lnTo>
                  <a:pt x="175425" y="2336"/>
                </a:lnTo>
                <a:lnTo>
                  <a:pt x="175425" y="5219"/>
                </a:lnTo>
                <a:lnTo>
                  <a:pt x="175425" y="60197"/>
                </a:lnTo>
                <a:lnTo>
                  <a:pt x="192536" y="77386"/>
                </a:lnTo>
                <a:lnTo>
                  <a:pt x="205182" y="97589"/>
                </a:lnTo>
                <a:lnTo>
                  <a:pt x="213020" y="120112"/>
                </a:lnTo>
                <a:lnTo>
                  <a:pt x="215709" y="144259"/>
                </a:lnTo>
                <a:lnTo>
                  <a:pt x="207227" y="186210"/>
                </a:lnTo>
                <a:lnTo>
                  <a:pt x="184092" y="220503"/>
                </a:lnTo>
                <a:lnTo>
                  <a:pt x="149804" y="243643"/>
                </a:lnTo>
                <a:lnTo>
                  <a:pt x="107861" y="252133"/>
                </a:lnTo>
                <a:close/>
              </a:path>
            </a:pathLst>
          </a:custGeom>
          <a:ln w="12014">
            <a:solidFill>
              <a:srgbClr val="000000"/>
            </a:solidFill>
          </a:ln>
        </p:spPr>
        <p:txBody>
          <a:bodyPr wrap="square" lIns="0" tIns="0" rIns="0" bIns="0" rtlCol="0"/>
          <a:lstStyle/>
          <a:p>
            <a:endParaRPr/>
          </a:p>
        </p:txBody>
      </p:sp>
      <p:sp>
        <p:nvSpPr>
          <p:cNvPr id="64" name="object 62">
            <a:extLst>
              <a:ext uri="{FF2B5EF4-FFF2-40B4-BE49-F238E27FC236}">
                <a16:creationId xmlns:a16="http://schemas.microsoft.com/office/drawing/2014/main" id="{72DD56E7-64DC-8747-7B5B-EB493CB954D3}"/>
              </a:ext>
            </a:extLst>
          </p:cNvPr>
          <p:cNvSpPr/>
          <p:nvPr/>
        </p:nvSpPr>
        <p:spPr>
          <a:xfrm>
            <a:off x="1061045" y="4473293"/>
            <a:ext cx="194945" cy="231775"/>
          </a:xfrm>
          <a:custGeom>
            <a:avLst/>
            <a:gdLst/>
            <a:ahLst/>
            <a:cxnLst/>
            <a:rect l="l" t="t" r="r" b="b"/>
            <a:pathLst>
              <a:path w="194944" h="231775">
                <a:moveTo>
                  <a:pt x="40284" y="52171"/>
                </a:moveTo>
                <a:lnTo>
                  <a:pt x="40322" y="53784"/>
                </a:lnTo>
                <a:lnTo>
                  <a:pt x="39611" y="55397"/>
                </a:lnTo>
                <a:lnTo>
                  <a:pt x="38239" y="56451"/>
                </a:lnTo>
                <a:lnTo>
                  <a:pt x="22009" y="72092"/>
                </a:lnTo>
                <a:lnTo>
                  <a:pt x="10004" y="90655"/>
                </a:lnTo>
                <a:lnTo>
                  <a:pt x="2556" y="111461"/>
                </a:lnTo>
                <a:lnTo>
                  <a:pt x="0" y="133832"/>
                </a:lnTo>
                <a:lnTo>
                  <a:pt x="7667" y="171712"/>
                </a:lnTo>
                <a:lnTo>
                  <a:pt x="28565" y="202684"/>
                </a:lnTo>
                <a:lnTo>
                  <a:pt x="59536" y="223584"/>
                </a:lnTo>
                <a:lnTo>
                  <a:pt x="97421" y="231254"/>
                </a:lnTo>
                <a:lnTo>
                  <a:pt x="135302" y="223584"/>
                </a:lnTo>
                <a:lnTo>
                  <a:pt x="166273" y="202684"/>
                </a:lnTo>
                <a:lnTo>
                  <a:pt x="187173" y="171712"/>
                </a:lnTo>
                <a:lnTo>
                  <a:pt x="194843" y="133832"/>
                </a:lnTo>
                <a:lnTo>
                  <a:pt x="192282" y="111447"/>
                </a:lnTo>
                <a:lnTo>
                  <a:pt x="184824" y="90631"/>
                </a:lnTo>
                <a:lnTo>
                  <a:pt x="172806" y="72062"/>
                </a:lnTo>
                <a:lnTo>
                  <a:pt x="156565" y="56413"/>
                </a:lnTo>
                <a:lnTo>
                  <a:pt x="155054" y="55257"/>
                </a:lnTo>
                <a:lnTo>
                  <a:pt x="154355" y="53416"/>
                </a:lnTo>
                <a:lnTo>
                  <a:pt x="154558" y="51650"/>
                </a:lnTo>
                <a:lnTo>
                  <a:pt x="154558" y="0"/>
                </a:lnTo>
                <a:lnTo>
                  <a:pt x="40271" y="0"/>
                </a:lnTo>
                <a:lnTo>
                  <a:pt x="40284" y="52171"/>
                </a:lnTo>
                <a:close/>
              </a:path>
            </a:pathLst>
          </a:custGeom>
          <a:ln w="12014">
            <a:solidFill>
              <a:srgbClr val="000000"/>
            </a:solidFill>
          </a:ln>
        </p:spPr>
        <p:txBody>
          <a:bodyPr wrap="square" lIns="0" tIns="0" rIns="0" bIns="0" rtlCol="0"/>
          <a:lstStyle/>
          <a:p>
            <a:endParaRPr/>
          </a:p>
        </p:txBody>
      </p:sp>
      <p:sp>
        <p:nvSpPr>
          <p:cNvPr id="65" name="object 63">
            <a:extLst>
              <a:ext uri="{FF2B5EF4-FFF2-40B4-BE49-F238E27FC236}">
                <a16:creationId xmlns:a16="http://schemas.microsoft.com/office/drawing/2014/main" id="{F474D40B-53A1-FF04-8D73-1920D707273D}"/>
              </a:ext>
            </a:extLst>
          </p:cNvPr>
          <p:cNvSpPr/>
          <p:nvPr/>
        </p:nvSpPr>
        <p:spPr>
          <a:xfrm>
            <a:off x="909784" y="4284115"/>
            <a:ext cx="253911" cy="189191"/>
          </a:xfrm>
          <a:prstGeom prst="rect">
            <a:avLst/>
          </a:prstGeom>
          <a:blipFill>
            <a:blip r:embed="rId25" cstate="print"/>
            <a:stretch>
              <a:fillRect/>
            </a:stretch>
          </a:blipFill>
        </p:spPr>
        <p:txBody>
          <a:bodyPr wrap="square" lIns="0" tIns="0" rIns="0" bIns="0" rtlCol="0"/>
          <a:lstStyle/>
          <a:p>
            <a:endParaRPr/>
          </a:p>
        </p:txBody>
      </p:sp>
      <p:sp>
        <p:nvSpPr>
          <p:cNvPr id="66" name="object 64">
            <a:extLst>
              <a:ext uri="{FF2B5EF4-FFF2-40B4-BE49-F238E27FC236}">
                <a16:creationId xmlns:a16="http://schemas.microsoft.com/office/drawing/2014/main" id="{8763908E-3515-F055-B66C-D9C321E1EC4B}"/>
              </a:ext>
            </a:extLst>
          </p:cNvPr>
          <p:cNvSpPr/>
          <p:nvPr/>
        </p:nvSpPr>
        <p:spPr>
          <a:xfrm>
            <a:off x="1153260" y="4444564"/>
            <a:ext cx="10795" cy="29209"/>
          </a:xfrm>
          <a:custGeom>
            <a:avLst/>
            <a:gdLst/>
            <a:ahLst/>
            <a:cxnLst/>
            <a:rect l="l" t="t" r="r" b="b"/>
            <a:pathLst>
              <a:path w="10794" h="29210">
                <a:moveTo>
                  <a:pt x="5219" y="28740"/>
                </a:moveTo>
                <a:lnTo>
                  <a:pt x="2336" y="28740"/>
                </a:lnTo>
                <a:lnTo>
                  <a:pt x="0" y="26403"/>
                </a:lnTo>
                <a:lnTo>
                  <a:pt x="0" y="23520"/>
                </a:lnTo>
                <a:lnTo>
                  <a:pt x="0" y="5219"/>
                </a:lnTo>
                <a:lnTo>
                  <a:pt x="0" y="2336"/>
                </a:lnTo>
                <a:lnTo>
                  <a:pt x="2336" y="0"/>
                </a:lnTo>
                <a:lnTo>
                  <a:pt x="5219" y="0"/>
                </a:lnTo>
                <a:lnTo>
                  <a:pt x="8102" y="0"/>
                </a:lnTo>
                <a:lnTo>
                  <a:pt x="10439" y="2336"/>
                </a:lnTo>
                <a:lnTo>
                  <a:pt x="10439" y="5219"/>
                </a:lnTo>
                <a:lnTo>
                  <a:pt x="10439" y="23520"/>
                </a:lnTo>
                <a:lnTo>
                  <a:pt x="10439" y="26403"/>
                </a:lnTo>
                <a:lnTo>
                  <a:pt x="8102" y="28740"/>
                </a:lnTo>
                <a:lnTo>
                  <a:pt x="5219" y="28740"/>
                </a:lnTo>
                <a:close/>
              </a:path>
            </a:pathLst>
          </a:custGeom>
          <a:ln w="12014">
            <a:solidFill>
              <a:srgbClr val="000000"/>
            </a:solidFill>
          </a:ln>
        </p:spPr>
        <p:txBody>
          <a:bodyPr wrap="square" lIns="0" tIns="0" rIns="0" bIns="0" rtlCol="0"/>
          <a:lstStyle/>
          <a:p>
            <a:endParaRPr/>
          </a:p>
        </p:txBody>
      </p:sp>
      <p:sp>
        <p:nvSpPr>
          <p:cNvPr id="67" name="object 65">
            <a:extLst>
              <a:ext uri="{FF2B5EF4-FFF2-40B4-BE49-F238E27FC236}">
                <a16:creationId xmlns:a16="http://schemas.microsoft.com/office/drawing/2014/main" id="{CF30ED64-3426-611A-1679-8E37286B5F4A}"/>
              </a:ext>
            </a:extLst>
          </p:cNvPr>
          <p:cNvSpPr/>
          <p:nvPr/>
        </p:nvSpPr>
        <p:spPr>
          <a:xfrm>
            <a:off x="909775" y="4444564"/>
            <a:ext cx="10795" cy="29209"/>
          </a:xfrm>
          <a:custGeom>
            <a:avLst/>
            <a:gdLst/>
            <a:ahLst/>
            <a:cxnLst/>
            <a:rect l="l" t="t" r="r" b="b"/>
            <a:pathLst>
              <a:path w="10794" h="29210">
                <a:moveTo>
                  <a:pt x="5219" y="28740"/>
                </a:moveTo>
                <a:lnTo>
                  <a:pt x="2336" y="28740"/>
                </a:lnTo>
                <a:lnTo>
                  <a:pt x="0" y="26403"/>
                </a:lnTo>
                <a:lnTo>
                  <a:pt x="0" y="23520"/>
                </a:lnTo>
                <a:lnTo>
                  <a:pt x="0" y="5219"/>
                </a:lnTo>
                <a:lnTo>
                  <a:pt x="0" y="2336"/>
                </a:lnTo>
                <a:lnTo>
                  <a:pt x="2336" y="0"/>
                </a:lnTo>
                <a:lnTo>
                  <a:pt x="5219" y="0"/>
                </a:lnTo>
                <a:lnTo>
                  <a:pt x="8102" y="0"/>
                </a:lnTo>
                <a:lnTo>
                  <a:pt x="10439" y="2336"/>
                </a:lnTo>
                <a:lnTo>
                  <a:pt x="10439" y="5219"/>
                </a:lnTo>
                <a:lnTo>
                  <a:pt x="10439" y="23520"/>
                </a:lnTo>
                <a:lnTo>
                  <a:pt x="10439" y="26403"/>
                </a:lnTo>
                <a:lnTo>
                  <a:pt x="8102" y="28740"/>
                </a:lnTo>
                <a:lnTo>
                  <a:pt x="5219" y="28740"/>
                </a:lnTo>
                <a:close/>
              </a:path>
            </a:pathLst>
          </a:custGeom>
          <a:ln w="12014">
            <a:solidFill>
              <a:srgbClr val="000000"/>
            </a:solidFill>
          </a:ln>
        </p:spPr>
        <p:txBody>
          <a:bodyPr wrap="square" lIns="0" tIns="0" rIns="0" bIns="0" rtlCol="0"/>
          <a:lstStyle/>
          <a:p>
            <a:endParaRPr/>
          </a:p>
        </p:txBody>
      </p:sp>
      <p:sp>
        <p:nvSpPr>
          <p:cNvPr id="68" name="object 66">
            <a:extLst>
              <a:ext uri="{FF2B5EF4-FFF2-40B4-BE49-F238E27FC236}">
                <a16:creationId xmlns:a16="http://schemas.microsoft.com/office/drawing/2014/main" id="{ADD09A07-14A7-0E9C-FD56-041373B6F5DF}"/>
              </a:ext>
            </a:extLst>
          </p:cNvPr>
          <p:cNvSpPr/>
          <p:nvPr/>
        </p:nvSpPr>
        <p:spPr>
          <a:xfrm>
            <a:off x="1153260" y="4349187"/>
            <a:ext cx="10795" cy="47625"/>
          </a:xfrm>
          <a:custGeom>
            <a:avLst/>
            <a:gdLst/>
            <a:ahLst/>
            <a:cxnLst/>
            <a:rect l="l" t="t" r="r" b="b"/>
            <a:pathLst>
              <a:path w="10794" h="47625">
                <a:moveTo>
                  <a:pt x="5219" y="47078"/>
                </a:moveTo>
                <a:lnTo>
                  <a:pt x="2336" y="47078"/>
                </a:lnTo>
                <a:lnTo>
                  <a:pt x="0" y="44742"/>
                </a:lnTo>
                <a:lnTo>
                  <a:pt x="0" y="41859"/>
                </a:lnTo>
                <a:lnTo>
                  <a:pt x="0" y="5206"/>
                </a:lnTo>
                <a:lnTo>
                  <a:pt x="0" y="2324"/>
                </a:lnTo>
                <a:lnTo>
                  <a:pt x="2336" y="0"/>
                </a:lnTo>
                <a:lnTo>
                  <a:pt x="5219" y="0"/>
                </a:lnTo>
                <a:lnTo>
                  <a:pt x="8102" y="0"/>
                </a:lnTo>
                <a:lnTo>
                  <a:pt x="10439" y="2324"/>
                </a:lnTo>
                <a:lnTo>
                  <a:pt x="10439" y="5206"/>
                </a:lnTo>
                <a:lnTo>
                  <a:pt x="10439" y="41859"/>
                </a:lnTo>
                <a:lnTo>
                  <a:pt x="10439" y="44742"/>
                </a:lnTo>
                <a:lnTo>
                  <a:pt x="8102" y="47078"/>
                </a:lnTo>
                <a:lnTo>
                  <a:pt x="5219" y="47078"/>
                </a:lnTo>
                <a:close/>
              </a:path>
            </a:pathLst>
          </a:custGeom>
          <a:ln w="12014">
            <a:solidFill>
              <a:srgbClr val="000000"/>
            </a:solidFill>
          </a:ln>
        </p:spPr>
        <p:txBody>
          <a:bodyPr wrap="square" lIns="0" tIns="0" rIns="0" bIns="0" rtlCol="0"/>
          <a:lstStyle/>
          <a:p>
            <a:endParaRPr/>
          </a:p>
        </p:txBody>
      </p:sp>
      <p:sp>
        <p:nvSpPr>
          <p:cNvPr id="69" name="object 67">
            <a:extLst>
              <a:ext uri="{FF2B5EF4-FFF2-40B4-BE49-F238E27FC236}">
                <a16:creationId xmlns:a16="http://schemas.microsoft.com/office/drawing/2014/main" id="{32078241-6740-A39D-473C-D936FC8C94CD}"/>
              </a:ext>
            </a:extLst>
          </p:cNvPr>
          <p:cNvSpPr/>
          <p:nvPr/>
        </p:nvSpPr>
        <p:spPr>
          <a:xfrm>
            <a:off x="909775" y="4349187"/>
            <a:ext cx="10795" cy="47625"/>
          </a:xfrm>
          <a:custGeom>
            <a:avLst/>
            <a:gdLst/>
            <a:ahLst/>
            <a:cxnLst/>
            <a:rect l="l" t="t" r="r" b="b"/>
            <a:pathLst>
              <a:path w="10794" h="47625">
                <a:moveTo>
                  <a:pt x="5219" y="47078"/>
                </a:moveTo>
                <a:lnTo>
                  <a:pt x="2336" y="47078"/>
                </a:lnTo>
                <a:lnTo>
                  <a:pt x="0" y="44742"/>
                </a:lnTo>
                <a:lnTo>
                  <a:pt x="0" y="41859"/>
                </a:lnTo>
                <a:lnTo>
                  <a:pt x="0" y="5206"/>
                </a:lnTo>
                <a:lnTo>
                  <a:pt x="0" y="2324"/>
                </a:lnTo>
                <a:lnTo>
                  <a:pt x="2336" y="0"/>
                </a:lnTo>
                <a:lnTo>
                  <a:pt x="5219" y="0"/>
                </a:lnTo>
                <a:lnTo>
                  <a:pt x="8102" y="0"/>
                </a:lnTo>
                <a:lnTo>
                  <a:pt x="10439" y="2324"/>
                </a:lnTo>
                <a:lnTo>
                  <a:pt x="10439" y="5206"/>
                </a:lnTo>
                <a:lnTo>
                  <a:pt x="10439" y="41859"/>
                </a:lnTo>
                <a:lnTo>
                  <a:pt x="10439" y="44742"/>
                </a:lnTo>
                <a:lnTo>
                  <a:pt x="8102" y="47078"/>
                </a:lnTo>
                <a:lnTo>
                  <a:pt x="5219" y="47078"/>
                </a:lnTo>
                <a:close/>
              </a:path>
            </a:pathLst>
          </a:custGeom>
          <a:ln w="12014">
            <a:solidFill>
              <a:srgbClr val="000000"/>
            </a:solidFill>
          </a:ln>
        </p:spPr>
        <p:txBody>
          <a:bodyPr wrap="square" lIns="0" tIns="0" rIns="0" bIns="0" rtlCol="0"/>
          <a:lstStyle/>
          <a:p>
            <a:endParaRPr/>
          </a:p>
        </p:txBody>
      </p:sp>
      <p:sp>
        <p:nvSpPr>
          <p:cNvPr id="70" name="object 68">
            <a:extLst>
              <a:ext uri="{FF2B5EF4-FFF2-40B4-BE49-F238E27FC236}">
                <a16:creationId xmlns:a16="http://schemas.microsoft.com/office/drawing/2014/main" id="{1022BB99-1E52-680F-2570-6A0018F1F161}"/>
              </a:ext>
            </a:extLst>
          </p:cNvPr>
          <p:cNvSpPr/>
          <p:nvPr/>
        </p:nvSpPr>
        <p:spPr>
          <a:xfrm>
            <a:off x="1108581" y="4284125"/>
            <a:ext cx="45720" cy="20320"/>
          </a:xfrm>
          <a:custGeom>
            <a:avLst/>
            <a:gdLst/>
            <a:ahLst/>
            <a:cxnLst/>
            <a:rect l="l" t="t" r="r" b="b"/>
            <a:pathLst>
              <a:path w="45719" h="20320">
                <a:moveTo>
                  <a:pt x="39573" y="19723"/>
                </a:moveTo>
                <a:lnTo>
                  <a:pt x="38277" y="19723"/>
                </a:lnTo>
                <a:lnTo>
                  <a:pt x="36982" y="19253"/>
                </a:lnTo>
                <a:lnTo>
                  <a:pt x="35966" y="18275"/>
                </a:lnTo>
                <a:lnTo>
                  <a:pt x="30683" y="13220"/>
                </a:lnTo>
                <a:lnTo>
                  <a:pt x="23774" y="10426"/>
                </a:lnTo>
                <a:lnTo>
                  <a:pt x="16522" y="10426"/>
                </a:lnTo>
                <a:lnTo>
                  <a:pt x="5219" y="10426"/>
                </a:lnTo>
                <a:lnTo>
                  <a:pt x="2336" y="10426"/>
                </a:lnTo>
                <a:lnTo>
                  <a:pt x="0" y="8089"/>
                </a:lnTo>
                <a:lnTo>
                  <a:pt x="0" y="5219"/>
                </a:lnTo>
                <a:lnTo>
                  <a:pt x="0" y="2336"/>
                </a:lnTo>
                <a:lnTo>
                  <a:pt x="2336" y="0"/>
                </a:lnTo>
                <a:lnTo>
                  <a:pt x="5219" y="0"/>
                </a:lnTo>
                <a:lnTo>
                  <a:pt x="16522" y="0"/>
                </a:lnTo>
                <a:lnTo>
                  <a:pt x="45339" y="16040"/>
                </a:lnTo>
                <a:lnTo>
                  <a:pt x="43345" y="18122"/>
                </a:lnTo>
                <a:lnTo>
                  <a:pt x="42316" y="19202"/>
                </a:lnTo>
                <a:lnTo>
                  <a:pt x="40957" y="19723"/>
                </a:lnTo>
                <a:lnTo>
                  <a:pt x="39573" y="19723"/>
                </a:lnTo>
                <a:close/>
              </a:path>
            </a:pathLst>
          </a:custGeom>
          <a:ln w="12014">
            <a:solidFill>
              <a:srgbClr val="000000"/>
            </a:solidFill>
          </a:ln>
        </p:spPr>
        <p:txBody>
          <a:bodyPr wrap="square" lIns="0" tIns="0" rIns="0" bIns="0" rtlCol="0"/>
          <a:lstStyle/>
          <a:p>
            <a:endParaRPr/>
          </a:p>
        </p:txBody>
      </p:sp>
      <p:sp>
        <p:nvSpPr>
          <p:cNvPr id="71" name="object 69">
            <a:extLst>
              <a:ext uri="{FF2B5EF4-FFF2-40B4-BE49-F238E27FC236}">
                <a16:creationId xmlns:a16="http://schemas.microsoft.com/office/drawing/2014/main" id="{5C03E5D1-80F3-D719-D765-A752E6218C0B}"/>
              </a:ext>
            </a:extLst>
          </p:cNvPr>
          <p:cNvSpPr/>
          <p:nvPr/>
        </p:nvSpPr>
        <p:spPr>
          <a:xfrm>
            <a:off x="919554" y="4284125"/>
            <a:ext cx="45720" cy="20320"/>
          </a:xfrm>
          <a:custGeom>
            <a:avLst/>
            <a:gdLst/>
            <a:ahLst/>
            <a:cxnLst/>
            <a:rect l="l" t="t" r="r" b="b"/>
            <a:pathLst>
              <a:path w="45719" h="20320">
                <a:moveTo>
                  <a:pt x="5765" y="19723"/>
                </a:moveTo>
                <a:lnTo>
                  <a:pt x="4381" y="19723"/>
                </a:lnTo>
                <a:lnTo>
                  <a:pt x="3022" y="19189"/>
                </a:lnTo>
                <a:lnTo>
                  <a:pt x="1993" y="18122"/>
                </a:lnTo>
                <a:lnTo>
                  <a:pt x="0" y="16052"/>
                </a:lnTo>
                <a:lnTo>
                  <a:pt x="76" y="12738"/>
                </a:lnTo>
                <a:lnTo>
                  <a:pt x="28816" y="0"/>
                </a:lnTo>
                <a:lnTo>
                  <a:pt x="40119" y="0"/>
                </a:lnTo>
                <a:lnTo>
                  <a:pt x="43002" y="0"/>
                </a:lnTo>
                <a:lnTo>
                  <a:pt x="45338" y="2336"/>
                </a:lnTo>
                <a:lnTo>
                  <a:pt x="45338" y="5206"/>
                </a:lnTo>
                <a:lnTo>
                  <a:pt x="45338" y="8089"/>
                </a:lnTo>
                <a:lnTo>
                  <a:pt x="43002" y="10426"/>
                </a:lnTo>
                <a:lnTo>
                  <a:pt x="40119" y="10426"/>
                </a:lnTo>
                <a:lnTo>
                  <a:pt x="28816" y="10426"/>
                </a:lnTo>
                <a:lnTo>
                  <a:pt x="21564" y="10426"/>
                </a:lnTo>
                <a:lnTo>
                  <a:pt x="14655" y="13220"/>
                </a:lnTo>
                <a:lnTo>
                  <a:pt x="9372" y="18275"/>
                </a:lnTo>
                <a:lnTo>
                  <a:pt x="8356" y="19253"/>
                </a:lnTo>
                <a:lnTo>
                  <a:pt x="7061" y="19723"/>
                </a:lnTo>
                <a:lnTo>
                  <a:pt x="5765" y="19723"/>
                </a:lnTo>
                <a:close/>
              </a:path>
            </a:pathLst>
          </a:custGeom>
          <a:ln w="12014">
            <a:solidFill>
              <a:srgbClr val="000000"/>
            </a:solidFill>
          </a:ln>
        </p:spPr>
        <p:txBody>
          <a:bodyPr wrap="square" lIns="0" tIns="0" rIns="0" bIns="0" rtlCol="0"/>
          <a:lstStyle/>
          <a:p>
            <a:endParaRPr/>
          </a:p>
        </p:txBody>
      </p:sp>
      <p:sp>
        <p:nvSpPr>
          <p:cNvPr id="72" name="object 70">
            <a:extLst>
              <a:ext uri="{FF2B5EF4-FFF2-40B4-BE49-F238E27FC236}">
                <a16:creationId xmlns:a16="http://schemas.microsoft.com/office/drawing/2014/main" id="{6E2A4CF2-3AE3-FB51-FC2C-5E64CBA54791}"/>
              </a:ext>
            </a:extLst>
          </p:cNvPr>
          <p:cNvSpPr/>
          <p:nvPr/>
        </p:nvSpPr>
        <p:spPr>
          <a:xfrm>
            <a:off x="1013204" y="4284125"/>
            <a:ext cx="47625" cy="10795"/>
          </a:xfrm>
          <a:custGeom>
            <a:avLst/>
            <a:gdLst/>
            <a:ahLst/>
            <a:cxnLst/>
            <a:rect l="l" t="t" r="r" b="b"/>
            <a:pathLst>
              <a:path w="47625" h="10795">
                <a:moveTo>
                  <a:pt x="41859" y="10439"/>
                </a:moveTo>
                <a:lnTo>
                  <a:pt x="5206" y="10439"/>
                </a:lnTo>
                <a:lnTo>
                  <a:pt x="2336" y="10439"/>
                </a:lnTo>
                <a:lnTo>
                  <a:pt x="0" y="8102"/>
                </a:lnTo>
                <a:lnTo>
                  <a:pt x="0" y="5219"/>
                </a:lnTo>
                <a:lnTo>
                  <a:pt x="0" y="2336"/>
                </a:lnTo>
                <a:lnTo>
                  <a:pt x="2336" y="0"/>
                </a:lnTo>
                <a:lnTo>
                  <a:pt x="5206" y="0"/>
                </a:lnTo>
                <a:lnTo>
                  <a:pt x="41859" y="0"/>
                </a:lnTo>
                <a:lnTo>
                  <a:pt x="44742" y="0"/>
                </a:lnTo>
                <a:lnTo>
                  <a:pt x="47078" y="2336"/>
                </a:lnTo>
                <a:lnTo>
                  <a:pt x="47078" y="5219"/>
                </a:lnTo>
                <a:lnTo>
                  <a:pt x="47078" y="8089"/>
                </a:lnTo>
                <a:lnTo>
                  <a:pt x="44742" y="10439"/>
                </a:lnTo>
                <a:lnTo>
                  <a:pt x="41859" y="10439"/>
                </a:lnTo>
                <a:close/>
              </a:path>
            </a:pathLst>
          </a:custGeom>
          <a:ln w="12014">
            <a:solidFill>
              <a:srgbClr val="000000"/>
            </a:solidFill>
          </a:ln>
        </p:spPr>
        <p:txBody>
          <a:bodyPr wrap="square" lIns="0" tIns="0" rIns="0" bIns="0" rtlCol="0"/>
          <a:lstStyle/>
          <a:p>
            <a:endParaRPr/>
          </a:p>
        </p:txBody>
      </p:sp>
      <p:sp>
        <p:nvSpPr>
          <p:cNvPr id="73" name="object 71">
            <a:extLst>
              <a:ext uri="{FF2B5EF4-FFF2-40B4-BE49-F238E27FC236}">
                <a16:creationId xmlns:a16="http://schemas.microsoft.com/office/drawing/2014/main" id="{143286AF-94F5-67D2-A7ED-9A43AB020CEE}"/>
              </a:ext>
            </a:extLst>
          </p:cNvPr>
          <p:cNvSpPr/>
          <p:nvPr/>
        </p:nvSpPr>
        <p:spPr>
          <a:xfrm>
            <a:off x="890302" y="4385817"/>
            <a:ext cx="49377" cy="69176"/>
          </a:xfrm>
          <a:prstGeom prst="rect">
            <a:avLst/>
          </a:prstGeom>
          <a:blipFill>
            <a:blip r:embed="rId26" cstate="print"/>
            <a:stretch>
              <a:fillRect/>
            </a:stretch>
          </a:blipFill>
        </p:spPr>
        <p:txBody>
          <a:bodyPr wrap="square" lIns="0" tIns="0" rIns="0" bIns="0" rtlCol="0"/>
          <a:lstStyle/>
          <a:p>
            <a:endParaRPr/>
          </a:p>
        </p:txBody>
      </p:sp>
      <p:sp>
        <p:nvSpPr>
          <p:cNvPr id="74" name="object 72">
            <a:extLst>
              <a:ext uri="{FF2B5EF4-FFF2-40B4-BE49-F238E27FC236}">
                <a16:creationId xmlns:a16="http://schemas.microsoft.com/office/drawing/2014/main" id="{62C4C9CA-20F3-1D1D-D8AC-A0C6FBFA5365}"/>
              </a:ext>
            </a:extLst>
          </p:cNvPr>
          <p:cNvSpPr/>
          <p:nvPr/>
        </p:nvSpPr>
        <p:spPr>
          <a:xfrm>
            <a:off x="890305" y="4385832"/>
            <a:ext cx="49530" cy="69215"/>
          </a:xfrm>
          <a:custGeom>
            <a:avLst/>
            <a:gdLst/>
            <a:ahLst/>
            <a:cxnLst/>
            <a:rect l="l" t="t" r="r" b="b"/>
            <a:pathLst>
              <a:path w="49530" h="69214">
                <a:moveTo>
                  <a:pt x="24688" y="69164"/>
                </a:moveTo>
                <a:lnTo>
                  <a:pt x="15087" y="67219"/>
                </a:lnTo>
                <a:lnTo>
                  <a:pt x="7238" y="61920"/>
                </a:lnTo>
                <a:lnTo>
                  <a:pt x="1943" y="54071"/>
                </a:lnTo>
                <a:lnTo>
                  <a:pt x="0" y="44475"/>
                </a:lnTo>
                <a:lnTo>
                  <a:pt x="0" y="24688"/>
                </a:lnTo>
                <a:lnTo>
                  <a:pt x="1943" y="15082"/>
                </a:lnTo>
                <a:lnTo>
                  <a:pt x="7238" y="7234"/>
                </a:lnTo>
                <a:lnTo>
                  <a:pt x="15087" y="1941"/>
                </a:lnTo>
                <a:lnTo>
                  <a:pt x="24688" y="0"/>
                </a:lnTo>
                <a:lnTo>
                  <a:pt x="34289" y="1943"/>
                </a:lnTo>
                <a:lnTo>
                  <a:pt x="42138" y="7238"/>
                </a:lnTo>
                <a:lnTo>
                  <a:pt x="47434" y="15087"/>
                </a:lnTo>
                <a:lnTo>
                  <a:pt x="49377" y="24688"/>
                </a:lnTo>
                <a:lnTo>
                  <a:pt x="49377" y="44462"/>
                </a:lnTo>
                <a:lnTo>
                  <a:pt x="47434" y="54071"/>
                </a:lnTo>
                <a:lnTo>
                  <a:pt x="42138" y="61923"/>
                </a:lnTo>
                <a:lnTo>
                  <a:pt x="34289" y="67220"/>
                </a:lnTo>
                <a:lnTo>
                  <a:pt x="24688" y="69164"/>
                </a:lnTo>
                <a:close/>
              </a:path>
            </a:pathLst>
          </a:custGeom>
          <a:ln w="12014">
            <a:solidFill>
              <a:srgbClr val="000000"/>
            </a:solidFill>
          </a:ln>
        </p:spPr>
        <p:txBody>
          <a:bodyPr wrap="square" lIns="0" tIns="0" rIns="0" bIns="0" rtlCol="0"/>
          <a:lstStyle/>
          <a:p>
            <a:endParaRPr/>
          </a:p>
        </p:txBody>
      </p:sp>
      <p:sp>
        <p:nvSpPr>
          <p:cNvPr id="75" name="object 73">
            <a:extLst>
              <a:ext uri="{FF2B5EF4-FFF2-40B4-BE49-F238E27FC236}">
                <a16:creationId xmlns:a16="http://schemas.microsoft.com/office/drawing/2014/main" id="{C286852E-A73A-9A84-0E65-D53613FEDBDB}"/>
              </a:ext>
            </a:extLst>
          </p:cNvPr>
          <p:cNvSpPr/>
          <p:nvPr/>
        </p:nvSpPr>
        <p:spPr>
          <a:xfrm>
            <a:off x="900744" y="4396259"/>
            <a:ext cx="28575" cy="48895"/>
          </a:xfrm>
          <a:custGeom>
            <a:avLst/>
            <a:gdLst/>
            <a:ahLst/>
            <a:cxnLst/>
            <a:rect l="l" t="t" r="r" b="b"/>
            <a:pathLst>
              <a:path w="28575" h="48895">
                <a:moveTo>
                  <a:pt x="14249" y="0"/>
                </a:moveTo>
                <a:lnTo>
                  <a:pt x="6388" y="0"/>
                </a:lnTo>
                <a:lnTo>
                  <a:pt x="0" y="6400"/>
                </a:lnTo>
                <a:lnTo>
                  <a:pt x="0" y="14262"/>
                </a:lnTo>
                <a:lnTo>
                  <a:pt x="0" y="34035"/>
                </a:lnTo>
                <a:lnTo>
                  <a:pt x="0" y="41897"/>
                </a:lnTo>
                <a:lnTo>
                  <a:pt x="6388" y="48298"/>
                </a:lnTo>
                <a:lnTo>
                  <a:pt x="14249" y="48298"/>
                </a:lnTo>
                <a:lnTo>
                  <a:pt x="22110" y="48298"/>
                </a:lnTo>
                <a:lnTo>
                  <a:pt x="28498" y="41897"/>
                </a:lnTo>
                <a:lnTo>
                  <a:pt x="28498" y="34035"/>
                </a:lnTo>
                <a:lnTo>
                  <a:pt x="28498" y="14262"/>
                </a:lnTo>
                <a:lnTo>
                  <a:pt x="28498" y="6400"/>
                </a:lnTo>
                <a:lnTo>
                  <a:pt x="22110" y="0"/>
                </a:lnTo>
                <a:lnTo>
                  <a:pt x="14249" y="0"/>
                </a:lnTo>
                <a:close/>
              </a:path>
            </a:pathLst>
          </a:custGeom>
          <a:ln w="12014">
            <a:solidFill>
              <a:srgbClr val="000000"/>
            </a:solidFill>
          </a:ln>
        </p:spPr>
        <p:txBody>
          <a:bodyPr wrap="square" lIns="0" tIns="0" rIns="0" bIns="0" rtlCol="0"/>
          <a:lstStyle/>
          <a:p>
            <a:endParaRPr/>
          </a:p>
        </p:txBody>
      </p:sp>
      <p:sp>
        <p:nvSpPr>
          <p:cNvPr id="76" name="object 74">
            <a:extLst>
              <a:ext uri="{FF2B5EF4-FFF2-40B4-BE49-F238E27FC236}">
                <a16:creationId xmlns:a16="http://schemas.microsoft.com/office/drawing/2014/main" id="{309A3626-AEA6-7D4D-FFCF-62479529BECB}"/>
              </a:ext>
            </a:extLst>
          </p:cNvPr>
          <p:cNvSpPr/>
          <p:nvPr/>
        </p:nvSpPr>
        <p:spPr>
          <a:xfrm>
            <a:off x="890302" y="4290439"/>
            <a:ext cx="49377" cy="69176"/>
          </a:xfrm>
          <a:prstGeom prst="rect">
            <a:avLst/>
          </a:prstGeom>
          <a:blipFill>
            <a:blip r:embed="rId27" cstate="print"/>
            <a:stretch>
              <a:fillRect/>
            </a:stretch>
          </a:blipFill>
        </p:spPr>
        <p:txBody>
          <a:bodyPr wrap="square" lIns="0" tIns="0" rIns="0" bIns="0" rtlCol="0"/>
          <a:lstStyle/>
          <a:p>
            <a:endParaRPr/>
          </a:p>
        </p:txBody>
      </p:sp>
      <p:sp>
        <p:nvSpPr>
          <p:cNvPr id="77" name="object 75">
            <a:extLst>
              <a:ext uri="{FF2B5EF4-FFF2-40B4-BE49-F238E27FC236}">
                <a16:creationId xmlns:a16="http://schemas.microsoft.com/office/drawing/2014/main" id="{4B891494-D19E-0C26-D2C2-84B4ECEC19B0}"/>
              </a:ext>
            </a:extLst>
          </p:cNvPr>
          <p:cNvSpPr/>
          <p:nvPr/>
        </p:nvSpPr>
        <p:spPr>
          <a:xfrm>
            <a:off x="890305" y="4290437"/>
            <a:ext cx="49530" cy="69215"/>
          </a:xfrm>
          <a:custGeom>
            <a:avLst/>
            <a:gdLst/>
            <a:ahLst/>
            <a:cxnLst/>
            <a:rect l="l" t="t" r="r" b="b"/>
            <a:pathLst>
              <a:path w="49530" h="69214">
                <a:moveTo>
                  <a:pt x="24688" y="69176"/>
                </a:moveTo>
                <a:lnTo>
                  <a:pt x="15087" y="67231"/>
                </a:lnTo>
                <a:lnTo>
                  <a:pt x="7238" y="61931"/>
                </a:lnTo>
                <a:lnTo>
                  <a:pt x="1943" y="54078"/>
                </a:lnTo>
                <a:lnTo>
                  <a:pt x="0" y="44475"/>
                </a:lnTo>
                <a:lnTo>
                  <a:pt x="0" y="24688"/>
                </a:lnTo>
                <a:lnTo>
                  <a:pt x="1943" y="15087"/>
                </a:lnTo>
                <a:lnTo>
                  <a:pt x="7238" y="7238"/>
                </a:lnTo>
                <a:lnTo>
                  <a:pt x="15087" y="1943"/>
                </a:lnTo>
                <a:lnTo>
                  <a:pt x="24688" y="0"/>
                </a:lnTo>
                <a:lnTo>
                  <a:pt x="34289" y="1944"/>
                </a:lnTo>
                <a:lnTo>
                  <a:pt x="42138" y="7243"/>
                </a:lnTo>
                <a:lnTo>
                  <a:pt x="47434" y="15092"/>
                </a:lnTo>
                <a:lnTo>
                  <a:pt x="49377" y="24688"/>
                </a:lnTo>
                <a:lnTo>
                  <a:pt x="49377" y="44475"/>
                </a:lnTo>
                <a:lnTo>
                  <a:pt x="47434" y="54078"/>
                </a:lnTo>
                <a:lnTo>
                  <a:pt x="42138" y="61931"/>
                </a:lnTo>
                <a:lnTo>
                  <a:pt x="34289" y="67231"/>
                </a:lnTo>
                <a:lnTo>
                  <a:pt x="24688" y="69176"/>
                </a:lnTo>
                <a:close/>
              </a:path>
            </a:pathLst>
          </a:custGeom>
          <a:ln w="12014">
            <a:solidFill>
              <a:srgbClr val="000000"/>
            </a:solidFill>
          </a:ln>
        </p:spPr>
        <p:txBody>
          <a:bodyPr wrap="square" lIns="0" tIns="0" rIns="0" bIns="0" rtlCol="0"/>
          <a:lstStyle/>
          <a:p>
            <a:endParaRPr/>
          </a:p>
        </p:txBody>
      </p:sp>
      <p:sp>
        <p:nvSpPr>
          <p:cNvPr id="78" name="object 76">
            <a:extLst>
              <a:ext uri="{FF2B5EF4-FFF2-40B4-BE49-F238E27FC236}">
                <a16:creationId xmlns:a16="http://schemas.microsoft.com/office/drawing/2014/main" id="{1E339C0D-1759-C256-A8E1-761CF9FE70DA}"/>
              </a:ext>
            </a:extLst>
          </p:cNvPr>
          <p:cNvSpPr/>
          <p:nvPr/>
        </p:nvSpPr>
        <p:spPr>
          <a:xfrm>
            <a:off x="900744" y="4300876"/>
            <a:ext cx="28575" cy="48895"/>
          </a:xfrm>
          <a:custGeom>
            <a:avLst/>
            <a:gdLst/>
            <a:ahLst/>
            <a:cxnLst/>
            <a:rect l="l" t="t" r="r" b="b"/>
            <a:pathLst>
              <a:path w="28575" h="48895">
                <a:moveTo>
                  <a:pt x="14249" y="0"/>
                </a:moveTo>
                <a:lnTo>
                  <a:pt x="6388" y="0"/>
                </a:lnTo>
                <a:lnTo>
                  <a:pt x="0" y="6388"/>
                </a:lnTo>
                <a:lnTo>
                  <a:pt x="0" y="14249"/>
                </a:lnTo>
                <a:lnTo>
                  <a:pt x="0" y="34035"/>
                </a:lnTo>
                <a:lnTo>
                  <a:pt x="0" y="41909"/>
                </a:lnTo>
                <a:lnTo>
                  <a:pt x="6388" y="48298"/>
                </a:lnTo>
                <a:lnTo>
                  <a:pt x="14249" y="48298"/>
                </a:lnTo>
                <a:lnTo>
                  <a:pt x="22110" y="48298"/>
                </a:lnTo>
                <a:lnTo>
                  <a:pt x="28498" y="41909"/>
                </a:lnTo>
                <a:lnTo>
                  <a:pt x="28498" y="34035"/>
                </a:lnTo>
                <a:lnTo>
                  <a:pt x="28498" y="14249"/>
                </a:lnTo>
                <a:lnTo>
                  <a:pt x="28498" y="6400"/>
                </a:lnTo>
                <a:lnTo>
                  <a:pt x="22110" y="0"/>
                </a:lnTo>
                <a:lnTo>
                  <a:pt x="14249" y="0"/>
                </a:lnTo>
                <a:close/>
              </a:path>
            </a:pathLst>
          </a:custGeom>
          <a:ln w="12014">
            <a:solidFill>
              <a:srgbClr val="000000"/>
            </a:solidFill>
          </a:ln>
        </p:spPr>
        <p:txBody>
          <a:bodyPr wrap="square" lIns="0" tIns="0" rIns="0" bIns="0" rtlCol="0"/>
          <a:lstStyle/>
          <a:p>
            <a:endParaRPr/>
          </a:p>
        </p:txBody>
      </p:sp>
      <p:sp>
        <p:nvSpPr>
          <p:cNvPr id="79" name="object 77">
            <a:extLst>
              <a:ext uri="{FF2B5EF4-FFF2-40B4-BE49-F238E27FC236}">
                <a16:creationId xmlns:a16="http://schemas.microsoft.com/office/drawing/2014/main" id="{03D17670-AC1A-FE97-64D7-2CEB0AA6A00F}"/>
              </a:ext>
            </a:extLst>
          </p:cNvPr>
          <p:cNvSpPr/>
          <p:nvPr/>
        </p:nvSpPr>
        <p:spPr>
          <a:xfrm>
            <a:off x="954450" y="4264658"/>
            <a:ext cx="69174" cy="49377"/>
          </a:xfrm>
          <a:prstGeom prst="rect">
            <a:avLst/>
          </a:prstGeom>
          <a:blipFill>
            <a:blip r:embed="rId28" cstate="print"/>
            <a:stretch>
              <a:fillRect/>
            </a:stretch>
          </a:blipFill>
        </p:spPr>
        <p:txBody>
          <a:bodyPr wrap="square" lIns="0" tIns="0" rIns="0" bIns="0" rtlCol="0"/>
          <a:lstStyle/>
          <a:p>
            <a:endParaRPr/>
          </a:p>
        </p:txBody>
      </p:sp>
      <p:sp>
        <p:nvSpPr>
          <p:cNvPr id="80" name="object 78">
            <a:extLst>
              <a:ext uri="{FF2B5EF4-FFF2-40B4-BE49-F238E27FC236}">
                <a16:creationId xmlns:a16="http://schemas.microsoft.com/office/drawing/2014/main" id="{3A30A055-2C54-8E2C-6808-6B1C84DC59AC}"/>
              </a:ext>
            </a:extLst>
          </p:cNvPr>
          <p:cNvSpPr/>
          <p:nvPr/>
        </p:nvSpPr>
        <p:spPr>
          <a:xfrm>
            <a:off x="954450" y="4264658"/>
            <a:ext cx="69215" cy="49530"/>
          </a:xfrm>
          <a:custGeom>
            <a:avLst/>
            <a:gdLst/>
            <a:ahLst/>
            <a:cxnLst/>
            <a:rect l="l" t="t" r="r" b="b"/>
            <a:pathLst>
              <a:path w="69214" h="49529">
                <a:moveTo>
                  <a:pt x="44488" y="49377"/>
                </a:moveTo>
                <a:lnTo>
                  <a:pt x="24701" y="49377"/>
                </a:lnTo>
                <a:lnTo>
                  <a:pt x="15098" y="47432"/>
                </a:lnTo>
                <a:lnTo>
                  <a:pt x="7245" y="42133"/>
                </a:lnTo>
                <a:lnTo>
                  <a:pt x="1945" y="34284"/>
                </a:lnTo>
                <a:lnTo>
                  <a:pt x="0" y="24688"/>
                </a:lnTo>
                <a:lnTo>
                  <a:pt x="1945" y="15092"/>
                </a:lnTo>
                <a:lnTo>
                  <a:pt x="7245" y="7243"/>
                </a:lnTo>
                <a:lnTo>
                  <a:pt x="15098" y="1944"/>
                </a:lnTo>
                <a:lnTo>
                  <a:pt x="24701" y="0"/>
                </a:lnTo>
                <a:lnTo>
                  <a:pt x="44488" y="0"/>
                </a:lnTo>
                <a:lnTo>
                  <a:pt x="54089" y="1944"/>
                </a:lnTo>
                <a:lnTo>
                  <a:pt x="61937" y="7243"/>
                </a:lnTo>
                <a:lnTo>
                  <a:pt x="67233" y="15092"/>
                </a:lnTo>
                <a:lnTo>
                  <a:pt x="69176" y="24688"/>
                </a:lnTo>
                <a:lnTo>
                  <a:pt x="67233" y="34290"/>
                </a:lnTo>
                <a:lnTo>
                  <a:pt x="61937" y="42138"/>
                </a:lnTo>
                <a:lnTo>
                  <a:pt x="54089" y="47434"/>
                </a:lnTo>
                <a:lnTo>
                  <a:pt x="44488" y="49377"/>
                </a:lnTo>
                <a:close/>
              </a:path>
            </a:pathLst>
          </a:custGeom>
          <a:ln w="12014">
            <a:solidFill>
              <a:srgbClr val="000000"/>
            </a:solidFill>
          </a:ln>
        </p:spPr>
        <p:txBody>
          <a:bodyPr wrap="square" lIns="0" tIns="0" rIns="0" bIns="0" rtlCol="0"/>
          <a:lstStyle/>
          <a:p>
            <a:endParaRPr/>
          </a:p>
        </p:txBody>
      </p:sp>
      <p:sp>
        <p:nvSpPr>
          <p:cNvPr id="81" name="object 79">
            <a:extLst>
              <a:ext uri="{FF2B5EF4-FFF2-40B4-BE49-F238E27FC236}">
                <a16:creationId xmlns:a16="http://schemas.microsoft.com/office/drawing/2014/main" id="{83DED99A-F6C8-E0B4-83A4-5D04E2C86860}"/>
              </a:ext>
            </a:extLst>
          </p:cNvPr>
          <p:cNvSpPr/>
          <p:nvPr/>
        </p:nvSpPr>
        <p:spPr>
          <a:xfrm>
            <a:off x="964915" y="4275085"/>
            <a:ext cx="48895" cy="28575"/>
          </a:xfrm>
          <a:custGeom>
            <a:avLst/>
            <a:gdLst/>
            <a:ahLst/>
            <a:cxnLst/>
            <a:rect l="l" t="t" r="r" b="b"/>
            <a:pathLst>
              <a:path w="48894" h="28575">
                <a:moveTo>
                  <a:pt x="14249" y="0"/>
                </a:moveTo>
                <a:lnTo>
                  <a:pt x="6388" y="0"/>
                </a:lnTo>
                <a:lnTo>
                  <a:pt x="0" y="6400"/>
                </a:lnTo>
                <a:lnTo>
                  <a:pt x="0" y="14249"/>
                </a:lnTo>
                <a:lnTo>
                  <a:pt x="0" y="22110"/>
                </a:lnTo>
                <a:lnTo>
                  <a:pt x="6388" y="28511"/>
                </a:lnTo>
                <a:lnTo>
                  <a:pt x="14249" y="28511"/>
                </a:lnTo>
                <a:lnTo>
                  <a:pt x="34036" y="28511"/>
                </a:lnTo>
                <a:lnTo>
                  <a:pt x="41884" y="28511"/>
                </a:lnTo>
                <a:lnTo>
                  <a:pt x="48285" y="22110"/>
                </a:lnTo>
                <a:lnTo>
                  <a:pt x="48285" y="14249"/>
                </a:lnTo>
                <a:lnTo>
                  <a:pt x="48285" y="6400"/>
                </a:lnTo>
                <a:lnTo>
                  <a:pt x="41897" y="0"/>
                </a:lnTo>
                <a:lnTo>
                  <a:pt x="34036" y="0"/>
                </a:lnTo>
                <a:lnTo>
                  <a:pt x="14249" y="0"/>
                </a:lnTo>
                <a:close/>
              </a:path>
            </a:pathLst>
          </a:custGeom>
          <a:ln w="12014">
            <a:solidFill>
              <a:srgbClr val="000000"/>
            </a:solidFill>
          </a:ln>
        </p:spPr>
        <p:txBody>
          <a:bodyPr wrap="square" lIns="0" tIns="0" rIns="0" bIns="0" rtlCol="0"/>
          <a:lstStyle/>
          <a:p>
            <a:endParaRPr/>
          </a:p>
        </p:txBody>
      </p:sp>
      <p:sp>
        <p:nvSpPr>
          <p:cNvPr id="82" name="object 80">
            <a:extLst>
              <a:ext uri="{FF2B5EF4-FFF2-40B4-BE49-F238E27FC236}">
                <a16:creationId xmlns:a16="http://schemas.microsoft.com/office/drawing/2014/main" id="{D7AE46F6-9CAD-983A-C7B9-4EABB31A1A08}"/>
              </a:ext>
            </a:extLst>
          </p:cNvPr>
          <p:cNvSpPr/>
          <p:nvPr/>
        </p:nvSpPr>
        <p:spPr>
          <a:xfrm>
            <a:off x="1049840" y="4264658"/>
            <a:ext cx="69161" cy="49377"/>
          </a:xfrm>
          <a:prstGeom prst="rect">
            <a:avLst/>
          </a:prstGeom>
          <a:blipFill>
            <a:blip r:embed="rId29" cstate="print"/>
            <a:stretch>
              <a:fillRect/>
            </a:stretch>
          </a:blipFill>
        </p:spPr>
        <p:txBody>
          <a:bodyPr wrap="square" lIns="0" tIns="0" rIns="0" bIns="0" rtlCol="0"/>
          <a:lstStyle/>
          <a:p>
            <a:endParaRPr/>
          </a:p>
        </p:txBody>
      </p:sp>
      <p:sp>
        <p:nvSpPr>
          <p:cNvPr id="83" name="object 81">
            <a:extLst>
              <a:ext uri="{FF2B5EF4-FFF2-40B4-BE49-F238E27FC236}">
                <a16:creationId xmlns:a16="http://schemas.microsoft.com/office/drawing/2014/main" id="{EE86AB08-EB40-5882-E13A-9A7B38B11700}"/>
              </a:ext>
            </a:extLst>
          </p:cNvPr>
          <p:cNvSpPr/>
          <p:nvPr/>
        </p:nvSpPr>
        <p:spPr>
          <a:xfrm>
            <a:off x="1049836" y="4264658"/>
            <a:ext cx="69215" cy="49530"/>
          </a:xfrm>
          <a:custGeom>
            <a:avLst/>
            <a:gdLst/>
            <a:ahLst/>
            <a:cxnLst/>
            <a:rect l="l" t="t" r="r" b="b"/>
            <a:pathLst>
              <a:path w="69214" h="49529">
                <a:moveTo>
                  <a:pt x="44475" y="49377"/>
                </a:moveTo>
                <a:lnTo>
                  <a:pt x="24688" y="49377"/>
                </a:lnTo>
                <a:lnTo>
                  <a:pt x="15087" y="47432"/>
                </a:lnTo>
                <a:lnTo>
                  <a:pt x="7239" y="42133"/>
                </a:lnTo>
                <a:lnTo>
                  <a:pt x="1943" y="34284"/>
                </a:lnTo>
                <a:lnTo>
                  <a:pt x="0" y="24688"/>
                </a:lnTo>
                <a:lnTo>
                  <a:pt x="1943" y="15092"/>
                </a:lnTo>
                <a:lnTo>
                  <a:pt x="7239" y="7243"/>
                </a:lnTo>
                <a:lnTo>
                  <a:pt x="15087" y="1944"/>
                </a:lnTo>
                <a:lnTo>
                  <a:pt x="24688" y="0"/>
                </a:lnTo>
                <a:lnTo>
                  <a:pt x="44475" y="0"/>
                </a:lnTo>
                <a:lnTo>
                  <a:pt x="54076" y="1944"/>
                </a:lnTo>
                <a:lnTo>
                  <a:pt x="61925" y="7243"/>
                </a:lnTo>
                <a:lnTo>
                  <a:pt x="67221" y="15092"/>
                </a:lnTo>
                <a:lnTo>
                  <a:pt x="69164" y="24688"/>
                </a:lnTo>
                <a:lnTo>
                  <a:pt x="67221" y="34290"/>
                </a:lnTo>
                <a:lnTo>
                  <a:pt x="61925" y="42138"/>
                </a:lnTo>
                <a:lnTo>
                  <a:pt x="54076" y="47434"/>
                </a:lnTo>
                <a:lnTo>
                  <a:pt x="44475" y="49377"/>
                </a:lnTo>
                <a:close/>
              </a:path>
            </a:pathLst>
          </a:custGeom>
          <a:ln w="12014">
            <a:solidFill>
              <a:srgbClr val="000000"/>
            </a:solidFill>
          </a:ln>
        </p:spPr>
        <p:txBody>
          <a:bodyPr wrap="square" lIns="0" tIns="0" rIns="0" bIns="0" rtlCol="0"/>
          <a:lstStyle/>
          <a:p>
            <a:endParaRPr/>
          </a:p>
        </p:txBody>
      </p:sp>
      <p:sp>
        <p:nvSpPr>
          <p:cNvPr id="84" name="object 82">
            <a:extLst>
              <a:ext uri="{FF2B5EF4-FFF2-40B4-BE49-F238E27FC236}">
                <a16:creationId xmlns:a16="http://schemas.microsoft.com/office/drawing/2014/main" id="{90F3248B-B703-2185-DDBC-FB1253BAED39}"/>
              </a:ext>
            </a:extLst>
          </p:cNvPr>
          <p:cNvSpPr/>
          <p:nvPr/>
        </p:nvSpPr>
        <p:spPr>
          <a:xfrm>
            <a:off x="1060275" y="4275085"/>
            <a:ext cx="48895" cy="28575"/>
          </a:xfrm>
          <a:custGeom>
            <a:avLst/>
            <a:gdLst/>
            <a:ahLst/>
            <a:cxnLst/>
            <a:rect l="l" t="t" r="r" b="b"/>
            <a:pathLst>
              <a:path w="48894" h="28575">
                <a:moveTo>
                  <a:pt x="14249" y="0"/>
                </a:moveTo>
                <a:lnTo>
                  <a:pt x="6400" y="0"/>
                </a:lnTo>
                <a:lnTo>
                  <a:pt x="0" y="6400"/>
                </a:lnTo>
                <a:lnTo>
                  <a:pt x="0" y="14249"/>
                </a:lnTo>
                <a:lnTo>
                  <a:pt x="0" y="22110"/>
                </a:lnTo>
                <a:lnTo>
                  <a:pt x="6400" y="28511"/>
                </a:lnTo>
                <a:lnTo>
                  <a:pt x="14249" y="28511"/>
                </a:lnTo>
                <a:lnTo>
                  <a:pt x="34036" y="28511"/>
                </a:lnTo>
                <a:lnTo>
                  <a:pt x="41897" y="28511"/>
                </a:lnTo>
                <a:lnTo>
                  <a:pt x="48298" y="22110"/>
                </a:lnTo>
                <a:lnTo>
                  <a:pt x="48298" y="14249"/>
                </a:lnTo>
                <a:lnTo>
                  <a:pt x="48298" y="6400"/>
                </a:lnTo>
                <a:lnTo>
                  <a:pt x="41897" y="0"/>
                </a:lnTo>
                <a:lnTo>
                  <a:pt x="34036" y="0"/>
                </a:lnTo>
                <a:lnTo>
                  <a:pt x="14249" y="0"/>
                </a:lnTo>
                <a:close/>
              </a:path>
            </a:pathLst>
          </a:custGeom>
          <a:ln w="12014">
            <a:solidFill>
              <a:srgbClr val="000000"/>
            </a:solidFill>
          </a:ln>
        </p:spPr>
        <p:txBody>
          <a:bodyPr wrap="square" lIns="0" tIns="0" rIns="0" bIns="0" rtlCol="0"/>
          <a:lstStyle/>
          <a:p>
            <a:endParaRPr/>
          </a:p>
        </p:txBody>
      </p:sp>
      <p:sp>
        <p:nvSpPr>
          <p:cNvPr id="85" name="object 83">
            <a:extLst>
              <a:ext uri="{FF2B5EF4-FFF2-40B4-BE49-F238E27FC236}">
                <a16:creationId xmlns:a16="http://schemas.microsoft.com/office/drawing/2014/main" id="{D8DE4522-B93B-DFBC-DF3E-A7CD4C5CA2B8}"/>
              </a:ext>
            </a:extLst>
          </p:cNvPr>
          <p:cNvSpPr/>
          <p:nvPr/>
        </p:nvSpPr>
        <p:spPr>
          <a:xfrm>
            <a:off x="1133787" y="4290439"/>
            <a:ext cx="49377" cy="69176"/>
          </a:xfrm>
          <a:prstGeom prst="rect">
            <a:avLst/>
          </a:prstGeom>
          <a:blipFill>
            <a:blip r:embed="rId30" cstate="print"/>
            <a:stretch>
              <a:fillRect/>
            </a:stretch>
          </a:blipFill>
        </p:spPr>
        <p:txBody>
          <a:bodyPr wrap="square" lIns="0" tIns="0" rIns="0" bIns="0" rtlCol="0"/>
          <a:lstStyle/>
          <a:p>
            <a:endParaRPr/>
          </a:p>
        </p:txBody>
      </p:sp>
      <p:sp>
        <p:nvSpPr>
          <p:cNvPr id="86" name="object 84">
            <a:extLst>
              <a:ext uri="{FF2B5EF4-FFF2-40B4-BE49-F238E27FC236}">
                <a16:creationId xmlns:a16="http://schemas.microsoft.com/office/drawing/2014/main" id="{3A0EDF79-AB9C-54C8-DCCB-93B66D8287C7}"/>
              </a:ext>
            </a:extLst>
          </p:cNvPr>
          <p:cNvSpPr/>
          <p:nvPr/>
        </p:nvSpPr>
        <p:spPr>
          <a:xfrm>
            <a:off x="1133790" y="4290437"/>
            <a:ext cx="49530" cy="69215"/>
          </a:xfrm>
          <a:custGeom>
            <a:avLst/>
            <a:gdLst/>
            <a:ahLst/>
            <a:cxnLst/>
            <a:rect l="l" t="t" r="r" b="b"/>
            <a:pathLst>
              <a:path w="49530" h="69214">
                <a:moveTo>
                  <a:pt x="24688" y="69176"/>
                </a:moveTo>
                <a:lnTo>
                  <a:pt x="15087" y="67232"/>
                </a:lnTo>
                <a:lnTo>
                  <a:pt x="7238" y="61933"/>
                </a:lnTo>
                <a:lnTo>
                  <a:pt x="1943" y="54083"/>
                </a:lnTo>
                <a:lnTo>
                  <a:pt x="0" y="44488"/>
                </a:lnTo>
                <a:lnTo>
                  <a:pt x="0" y="24688"/>
                </a:lnTo>
                <a:lnTo>
                  <a:pt x="1943" y="15087"/>
                </a:lnTo>
                <a:lnTo>
                  <a:pt x="7238" y="7238"/>
                </a:lnTo>
                <a:lnTo>
                  <a:pt x="15087" y="1943"/>
                </a:lnTo>
                <a:lnTo>
                  <a:pt x="24688" y="0"/>
                </a:lnTo>
                <a:lnTo>
                  <a:pt x="34289" y="1944"/>
                </a:lnTo>
                <a:lnTo>
                  <a:pt x="42138" y="7243"/>
                </a:lnTo>
                <a:lnTo>
                  <a:pt x="47434" y="15092"/>
                </a:lnTo>
                <a:lnTo>
                  <a:pt x="49377" y="24688"/>
                </a:lnTo>
                <a:lnTo>
                  <a:pt x="49377" y="44475"/>
                </a:lnTo>
                <a:lnTo>
                  <a:pt x="47434" y="54078"/>
                </a:lnTo>
                <a:lnTo>
                  <a:pt x="42138" y="61931"/>
                </a:lnTo>
                <a:lnTo>
                  <a:pt x="34289" y="67231"/>
                </a:lnTo>
                <a:lnTo>
                  <a:pt x="24688" y="69176"/>
                </a:lnTo>
                <a:close/>
              </a:path>
            </a:pathLst>
          </a:custGeom>
          <a:ln w="12014">
            <a:solidFill>
              <a:srgbClr val="000000"/>
            </a:solidFill>
          </a:ln>
        </p:spPr>
        <p:txBody>
          <a:bodyPr wrap="square" lIns="0" tIns="0" rIns="0" bIns="0" rtlCol="0"/>
          <a:lstStyle/>
          <a:p>
            <a:endParaRPr/>
          </a:p>
        </p:txBody>
      </p:sp>
      <p:sp>
        <p:nvSpPr>
          <p:cNvPr id="87" name="object 85">
            <a:extLst>
              <a:ext uri="{FF2B5EF4-FFF2-40B4-BE49-F238E27FC236}">
                <a16:creationId xmlns:a16="http://schemas.microsoft.com/office/drawing/2014/main" id="{11F51A77-2E2D-6A1A-6485-B50DEA500663}"/>
              </a:ext>
            </a:extLst>
          </p:cNvPr>
          <p:cNvSpPr/>
          <p:nvPr/>
        </p:nvSpPr>
        <p:spPr>
          <a:xfrm>
            <a:off x="1144230" y="4300876"/>
            <a:ext cx="28575" cy="48895"/>
          </a:xfrm>
          <a:custGeom>
            <a:avLst/>
            <a:gdLst/>
            <a:ahLst/>
            <a:cxnLst/>
            <a:rect l="l" t="t" r="r" b="b"/>
            <a:pathLst>
              <a:path w="28575" h="48895">
                <a:moveTo>
                  <a:pt x="14249" y="0"/>
                </a:moveTo>
                <a:lnTo>
                  <a:pt x="6388" y="0"/>
                </a:lnTo>
                <a:lnTo>
                  <a:pt x="0" y="6388"/>
                </a:lnTo>
                <a:lnTo>
                  <a:pt x="0" y="14249"/>
                </a:lnTo>
                <a:lnTo>
                  <a:pt x="0" y="34035"/>
                </a:lnTo>
                <a:lnTo>
                  <a:pt x="0" y="41897"/>
                </a:lnTo>
                <a:lnTo>
                  <a:pt x="6388" y="48285"/>
                </a:lnTo>
                <a:lnTo>
                  <a:pt x="14249" y="48285"/>
                </a:lnTo>
                <a:lnTo>
                  <a:pt x="22110" y="48285"/>
                </a:lnTo>
                <a:lnTo>
                  <a:pt x="28498" y="41897"/>
                </a:lnTo>
                <a:lnTo>
                  <a:pt x="28498" y="34035"/>
                </a:lnTo>
                <a:lnTo>
                  <a:pt x="28498" y="14249"/>
                </a:lnTo>
                <a:lnTo>
                  <a:pt x="28498" y="6400"/>
                </a:lnTo>
                <a:lnTo>
                  <a:pt x="22110" y="0"/>
                </a:lnTo>
                <a:lnTo>
                  <a:pt x="14249" y="0"/>
                </a:lnTo>
                <a:close/>
              </a:path>
            </a:pathLst>
          </a:custGeom>
          <a:ln w="12014">
            <a:solidFill>
              <a:srgbClr val="000000"/>
            </a:solidFill>
          </a:ln>
        </p:spPr>
        <p:txBody>
          <a:bodyPr wrap="square" lIns="0" tIns="0" rIns="0" bIns="0" rtlCol="0"/>
          <a:lstStyle/>
          <a:p>
            <a:endParaRPr/>
          </a:p>
        </p:txBody>
      </p:sp>
      <p:sp>
        <p:nvSpPr>
          <p:cNvPr id="88" name="object 86">
            <a:extLst>
              <a:ext uri="{FF2B5EF4-FFF2-40B4-BE49-F238E27FC236}">
                <a16:creationId xmlns:a16="http://schemas.microsoft.com/office/drawing/2014/main" id="{D7DE5F76-5F1E-5643-F6DC-12CB74C0AA9D}"/>
              </a:ext>
            </a:extLst>
          </p:cNvPr>
          <p:cNvSpPr/>
          <p:nvPr/>
        </p:nvSpPr>
        <p:spPr>
          <a:xfrm>
            <a:off x="1133787" y="4385817"/>
            <a:ext cx="49377" cy="69176"/>
          </a:xfrm>
          <a:prstGeom prst="rect">
            <a:avLst/>
          </a:prstGeom>
          <a:blipFill>
            <a:blip r:embed="rId31" cstate="print"/>
            <a:stretch>
              <a:fillRect/>
            </a:stretch>
          </a:blipFill>
        </p:spPr>
        <p:txBody>
          <a:bodyPr wrap="square" lIns="0" tIns="0" rIns="0" bIns="0" rtlCol="0"/>
          <a:lstStyle/>
          <a:p>
            <a:endParaRPr/>
          </a:p>
        </p:txBody>
      </p:sp>
      <p:sp>
        <p:nvSpPr>
          <p:cNvPr id="89" name="object 87">
            <a:extLst>
              <a:ext uri="{FF2B5EF4-FFF2-40B4-BE49-F238E27FC236}">
                <a16:creationId xmlns:a16="http://schemas.microsoft.com/office/drawing/2014/main" id="{0790FE07-8EDE-D047-E3E8-1F544447A8B7}"/>
              </a:ext>
            </a:extLst>
          </p:cNvPr>
          <p:cNvSpPr/>
          <p:nvPr/>
        </p:nvSpPr>
        <p:spPr>
          <a:xfrm>
            <a:off x="1133790" y="4385832"/>
            <a:ext cx="49530" cy="69215"/>
          </a:xfrm>
          <a:custGeom>
            <a:avLst/>
            <a:gdLst/>
            <a:ahLst/>
            <a:cxnLst/>
            <a:rect l="l" t="t" r="r" b="b"/>
            <a:pathLst>
              <a:path w="49530" h="69214">
                <a:moveTo>
                  <a:pt x="24688" y="69164"/>
                </a:moveTo>
                <a:lnTo>
                  <a:pt x="15087" y="67219"/>
                </a:lnTo>
                <a:lnTo>
                  <a:pt x="7238" y="61920"/>
                </a:lnTo>
                <a:lnTo>
                  <a:pt x="1943" y="54071"/>
                </a:lnTo>
                <a:lnTo>
                  <a:pt x="0" y="44475"/>
                </a:lnTo>
                <a:lnTo>
                  <a:pt x="0" y="24688"/>
                </a:lnTo>
                <a:lnTo>
                  <a:pt x="1943" y="15082"/>
                </a:lnTo>
                <a:lnTo>
                  <a:pt x="7238" y="7234"/>
                </a:lnTo>
                <a:lnTo>
                  <a:pt x="15087" y="1941"/>
                </a:lnTo>
                <a:lnTo>
                  <a:pt x="24688" y="0"/>
                </a:lnTo>
                <a:lnTo>
                  <a:pt x="34289" y="1943"/>
                </a:lnTo>
                <a:lnTo>
                  <a:pt x="42138" y="7238"/>
                </a:lnTo>
                <a:lnTo>
                  <a:pt x="47434" y="15087"/>
                </a:lnTo>
                <a:lnTo>
                  <a:pt x="49377" y="24688"/>
                </a:lnTo>
                <a:lnTo>
                  <a:pt x="49377" y="44462"/>
                </a:lnTo>
                <a:lnTo>
                  <a:pt x="47434" y="54071"/>
                </a:lnTo>
                <a:lnTo>
                  <a:pt x="42138" y="61923"/>
                </a:lnTo>
                <a:lnTo>
                  <a:pt x="34289" y="67220"/>
                </a:lnTo>
                <a:lnTo>
                  <a:pt x="24688" y="69164"/>
                </a:lnTo>
                <a:close/>
              </a:path>
            </a:pathLst>
          </a:custGeom>
          <a:ln w="12014">
            <a:solidFill>
              <a:srgbClr val="000000"/>
            </a:solidFill>
          </a:ln>
        </p:spPr>
        <p:txBody>
          <a:bodyPr wrap="square" lIns="0" tIns="0" rIns="0" bIns="0" rtlCol="0"/>
          <a:lstStyle/>
          <a:p>
            <a:endParaRPr/>
          </a:p>
        </p:txBody>
      </p:sp>
      <p:sp>
        <p:nvSpPr>
          <p:cNvPr id="90" name="object 88">
            <a:extLst>
              <a:ext uri="{FF2B5EF4-FFF2-40B4-BE49-F238E27FC236}">
                <a16:creationId xmlns:a16="http://schemas.microsoft.com/office/drawing/2014/main" id="{30D0BD2C-D834-8A1F-35F1-79036843E291}"/>
              </a:ext>
            </a:extLst>
          </p:cNvPr>
          <p:cNvSpPr/>
          <p:nvPr/>
        </p:nvSpPr>
        <p:spPr>
          <a:xfrm>
            <a:off x="1144230" y="4396259"/>
            <a:ext cx="28575" cy="48895"/>
          </a:xfrm>
          <a:custGeom>
            <a:avLst/>
            <a:gdLst/>
            <a:ahLst/>
            <a:cxnLst/>
            <a:rect l="l" t="t" r="r" b="b"/>
            <a:pathLst>
              <a:path w="28575" h="48895">
                <a:moveTo>
                  <a:pt x="14249" y="0"/>
                </a:moveTo>
                <a:lnTo>
                  <a:pt x="6388" y="0"/>
                </a:lnTo>
                <a:lnTo>
                  <a:pt x="0" y="6400"/>
                </a:lnTo>
                <a:lnTo>
                  <a:pt x="0" y="14262"/>
                </a:lnTo>
                <a:lnTo>
                  <a:pt x="0" y="34035"/>
                </a:lnTo>
                <a:lnTo>
                  <a:pt x="0" y="41897"/>
                </a:lnTo>
                <a:lnTo>
                  <a:pt x="6388" y="48298"/>
                </a:lnTo>
                <a:lnTo>
                  <a:pt x="14249" y="48298"/>
                </a:lnTo>
                <a:lnTo>
                  <a:pt x="22110" y="48298"/>
                </a:lnTo>
                <a:lnTo>
                  <a:pt x="28498" y="41897"/>
                </a:lnTo>
                <a:lnTo>
                  <a:pt x="28498" y="34035"/>
                </a:lnTo>
                <a:lnTo>
                  <a:pt x="28498" y="14262"/>
                </a:lnTo>
                <a:lnTo>
                  <a:pt x="28498" y="6400"/>
                </a:lnTo>
                <a:lnTo>
                  <a:pt x="22110" y="0"/>
                </a:lnTo>
                <a:lnTo>
                  <a:pt x="14249" y="0"/>
                </a:lnTo>
                <a:close/>
              </a:path>
            </a:pathLst>
          </a:custGeom>
          <a:ln w="12014">
            <a:solidFill>
              <a:srgbClr val="000000"/>
            </a:solidFill>
          </a:ln>
        </p:spPr>
        <p:txBody>
          <a:bodyPr wrap="square" lIns="0" tIns="0" rIns="0" bIns="0" rtlCol="0"/>
          <a:lstStyle/>
          <a:p>
            <a:endParaRPr/>
          </a:p>
        </p:txBody>
      </p:sp>
      <p:sp>
        <p:nvSpPr>
          <p:cNvPr id="91" name="object 89">
            <a:extLst>
              <a:ext uri="{FF2B5EF4-FFF2-40B4-BE49-F238E27FC236}">
                <a16:creationId xmlns:a16="http://schemas.microsoft.com/office/drawing/2014/main" id="{86C1C832-0727-FF35-4467-406BE2670D7B}"/>
              </a:ext>
            </a:extLst>
          </p:cNvPr>
          <p:cNvSpPr/>
          <p:nvPr/>
        </p:nvSpPr>
        <p:spPr>
          <a:xfrm>
            <a:off x="909784" y="4668137"/>
            <a:ext cx="10426" cy="46837"/>
          </a:xfrm>
          <a:prstGeom prst="rect">
            <a:avLst/>
          </a:prstGeom>
          <a:blipFill>
            <a:blip r:embed="rId32" cstate="print"/>
            <a:stretch>
              <a:fillRect/>
            </a:stretch>
          </a:blipFill>
        </p:spPr>
        <p:txBody>
          <a:bodyPr wrap="square" lIns="0" tIns="0" rIns="0" bIns="0" rtlCol="0"/>
          <a:lstStyle/>
          <a:p>
            <a:endParaRPr/>
          </a:p>
        </p:txBody>
      </p:sp>
      <p:sp>
        <p:nvSpPr>
          <p:cNvPr id="92" name="object 90">
            <a:extLst>
              <a:ext uri="{FF2B5EF4-FFF2-40B4-BE49-F238E27FC236}">
                <a16:creationId xmlns:a16="http://schemas.microsoft.com/office/drawing/2014/main" id="{E89F62AD-148A-7BA6-C849-3C118EE87D02}"/>
              </a:ext>
            </a:extLst>
          </p:cNvPr>
          <p:cNvSpPr/>
          <p:nvPr/>
        </p:nvSpPr>
        <p:spPr>
          <a:xfrm>
            <a:off x="909774" y="4668149"/>
            <a:ext cx="10795" cy="46990"/>
          </a:xfrm>
          <a:custGeom>
            <a:avLst/>
            <a:gdLst/>
            <a:ahLst/>
            <a:cxnLst/>
            <a:rect l="l" t="t" r="r" b="b"/>
            <a:pathLst>
              <a:path w="10794" h="46989">
                <a:moveTo>
                  <a:pt x="5219" y="46837"/>
                </a:moveTo>
                <a:lnTo>
                  <a:pt x="2336" y="46837"/>
                </a:lnTo>
                <a:lnTo>
                  <a:pt x="0" y="44500"/>
                </a:lnTo>
                <a:lnTo>
                  <a:pt x="0" y="41617"/>
                </a:lnTo>
                <a:lnTo>
                  <a:pt x="0" y="5219"/>
                </a:lnTo>
                <a:lnTo>
                  <a:pt x="0" y="2336"/>
                </a:lnTo>
                <a:lnTo>
                  <a:pt x="2336" y="0"/>
                </a:lnTo>
                <a:lnTo>
                  <a:pt x="5219" y="0"/>
                </a:lnTo>
                <a:lnTo>
                  <a:pt x="8102" y="0"/>
                </a:lnTo>
                <a:lnTo>
                  <a:pt x="10439" y="2336"/>
                </a:lnTo>
                <a:lnTo>
                  <a:pt x="10439" y="5219"/>
                </a:lnTo>
                <a:lnTo>
                  <a:pt x="10439" y="41617"/>
                </a:lnTo>
                <a:lnTo>
                  <a:pt x="10439" y="44500"/>
                </a:lnTo>
                <a:lnTo>
                  <a:pt x="8102" y="46837"/>
                </a:lnTo>
                <a:lnTo>
                  <a:pt x="5219" y="46837"/>
                </a:lnTo>
                <a:close/>
              </a:path>
            </a:pathLst>
          </a:custGeom>
          <a:ln w="12014">
            <a:solidFill>
              <a:srgbClr val="000000"/>
            </a:solidFill>
          </a:ln>
        </p:spPr>
        <p:txBody>
          <a:bodyPr wrap="square" lIns="0" tIns="0" rIns="0" bIns="0" rtlCol="0"/>
          <a:lstStyle/>
          <a:p>
            <a:endParaRPr/>
          </a:p>
        </p:txBody>
      </p:sp>
      <p:sp>
        <p:nvSpPr>
          <p:cNvPr id="93" name="object 91">
            <a:extLst>
              <a:ext uri="{FF2B5EF4-FFF2-40B4-BE49-F238E27FC236}">
                <a16:creationId xmlns:a16="http://schemas.microsoft.com/office/drawing/2014/main" id="{46D3E5F4-E341-3ECF-85B2-D1A435F32C71}"/>
              </a:ext>
            </a:extLst>
          </p:cNvPr>
          <p:cNvSpPr/>
          <p:nvPr/>
        </p:nvSpPr>
        <p:spPr>
          <a:xfrm>
            <a:off x="1153256" y="4668137"/>
            <a:ext cx="10439" cy="46837"/>
          </a:xfrm>
          <a:prstGeom prst="rect">
            <a:avLst/>
          </a:prstGeom>
          <a:blipFill>
            <a:blip r:embed="rId32" cstate="print"/>
            <a:stretch>
              <a:fillRect/>
            </a:stretch>
          </a:blipFill>
        </p:spPr>
        <p:txBody>
          <a:bodyPr wrap="square" lIns="0" tIns="0" rIns="0" bIns="0" rtlCol="0"/>
          <a:lstStyle/>
          <a:p>
            <a:endParaRPr/>
          </a:p>
        </p:txBody>
      </p:sp>
      <p:sp>
        <p:nvSpPr>
          <p:cNvPr id="94" name="object 92">
            <a:extLst>
              <a:ext uri="{FF2B5EF4-FFF2-40B4-BE49-F238E27FC236}">
                <a16:creationId xmlns:a16="http://schemas.microsoft.com/office/drawing/2014/main" id="{55B6EC90-0D63-9EAC-C8D8-C623C710DBFD}"/>
              </a:ext>
            </a:extLst>
          </p:cNvPr>
          <p:cNvSpPr/>
          <p:nvPr/>
        </p:nvSpPr>
        <p:spPr>
          <a:xfrm>
            <a:off x="1153260" y="4668149"/>
            <a:ext cx="10795" cy="46990"/>
          </a:xfrm>
          <a:custGeom>
            <a:avLst/>
            <a:gdLst/>
            <a:ahLst/>
            <a:cxnLst/>
            <a:rect l="l" t="t" r="r" b="b"/>
            <a:pathLst>
              <a:path w="10794" h="46989">
                <a:moveTo>
                  <a:pt x="5219" y="46837"/>
                </a:moveTo>
                <a:lnTo>
                  <a:pt x="2336" y="46837"/>
                </a:lnTo>
                <a:lnTo>
                  <a:pt x="0" y="44500"/>
                </a:lnTo>
                <a:lnTo>
                  <a:pt x="0" y="41617"/>
                </a:lnTo>
                <a:lnTo>
                  <a:pt x="0" y="5219"/>
                </a:lnTo>
                <a:lnTo>
                  <a:pt x="0" y="2336"/>
                </a:lnTo>
                <a:lnTo>
                  <a:pt x="2336" y="0"/>
                </a:lnTo>
                <a:lnTo>
                  <a:pt x="5219" y="0"/>
                </a:lnTo>
                <a:lnTo>
                  <a:pt x="8102" y="0"/>
                </a:lnTo>
                <a:lnTo>
                  <a:pt x="10439" y="2336"/>
                </a:lnTo>
                <a:lnTo>
                  <a:pt x="10439" y="5219"/>
                </a:lnTo>
                <a:lnTo>
                  <a:pt x="10439" y="41617"/>
                </a:lnTo>
                <a:lnTo>
                  <a:pt x="10439" y="44500"/>
                </a:lnTo>
                <a:lnTo>
                  <a:pt x="8102" y="46837"/>
                </a:lnTo>
                <a:lnTo>
                  <a:pt x="5219" y="46837"/>
                </a:lnTo>
                <a:close/>
              </a:path>
            </a:pathLst>
          </a:custGeom>
          <a:ln w="12014">
            <a:solidFill>
              <a:srgbClr val="000000"/>
            </a:solidFill>
          </a:ln>
        </p:spPr>
        <p:txBody>
          <a:bodyPr wrap="square" lIns="0" tIns="0" rIns="0" bIns="0" rtlCol="0"/>
          <a:lstStyle/>
          <a:p>
            <a:endParaRPr/>
          </a:p>
        </p:txBody>
      </p:sp>
      <p:sp>
        <p:nvSpPr>
          <p:cNvPr id="95" name="object 93">
            <a:extLst>
              <a:ext uri="{FF2B5EF4-FFF2-40B4-BE49-F238E27FC236}">
                <a16:creationId xmlns:a16="http://schemas.microsoft.com/office/drawing/2014/main" id="{DE12A614-7595-E061-0B73-7BA7F182C337}"/>
              </a:ext>
            </a:extLst>
          </p:cNvPr>
          <p:cNvSpPr txBox="1"/>
          <p:nvPr/>
        </p:nvSpPr>
        <p:spPr>
          <a:xfrm>
            <a:off x="1724687" y="5283223"/>
            <a:ext cx="1038860" cy="248920"/>
          </a:xfrm>
          <a:prstGeom prst="rect">
            <a:avLst/>
          </a:prstGeom>
        </p:spPr>
        <p:txBody>
          <a:bodyPr vert="horz" wrap="square" lIns="0" tIns="14604" rIns="0" bIns="0" rtlCol="0">
            <a:spAutoFit/>
          </a:bodyPr>
          <a:lstStyle/>
          <a:p>
            <a:pPr marL="12700">
              <a:lnSpc>
                <a:spcPct val="100000"/>
              </a:lnSpc>
              <a:spcBef>
                <a:spcPts val="114"/>
              </a:spcBef>
            </a:pPr>
            <a:r>
              <a:rPr sz="1450" spc="0" dirty="0">
                <a:solidFill>
                  <a:srgbClr val="0E4773"/>
                </a:solidFill>
                <a:latin typeface="Fira Sans Medium"/>
                <a:cs typeface="Fira Sans Medium"/>
              </a:rPr>
              <a:t>Use of</a:t>
            </a:r>
            <a:r>
              <a:rPr sz="1450" spc="-60" dirty="0">
                <a:solidFill>
                  <a:srgbClr val="0E4773"/>
                </a:solidFill>
                <a:latin typeface="Fira Sans Medium"/>
                <a:cs typeface="Fira Sans Medium"/>
              </a:rPr>
              <a:t> </a:t>
            </a:r>
            <a:r>
              <a:rPr sz="1450" spc="-5" dirty="0">
                <a:solidFill>
                  <a:srgbClr val="0E4773"/>
                </a:solidFill>
                <a:latin typeface="Fira Sans Medium"/>
                <a:cs typeface="Fira Sans Medium"/>
              </a:rPr>
              <a:t>force</a:t>
            </a:r>
            <a:endParaRPr sz="1450">
              <a:latin typeface="Fira Sans Medium"/>
              <a:cs typeface="Fira Sans Medium"/>
            </a:endParaRPr>
          </a:p>
        </p:txBody>
      </p:sp>
      <p:sp>
        <p:nvSpPr>
          <p:cNvPr id="96" name="object 94">
            <a:extLst>
              <a:ext uri="{FF2B5EF4-FFF2-40B4-BE49-F238E27FC236}">
                <a16:creationId xmlns:a16="http://schemas.microsoft.com/office/drawing/2014/main" id="{9730B5A9-C38D-D857-19C2-F9766317D14F}"/>
              </a:ext>
            </a:extLst>
          </p:cNvPr>
          <p:cNvSpPr txBox="1"/>
          <p:nvPr/>
        </p:nvSpPr>
        <p:spPr>
          <a:xfrm>
            <a:off x="6939291" y="5297583"/>
            <a:ext cx="231775" cy="198755"/>
          </a:xfrm>
          <a:prstGeom prst="rect">
            <a:avLst/>
          </a:prstGeom>
        </p:spPr>
        <p:txBody>
          <a:bodyPr vert="horz" wrap="square" lIns="0" tIns="17145" rIns="0" bIns="0" rtlCol="0">
            <a:spAutoFit/>
          </a:bodyPr>
          <a:lstStyle/>
          <a:p>
            <a:pPr marL="12700">
              <a:lnSpc>
                <a:spcPct val="100000"/>
              </a:lnSpc>
              <a:spcBef>
                <a:spcPts val="135"/>
              </a:spcBef>
            </a:pPr>
            <a:r>
              <a:rPr sz="1100" spc="-20" dirty="0">
                <a:solidFill>
                  <a:srgbClr val="333333"/>
                </a:solidFill>
                <a:latin typeface="Fira Sans Medium"/>
                <a:cs typeface="Fira Sans Medium"/>
              </a:rPr>
              <a:t>4</a:t>
            </a:r>
            <a:r>
              <a:rPr sz="1100" spc="10" dirty="0">
                <a:solidFill>
                  <a:srgbClr val="333333"/>
                </a:solidFill>
                <a:latin typeface="Fira Sans Medium"/>
                <a:cs typeface="Fira Sans Medium"/>
              </a:rPr>
              <a:t>71</a:t>
            </a:r>
            <a:endParaRPr sz="1100">
              <a:latin typeface="Fira Sans Medium"/>
              <a:cs typeface="Fira Sans Medium"/>
            </a:endParaRPr>
          </a:p>
        </p:txBody>
      </p:sp>
      <p:sp>
        <p:nvSpPr>
          <p:cNvPr id="97" name="object 95">
            <a:extLst>
              <a:ext uri="{FF2B5EF4-FFF2-40B4-BE49-F238E27FC236}">
                <a16:creationId xmlns:a16="http://schemas.microsoft.com/office/drawing/2014/main" id="{36B79A58-8652-23BE-F69C-ED520F9FB372}"/>
              </a:ext>
            </a:extLst>
          </p:cNvPr>
          <p:cNvSpPr txBox="1"/>
          <p:nvPr/>
        </p:nvSpPr>
        <p:spPr>
          <a:xfrm>
            <a:off x="9558966" y="5297583"/>
            <a:ext cx="927100" cy="198755"/>
          </a:xfrm>
          <a:prstGeom prst="rect">
            <a:avLst/>
          </a:prstGeom>
        </p:spPr>
        <p:txBody>
          <a:bodyPr vert="horz" wrap="square" lIns="0" tIns="17145" rIns="0" bIns="0" rtlCol="0">
            <a:spAutoFit/>
          </a:bodyPr>
          <a:lstStyle/>
          <a:p>
            <a:pPr marL="12700">
              <a:lnSpc>
                <a:spcPct val="100000"/>
              </a:lnSpc>
              <a:spcBef>
                <a:spcPts val="135"/>
              </a:spcBef>
            </a:pPr>
            <a:r>
              <a:rPr sz="1275" b="0" spc="-30" baseline="3267" dirty="0">
                <a:solidFill>
                  <a:srgbClr val="333333"/>
                </a:solidFill>
                <a:latin typeface="Fira Sans Light"/>
                <a:cs typeface="Fira Sans Light"/>
              </a:rPr>
              <a:t>decreased </a:t>
            </a:r>
            <a:r>
              <a:rPr sz="1275" b="0" spc="-22" baseline="3267" dirty="0">
                <a:solidFill>
                  <a:srgbClr val="333333"/>
                </a:solidFill>
                <a:latin typeface="Fira Sans Light"/>
                <a:cs typeface="Fira Sans Light"/>
              </a:rPr>
              <a:t>by</a:t>
            </a:r>
            <a:r>
              <a:rPr sz="1275" b="0" spc="89" baseline="3267" dirty="0">
                <a:solidFill>
                  <a:srgbClr val="333333"/>
                </a:solidFill>
                <a:latin typeface="Fira Sans Light"/>
                <a:cs typeface="Fira Sans Light"/>
              </a:rPr>
              <a:t> </a:t>
            </a:r>
            <a:r>
              <a:rPr sz="1100" spc="10" dirty="0">
                <a:solidFill>
                  <a:srgbClr val="333333"/>
                </a:solidFill>
                <a:latin typeface="Fira Sans Medium"/>
                <a:cs typeface="Fira Sans Medium"/>
              </a:rPr>
              <a:t>223</a:t>
            </a:r>
            <a:endParaRPr sz="1100">
              <a:latin typeface="Fira Sans Medium"/>
              <a:cs typeface="Fira Sans Medium"/>
            </a:endParaRPr>
          </a:p>
        </p:txBody>
      </p:sp>
      <p:sp>
        <p:nvSpPr>
          <p:cNvPr id="98" name="object 96">
            <a:extLst>
              <a:ext uri="{FF2B5EF4-FFF2-40B4-BE49-F238E27FC236}">
                <a16:creationId xmlns:a16="http://schemas.microsoft.com/office/drawing/2014/main" id="{AD557291-BC34-7A86-102A-D403238756B4}"/>
              </a:ext>
            </a:extLst>
          </p:cNvPr>
          <p:cNvSpPr/>
          <p:nvPr/>
        </p:nvSpPr>
        <p:spPr>
          <a:xfrm>
            <a:off x="8652946" y="5359892"/>
            <a:ext cx="140512" cy="85623"/>
          </a:xfrm>
          <a:prstGeom prst="rect">
            <a:avLst/>
          </a:prstGeom>
          <a:blipFill>
            <a:blip r:embed="rId12" cstate="print"/>
            <a:stretch>
              <a:fillRect/>
            </a:stretch>
          </a:blipFill>
        </p:spPr>
        <p:txBody>
          <a:bodyPr wrap="square" lIns="0" tIns="0" rIns="0" bIns="0" rtlCol="0"/>
          <a:lstStyle/>
          <a:p>
            <a:endParaRPr/>
          </a:p>
        </p:txBody>
      </p:sp>
      <p:sp>
        <p:nvSpPr>
          <p:cNvPr id="99" name="object 97">
            <a:extLst>
              <a:ext uri="{FF2B5EF4-FFF2-40B4-BE49-F238E27FC236}">
                <a16:creationId xmlns:a16="http://schemas.microsoft.com/office/drawing/2014/main" id="{AE28F00C-058D-DF55-4FA8-EE3EE2A2044A}"/>
              </a:ext>
            </a:extLst>
          </p:cNvPr>
          <p:cNvSpPr/>
          <p:nvPr/>
        </p:nvSpPr>
        <p:spPr>
          <a:xfrm>
            <a:off x="837892" y="5302395"/>
            <a:ext cx="373926" cy="202344"/>
          </a:xfrm>
          <a:prstGeom prst="rect">
            <a:avLst/>
          </a:prstGeom>
          <a:blipFill>
            <a:blip r:embed="rId33" cstate="print"/>
            <a:stretch>
              <a:fillRect/>
            </a:stretch>
          </a:blipFill>
        </p:spPr>
        <p:txBody>
          <a:bodyPr wrap="square" lIns="0" tIns="0" rIns="0" bIns="0" rtlCol="0"/>
          <a:lstStyle/>
          <a:p>
            <a:endParaRPr/>
          </a:p>
        </p:txBody>
      </p:sp>
      <p:sp>
        <p:nvSpPr>
          <p:cNvPr id="100" name="object 98">
            <a:extLst>
              <a:ext uri="{FF2B5EF4-FFF2-40B4-BE49-F238E27FC236}">
                <a16:creationId xmlns:a16="http://schemas.microsoft.com/office/drawing/2014/main" id="{9A365D4B-C447-B1A8-AD6D-4E583F1A8CB9}"/>
              </a:ext>
            </a:extLst>
          </p:cNvPr>
          <p:cNvSpPr/>
          <p:nvPr/>
        </p:nvSpPr>
        <p:spPr>
          <a:xfrm>
            <a:off x="1064267" y="5221502"/>
            <a:ext cx="26441" cy="53568"/>
          </a:xfrm>
          <a:prstGeom prst="rect">
            <a:avLst/>
          </a:prstGeom>
          <a:blipFill>
            <a:blip r:embed="rId34" cstate="print"/>
            <a:stretch>
              <a:fillRect/>
            </a:stretch>
          </a:blipFill>
        </p:spPr>
        <p:txBody>
          <a:bodyPr wrap="square" lIns="0" tIns="0" rIns="0" bIns="0" rtlCol="0"/>
          <a:lstStyle/>
          <a:p>
            <a:endParaRPr/>
          </a:p>
        </p:txBody>
      </p:sp>
      <p:sp>
        <p:nvSpPr>
          <p:cNvPr id="101" name="object 99">
            <a:extLst>
              <a:ext uri="{FF2B5EF4-FFF2-40B4-BE49-F238E27FC236}">
                <a16:creationId xmlns:a16="http://schemas.microsoft.com/office/drawing/2014/main" id="{450236F7-39A3-C5CD-E034-57D879EB0C22}"/>
              </a:ext>
            </a:extLst>
          </p:cNvPr>
          <p:cNvSpPr/>
          <p:nvPr/>
        </p:nvSpPr>
        <p:spPr>
          <a:xfrm>
            <a:off x="1064271" y="5220942"/>
            <a:ext cx="26670" cy="54610"/>
          </a:xfrm>
          <a:custGeom>
            <a:avLst/>
            <a:gdLst/>
            <a:ahLst/>
            <a:cxnLst/>
            <a:rect l="l" t="t" r="r" b="b"/>
            <a:pathLst>
              <a:path w="26669" h="54610">
                <a:moveTo>
                  <a:pt x="3327" y="53873"/>
                </a:moveTo>
                <a:lnTo>
                  <a:pt x="3810" y="54051"/>
                </a:lnTo>
                <a:lnTo>
                  <a:pt x="4305" y="54140"/>
                </a:lnTo>
                <a:lnTo>
                  <a:pt x="4813" y="54140"/>
                </a:lnTo>
                <a:lnTo>
                  <a:pt x="6591" y="54140"/>
                </a:lnTo>
                <a:lnTo>
                  <a:pt x="8178" y="53035"/>
                </a:lnTo>
                <a:lnTo>
                  <a:pt x="8801" y="51371"/>
                </a:lnTo>
                <a:lnTo>
                  <a:pt x="25615" y="6299"/>
                </a:lnTo>
                <a:lnTo>
                  <a:pt x="26441" y="4102"/>
                </a:lnTo>
                <a:lnTo>
                  <a:pt x="25323" y="1650"/>
                </a:lnTo>
                <a:lnTo>
                  <a:pt x="23114" y="825"/>
                </a:lnTo>
                <a:lnTo>
                  <a:pt x="20916" y="0"/>
                </a:lnTo>
                <a:lnTo>
                  <a:pt x="18453" y="1130"/>
                </a:lnTo>
                <a:lnTo>
                  <a:pt x="17640" y="3327"/>
                </a:lnTo>
                <a:lnTo>
                  <a:pt x="812" y="48386"/>
                </a:lnTo>
                <a:lnTo>
                  <a:pt x="0" y="50596"/>
                </a:lnTo>
                <a:lnTo>
                  <a:pt x="1117" y="53047"/>
                </a:lnTo>
                <a:lnTo>
                  <a:pt x="3327" y="53873"/>
                </a:lnTo>
                <a:close/>
              </a:path>
            </a:pathLst>
          </a:custGeom>
          <a:ln w="12014">
            <a:solidFill>
              <a:srgbClr val="000000"/>
            </a:solidFill>
          </a:ln>
        </p:spPr>
        <p:txBody>
          <a:bodyPr wrap="square" lIns="0" tIns="0" rIns="0" bIns="0" rtlCol="0"/>
          <a:lstStyle/>
          <a:p>
            <a:endParaRPr/>
          </a:p>
        </p:txBody>
      </p:sp>
      <p:sp>
        <p:nvSpPr>
          <p:cNvPr id="102" name="object 100">
            <a:extLst>
              <a:ext uri="{FF2B5EF4-FFF2-40B4-BE49-F238E27FC236}">
                <a16:creationId xmlns:a16="http://schemas.microsoft.com/office/drawing/2014/main" id="{69216432-AAEE-7A6C-A512-27E401261222}"/>
              </a:ext>
            </a:extLst>
          </p:cNvPr>
          <p:cNvSpPr/>
          <p:nvPr/>
        </p:nvSpPr>
        <p:spPr>
          <a:xfrm>
            <a:off x="959390" y="5221464"/>
            <a:ext cx="26009" cy="53619"/>
          </a:xfrm>
          <a:prstGeom prst="rect">
            <a:avLst/>
          </a:prstGeom>
          <a:blipFill>
            <a:blip r:embed="rId35" cstate="print"/>
            <a:stretch>
              <a:fillRect/>
            </a:stretch>
          </a:blipFill>
        </p:spPr>
        <p:txBody>
          <a:bodyPr wrap="square" lIns="0" tIns="0" rIns="0" bIns="0" rtlCol="0"/>
          <a:lstStyle/>
          <a:p>
            <a:endParaRPr/>
          </a:p>
        </p:txBody>
      </p:sp>
      <p:sp>
        <p:nvSpPr>
          <p:cNvPr id="103" name="object 101">
            <a:extLst>
              <a:ext uri="{FF2B5EF4-FFF2-40B4-BE49-F238E27FC236}">
                <a16:creationId xmlns:a16="http://schemas.microsoft.com/office/drawing/2014/main" id="{39590680-C31F-FC2F-008E-7454FB22FE04}"/>
              </a:ext>
            </a:extLst>
          </p:cNvPr>
          <p:cNvSpPr/>
          <p:nvPr/>
        </p:nvSpPr>
        <p:spPr>
          <a:xfrm>
            <a:off x="959383" y="5221338"/>
            <a:ext cx="26034" cy="53975"/>
          </a:xfrm>
          <a:custGeom>
            <a:avLst/>
            <a:gdLst/>
            <a:ahLst/>
            <a:cxnLst/>
            <a:rect l="l" t="t" r="r" b="b"/>
            <a:pathLst>
              <a:path w="26035" h="53975">
                <a:moveTo>
                  <a:pt x="17221" y="50977"/>
                </a:moveTo>
                <a:lnTo>
                  <a:pt x="17843" y="52641"/>
                </a:lnTo>
                <a:lnTo>
                  <a:pt x="19430" y="53746"/>
                </a:lnTo>
                <a:lnTo>
                  <a:pt x="21208" y="53746"/>
                </a:lnTo>
                <a:lnTo>
                  <a:pt x="21716" y="53746"/>
                </a:lnTo>
                <a:lnTo>
                  <a:pt x="22224" y="53657"/>
                </a:lnTo>
                <a:lnTo>
                  <a:pt x="22694" y="53479"/>
                </a:lnTo>
                <a:lnTo>
                  <a:pt x="24904" y="52654"/>
                </a:lnTo>
                <a:lnTo>
                  <a:pt x="26022" y="50203"/>
                </a:lnTo>
                <a:lnTo>
                  <a:pt x="25209" y="47993"/>
                </a:lnTo>
                <a:lnTo>
                  <a:pt x="8381" y="2933"/>
                </a:lnTo>
                <a:lnTo>
                  <a:pt x="7988" y="1866"/>
                </a:lnTo>
                <a:lnTo>
                  <a:pt x="7200" y="1003"/>
                </a:lnTo>
                <a:lnTo>
                  <a:pt x="6172" y="520"/>
                </a:lnTo>
                <a:lnTo>
                  <a:pt x="5130" y="38"/>
                </a:lnTo>
                <a:lnTo>
                  <a:pt x="3949" y="0"/>
                </a:lnTo>
                <a:lnTo>
                  <a:pt x="2895" y="393"/>
                </a:lnTo>
                <a:lnTo>
                  <a:pt x="1828" y="787"/>
                </a:lnTo>
                <a:lnTo>
                  <a:pt x="965" y="1600"/>
                </a:lnTo>
                <a:lnTo>
                  <a:pt x="495" y="2628"/>
                </a:lnTo>
                <a:lnTo>
                  <a:pt x="25" y="3670"/>
                </a:lnTo>
                <a:lnTo>
                  <a:pt x="0" y="4851"/>
                </a:lnTo>
                <a:lnTo>
                  <a:pt x="406" y="5918"/>
                </a:lnTo>
                <a:lnTo>
                  <a:pt x="17221" y="50977"/>
                </a:lnTo>
                <a:close/>
              </a:path>
            </a:pathLst>
          </a:custGeom>
          <a:ln w="12014">
            <a:solidFill>
              <a:srgbClr val="000000"/>
            </a:solidFill>
          </a:ln>
        </p:spPr>
        <p:txBody>
          <a:bodyPr wrap="square" lIns="0" tIns="0" rIns="0" bIns="0" rtlCol="0"/>
          <a:lstStyle/>
          <a:p>
            <a:endParaRPr/>
          </a:p>
        </p:txBody>
      </p:sp>
      <p:sp>
        <p:nvSpPr>
          <p:cNvPr id="104" name="object 102">
            <a:extLst>
              <a:ext uri="{FF2B5EF4-FFF2-40B4-BE49-F238E27FC236}">
                <a16:creationId xmlns:a16="http://schemas.microsoft.com/office/drawing/2014/main" id="{6A9D10F5-3D7F-6C96-F8FE-64627961FBED}"/>
              </a:ext>
            </a:extLst>
          </p:cNvPr>
          <p:cNvSpPr/>
          <p:nvPr/>
        </p:nvSpPr>
        <p:spPr>
          <a:xfrm>
            <a:off x="875469" y="5259233"/>
            <a:ext cx="39014" cy="36347"/>
          </a:xfrm>
          <a:prstGeom prst="rect">
            <a:avLst/>
          </a:prstGeom>
          <a:blipFill>
            <a:blip r:embed="rId36" cstate="print"/>
            <a:stretch>
              <a:fillRect/>
            </a:stretch>
          </a:blipFill>
        </p:spPr>
        <p:txBody>
          <a:bodyPr wrap="square" lIns="0" tIns="0" rIns="0" bIns="0" rtlCol="0"/>
          <a:lstStyle/>
          <a:p>
            <a:endParaRPr/>
          </a:p>
        </p:txBody>
      </p:sp>
      <p:sp>
        <p:nvSpPr>
          <p:cNvPr id="105" name="object 103">
            <a:extLst>
              <a:ext uri="{FF2B5EF4-FFF2-40B4-BE49-F238E27FC236}">
                <a16:creationId xmlns:a16="http://schemas.microsoft.com/office/drawing/2014/main" id="{B58D3D33-472F-290D-F1A5-65C25AB21468}"/>
              </a:ext>
            </a:extLst>
          </p:cNvPr>
          <p:cNvSpPr/>
          <p:nvPr/>
        </p:nvSpPr>
        <p:spPr>
          <a:xfrm>
            <a:off x="875466" y="5258766"/>
            <a:ext cx="39370" cy="36830"/>
          </a:xfrm>
          <a:custGeom>
            <a:avLst/>
            <a:gdLst/>
            <a:ahLst/>
            <a:cxnLst/>
            <a:rect l="l" t="t" r="r" b="b"/>
            <a:pathLst>
              <a:path w="39369" h="36829">
                <a:moveTo>
                  <a:pt x="31394" y="35217"/>
                </a:moveTo>
                <a:lnTo>
                  <a:pt x="33121" y="36817"/>
                </a:lnTo>
                <a:lnTo>
                  <a:pt x="35814" y="36715"/>
                </a:lnTo>
                <a:lnTo>
                  <a:pt x="37414" y="34988"/>
                </a:lnTo>
                <a:lnTo>
                  <a:pt x="39014" y="33261"/>
                </a:lnTo>
                <a:lnTo>
                  <a:pt x="38912" y="30568"/>
                </a:lnTo>
                <a:lnTo>
                  <a:pt x="37185" y="28968"/>
                </a:lnTo>
                <a:lnTo>
                  <a:pt x="7620" y="1600"/>
                </a:lnTo>
                <a:lnTo>
                  <a:pt x="5892" y="0"/>
                </a:lnTo>
                <a:lnTo>
                  <a:pt x="3200" y="114"/>
                </a:lnTo>
                <a:lnTo>
                  <a:pt x="1600" y="1841"/>
                </a:lnTo>
                <a:lnTo>
                  <a:pt x="0" y="3568"/>
                </a:lnTo>
                <a:lnTo>
                  <a:pt x="101" y="6261"/>
                </a:lnTo>
                <a:lnTo>
                  <a:pt x="1828" y="7848"/>
                </a:lnTo>
                <a:lnTo>
                  <a:pt x="31394" y="35217"/>
                </a:lnTo>
                <a:close/>
              </a:path>
            </a:pathLst>
          </a:custGeom>
          <a:ln w="12014">
            <a:solidFill>
              <a:srgbClr val="000000"/>
            </a:solidFill>
          </a:ln>
        </p:spPr>
        <p:txBody>
          <a:bodyPr wrap="square" lIns="0" tIns="0" rIns="0" bIns="0" rtlCol="0"/>
          <a:lstStyle/>
          <a:p>
            <a:endParaRPr/>
          </a:p>
        </p:txBody>
      </p:sp>
      <p:sp>
        <p:nvSpPr>
          <p:cNvPr id="106" name="object 104">
            <a:extLst>
              <a:ext uri="{FF2B5EF4-FFF2-40B4-BE49-F238E27FC236}">
                <a16:creationId xmlns:a16="http://schemas.microsoft.com/office/drawing/2014/main" id="{D0D30497-7B98-2CE1-0477-314E4B2FE9E7}"/>
              </a:ext>
            </a:extLst>
          </p:cNvPr>
          <p:cNvSpPr/>
          <p:nvPr/>
        </p:nvSpPr>
        <p:spPr>
          <a:xfrm>
            <a:off x="1135336" y="5259233"/>
            <a:ext cx="38874" cy="35890"/>
          </a:xfrm>
          <a:prstGeom prst="rect">
            <a:avLst/>
          </a:prstGeom>
          <a:blipFill>
            <a:blip r:embed="rId37" cstate="print"/>
            <a:stretch>
              <a:fillRect/>
            </a:stretch>
          </a:blipFill>
        </p:spPr>
        <p:txBody>
          <a:bodyPr wrap="square" lIns="0" tIns="0" rIns="0" bIns="0" rtlCol="0"/>
          <a:lstStyle/>
          <a:p>
            <a:endParaRPr/>
          </a:p>
        </p:txBody>
      </p:sp>
      <p:sp>
        <p:nvSpPr>
          <p:cNvPr id="107" name="object 105">
            <a:extLst>
              <a:ext uri="{FF2B5EF4-FFF2-40B4-BE49-F238E27FC236}">
                <a16:creationId xmlns:a16="http://schemas.microsoft.com/office/drawing/2014/main" id="{3CC050D3-D275-9F4C-0B02-247649690D61}"/>
              </a:ext>
            </a:extLst>
          </p:cNvPr>
          <p:cNvSpPr/>
          <p:nvPr/>
        </p:nvSpPr>
        <p:spPr>
          <a:xfrm>
            <a:off x="1135332" y="5258770"/>
            <a:ext cx="39370" cy="36830"/>
          </a:xfrm>
          <a:custGeom>
            <a:avLst/>
            <a:gdLst/>
            <a:ahLst/>
            <a:cxnLst/>
            <a:rect l="l" t="t" r="r" b="b"/>
            <a:pathLst>
              <a:path w="39369" h="36829">
                <a:moveTo>
                  <a:pt x="4597" y="36347"/>
                </a:moveTo>
                <a:lnTo>
                  <a:pt x="5676" y="36347"/>
                </a:lnTo>
                <a:lnTo>
                  <a:pt x="6705" y="35940"/>
                </a:lnTo>
                <a:lnTo>
                  <a:pt x="7492" y="35217"/>
                </a:lnTo>
                <a:lnTo>
                  <a:pt x="37058" y="7848"/>
                </a:lnTo>
                <a:lnTo>
                  <a:pt x="38773" y="6248"/>
                </a:lnTo>
                <a:lnTo>
                  <a:pt x="38887" y="3555"/>
                </a:lnTo>
                <a:lnTo>
                  <a:pt x="37287" y="1828"/>
                </a:lnTo>
                <a:lnTo>
                  <a:pt x="35686" y="101"/>
                </a:lnTo>
                <a:lnTo>
                  <a:pt x="32994" y="0"/>
                </a:lnTo>
                <a:lnTo>
                  <a:pt x="31267" y="1600"/>
                </a:lnTo>
                <a:lnTo>
                  <a:pt x="1714" y="28968"/>
                </a:lnTo>
                <a:lnTo>
                  <a:pt x="419" y="30162"/>
                </a:lnTo>
                <a:lnTo>
                  <a:pt x="0" y="32016"/>
                </a:lnTo>
                <a:lnTo>
                  <a:pt x="647" y="33642"/>
                </a:lnTo>
                <a:lnTo>
                  <a:pt x="1282" y="35267"/>
                </a:lnTo>
                <a:lnTo>
                  <a:pt x="2844" y="36347"/>
                </a:lnTo>
                <a:lnTo>
                  <a:pt x="4597" y="36347"/>
                </a:lnTo>
                <a:close/>
              </a:path>
            </a:pathLst>
          </a:custGeom>
          <a:ln w="12014">
            <a:solidFill>
              <a:srgbClr val="000000"/>
            </a:solidFill>
          </a:ln>
        </p:spPr>
        <p:txBody>
          <a:bodyPr wrap="square" lIns="0" tIns="0" rIns="0" bIns="0" rtlCol="0"/>
          <a:lstStyle/>
          <a:p>
            <a:endParaRPr/>
          </a:p>
        </p:txBody>
      </p:sp>
      <p:sp>
        <p:nvSpPr>
          <p:cNvPr id="108" name="object 106">
            <a:extLst>
              <a:ext uri="{FF2B5EF4-FFF2-40B4-BE49-F238E27FC236}">
                <a16:creationId xmlns:a16="http://schemas.microsoft.com/office/drawing/2014/main" id="{0982210E-9937-3E67-7CFB-42AC870828C4}"/>
              </a:ext>
            </a:extLst>
          </p:cNvPr>
          <p:cNvSpPr/>
          <p:nvPr/>
        </p:nvSpPr>
        <p:spPr>
          <a:xfrm>
            <a:off x="1064648" y="5531611"/>
            <a:ext cx="26073" cy="53759"/>
          </a:xfrm>
          <a:prstGeom prst="rect">
            <a:avLst/>
          </a:prstGeom>
          <a:blipFill>
            <a:blip r:embed="rId38" cstate="print"/>
            <a:stretch>
              <a:fillRect/>
            </a:stretch>
          </a:blipFill>
        </p:spPr>
        <p:txBody>
          <a:bodyPr wrap="square" lIns="0" tIns="0" rIns="0" bIns="0" rtlCol="0"/>
          <a:lstStyle/>
          <a:p>
            <a:endParaRPr/>
          </a:p>
        </p:txBody>
      </p:sp>
      <p:sp>
        <p:nvSpPr>
          <p:cNvPr id="109" name="object 107">
            <a:extLst>
              <a:ext uri="{FF2B5EF4-FFF2-40B4-BE49-F238E27FC236}">
                <a16:creationId xmlns:a16="http://schemas.microsoft.com/office/drawing/2014/main" id="{1156245C-DB1E-F927-A06E-3557D8408095}"/>
              </a:ext>
            </a:extLst>
          </p:cNvPr>
          <p:cNvSpPr/>
          <p:nvPr/>
        </p:nvSpPr>
        <p:spPr>
          <a:xfrm>
            <a:off x="1064645" y="5531469"/>
            <a:ext cx="26670" cy="53975"/>
          </a:xfrm>
          <a:custGeom>
            <a:avLst/>
            <a:gdLst/>
            <a:ahLst/>
            <a:cxnLst/>
            <a:rect l="l" t="t" r="r" b="b"/>
            <a:pathLst>
              <a:path w="26669" h="53975">
                <a:moveTo>
                  <a:pt x="8432" y="3073"/>
                </a:moveTo>
                <a:lnTo>
                  <a:pt x="8064" y="1968"/>
                </a:lnTo>
                <a:lnTo>
                  <a:pt x="7277" y="1066"/>
                </a:lnTo>
                <a:lnTo>
                  <a:pt x="6222" y="558"/>
                </a:lnTo>
                <a:lnTo>
                  <a:pt x="5181" y="50"/>
                </a:lnTo>
                <a:lnTo>
                  <a:pt x="469" y="2717"/>
                </a:lnTo>
                <a:lnTo>
                  <a:pt x="12" y="3771"/>
                </a:lnTo>
                <a:lnTo>
                  <a:pt x="0" y="4978"/>
                </a:lnTo>
                <a:lnTo>
                  <a:pt x="444" y="6057"/>
                </a:lnTo>
                <a:lnTo>
                  <a:pt x="17271" y="51117"/>
                </a:lnTo>
                <a:lnTo>
                  <a:pt x="17894" y="52781"/>
                </a:lnTo>
                <a:lnTo>
                  <a:pt x="19481" y="53886"/>
                </a:lnTo>
                <a:lnTo>
                  <a:pt x="21272" y="53886"/>
                </a:lnTo>
                <a:lnTo>
                  <a:pt x="21767" y="53886"/>
                </a:lnTo>
                <a:lnTo>
                  <a:pt x="22275" y="53797"/>
                </a:lnTo>
                <a:lnTo>
                  <a:pt x="22758" y="53619"/>
                </a:lnTo>
                <a:lnTo>
                  <a:pt x="24955" y="52793"/>
                </a:lnTo>
                <a:lnTo>
                  <a:pt x="26073" y="50342"/>
                </a:lnTo>
                <a:lnTo>
                  <a:pt x="25260" y="48133"/>
                </a:lnTo>
                <a:lnTo>
                  <a:pt x="8432" y="3073"/>
                </a:lnTo>
                <a:close/>
              </a:path>
            </a:pathLst>
          </a:custGeom>
          <a:ln w="12014">
            <a:solidFill>
              <a:srgbClr val="000000"/>
            </a:solidFill>
          </a:ln>
        </p:spPr>
        <p:txBody>
          <a:bodyPr wrap="square" lIns="0" tIns="0" rIns="0" bIns="0" rtlCol="0"/>
          <a:lstStyle/>
          <a:p>
            <a:endParaRPr/>
          </a:p>
        </p:txBody>
      </p:sp>
      <p:sp>
        <p:nvSpPr>
          <p:cNvPr id="110" name="object 108">
            <a:extLst>
              <a:ext uri="{FF2B5EF4-FFF2-40B4-BE49-F238E27FC236}">
                <a16:creationId xmlns:a16="http://schemas.microsoft.com/office/drawing/2014/main" id="{09164FA9-539C-9E3D-1110-2B88AF9525F9}"/>
              </a:ext>
            </a:extLst>
          </p:cNvPr>
          <p:cNvSpPr/>
          <p:nvPr/>
        </p:nvSpPr>
        <p:spPr>
          <a:xfrm>
            <a:off x="958971" y="5531776"/>
            <a:ext cx="26441" cy="53593"/>
          </a:xfrm>
          <a:prstGeom prst="rect">
            <a:avLst/>
          </a:prstGeom>
          <a:blipFill>
            <a:blip r:embed="rId39" cstate="print"/>
            <a:stretch>
              <a:fillRect/>
            </a:stretch>
          </a:blipFill>
        </p:spPr>
        <p:txBody>
          <a:bodyPr wrap="square" lIns="0" tIns="0" rIns="0" bIns="0" rtlCol="0"/>
          <a:lstStyle/>
          <a:p>
            <a:endParaRPr/>
          </a:p>
        </p:txBody>
      </p:sp>
      <p:sp>
        <p:nvSpPr>
          <p:cNvPr id="111" name="object 109">
            <a:extLst>
              <a:ext uri="{FF2B5EF4-FFF2-40B4-BE49-F238E27FC236}">
                <a16:creationId xmlns:a16="http://schemas.microsoft.com/office/drawing/2014/main" id="{EF5C5E16-FB33-E0ED-DEF0-B72821B641F0}"/>
              </a:ext>
            </a:extLst>
          </p:cNvPr>
          <p:cNvSpPr/>
          <p:nvPr/>
        </p:nvSpPr>
        <p:spPr>
          <a:xfrm>
            <a:off x="958971" y="5531218"/>
            <a:ext cx="26670" cy="54610"/>
          </a:xfrm>
          <a:custGeom>
            <a:avLst/>
            <a:gdLst/>
            <a:ahLst/>
            <a:cxnLst/>
            <a:rect l="l" t="t" r="r" b="b"/>
            <a:pathLst>
              <a:path w="26669" h="54610">
                <a:moveTo>
                  <a:pt x="23113" y="825"/>
                </a:moveTo>
                <a:lnTo>
                  <a:pt x="20904" y="0"/>
                </a:lnTo>
                <a:lnTo>
                  <a:pt x="18453" y="1130"/>
                </a:lnTo>
                <a:lnTo>
                  <a:pt x="17640" y="3327"/>
                </a:lnTo>
                <a:lnTo>
                  <a:pt x="825" y="48399"/>
                </a:lnTo>
                <a:lnTo>
                  <a:pt x="0" y="50596"/>
                </a:lnTo>
                <a:lnTo>
                  <a:pt x="1130" y="53047"/>
                </a:lnTo>
                <a:lnTo>
                  <a:pt x="3327" y="53873"/>
                </a:lnTo>
                <a:lnTo>
                  <a:pt x="3797" y="54051"/>
                </a:lnTo>
                <a:lnTo>
                  <a:pt x="4305" y="54152"/>
                </a:lnTo>
                <a:lnTo>
                  <a:pt x="4813" y="54152"/>
                </a:lnTo>
                <a:lnTo>
                  <a:pt x="6591" y="54140"/>
                </a:lnTo>
                <a:lnTo>
                  <a:pt x="8178" y="53035"/>
                </a:lnTo>
                <a:lnTo>
                  <a:pt x="8801" y="51371"/>
                </a:lnTo>
                <a:lnTo>
                  <a:pt x="25628" y="6311"/>
                </a:lnTo>
                <a:lnTo>
                  <a:pt x="26441" y="4102"/>
                </a:lnTo>
                <a:lnTo>
                  <a:pt x="25323" y="1650"/>
                </a:lnTo>
                <a:lnTo>
                  <a:pt x="23113" y="825"/>
                </a:lnTo>
                <a:close/>
              </a:path>
            </a:pathLst>
          </a:custGeom>
          <a:ln w="12014">
            <a:solidFill>
              <a:srgbClr val="000000"/>
            </a:solidFill>
          </a:ln>
        </p:spPr>
        <p:txBody>
          <a:bodyPr wrap="square" lIns="0" tIns="0" rIns="0" bIns="0" rtlCol="0"/>
          <a:lstStyle/>
          <a:p>
            <a:endParaRPr/>
          </a:p>
        </p:txBody>
      </p:sp>
      <p:sp>
        <p:nvSpPr>
          <p:cNvPr id="112" name="object 110">
            <a:extLst>
              <a:ext uri="{FF2B5EF4-FFF2-40B4-BE49-F238E27FC236}">
                <a16:creationId xmlns:a16="http://schemas.microsoft.com/office/drawing/2014/main" id="{C4C430F4-02C2-1274-A5DB-E407DEEB4366}"/>
              </a:ext>
            </a:extLst>
          </p:cNvPr>
          <p:cNvSpPr/>
          <p:nvPr/>
        </p:nvSpPr>
        <p:spPr>
          <a:xfrm>
            <a:off x="875469" y="5511735"/>
            <a:ext cx="39014" cy="36360"/>
          </a:xfrm>
          <a:prstGeom prst="rect">
            <a:avLst/>
          </a:prstGeom>
          <a:blipFill>
            <a:blip r:embed="rId40" cstate="print"/>
            <a:stretch>
              <a:fillRect/>
            </a:stretch>
          </a:blipFill>
        </p:spPr>
        <p:txBody>
          <a:bodyPr wrap="square" lIns="0" tIns="0" rIns="0" bIns="0" rtlCol="0"/>
          <a:lstStyle/>
          <a:p>
            <a:endParaRPr/>
          </a:p>
        </p:txBody>
      </p:sp>
      <p:sp>
        <p:nvSpPr>
          <p:cNvPr id="113" name="object 111">
            <a:extLst>
              <a:ext uri="{FF2B5EF4-FFF2-40B4-BE49-F238E27FC236}">
                <a16:creationId xmlns:a16="http://schemas.microsoft.com/office/drawing/2014/main" id="{B6ED5E2C-B8A5-029B-241B-F92660CC797F}"/>
              </a:ext>
            </a:extLst>
          </p:cNvPr>
          <p:cNvSpPr/>
          <p:nvPr/>
        </p:nvSpPr>
        <p:spPr>
          <a:xfrm>
            <a:off x="875466" y="5511275"/>
            <a:ext cx="39370" cy="36830"/>
          </a:xfrm>
          <a:custGeom>
            <a:avLst/>
            <a:gdLst/>
            <a:ahLst/>
            <a:cxnLst/>
            <a:rect l="l" t="t" r="r" b="b"/>
            <a:pathLst>
              <a:path w="39369" h="36829">
                <a:moveTo>
                  <a:pt x="31394" y="1600"/>
                </a:moveTo>
                <a:lnTo>
                  <a:pt x="1828" y="28968"/>
                </a:lnTo>
                <a:lnTo>
                  <a:pt x="101" y="30556"/>
                </a:lnTo>
                <a:lnTo>
                  <a:pt x="0" y="33248"/>
                </a:lnTo>
                <a:lnTo>
                  <a:pt x="1600" y="34975"/>
                </a:lnTo>
                <a:lnTo>
                  <a:pt x="3200" y="36703"/>
                </a:lnTo>
                <a:lnTo>
                  <a:pt x="5892" y="36817"/>
                </a:lnTo>
                <a:lnTo>
                  <a:pt x="7620" y="35217"/>
                </a:lnTo>
                <a:lnTo>
                  <a:pt x="37172" y="7848"/>
                </a:lnTo>
                <a:lnTo>
                  <a:pt x="38912" y="6248"/>
                </a:lnTo>
                <a:lnTo>
                  <a:pt x="39014" y="3556"/>
                </a:lnTo>
                <a:lnTo>
                  <a:pt x="37414" y="1828"/>
                </a:lnTo>
                <a:lnTo>
                  <a:pt x="35814" y="101"/>
                </a:lnTo>
                <a:lnTo>
                  <a:pt x="33121" y="0"/>
                </a:lnTo>
                <a:lnTo>
                  <a:pt x="31394" y="1600"/>
                </a:lnTo>
                <a:close/>
              </a:path>
            </a:pathLst>
          </a:custGeom>
          <a:ln w="12014">
            <a:solidFill>
              <a:srgbClr val="000000"/>
            </a:solidFill>
          </a:ln>
        </p:spPr>
        <p:txBody>
          <a:bodyPr wrap="square" lIns="0" tIns="0" rIns="0" bIns="0" rtlCol="0"/>
          <a:lstStyle/>
          <a:p>
            <a:endParaRPr/>
          </a:p>
        </p:txBody>
      </p:sp>
      <p:sp>
        <p:nvSpPr>
          <p:cNvPr id="114" name="object 112">
            <a:extLst>
              <a:ext uri="{FF2B5EF4-FFF2-40B4-BE49-F238E27FC236}">
                <a16:creationId xmlns:a16="http://schemas.microsoft.com/office/drawing/2014/main" id="{15E5BF78-8C19-0F53-E51B-91323527E1B1}"/>
              </a:ext>
            </a:extLst>
          </p:cNvPr>
          <p:cNvSpPr/>
          <p:nvPr/>
        </p:nvSpPr>
        <p:spPr>
          <a:xfrm>
            <a:off x="1135209" y="5511735"/>
            <a:ext cx="39001" cy="36360"/>
          </a:xfrm>
          <a:prstGeom prst="rect">
            <a:avLst/>
          </a:prstGeom>
          <a:blipFill>
            <a:blip r:embed="rId41" cstate="print"/>
            <a:stretch>
              <a:fillRect/>
            </a:stretch>
          </a:blipFill>
        </p:spPr>
        <p:txBody>
          <a:bodyPr wrap="square" lIns="0" tIns="0" rIns="0" bIns="0" rtlCol="0"/>
          <a:lstStyle/>
          <a:p>
            <a:endParaRPr/>
          </a:p>
        </p:txBody>
      </p:sp>
      <p:sp>
        <p:nvSpPr>
          <p:cNvPr id="115" name="object 113">
            <a:extLst>
              <a:ext uri="{FF2B5EF4-FFF2-40B4-BE49-F238E27FC236}">
                <a16:creationId xmlns:a16="http://schemas.microsoft.com/office/drawing/2014/main" id="{49765ECB-82D1-CB4C-D6A7-A90C95F217CE}"/>
              </a:ext>
            </a:extLst>
          </p:cNvPr>
          <p:cNvSpPr/>
          <p:nvPr/>
        </p:nvSpPr>
        <p:spPr>
          <a:xfrm>
            <a:off x="1135203" y="5511275"/>
            <a:ext cx="39370" cy="36830"/>
          </a:xfrm>
          <a:custGeom>
            <a:avLst/>
            <a:gdLst/>
            <a:ahLst/>
            <a:cxnLst/>
            <a:rect l="l" t="t" r="r" b="b"/>
            <a:pathLst>
              <a:path w="39369" h="36829">
                <a:moveTo>
                  <a:pt x="7619" y="1600"/>
                </a:moveTo>
                <a:lnTo>
                  <a:pt x="5892" y="0"/>
                </a:lnTo>
                <a:lnTo>
                  <a:pt x="3200" y="101"/>
                </a:lnTo>
                <a:lnTo>
                  <a:pt x="1600" y="1828"/>
                </a:lnTo>
                <a:lnTo>
                  <a:pt x="0" y="3556"/>
                </a:lnTo>
                <a:lnTo>
                  <a:pt x="101" y="6248"/>
                </a:lnTo>
                <a:lnTo>
                  <a:pt x="1828" y="7848"/>
                </a:lnTo>
                <a:lnTo>
                  <a:pt x="31394" y="35217"/>
                </a:lnTo>
                <a:lnTo>
                  <a:pt x="33121" y="36817"/>
                </a:lnTo>
                <a:lnTo>
                  <a:pt x="35813" y="36703"/>
                </a:lnTo>
                <a:lnTo>
                  <a:pt x="37414" y="34975"/>
                </a:lnTo>
                <a:lnTo>
                  <a:pt x="39014" y="33248"/>
                </a:lnTo>
                <a:lnTo>
                  <a:pt x="38912" y="30556"/>
                </a:lnTo>
                <a:lnTo>
                  <a:pt x="37185" y="28968"/>
                </a:lnTo>
                <a:lnTo>
                  <a:pt x="7619" y="1600"/>
                </a:lnTo>
                <a:close/>
              </a:path>
            </a:pathLst>
          </a:custGeom>
          <a:ln w="12014">
            <a:solidFill>
              <a:srgbClr val="000000"/>
            </a:solidFill>
          </a:ln>
        </p:spPr>
        <p:txBody>
          <a:bodyPr wrap="square" lIns="0" tIns="0" rIns="0" bIns="0" rtlCol="0"/>
          <a:lstStyle/>
          <a:p>
            <a:endParaRPr/>
          </a:p>
        </p:txBody>
      </p:sp>
      <p:sp>
        <p:nvSpPr>
          <p:cNvPr id="116" name="object 114">
            <a:extLst>
              <a:ext uri="{FF2B5EF4-FFF2-40B4-BE49-F238E27FC236}">
                <a16:creationId xmlns:a16="http://schemas.microsoft.com/office/drawing/2014/main" id="{52954414-CBDF-D89A-A8DA-745C10A5E468}"/>
              </a:ext>
            </a:extLst>
          </p:cNvPr>
          <p:cNvSpPr/>
          <p:nvPr/>
        </p:nvSpPr>
        <p:spPr>
          <a:xfrm>
            <a:off x="683390" y="2312011"/>
            <a:ext cx="706755" cy="706755"/>
          </a:xfrm>
          <a:custGeom>
            <a:avLst/>
            <a:gdLst/>
            <a:ahLst/>
            <a:cxnLst/>
            <a:rect l="l" t="t" r="r" b="b"/>
            <a:pathLst>
              <a:path w="706755" h="706755">
                <a:moveTo>
                  <a:pt x="353339" y="0"/>
                </a:moveTo>
                <a:lnTo>
                  <a:pt x="305392" y="3225"/>
                </a:lnTo>
                <a:lnTo>
                  <a:pt x="259406" y="12622"/>
                </a:lnTo>
                <a:lnTo>
                  <a:pt x="215801" y="27768"/>
                </a:lnTo>
                <a:lnTo>
                  <a:pt x="175000" y="48243"/>
                </a:lnTo>
                <a:lnTo>
                  <a:pt x="137422" y="73625"/>
                </a:lnTo>
                <a:lnTo>
                  <a:pt x="103489" y="103493"/>
                </a:lnTo>
                <a:lnTo>
                  <a:pt x="73621" y="137427"/>
                </a:lnTo>
                <a:lnTo>
                  <a:pt x="48240" y="175006"/>
                </a:lnTo>
                <a:lnTo>
                  <a:pt x="27766" y="215807"/>
                </a:lnTo>
                <a:lnTo>
                  <a:pt x="12621" y="259410"/>
                </a:lnTo>
                <a:lnTo>
                  <a:pt x="3225" y="305395"/>
                </a:lnTo>
                <a:lnTo>
                  <a:pt x="0" y="353339"/>
                </a:lnTo>
                <a:lnTo>
                  <a:pt x="3225" y="401286"/>
                </a:lnTo>
                <a:lnTo>
                  <a:pt x="12621" y="447272"/>
                </a:lnTo>
                <a:lnTo>
                  <a:pt x="27766" y="490876"/>
                </a:lnTo>
                <a:lnTo>
                  <a:pt x="48240" y="531678"/>
                </a:lnTo>
                <a:lnTo>
                  <a:pt x="73621" y="569256"/>
                </a:lnTo>
                <a:lnTo>
                  <a:pt x="103489" y="603189"/>
                </a:lnTo>
                <a:lnTo>
                  <a:pt x="137422" y="633057"/>
                </a:lnTo>
                <a:lnTo>
                  <a:pt x="175000" y="658438"/>
                </a:lnTo>
                <a:lnTo>
                  <a:pt x="215801" y="678912"/>
                </a:lnTo>
                <a:lnTo>
                  <a:pt x="259406" y="694057"/>
                </a:lnTo>
                <a:lnTo>
                  <a:pt x="305392" y="703453"/>
                </a:lnTo>
                <a:lnTo>
                  <a:pt x="353339" y="706678"/>
                </a:lnTo>
                <a:lnTo>
                  <a:pt x="401286" y="703453"/>
                </a:lnTo>
                <a:lnTo>
                  <a:pt x="447272" y="694057"/>
                </a:lnTo>
                <a:lnTo>
                  <a:pt x="490876" y="678912"/>
                </a:lnTo>
                <a:lnTo>
                  <a:pt x="531678" y="658438"/>
                </a:lnTo>
                <a:lnTo>
                  <a:pt x="569256" y="633057"/>
                </a:lnTo>
                <a:lnTo>
                  <a:pt x="603189" y="603189"/>
                </a:lnTo>
                <a:lnTo>
                  <a:pt x="633057" y="569256"/>
                </a:lnTo>
                <a:lnTo>
                  <a:pt x="658438" y="531678"/>
                </a:lnTo>
                <a:lnTo>
                  <a:pt x="678912" y="490876"/>
                </a:lnTo>
                <a:lnTo>
                  <a:pt x="694057" y="447272"/>
                </a:lnTo>
                <a:lnTo>
                  <a:pt x="703453" y="401286"/>
                </a:lnTo>
                <a:lnTo>
                  <a:pt x="706678" y="353339"/>
                </a:lnTo>
                <a:lnTo>
                  <a:pt x="703453" y="305395"/>
                </a:lnTo>
                <a:lnTo>
                  <a:pt x="694057" y="259410"/>
                </a:lnTo>
                <a:lnTo>
                  <a:pt x="678912" y="215807"/>
                </a:lnTo>
                <a:lnTo>
                  <a:pt x="658438" y="175006"/>
                </a:lnTo>
                <a:lnTo>
                  <a:pt x="633057" y="137427"/>
                </a:lnTo>
                <a:lnTo>
                  <a:pt x="603189" y="103493"/>
                </a:lnTo>
                <a:lnTo>
                  <a:pt x="569256" y="73625"/>
                </a:lnTo>
                <a:lnTo>
                  <a:pt x="531678" y="48243"/>
                </a:lnTo>
                <a:lnTo>
                  <a:pt x="490876" y="27768"/>
                </a:lnTo>
                <a:lnTo>
                  <a:pt x="447272" y="12622"/>
                </a:lnTo>
                <a:lnTo>
                  <a:pt x="401286" y="3225"/>
                </a:lnTo>
                <a:lnTo>
                  <a:pt x="353339" y="0"/>
                </a:lnTo>
                <a:close/>
              </a:path>
            </a:pathLst>
          </a:custGeom>
          <a:solidFill>
            <a:srgbClr val="FFFFFF"/>
          </a:solidFill>
        </p:spPr>
        <p:txBody>
          <a:bodyPr wrap="square" lIns="0" tIns="0" rIns="0" bIns="0" rtlCol="0"/>
          <a:lstStyle/>
          <a:p>
            <a:endParaRPr/>
          </a:p>
        </p:txBody>
      </p:sp>
      <p:sp>
        <p:nvSpPr>
          <p:cNvPr id="117" name="object 115">
            <a:extLst>
              <a:ext uri="{FF2B5EF4-FFF2-40B4-BE49-F238E27FC236}">
                <a16:creationId xmlns:a16="http://schemas.microsoft.com/office/drawing/2014/main" id="{920C1119-6EB3-993E-FEE7-C3003FB91DDE}"/>
              </a:ext>
            </a:extLst>
          </p:cNvPr>
          <p:cNvSpPr/>
          <p:nvPr/>
        </p:nvSpPr>
        <p:spPr>
          <a:xfrm>
            <a:off x="683390" y="2312011"/>
            <a:ext cx="706755" cy="706755"/>
          </a:xfrm>
          <a:custGeom>
            <a:avLst/>
            <a:gdLst/>
            <a:ahLst/>
            <a:cxnLst/>
            <a:rect l="l" t="t" r="r" b="b"/>
            <a:pathLst>
              <a:path w="706755" h="706755">
                <a:moveTo>
                  <a:pt x="353339" y="706678"/>
                </a:moveTo>
                <a:lnTo>
                  <a:pt x="401286" y="703453"/>
                </a:lnTo>
                <a:lnTo>
                  <a:pt x="447272" y="694057"/>
                </a:lnTo>
                <a:lnTo>
                  <a:pt x="490876" y="678912"/>
                </a:lnTo>
                <a:lnTo>
                  <a:pt x="531678" y="658438"/>
                </a:lnTo>
                <a:lnTo>
                  <a:pt x="569256" y="633057"/>
                </a:lnTo>
                <a:lnTo>
                  <a:pt x="603189" y="603189"/>
                </a:lnTo>
                <a:lnTo>
                  <a:pt x="633057" y="569256"/>
                </a:lnTo>
                <a:lnTo>
                  <a:pt x="658438" y="531678"/>
                </a:lnTo>
                <a:lnTo>
                  <a:pt x="678912" y="490876"/>
                </a:lnTo>
                <a:lnTo>
                  <a:pt x="694057" y="447272"/>
                </a:lnTo>
                <a:lnTo>
                  <a:pt x="703453" y="401286"/>
                </a:lnTo>
                <a:lnTo>
                  <a:pt x="706678" y="353339"/>
                </a:lnTo>
                <a:lnTo>
                  <a:pt x="703453" y="305395"/>
                </a:lnTo>
                <a:lnTo>
                  <a:pt x="694057" y="259410"/>
                </a:lnTo>
                <a:lnTo>
                  <a:pt x="678912" y="215807"/>
                </a:lnTo>
                <a:lnTo>
                  <a:pt x="658438" y="175006"/>
                </a:lnTo>
                <a:lnTo>
                  <a:pt x="633057" y="137427"/>
                </a:lnTo>
                <a:lnTo>
                  <a:pt x="603189" y="103493"/>
                </a:lnTo>
                <a:lnTo>
                  <a:pt x="569256" y="73625"/>
                </a:lnTo>
                <a:lnTo>
                  <a:pt x="531678" y="48243"/>
                </a:lnTo>
                <a:lnTo>
                  <a:pt x="490876" y="27768"/>
                </a:lnTo>
                <a:lnTo>
                  <a:pt x="447272" y="12622"/>
                </a:lnTo>
                <a:lnTo>
                  <a:pt x="401286" y="3225"/>
                </a:lnTo>
                <a:lnTo>
                  <a:pt x="353339" y="0"/>
                </a:lnTo>
                <a:lnTo>
                  <a:pt x="305392" y="3225"/>
                </a:lnTo>
                <a:lnTo>
                  <a:pt x="259406" y="12622"/>
                </a:lnTo>
                <a:lnTo>
                  <a:pt x="215801" y="27768"/>
                </a:lnTo>
                <a:lnTo>
                  <a:pt x="175000" y="48243"/>
                </a:lnTo>
                <a:lnTo>
                  <a:pt x="137422" y="73625"/>
                </a:lnTo>
                <a:lnTo>
                  <a:pt x="103489" y="103493"/>
                </a:lnTo>
                <a:lnTo>
                  <a:pt x="73621" y="137427"/>
                </a:lnTo>
                <a:lnTo>
                  <a:pt x="48240" y="175006"/>
                </a:lnTo>
                <a:lnTo>
                  <a:pt x="27766" y="215807"/>
                </a:lnTo>
                <a:lnTo>
                  <a:pt x="12621" y="259410"/>
                </a:lnTo>
                <a:lnTo>
                  <a:pt x="3225" y="305395"/>
                </a:lnTo>
                <a:lnTo>
                  <a:pt x="0" y="353339"/>
                </a:lnTo>
                <a:lnTo>
                  <a:pt x="3225" y="401286"/>
                </a:lnTo>
                <a:lnTo>
                  <a:pt x="12621" y="447272"/>
                </a:lnTo>
                <a:lnTo>
                  <a:pt x="27766" y="490876"/>
                </a:lnTo>
                <a:lnTo>
                  <a:pt x="48240" y="531678"/>
                </a:lnTo>
                <a:lnTo>
                  <a:pt x="73621" y="569256"/>
                </a:lnTo>
                <a:lnTo>
                  <a:pt x="103489" y="603189"/>
                </a:lnTo>
                <a:lnTo>
                  <a:pt x="137422" y="633057"/>
                </a:lnTo>
                <a:lnTo>
                  <a:pt x="175000" y="658438"/>
                </a:lnTo>
                <a:lnTo>
                  <a:pt x="215801" y="678912"/>
                </a:lnTo>
                <a:lnTo>
                  <a:pt x="259406" y="694057"/>
                </a:lnTo>
                <a:lnTo>
                  <a:pt x="305392" y="703453"/>
                </a:lnTo>
                <a:lnTo>
                  <a:pt x="353339" y="706678"/>
                </a:lnTo>
                <a:close/>
              </a:path>
            </a:pathLst>
          </a:custGeom>
          <a:ln w="27520">
            <a:solidFill>
              <a:srgbClr val="0E4773"/>
            </a:solidFill>
          </a:ln>
        </p:spPr>
        <p:txBody>
          <a:bodyPr wrap="square" lIns="0" tIns="0" rIns="0" bIns="0" rtlCol="0"/>
          <a:lstStyle/>
          <a:p>
            <a:endParaRPr/>
          </a:p>
        </p:txBody>
      </p:sp>
      <p:sp>
        <p:nvSpPr>
          <p:cNvPr id="118" name="object 116">
            <a:extLst>
              <a:ext uri="{FF2B5EF4-FFF2-40B4-BE49-F238E27FC236}">
                <a16:creationId xmlns:a16="http://schemas.microsoft.com/office/drawing/2014/main" id="{BC3C816E-2539-4D2A-0A12-5FF1AD744A91}"/>
              </a:ext>
            </a:extLst>
          </p:cNvPr>
          <p:cNvSpPr/>
          <p:nvPr/>
        </p:nvSpPr>
        <p:spPr>
          <a:xfrm>
            <a:off x="867036" y="2435490"/>
            <a:ext cx="312712" cy="437400"/>
          </a:xfrm>
          <a:prstGeom prst="rect">
            <a:avLst/>
          </a:prstGeom>
          <a:blipFill>
            <a:blip r:embed="rId42" cstate="print"/>
            <a:stretch>
              <a:fillRect/>
            </a:stretch>
          </a:blipFill>
        </p:spPr>
        <p:txBody>
          <a:bodyPr wrap="square" lIns="0" tIns="0" rIns="0" bIns="0" rtlCol="0"/>
          <a:lstStyle/>
          <a:p>
            <a:endParaRPr/>
          </a:p>
        </p:txBody>
      </p:sp>
      <p:sp>
        <p:nvSpPr>
          <p:cNvPr id="119" name="object 117">
            <a:extLst>
              <a:ext uri="{FF2B5EF4-FFF2-40B4-BE49-F238E27FC236}">
                <a16:creationId xmlns:a16="http://schemas.microsoft.com/office/drawing/2014/main" id="{5142A357-0FC6-1D97-C2FE-AD4275C54EA0}"/>
              </a:ext>
            </a:extLst>
          </p:cNvPr>
          <p:cNvSpPr/>
          <p:nvPr/>
        </p:nvSpPr>
        <p:spPr>
          <a:xfrm>
            <a:off x="867009" y="2435480"/>
            <a:ext cx="313055" cy="437515"/>
          </a:xfrm>
          <a:custGeom>
            <a:avLst/>
            <a:gdLst/>
            <a:ahLst/>
            <a:cxnLst/>
            <a:rect l="l" t="t" r="r" b="b"/>
            <a:pathLst>
              <a:path w="313055" h="437514">
                <a:moveTo>
                  <a:pt x="305536" y="360451"/>
                </a:moveTo>
                <a:lnTo>
                  <a:pt x="270586" y="360095"/>
                </a:lnTo>
                <a:lnTo>
                  <a:pt x="259372" y="337604"/>
                </a:lnTo>
                <a:lnTo>
                  <a:pt x="259270" y="337413"/>
                </a:lnTo>
                <a:lnTo>
                  <a:pt x="255587" y="330847"/>
                </a:lnTo>
                <a:lnTo>
                  <a:pt x="254634" y="323227"/>
                </a:lnTo>
                <a:lnTo>
                  <a:pt x="256527" y="316052"/>
                </a:lnTo>
                <a:lnTo>
                  <a:pt x="256578" y="315887"/>
                </a:lnTo>
                <a:lnTo>
                  <a:pt x="256616" y="315709"/>
                </a:lnTo>
                <a:lnTo>
                  <a:pt x="256641" y="315544"/>
                </a:lnTo>
                <a:lnTo>
                  <a:pt x="266293" y="263817"/>
                </a:lnTo>
                <a:lnTo>
                  <a:pt x="266306" y="263677"/>
                </a:lnTo>
                <a:lnTo>
                  <a:pt x="268601" y="239144"/>
                </a:lnTo>
                <a:lnTo>
                  <a:pt x="267827" y="214674"/>
                </a:lnTo>
                <a:lnTo>
                  <a:pt x="264018" y="190490"/>
                </a:lnTo>
                <a:lnTo>
                  <a:pt x="257200" y="166878"/>
                </a:lnTo>
                <a:lnTo>
                  <a:pt x="199224" y="5194"/>
                </a:lnTo>
                <a:lnTo>
                  <a:pt x="198069" y="1968"/>
                </a:lnTo>
                <a:lnTo>
                  <a:pt x="194817" y="0"/>
                </a:lnTo>
                <a:lnTo>
                  <a:pt x="191439" y="457"/>
                </a:lnTo>
                <a:lnTo>
                  <a:pt x="180606" y="1892"/>
                </a:lnTo>
                <a:lnTo>
                  <a:pt x="173507" y="3589"/>
                </a:lnTo>
                <a:lnTo>
                  <a:pt x="166970" y="6662"/>
                </a:lnTo>
                <a:lnTo>
                  <a:pt x="161189" y="10995"/>
                </a:lnTo>
                <a:lnTo>
                  <a:pt x="156362" y="16471"/>
                </a:lnTo>
                <a:lnTo>
                  <a:pt x="151534" y="10995"/>
                </a:lnTo>
                <a:lnTo>
                  <a:pt x="145754" y="6662"/>
                </a:lnTo>
                <a:lnTo>
                  <a:pt x="139217" y="3589"/>
                </a:lnTo>
                <a:lnTo>
                  <a:pt x="132118" y="1892"/>
                </a:lnTo>
                <a:lnTo>
                  <a:pt x="121297" y="444"/>
                </a:lnTo>
                <a:lnTo>
                  <a:pt x="117906" y="0"/>
                </a:lnTo>
                <a:lnTo>
                  <a:pt x="114668" y="1968"/>
                </a:lnTo>
                <a:lnTo>
                  <a:pt x="113512" y="5194"/>
                </a:lnTo>
                <a:lnTo>
                  <a:pt x="55537" y="166878"/>
                </a:lnTo>
                <a:lnTo>
                  <a:pt x="48716" y="190488"/>
                </a:lnTo>
                <a:lnTo>
                  <a:pt x="44904" y="214669"/>
                </a:lnTo>
                <a:lnTo>
                  <a:pt x="44124" y="239138"/>
                </a:lnTo>
                <a:lnTo>
                  <a:pt x="46405" y="263613"/>
                </a:lnTo>
                <a:lnTo>
                  <a:pt x="46443" y="263817"/>
                </a:lnTo>
                <a:lnTo>
                  <a:pt x="56083" y="315544"/>
                </a:lnTo>
                <a:lnTo>
                  <a:pt x="56121" y="315709"/>
                </a:lnTo>
                <a:lnTo>
                  <a:pt x="56159" y="315887"/>
                </a:lnTo>
                <a:lnTo>
                  <a:pt x="56197" y="316052"/>
                </a:lnTo>
                <a:lnTo>
                  <a:pt x="58102" y="323227"/>
                </a:lnTo>
                <a:lnTo>
                  <a:pt x="57137" y="330847"/>
                </a:lnTo>
                <a:lnTo>
                  <a:pt x="53517" y="337312"/>
                </a:lnTo>
                <a:lnTo>
                  <a:pt x="53416" y="337502"/>
                </a:lnTo>
                <a:lnTo>
                  <a:pt x="42151" y="360083"/>
                </a:lnTo>
                <a:lnTo>
                  <a:pt x="7200" y="360438"/>
                </a:lnTo>
                <a:lnTo>
                  <a:pt x="5270" y="360464"/>
                </a:lnTo>
                <a:lnTo>
                  <a:pt x="3441" y="361251"/>
                </a:lnTo>
                <a:lnTo>
                  <a:pt x="2095" y="362623"/>
                </a:lnTo>
                <a:lnTo>
                  <a:pt x="749" y="363994"/>
                </a:lnTo>
                <a:lnTo>
                  <a:pt x="0" y="365848"/>
                </a:lnTo>
                <a:lnTo>
                  <a:pt x="25" y="367779"/>
                </a:lnTo>
                <a:lnTo>
                  <a:pt x="711" y="430288"/>
                </a:lnTo>
                <a:lnTo>
                  <a:pt x="761" y="434238"/>
                </a:lnTo>
                <a:lnTo>
                  <a:pt x="4013" y="437400"/>
                </a:lnTo>
                <a:lnTo>
                  <a:pt x="7962" y="437349"/>
                </a:lnTo>
                <a:lnTo>
                  <a:pt x="156311" y="435940"/>
                </a:lnTo>
                <a:lnTo>
                  <a:pt x="304698" y="437349"/>
                </a:lnTo>
                <a:lnTo>
                  <a:pt x="308724" y="437400"/>
                </a:lnTo>
                <a:lnTo>
                  <a:pt x="311975" y="434238"/>
                </a:lnTo>
                <a:lnTo>
                  <a:pt x="312026" y="430288"/>
                </a:lnTo>
                <a:lnTo>
                  <a:pt x="312712" y="367728"/>
                </a:lnTo>
                <a:lnTo>
                  <a:pt x="312737" y="365798"/>
                </a:lnTo>
                <a:lnTo>
                  <a:pt x="311988" y="363956"/>
                </a:lnTo>
                <a:lnTo>
                  <a:pt x="310641" y="362597"/>
                </a:lnTo>
                <a:lnTo>
                  <a:pt x="309295" y="361226"/>
                </a:lnTo>
                <a:lnTo>
                  <a:pt x="307454" y="360451"/>
                </a:lnTo>
                <a:lnTo>
                  <a:pt x="305536" y="360451"/>
                </a:lnTo>
                <a:close/>
              </a:path>
            </a:pathLst>
          </a:custGeom>
          <a:ln w="12014">
            <a:solidFill>
              <a:srgbClr val="000000"/>
            </a:solidFill>
          </a:ln>
        </p:spPr>
        <p:txBody>
          <a:bodyPr wrap="square" lIns="0" tIns="0" rIns="0" bIns="0" rtlCol="0"/>
          <a:lstStyle/>
          <a:p>
            <a:endParaRPr/>
          </a:p>
        </p:txBody>
      </p:sp>
      <p:sp>
        <p:nvSpPr>
          <p:cNvPr id="120" name="object 118">
            <a:extLst>
              <a:ext uri="{FF2B5EF4-FFF2-40B4-BE49-F238E27FC236}">
                <a16:creationId xmlns:a16="http://schemas.microsoft.com/office/drawing/2014/main" id="{D32CE3D8-2612-CC62-4C0D-F2AB533C3969}"/>
              </a:ext>
            </a:extLst>
          </p:cNvPr>
          <p:cNvSpPr/>
          <p:nvPr/>
        </p:nvSpPr>
        <p:spPr>
          <a:xfrm>
            <a:off x="1030623" y="2451076"/>
            <a:ext cx="90805" cy="344805"/>
          </a:xfrm>
          <a:custGeom>
            <a:avLst/>
            <a:gdLst/>
            <a:ahLst/>
            <a:cxnLst/>
            <a:rect l="l" t="t" r="r" b="b"/>
            <a:pathLst>
              <a:path w="90805" h="344805">
                <a:moveTo>
                  <a:pt x="19062" y="673"/>
                </a:moveTo>
                <a:lnTo>
                  <a:pt x="79984" y="156171"/>
                </a:lnTo>
                <a:lnTo>
                  <a:pt x="89806" y="200391"/>
                </a:lnTo>
                <a:lnTo>
                  <a:pt x="90526" y="223028"/>
                </a:lnTo>
                <a:lnTo>
                  <a:pt x="88417" y="245668"/>
                </a:lnTo>
                <a:lnTo>
                  <a:pt x="78841" y="297040"/>
                </a:lnTo>
                <a:lnTo>
                  <a:pt x="77555" y="305124"/>
                </a:lnTo>
                <a:lnTo>
                  <a:pt x="77814" y="313229"/>
                </a:lnTo>
                <a:lnTo>
                  <a:pt x="79589" y="321139"/>
                </a:lnTo>
                <a:lnTo>
                  <a:pt x="82854" y="328637"/>
                </a:lnTo>
                <a:lnTo>
                  <a:pt x="90627" y="344335"/>
                </a:lnTo>
                <a:lnTo>
                  <a:pt x="0" y="343420"/>
                </a:lnTo>
                <a:lnTo>
                  <a:pt x="0" y="175298"/>
                </a:lnTo>
                <a:lnTo>
                  <a:pt x="139" y="160959"/>
                </a:lnTo>
                <a:lnTo>
                  <a:pt x="3028" y="149449"/>
                </a:lnTo>
                <a:lnTo>
                  <a:pt x="9842" y="139525"/>
                </a:lnTo>
                <a:lnTo>
                  <a:pt x="19656" y="132034"/>
                </a:lnTo>
                <a:lnTo>
                  <a:pt x="31546" y="127825"/>
                </a:lnTo>
                <a:lnTo>
                  <a:pt x="30594" y="242201"/>
                </a:lnTo>
                <a:lnTo>
                  <a:pt x="30543" y="246227"/>
                </a:lnTo>
                <a:lnTo>
                  <a:pt x="33756" y="249529"/>
                </a:lnTo>
                <a:lnTo>
                  <a:pt x="37782" y="249593"/>
                </a:lnTo>
                <a:lnTo>
                  <a:pt x="41846" y="249529"/>
                </a:lnTo>
                <a:lnTo>
                  <a:pt x="45072" y="246278"/>
                </a:lnTo>
                <a:lnTo>
                  <a:pt x="45097" y="242265"/>
                </a:lnTo>
                <a:lnTo>
                  <a:pt x="46139" y="119989"/>
                </a:lnTo>
                <a:lnTo>
                  <a:pt x="46164" y="115989"/>
                </a:lnTo>
                <a:lnTo>
                  <a:pt x="42964" y="112712"/>
                </a:lnTo>
                <a:lnTo>
                  <a:pt x="38963" y="112648"/>
                </a:lnTo>
                <a:lnTo>
                  <a:pt x="28965" y="113555"/>
                </a:lnTo>
                <a:lnTo>
                  <a:pt x="1104" y="127863"/>
                </a:lnTo>
                <a:lnTo>
                  <a:pt x="431" y="128523"/>
                </a:lnTo>
                <a:lnTo>
                  <a:pt x="914" y="21958"/>
                </a:lnTo>
                <a:lnTo>
                  <a:pt x="838" y="16700"/>
                </a:lnTo>
                <a:lnTo>
                  <a:pt x="2641" y="11722"/>
                </a:lnTo>
                <a:lnTo>
                  <a:pt x="5981" y="7823"/>
                </a:lnTo>
                <a:lnTo>
                  <a:pt x="9334" y="3924"/>
                </a:lnTo>
                <a:lnTo>
                  <a:pt x="13982" y="1384"/>
                </a:lnTo>
                <a:lnTo>
                  <a:pt x="19062" y="673"/>
                </a:lnTo>
                <a:close/>
              </a:path>
            </a:pathLst>
          </a:custGeom>
          <a:ln w="12014">
            <a:solidFill>
              <a:srgbClr val="000000"/>
            </a:solidFill>
          </a:ln>
        </p:spPr>
        <p:txBody>
          <a:bodyPr wrap="square" lIns="0" tIns="0" rIns="0" bIns="0" rtlCol="0"/>
          <a:lstStyle/>
          <a:p>
            <a:r>
              <a:rPr lang="en-GB" dirty="0"/>
              <a:t> </a:t>
            </a:r>
            <a:endParaRPr dirty="0"/>
          </a:p>
        </p:txBody>
      </p:sp>
      <p:sp>
        <p:nvSpPr>
          <p:cNvPr id="121" name="object 119">
            <a:extLst>
              <a:ext uri="{FF2B5EF4-FFF2-40B4-BE49-F238E27FC236}">
                <a16:creationId xmlns:a16="http://schemas.microsoft.com/office/drawing/2014/main" id="{4A2B663D-9469-87BB-8B14-D7DEC122DF77}"/>
              </a:ext>
            </a:extLst>
          </p:cNvPr>
          <p:cNvSpPr/>
          <p:nvPr/>
        </p:nvSpPr>
        <p:spPr>
          <a:xfrm>
            <a:off x="925505" y="2451076"/>
            <a:ext cx="90805" cy="344805"/>
          </a:xfrm>
          <a:custGeom>
            <a:avLst/>
            <a:gdLst/>
            <a:ahLst/>
            <a:cxnLst/>
            <a:rect l="l" t="t" r="r" b="b"/>
            <a:pathLst>
              <a:path w="90805" h="344805">
                <a:moveTo>
                  <a:pt x="11798" y="297040"/>
                </a:moveTo>
                <a:lnTo>
                  <a:pt x="2222" y="245656"/>
                </a:lnTo>
                <a:lnTo>
                  <a:pt x="120" y="223021"/>
                </a:lnTo>
                <a:lnTo>
                  <a:pt x="847" y="200385"/>
                </a:lnTo>
                <a:lnTo>
                  <a:pt x="4379" y="178013"/>
                </a:lnTo>
                <a:lnTo>
                  <a:pt x="10693" y="156171"/>
                </a:lnTo>
                <a:lnTo>
                  <a:pt x="66700" y="0"/>
                </a:lnTo>
                <a:lnTo>
                  <a:pt x="71577" y="673"/>
                </a:lnTo>
                <a:lnTo>
                  <a:pt x="76657" y="1384"/>
                </a:lnTo>
                <a:lnTo>
                  <a:pt x="81305" y="3924"/>
                </a:lnTo>
                <a:lnTo>
                  <a:pt x="84645" y="7823"/>
                </a:lnTo>
                <a:lnTo>
                  <a:pt x="87985" y="11722"/>
                </a:lnTo>
                <a:lnTo>
                  <a:pt x="89788" y="16700"/>
                </a:lnTo>
                <a:lnTo>
                  <a:pt x="89725" y="21831"/>
                </a:lnTo>
                <a:lnTo>
                  <a:pt x="90208" y="128511"/>
                </a:lnTo>
                <a:lnTo>
                  <a:pt x="89534" y="127850"/>
                </a:lnTo>
                <a:lnTo>
                  <a:pt x="88912" y="127190"/>
                </a:lnTo>
                <a:lnTo>
                  <a:pt x="88188" y="126542"/>
                </a:lnTo>
                <a:lnTo>
                  <a:pt x="80129" y="120576"/>
                </a:lnTo>
                <a:lnTo>
                  <a:pt x="71193" y="116204"/>
                </a:lnTo>
                <a:lnTo>
                  <a:pt x="61614" y="113519"/>
                </a:lnTo>
                <a:lnTo>
                  <a:pt x="51625" y="112610"/>
                </a:lnTo>
                <a:lnTo>
                  <a:pt x="47637" y="112648"/>
                </a:lnTo>
                <a:lnTo>
                  <a:pt x="44437" y="115925"/>
                </a:lnTo>
                <a:lnTo>
                  <a:pt x="44475" y="119913"/>
                </a:lnTo>
                <a:lnTo>
                  <a:pt x="45529" y="242265"/>
                </a:lnTo>
                <a:lnTo>
                  <a:pt x="45554" y="246278"/>
                </a:lnTo>
                <a:lnTo>
                  <a:pt x="48780" y="249529"/>
                </a:lnTo>
                <a:lnTo>
                  <a:pt x="52781" y="249593"/>
                </a:lnTo>
                <a:lnTo>
                  <a:pt x="56883" y="249504"/>
                </a:lnTo>
                <a:lnTo>
                  <a:pt x="60083" y="246176"/>
                </a:lnTo>
                <a:lnTo>
                  <a:pt x="60032" y="242138"/>
                </a:lnTo>
                <a:lnTo>
                  <a:pt x="59067" y="127787"/>
                </a:lnTo>
                <a:lnTo>
                  <a:pt x="90525" y="160705"/>
                </a:lnTo>
                <a:lnTo>
                  <a:pt x="90627" y="174853"/>
                </a:lnTo>
                <a:lnTo>
                  <a:pt x="90627" y="343407"/>
                </a:lnTo>
                <a:lnTo>
                  <a:pt x="0" y="344335"/>
                </a:lnTo>
                <a:lnTo>
                  <a:pt x="7810" y="328625"/>
                </a:lnTo>
                <a:lnTo>
                  <a:pt x="11066" y="321127"/>
                </a:lnTo>
                <a:lnTo>
                  <a:pt x="12833" y="313218"/>
                </a:lnTo>
                <a:lnTo>
                  <a:pt x="13086" y="305116"/>
                </a:lnTo>
                <a:lnTo>
                  <a:pt x="11798" y="297040"/>
                </a:lnTo>
                <a:close/>
              </a:path>
            </a:pathLst>
          </a:custGeom>
          <a:ln w="12014">
            <a:solidFill>
              <a:srgbClr val="000000"/>
            </a:solidFill>
          </a:ln>
        </p:spPr>
        <p:txBody>
          <a:bodyPr wrap="square" lIns="0" tIns="0" rIns="0" bIns="0" rtlCol="0"/>
          <a:lstStyle/>
          <a:p>
            <a:endParaRPr/>
          </a:p>
        </p:txBody>
      </p:sp>
      <p:sp>
        <p:nvSpPr>
          <p:cNvPr id="122" name="object 120">
            <a:extLst>
              <a:ext uri="{FF2B5EF4-FFF2-40B4-BE49-F238E27FC236}">
                <a16:creationId xmlns:a16="http://schemas.microsoft.com/office/drawing/2014/main" id="{C2B46EDC-A680-2CF3-4F89-E02D974B50DC}"/>
              </a:ext>
            </a:extLst>
          </p:cNvPr>
          <p:cNvSpPr/>
          <p:nvPr/>
        </p:nvSpPr>
        <p:spPr>
          <a:xfrm>
            <a:off x="881703" y="2808987"/>
            <a:ext cx="134620" cy="49530"/>
          </a:xfrm>
          <a:custGeom>
            <a:avLst/>
            <a:gdLst/>
            <a:ahLst/>
            <a:cxnLst/>
            <a:rect l="l" t="t" r="r" b="b"/>
            <a:pathLst>
              <a:path w="134619" h="49530">
                <a:moveTo>
                  <a:pt x="134429" y="48120"/>
                </a:moveTo>
                <a:lnTo>
                  <a:pt x="495" y="49491"/>
                </a:lnTo>
                <a:lnTo>
                  <a:pt x="0" y="1371"/>
                </a:lnTo>
                <a:lnTo>
                  <a:pt x="134429" y="0"/>
                </a:lnTo>
                <a:lnTo>
                  <a:pt x="134429" y="48120"/>
                </a:lnTo>
                <a:close/>
              </a:path>
            </a:pathLst>
          </a:custGeom>
          <a:ln w="12014">
            <a:solidFill>
              <a:srgbClr val="000000"/>
            </a:solidFill>
          </a:ln>
        </p:spPr>
        <p:txBody>
          <a:bodyPr wrap="square" lIns="0" tIns="0" rIns="0" bIns="0" rtlCol="0"/>
          <a:lstStyle/>
          <a:p>
            <a:endParaRPr/>
          </a:p>
        </p:txBody>
      </p:sp>
      <p:sp>
        <p:nvSpPr>
          <p:cNvPr id="123" name="object 121">
            <a:extLst>
              <a:ext uri="{FF2B5EF4-FFF2-40B4-BE49-F238E27FC236}">
                <a16:creationId xmlns:a16="http://schemas.microsoft.com/office/drawing/2014/main" id="{BCE2E909-53BB-3FEB-4A2A-31BADDAD066A}"/>
              </a:ext>
            </a:extLst>
          </p:cNvPr>
          <p:cNvSpPr/>
          <p:nvPr/>
        </p:nvSpPr>
        <p:spPr>
          <a:xfrm>
            <a:off x="1030623" y="2808987"/>
            <a:ext cx="134620" cy="49530"/>
          </a:xfrm>
          <a:custGeom>
            <a:avLst/>
            <a:gdLst/>
            <a:ahLst/>
            <a:cxnLst/>
            <a:rect l="l" t="t" r="r" b="b"/>
            <a:pathLst>
              <a:path w="134619" h="49530">
                <a:moveTo>
                  <a:pt x="133934" y="49491"/>
                </a:moveTo>
                <a:lnTo>
                  <a:pt x="0" y="48120"/>
                </a:lnTo>
                <a:lnTo>
                  <a:pt x="0" y="0"/>
                </a:lnTo>
                <a:lnTo>
                  <a:pt x="134429" y="1371"/>
                </a:lnTo>
                <a:lnTo>
                  <a:pt x="133934" y="49491"/>
                </a:lnTo>
                <a:close/>
              </a:path>
            </a:pathLst>
          </a:custGeom>
          <a:ln w="12014">
            <a:solidFill>
              <a:srgbClr val="000000"/>
            </a:solidFill>
          </a:ln>
        </p:spPr>
        <p:txBody>
          <a:bodyPr wrap="square" lIns="0" tIns="0" rIns="0" bIns="0" rtlCol="0"/>
          <a:lstStyle/>
          <a:p>
            <a:endParaRPr/>
          </a:p>
        </p:txBody>
      </p:sp>
      <p:sp>
        <p:nvSpPr>
          <p:cNvPr id="124" name="TextBox 123">
            <a:extLst>
              <a:ext uri="{FF2B5EF4-FFF2-40B4-BE49-F238E27FC236}">
                <a16:creationId xmlns:a16="http://schemas.microsoft.com/office/drawing/2014/main" id="{5BB3AF35-5C6C-59B9-85BB-C478CC45A904}"/>
              </a:ext>
            </a:extLst>
          </p:cNvPr>
          <p:cNvSpPr txBox="1"/>
          <p:nvPr/>
        </p:nvSpPr>
        <p:spPr>
          <a:xfrm>
            <a:off x="1405583" y="5926664"/>
            <a:ext cx="8875576" cy="830997"/>
          </a:xfrm>
          <a:prstGeom prst="rect">
            <a:avLst/>
          </a:prstGeom>
          <a:solidFill>
            <a:schemeClr val="bg1">
              <a:lumMod val="75000"/>
            </a:schemeClr>
          </a:solidFill>
        </p:spPr>
        <p:txBody>
          <a:bodyPr wrap="square">
            <a:spAutoFit/>
          </a:bodyPr>
          <a:lstStyle/>
          <a:p>
            <a:pPr algn="l"/>
            <a:r>
              <a:rPr lang="en-GB" sz="1200" b="1" i="0" u="none" strike="noStrike" baseline="0" dirty="0">
                <a:latin typeface="Arial" panose="020B0604020202020204" pitchFamily="34" charset="0"/>
                <a:cs typeface="Arial" panose="020B0604020202020204" pitchFamily="34" charset="0"/>
              </a:rPr>
              <a:t>Disclaimer: </a:t>
            </a:r>
            <a:r>
              <a:rPr lang="en-GB" sz="1200" b="0" i="0" u="none" strike="noStrike" baseline="0" dirty="0">
                <a:latin typeface="Arial" panose="020B0604020202020204" pitchFamily="34" charset="0"/>
                <a:cs typeface="Arial" panose="020B0604020202020204" pitchFamily="34" charset="0"/>
              </a:rPr>
              <a:t>This report reflects mandatory reporting statistics officially reported to JICS by DCS throughout the 2021/2022 year. JICS requested consolidated statistics from DCS in April 2022, which was provided by DCS on 6 June 2022. However, mandatory statistics, as well as inmate profiles subsequently provided by DCS on 30 August 2022, are at variance with the statistics JICS previously received. The statistics in this report are based on the statistics received on 6 June 2022.</a:t>
            </a:r>
            <a:endParaRPr lang="en-ZA" sz="1200" dirty="0">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id="{790DE88E-2287-E0B2-7272-3B1036F58726}"/>
              </a:ext>
            </a:extLst>
          </p:cNvPr>
          <p:cNvSpPr txBox="1"/>
          <p:nvPr/>
        </p:nvSpPr>
        <p:spPr>
          <a:xfrm>
            <a:off x="11796164" y="6538583"/>
            <a:ext cx="450937" cy="366292"/>
          </a:xfrm>
          <a:prstGeom prst="rect">
            <a:avLst/>
          </a:prstGeom>
          <a:noFill/>
        </p:spPr>
        <p:txBody>
          <a:bodyPr wrap="square" rtlCol="0">
            <a:spAutoFit/>
          </a:bodyPr>
          <a:lstStyle/>
          <a:p>
            <a:r>
              <a:rPr lang="en-ZA" dirty="0"/>
              <a:t>14</a:t>
            </a:r>
          </a:p>
        </p:txBody>
      </p:sp>
    </p:spTree>
    <p:extLst>
      <p:ext uri="{BB962C8B-B14F-4D97-AF65-F5344CB8AC3E}">
        <p14:creationId xmlns:p14="http://schemas.microsoft.com/office/powerpoint/2010/main" val="1452675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E0CB51-D6DA-CEA1-8899-9A8562CAB7CE}"/>
              </a:ext>
            </a:extLst>
          </p:cNvPr>
          <p:cNvSpPr>
            <a:spLocks noGrp="1"/>
          </p:cNvSpPr>
          <p:nvPr>
            <p:ph type="ctrTitle"/>
          </p:nvPr>
        </p:nvSpPr>
        <p:spPr/>
        <p:txBody>
          <a:bodyPr/>
          <a:lstStyle/>
          <a:p>
            <a:r>
              <a:rPr lang="en-GB" dirty="0"/>
              <a:t>Directorate management regions</a:t>
            </a:r>
          </a:p>
        </p:txBody>
      </p:sp>
      <p:sp>
        <p:nvSpPr>
          <p:cNvPr id="2" name="TextBox 1">
            <a:extLst>
              <a:ext uri="{FF2B5EF4-FFF2-40B4-BE49-F238E27FC236}">
                <a16:creationId xmlns:a16="http://schemas.microsoft.com/office/drawing/2014/main" id="{1FD135B2-9851-A34F-F1D8-E776FBC07508}"/>
              </a:ext>
            </a:extLst>
          </p:cNvPr>
          <p:cNvSpPr txBox="1"/>
          <p:nvPr/>
        </p:nvSpPr>
        <p:spPr>
          <a:xfrm>
            <a:off x="1560352" y="1728132"/>
            <a:ext cx="2351497" cy="3170099"/>
          </a:xfrm>
          <a:prstGeom prst="rect">
            <a:avLst/>
          </a:prstGeom>
          <a:noFill/>
        </p:spPr>
        <p:txBody>
          <a:bodyPr wrap="square" rtlCol="0">
            <a:spAutoFit/>
          </a:bodyPr>
          <a:lstStyle/>
          <a:p>
            <a:r>
              <a:rPr lang="en-ZA" sz="20000" b="1" dirty="0">
                <a:solidFill>
                  <a:srgbClr val="0E4773">
                    <a:alpha val="90000"/>
                  </a:srgbClr>
                </a:solidFill>
                <a:latin typeface="Fira Sans" panose="020B0503050000020004" pitchFamily="34" charset="0"/>
                <a:ea typeface="Fira Sans" panose="020B0503050000020004" pitchFamily="34" charset="0"/>
              </a:rPr>
              <a:t>C</a:t>
            </a:r>
          </a:p>
        </p:txBody>
      </p:sp>
      <p:sp>
        <p:nvSpPr>
          <p:cNvPr id="6" name="TextBox 5">
            <a:extLst>
              <a:ext uri="{FF2B5EF4-FFF2-40B4-BE49-F238E27FC236}">
                <a16:creationId xmlns:a16="http://schemas.microsoft.com/office/drawing/2014/main" id="{1B06DF42-37BF-5165-D3E2-3A4F5CCEB4A3}"/>
              </a:ext>
            </a:extLst>
          </p:cNvPr>
          <p:cNvSpPr txBox="1"/>
          <p:nvPr/>
        </p:nvSpPr>
        <p:spPr>
          <a:xfrm>
            <a:off x="5263461" y="1728132"/>
            <a:ext cx="6096000" cy="4154984"/>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As a directorate, we are at the coal face of service delivery in that the ICCVs are stationed at correctional facilities to deal with the complaints of inmates/offenders. Thereafter, a report is provided on the conditions of the correctional centres and the treatment of inmates/offenders. These activities are geared towards reporting on human rights violations of inmates/offenders and remand detainees and ensuring appropriate action is taken.</a:t>
            </a:r>
            <a:endParaRPr lang="en-ZA"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126637A-8490-2D85-014E-0F12F5A0733C}"/>
              </a:ext>
            </a:extLst>
          </p:cNvPr>
          <p:cNvSpPr txBox="1"/>
          <p:nvPr/>
        </p:nvSpPr>
        <p:spPr>
          <a:xfrm>
            <a:off x="11784649" y="6547616"/>
            <a:ext cx="450937" cy="366292"/>
          </a:xfrm>
          <a:prstGeom prst="rect">
            <a:avLst/>
          </a:prstGeom>
          <a:noFill/>
        </p:spPr>
        <p:txBody>
          <a:bodyPr wrap="square" rtlCol="0">
            <a:spAutoFit/>
          </a:bodyPr>
          <a:lstStyle/>
          <a:p>
            <a:r>
              <a:rPr lang="en-ZA" dirty="0"/>
              <a:t>15</a:t>
            </a:r>
          </a:p>
        </p:txBody>
      </p:sp>
    </p:spTree>
    <p:extLst>
      <p:ext uri="{BB962C8B-B14F-4D97-AF65-F5344CB8AC3E}">
        <p14:creationId xmlns:p14="http://schemas.microsoft.com/office/powerpoint/2010/main" val="369256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306884F5-FED7-08FB-0F1E-775FF8C2C1BF}"/>
              </a:ext>
            </a:extLst>
          </p:cNvPr>
          <p:cNvSpPr>
            <a:spLocks noGrp="1"/>
          </p:cNvSpPr>
          <p:nvPr>
            <p:ph type="ctrTitle"/>
          </p:nvPr>
        </p:nvSpPr>
        <p:spPr/>
        <p:txBody>
          <a:bodyPr/>
          <a:lstStyle/>
          <a:p>
            <a:r>
              <a:rPr lang="en-GB" dirty="0"/>
              <a:t>Complaints handled by ICCVs </a:t>
            </a:r>
          </a:p>
        </p:txBody>
      </p:sp>
      <p:pic>
        <p:nvPicPr>
          <p:cNvPr id="3" name="Picture 2">
            <a:extLst>
              <a:ext uri="{FF2B5EF4-FFF2-40B4-BE49-F238E27FC236}">
                <a16:creationId xmlns:a16="http://schemas.microsoft.com/office/drawing/2014/main" id="{1768BEB3-9C28-195C-EEE7-143F16DC0A20}"/>
              </a:ext>
            </a:extLst>
          </p:cNvPr>
          <p:cNvPicPr>
            <a:picLocks noChangeAspect="1"/>
          </p:cNvPicPr>
          <p:nvPr/>
        </p:nvPicPr>
        <p:blipFill rotWithShape="1">
          <a:blip r:embed="rId2"/>
          <a:srcRect l="17529" t="17674" r="37384" b="11318"/>
          <a:stretch/>
        </p:blipFill>
        <p:spPr>
          <a:xfrm>
            <a:off x="197145" y="1200814"/>
            <a:ext cx="6071191" cy="5378346"/>
          </a:xfrm>
          <a:prstGeom prst="rect">
            <a:avLst/>
          </a:prstGeom>
        </p:spPr>
      </p:pic>
      <p:sp>
        <p:nvSpPr>
          <p:cNvPr id="4" name="object 18">
            <a:extLst>
              <a:ext uri="{FF2B5EF4-FFF2-40B4-BE49-F238E27FC236}">
                <a16:creationId xmlns:a16="http://schemas.microsoft.com/office/drawing/2014/main" id="{C05B5FFE-7A2B-BBF5-2B92-F40C9A474484}"/>
              </a:ext>
            </a:extLst>
          </p:cNvPr>
          <p:cNvSpPr txBox="1"/>
          <p:nvPr/>
        </p:nvSpPr>
        <p:spPr>
          <a:xfrm>
            <a:off x="6381459" y="1797411"/>
            <a:ext cx="2859378" cy="879087"/>
          </a:xfrm>
          <a:prstGeom prst="rect">
            <a:avLst/>
          </a:prstGeom>
        </p:spPr>
        <p:txBody>
          <a:bodyPr vert="horz" wrap="square" lIns="0" tIns="17145" rIns="0" bIns="0" rtlCol="0">
            <a:spAutoFit/>
          </a:bodyPr>
          <a:lstStyle/>
          <a:p>
            <a:pPr marL="12700">
              <a:lnSpc>
                <a:spcPct val="100000"/>
              </a:lnSpc>
              <a:spcBef>
                <a:spcPts val="135"/>
              </a:spcBef>
            </a:pPr>
            <a:r>
              <a:rPr lang="en-GB" sz="5600" b="1" spc="15" dirty="0">
                <a:solidFill>
                  <a:srgbClr val="B8263A"/>
                </a:solidFill>
                <a:latin typeface="Fira Sans"/>
                <a:cs typeface="Fira Sans"/>
              </a:rPr>
              <a:t>51 438</a:t>
            </a:r>
            <a:endParaRPr sz="5600" dirty="0">
              <a:latin typeface="Fira Sans"/>
              <a:cs typeface="Fira Sans"/>
            </a:endParaRPr>
          </a:p>
        </p:txBody>
      </p:sp>
      <p:sp>
        <p:nvSpPr>
          <p:cNvPr id="5" name="object 19">
            <a:extLst>
              <a:ext uri="{FF2B5EF4-FFF2-40B4-BE49-F238E27FC236}">
                <a16:creationId xmlns:a16="http://schemas.microsoft.com/office/drawing/2014/main" id="{C71C907D-BBE6-7357-20DC-9343727F2380}"/>
              </a:ext>
            </a:extLst>
          </p:cNvPr>
          <p:cNvSpPr txBox="1"/>
          <p:nvPr/>
        </p:nvSpPr>
        <p:spPr>
          <a:xfrm>
            <a:off x="8801563" y="1845036"/>
            <a:ext cx="2726861" cy="750847"/>
          </a:xfrm>
          <a:prstGeom prst="rect">
            <a:avLst/>
          </a:prstGeom>
        </p:spPr>
        <p:txBody>
          <a:bodyPr vert="horz" wrap="square" lIns="0" tIns="12065" rIns="0" bIns="0" rtlCol="0">
            <a:spAutoFit/>
          </a:bodyPr>
          <a:lstStyle/>
          <a:p>
            <a:pPr marL="12700">
              <a:lnSpc>
                <a:spcPct val="100000"/>
              </a:lnSpc>
              <a:spcBef>
                <a:spcPts val="95"/>
              </a:spcBef>
            </a:pPr>
            <a:r>
              <a:rPr lang="en-GB" sz="2400" b="1" dirty="0">
                <a:solidFill>
                  <a:srgbClr val="C00000"/>
                </a:solidFill>
                <a:latin typeface="Fira Sans Light"/>
                <a:cs typeface="Fira Sans Light"/>
              </a:rPr>
              <a:t>Urgent and General Complaints</a:t>
            </a:r>
            <a:endParaRPr sz="2400" b="1" dirty="0">
              <a:solidFill>
                <a:srgbClr val="C00000"/>
              </a:solidFill>
              <a:latin typeface="Fira Sans Light"/>
              <a:cs typeface="Fira Sans Light"/>
            </a:endParaRPr>
          </a:p>
        </p:txBody>
      </p:sp>
      <p:pic>
        <p:nvPicPr>
          <p:cNvPr id="8" name="Picture 7">
            <a:extLst>
              <a:ext uri="{FF2B5EF4-FFF2-40B4-BE49-F238E27FC236}">
                <a16:creationId xmlns:a16="http://schemas.microsoft.com/office/drawing/2014/main" id="{6D4C470A-2025-BB4A-FF7D-9DA57357D5DE}"/>
              </a:ext>
            </a:extLst>
          </p:cNvPr>
          <p:cNvPicPr>
            <a:picLocks noChangeAspect="1"/>
          </p:cNvPicPr>
          <p:nvPr/>
        </p:nvPicPr>
        <p:blipFill rotWithShape="1">
          <a:blip r:embed="rId3"/>
          <a:srcRect l="18046" t="35555" r="37266" b="42778"/>
          <a:stretch/>
        </p:blipFill>
        <p:spPr>
          <a:xfrm>
            <a:off x="6289674" y="4070319"/>
            <a:ext cx="5902326" cy="1609725"/>
          </a:xfrm>
          <a:prstGeom prst="rect">
            <a:avLst/>
          </a:prstGeom>
        </p:spPr>
      </p:pic>
      <p:sp>
        <p:nvSpPr>
          <p:cNvPr id="9" name="object 18">
            <a:extLst>
              <a:ext uri="{FF2B5EF4-FFF2-40B4-BE49-F238E27FC236}">
                <a16:creationId xmlns:a16="http://schemas.microsoft.com/office/drawing/2014/main" id="{9CBD75A2-EABA-D891-0B86-112E43E9F548}"/>
              </a:ext>
            </a:extLst>
          </p:cNvPr>
          <p:cNvSpPr txBox="1"/>
          <p:nvPr/>
        </p:nvSpPr>
        <p:spPr>
          <a:xfrm>
            <a:off x="6381459" y="3560493"/>
            <a:ext cx="2859378" cy="386644"/>
          </a:xfrm>
          <a:prstGeom prst="rect">
            <a:avLst/>
          </a:prstGeom>
        </p:spPr>
        <p:txBody>
          <a:bodyPr vert="horz" wrap="square" lIns="0" tIns="17145" rIns="0" bIns="0" rtlCol="0">
            <a:spAutoFit/>
          </a:bodyPr>
          <a:lstStyle/>
          <a:p>
            <a:pPr marL="12700">
              <a:lnSpc>
                <a:spcPct val="100000"/>
              </a:lnSpc>
              <a:spcBef>
                <a:spcPts val="135"/>
              </a:spcBef>
            </a:pPr>
            <a:r>
              <a:rPr lang="en-GB" sz="2400" b="1" spc="15" dirty="0">
                <a:solidFill>
                  <a:srgbClr val="B8263A"/>
                </a:solidFill>
                <a:latin typeface="Fira Sans"/>
                <a:cs typeface="Fira Sans"/>
              </a:rPr>
              <a:t>Urgent Complaints</a:t>
            </a:r>
            <a:endParaRPr sz="2400" dirty="0">
              <a:latin typeface="Fira Sans"/>
              <a:cs typeface="Fira Sans"/>
            </a:endParaRPr>
          </a:p>
        </p:txBody>
      </p:sp>
      <p:sp>
        <p:nvSpPr>
          <p:cNvPr id="10" name="TextBox 9">
            <a:extLst>
              <a:ext uri="{FF2B5EF4-FFF2-40B4-BE49-F238E27FC236}">
                <a16:creationId xmlns:a16="http://schemas.microsoft.com/office/drawing/2014/main" id="{2F895164-080D-D1B2-4DDC-844920DABE7C}"/>
              </a:ext>
            </a:extLst>
          </p:cNvPr>
          <p:cNvSpPr txBox="1"/>
          <p:nvPr/>
        </p:nvSpPr>
        <p:spPr>
          <a:xfrm>
            <a:off x="11784649" y="6550342"/>
            <a:ext cx="450937" cy="366292"/>
          </a:xfrm>
          <a:prstGeom prst="rect">
            <a:avLst/>
          </a:prstGeom>
          <a:noFill/>
        </p:spPr>
        <p:txBody>
          <a:bodyPr wrap="square" rtlCol="0">
            <a:spAutoFit/>
          </a:bodyPr>
          <a:lstStyle/>
          <a:p>
            <a:r>
              <a:rPr lang="en-ZA" dirty="0"/>
              <a:t>16</a:t>
            </a:r>
          </a:p>
        </p:txBody>
      </p:sp>
    </p:spTree>
    <p:extLst>
      <p:ext uri="{BB962C8B-B14F-4D97-AF65-F5344CB8AC3E}">
        <p14:creationId xmlns:p14="http://schemas.microsoft.com/office/powerpoint/2010/main" val="2489746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306884F5-FED7-08FB-0F1E-775FF8C2C1BF}"/>
              </a:ext>
            </a:extLst>
          </p:cNvPr>
          <p:cNvSpPr>
            <a:spLocks noGrp="1"/>
          </p:cNvSpPr>
          <p:nvPr>
            <p:ph type="ctrTitle"/>
          </p:nvPr>
        </p:nvSpPr>
        <p:spPr/>
        <p:txBody>
          <a:bodyPr/>
          <a:lstStyle/>
          <a:p>
            <a:r>
              <a:rPr lang="en-GB" dirty="0"/>
              <a:t>Visitor Committee Meetings </a:t>
            </a:r>
          </a:p>
        </p:txBody>
      </p:sp>
      <p:sp>
        <p:nvSpPr>
          <p:cNvPr id="31" name="object 2">
            <a:extLst>
              <a:ext uri="{FF2B5EF4-FFF2-40B4-BE49-F238E27FC236}">
                <a16:creationId xmlns:a16="http://schemas.microsoft.com/office/drawing/2014/main" id="{067BD031-C204-DB2C-E42D-025628CFF297}"/>
              </a:ext>
            </a:extLst>
          </p:cNvPr>
          <p:cNvSpPr txBox="1"/>
          <p:nvPr/>
        </p:nvSpPr>
        <p:spPr>
          <a:xfrm>
            <a:off x="2418737" y="3466326"/>
            <a:ext cx="997585" cy="1290955"/>
          </a:xfrm>
          <a:prstGeom prst="rect">
            <a:avLst/>
          </a:prstGeom>
        </p:spPr>
        <p:txBody>
          <a:bodyPr vert="horz" wrap="square" lIns="0" tIns="11430" rIns="0" bIns="0" rtlCol="0">
            <a:spAutoFit/>
          </a:bodyPr>
          <a:lstStyle/>
          <a:p>
            <a:pPr marL="12700">
              <a:lnSpc>
                <a:spcPts val="3835"/>
              </a:lnSpc>
              <a:spcBef>
                <a:spcPts val="90"/>
              </a:spcBef>
            </a:pPr>
            <a:r>
              <a:rPr sz="3300" b="1" spc="-5" dirty="0">
                <a:solidFill>
                  <a:srgbClr val="B8263A"/>
                </a:solidFill>
                <a:latin typeface="Fira Sans SemiBold"/>
                <a:cs typeface="Fira Sans SemiBold"/>
              </a:rPr>
              <a:t>36</a:t>
            </a:r>
            <a:endParaRPr sz="3300">
              <a:latin typeface="Fira Sans SemiBold"/>
              <a:cs typeface="Fira Sans SemiBold"/>
            </a:endParaRPr>
          </a:p>
          <a:p>
            <a:pPr marL="12700">
              <a:lnSpc>
                <a:spcPts val="1315"/>
              </a:lnSpc>
            </a:pPr>
            <a:r>
              <a:rPr sz="1200" b="0" dirty="0">
                <a:solidFill>
                  <a:srgbClr val="333333"/>
                </a:solidFill>
                <a:latin typeface="Fira Sans Light"/>
                <a:cs typeface="Fira Sans Light"/>
              </a:rPr>
              <a:t>meetings</a:t>
            </a:r>
            <a:r>
              <a:rPr sz="1200" b="0" spc="-50" dirty="0">
                <a:solidFill>
                  <a:srgbClr val="333333"/>
                </a:solidFill>
                <a:latin typeface="Fira Sans Light"/>
                <a:cs typeface="Fira Sans Light"/>
              </a:rPr>
              <a:t> </a:t>
            </a:r>
            <a:r>
              <a:rPr sz="1200" b="0" spc="-5" dirty="0">
                <a:solidFill>
                  <a:srgbClr val="333333"/>
                </a:solidFill>
                <a:latin typeface="Fira Sans Light"/>
                <a:cs typeface="Fira Sans Light"/>
              </a:rPr>
              <a:t>held</a:t>
            </a:r>
            <a:endParaRPr sz="1200">
              <a:latin typeface="Fira Sans Light"/>
              <a:cs typeface="Fira Sans Light"/>
            </a:endParaRPr>
          </a:p>
          <a:p>
            <a:pPr marL="12700" marR="70485">
              <a:lnSpc>
                <a:spcPct val="111600"/>
              </a:lnSpc>
            </a:pPr>
            <a:r>
              <a:rPr sz="1200" b="0" dirty="0">
                <a:solidFill>
                  <a:srgbClr val="333333"/>
                </a:solidFill>
                <a:latin typeface="Fira Sans Light"/>
                <a:cs typeface="Fira Sans Light"/>
              </a:rPr>
              <a:t>in </a:t>
            </a:r>
            <a:r>
              <a:rPr sz="1200" b="1" spc="-5" dirty="0">
                <a:solidFill>
                  <a:srgbClr val="333333"/>
                </a:solidFill>
                <a:latin typeface="Fira Sans"/>
                <a:cs typeface="Fira Sans"/>
              </a:rPr>
              <a:t>Central  </a:t>
            </a:r>
            <a:r>
              <a:rPr sz="1200" b="1" dirty="0">
                <a:solidFill>
                  <a:srgbClr val="333333"/>
                </a:solidFill>
                <a:latin typeface="Fira Sans"/>
                <a:cs typeface="Fira Sans"/>
              </a:rPr>
              <a:t>Mana</a:t>
            </a:r>
            <a:r>
              <a:rPr sz="1200" b="1" spc="-15" dirty="0">
                <a:solidFill>
                  <a:srgbClr val="333333"/>
                </a:solidFill>
                <a:latin typeface="Fira Sans"/>
                <a:cs typeface="Fira Sans"/>
              </a:rPr>
              <a:t>g</a:t>
            </a:r>
            <a:r>
              <a:rPr sz="1200" b="1" dirty="0">
                <a:solidFill>
                  <a:srgbClr val="333333"/>
                </a:solidFill>
                <a:latin typeface="Fira Sans"/>
                <a:cs typeface="Fira Sans"/>
              </a:rPr>
              <a:t>ement  Region</a:t>
            </a:r>
            <a:endParaRPr sz="1200">
              <a:latin typeface="Fira Sans"/>
              <a:cs typeface="Fira Sans"/>
            </a:endParaRPr>
          </a:p>
        </p:txBody>
      </p:sp>
      <p:sp>
        <p:nvSpPr>
          <p:cNvPr id="32" name="object 3">
            <a:extLst>
              <a:ext uri="{FF2B5EF4-FFF2-40B4-BE49-F238E27FC236}">
                <a16:creationId xmlns:a16="http://schemas.microsoft.com/office/drawing/2014/main" id="{F49997BF-19A0-0682-1BE3-2198591E42F6}"/>
              </a:ext>
            </a:extLst>
          </p:cNvPr>
          <p:cNvSpPr txBox="1">
            <a:spLocks/>
          </p:cNvSpPr>
          <p:nvPr/>
        </p:nvSpPr>
        <p:spPr>
          <a:xfrm>
            <a:off x="9660101" y="1699068"/>
            <a:ext cx="597162" cy="627095"/>
          </a:xfrm>
          <a:prstGeom prst="rect">
            <a:avLst/>
          </a:prstGeom>
        </p:spPr>
        <p:txBody>
          <a:bodyPr vert="horz" wrap="square" lIns="0" tIns="11430" rIns="0" bIns="0" rtlCol="0" anchor="ctr">
            <a:spAutoFit/>
          </a:bodyPr>
          <a:lstStyle>
            <a:lvl1pPr algn="l" defTabSz="914400" rtl="0" eaLnBrk="1" latinLnBrk="0" hangingPunct="1">
              <a:lnSpc>
                <a:spcPct val="90000"/>
              </a:lnSpc>
              <a:spcBef>
                <a:spcPct val="0"/>
              </a:spcBef>
              <a:buNone/>
              <a:defRPr sz="4000" b="1" i="0" kern="1200">
                <a:solidFill>
                  <a:srgbClr val="0E4773"/>
                </a:solidFill>
                <a:latin typeface="Hind Vadodara" panose="02000000000000000000" pitchFamily="2" charset="0"/>
                <a:ea typeface="+mj-ea"/>
                <a:cs typeface="Hind Vadodara" panose="02000000000000000000" pitchFamily="2" charset="0"/>
              </a:defRPr>
            </a:lvl1pPr>
          </a:lstStyle>
          <a:p>
            <a:pPr marL="12700">
              <a:lnSpc>
                <a:spcPct val="100000"/>
              </a:lnSpc>
              <a:spcBef>
                <a:spcPts val="90"/>
              </a:spcBef>
            </a:pPr>
            <a:r>
              <a:rPr lang="en-GB" spc="-5" dirty="0">
                <a:solidFill>
                  <a:srgbClr val="009366"/>
                </a:solidFill>
              </a:rPr>
              <a:t>28</a:t>
            </a:r>
          </a:p>
        </p:txBody>
      </p:sp>
      <p:sp>
        <p:nvSpPr>
          <p:cNvPr id="33" name="object 4">
            <a:extLst>
              <a:ext uri="{FF2B5EF4-FFF2-40B4-BE49-F238E27FC236}">
                <a16:creationId xmlns:a16="http://schemas.microsoft.com/office/drawing/2014/main" id="{8B651FB0-73C0-6A41-240F-4E334E999E3B}"/>
              </a:ext>
            </a:extLst>
          </p:cNvPr>
          <p:cNvSpPr txBox="1"/>
          <p:nvPr/>
        </p:nvSpPr>
        <p:spPr>
          <a:xfrm>
            <a:off x="8968981" y="2197746"/>
            <a:ext cx="1170940" cy="842010"/>
          </a:xfrm>
          <a:prstGeom prst="rect">
            <a:avLst/>
          </a:prstGeom>
        </p:spPr>
        <p:txBody>
          <a:bodyPr vert="horz" wrap="square" lIns="0" tIns="33655" rIns="0" bIns="0" rtlCol="0">
            <a:spAutoFit/>
          </a:bodyPr>
          <a:lstStyle/>
          <a:p>
            <a:pPr marL="12700">
              <a:lnSpc>
                <a:spcPct val="100000"/>
              </a:lnSpc>
              <a:spcBef>
                <a:spcPts val="265"/>
              </a:spcBef>
            </a:pPr>
            <a:r>
              <a:rPr sz="1200" b="0" dirty="0">
                <a:solidFill>
                  <a:srgbClr val="333333"/>
                </a:solidFill>
                <a:latin typeface="Fira Sans Light"/>
                <a:cs typeface="Fira Sans Light"/>
              </a:rPr>
              <a:t>meetings </a:t>
            </a:r>
            <a:r>
              <a:rPr sz="1200" b="0" spc="-5" dirty="0">
                <a:solidFill>
                  <a:srgbClr val="333333"/>
                </a:solidFill>
                <a:latin typeface="Fira Sans Light"/>
                <a:cs typeface="Fira Sans Light"/>
              </a:rPr>
              <a:t>held</a:t>
            </a:r>
            <a:r>
              <a:rPr sz="1200" b="0" spc="-60" dirty="0">
                <a:solidFill>
                  <a:srgbClr val="333333"/>
                </a:solidFill>
                <a:latin typeface="Fira Sans Light"/>
                <a:cs typeface="Fira Sans Light"/>
              </a:rPr>
              <a:t> </a:t>
            </a:r>
            <a:r>
              <a:rPr sz="1200" b="0" dirty="0">
                <a:solidFill>
                  <a:srgbClr val="333333"/>
                </a:solidFill>
                <a:latin typeface="Fira Sans Light"/>
                <a:cs typeface="Fira Sans Light"/>
              </a:rPr>
              <a:t>in</a:t>
            </a:r>
            <a:endParaRPr sz="1200" dirty="0">
              <a:latin typeface="Fira Sans Light"/>
              <a:cs typeface="Fira Sans Light"/>
            </a:endParaRPr>
          </a:p>
          <a:p>
            <a:pPr marL="251460" marR="5080" indent="269240">
              <a:lnSpc>
                <a:spcPct val="111600"/>
              </a:lnSpc>
            </a:pPr>
            <a:r>
              <a:rPr sz="1200" b="1" dirty="0">
                <a:solidFill>
                  <a:srgbClr val="333333"/>
                </a:solidFill>
                <a:latin typeface="Fira Sans"/>
                <a:cs typeface="Fira Sans"/>
              </a:rPr>
              <a:t>No</a:t>
            </a:r>
            <a:r>
              <a:rPr sz="1200" b="1" spc="15" dirty="0">
                <a:solidFill>
                  <a:srgbClr val="333333"/>
                </a:solidFill>
                <a:latin typeface="Fira Sans"/>
                <a:cs typeface="Fira Sans"/>
              </a:rPr>
              <a:t>r</a:t>
            </a:r>
            <a:r>
              <a:rPr sz="1200" b="1" dirty="0">
                <a:solidFill>
                  <a:srgbClr val="333333"/>
                </a:solidFill>
                <a:latin typeface="Fira Sans"/>
                <a:cs typeface="Fira Sans"/>
              </a:rPr>
              <a:t>thern  Mana</a:t>
            </a:r>
            <a:r>
              <a:rPr sz="1200" b="1" spc="-15" dirty="0">
                <a:solidFill>
                  <a:srgbClr val="333333"/>
                </a:solidFill>
                <a:latin typeface="Fira Sans"/>
                <a:cs typeface="Fira Sans"/>
              </a:rPr>
              <a:t>g</a:t>
            </a:r>
            <a:r>
              <a:rPr sz="1200" b="1" dirty="0">
                <a:solidFill>
                  <a:srgbClr val="333333"/>
                </a:solidFill>
                <a:latin typeface="Fira Sans"/>
                <a:cs typeface="Fira Sans"/>
              </a:rPr>
              <a:t>ement</a:t>
            </a:r>
            <a:endParaRPr sz="1200" dirty="0">
              <a:latin typeface="Fira Sans"/>
              <a:cs typeface="Fira Sans"/>
            </a:endParaRPr>
          </a:p>
          <a:p>
            <a:pPr marL="675005">
              <a:lnSpc>
                <a:spcPct val="100000"/>
              </a:lnSpc>
              <a:spcBef>
                <a:spcPts val="165"/>
              </a:spcBef>
            </a:pPr>
            <a:r>
              <a:rPr sz="1200" b="1" spc="-15" dirty="0">
                <a:solidFill>
                  <a:srgbClr val="333333"/>
                </a:solidFill>
                <a:latin typeface="Fira Sans"/>
                <a:cs typeface="Fira Sans"/>
              </a:rPr>
              <a:t>R</a:t>
            </a:r>
            <a:r>
              <a:rPr sz="1200" b="1" dirty="0">
                <a:solidFill>
                  <a:srgbClr val="333333"/>
                </a:solidFill>
                <a:latin typeface="Fira Sans"/>
                <a:cs typeface="Fira Sans"/>
              </a:rPr>
              <a:t>egion</a:t>
            </a:r>
            <a:endParaRPr sz="1200" dirty="0">
              <a:latin typeface="Fira Sans"/>
              <a:cs typeface="Fira Sans"/>
            </a:endParaRPr>
          </a:p>
        </p:txBody>
      </p:sp>
      <p:sp>
        <p:nvSpPr>
          <p:cNvPr id="34" name="object 5">
            <a:extLst>
              <a:ext uri="{FF2B5EF4-FFF2-40B4-BE49-F238E27FC236}">
                <a16:creationId xmlns:a16="http://schemas.microsoft.com/office/drawing/2014/main" id="{A5944B39-1268-5C35-BC05-83FE26ABCB98}"/>
              </a:ext>
            </a:extLst>
          </p:cNvPr>
          <p:cNvSpPr txBox="1"/>
          <p:nvPr/>
        </p:nvSpPr>
        <p:spPr>
          <a:xfrm>
            <a:off x="2418737" y="5641021"/>
            <a:ext cx="1451610" cy="1086485"/>
          </a:xfrm>
          <a:prstGeom prst="rect">
            <a:avLst/>
          </a:prstGeom>
        </p:spPr>
        <p:txBody>
          <a:bodyPr vert="horz" wrap="square" lIns="0" tIns="11430" rIns="0" bIns="0" rtlCol="0">
            <a:spAutoFit/>
          </a:bodyPr>
          <a:lstStyle/>
          <a:p>
            <a:pPr marL="12700">
              <a:lnSpc>
                <a:spcPts val="3835"/>
              </a:lnSpc>
              <a:spcBef>
                <a:spcPts val="90"/>
              </a:spcBef>
            </a:pPr>
            <a:r>
              <a:rPr sz="3300" b="1" spc="-5" dirty="0">
                <a:latin typeface="Fira Sans SemiBold"/>
                <a:cs typeface="Fira Sans SemiBold"/>
              </a:rPr>
              <a:t>24</a:t>
            </a:r>
            <a:endParaRPr sz="3300">
              <a:latin typeface="Fira Sans SemiBold"/>
              <a:cs typeface="Fira Sans SemiBold"/>
            </a:endParaRPr>
          </a:p>
          <a:p>
            <a:pPr marL="12700">
              <a:lnSpc>
                <a:spcPts val="1315"/>
              </a:lnSpc>
            </a:pPr>
            <a:r>
              <a:rPr sz="1200" b="0" dirty="0">
                <a:solidFill>
                  <a:srgbClr val="333333"/>
                </a:solidFill>
                <a:latin typeface="Fira Sans Light"/>
                <a:cs typeface="Fira Sans Light"/>
              </a:rPr>
              <a:t>meetings </a:t>
            </a:r>
            <a:r>
              <a:rPr sz="1200" b="0" spc="-5" dirty="0">
                <a:solidFill>
                  <a:srgbClr val="333333"/>
                </a:solidFill>
                <a:latin typeface="Fira Sans Light"/>
                <a:cs typeface="Fira Sans Light"/>
              </a:rPr>
              <a:t>held</a:t>
            </a:r>
            <a:r>
              <a:rPr sz="1200" b="0" spc="-15" dirty="0">
                <a:solidFill>
                  <a:srgbClr val="333333"/>
                </a:solidFill>
                <a:latin typeface="Fira Sans Light"/>
                <a:cs typeface="Fira Sans Light"/>
              </a:rPr>
              <a:t> </a:t>
            </a:r>
            <a:r>
              <a:rPr sz="1200" b="0" dirty="0">
                <a:solidFill>
                  <a:srgbClr val="333333"/>
                </a:solidFill>
                <a:latin typeface="Fira Sans Light"/>
                <a:cs typeface="Fira Sans Light"/>
              </a:rPr>
              <a:t>in</a:t>
            </a:r>
            <a:endParaRPr sz="1200">
              <a:latin typeface="Fira Sans Light"/>
              <a:cs typeface="Fira Sans Light"/>
            </a:endParaRPr>
          </a:p>
          <a:p>
            <a:pPr marL="12700" marR="5080">
              <a:lnSpc>
                <a:spcPct val="111600"/>
              </a:lnSpc>
            </a:pPr>
            <a:r>
              <a:rPr sz="1200" b="1" spc="-10" dirty="0">
                <a:solidFill>
                  <a:srgbClr val="333333"/>
                </a:solidFill>
                <a:latin typeface="Fira Sans"/>
                <a:cs typeface="Fira Sans"/>
              </a:rPr>
              <a:t>Western </a:t>
            </a:r>
            <a:r>
              <a:rPr sz="1200" b="1" dirty="0">
                <a:solidFill>
                  <a:srgbClr val="333333"/>
                </a:solidFill>
                <a:latin typeface="Fira Sans"/>
                <a:cs typeface="Fira Sans"/>
              </a:rPr>
              <a:t>Cape  Management</a:t>
            </a:r>
            <a:r>
              <a:rPr sz="1200" b="1" spc="-80" dirty="0">
                <a:solidFill>
                  <a:srgbClr val="333333"/>
                </a:solidFill>
                <a:latin typeface="Fira Sans"/>
                <a:cs typeface="Fira Sans"/>
              </a:rPr>
              <a:t> </a:t>
            </a:r>
            <a:r>
              <a:rPr sz="1200" b="1" dirty="0">
                <a:solidFill>
                  <a:srgbClr val="333333"/>
                </a:solidFill>
                <a:latin typeface="Fira Sans"/>
                <a:cs typeface="Fira Sans"/>
              </a:rPr>
              <a:t>Region</a:t>
            </a:r>
            <a:endParaRPr sz="1200">
              <a:latin typeface="Fira Sans"/>
              <a:cs typeface="Fira Sans"/>
            </a:endParaRPr>
          </a:p>
        </p:txBody>
      </p:sp>
      <p:sp>
        <p:nvSpPr>
          <p:cNvPr id="35" name="object 6">
            <a:extLst>
              <a:ext uri="{FF2B5EF4-FFF2-40B4-BE49-F238E27FC236}">
                <a16:creationId xmlns:a16="http://schemas.microsoft.com/office/drawing/2014/main" id="{56B6E067-DF03-DF93-7ACD-4B267A7F80BB}"/>
              </a:ext>
            </a:extLst>
          </p:cNvPr>
          <p:cNvSpPr txBox="1"/>
          <p:nvPr/>
        </p:nvSpPr>
        <p:spPr>
          <a:xfrm>
            <a:off x="8968981" y="3741206"/>
            <a:ext cx="1170940" cy="1290955"/>
          </a:xfrm>
          <a:prstGeom prst="rect">
            <a:avLst/>
          </a:prstGeom>
        </p:spPr>
        <p:txBody>
          <a:bodyPr vert="horz" wrap="square" lIns="0" tIns="11430" rIns="0" bIns="0" rtlCol="0">
            <a:spAutoFit/>
          </a:bodyPr>
          <a:lstStyle/>
          <a:p>
            <a:pPr marL="754380">
              <a:lnSpc>
                <a:spcPts val="3835"/>
              </a:lnSpc>
              <a:spcBef>
                <a:spcPts val="90"/>
              </a:spcBef>
            </a:pPr>
            <a:r>
              <a:rPr sz="3300" b="1" spc="-40" dirty="0">
                <a:solidFill>
                  <a:srgbClr val="0E4773"/>
                </a:solidFill>
                <a:latin typeface="Fira Sans SemiBold"/>
                <a:cs typeface="Fira Sans SemiBold"/>
              </a:rPr>
              <a:t>27</a:t>
            </a:r>
            <a:endParaRPr sz="3300">
              <a:latin typeface="Fira Sans SemiBold"/>
              <a:cs typeface="Fira Sans SemiBold"/>
            </a:endParaRPr>
          </a:p>
          <a:p>
            <a:pPr marL="12700">
              <a:lnSpc>
                <a:spcPts val="1315"/>
              </a:lnSpc>
            </a:pPr>
            <a:r>
              <a:rPr sz="1200" b="0" dirty="0">
                <a:solidFill>
                  <a:srgbClr val="333333"/>
                </a:solidFill>
                <a:latin typeface="Fira Sans Light"/>
                <a:cs typeface="Fira Sans Light"/>
              </a:rPr>
              <a:t>meetings </a:t>
            </a:r>
            <a:r>
              <a:rPr sz="1200" b="0" spc="-5" dirty="0">
                <a:solidFill>
                  <a:srgbClr val="333333"/>
                </a:solidFill>
                <a:latin typeface="Fira Sans Light"/>
                <a:cs typeface="Fira Sans Light"/>
              </a:rPr>
              <a:t>held</a:t>
            </a:r>
            <a:r>
              <a:rPr sz="1200" b="0" spc="-60" dirty="0">
                <a:solidFill>
                  <a:srgbClr val="333333"/>
                </a:solidFill>
                <a:latin typeface="Fira Sans Light"/>
                <a:cs typeface="Fira Sans Light"/>
              </a:rPr>
              <a:t> </a:t>
            </a:r>
            <a:r>
              <a:rPr sz="1200" b="0" dirty="0">
                <a:solidFill>
                  <a:srgbClr val="333333"/>
                </a:solidFill>
                <a:latin typeface="Fira Sans Light"/>
                <a:cs typeface="Fira Sans Light"/>
              </a:rPr>
              <a:t>in</a:t>
            </a:r>
            <a:endParaRPr sz="1200">
              <a:latin typeface="Fira Sans Light"/>
              <a:cs typeface="Fira Sans Light"/>
            </a:endParaRPr>
          </a:p>
          <a:p>
            <a:pPr marL="251460" marR="5080" indent="-125730">
              <a:lnSpc>
                <a:spcPct val="111600"/>
              </a:lnSpc>
            </a:pPr>
            <a:r>
              <a:rPr sz="1200" b="1" spc="-25" dirty="0">
                <a:solidFill>
                  <a:srgbClr val="333333"/>
                </a:solidFill>
                <a:latin typeface="Fira Sans"/>
                <a:cs typeface="Fira Sans"/>
              </a:rPr>
              <a:t>K</a:t>
            </a:r>
            <a:r>
              <a:rPr sz="1200" b="1" dirty="0">
                <a:solidFill>
                  <a:srgbClr val="333333"/>
                </a:solidFill>
                <a:latin typeface="Fira Sans"/>
                <a:cs typeface="Fira Sans"/>
              </a:rPr>
              <a:t>waZulu-Natal  Mana</a:t>
            </a:r>
            <a:r>
              <a:rPr sz="1200" b="1" spc="-15" dirty="0">
                <a:solidFill>
                  <a:srgbClr val="333333"/>
                </a:solidFill>
                <a:latin typeface="Fira Sans"/>
                <a:cs typeface="Fira Sans"/>
              </a:rPr>
              <a:t>g</a:t>
            </a:r>
            <a:r>
              <a:rPr sz="1200" b="1" dirty="0">
                <a:solidFill>
                  <a:srgbClr val="333333"/>
                </a:solidFill>
                <a:latin typeface="Fira Sans"/>
                <a:cs typeface="Fira Sans"/>
              </a:rPr>
              <a:t>ement</a:t>
            </a:r>
            <a:endParaRPr sz="1200">
              <a:latin typeface="Fira Sans"/>
              <a:cs typeface="Fira Sans"/>
            </a:endParaRPr>
          </a:p>
          <a:p>
            <a:pPr marL="662305" algn="ctr">
              <a:lnSpc>
                <a:spcPct val="100000"/>
              </a:lnSpc>
              <a:spcBef>
                <a:spcPts val="170"/>
              </a:spcBef>
            </a:pPr>
            <a:r>
              <a:rPr sz="1200" b="1" spc="-15" dirty="0">
                <a:solidFill>
                  <a:srgbClr val="333333"/>
                </a:solidFill>
                <a:latin typeface="Fira Sans"/>
                <a:cs typeface="Fira Sans"/>
              </a:rPr>
              <a:t>R</a:t>
            </a:r>
            <a:r>
              <a:rPr sz="1200" b="1" dirty="0">
                <a:solidFill>
                  <a:srgbClr val="333333"/>
                </a:solidFill>
                <a:latin typeface="Fira Sans"/>
                <a:cs typeface="Fira Sans"/>
              </a:rPr>
              <a:t>egion</a:t>
            </a:r>
            <a:endParaRPr sz="1200">
              <a:latin typeface="Fira Sans"/>
              <a:cs typeface="Fira Sans"/>
            </a:endParaRPr>
          </a:p>
        </p:txBody>
      </p:sp>
      <p:sp>
        <p:nvSpPr>
          <p:cNvPr id="36" name="object 7">
            <a:extLst>
              <a:ext uri="{FF2B5EF4-FFF2-40B4-BE49-F238E27FC236}">
                <a16:creationId xmlns:a16="http://schemas.microsoft.com/office/drawing/2014/main" id="{5DD470FF-5838-30AC-1B45-D3AA116CF73F}"/>
              </a:ext>
            </a:extLst>
          </p:cNvPr>
          <p:cNvSpPr txBox="1"/>
          <p:nvPr/>
        </p:nvSpPr>
        <p:spPr>
          <a:xfrm>
            <a:off x="8688746" y="5551739"/>
            <a:ext cx="1451610" cy="1086485"/>
          </a:xfrm>
          <a:prstGeom prst="rect">
            <a:avLst/>
          </a:prstGeom>
        </p:spPr>
        <p:txBody>
          <a:bodyPr vert="horz" wrap="square" lIns="0" tIns="11430" rIns="0" bIns="0" rtlCol="0">
            <a:spAutoFit/>
          </a:bodyPr>
          <a:lstStyle/>
          <a:p>
            <a:pPr marL="981710">
              <a:lnSpc>
                <a:spcPts val="3835"/>
              </a:lnSpc>
              <a:spcBef>
                <a:spcPts val="90"/>
              </a:spcBef>
            </a:pPr>
            <a:r>
              <a:rPr sz="3300" b="1" spc="-5" dirty="0">
                <a:solidFill>
                  <a:srgbClr val="404042"/>
                </a:solidFill>
                <a:latin typeface="Fira Sans SemiBold"/>
                <a:cs typeface="Fira Sans SemiBold"/>
              </a:rPr>
              <a:t>20</a:t>
            </a:r>
            <a:endParaRPr sz="3300">
              <a:latin typeface="Fira Sans SemiBold"/>
              <a:cs typeface="Fira Sans SemiBold"/>
            </a:endParaRPr>
          </a:p>
          <a:p>
            <a:pPr marL="466090">
              <a:lnSpc>
                <a:spcPts val="1315"/>
              </a:lnSpc>
            </a:pPr>
            <a:r>
              <a:rPr sz="1200" b="0" dirty="0">
                <a:solidFill>
                  <a:srgbClr val="333333"/>
                </a:solidFill>
                <a:latin typeface="Fira Sans Light"/>
                <a:cs typeface="Fira Sans Light"/>
              </a:rPr>
              <a:t>meetings</a:t>
            </a:r>
            <a:r>
              <a:rPr sz="1200" b="0" spc="-65" dirty="0">
                <a:solidFill>
                  <a:srgbClr val="333333"/>
                </a:solidFill>
                <a:latin typeface="Fira Sans Light"/>
                <a:cs typeface="Fira Sans Light"/>
              </a:rPr>
              <a:t> </a:t>
            </a:r>
            <a:r>
              <a:rPr sz="1200" b="0" spc="-5" dirty="0">
                <a:solidFill>
                  <a:srgbClr val="333333"/>
                </a:solidFill>
                <a:latin typeface="Fira Sans Light"/>
                <a:cs typeface="Fira Sans Light"/>
              </a:rPr>
              <a:t>held</a:t>
            </a:r>
            <a:endParaRPr sz="1200">
              <a:latin typeface="Fira Sans Light"/>
              <a:cs typeface="Fira Sans Light"/>
            </a:endParaRPr>
          </a:p>
          <a:p>
            <a:pPr marL="12700" marR="5080" indent="337185" algn="r">
              <a:lnSpc>
                <a:spcPct val="111600"/>
              </a:lnSpc>
            </a:pPr>
            <a:r>
              <a:rPr sz="1200" b="0" dirty="0">
                <a:solidFill>
                  <a:srgbClr val="333333"/>
                </a:solidFill>
                <a:latin typeface="Fira Sans Light"/>
                <a:cs typeface="Fira Sans Light"/>
              </a:rPr>
              <a:t>in</a:t>
            </a:r>
            <a:r>
              <a:rPr sz="1200" b="0" spc="-45" dirty="0">
                <a:solidFill>
                  <a:srgbClr val="333333"/>
                </a:solidFill>
                <a:latin typeface="Fira Sans Light"/>
                <a:cs typeface="Fira Sans Light"/>
              </a:rPr>
              <a:t> </a:t>
            </a:r>
            <a:r>
              <a:rPr sz="1200" b="1" dirty="0">
                <a:solidFill>
                  <a:srgbClr val="333333"/>
                </a:solidFill>
                <a:latin typeface="Fira Sans"/>
                <a:cs typeface="Fira Sans"/>
              </a:rPr>
              <a:t>Eastern</a:t>
            </a:r>
            <a:r>
              <a:rPr sz="1200" b="1" spc="-40" dirty="0">
                <a:solidFill>
                  <a:srgbClr val="333333"/>
                </a:solidFill>
                <a:latin typeface="Fira Sans"/>
                <a:cs typeface="Fira Sans"/>
              </a:rPr>
              <a:t> </a:t>
            </a:r>
            <a:r>
              <a:rPr sz="1200" b="1" dirty="0">
                <a:solidFill>
                  <a:srgbClr val="333333"/>
                </a:solidFill>
                <a:latin typeface="Fira Sans"/>
                <a:cs typeface="Fira Sans"/>
              </a:rPr>
              <a:t>Cape  Management</a:t>
            </a:r>
            <a:r>
              <a:rPr sz="1200" b="1" spc="-85" dirty="0">
                <a:solidFill>
                  <a:srgbClr val="333333"/>
                </a:solidFill>
                <a:latin typeface="Fira Sans"/>
                <a:cs typeface="Fira Sans"/>
              </a:rPr>
              <a:t> </a:t>
            </a:r>
            <a:r>
              <a:rPr sz="1200" b="1" dirty="0">
                <a:solidFill>
                  <a:srgbClr val="333333"/>
                </a:solidFill>
                <a:latin typeface="Fira Sans"/>
                <a:cs typeface="Fira Sans"/>
              </a:rPr>
              <a:t>Region</a:t>
            </a:r>
            <a:endParaRPr sz="1200">
              <a:latin typeface="Fira Sans"/>
              <a:cs typeface="Fira Sans"/>
            </a:endParaRPr>
          </a:p>
        </p:txBody>
      </p:sp>
      <p:sp>
        <p:nvSpPr>
          <p:cNvPr id="37" name="object 8">
            <a:extLst>
              <a:ext uri="{FF2B5EF4-FFF2-40B4-BE49-F238E27FC236}">
                <a16:creationId xmlns:a16="http://schemas.microsoft.com/office/drawing/2014/main" id="{FE1246E3-30A4-38CF-BF27-32768A80343B}"/>
              </a:ext>
            </a:extLst>
          </p:cNvPr>
          <p:cNvSpPr/>
          <p:nvPr/>
        </p:nvSpPr>
        <p:spPr>
          <a:xfrm>
            <a:off x="2465447" y="3455137"/>
            <a:ext cx="2232025" cy="0"/>
          </a:xfrm>
          <a:custGeom>
            <a:avLst/>
            <a:gdLst/>
            <a:ahLst/>
            <a:cxnLst/>
            <a:rect l="l" t="t" r="r" b="b"/>
            <a:pathLst>
              <a:path w="2232025">
                <a:moveTo>
                  <a:pt x="2231593" y="0"/>
                </a:moveTo>
                <a:lnTo>
                  <a:pt x="0" y="0"/>
                </a:lnTo>
              </a:path>
            </a:pathLst>
          </a:custGeom>
          <a:ln w="17005">
            <a:solidFill>
              <a:srgbClr val="BCBEC0"/>
            </a:solidFill>
          </a:ln>
        </p:spPr>
        <p:txBody>
          <a:bodyPr wrap="square" lIns="0" tIns="0" rIns="0" bIns="0" rtlCol="0"/>
          <a:lstStyle/>
          <a:p>
            <a:endParaRPr/>
          </a:p>
        </p:txBody>
      </p:sp>
      <p:sp>
        <p:nvSpPr>
          <p:cNvPr id="38" name="object 9">
            <a:extLst>
              <a:ext uri="{FF2B5EF4-FFF2-40B4-BE49-F238E27FC236}">
                <a16:creationId xmlns:a16="http://schemas.microsoft.com/office/drawing/2014/main" id="{F3F0DF8F-49C0-3004-E320-31E55621E7C5}"/>
              </a:ext>
            </a:extLst>
          </p:cNvPr>
          <p:cNvSpPr/>
          <p:nvPr/>
        </p:nvSpPr>
        <p:spPr>
          <a:xfrm>
            <a:off x="2431436" y="3421127"/>
            <a:ext cx="68021" cy="68021"/>
          </a:xfrm>
          <a:prstGeom prst="rect">
            <a:avLst/>
          </a:prstGeom>
          <a:blipFill>
            <a:blip r:embed="rId2" cstate="print"/>
            <a:stretch>
              <a:fillRect/>
            </a:stretch>
          </a:blipFill>
        </p:spPr>
        <p:txBody>
          <a:bodyPr wrap="square" lIns="0" tIns="0" rIns="0" bIns="0" rtlCol="0"/>
          <a:lstStyle/>
          <a:p>
            <a:endParaRPr/>
          </a:p>
        </p:txBody>
      </p:sp>
      <p:sp>
        <p:nvSpPr>
          <p:cNvPr id="39" name="object 10">
            <a:extLst>
              <a:ext uri="{FF2B5EF4-FFF2-40B4-BE49-F238E27FC236}">
                <a16:creationId xmlns:a16="http://schemas.microsoft.com/office/drawing/2014/main" id="{A1492BE1-0B60-37CC-9856-EDBCEE14DDFB}"/>
              </a:ext>
            </a:extLst>
          </p:cNvPr>
          <p:cNvSpPr/>
          <p:nvPr/>
        </p:nvSpPr>
        <p:spPr>
          <a:xfrm>
            <a:off x="8509630" y="1737583"/>
            <a:ext cx="1583690" cy="0"/>
          </a:xfrm>
          <a:custGeom>
            <a:avLst/>
            <a:gdLst/>
            <a:ahLst/>
            <a:cxnLst/>
            <a:rect l="l" t="t" r="r" b="b"/>
            <a:pathLst>
              <a:path w="1583690">
                <a:moveTo>
                  <a:pt x="0" y="0"/>
                </a:moveTo>
                <a:lnTo>
                  <a:pt x="1583448" y="0"/>
                </a:lnTo>
              </a:path>
            </a:pathLst>
          </a:custGeom>
          <a:ln w="17005">
            <a:solidFill>
              <a:srgbClr val="BCBEC0"/>
            </a:solidFill>
          </a:ln>
        </p:spPr>
        <p:txBody>
          <a:bodyPr wrap="square" lIns="0" tIns="0" rIns="0" bIns="0" rtlCol="0"/>
          <a:lstStyle/>
          <a:p>
            <a:endParaRPr/>
          </a:p>
        </p:txBody>
      </p:sp>
      <p:sp>
        <p:nvSpPr>
          <p:cNvPr id="40" name="object 11">
            <a:extLst>
              <a:ext uri="{FF2B5EF4-FFF2-40B4-BE49-F238E27FC236}">
                <a16:creationId xmlns:a16="http://schemas.microsoft.com/office/drawing/2014/main" id="{C6DFC299-2DEF-7EFE-2514-3DDC5781DB5E}"/>
              </a:ext>
            </a:extLst>
          </p:cNvPr>
          <p:cNvSpPr/>
          <p:nvPr/>
        </p:nvSpPr>
        <p:spPr>
          <a:xfrm>
            <a:off x="10059062" y="1703572"/>
            <a:ext cx="68021" cy="68021"/>
          </a:xfrm>
          <a:prstGeom prst="rect">
            <a:avLst/>
          </a:prstGeom>
          <a:blipFill>
            <a:blip r:embed="rId3" cstate="print"/>
            <a:stretch>
              <a:fillRect/>
            </a:stretch>
          </a:blipFill>
        </p:spPr>
        <p:txBody>
          <a:bodyPr wrap="square" lIns="0" tIns="0" rIns="0" bIns="0" rtlCol="0"/>
          <a:lstStyle/>
          <a:p>
            <a:endParaRPr/>
          </a:p>
        </p:txBody>
      </p:sp>
      <p:sp>
        <p:nvSpPr>
          <p:cNvPr id="41" name="object 12">
            <a:extLst>
              <a:ext uri="{FF2B5EF4-FFF2-40B4-BE49-F238E27FC236}">
                <a16:creationId xmlns:a16="http://schemas.microsoft.com/office/drawing/2014/main" id="{5102143B-7D90-5F48-F1AC-1509D7903721}"/>
              </a:ext>
            </a:extLst>
          </p:cNvPr>
          <p:cNvSpPr/>
          <p:nvPr/>
        </p:nvSpPr>
        <p:spPr>
          <a:xfrm>
            <a:off x="2465443" y="5629831"/>
            <a:ext cx="1545590" cy="0"/>
          </a:xfrm>
          <a:custGeom>
            <a:avLst/>
            <a:gdLst/>
            <a:ahLst/>
            <a:cxnLst/>
            <a:rect l="l" t="t" r="r" b="b"/>
            <a:pathLst>
              <a:path w="1545589">
                <a:moveTo>
                  <a:pt x="1545450" y="0"/>
                </a:moveTo>
                <a:lnTo>
                  <a:pt x="0" y="0"/>
                </a:lnTo>
              </a:path>
            </a:pathLst>
          </a:custGeom>
          <a:ln w="17005">
            <a:solidFill>
              <a:srgbClr val="BCBEC0"/>
            </a:solidFill>
          </a:ln>
        </p:spPr>
        <p:txBody>
          <a:bodyPr wrap="square" lIns="0" tIns="0" rIns="0" bIns="0" rtlCol="0"/>
          <a:lstStyle/>
          <a:p>
            <a:endParaRPr/>
          </a:p>
        </p:txBody>
      </p:sp>
      <p:sp>
        <p:nvSpPr>
          <p:cNvPr id="42" name="object 13">
            <a:extLst>
              <a:ext uri="{FF2B5EF4-FFF2-40B4-BE49-F238E27FC236}">
                <a16:creationId xmlns:a16="http://schemas.microsoft.com/office/drawing/2014/main" id="{A34FD36D-9442-08F8-6E5E-B75215039607}"/>
              </a:ext>
            </a:extLst>
          </p:cNvPr>
          <p:cNvSpPr/>
          <p:nvPr/>
        </p:nvSpPr>
        <p:spPr>
          <a:xfrm>
            <a:off x="2431436" y="5595820"/>
            <a:ext cx="68021" cy="68021"/>
          </a:xfrm>
          <a:prstGeom prst="rect">
            <a:avLst/>
          </a:prstGeom>
          <a:blipFill>
            <a:blip r:embed="rId4" cstate="print"/>
            <a:stretch>
              <a:fillRect/>
            </a:stretch>
          </a:blipFill>
        </p:spPr>
        <p:txBody>
          <a:bodyPr wrap="square" lIns="0" tIns="0" rIns="0" bIns="0" rtlCol="0"/>
          <a:lstStyle/>
          <a:p>
            <a:endParaRPr/>
          </a:p>
        </p:txBody>
      </p:sp>
      <p:sp>
        <p:nvSpPr>
          <p:cNvPr id="43" name="object 14">
            <a:extLst>
              <a:ext uri="{FF2B5EF4-FFF2-40B4-BE49-F238E27FC236}">
                <a16:creationId xmlns:a16="http://schemas.microsoft.com/office/drawing/2014/main" id="{F7E664E3-E5AA-203E-C031-5A4DA1416A37}"/>
              </a:ext>
            </a:extLst>
          </p:cNvPr>
          <p:cNvSpPr/>
          <p:nvPr/>
        </p:nvSpPr>
        <p:spPr>
          <a:xfrm>
            <a:off x="8919321" y="3730016"/>
            <a:ext cx="1174115" cy="0"/>
          </a:xfrm>
          <a:custGeom>
            <a:avLst/>
            <a:gdLst/>
            <a:ahLst/>
            <a:cxnLst/>
            <a:rect l="l" t="t" r="r" b="b"/>
            <a:pathLst>
              <a:path w="1174115">
                <a:moveTo>
                  <a:pt x="0" y="0"/>
                </a:moveTo>
                <a:lnTo>
                  <a:pt x="1173746" y="0"/>
                </a:lnTo>
              </a:path>
            </a:pathLst>
          </a:custGeom>
          <a:ln w="17005">
            <a:solidFill>
              <a:srgbClr val="BCBEC0"/>
            </a:solidFill>
          </a:ln>
        </p:spPr>
        <p:txBody>
          <a:bodyPr wrap="square" lIns="0" tIns="0" rIns="0" bIns="0" rtlCol="0"/>
          <a:lstStyle/>
          <a:p>
            <a:endParaRPr/>
          </a:p>
        </p:txBody>
      </p:sp>
      <p:sp>
        <p:nvSpPr>
          <p:cNvPr id="44" name="object 15">
            <a:extLst>
              <a:ext uri="{FF2B5EF4-FFF2-40B4-BE49-F238E27FC236}">
                <a16:creationId xmlns:a16="http://schemas.microsoft.com/office/drawing/2014/main" id="{31C3631B-8879-1AD2-C1E9-B8E91BF99784}"/>
              </a:ext>
            </a:extLst>
          </p:cNvPr>
          <p:cNvSpPr/>
          <p:nvPr/>
        </p:nvSpPr>
        <p:spPr>
          <a:xfrm>
            <a:off x="10059062" y="3696006"/>
            <a:ext cx="68021" cy="68021"/>
          </a:xfrm>
          <a:prstGeom prst="rect">
            <a:avLst/>
          </a:prstGeom>
          <a:blipFill>
            <a:blip r:embed="rId5" cstate="print"/>
            <a:stretch>
              <a:fillRect/>
            </a:stretch>
          </a:blipFill>
        </p:spPr>
        <p:txBody>
          <a:bodyPr wrap="square" lIns="0" tIns="0" rIns="0" bIns="0" rtlCol="0"/>
          <a:lstStyle/>
          <a:p>
            <a:endParaRPr/>
          </a:p>
        </p:txBody>
      </p:sp>
      <p:sp>
        <p:nvSpPr>
          <p:cNvPr id="45" name="object 16">
            <a:extLst>
              <a:ext uri="{FF2B5EF4-FFF2-40B4-BE49-F238E27FC236}">
                <a16:creationId xmlns:a16="http://schemas.microsoft.com/office/drawing/2014/main" id="{C4E5E5BA-6A70-319A-063C-19A713018743}"/>
              </a:ext>
            </a:extLst>
          </p:cNvPr>
          <p:cNvSpPr/>
          <p:nvPr/>
        </p:nvSpPr>
        <p:spPr>
          <a:xfrm>
            <a:off x="7465913" y="5540549"/>
            <a:ext cx="2627630" cy="0"/>
          </a:xfrm>
          <a:custGeom>
            <a:avLst/>
            <a:gdLst/>
            <a:ahLst/>
            <a:cxnLst/>
            <a:rect l="l" t="t" r="r" b="b"/>
            <a:pathLst>
              <a:path w="2627629">
                <a:moveTo>
                  <a:pt x="0" y="0"/>
                </a:moveTo>
                <a:lnTo>
                  <a:pt x="2627160" y="0"/>
                </a:lnTo>
              </a:path>
            </a:pathLst>
          </a:custGeom>
          <a:ln w="17005">
            <a:solidFill>
              <a:srgbClr val="BCBEC0"/>
            </a:solidFill>
          </a:ln>
        </p:spPr>
        <p:txBody>
          <a:bodyPr wrap="square" lIns="0" tIns="0" rIns="0" bIns="0" rtlCol="0"/>
          <a:lstStyle/>
          <a:p>
            <a:endParaRPr/>
          </a:p>
        </p:txBody>
      </p:sp>
      <p:sp>
        <p:nvSpPr>
          <p:cNvPr id="46" name="object 17">
            <a:extLst>
              <a:ext uri="{FF2B5EF4-FFF2-40B4-BE49-F238E27FC236}">
                <a16:creationId xmlns:a16="http://schemas.microsoft.com/office/drawing/2014/main" id="{F010B6EE-62DE-573D-BD8F-97A0D8A775B2}"/>
              </a:ext>
            </a:extLst>
          </p:cNvPr>
          <p:cNvSpPr/>
          <p:nvPr/>
        </p:nvSpPr>
        <p:spPr>
          <a:xfrm>
            <a:off x="10059062" y="5506538"/>
            <a:ext cx="68021" cy="68021"/>
          </a:xfrm>
          <a:prstGeom prst="rect">
            <a:avLst/>
          </a:prstGeom>
          <a:blipFill>
            <a:blip r:embed="rId3" cstate="print"/>
            <a:stretch>
              <a:fillRect/>
            </a:stretch>
          </a:blipFill>
        </p:spPr>
        <p:txBody>
          <a:bodyPr wrap="square" lIns="0" tIns="0" rIns="0" bIns="0" rtlCol="0"/>
          <a:lstStyle/>
          <a:p>
            <a:endParaRPr/>
          </a:p>
        </p:txBody>
      </p:sp>
      <p:sp>
        <p:nvSpPr>
          <p:cNvPr id="47" name="object 18">
            <a:extLst>
              <a:ext uri="{FF2B5EF4-FFF2-40B4-BE49-F238E27FC236}">
                <a16:creationId xmlns:a16="http://schemas.microsoft.com/office/drawing/2014/main" id="{659E6C09-C124-893C-266E-9735A2385875}"/>
              </a:ext>
            </a:extLst>
          </p:cNvPr>
          <p:cNvSpPr/>
          <p:nvPr/>
        </p:nvSpPr>
        <p:spPr>
          <a:xfrm>
            <a:off x="3441286" y="1458526"/>
            <a:ext cx="5643579" cy="4707241"/>
          </a:xfrm>
          <a:prstGeom prst="rect">
            <a:avLst/>
          </a:prstGeom>
          <a:blipFill>
            <a:blip r:embed="rId6" cstate="print"/>
            <a:stretch>
              <a:fillRect/>
            </a:stretch>
          </a:blipFill>
        </p:spPr>
        <p:txBody>
          <a:bodyPr wrap="square" lIns="0" tIns="0" rIns="0" bIns="0" rtlCol="0"/>
          <a:lstStyle/>
          <a:p>
            <a:endParaRPr dirty="0"/>
          </a:p>
        </p:txBody>
      </p:sp>
      <p:sp>
        <p:nvSpPr>
          <p:cNvPr id="48" name="object 19">
            <a:extLst>
              <a:ext uri="{FF2B5EF4-FFF2-40B4-BE49-F238E27FC236}">
                <a16:creationId xmlns:a16="http://schemas.microsoft.com/office/drawing/2014/main" id="{416FA04B-6F40-6F70-ADCD-903A54D32A9C}"/>
              </a:ext>
            </a:extLst>
          </p:cNvPr>
          <p:cNvSpPr/>
          <p:nvPr/>
        </p:nvSpPr>
        <p:spPr>
          <a:xfrm>
            <a:off x="3923372" y="4655705"/>
            <a:ext cx="2196096" cy="1752600"/>
          </a:xfrm>
          <a:prstGeom prst="rect">
            <a:avLst/>
          </a:prstGeom>
          <a:blipFill>
            <a:blip r:embed="rId7" cstate="print"/>
            <a:stretch>
              <a:fillRect/>
            </a:stretch>
          </a:blipFill>
        </p:spPr>
        <p:txBody>
          <a:bodyPr wrap="square" lIns="0" tIns="0" rIns="0" bIns="0" rtlCol="0"/>
          <a:lstStyle/>
          <a:p>
            <a:endParaRPr/>
          </a:p>
        </p:txBody>
      </p:sp>
      <p:sp>
        <p:nvSpPr>
          <p:cNvPr id="49" name="object 20">
            <a:extLst>
              <a:ext uri="{FF2B5EF4-FFF2-40B4-BE49-F238E27FC236}">
                <a16:creationId xmlns:a16="http://schemas.microsoft.com/office/drawing/2014/main" id="{9213F3DE-4EAA-9520-B5E1-E73A0D7B250E}"/>
              </a:ext>
            </a:extLst>
          </p:cNvPr>
          <p:cNvSpPr/>
          <p:nvPr/>
        </p:nvSpPr>
        <p:spPr>
          <a:xfrm>
            <a:off x="3923369" y="4653041"/>
            <a:ext cx="2196465" cy="1755775"/>
          </a:xfrm>
          <a:custGeom>
            <a:avLst/>
            <a:gdLst/>
            <a:ahLst/>
            <a:cxnLst/>
            <a:rect l="l" t="t" r="r" b="b"/>
            <a:pathLst>
              <a:path w="2196465" h="1755775">
                <a:moveTo>
                  <a:pt x="1979155" y="1406652"/>
                </a:moveTo>
                <a:lnTo>
                  <a:pt x="1962759" y="1416646"/>
                </a:lnTo>
                <a:lnTo>
                  <a:pt x="1939023" y="1417421"/>
                </a:lnTo>
                <a:lnTo>
                  <a:pt x="1927085" y="1422742"/>
                </a:lnTo>
                <a:lnTo>
                  <a:pt x="1912785" y="1433906"/>
                </a:lnTo>
                <a:lnTo>
                  <a:pt x="1913966" y="1455318"/>
                </a:lnTo>
                <a:lnTo>
                  <a:pt x="1910422" y="1458048"/>
                </a:lnTo>
                <a:lnTo>
                  <a:pt x="1878545" y="1456105"/>
                </a:lnTo>
                <a:lnTo>
                  <a:pt x="1862810" y="1450644"/>
                </a:lnTo>
                <a:lnTo>
                  <a:pt x="1805101" y="1449997"/>
                </a:lnTo>
                <a:lnTo>
                  <a:pt x="1786864" y="1444421"/>
                </a:lnTo>
                <a:lnTo>
                  <a:pt x="1772310" y="1451432"/>
                </a:lnTo>
                <a:lnTo>
                  <a:pt x="1757222" y="1441691"/>
                </a:lnTo>
                <a:lnTo>
                  <a:pt x="1717878" y="1429232"/>
                </a:lnTo>
                <a:lnTo>
                  <a:pt x="1708035" y="1426641"/>
                </a:lnTo>
                <a:lnTo>
                  <a:pt x="1704492" y="1429105"/>
                </a:lnTo>
                <a:lnTo>
                  <a:pt x="1644294" y="1414056"/>
                </a:lnTo>
                <a:lnTo>
                  <a:pt x="1637728" y="1414056"/>
                </a:lnTo>
                <a:lnTo>
                  <a:pt x="1610842" y="1436890"/>
                </a:lnTo>
                <a:lnTo>
                  <a:pt x="1604289" y="1435722"/>
                </a:lnTo>
                <a:lnTo>
                  <a:pt x="1595894" y="1440141"/>
                </a:lnTo>
                <a:lnTo>
                  <a:pt x="1554835" y="1436370"/>
                </a:lnTo>
                <a:lnTo>
                  <a:pt x="1526501" y="1438973"/>
                </a:lnTo>
                <a:lnTo>
                  <a:pt x="1499882" y="1449743"/>
                </a:lnTo>
                <a:lnTo>
                  <a:pt x="1487678" y="1462849"/>
                </a:lnTo>
                <a:lnTo>
                  <a:pt x="1483487" y="1481797"/>
                </a:lnTo>
                <a:lnTo>
                  <a:pt x="1500657" y="1491792"/>
                </a:lnTo>
                <a:lnTo>
                  <a:pt x="1484274" y="1498676"/>
                </a:lnTo>
                <a:lnTo>
                  <a:pt x="1449641" y="1500492"/>
                </a:lnTo>
                <a:lnTo>
                  <a:pt x="1422095" y="1515021"/>
                </a:lnTo>
                <a:lnTo>
                  <a:pt x="1415402" y="1529041"/>
                </a:lnTo>
                <a:lnTo>
                  <a:pt x="1416723" y="1533842"/>
                </a:lnTo>
                <a:lnTo>
                  <a:pt x="1427480" y="1537868"/>
                </a:lnTo>
                <a:lnTo>
                  <a:pt x="1414221" y="1545005"/>
                </a:lnTo>
                <a:lnTo>
                  <a:pt x="1413040" y="1550593"/>
                </a:lnTo>
                <a:lnTo>
                  <a:pt x="1417116" y="1553578"/>
                </a:lnTo>
                <a:lnTo>
                  <a:pt x="1407668" y="1555648"/>
                </a:lnTo>
                <a:lnTo>
                  <a:pt x="1401241" y="1563433"/>
                </a:lnTo>
                <a:lnTo>
                  <a:pt x="1382090" y="1570570"/>
                </a:lnTo>
                <a:lnTo>
                  <a:pt x="1341958" y="1576285"/>
                </a:lnTo>
                <a:lnTo>
                  <a:pt x="1287919" y="1560449"/>
                </a:lnTo>
                <a:lnTo>
                  <a:pt x="1256563" y="1565122"/>
                </a:lnTo>
                <a:lnTo>
                  <a:pt x="1249743" y="1569021"/>
                </a:lnTo>
                <a:lnTo>
                  <a:pt x="1251839" y="1575511"/>
                </a:lnTo>
                <a:lnTo>
                  <a:pt x="1246860" y="1574990"/>
                </a:lnTo>
                <a:lnTo>
                  <a:pt x="1239647" y="1583296"/>
                </a:lnTo>
                <a:lnTo>
                  <a:pt x="1208951" y="1594713"/>
                </a:lnTo>
                <a:lnTo>
                  <a:pt x="1149146" y="1570837"/>
                </a:lnTo>
                <a:lnTo>
                  <a:pt x="1105598" y="1563827"/>
                </a:lnTo>
                <a:lnTo>
                  <a:pt x="1072934" y="1566811"/>
                </a:lnTo>
                <a:lnTo>
                  <a:pt x="1055357" y="1577200"/>
                </a:lnTo>
                <a:lnTo>
                  <a:pt x="1054569" y="1582254"/>
                </a:lnTo>
                <a:lnTo>
                  <a:pt x="1061529" y="1593545"/>
                </a:lnTo>
                <a:lnTo>
                  <a:pt x="1059561" y="1602638"/>
                </a:lnTo>
                <a:lnTo>
                  <a:pt x="1053261" y="1608607"/>
                </a:lnTo>
                <a:lnTo>
                  <a:pt x="990434" y="1598091"/>
                </a:lnTo>
                <a:lnTo>
                  <a:pt x="946619" y="1606524"/>
                </a:lnTo>
                <a:lnTo>
                  <a:pt x="928001" y="1614309"/>
                </a:lnTo>
                <a:lnTo>
                  <a:pt x="910551" y="1629244"/>
                </a:lnTo>
                <a:lnTo>
                  <a:pt x="901369" y="1648193"/>
                </a:lnTo>
                <a:lnTo>
                  <a:pt x="882218" y="1656105"/>
                </a:lnTo>
                <a:lnTo>
                  <a:pt x="876579" y="1663890"/>
                </a:lnTo>
                <a:lnTo>
                  <a:pt x="846937" y="1679854"/>
                </a:lnTo>
                <a:lnTo>
                  <a:pt x="843660" y="1694916"/>
                </a:lnTo>
                <a:lnTo>
                  <a:pt x="821093" y="1698294"/>
                </a:lnTo>
                <a:lnTo>
                  <a:pt x="793153" y="1713738"/>
                </a:lnTo>
                <a:lnTo>
                  <a:pt x="781875" y="1728266"/>
                </a:lnTo>
                <a:lnTo>
                  <a:pt x="782015" y="1739557"/>
                </a:lnTo>
                <a:lnTo>
                  <a:pt x="787514" y="1742681"/>
                </a:lnTo>
                <a:lnTo>
                  <a:pt x="785152" y="1746046"/>
                </a:lnTo>
                <a:lnTo>
                  <a:pt x="775182" y="1746834"/>
                </a:lnTo>
                <a:lnTo>
                  <a:pt x="769543" y="1754225"/>
                </a:lnTo>
                <a:lnTo>
                  <a:pt x="761542" y="1755267"/>
                </a:lnTo>
                <a:lnTo>
                  <a:pt x="749871" y="1747354"/>
                </a:lnTo>
                <a:lnTo>
                  <a:pt x="742657" y="1747608"/>
                </a:lnTo>
                <a:lnTo>
                  <a:pt x="739775" y="1740725"/>
                </a:lnTo>
                <a:lnTo>
                  <a:pt x="722325" y="1727492"/>
                </a:lnTo>
                <a:lnTo>
                  <a:pt x="659498" y="1725803"/>
                </a:lnTo>
                <a:lnTo>
                  <a:pt x="653592" y="1731391"/>
                </a:lnTo>
                <a:lnTo>
                  <a:pt x="655167" y="1733981"/>
                </a:lnTo>
                <a:lnTo>
                  <a:pt x="641921" y="1737614"/>
                </a:lnTo>
                <a:lnTo>
                  <a:pt x="638378" y="1734108"/>
                </a:lnTo>
                <a:lnTo>
                  <a:pt x="642975" y="1730997"/>
                </a:lnTo>
                <a:lnTo>
                  <a:pt x="639953" y="1722691"/>
                </a:lnTo>
                <a:lnTo>
                  <a:pt x="631952" y="1724113"/>
                </a:lnTo>
                <a:lnTo>
                  <a:pt x="628027" y="1712950"/>
                </a:lnTo>
                <a:lnTo>
                  <a:pt x="611365" y="1705559"/>
                </a:lnTo>
                <a:lnTo>
                  <a:pt x="603491" y="1689468"/>
                </a:lnTo>
                <a:lnTo>
                  <a:pt x="577126" y="1681937"/>
                </a:lnTo>
                <a:lnTo>
                  <a:pt x="572147" y="1669084"/>
                </a:lnTo>
                <a:lnTo>
                  <a:pt x="564540" y="1662468"/>
                </a:lnTo>
                <a:lnTo>
                  <a:pt x="523354" y="1672983"/>
                </a:lnTo>
                <a:lnTo>
                  <a:pt x="527938" y="1665185"/>
                </a:lnTo>
                <a:lnTo>
                  <a:pt x="536473" y="1662988"/>
                </a:lnTo>
                <a:lnTo>
                  <a:pt x="544995" y="1642224"/>
                </a:lnTo>
                <a:lnTo>
                  <a:pt x="553389" y="1636115"/>
                </a:lnTo>
                <a:lnTo>
                  <a:pt x="545122" y="1609509"/>
                </a:lnTo>
                <a:lnTo>
                  <a:pt x="529513" y="1587449"/>
                </a:lnTo>
                <a:lnTo>
                  <a:pt x="534504" y="1583690"/>
                </a:lnTo>
                <a:lnTo>
                  <a:pt x="543941" y="1589519"/>
                </a:lnTo>
                <a:lnTo>
                  <a:pt x="547484" y="1584858"/>
                </a:lnTo>
                <a:lnTo>
                  <a:pt x="556272" y="1583550"/>
                </a:lnTo>
                <a:lnTo>
                  <a:pt x="554443" y="1581734"/>
                </a:lnTo>
                <a:lnTo>
                  <a:pt x="531876" y="1581353"/>
                </a:lnTo>
                <a:lnTo>
                  <a:pt x="525322" y="1584591"/>
                </a:lnTo>
                <a:lnTo>
                  <a:pt x="517055" y="1581607"/>
                </a:lnTo>
                <a:lnTo>
                  <a:pt x="499605" y="1593811"/>
                </a:lnTo>
                <a:lnTo>
                  <a:pt x="487806" y="1587449"/>
                </a:lnTo>
                <a:lnTo>
                  <a:pt x="466420" y="1585239"/>
                </a:lnTo>
                <a:lnTo>
                  <a:pt x="463803" y="1580565"/>
                </a:lnTo>
                <a:lnTo>
                  <a:pt x="467741" y="1576679"/>
                </a:lnTo>
                <a:lnTo>
                  <a:pt x="458558" y="1564868"/>
                </a:lnTo>
                <a:lnTo>
                  <a:pt x="469176" y="1558759"/>
                </a:lnTo>
                <a:lnTo>
                  <a:pt x="466813" y="1556816"/>
                </a:lnTo>
                <a:lnTo>
                  <a:pt x="471931" y="1545399"/>
                </a:lnTo>
                <a:lnTo>
                  <a:pt x="464985" y="1547609"/>
                </a:lnTo>
                <a:lnTo>
                  <a:pt x="455930" y="1557464"/>
                </a:lnTo>
                <a:lnTo>
                  <a:pt x="457771" y="1564220"/>
                </a:lnTo>
                <a:lnTo>
                  <a:pt x="437705" y="1553832"/>
                </a:lnTo>
                <a:lnTo>
                  <a:pt x="423278" y="1555915"/>
                </a:lnTo>
                <a:lnTo>
                  <a:pt x="413829" y="1563179"/>
                </a:lnTo>
                <a:lnTo>
                  <a:pt x="394677" y="1560449"/>
                </a:lnTo>
                <a:lnTo>
                  <a:pt x="389826" y="1567726"/>
                </a:lnTo>
                <a:lnTo>
                  <a:pt x="378155" y="1566037"/>
                </a:lnTo>
                <a:lnTo>
                  <a:pt x="378015" y="1573301"/>
                </a:lnTo>
                <a:lnTo>
                  <a:pt x="370014" y="1568500"/>
                </a:lnTo>
                <a:lnTo>
                  <a:pt x="366090" y="1573047"/>
                </a:lnTo>
                <a:lnTo>
                  <a:pt x="359918" y="1556689"/>
                </a:lnTo>
                <a:lnTo>
                  <a:pt x="367131" y="1552930"/>
                </a:lnTo>
                <a:lnTo>
                  <a:pt x="360832" y="1536052"/>
                </a:lnTo>
                <a:lnTo>
                  <a:pt x="373951" y="1523199"/>
                </a:lnTo>
                <a:lnTo>
                  <a:pt x="375526" y="1517103"/>
                </a:lnTo>
                <a:lnTo>
                  <a:pt x="362673" y="1492059"/>
                </a:lnTo>
                <a:lnTo>
                  <a:pt x="379730" y="1479207"/>
                </a:lnTo>
                <a:lnTo>
                  <a:pt x="361099" y="1456105"/>
                </a:lnTo>
                <a:lnTo>
                  <a:pt x="345884" y="1447927"/>
                </a:lnTo>
                <a:lnTo>
                  <a:pt x="326859" y="1444548"/>
                </a:lnTo>
                <a:lnTo>
                  <a:pt x="292506" y="1445717"/>
                </a:lnTo>
                <a:lnTo>
                  <a:pt x="252628" y="1455458"/>
                </a:lnTo>
                <a:lnTo>
                  <a:pt x="233476" y="1469212"/>
                </a:lnTo>
                <a:lnTo>
                  <a:pt x="229019" y="1490891"/>
                </a:lnTo>
                <a:lnTo>
                  <a:pt x="239636" y="1496072"/>
                </a:lnTo>
                <a:lnTo>
                  <a:pt x="247116" y="1512824"/>
                </a:lnTo>
                <a:lnTo>
                  <a:pt x="241211" y="1543964"/>
                </a:lnTo>
                <a:lnTo>
                  <a:pt x="245414" y="1553438"/>
                </a:lnTo>
                <a:lnTo>
                  <a:pt x="254063" y="1560576"/>
                </a:lnTo>
                <a:lnTo>
                  <a:pt x="245935" y="1560969"/>
                </a:lnTo>
                <a:lnTo>
                  <a:pt x="238848" y="1552143"/>
                </a:lnTo>
                <a:lnTo>
                  <a:pt x="226390" y="1546174"/>
                </a:lnTo>
                <a:lnTo>
                  <a:pt x="213664" y="1521777"/>
                </a:lnTo>
                <a:lnTo>
                  <a:pt x="210388" y="1494523"/>
                </a:lnTo>
                <a:lnTo>
                  <a:pt x="203835" y="1486992"/>
                </a:lnTo>
                <a:lnTo>
                  <a:pt x="198589" y="1487385"/>
                </a:lnTo>
                <a:lnTo>
                  <a:pt x="192684" y="1475435"/>
                </a:lnTo>
                <a:lnTo>
                  <a:pt x="204355" y="1465453"/>
                </a:lnTo>
                <a:lnTo>
                  <a:pt x="203301" y="1452473"/>
                </a:lnTo>
                <a:lnTo>
                  <a:pt x="209600" y="1441043"/>
                </a:lnTo>
                <a:lnTo>
                  <a:pt x="207771" y="1436509"/>
                </a:lnTo>
                <a:lnTo>
                  <a:pt x="203174" y="1434299"/>
                </a:lnTo>
                <a:lnTo>
                  <a:pt x="199631" y="1440522"/>
                </a:lnTo>
                <a:lnTo>
                  <a:pt x="188620" y="1431048"/>
                </a:lnTo>
                <a:lnTo>
                  <a:pt x="196748" y="1425079"/>
                </a:lnTo>
                <a:lnTo>
                  <a:pt x="202260" y="1410030"/>
                </a:lnTo>
                <a:lnTo>
                  <a:pt x="210388" y="1404569"/>
                </a:lnTo>
                <a:lnTo>
                  <a:pt x="209867" y="1390815"/>
                </a:lnTo>
                <a:lnTo>
                  <a:pt x="219697" y="1374597"/>
                </a:lnTo>
                <a:lnTo>
                  <a:pt x="230327" y="1374330"/>
                </a:lnTo>
                <a:lnTo>
                  <a:pt x="233870" y="1383030"/>
                </a:lnTo>
                <a:lnTo>
                  <a:pt x="244881" y="1377975"/>
                </a:lnTo>
                <a:lnTo>
                  <a:pt x="250266" y="1365770"/>
                </a:lnTo>
                <a:lnTo>
                  <a:pt x="249478" y="1351356"/>
                </a:lnTo>
                <a:lnTo>
                  <a:pt x="236232" y="1324622"/>
                </a:lnTo>
                <a:lnTo>
                  <a:pt x="233210" y="1291526"/>
                </a:lnTo>
                <a:lnTo>
                  <a:pt x="219443" y="1264539"/>
                </a:lnTo>
                <a:lnTo>
                  <a:pt x="212089" y="1262202"/>
                </a:lnTo>
                <a:lnTo>
                  <a:pt x="205930" y="1246492"/>
                </a:lnTo>
                <a:lnTo>
                  <a:pt x="188874" y="1240523"/>
                </a:lnTo>
                <a:lnTo>
                  <a:pt x="191503" y="1217676"/>
                </a:lnTo>
                <a:lnTo>
                  <a:pt x="181533" y="1196530"/>
                </a:lnTo>
                <a:lnTo>
                  <a:pt x="165265" y="1178750"/>
                </a:lnTo>
                <a:lnTo>
                  <a:pt x="133794" y="1155636"/>
                </a:lnTo>
                <a:lnTo>
                  <a:pt x="138899" y="1150454"/>
                </a:lnTo>
                <a:lnTo>
                  <a:pt x="138379" y="1144219"/>
                </a:lnTo>
                <a:lnTo>
                  <a:pt x="117259" y="1105281"/>
                </a:lnTo>
                <a:lnTo>
                  <a:pt x="87096" y="1073353"/>
                </a:lnTo>
                <a:lnTo>
                  <a:pt x="73710" y="1068298"/>
                </a:lnTo>
                <a:lnTo>
                  <a:pt x="74891" y="1061808"/>
                </a:lnTo>
                <a:lnTo>
                  <a:pt x="67284" y="1055700"/>
                </a:lnTo>
                <a:lnTo>
                  <a:pt x="69519" y="1051026"/>
                </a:lnTo>
                <a:lnTo>
                  <a:pt x="73710" y="1052461"/>
                </a:lnTo>
                <a:lnTo>
                  <a:pt x="77000" y="1039736"/>
                </a:lnTo>
                <a:lnTo>
                  <a:pt x="82372" y="1041171"/>
                </a:lnTo>
                <a:lnTo>
                  <a:pt x="88798" y="1051420"/>
                </a:lnTo>
                <a:lnTo>
                  <a:pt x="88404" y="1061542"/>
                </a:lnTo>
                <a:lnTo>
                  <a:pt x="94437" y="1064272"/>
                </a:lnTo>
                <a:lnTo>
                  <a:pt x="92075" y="1070762"/>
                </a:lnTo>
                <a:lnTo>
                  <a:pt x="101650" y="1075042"/>
                </a:lnTo>
                <a:lnTo>
                  <a:pt x="114896" y="1093736"/>
                </a:lnTo>
                <a:lnTo>
                  <a:pt x="120929" y="1094117"/>
                </a:lnTo>
                <a:lnTo>
                  <a:pt x="126314" y="1088796"/>
                </a:lnTo>
                <a:lnTo>
                  <a:pt x="125920" y="1085684"/>
                </a:lnTo>
                <a:lnTo>
                  <a:pt x="121716" y="1089190"/>
                </a:lnTo>
                <a:lnTo>
                  <a:pt x="112280" y="1082306"/>
                </a:lnTo>
                <a:lnTo>
                  <a:pt x="114896" y="1071016"/>
                </a:lnTo>
                <a:lnTo>
                  <a:pt x="94310" y="1054404"/>
                </a:lnTo>
                <a:lnTo>
                  <a:pt x="98501" y="1033119"/>
                </a:lnTo>
                <a:lnTo>
                  <a:pt x="94170" y="1023124"/>
                </a:lnTo>
                <a:lnTo>
                  <a:pt x="81064" y="1011961"/>
                </a:lnTo>
                <a:lnTo>
                  <a:pt x="74891" y="1011567"/>
                </a:lnTo>
                <a:lnTo>
                  <a:pt x="65849" y="1016114"/>
                </a:lnTo>
                <a:lnTo>
                  <a:pt x="63220" y="1028839"/>
                </a:lnTo>
                <a:lnTo>
                  <a:pt x="54825" y="1033119"/>
                </a:lnTo>
                <a:lnTo>
                  <a:pt x="47612" y="1030262"/>
                </a:lnTo>
                <a:lnTo>
                  <a:pt x="50761" y="1019238"/>
                </a:lnTo>
                <a:lnTo>
                  <a:pt x="40131" y="1009624"/>
                </a:lnTo>
                <a:lnTo>
                  <a:pt x="44068" y="1003401"/>
                </a:lnTo>
                <a:lnTo>
                  <a:pt x="44335" y="996911"/>
                </a:lnTo>
                <a:lnTo>
                  <a:pt x="40792" y="995997"/>
                </a:lnTo>
                <a:lnTo>
                  <a:pt x="44983" y="993279"/>
                </a:lnTo>
                <a:lnTo>
                  <a:pt x="44856" y="987437"/>
                </a:lnTo>
                <a:lnTo>
                  <a:pt x="42367" y="980948"/>
                </a:lnTo>
                <a:lnTo>
                  <a:pt x="36068" y="978217"/>
                </a:lnTo>
                <a:lnTo>
                  <a:pt x="44068" y="958748"/>
                </a:lnTo>
                <a:lnTo>
                  <a:pt x="30949" y="943432"/>
                </a:lnTo>
                <a:lnTo>
                  <a:pt x="51422" y="932789"/>
                </a:lnTo>
                <a:lnTo>
                  <a:pt x="48920" y="910463"/>
                </a:lnTo>
                <a:lnTo>
                  <a:pt x="57061" y="903719"/>
                </a:lnTo>
                <a:lnTo>
                  <a:pt x="57188" y="898791"/>
                </a:lnTo>
                <a:lnTo>
                  <a:pt x="67551" y="902157"/>
                </a:lnTo>
                <a:lnTo>
                  <a:pt x="72669" y="893076"/>
                </a:lnTo>
                <a:lnTo>
                  <a:pt x="78701" y="894372"/>
                </a:lnTo>
                <a:lnTo>
                  <a:pt x="77520" y="904113"/>
                </a:lnTo>
                <a:lnTo>
                  <a:pt x="91033" y="909815"/>
                </a:lnTo>
                <a:lnTo>
                  <a:pt x="89319" y="913447"/>
                </a:lnTo>
                <a:lnTo>
                  <a:pt x="103352" y="926947"/>
                </a:lnTo>
                <a:lnTo>
                  <a:pt x="128409" y="924229"/>
                </a:lnTo>
                <a:lnTo>
                  <a:pt x="168808" y="884377"/>
                </a:lnTo>
                <a:lnTo>
                  <a:pt x="188353" y="847775"/>
                </a:lnTo>
                <a:lnTo>
                  <a:pt x="195300" y="825461"/>
                </a:lnTo>
                <a:lnTo>
                  <a:pt x="198450" y="797420"/>
                </a:lnTo>
                <a:lnTo>
                  <a:pt x="191109" y="741222"/>
                </a:lnTo>
                <a:lnTo>
                  <a:pt x="199110" y="740321"/>
                </a:lnTo>
                <a:lnTo>
                  <a:pt x="201993" y="726821"/>
                </a:lnTo>
                <a:lnTo>
                  <a:pt x="187045" y="662051"/>
                </a:lnTo>
                <a:lnTo>
                  <a:pt x="185864" y="652970"/>
                </a:lnTo>
                <a:lnTo>
                  <a:pt x="191236" y="649071"/>
                </a:lnTo>
                <a:lnTo>
                  <a:pt x="191376" y="644017"/>
                </a:lnTo>
                <a:lnTo>
                  <a:pt x="174586" y="591832"/>
                </a:lnTo>
                <a:lnTo>
                  <a:pt x="179565" y="575094"/>
                </a:lnTo>
                <a:lnTo>
                  <a:pt x="164744" y="545896"/>
                </a:lnTo>
                <a:lnTo>
                  <a:pt x="160934" y="517207"/>
                </a:lnTo>
                <a:lnTo>
                  <a:pt x="128676" y="466725"/>
                </a:lnTo>
                <a:lnTo>
                  <a:pt x="123685" y="451142"/>
                </a:lnTo>
                <a:lnTo>
                  <a:pt x="49707" y="360032"/>
                </a:lnTo>
                <a:lnTo>
                  <a:pt x="42367" y="348221"/>
                </a:lnTo>
                <a:lnTo>
                  <a:pt x="42887" y="332257"/>
                </a:lnTo>
                <a:lnTo>
                  <a:pt x="38036" y="324345"/>
                </a:lnTo>
                <a:lnTo>
                  <a:pt x="13766" y="300583"/>
                </a:lnTo>
                <a:lnTo>
                  <a:pt x="0" y="279692"/>
                </a:lnTo>
                <a:lnTo>
                  <a:pt x="23088" y="289039"/>
                </a:lnTo>
                <a:lnTo>
                  <a:pt x="16522" y="253352"/>
                </a:lnTo>
                <a:lnTo>
                  <a:pt x="51549" y="221678"/>
                </a:lnTo>
                <a:lnTo>
                  <a:pt x="35813" y="192087"/>
                </a:lnTo>
                <a:lnTo>
                  <a:pt x="75425" y="187413"/>
                </a:lnTo>
                <a:lnTo>
                  <a:pt x="76860" y="138226"/>
                </a:lnTo>
                <a:lnTo>
                  <a:pt x="100075" y="133553"/>
                </a:lnTo>
                <a:lnTo>
                  <a:pt x="109131" y="136537"/>
                </a:lnTo>
                <a:lnTo>
                  <a:pt x="136537" y="160553"/>
                </a:lnTo>
                <a:lnTo>
                  <a:pt x="152145" y="147828"/>
                </a:lnTo>
                <a:lnTo>
                  <a:pt x="167767" y="147053"/>
                </a:lnTo>
                <a:lnTo>
                  <a:pt x="201993" y="88646"/>
                </a:lnTo>
                <a:lnTo>
                  <a:pt x="208546" y="53733"/>
                </a:lnTo>
                <a:lnTo>
                  <a:pt x="219303" y="32575"/>
                </a:lnTo>
                <a:lnTo>
                  <a:pt x="213017" y="8826"/>
                </a:lnTo>
                <a:lnTo>
                  <a:pt x="255117" y="58267"/>
                </a:lnTo>
                <a:lnTo>
                  <a:pt x="246456" y="30886"/>
                </a:lnTo>
                <a:lnTo>
                  <a:pt x="246202" y="6743"/>
                </a:lnTo>
                <a:lnTo>
                  <a:pt x="271513" y="0"/>
                </a:lnTo>
                <a:lnTo>
                  <a:pt x="303250" y="44640"/>
                </a:lnTo>
                <a:lnTo>
                  <a:pt x="336969" y="52044"/>
                </a:lnTo>
                <a:lnTo>
                  <a:pt x="350469" y="72936"/>
                </a:lnTo>
                <a:lnTo>
                  <a:pt x="345490" y="87604"/>
                </a:lnTo>
                <a:lnTo>
                  <a:pt x="372770" y="111353"/>
                </a:lnTo>
                <a:lnTo>
                  <a:pt x="403593" y="114985"/>
                </a:lnTo>
                <a:lnTo>
                  <a:pt x="408978" y="165608"/>
                </a:lnTo>
                <a:lnTo>
                  <a:pt x="378548" y="175209"/>
                </a:lnTo>
                <a:lnTo>
                  <a:pt x="413169" y="194945"/>
                </a:lnTo>
                <a:lnTo>
                  <a:pt x="389686" y="213499"/>
                </a:lnTo>
                <a:lnTo>
                  <a:pt x="385622" y="234403"/>
                </a:lnTo>
                <a:lnTo>
                  <a:pt x="402805" y="264642"/>
                </a:lnTo>
                <a:lnTo>
                  <a:pt x="399529" y="307340"/>
                </a:lnTo>
                <a:lnTo>
                  <a:pt x="407924" y="327583"/>
                </a:lnTo>
                <a:lnTo>
                  <a:pt x="427342" y="334721"/>
                </a:lnTo>
                <a:lnTo>
                  <a:pt x="414477" y="352640"/>
                </a:lnTo>
                <a:lnTo>
                  <a:pt x="429171" y="367436"/>
                </a:lnTo>
                <a:lnTo>
                  <a:pt x="433108" y="395986"/>
                </a:lnTo>
                <a:lnTo>
                  <a:pt x="423138" y="414934"/>
                </a:lnTo>
                <a:lnTo>
                  <a:pt x="446354" y="422071"/>
                </a:lnTo>
                <a:lnTo>
                  <a:pt x="439013" y="437781"/>
                </a:lnTo>
                <a:lnTo>
                  <a:pt x="445312" y="438429"/>
                </a:lnTo>
                <a:lnTo>
                  <a:pt x="450684" y="448284"/>
                </a:lnTo>
                <a:lnTo>
                  <a:pt x="444919" y="453097"/>
                </a:lnTo>
                <a:lnTo>
                  <a:pt x="445960" y="477621"/>
                </a:lnTo>
                <a:lnTo>
                  <a:pt x="438226" y="477748"/>
                </a:lnTo>
                <a:lnTo>
                  <a:pt x="454228" y="518121"/>
                </a:lnTo>
                <a:lnTo>
                  <a:pt x="449503" y="521754"/>
                </a:lnTo>
                <a:lnTo>
                  <a:pt x="451599" y="534085"/>
                </a:lnTo>
                <a:lnTo>
                  <a:pt x="435203" y="549910"/>
                </a:lnTo>
                <a:lnTo>
                  <a:pt x="434555" y="573671"/>
                </a:lnTo>
                <a:lnTo>
                  <a:pt x="454748" y="575221"/>
                </a:lnTo>
                <a:lnTo>
                  <a:pt x="471284" y="585990"/>
                </a:lnTo>
                <a:lnTo>
                  <a:pt x="480326" y="581456"/>
                </a:lnTo>
                <a:lnTo>
                  <a:pt x="488073" y="584695"/>
                </a:lnTo>
                <a:lnTo>
                  <a:pt x="489902" y="590283"/>
                </a:lnTo>
                <a:lnTo>
                  <a:pt x="515874" y="565226"/>
                </a:lnTo>
                <a:lnTo>
                  <a:pt x="507746" y="601306"/>
                </a:lnTo>
                <a:lnTo>
                  <a:pt x="524535" y="606894"/>
                </a:lnTo>
                <a:lnTo>
                  <a:pt x="534238" y="628307"/>
                </a:lnTo>
                <a:lnTo>
                  <a:pt x="546823" y="629348"/>
                </a:lnTo>
                <a:lnTo>
                  <a:pt x="551294" y="635050"/>
                </a:lnTo>
                <a:lnTo>
                  <a:pt x="562178" y="630643"/>
                </a:lnTo>
                <a:lnTo>
                  <a:pt x="574903" y="645045"/>
                </a:lnTo>
                <a:lnTo>
                  <a:pt x="588937" y="648030"/>
                </a:lnTo>
                <a:lnTo>
                  <a:pt x="586041" y="678789"/>
                </a:lnTo>
                <a:lnTo>
                  <a:pt x="593661" y="713054"/>
                </a:lnTo>
                <a:lnTo>
                  <a:pt x="560603" y="731621"/>
                </a:lnTo>
                <a:lnTo>
                  <a:pt x="565454" y="760564"/>
                </a:lnTo>
                <a:lnTo>
                  <a:pt x="573849" y="768350"/>
                </a:lnTo>
                <a:lnTo>
                  <a:pt x="592086" y="802487"/>
                </a:lnTo>
                <a:lnTo>
                  <a:pt x="585660" y="847255"/>
                </a:lnTo>
                <a:lnTo>
                  <a:pt x="601662" y="879703"/>
                </a:lnTo>
                <a:lnTo>
                  <a:pt x="627367" y="863231"/>
                </a:lnTo>
                <a:lnTo>
                  <a:pt x="628942" y="855827"/>
                </a:lnTo>
                <a:lnTo>
                  <a:pt x="617918" y="833120"/>
                </a:lnTo>
                <a:lnTo>
                  <a:pt x="630643" y="810399"/>
                </a:lnTo>
                <a:lnTo>
                  <a:pt x="630516" y="789381"/>
                </a:lnTo>
                <a:lnTo>
                  <a:pt x="638251" y="783272"/>
                </a:lnTo>
                <a:lnTo>
                  <a:pt x="647954" y="800150"/>
                </a:lnTo>
                <a:lnTo>
                  <a:pt x="664349" y="793534"/>
                </a:lnTo>
                <a:lnTo>
                  <a:pt x="658710" y="782624"/>
                </a:lnTo>
                <a:lnTo>
                  <a:pt x="668680" y="773417"/>
                </a:lnTo>
                <a:lnTo>
                  <a:pt x="679043" y="779907"/>
                </a:lnTo>
                <a:lnTo>
                  <a:pt x="695172" y="768997"/>
                </a:lnTo>
                <a:lnTo>
                  <a:pt x="695960" y="759002"/>
                </a:lnTo>
                <a:lnTo>
                  <a:pt x="711047" y="761733"/>
                </a:lnTo>
                <a:lnTo>
                  <a:pt x="713676" y="767702"/>
                </a:lnTo>
                <a:lnTo>
                  <a:pt x="738593" y="763676"/>
                </a:lnTo>
                <a:lnTo>
                  <a:pt x="772045" y="733310"/>
                </a:lnTo>
                <a:lnTo>
                  <a:pt x="778205" y="714489"/>
                </a:lnTo>
                <a:lnTo>
                  <a:pt x="792759" y="714870"/>
                </a:lnTo>
                <a:lnTo>
                  <a:pt x="799985" y="700214"/>
                </a:lnTo>
                <a:lnTo>
                  <a:pt x="821093" y="685279"/>
                </a:lnTo>
                <a:lnTo>
                  <a:pt x="831062" y="691642"/>
                </a:lnTo>
                <a:lnTo>
                  <a:pt x="830808" y="704100"/>
                </a:lnTo>
                <a:lnTo>
                  <a:pt x="839330" y="706958"/>
                </a:lnTo>
                <a:lnTo>
                  <a:pt x="844054" y="734860"/>
                </a:lnTo>
                <a:lnTo>
                  <a:pt x="835393" y="730186"/>
                </a:lnTo>
                <a:lnTo>
                  <a:pt x="813485" y="751992"/>
                </a:lnTo>
                <a:lnTo>
                  <a:pt x="815987" y="763282"/>
                </a:lnTo>
                <a:lnTo>
                  <a:pt x="801941" y="777570"/>
                </a:lnTo>
                <a:lnTo>
                  <a:pt x="786866" y="770166"/>
                </a:lnTo>
                <a:lnTo>
                  <a:pt x="786993" y="789635"/>
                </a:lnTo>
                <a:lnTo>
                  <a:pt x="807326" y="863485"/>
                </a:lnTo>
                <a:lnTo>
                  <a:pt x="825550" y="880745"/>
                </a:lnTo>
                <a:lnTo>
                  <a:pt x="824903" y="916444"/>
                </a:lnTo>
                <a:lnTo>
                  <a:pt x="857427" y="929932"/>
                </a:lnTo>
                <a:lnTo>
                  <a:pt x="871207" y="952652"/>
                </a:lnTo>
                <a:lnTo>
                  <a:pt x="881570" y="956678"/>
                </a:lnTo>
                <a:lnTo>
                  <a:pt x="882878" y="974585"/>
                </a:lnTo>
                <a:lnTo>
                  <a:pt x="894676" y="972642"/>
                </a:lnTo>
                <a:lnTo>
                  <a:pt x="908316" y="987958"/>
                </a:lnTo>
                <a:lnTo>
                  <a:pt x="932459" y="985748"/>
                </a:lnTo>
                <a:lnTo>
                  <a:pt x="954366" y="967054"/>
                </a:lnTo>
                <a:lnTo>
                  <a:pt x="968006" y="987958"/>
                </a:lnTo>
                <a:lnTo>
                  <a:pt x="986497" y="982116"/>
                </a:lnTo>
                <a:lnTo>
                  <a:pt x="1009446" y="984707"/>
                </a:lnTo>
                <a:lnTo>
                  <a:pt x="1014691" y="973023"/>
                </a:lnTo>
                <a:lnTo>
                  <a:pt x="1036345" y="964196"/>
                </a:lnTo>
                <a:lnTo>
                  <a:pt x="1044346" y="937729"/>
                </a:lnTo>
                <a:lnTo>
                  <a:pt x="1041450" y="909815"/>
                </a:lnTo>
                <a:lnTo>
                  <a:pt x="1034897" y="902423"/>
                </a:lnTo>
                <a:lnTo>
                  <a:pt x="1035557" y="892302"/>
                </a:lnTo>
                <a:lnTo>
                  <a:pt x="1049845" y="880618"/>
                </a:lnTo>
                <a:lnTo>
                  <a:pt x="1094320" y="868553"/>
                </a:lnTo>
                <a:lnTo>
                  <a:pt x="1107694" y="875944"/>
                </a:lnTo>
                <a:lnTo>
                  <a:pt x="1160030" y="859066"/>
                </a:lnTo>
                <a:lnTo>
                  <a:pt x="1153998" y="842200"/>
                </a:lnTo>
                <a:lnTo>
                  <a:pt x="1170647" y="797941"/>
                </a:lnTo>
                <a:lnTo>
                  <a:pt x="1186129" y="793140"/>
                </a:lnTo>
                <a:lnTo>
                  <a:pt x="1198854" y="781723"/>
                </a:lnTo>
                <a:lnTo>
                  <a:pt x="1205153" y="761339"/>
                </a:lnTo>
                <a:lnTo>
                  <a:pt x="1215250" y="763930"/>
                </a:lnTo>
                <a:lnTo>
                  <a:pt x="1239126" y="754976"/>
                </a:lnTo>
                <a:lnTo>
                  <a:pt x="1246860" y="759269"/>
                </a:lnTo>
                <a:lnTo>
                  <a:pt x="1261681" y="742645"/>
                </a:lnTo>
                <a:lnTo>
                  <a:pt x="1271130" y="744855"/>
                </a:lnTo>
                <a:lnTo>
                  <a:pt x="1291450" y="736676"/>
                </a:lnTo>
                <a:lnTo>
                  <a:pt x="1288173" y="704367"/>
                </a:lnTo>
                <a:lnTo>
                  <a:pt x="1314145" y="695274"/>
                </a:lnTo>
                <a:lnTo>
                  <a:pt x="1333957" y="711885"/>
                </a:lnTo>
                <a:lnTo>
                  <a:pt x="1351661" y="694245"/>
                </a:lnTo>
                <a:lnTo>
                  <a:pt x="1363865" y="699693"/>
                </a:lnTo>
                <a:lnTo>
                  <a:pt x="1364780" y="707478"/>
                </a:lnTo>
                <a:lnTo>
                  <a:pt x="1394815" y="719416"/>
                </a:lnTo>
                <a:lnTo>
                  <a:pt x="1418031" y="715137"/>
                </a:lnTo>
                <a:lnTo>
                  <a:pt x="1422361" y="698919"/>
                </a:lnTo>
                <a:lnTo>
                  <a:pt x="1445183" y="690092"/>
                </a:lnTo>
                <a:lnTo>
                  <a:pt x="1446364" y="654392"/>
                </a:lnTo>
                <a:lnTo>
                  <a:pt x="1467612" y="644664"/>
                </a:lnTo>
                <a:lnTo>
                  <a:pt x="1474165" y="664260"/>
                </a:lnTo>
                <a:lnTo>
                  <a:pt x="1487551" y="635444"/>
                </a:lnTo>
                <a:lnTo>
                  <a:pt x="1471409" y="618578"/>
                </a:lnTo>
                <a:lnTo>
                  <a:pt x="1476400" y="602869"/>
                </a:lnTo>
                <a:lnTo>
                  <a:pt x="1467091" y="584174"/>
                </a:lnTo>
                <a:lnTo>
                  <a:pt x="1477060" y="575094"/>
                </a:lnTo>
                <a:lnTo>
                  <a:pt x="1471549" y="554723"/>
                </a:lnTo>
                <a:lnTo>
                  <a:pt x="1501711" y="567690"/>
                </a:lnTo>
                <a:lnTo>
                  <a:pt x="1503680" y="527202"/>
                </a:lnTo>
                <a:lnTo>
                  <a:pt x="1531493" y="475030"/>
                </a:lnTo>
                <a:lnTo>
                  <a:pt x="1535950" y="451789"/>
                </a:lnTo>
                <a:lnTo>
                  <a:pt x="1544599" y="446214"/>
                </a:lnTo>
                <a:lnTo>
                  <a:pt x="1604810" y="480479"/>
                </a:lnTo>
                <a:lnTo>
                  <a:pt x="1630781" y="485800"/>
                </a:lnTo>
                <a:lnTo>
                  <a:pt x="1631569" y="498906"/>
                </a:lnTo>
                <a:lnTo>
                  <a:pt x="1647050" y="507085"/>
                </a:lnTo>
                <a:lnTo>
                  <a:pt x="1637728" y="536803"/>
                </a:lnTo>
                <a:lnTo>
                  <a:pt x="1658975" y="543560"/>
                </a:lnTo>
                <a:lnTo>
                  <a:pt x="1691639" y="537451"/>
                </a:lnTo>
                <a:lnTo>
                  <a:pt x="1703971" y="556018"/>
                </a:lnTo>
                <a:lnTo>
                  <a:pt x="1729943" y="547585"/>
                </a:lnTo>
                <a:lnTo>
                  <a:pt x="1733740" y="560552"/>
                </a:lnTo>
                <a:lnTo>
                  <a:pt x="1743976" y="565099"/>
                </a:lnTo>
                <a:lnTo>
                  <a:pt x="1771523" y="556793"/>
                </a:lnTo>
                <a:lnTo>
                  <a:pt x="1801685" y="570293"/>
                </a:lnTo>
                <a:lnTo>
                  <a:pt x="1796440" y="586651"/>
                </a:lnTo>
                <a:lnTo>
                  <a:pt x="1809686" y="606374"/>
                </a:lnTo>
                <a:lnTo>
                  <a:pt x="1858746" y="563537"/>
                </a:lnTo>
                <a:lnTo>
                  <a:pt x="1858619" y="552640"/>
                </a:lnTo>
                <a:lnTo>
                  <a:pt x="1870684" y="538619"/>
                </a:lnTo>
                <a:lnTo>
                  <a:pt x="1876590" y="513969"/>
                </a:lnTo>
                <a:lnTo>
                  <a:pt x="1895995" y="502285"/>
                </a:lnTo>
                <a:lnTo>
                  <a:pt x="1919605" y="500989"/>
                </a:lnTo>
                <a:lnTo>
                  <a:pt x="1922487" y="489953"/>
                </a:lnTo>
                <a:lnTo>
                  <a:pt x="1959610" y="497090"/>
                </a:lnTo>
                <a:lnTo>
                  <a:pt x="1969579" y="492023"/>
                </a:lnTo>
                <a:lnTo>
                  <a:pt x="1977974" y="492683"/>
                </a:lnTo>
                <a:lnTo>
                  <a:pt x="1985060" y="479310"/>
                </a:lnTo>
                <a:lnTo>
                  <a:pt x="1990305" y="477240"/>
                </a:lnTo>
                <a:lnTo>
                  <a:pt x="1998967" y="481520"/>
                </a:lnTo>
                <a:lnTo>
                  <a:pt x="2033193" y="481126"/>
                </a:lnTo>
                <a:lnTo>
                  <a:pt x="2036737" y="494233"/>
                </a:lnTo>
                <a:lnTo>
                  <a:pt x="2067293" y="507339"/>
                </a:lnTo>
                <a:lnTo>
                  <a:pt x="2067826" y="515391"/>
                </a:lnTo>
                <a:lnTo>
                  <a:pt x="2056155" y="524344"/>
                </a:lnTo>
                <a:lnTo>
                  <a:pt x="2070976" y="529145"/>
                </a:lnTo>
                <a:lnTo>
                  <a:pt x="2077529" y="545757"/>
                </a:lnTo>
                <a:lnTo>
                  <a:pt x="2087626" y="545376"/>
                </a:lnTo>
                <a:lnTo>
                  <a:pt x="2093404" y="531355"/>
                </a:lnTo>
                <a:lnTo>
                  <a:pt x="2105736" y="525780"/>
                </a:lnTo>
                <a:lnTo>
                  <a:pt x="2111108" y="500722"/>
                </a:lnTo>
                <a:lnTo>
                  <a:pt x="2139315" y="500341"/>
                </a:lnTo>
                <a:lnTo>
                  <a:pt x="2133409" y="508381"/>
                </a:lnTo>
                <a:lnTo>
                  <a:pt x="2147836" y="534339"/>
                </a:lnTo>
                <a:lnTo>
                  <a:pt x="2176424" y="532777"/>
                </a:lnTo>
                <a:lnTo>
                  <a:pt x="2182990" y="544080"/>
                </a:lnTo>
                <a:lnTo>
                  <a:pt x="2175776" y="544334"/>
                </a:lnTo>
                <a:lnTo>
                  <a:pt x="2177605" y="555498"/>
                </a:lnTo>
                <a:lnTo>
                  <a:pt x="2169210" y="554456"/>
                </a:lnTo>
                <a:lnTo>
                  <a:pt x="2159635" y="577430"/>
                </a:lnTo>
                <a:lnTo>
                  <a:pt x="2178138" y="574179"/>
                </a:lnTo>
                <a:lnTo>
                  <a:pt x="2191778" y="584441"/>
                </a:lnTo>
                <a:lnTo>
                  <a:pt x="2188502" y="588721"/>
                </a:lnTo>
                <a:lnTo>
                  <a:pt x="2196109" y="594817"/>
                </a:lnTo>
                <a:lnTo>
                  <a:pt x="2181021" y="617143"/>
                </a:lnTo>
                <a:lnTo>
                  <a:pt x="2166594" y="613765"/>
                </a:lnTo>
                <a:lnTo>
                  <a:pt x="2160689" y="622731"/>
                </a:lnTo>
                <a:lnTo>
                  <a:pt x="2167775" y="626618"/>
                </a:lnTo>
                <a:lnTo>
                  <a:pt x="2168029" y="636219"/>
                </a:lnTo>
                <a:lnTo>
                  <a:pt x="2154783" y="637260"/>
                </a:lnTo>
                <a:lnTo>
                  <a:pt x="2155964" y="651802"/>
                </a:lnTo>
                <a:lnTo>
                  <a:pt x="2166327" y="652703"/>
                </a:lnTo>
                <a:lnTo>
                  <a:pt x="2166200" y="665302"/>
                </a:lnTo>
                <a:lnTo>
                  <a:pt x="2150846" y="677633"/>
                </a:lnTo>
                <a:lnTo>
                  <a:pt x="2134450" y="675424"/>
                </a:lnTo>
                <a:lnTo>
                  <a:pt x="2136025" y="685152"/>
                </a:lnTo>
                <a:lnTo>
                  <a:pt x="2083308" y="713447"/>
                </a:lnTo>
                <a:lnTo>
                  <a:pt x="2067826" y="710590"/>
                </a:lnTo>
                <a:lnTo>
                  <a:pt x="2061921" y="696836"/>
                </a:lnTo>
                <a:lnTo>
                  <a:pt x="2041982" y="685939"/>
                </a:lnTo>
                <a:lnTo>
                  <a:pt x="2036470" y="693331"/>
                </a:lnTo>
                <a:lnTo>
                  <a:pt x="2008670" y="709168"/>
                </a:lnTo>
                <a:lnTo>
                  <a:pt x="2001062" y="730326"/>
                </a:lnTo>
                <a:lnTo>
                  <a:pt x="2010117" y="740321"/>
                </a:lnTo>
                <a:lnTo>
                  <a:pt x="2006041" y="748106"/>
                </a:lnTo>
                <a:lnTo>
                  <a:pt x="1933384" y="746023"/>
                </a:lnTo>
                <a:lnTo>
                  <a:pt x="1918957" y="766140"/>
                </a:lnTo>
                <a:lnTo>
                  <a:pt x="1896783" y="756412"/>
                </a:lnTo>
                <a:lnTo>
                  <a:pt x="1892325" y="766279"/>
                </a:lnTo>
                <a:lnTo>
                  <a:pt x="1856905" y="784313"/>
                </a:lnTo>
                <a:lnTo>
                  <a:pt x="1864906" y="798715"/>
                </a:lnTo>
                <a:lnTo>
                  <a:pt x="1862556" y="818057"/>
                </a:lnTo>
                <a:lnTo>
                  <a:pt x="1877237" y="827798"/>
                </a:lnTo>
                <a:lnTo>
                  <a:pt x="1886026" y="866343"/>
                </a:lnTo>
                <a:lnTo>
                  <a:pt x="1880120" y="872959"/>
                </a:lnTo>
                <a:lnTo>
                  <a:pt x="1870684" y="875690"/>
                </a:lnTo>
                <a:lnTo>
                  <a:pt x="1895602" y="892556"/>
                </a:lnTo>
                <a:lnTo>
                  <a:pt x="1899805" y="914488"/>
                </a:lnTo>
                <a:lnTo>
                  <a:pt x="1912137" y="920978"/>
                </a:lnTo>
                <a:lnTo>
                  <a:pt x="1909775" y="944079"/>
                </a:lnTo>
                <a:lnTo>
                  <a:pt x="1875015" y="933310"/>
                </a:lnTo>
                <a:lnTo>
                  <a:pt x="1846681" y="929284"/>
                </a:lnTo>
                <a:lnTo>
                  <a:pt x="1828050" y="950048"/>
                </a:lnTo>
                <a:lnTo>
                  <a:pt x="1806930" y="921893"/>
                </a:lnTo>
                <a:lnTo>
                  <a:pt x="1817039" y="957453"/>
                </a:lnTo>
                <a:lnTo>
                  <a:pt x="1812442" y="964717"/>
                </a:lnTo>
                <a:lnTo>
                  <a:pt x="1786864" y="963942"/>
                </a:lnTo>
                <a:lnTo>
                  <a:pt x="1783321" y="973416"/>
                </a:lnTo>
                <a:lnTo>
                  <a:pt x="1764830" y="990549"/>
                </a:lnTo>
                <a:lnTo>
                  <a:pt x="1769287" y="1008456"/>
                </a:lnTo>
                <a:lnTo>
                  <a:pt x="1757349" y="1019238"/>
                </a:lnTo>
                <a:lnTo>
                  <a:pt x="1766925" y="1030008"/>
                </a:lnTo>
                <a:lnTo>
                  <a:pt x="1764309" y="1050124"/>
                </a:lnTo>
                <a:lnTo>
                  <a:pt x="1745284" y="1068425"/>
                </a:lnTo>
                <a:lnTo>
                  <a:pt x="1732699" y="1099312"/>
                </a:lnTo>
                <a:lnTo>
                  <a:pt x="1726133" y="1102296"/>
                </a:lnTo>
                <a:lnTo>
                  <a:pt x="1705279" y="1140460"/>
                </a:lnTo>
                <a:lnTo>
                  <a:pt x="1692948" y="1142530"/>
                </a:lnTo>
                <a:lnTo>
                  <a:pt x="1693875" y="1162913"/>
                </a:lnTo>
                <a:lnTo>
                  <a:pt x="1700428" y="1174457"/>
                </a:lnTo>
                <a:lnTo>
                  <a:pt x="1750669" y="1179652"/>
                </a:lnTo>
                <a:lnTo>
                  <a:pt x="1799069" y="1167193"/>
                </a:lnTo>
                <a:lnTo>
                  <a:pt x="1804708" y="1172387"/>
                </a:lnTo>
                <a:lnTo>
                  <a:pt x="1825561" y="1167968"/>
                </a:lnTo>
                <a:lnTo>
                  <a:pt x="1885238" y="1169924"/>
                </a:lnTo>
                <a:lnTo>
                  <a:pt x="1895868" y="1186662"/>
                </a:lnTo>
                <a:lnTo>
                  <a:pt x="1949119" y="1187704"/>
                </a:lnTo>
                <a:lnTo>
                  <a:pt x="1952396" y="1195095"/>
                </a:lnTo>
                <a:lnTo>
                  <a:pt x="1981390" y="1209509"/>
                </a:lnTo>
                <a:lnTo>
                  <a:pt x="1984146" y="1239875"/>
                </a:lnTo>
                <a:lnTo>
                  <a:pt x="2008670" y="1261287"/>
                </a:lnTo>
                <a:lnTo>
                  <a:pt x="2006828" y="1276731"/>
                </a:lnTo>
                <a:lnTo>
                  <a:pt x="1979282" y="1279588"/>
                </a:lnTo>
                <a:lnTo>
                  <a:pt x="1969706" y="1273492"/>
                </a:lnTo>
                <a:lnTo>
                  <a:pt x="1962099" y="1286332"/>
                </a:lnTo>
                <a:lnTo>
                  <a:pt x="1926031" y="1299832"/>
                </a:lnTo>
                <a:lnTo>
                  <a:pt x="1925510" y="1313853"/>
                </a:lnTo>
                <a:lnTo>
                  <a:pt x="1910295" y="1327086"/>
                </a:lnTo>
                <a:lnTo>
                  <a:pt x="1943874" y="1333449"/>
                </a:lnTo>
                <a:lnTo>
                  <a:pt x="1953577" y="1324889"/>
                </a:lnTo>
                <a:lnTo>
                  <a:pt x="1969706" y="1327226"/>
                </a:lnTo>
                <a:lnTo>
                  <a:pt x="1970887" y="1345907"/>
                </a:lnTo>
                <a:lnTo>
                  <a:pt x="2019160" y="1363827"/>
                </a:lnTo>
                <a:lnTo>
                  <a:pt x="1998967" y="1390294"/>
                </a:lnTo>
                <a:lnTo>
                  <a:pt x="2003031" y="1408214"/>
                </a:lnTo>
                <a:lnTo>
                  <a:pt x="1979155" y="1406652"/>
                </a:lnTo>
                <a:close/>
              </a:path>
            </a:pathLst>
          </a:custGeom>
          <a:ln w="34010">
            <a:solidFill>
              <a:srgbClr val="BCBEC0"/>
            </a:solidFill>
          </a:ln>
        </p:spPr>
        <p:txBody>
          <a:bodyPr wrap="square" lIns="0" tIns="0" rIns="0" bIns="0" rtlCol="0"/>
          <a:lstStyle/>
          <a:p>
            <a:endParaRPr/>
          </a:p>
        </p:txBody>
      </p:sp>
      <p:sp>
        <p:nvSpPr>
          <p:cNvPr id="54" name="object 25">
            <a:extLst>
              <a:ext uri="{FF2B5EF4-FFF2-40B4-BE49-F238E27FC236}">
                <a16:creationId xmlns:a16="http://schemas.microsoft.com/office/drawing/2014/main" id="{5E32B12C-C94B-C36E-C39C-3CB0DCAB6C07}"/>
              </a:ext>
            </a:extLst>
          </p:cNvPr>
          <p:cNvSpPr txBox="1"/>
          <p:nvPr/>
        </p:nvSpPr>
        <p:spPr>
          <a:xfrm>
            <a:off x="2116830" y="1947381"/>
            <a:ext cx="1227455" cy="448200"/>
          </a:xfrm>
          <a:prstGeom prst="rect">
            <a:avLst/>
          </a:prstGeom>
        </p:spPr>
        <p:txBody>
          <a:bodyPr vert="horz" wrap="square" lIns="0" tIns="12065" rIns="0" bIns="0" rtlCol="0">
            <a:spAutoFit/>
          </a:bodyPr>
          <a:lstStyle/>
          <a:p>
            <a:pPr marL="12700">
              <a:lnSpc>
                <a:spcPts val="1105"/>
              </a:lnSpc>
              <a:spcBef>
                <a:spcPts val="95"/>
              </a:spcBef>
              <a:tabLst>
                <a:tab pos="314325" algn="l"/>
              </a:tabLst>
            </a:pPr>
            <a:r>
              <a:rPr sz="950" b="0" u="heavy" spc="-5" dirty="0">
                <a:solidFill>
                  <a:srgbClr val="333333"/>
                </a:solidFill>
                <a:uFill>
                  <a:solidFill>
                    <a:srgbClr val="BCBEC0"/>
                  </a:solidFill>
                </a:uFill>
                <a:latin typeface="Fira Sans Light"/>
                <a:cs typeface="Fira Sans Light"/>
              </a:rPr>
              <a:t> 	</a:t>
            </a:r>
            <a:r>
              <a:rPr sz="950" b="0" spc="-5" dirty="0">
                <a:solidFill>
                  <a:srgbClr val="333333"/>
                </a:solidFill>
                <a:latin typeface="Fira Sans Light"/>
                <a:cs typeface="Fira Sans Light"/>
              </a:rPr>
              <a:t>   </a:t>
            </a:r>
            <a:r>
              <a:rPr sz="950" b="0" spc="-100" dirty="0">
                <a:solidFill>
                  <a:srgbClr val="333333"/>
                </a:solidFill>
                <a:latin typeface="Fira Sans Light"/>
                <a:cs typeface="Fira Sans Light"/>
              </a:rPr>
              <a:t> </a:t>
            </a:r>
            <a:r>
              <a:rPr sz="950" b="0" spc="-5" dirty="0">
                <a:solidFill>
                  <a:srgbClr val="333333"/>
                </a:solidFill>
                <a:latin typeface="Fira Sans Light"/>
                <a:cs typeface="Fira Sans Light"/>
              </a:rPr>
              <a:t>Independent</a:t>
            </a:r>
            <a:endParaRPr sz="950" dirty="0">
              <a:latin typeface="Fira Sans Light"/>
              <a:cs typeface="Fira Sans Light"/>
            </a:endParaRPr>
          </a:p>
          <a:p>
            <a:pPr marL="436880" marR="5080">
              <a:lnSpc>
                <a:spcPts val="1070"/>
              </a:lnSpc>
              <a:spcBef>
                <a:spcPts val="60"/>
              </a:spcBef>
            </a:pPr>
            <a:r>
              <a:rPr sz="950" b="0" spc="-5" dirty="0">
                <a:solidFill>
                  <a:srgbClr val="333333"/>
                </a:solidFill>
                <a:latin typeface="Fira Sans Light"/>
                <a:cs typeface="Fira Sans Light"/>
              </a:rPr>
              <a:t>Correctional  Centre</a:t>
            </a:r>
            <a:r>
              <a:rPr sz="950" b="0" spc="-90" dirty="0">
                <a:solidFill>
                  <a:srgbClr val="333333"/>
                </a:solidFill>
                <a:latin typeface="Fira Sans Light"/>
                <a:cs typeface="Fira Sans Light"/>
              </a:rPr>
              <a:t> </a:t>
            </a:r>
            <a:r>
              <a:rPr sz="950" b="0" spc="-5" dirty="0">
                <a:solidFill>
                  <a:srgbClr val="333333"/>
                </a:solidFill>
                <a:latin typeface="Fira Sans Light"/>
                <a:cs typeface="Fira Sans Light"/>
              </a:rPr>
              <a:t>Visitors</a:t>
            </a:r>
            <a:endParaRPr sz="950" dirty="0">
              <a:latin typeface="Fira Sans Light"/>
              <a:cs typeface="Fira Sans Light"/>
            </a:endParaRPr>
          </a:p>
        </p:txBody>
      </p:sp>
      <p:sp>
        <p:nvSpPr>
          <p:cNvPr id="55" name="object 26">
            <a:extLst>
              <a:ext uri="{FF2B5EF4-FFF2-40B4-BE49-F238E27FC236}">
                <a16:creationId xmlns:a16="http://schemas.microsoft.com/office/drawing/2014/main" id="{168E8DE9-6451-F5DC-1A60-6EB8AD949206}"/>
              </a:ext>
            </a:extLst>
          </p:cNvPr>
          <p:cNvSpPr/>
          <p:nvPr/>
        </p:nvSpPr>
        <p:spPr>
          <a:xfrm>
            <a:off x="489912" y="1359612"/>
            <a:ext cx="1612900" cy="1612900"/>
          </a:xfrm>
          <a:custGeom>
            <a:avLst/>
            <a:gdLst/>
            <a:ahLst/>
            <a:cxnLst/>
            <a:rect l="l" t="t" r="r" b="b"/>
            <a:pathLst>
              <a:path w="1612900" h="1612900">
                <a:moveTo>
                  <a:pt x="806310" y="0"/>
                </a:moveTo>
                <a:lnTo>
                  <a:pt x="853687" y="1368"/>
                </a:lnTo>
                <a:lnTo>
                  <a:pt x="900343" y="5424"/>
                </a:lnTo>
                <a:lnTo>
                  <a:pt x="946202" y="12092"/>
                </a:lnTo>
                <a:lnTo>
                  <a:pt x="991189" y="21295"/>
                </a:lnTo>
                <a:lnTo>
                  <a:pt x="1035229" y="32958"/>
                </a:lnTo>
                <a:lnTo>
                  <a:pt x="1078245" y="47006"/>
                </a:lnTo>
                <a:lnTo>
                  <a:pt x="1120162" y="63363"/>
                </a:lnTo>
                <a:lnTo>
                  <a:pt x="1160905" y="81954"/>
                </a:lnTo>
                <a:lnTo>
                  <a:pt x="1200397" y="102702"/>
                </a:lnTo>
                <a:lnTo>
                  <a:pt x="1238563" y="125532"/>
                </a:lnTo>
                <a:lnTo>
                  <a:pt x="1275328" y="150369"/>
                </a:lnTo>
                <a:lnTo>
                  <a:pt x="1310616" y="177137"/>
                </a:lnTo>
                <a:lnTo>
                  <a:pt x="1344351" y="205760"/>
                </a:lnTo>
                <a:lnTo>
                  <a:pt x="1376457" y="236162"/>
                </a:lnTo>
                <a:lnTo>
                  <a:pt x="1406860" y="268269"/>
                </a:lnTo>
                <a:lnTo>
                  <a:pt x="1435483" y="302004"/>
                </a:lnTo>
                <a:lnTo>
                  <a:pt x="1462250" y="337292"/>
                </a:lnTo>
                <a:lnTo>
                  <a:pt x="1487087" y="374056"/>
                </a:lnTo>
                <a:lnTo>
                  <a:pt x="1509918" y="412223"/>
                </a:lnTo>
                <a:lnTo>
                  <a:pt x="1530666" y="451715"/>
                </a:lnTo>
                <a:lnTo>
                  <a:pt x="1549256" y="492457"/>
                </a:lnTo>
                <a:lnTo>
                  <a:pt x="1565613" y="534375"/>
                </a:lnTo>
                <a:lnTo>
                  <a:pt x="1579661" y="577391"/>
                </a:lnTo>
                <a:lnTo>
                  <a:pt x="1591325" y="621430"/>
                </a:lnTo>
                <a:lnTo>
                  <a:pt x="1600528" y="666418"/>
                </a:lnTo>
                <a:lnTo>
                  <a:pt x="1607195" y="712277"/>
                </a:lnTo>
                <a:lnTo>
                  <a:pt x="1611251" y="758933"/>
                </a:lnTo>
                <a:lnTo>
                  <a:pt x="1612620" y="806310"/>
                </a:lnTo>
                <a:lnTo>
                  <a:pt x="1611251" y="853687"/>
                </a:lnTo>
                <a:lnTo>
                  <a:pt x="1607195" y="900343"/>
                </a:lnTo>
                <a:lnTo>
                  <a:pt x="1600528" y="946202"/>
                </a:lnTo>
                <a:lnTo>
                  <a:pt x="1591325" y="991189"/>
                </a:lnTo>
                <a:lnTo>
                  <a:pt x="1579661" y="1035229"/>
                </a:lnTo>
                <a:lnTo>
                  <a:pt x="1565613" y="1078245"/>
                </a:lnTo>
                <a:lnTo>
                  <a:pt x="1549256" y="1120162"/>
                </a:lnTo>
                <a:lnTo>
                  <a:pt x="1530666" y="1160905"/>
                </a:lnTo>
                <a:lnTo>
                  <a:pt x="1509918" y="1200397"/>
                </a:lnTo>
                <a:lnTo>
                  <a:pt x="1487087" y="1238563"/>
                </a:lnTo>
                <a:lnTo>
                  <a:pt x="1462250" y="1275328"/>
                </a:lnTo>
                <a:lnTo>
                  <a:pt x="1435483" y="1310616"/>
                </a:lnTo>
                <a:lnTo>
                  <a:pt x="1406860" y="1344351"/>
                </a:lnTo>
                <a:lnTo>
                  <a:pt x="1376457" y="1376457"/>
                </a:lnTo>
                <a:lnTo>
                  <a:pt x="1344351" y="1406860"/>
                </a:lnTo>
                <a:lnTo>
                  <a:pt x="1310616" y="1435483"/>
                </a:lnTo>
                <a:lnTo>
                  <a:pt x="1275328" y="1462250"/>
                </a:lnTo>
                <a:lnTo>
                  <a:pt x="1238563" y="1487087"/>
                </a:lnTo>
                <a:lnTo>
                  <a:pt x="1200397" y="1509918"/>
                </a:lnTo>
                <a:lnTo>
                  <a:pt x="1160905" y="1530666"/>
                </a:lnTo>
                <a:lnTo>
                  <a:pt x="1120162" y="1549256"/>
                </a:lnTo>
                <a:lnTo>
                  <a:pt x="1078245" y="1565613"/>
                </a:lnTo>
                <a:lnTo>
                  <a:pt x="1035229" y="1579661"/>
                </a:lnTo>
                <a:lnTo>
                  <a:pt x="991189" y="1591325"/>
                </a:lnTo>
                <a:lnTo>
                  <a:pt x="946202" y="1600528"/>
                </a:lnTo>
                <a:lnTo>
                  <a:pt x="900343" y="1607195"/>
                </a:lnTo>
                <a:lnTo>
                  <a:pt x="853687" y="1611251"/>
                </a:lnTo>
                <a:lnTo>
                  <a:pt x="806310" y="1612620"/>
                </a:lnTo>
                <a:lnTo>
                  <a:pt x="758933" y="1611251"/>
                </a:lnTo>
                <a:lnTo>
                  <a:pt x="712277" y="1607195"/>
                </a:lnTo>
                <a:lnTo>
                  <a:pt x="666418" y="1600528"/>
                </a:lnTo>
                <a:lnTo>
                  <a:pt x="621430" y="1591325"/>
                </a:lnTo>
                <a:lnTo>
                  <a:pt x="577391" y="1579661"/>
                </a:lnTo>
                <a:lnTo>
                  <a:pt x="534375" y="1565613"/>
                </a:lnTo>
                <a:lnTo>
                  <a:pt x="492457" y="1549256"/>
                </a:lnTo>
                <a:lnTo>
                  <a:pt x="451715" y="1530666"/>
                </a:lnTo>
                <a:lnTo>
                  <a:pt x="412223" y="1509918"/>
                </a:lnTo>
                <a:lnTo>
                  <a:pt x="374056" y="1487087"/>
                </a:lnTo>
                <a:lnTo>
                  <a:pt x="337292" y="1462250"/>
                </a:lnTo>
                <a:lnTo>
                  <a:pt x="302004" y="1435483"/>
                </a:lnTo>
                <a:lnTo>
                  <a:pt x="268269" y="1406860"/>
                </a:lnTo>
                <a:lnTo>
                  <a:pt x="236162" y="1376457"/>
                </a:lnTo>
                <a:lnTo>
                  <a:pt x="205760" y="1344351"/>
                </a:lnTo>
                <a:lnTo>
                  <a:pt x="177137" y="1310616"/>
                </a:lnTo>
                <a:lnTo>
                  <a:pt x="150369" y="1275328"/>
                </a:lnTo>
                <a:lnTo>
                  <a:pt x="125532" y="1238563"/>
                </a:lnTo>
                <a:lnTo>
                  <a:pt x="102702" y="1200397"/>
                </a:lnTo>
                <a:lnTo>
                  <a:pt x="81954" y="1160905"/>
                </a:lnTo>
                <a:lnTo>
                  <a:pt x="63363" y="1120162"/>
                </a:lnTo>
                <a:lnTo>
                  <a:pt x="47006" y="1078245"/>
                </a:lnTo>
                <a:lnTo>
                  <a:pt x="32958" y="1035229"/>
                </a:lnTo>
                <a:lnTo>
                  <a:pt x="21295" y="991189"/>
                </a:lnTo>
                <a:lnTo>
                  <a:pt x="12092" y="946202"/>
                </a:lnTo>
                <a:lnTo>
                  <a:pt x="5424" y="900343"/>
                </a:lnTo>
                <a:lnTo>
                  <a:pt x="1368" y="853687"/>
                </a:lnTo>
                <a:lnTo>
                  <a:pt x="0" y="806310"/>
                </a:lnTo>
                <a:lnTo>
                  <a:pt x="1368" y="758933"/>
                </a:lnTo>
                <a:lnTo>
                  <a:pt x="5424" y="712277"/>
                </a:lnTo>
                <a:lnTo>
                  <a:pt x="12092" y="666418"/>
                </a:lnTo>
                <a:lnTo>
                  <a:pt x="21295" y="621430"/>
                </a:lnTo>
                <a:lnTo>
                  <a:pt x="32958" y="577391"/>
                </a:lnTo>
                <a:lnTo>
                  <a:pt x="47006" y="534375"/>
                </a:lnTo>
                <a:lnTo>
                  <a:pt x="63363" y="492457"/>
                </a:lnTo>
                <a:lnTo>
                  <a:pt x="81954" y="451715"/>
                </a:lnTo>
                <a:lnTo>
                  <a:pt x="102702" y="412223"/>
                </a:lnTo>
                <a:lnTo>
                  <a:pt x="125532" y="374056"/>
                </a:lnTo>
                <a:lnTo>
                  <a:pt x="150369" y="337292"/>
                </a:lnTo>
                <a:lnTo>
                  <a:pt x="177137" y="302004"/>
                </a:lnTo>
                <a:lnTo>
                  <a:pt x="205760" y="268269"/>
                </a:lnTo>
                <a:lnTo>
                  <a:pt x="236162" y="236162"/>
                </a:lnTo>
                <a:lnTo>
                  <a:pt x="268269" y="205760"/>
                </a:lnTo>
                <a:lnTo>
                  <a:pt x="302004" y="177137"/>
                </a:lnTo>
                <a:lnTo>
                  <a:pt x="337292" y="150369"/>
                </a:lnTo>
                <a:lnTo>
                  <a:pt x="374056" y="125532"/>
                </a:lnTo>
                <a:lnTo>
                  <a:pt x="412223" y="102702"/>
                </a:lnTo>
                <a:lnTo>
                  <a:pt x="451715" y="81954"/>
                </a:lnTo>
                <a:lnTo>
                  <a:pt x="492457" y="63363"/>
                </a:lnTo>
                <a:lnTo>
                  <a:pt x="534375" y="47006"/>
                </a:lnTo>
                <a:lnTo>
                  <a:pt x="577391" y="32958"/>
                </a:lnTo>
                <a:lnTo>
                  <a:pt x="621430" y="21295"/>
                </a:lnTo>
                <a:lnTo>
                  <a:pt x="666418" y="12092"/>
                </a:lnTo>
                <a:lnTo>
                  <a:pt x="712277" y="5424"/>
                </a:lnTo>
                <a:lnTo>
                  <a:pt x="758933" y="1368"/>
                </a:lnTo>
                <a:lnTo>
                  <a:pt x="806310" y="0"/>
                </a:lnTo>
              </a:path>
            </a:pathLst>
          </a:custGeom>
          <a:ln w="120294">
            <a:solidFill>
              <a:srgbClr val="B8263A"/>
            </a:solidFill>
          </a:ln>
        </p:spPr>
        <p:txBody>
          <a:bodyPr wrap="square" lIns="0" tIns="0" rIns="0" bIns="0" rtlCol="0"/>
          <a:lstStyle/>
          <a:p>
            <a:endParaRPr/>
          </a:p>
        </p:txBody>
      </p:sp>
      <p:sp>
        <p:nvSpPr>
          <p:cNvPr id="56" name="object 27">
            <a:extLst>
              <a:ext uri="{FF2B5EF4-FFF2-40B4-BE49-F238E27FC236}">
                <a16:creationId xmlns:a16="http://schemas.microsoft.com/office/drawing/2014/main" id="{45E103BB-3E05-5F29-5A13-F88D9CB9C9F4}"/>
              </a:ext>
            </a:extLst>
          </p:cNvPr>
          <p:cNvSpPr/>
          <p:nvPr/>
        </p:nvSpPr>
        <p:spPr>
          <a:xfrm>
            <a:off x="3774196" y="1852485"/>
            <a:ext cx="627380" cy="627380"/>
          </a:xfrm>
          <a:custGeom>
            <a:avLst/>
            <a:gdLst/>
            <a:ahLst/>
            <a:cxnLst/>
            <a:rect l="l" t="t" r="r" b="b"/>
            <a:pathLst>
              <a:path w="627379" h="627380">
                <a:moveTo>
                  <a:pt x="313436" y="0"/>
                </a:moveTo>
                <a:lnTo>
                  <a:pt x="359752" y="3398"/>
                </a:lnTo>
                <a:lnTo>
                  <a:pt x="403958" y="13269"/>
                </a:lnTo>
                <a:lnTo>
                  <a:pt x="445570" y="29130"/>
                </a:lnTo>
                <a:lnTo>
                  <a:pt x="484103" y="50494"/>
                </a:lnTo>
                <a:lnTo>
                  <a:pt x="519071" y="76877"/>
                </a:lnTo>
                <a:lnTo>
                  <a:pt x="549989" y="107795"/>
                </a:lnTo>
                <a:lnTo>
                  <a:pt x="576374" y="142763"/>
                </a:lnTo>
                <a:lnTo>
                  <a:pt x="597739" y="181295"/>
                </a:lnTo>
                <a:lnTo>
                  <a:pt x="613601" y="222908"/>
                </a:lnTo>
                <a:lnTo>
                  <a:pt x="623473" y="267116"/>
                </a:lnTo>
                <a:lnTo>
                  <a:pt x="626872" y="313436"/>
                </a:lnTo>
                <a:lnTo>
                  <a:pt x="623473" y="359752"/>
                </a:lnTo>
                <a:lnTo>
                  <a:pt x="613601" y="403958"/>
                </a:lnTo>
                <a:lnTo>
                  <a:pt x="597739" y="445570"/>
                </a:lnTo>
                <a:lnTo>
                  <a:pt x="576374" y="484103"/>
                </a:lnTo>
                <a:lnTo>
                  <a:pt x="549989" y="519071"/>
                </a:lnTo>
                <a:lnTo>
                  <a:pt x="519071" y="549989"/>
                </a:lnTo>
                <a:lnTo>
                  <a:pt x="484103" y="576374"/>
                </a:lnTo>
                <a:lnTo>
                  <a:pt x="445570" y="597739"/>
                </a:lnTo>
                <a:lnTo>
                  <a:pt x="403958" y="613601"/>
                </a:lnTo>
                <a:lnTo>
                  <a:pt x="359752" y="623473"/>
                </a:lnTo>
                <a:lnTo>
                  <a:pt x="313436" y="626872"/>
                </a:lnTo>
                <a:lnTo>
                  <a:pt x="267119" y="623473"/>
                </a:lnTo>
                <a:lnTo>
                  <a:pt x="222913" y="613601"/>
                </a:lnTo>
                <a:lnTo>
                  <a:pt x="181301" y="597739"/>
                </a:lnTo>
                <a:lnTo>
                  <a:pt x="142768" y="576374"/>
                </a:lnTo>
                <a:lnTo>
                  <a:pt x="107800" y="549989"/>
                </a:lnTo>
                <a:lnTo>
                  <a:pt x="76882" y="519071"/>
                </a:lnTo>
                <a:lnTo>
                  <a:pt x="50497" y="484103"/>
                </a:lnTo>
                <a:lnTo>
                  <a:pt x="29132" y="445570"/>
                </a:lnTo>
                <a:lnTo>
                  <a:pt x="13270" y="403958"/>
                </a:lnTo>
                <a:lnTo>
                  <a:pt x="3398" y="359752"/>
                </a:lnTo>
                <a:lnTo>
                  <a:pt x="0" y="313436"/>
                </a:lnTo>
                <a:lnTo>
                  <a:pt x="3398" y="267116"/>
                </a:lnTo>
                <a:lnTo>
                  <a:pt x="13270" y="222908"/>
                </a:lnTo>
                <a:lnTo>
                  <a:pt x="29132" y="181295"/>
                </a:lnTo>
                <a:lnTo>
                  <a:pt x="50497" y="142763"/>
                </a:lnTo>
                <a:lnTo>
                  <a:pt x="76882" y="107795"/>
                </a:lnTo>
                <a:lnTo>
                  <a:pt x="107800" y="76877"/>
                </a:lnTo>
                <a:lnTo>
                  <a:pt x="142768" y="50494"/>
                </a:lnTo>
                <a:lnTo>
                  <a:pt x="181301" y="29130"/>
                </a:lnTo>
                <a:lnTo>
                  <a:pt x="222913" y="13269"/>
                </a:lnTo>
                <a:lnTo>
                  <a:pt x="267119" y="3398"/>
                </a:lnTo>
                <a:lnTo>
                  <a:pt x="313436" y="0"/>
                </a:lnTo>
              </a:path>
            </a:pathLst>
          </a:custGeom>
          <a:ln w="120294">
            <a:solidFill>
              <a:srgbClr val="0E4773"/>
            </a:solidFill>
          </a:ln>
        </p:spPr>
        <p:txBody>
          <a:bodyPr wrap="square" lIns="0" tIns="0" rIns="0" bIns="0" rtlCol="0"/>
          <a:lstStyle/>
          <a:p>
            <a:endParaRPr/>
          </a:p>
        </p:txBody>
      </p:sp>
      <p:sp>
        <p:nvSpPr>
          <p:cNvPr id="50" name="object 21">
            <a:extLst>
              <a:ext uri="{FF2B5EF4-FFF2-40B4-BE49-F238E27FC236}">
                <a16:creationId xmlns:a16="http://schemas.microsoft.com/office/drawing/2014/main" id="{5C48EB1D-F352-357D-A9D7-E531C43DBF69}"/>
              </a:ext>
            </a:extLst>
          </p:cNvPr>
          <p:cNvSpPr txBox="1"/>
          <p:nvPr/>
        </p:nvSpPr>
        <p:spPr>
          <a:xfrm>
            <a:off x="4848611" y="2089162"/>
            <a:ext cx="1036319" cy="158377"/>
          </a:xfrm>
          <a:prstGeom prst="rect">
            <a:avLst/>
          </a:prstGeom>
        </p:spPr>
        <p:txBody>
          <a:bodyPr vert="horz" wrap="square" lIns="0" tIns="12065" rIns="0" bIns="0" rtlCol="0">
            <a:spAutoFit/>
          </a:bodyPr>
          <a:lstStyle/>
          <a:p>
            <a:pPr marL="12700">
              <a:lnSpc>
                <a:spcPct val="100000"/>
              </a:lnSpc>
              <a:spcBef>
                <a:spcPts val="95"/>
              </a:spcBef>
            </a:pPr>
            <a:r>
              <a:rPr sz="950" b="0" spc="-5" dirty="0">
                <a:solidFill>
                  <a:srgbClr val="333333"/>
                </a:solidFill>
                <a:latin typeface="Fira Sans Light"/>
                <a:cs typeface="Fira Sans Light"/>
              </a:rPr>
              <a:t>Visitor</a:t>
            </a:r>
            <a:r>
              <a:rPr sz="950" b="0" spc="-55" dirty="0">
                <a:solidFill>
                  <a:srgbClr val="333333"/>
                </a:solidFill>
                <a:latin typeface="Fira Sans Light"/>
                <a:cs typeface="Fira Sans Light"/>
              </a:rPr>
              <a:t> </a:t>
            </a:r>
            <a:r>
              <a:rPr sz="950" b="0" spc="-5" dirty="0">
                <a:solidFill>
                  <a:srgbClr val="333333"/>
                </a:solidFill>
                <a:latin typeface="Fira Sans Light"/>
                <a:cs typeface="Fira Sans Light"/>
              </a:rPr>
              <a:t>Committees</a:t>
            </a:r>
            <a:endParaRPr sz="950" dirty="0">
              <a:latin typeface="Fira Sans Light"/>
              <a:cs typeface="Fira Sans Light"/>
            </a:endParaRPr>
          </a:p>
        </p:txBody>
      </p:sp>
      <p:sp>
        <p:nvSpPr>
          <p:cNvPr id="51" name="object 22">
            <a:extLst>
              <a:ext uri="{FF2B5EF4-FFF2-40B4-BE49-F238E27FC236}">
                <a16:creationId xmlns:a16="http://schemas.microsoft.com/office/drawing/2014/main" id="{86CA71FE-0DF9-40E2-EA49-F2D972BEE3B6}"/>
              </a:ext>
            </a:extLst>
          </p:cNvPr>
          <p:cNvSpPr/>
          <p:nvPr/>
        </p:nvSpPr>
        <p:spPr>
          <a:xfrm>
            <a:off x="4699162" y="2030512"/>
            <a:ext cx="80200" cy="80187"/>
          </a:xfrm>
          <a:prstGeom prst="rect">
            <a:avLst/>
          </a:prstGeom>
          <a:blipFill>
            <a:blip r:embed="rId8" cstate="print"/>
            <a:stretch>
              <a:fillRect/>
            </a:stretch>
          </a:blipFill>
        </p:spPr>
        <p:txBody>
          <a:bodyPr wrap="square" lIns="0" tIns="0" rIns="0" bIns="0" rtlCol="0"/>
          <a:lstStyle/>
          <a:p>
            <a:endParaRPr/>
          </a:p>
        </p:txBody>
      </p:sp>
      <p:sp>
        <p:nvSpPr>
          <p:cNvPr id="52" name="object 23">
            <a:extLst>
              <a:ext uri="{FF2B5EF4-FFF2-40B4-BE49-F238E27FC236}">
                <a16:creationId xmlns:a16="http://schemas.microsoft.com/office/drawing/2014/main" id="{967BE206-109B-C5C7-F6C4-BDC922B94E44}"/>
              </a:ext>
            </a:extLst>
          </p:cNvPr>
          <p:cNvSpPr/>
          <p:nvPr/>
        </p:nvSpPr>
        <p:spPr>
          <a:xfrm>
            <a:off x="2391582" y="2045011"/>
            <a:ext cx="80200" cy="80187"/>
          </a:xfrm>
          <a:prstGeom prst="rect">
            <a:avLst/>
          </a:prstGeom>
          <a:blipFill>
            <a:blip r:embed="rId8" cstate="print"/>
            <a:stretch>
              <a:fillRect/>
            </a:stretch>
          </a:blipFill>
        </p:spPr>
        <p:txBody>
          <a:bodyPr wrap="square" lIns="0" tIns="0" rIns="0" bIns="0" rtlCol="0"/>
          <a:lstStyle/>
          <a:p>
            <a:endParaRPr/>
          </a:p>
        </p:txBody>
      </p:sp>
      <p:sp>
        <p:nvSpPr>
          <p:cNvPr id="53" name="object 24">
            <a:extLst>
              <a:ext uri="{FF2B5EF4-FFF2-40B4-BE49-F238E27FC236}">
                <a16:creationId xmlns:a16="http://schemas.microsoft.com/office/drawing/2014/main" id="{5F89F8FC-AF7A-3D6B-C0CD-A77B0D89B3D5}"/>
              </a:ext>
            </a:extLst>
          </p:cNvPr>
          <p:cNvSpPr txBox="1"/>
          <p:nvPr/>
        </p:nvSpPr>
        <p:spPr>
          <a:xfrm>
            <a:off x="4424410" y="1947381"/>
            <a:ext cx="327660" cy="158377"/>
          </a:xfrm>
          <a:prstGeom prst="rect">
            <a:avLst/>
          </a:prstGeom>
        </p:spPr>
        <p:txBody>
          <a:bodyPr vert="horz" wrap="square" lIns="0" tIns="12065" rIns="0" bIns="0" rtlCol="0">
            <a:spAutoFit/>
          </a:bodyPr>
          <a:lstStyle/>
          <a:p>
            <a:pPr marL="12700">
              <a:lnSpc>
                <a:spcPct val="100000"/>
              </a:lnSpc>
              <a:spcBef>
                <a:spcPts val="95"/>
              </a:spcBef>
              <a:tabLst>
                <a:tab pos="314325" algn="l"/>
              </a:tabLst>
            </a:pPr>
            <a:r>
              <a:rPr sz="950" b="0" u="heavy" spc="-5" dirty="0">
                <a:solidFill>
                  <a:srgbClr val="333333"/>
                </a:solidFill>
                <a:uFill>
                  <a:solidFill>
                    <a:srgbClr val="BCBEC0"/>
                  </a:solidFill>
                </a:uFill>
                <a:latin typeface="Fira Sans Light"/>
                <a:cs typeface="Fira Sans Light"/>
              </a:rPr>
              <a:t> 	</a:t>
            </a:r>
            <a:endParaRPr sz="950">
              <a:latin typeface="Fira Sans Light"/>
              <a:cs typeface="Fira Sans Light"/>
            </a:endParaRPr>
          </a:p>
        </p:txBody>
      </p:sp>
      <p:sp>
        <p:nvSpPr>
          <p:cNvPr id="57" name="object 28">
            <a:extLst>
              <a:ext uri="{FF2B5EF4-FFF2-40B4-BE49-F238E27FC236}">
                <a16:creationId xmlns:a16="http://schemas.microsoft.com/office/drawing/2014/main" id="{172EA08B-9E16-2E5F-A7D4-A863D8BA57B1}"/>
              </a:ext>
            </a:extLst>
          </p:cNvPr>
          <p:cNvSpPr txBox="1"/>
          <p:nvPr/>
        </p:nvSpPr>
        <p:spPr>
          <a:xfrm>
            <a:off x="3984119" y="2016964"/>
            <a:ext cx="217170" cy="230832"/>
          </a:xfrm>
          <a:prstGeom prst="rect">
            <a:avLst/>
          </a:prstGeom>
        </p:spPr>
        <p:txBody>
          <a:bodyPr vert="horz" wrap="square" lIns="0" tIns="15240" rIns="0" bIns="0" rtlCol="0">
            <a:spAutoFit/>
          </a:bodyPr>
          <a:lstStyle/>
          <a:p>
            <a:pPr marL="12700">
              <a:lnSpc>
                <a:spcPct val="100000"/>
              </a:lnSpc>
              <a:spcBef>
                <a:spcPts val="120"/>
              </a:spcBef>
            </a:pPr>
            <a:r>
              <a:rPr sz="1400" spc="5" dirty="0">
                <a:solidFill>
                  <a:srgbClr val="333333"/>
                </a:solidFill>
                <a:latin typeface="Fira Sans Medium"/>
                <a:cs typeface="Fira Sans Medium"/>
              </a:rPr>
              <a:t>34</a:t>
            </a:r>
            <a:endParaRPr sz="1400">
              <a:latin typeface="Fira Sans Medium"/>
              <a:cs typeface="Fira Sans Medium"/>
            </a:endParaRPr>
          </a:p>
        </p:txBody>
      </p:sp>
      <p:sp>
        <p:nvSpPr>
          <p:cNvPr id="58" name="object 29">
            <a:extLst>
              <a:ext uri="{FF2B5EF4-FFF2-40B4-BE49-F238E27FC236}">
                <a16:creationId xmlns:a16="http://schemas.microsoft.com/office/drawing/2014/main" id="{11B1E16F-308A-0A0E-C861-2B3A46685A4B}"/>
              </a:ext>
            </a:extLst>
          </p:cNvPr>
          <p:cNvSpPr txBox="1"/>
          <p:nvPr/>
        </p:nvSpPr>
        <p:spPr>
          <a:xfrm>
            <a:off x="1198481" y="2016964"/>
            <a:ext cx="302260" cy="230832"/>
          </a:xfrm>
          <a:prstGeom prst="rect">
            <a:avLst/>
          </a:prstGeom>
        </p:spPr>
        <p:txBody>
          <a:bodyPr vert="horz" wrap="square" lIns="0" tIns="15240" rIns="0" bIns="0" rtlCol="0">
            <a:spAutoFit/>
          </a:bodyPr>
          <a:lstStyle/>
          <a:p>
            <a:pPr marL="12700">
              <a:lnSpc>
                <a:spcPct val="100000"/>
              </a:lnSpc>
              <a:spcBef>
                <a:spcPts val="120"/>
              </a:spcBef>
            </a:pPr>
            <a:r>
              <a:rPr sz="1400" spc="5" dirty="0">
                <a:solidFill>
                  <a:srgbClr val="333333"/>
                </a:solidFill>
                <a:latin typeface="Fira Sans Medium"/>
                <a:cs typeface="Fira Sans Medium"/>
              </a:rPr>
              <a:t>225</a:t>
            </a:r>
            <a:endParaRPr sz="1400">
              <a:latin typeface="Fira Sans Medium"/>
              <a:cs typeface="Fira Sans Medium"/>
            </a:endParaRPr>
          </a:p>
        </p:txBody>
      </p:sp>
      <p:sp>
        <p:nvSpPr>
          <p:cNvPr id="2" name="TextBox 1">
            <a:extLst>
              <a:ext uri="{FF2B5EF4-FFF2-40B4-BE49-F238E27FC236}">
                <a16:creationId xmlns:a16="http://schemas.microsoft.com/office/drawing/2014/main" id="{37C7B182-447E-22B1-F82D-175786E28FFD}"/>
              </a:ext>
            </a:extLst>
          </p:cNvPr>
          <p:cNvSpPr txBox="1"/>
          <p:nvPr/>
        </p:nvSpPr>
        <p:spPr>
          <a:xfrm>
            <a:off x="11799517" y="6550342"/>
            <a:ext cx="450937" cy="366292"/>
          </a:xfrm>
          <a:prstGeom prst="rect">
            <a:avLst/>
          </a:prstGeom>
          <a:noFill/>
        </p:spPr>
        <p:txBody>
          <a:bodyPr wrap="square" rtlCol="0">
            <a:spAutoFit/>
          </a:bodyPr>
          <a:lstStyle/>
          <a:p>
            <a:r>
              <a:rPr lang="en-ZA" dirty="0"/>
              <a:t>17</a:t>
            </a:r>
          </a:p>
        </p:txBody>
      </p:sp>
    </p:spTree>
    <p:extLst>
      <p:ext uri="{BB962C8B-B14F-4D97-AF65-F5344CB8AC3E}">
        <p14:creationId xmlns:p14="http://schemas.microsoft.com/office/powerpoint/2010/main" val="1003688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E15909-700E-B4AE-5EC7-3927F8129E1C}"/>
              </a:ext>
            </a:extLst>
          </p:cNvPr>
          <p:cNvSpPr>
            <a:spLocks noGrp="1"/>
          </p:cNvSpPr>
          <p:nvPr>
            <p:ph type="ctrTitle"/>
          </p:nvPr>
        </p:nvSpPr>
        <p:spPr/>
        <p:txBody>
          <a:bodyPr/>
          <a:lstStyle/>
          <a:p>
            <a:r>
              <a:rPr lang="en-GB" dirty="0"/>
              <a:t>Directorate </a:t>
            </a:r>
            <a:br>
              <a:rPr lang="en-GB" dirty="0"/>
            </a:br>
            <a:r>
              <a:rPr lang="en-GB" dirty="0"/>
              <a:t>support serviceS</a:t>
            </a:r>
          </a:p>
        </p:txBody>
      </p:sp>
      <p:sp>
        <p:nvSpPr>
          <p:cNvPr id="2" name="TextBox 1">
            <a:extLst>
              <a:ext uri="{FF2B5EF4-FFF2-40B4-BE49-F238E27FC236}">
                <a16:creationId xmlns:a16="http://schemas.microsoft.com/office/drawing/2014/main" id="{D4D82E1F-891A-2928-BDA2-E6A75CF68C4E}"/>
              </a:ext>
            </a:extLst>
          </p:cNvPr>
          <p:cNvSpPr txBox="1"/>
          <p:nvPr/>
        </p:nvSpPr>
        <p:spPr>
          <a:xfrm>
            <a:off x="1560352" y="1728132"/>
            <a:ext cx="2351497" cy="3170099"/>
          </a:xfrm>
          <a:prstGeom prst="rect">
            <a:avLst/>
          </a:prstGeom>
          <a:noFill/>
        </p:spPr>
        <p:txBody>
          <a:bodyPr wrap="square" rtlCol="0">
            <a:spAutoFit/>
          </a:bodyPr>
          <a:lstStyle/>
          <a:p>
            <a:r>
              <a:rPr lang="en-ZA" sz="20000" b="1" dirty="0">
                <a:solidFill>
                  <a:srgbClr val="B8263A">
                    <a:alpha val="90000"/>
                  </a:srgbClr>
                </a:solidFill>
                <a:latin typeface="Fira Sans" panose="020B0503050000020004" pitchFamily="34" charset="0"/>
                <a:ea typeface="Fira Sans" panose="020B0503050000020004" pitchFamily="34" charset="0"/>
              </a:rPr>
              <a:t>D</a:t>
            </a:r>
          </a:p>
        </p:txBody>
      </p:sp>
      <p:sp>
        <p:nvSpPr>
          <p:cNvPr id="6" name="TextBox 5">
            <a:extLst>
              <a:ext uri="{FF2B5EF4-FFF2-40B4-BE49-F238E27FC236}">
                <a16:creationId xmlns:a16="http://schemas.microsoft.com/office/drawing/2014/main" id="{85C8E883-6336-1C7D-523A-8C2330A47467}"/>
              </a:ext>
            </a:extLst>
          </p:cNvPr>
          <p:cNvSpPr txBox="1"/>
          <p:nvPr/>
        </p:nvSpPr>
        <p:spPr>
          <a:xfrm>
            <a:off x="5263462" y="1889462"/>
            <a:ext cx="6615155" cy="3416320"/>
          </a:xfrm>
          <a:prstGeom prst="rect">
            <a:avLst/>
          </a:prstGeom>
          <a:noFill/>
        </p:spPr>
        <p:txBody>
          <a:bodyPr wrap="square">
            <a:spAutoFit/>
          </a:bodyPr>
          <a:lstStyle/>
          <a:p>
            <a:pPr algn="l"/>
            <a:r>
              <a:rPr lang="en-ZA" sz="2400" b="0" i="0" u="none" strike="noStrike" baseline="0" dirty="0">
                <a:latin typeface="Arial" panose="020B0604020202020204" pitchFamily="34" charset="0"/>
                <a:cs typeface="Arial" panose="020B0604020202020204" pitchFamily="34" charset="0"/>
              </a:rPr>
              <a:t>The Directorate Support Services comprises four </a:t>
            </a:r>
            <a:r>
              <a:rPr lang="en-GB" sz="2400" b="0" i="0" u="none" strike="noStrike" baseline="0" dirty="0">
                <a:latin typeface="Arial" panose="020B0604020202020204" pitchFamily="34" charset="0"/>
                <a:cs typeface="Arial" panose="020B0604020202020204" pitchFamily="34" charset="0"/>
              </a:rPr>
              <a:t>sub-directorates, namely Finance and Supply Chain </a:t>
            </a:r>
            <a:r>
              <a:rPr lang="en-ZA" sz="2400" b="0" i="0" u="none" strike="noStrike" baseline="0" dirty="0">
                <a:latin typeface="Arial" panose="020B0604020202020204" pitchFamily="34" charset="0"/>
                <a:cs typeface="Arial" panose="020B0604020202020204" pitchFamily="34" charset="0"/>
              </a:rPr>
              <a:t>Management; Human Resources; Information Technology; </a:t>
            </a:r>
            <a:r>
              <a:rPr lang="en-GB" sz="2400" b="0" i="0" u="none" strike="noStrike" baseline="0" dirty="0">
                <a:latin typeface="Arial" panose="020B0604020202020204" pitchFamily="34" charset="0"/>
                <a:cs typeface="Arial" panose="020B0604020202020204" pitchFamily="34" charset="0"/>
              </a:rPr>
              <a:t>and Communication and Media.</a:t>
            </a:r>
          </a:p>
          <a:p>
            <a:pPr algn="l"/>
            <a:r>
              <a:rPr lang="en-GB" sz="2400" b="0" i="0" u="none" strike="noStrike" baseline="0" dirty="0">
                <a:latin typeface="Arial" panose="020B0604020202020204" pitchFamily="34" charset="0"/>
                <a:cs typeface="Arial" panose="020B0604020202020204" pitchFamily="34" charset="0"/>
              </a:rPr>
              <a:t>It is through these sub-directorates that the directorate was able to provide the necessary support, capacitation, and enablers to JICS for </a:t>
            </a:r>
            <a:r>
              <a:rPr lang="en-ZA" sz="2400" b="0" i="0" u="none" strike="noStrike" baseline="0" dirty="0">
                <a:latin typeface="Arial" panose="020B0604020202020204" pitchFamily="34" charset="0"/>
                <a:cs typeface="Arial" panose="020B0604020202020204" pitchFamily="34" charset="0"/>
              </a:rPr>
              <a:t>the 2021/2022 performance cycle.</a:t>
            </a:r>
            <a:endParaRPr lang="en-ZA"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94EED07-0B40-819B-BC85-4B66A8D48B5F}"/>
              </a:ext>
            </a:extLst>
          </p:cNvPr>
          <p:cNvSpPr txBox="1"/>
          <p:nvPr/>
        </p:nvSpPr>
        <p:spPr>
          <a:xfrm>
            <a:off x="11799517" y="6550342"/>
            <a:ext cx="450937" cy="366292"/>
          </a:xfrm>
          <a:prstGeom prst="rect">
            <a:avLst/>
          </a:prstGeom>
          <a:noFill/>
        </p:spPr>
        <p:txBody>
          <a:bodyPr wrap="square" rtlCol="0">
            <a:spAutoFit/>
          </a:bodyPr>
          <a:lstStyle/>
          <a:p>
            <a:r>
              <a:rPr lang="en-ZA" dirty="0"/>
              <a:t>18</a:t>
            </a:r>
          </a:p>
        </p:txBody>
      </p:sp>
    </p:spTree>
    <p:extLst>
      <p:ext uri="{BB962C8B-B14F-4D97-AF65-F5344CB8AC3E}">
        <p14:creationId xmlns:p14="http://schemas.microsoft.com/office/powerpoint/2010/main" val="1671799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306884F5-FED7-08FB-0F1E-775FF8C2C1BF}"/>
              </a:ext>
            </a:extLst>
          </p:cNvPr>
          <p:cNvSpPr>
            <a:spLocks noGrp="1"/>
          </p:cNvSpPr>
          <p:nvPr>
            <p:ph type="ctrTitle"/>
          </p:nvPr>
        </p:nvSpPr>
        <p:spPr>
          <a:xfrm>
            <a:off x="288763" y="554182"/>
            <a:ext cx="3711654" cy="434854"/>
          </a:xfrm>
        </p:spPr>
        <p:txBody>
          <a:bodyPr/>
          <a:lstStyle/>
          <a:p>
            <a:r>
              <a:rPr lang="en-GB" dirty="0"/>
              <a:t>JICS Personnel</a:t>
            </a:r>
          </a:p>
        </p:txBody>
      </p:sp>
      <p:grpSp>
        <p:nvGrpSpPr>
          <p:cNvPr id="43" name="Group 42">
            <a:extLst>
              <a:ext uri="{FF2B5EF4-FFF2-40B4-BE49-F238E27FC236}">
                <a16:creationId xmlns:a16="http://schemas.microsoft.com/office/drawing/2014/main" id="{259B3554-9EC7-84A6-C950-305D9D461ECB}"/>
              </a:ext>
            </a:extLst>
          </p:cNvPr>
          <p:cNvGrpSpPr/>
          <p:nvPr/>
        </p:nvGrpSpPr>
        <p:grpSpPr>
          <a:xfrm>
            <a:off x="1951162" y="1411797"/>
            <a:ext cx="6316538" cy="5189027"/>
            <a:chOff x="762000" y="904252"/>
            <a:chExt cx="4717008" cy="4986020"/>
          </a:xfrm>
        </p:grpSpPr>
        <p:sp>
          <p:nvSpPr>
            <p:cNvPr id="2" name="object 2">
              <a:extLst>
                <a:ext uri="{FF2B5EF4-FFF2-40B4-BE49-F238E27FC236}">
                  <a16:creationId xmlns:a16="http://schemas.microsoft.com/office/drawing/2014/main" id="{2C2C3FCD-5B05-24C5-19CB-930D9616D9EB}"/>
                </a:ext>
              </a:extLst>
            </p:cNvPr>
            <p:cNvSpPr/>
            <p:nvPr/>
          </p:nvSpPr>
          <p:spPr>
            <a:xfrm>
              <a:off x="762000" y="5392165"/>
              <a:ext cx="4717008" cy="484441"/>
            </a:xfrm>
            <a:prstGeom prst="rect">
              <a:avLst/>
            </a:prstGeom>
            <a:blipFill>
              <a:blip r:embed="rId2" cstate="print"/>
              <a:stretch>
                <a:fillRect/>
              </a:stretch>
            </a:blipFill>
          </p:spPr>
          <p:txBody>
            <a:bodyPr wrap="square" lIns="0" tIns="0" rIns="0" bIns="0" rtlCol="0"/>
            <a:lstStyle/>
            <a:p>
              <a:endParaRPr/>
            </a:p>
          </p:txBody>
        </p:sp>
        <p:sp>
          <p:nvSpPr>
            <p:cNvPr id="3" name="object 3">
              <a:extLst>
                <a:ext uri="{FF2B5EF4-FFF2-40B4-BE49-F238E27FC236}">
                  <a16:creationId xmlns:a16="http://schemas.microsoft.com/office/drawing/2014/main" id="{3D6621EF-51D5-15DD-16F2-181878BB3F19}"/>
                </a:ext>
              </a:extLst>
            </p:cNvPr>
            <p:cNvSpPr/>
            <p:nvPr/>
          </p:nvSpPr>
          <p:spPr>
            <a:xfrm>
              <a:off x="777252" y="904252"/>
              <a:ext cx="4686935" cy="4986020"/>
            </a:xfrm>
            <a:custGeom>
              <a:avLst/>
              <a:gdLst/>
              <a:ahLst/>
              <a:cxnLst/>
              <a:rect l="l" t="t" r="r" b="b"/>
              <a:pathLst>
                <a:path w="4686935" h="4986020">
                  <a:moveTo>
                    <a:pt x="0" y="4985931"/>
                  </a:moveTo>
                  <a:lnTo>
                    <a:pt x="4686490" y="4985931"/>
                  </a:lnTo>
                  <a:lnTo>
                    <a:pt x="4686490" y="0"/>
                  </a:lnTo>
                  <a:lnTo>
                    <a:pt x="0" y="0"/>
                  </a:lnTo>
                  <a:lnTo>
                    <a:pt x="0" y="4985931"/>
                  </a:lnTo>
                  <a:close/>
                </a:path>
              </a:pathLst>
            </a:custGeom>
            <a:ln w="30518">
              <a:solidFill>
                <a:srgbClr val="0E4773"/>
              </a:solidFill>
            </a:ln>
          </p:spPr>
          <p:txBody>
            <a:bodyPr wrap="square" lIns="0" tIns="0" rIns="0" bIns="0" rtlCol="0"/>
            <a:lstStyle/>
            <a:p>
              <a:endParaRPr/>
            </a:p>
          </p:txBody>
        </p:sp>
        <p:sp>
          <p:nvSpPr>
            <p:cNvPr id="4" name="object 4">
              <a:extLst>
                <a:ext uri="{FF2B5EF4-FFF2-40B4-BE49-F238E27FC236}">
                  <a16:creationId xmlns:a16="http://schemas.microsoft.com/office/drawing/2014/main" id="{DAC5C956-9544-EF93-C07B-FFCA38E1B25B}"/>
                </a:ext>
              </a:extLst>
            </p:cNvPr>
            <p:cNvSpPr/>
            <p:nvPr/>
          </p:nvSpPr>
          <p:spPr>
            <a:xfrm>
              <a:off x="1063934" y="2221837"/>
              <a:ext cx="4187825" cy="0"/>
            </a:xfrm>
            <a:custGeom>
              <a:avLst/>
              <a:gdLst/>
              <a:ahLst/>
              <a:cxnLst/>
              <a:rect l="l" t="t" r="r" b="b"/>
              <a:pathLst>
                <a:path w="4187825">
                  <a:moveTo>
                    <a:pt x="0" y="0"/>
                  </a:moveTo>
                  <a:lnTo>
                    <a:pt x="4187202" y="0"/>
                  </a:lnTo>
                </a:path>
              </a:pathLst>
            </a:custGeom>
            <a:ln w="3175">
              <a:solidFill>
                <a:srgbClr val="B3B3B3"/>
              </a:solidFill>
              <a:prstDash val="sysDot"/>
            </a:ln>
          </p:spPr>
          <p:txBody>
            <a:bodyPr wrap="square" lIns="0" tIns="0" rIns="0" bIns="0" rtlCol="0"/>
            <a:lstStyle/>
            <a:p>
              <a:endParaRPr/>
            </a:p>
          </p:txBody>
        </p:sp>
        <p:sp>
          <p:nvSpPr>
            <p:cNvPr id="5" name="object 5">
              <a:extLst>
                <a:ext uri="{FF2B5EF4-FFF2-40B4-BE49-F238E27FC236}">
                  <a16:creationId xmlns:a16="http://schemas.microsoft.com/office/drawing/2014/main" id="{63A7DDB6-9174-DF4E-AFAC-B6D86A2720F5}"/>
                </a:ext>
              </a:extLst>
            </p:cNvPr>
            <p:cNvSpPr/>
            <p:nvPr/>
          </p:nvSpPr>
          <p:spPr>
            <a:xfrm>
              <a:off x="1063934" y="3084878"/>
              <a:ext cx="4187825" cy="0"/>
            </a:xfrm>
            <a:custGeom>
              <a:avLst/>
              <a:gdLst/>
              <a:ahLst/>
              <a:cxnLst/>
              <a:rect l="l" t="t" r="r" b="b"/>
              <a:pathLst>
                <a:path w="4187825">
                  <a:moveTo>
                    <a:pt x="0" y="0"/>
                  </a:moveTo>
                  <a:lnTo>
                    <a:pt x="4187202" y="0"/>
                  </a:lnTo>
                </a:path>
              </a:pathLst>
            </a:custGeom>
            <a:ln w="3175">
              <a:solidFill>
                <a:srgbClr val="B3B3B3"/>
              </a:solidFill>
              <a:prstDash val="sysDot"/>
            </a:ln>
          </p:spPr>
          <p:txBody>
            <a:bodyPr wrap="square" lIns="0" tIns="0" rIns="0" bIns="0" rtlCol="0"/>
            <a:lstStyle/>
            <a:p>
              <a:endParaRPr/>
            </a:p>
          </p:txBody>
        </p:sp>
        <p:sp>
          <p:nvSpPr>
            <p:cNvPr id="6" name="object 6">
              <a:extLst>
                <a:ext uri="{FF2B5EF4-FFF2-40B4-BE49-F238E27FC236}">
                  <a16:creationId xmlns:a16="http://schemas.microsoft.com/office/drawing/2014/main" id="{7993D308-DCFA-F2DD-301B-44E9D265FBEF}"/>
                </a:ext>
              </a:extLst>
            </p:cNvPr>
            <p:cNvSpPr/>
            <p:nvPr/>
          </p:nvSpPr>
          <p:spPr>
            <a:xfrm>
              <a:off x="1063934" y="3947919"/>
              <a:ext cx="4187825" cy="0"/>
            </a:xfrm>
            <a:custGeom>
              <a:avLst/>
              <a:gdLst/>
              <a:ahLst/>
              <a:cxnLst/>
              <a:rect l="l" t="t" r="r" b="b"/>
              <a:pathLst>
                <a:path w="4187825">
                  <a:moveTo>
                    <a:pt x="0" y="0"/>
                  </a:moveTo>
                  <a:lnTo>
                    <a:pt x="4187202" y="0"/>
                  </a:lnTo>
                </a:path>
              </a:pathLst>
            </a:custGeom>
            <a:ln w="3175">
              <a:solidFill>
                <a:srgbClr val="B3B3B3"/>
              </a:solidFill>
              <a:prstDash val="sysDot"/>
            </a:ln>
          </p:spPr>
          <p:txBody>
            <a:bodyPr wrap="square" lIns="0" tIns="0" rIns="0" bIns="0" rtlCol="0"/>
            <a:lstStyle/>
            <a:p>
              <a:endParaRPr/>
            </a:p>
          </p:txBody>
        </p:sp>
        <p:sp>
          <p:nvSpPr>
            <p:cNvPr id="7" name="object 7">
              <a:extLst>
                <a:ext uri="{FF2B5EF4-FFF2-40B4-BE49-F238E27FC236}">
                  <a16:creationId xmlns:a16="http://schemas.microsoft.com/office/drawing/2014/main" id="{8260F763-93ED-0862-6B1E-3DF0DB6265BD}"/>
                </a:ext>
              </a:extLst>
            </p:cNvPr>
            <p:cNvSpPr/>
            <p:nvPr/>
          </p:nvSpPr>
          <p:spPr>
            <a:xfrm>
              <a:off x="1063934" y="4810960"/>
              <a:ext cx="4187825" cy="0"/>
            </a:xfrm>
            <a:custGeom>
              <a:avLst/>
              <a:gdLst/>
              <a:ahLst/>
              <a:cxnLst/>
              <a:rect l="l" t="t" r="r" b="b"/>
              <a:pathLst>
                <a:path w="4187825">
                  <a:moveTo>
                    <a:pt x="0" y="0"/>
                  </a:moveTo>
                  <a:lnTo>
                    <a:pt x="4187202" y="0"/>
                  </a:lnTo>
                </a:path>
              </a:pathLst>
            </a:custGeom>
            <a:ln w="3175">
              <a:solidFill>
                <a:srgbClr val="B3B3B3"/>
              </a:solidFill>
              <a:prstDash val="sysDot"/>
            </a:ln>
          </p:spPr>
          <p:txBody>
            <a:bodyPr wrap="square" lIns="0" tIns="0" rIns="0" bIns="0" rtlCol="0"/>
            <a:lstStyle/>
            <a:p>
              <a:endParaRPr/>
            </a:p>
          </p:txBody>
        </p:sp>
        <p:sp>
          <p:nvSpPr>
            <p:cNvPr id="8" name="object 8">
              <a:extLst>
                <a:ext uri="{FF2B5EF4-FFF2-40B4-BE49-F238E27FC236}">
                  <a16:creationId xmlns:a16="http://schemas.microsoft.com/office/drawing/2014/main" id="{9E98BE9F-862F-5779-D07C-0D069F7CBA90}"/>
                </a:ext>
              </a:extLst>
            </p:cNvPr>
            <p:cNvSpPr/>
            <p:nvPr/>
          </p:nvSpPr>
          <p:spPr>
            <a:xfrm>
              <a:off x="1063934" y="1790315"/>
              <a:ext cx="4187825" cy="0"/>
            </a:xfrm>
            <a:custGeom>
              <a:avLst/>
              <a:gdLst/>
              <a:ahLst/>
              <a:cxnLst/>
              <a:rect l="l" t="t" r="r" b="b"/>
              <a:pathLst>
                <a:path w="4187825">
                  <a:moveTo>
                    <a:pt x="0" y="0"/>
                  </a:moveTo>
                  <a:lnTo>
                    <a:pt x="4187202" y="0"/>
                  </a:lnTo>
                </a:path>
              </a:pathLst>
            </a:custGeom>
            <a:ln w="3175">
              <a:solidFill>
                <a:srgbClr val="B3B3B3"/>
              </a:solidFill>
              <a:prstDash val="sysDot"/>
            </a:ln>
          </p:spPr>
          <p:txBody>
            <a:bodyPr wrap="square" lIns="0" tIns="0" rIns="0" bIns="0" rtlCol="0"/>
            <a:lstStyle/>
            <a:p>
              <a:endParaRPr/>
            </a:p>
          </p:txBody>
        </p:sp>
        <p:sp>
          <p:nvSpPr>
            <p:cNvPr id="9" name="object 9">
              <a:extLst>
                <a:ext uri="{FF2B5EF4-FFF2-40B4-BE49-F238E27FC236}">
                  <a16:creationId xmlns:a16="http://schemas.microsoft.com/office/drawing/2014/main" id="{3F965BB8-AD71-4CDC-B709-3E247BFE4E49}"/>
                </a:ext>
              </a:extLst>
            </p:cNvPr>
            <p:cNvSpPr/>
            <p:nvPr/>
          </p:nvSpPr>
          <p:spPr>
            <a:xfrm>
              <a:off x="1063934" y="2653357"/>
              <a:ext cx="4187825" cy="0"/>
            </a:xfrm>
            <a:custGeom>
              <a:avLst/>
              <a:gdLst/>
              <a:ahLst/>
              <a:cxnLst/>
              <a:rect l="l" t="t" r="r" b="b"/>
              <a:pathLst>
                <a:path w="4187825">
                  <a:moveTo>
                    <a:pt x="0" y="0"/>
                  </a:moveTo>
                  <a:lnTo>
                    <a:pt x="4187202" y="0"/>
                  </a:lnTo>
                </a:path>
              </a:pathLst>
            </a:custGeom>
            <a:ln w="3175">
              <a:solidFill>
                <a:srgbClr val="B3B3B3"/>
              </a:solidFill>
              <a:prstDash val="sysDot"/>
            </a:ln>
          </p:spPr>
          <p:txBody>
            <a:bodyPr wrap="square" lIns="0" tIns="0" rIns="0" bIns="0" rtlCol="0"/>
            <a:lstStyle/>
            <a:p>
              <a:endParaRPr/>
            </a:p>
          </p:txBody>
        </p:sp>
        <p:sp>
          <p:nvSpPr>
            <p:cNvPr id="10" name="object 10">
              <a:extLst>
                <a:ext uri="{FF2B5EF4-FFF2-40B4-BE49-F238E27FC236}">
                  <a16:creationId xmlns:a16="http://schemas.microsoft.com/office/drawing/2014/main" id="{794FAECB-34F7-79FF-D743-43724D2FE355}"/>
                </a:ext>
              </a:extLst>
            </p:cNvPr>
            <p:cNvSpPr/>
            <p:nvPr/>
          </p:nvSpPr>
          <p:spPr>
            <a:xfrm>
              <a:off x="1063934" y="3516398"/>
              <a:ext cx="4187825" cy="0"/>
            </a:xfrm>
            <a:custGeom>
              <a:avLst/>
              <a:gdLst/>
              <a:ahLst/>
              <a:cxnLst/>
              <a:rect l="l" t="t" r="r" b="b"/>
              <a:pathLst>
                <a:path w="4187825">
                  <a:moveTo>
                    <a:pt x="0" y="0"/>
                  </a:moveTo>
                  <a:lnTo>
                    <a:pt x="4187202" y="0"/>
                  </a:lnTo>
                </a:path>
              </a:pathLst>
            </a:custGeom>
            <a:ln w="3175">
              <a:solidFill>
                <a:srgbClr val="B3B3B3"/>
              </a:solidFill>
              <a:prstDash val="sysDot"/>
            </a:ln>
          </p:spPr>
          <p:txBody>
            <a:bodyPr wrap="square" lIns="0" tIns="0" rIns="0" bIns="0" rtlCol="0"/>
            <a:lstStyle/>
            <a:p>
              <a:endParaRPr/>
            </a:p>
          </p:txBody>
        </p:sp>
        <p:sp>
          <p:nvSpPr>
            <p:cNvPr id="11" name="object 11">
              <a:extLst>
                <a:ext uri="{FF2B5EF4-FFF2-40B4-BE49-F238E27FC236}">
                  <a16:creationId xmlns:a16="http://schemas.microsoft.com/office/drawing/2014/main" id="{468EA2A5-1F2E-4DED-1999-9C9DCD2E0E39}"/>
                </a:ext>
              </a:extLst>
            </p:cNvPr>
            <p:cNvSpPr/>
            <p:nvPr/>
          </p:nvSpPr>
          <p:spPr>
            <a:xfrm>
              <a:off x="1063934" y="4379440"/>
              <a:ext cx="4187825" cy="0"/>
            </a:xfrm>
            <a:custGeom>
              <a:avLst/>
              <a:gdLst/>
              <a:ahLst/>
              <a:cxnLst/>
              <a:rect l="l" t="t" r="r" b="b"/>
              <a:pathLst>
                <a:path w="4187825">
                  <a:moveTo>
                    <a:pt x="0" y="0"/>
                  </a:moveTo>
                  <a:lnTo>
                    <a:pt x="4187202" y="0"/>
                  </a:lnTo>
                </a:path>
              </a:pathLst>
            </a:custGeom>
            <a:ln w="3175">
              <a:solidFill>
                <a:srgbClr val="B3B3B3"/>
              </a:solidFill>
              <a:prstDash val="sysDot"/>
            </a:ln>
          </p:spPr>
          <p:txBody>
            <a:bodyPr wrap="square" lIns="0" tIns="0" rIns="0" bIns="0" rtlCol="0"/>
            <a:lstStyle/>
            <a:p>
              <a:endParaRPr/>
            </a:p>
          </p:txBody>
        </p:sp>
        <p:sp>
          <p:nvSpPr>
            <p:cNvPr id="12" name="object 12">
              <a:extLst>
                <a:ext uri="{FF2B5EF4-FFF2-40B4-BE49-F238E27FC236}">
                  <a16:creationId xmlns:a16="http://schemas.microsoft.com/office/drawing/2014/main" id="{9742B3D4-E3BE-64C6-9817-8CC35CB9CCE7}"/>
                </a:ext>
              </a:extLst>
            </p:cNvPr>
            <p:cNvSpPr txBox="1"/>
            <p:nvPr/>
          </p:nvSpPr>
          <p:spPr>
            <a:xfrm>
              <a:off x="3430467" y="1066985"/>
              <a:ext cx="1966746" cy="303129"/>
            </a:xfrm>
            <a:prstGeom prst="rect">
              <a:avLst/>
            </a:prstGeom>
          </p:spPr>
          <p:txBody>
            <a:bodyPr vert="horz" wrap="square" lIns="0" tIns="15240" rIns="0" bIns="0" rtlCol="0">
              <a:spAutoFit/>
            </a:bodyPr>
            <a:lstStyle/>
            <a:p>
              <a:pPr>
                <a:lnSpc>
                  <a:spcPct val="100000"/>
                </a:lnSpc>
                <a:spcBef>
                  <a:spcPts val="120"/>
                </a:spcBef>
                <a:tabLst>
                  <a:tab pos="997585" algn="l"/>
                </a:tabLst>
              </a:pPr>
              <a:r>
                <a:rPr lang="en-ZA" sz="1950" b="1" u="dash" spc="0" dirty="0">
                  <a:solidFill>
                    <a:srgbClr val="BCBEC0"/>
                  </a:solidFill>
                  <a:uFill>
                    <a:solidFill>
                      <a:srgbClr val="B3B3B3"/>
                    </a:solidFill>
                  </a:uFill>
                  <a:latin typeface="Fira Sans SemiBold"/>
                  <a:cs typeface="Fira Sans SemiBold"/>
                </a:rPr>
                <a:t>                  </a:t>
              </a:r>
              <a:r>
                <a:rPr sz="1950" b="1" u="dash" spc="0" dirty="0">
                  <a:solidFill>
                    <a:srgbClr val="BCBEC0"/>
                  </a:solidFill>
                  <a:uFill>
                    <a:solidFill>
                      <a:srgbClr val="B3B3B3"/>
                    </a:solidFill>
                  </a:uFill>
                  <a:latin typeface="Fira Sans SemiBold"/>
                  <a:cs typeface="Fira Sans SemiBold"/>
                </a:rPr>
                <a:t>1</a:t>
              </a:r>
              <a:r>
                <a:rPr lang="en-ZA" sz="1950" b="1" u="dash" spc="0" dirty="0">
                  <a:solidFill>
                    <a:srgbClr val="BCBEC0"/>
                  </a:solidFill>
                  <a:uFill>
                    <a:solidFill>
                      <a:srgbClr val="B3B3B3"/>
                    </a:solidFill>
                  </a:uFill>
                  <a:latin typeface="Fira Sans SemiBold"/>
                  <a:cs typeface="Fira Sans SemiBold"/>
                </a:rPr>
                <a:t>           </a:t>
              </a:r>
              <a:endParaRPr sz="1950" dirty="0">
                <a:latin typeface="Fira Sans SemiBold"/>
                <a:cs typeface="Fira Sans SemiBold"/>
              </a:endParaRPr>
            </a:p>
          </p:txBody>
        </p:sp>
        <p:sp>
          <p:nvSpPr>
            <p:cNvPr id="13" name="object 13">
              <a:extLst>
                <a:ext uri="{FF2B5EF4-FFF2-40B4-BE49-F238E27FC236}">
                  <a16:creationId xmlns:a16="http://schemas.microsoft.com/office/drawing/2014/main" id="{28141674-4BD4-2D61-42E4-D9192CBE7AAA}"/>
                </a:ext>
              </a:extLst>
            </p:cNvPr>
            <p:cNvSpPr txBox="1"/>
            <p:nvPr/>
          </p:nvSpPr>
          <p:spPr>
            <a:xfrm>
              <a:off x="1063934" y="1118138"/>
              <a:ext cx="3202305" cy="221801"/>
            </a:xfrm>
            <a:prstGeom prst="rect">
              <a:avLst/>
            </a:prstGeom>
          </p:spPr>
          <p:txBody>
            <a:bodyPr vert="horz" wrap="square" lIns="0" tIns="15240" rIns="0" bIns="0" rtlCol="0">
              <a:spAutoFit/>
            </a:bodyPr>
            <a:lstStyle/>
            <a:p>
              <a:pPr marL="224790">
                <a:lnSpc>
                  <a:spcPct val="100000"/>
                </a:lnSpc>
                <a:spcBef>
                  <a:spcPts val="120"/>
                </a:spcBef>
              </a:pPr>
              <a:r>
                <a:rPr sz="700" b="0" spc="25" dirty="0">
                  <a:solidFill>
                    <a:srgbClr val="333333"/>
                  </a:solidFill>
                  <a:latin typeface="Fira Sans Light"/>
                  <a:cs typeface="Fira Sans Light"/>
                </a:rPr>
                <a:t>Inspecting</a:t>
              </a:r>
              <a:r>
                <a:rPr sz="700" b="0" spc="5" dirty="0">
                  <a:solidFill>
                    <a:srgbClr val="333333"/>
                  </a:solidFill>
                  <a:latin typeface="Fira Sans Light"/>
                  <a:cs typeface="Fira Sans Light"/>
                </a:rPr>
                <a:t> </a:t>
              </a:r>
              <a:r>
                <a:rPr sz="700" b="0" spc="25" dirty="0">
                  <a:solidFill>
                    <a:srgbClr val="333333"/>
                  </a:solidFill>
                  <a:latin typeface="Fira Sans Light"/>
                  <a:cs typeface="Fira Sans Light"/>
                </a:rPr>
                <a:t>Judge</a:t>
              </a:r>
              <a:endParaRPr sz="700" dirty="0">
                <a:latin typeface="Fira Sans Light"/>
                <a:cs typeface="Fira Sans Light"/>
              </a:endParaRPr>
            </a:p>
            <a:p>
              <a:pPr>
                <a:lnSpc>
                  <a:spcPct val="100000"/>
                </a:lnSpc>
                <a:spcBef>
                  <a:spcPts val="40"/>
                </a:spcBef>
                <a:tabLst>
                  <a:tab pos="224790" algn="l"/>
                  <a:tab pos="3188970" algn="l"/>
                </a:tabLst>
              </a:pPr>
              <a:r>
                <a:rPr sz="700" b="0" i="1" u="dash" spc="10" dirty="0">
                  <a:solidFill>
                    <a:srgbClr val="333333"/>
                  </a:solidFill>
                  <a:uFill>
                    <a:solidFill>
                      <a:srgbClr val="B3B3B3"/>
                    </a:solidFill>
                  </a:uFill>
                  <a:latin typeface="Fira Sans Light"/>
                  <a:cs typeface="Fira Sans Light"/>
                </a:rPr>
                <a:t> </a:t>
              </a:r>
              <a:r>
                <a:rPr lang="en-ZA" sz="700" b="0" i="1" u="dash" spc="10" dirty="0">
                  <a:solidFill>
                    <a:srgbClr val="333333"/>
                  </a:solidFill>
                  <a:uFill>
                    <a:solidFill>
                      <a:srgbClr val="B3B3B3"/>
                    </a:solidFill>
                  </a:uFill>
                  <a:latin typeface="Fira Sans Light"/>
                  <a:cs typeface="Fira Sans Light"/>
                </a:rPr>
                <a:t>	</a:t>
              </a:r>
              <a:r>
                <a:rPr sz="700" b="0" i="1" u="dash" spc="15" dirty="0">
                  <a:solidFill>
                    <a:srgbClr val="333333"/>
                  </a:solidFill>
                  <a:uFill>
                    <a:solidFill>
                      <a:srgbClr val="B3B3B3"/>
                    </a:solidFill>
                  </a:uFill>
                  <a:latin typeface="Fira Sans Light"/>
                  <a:cs typeface="Fira Sans Light"/>
                </a:rPr>
                <a:t>(contract)</a:t>
              </a:r>
              <a:r>
                <a:rPr lang="en-ZA" sz="700" b="0" i="1" u="dash" spc="15" dirty="0">
                  <a:solidFill>
                    <a:srgbClr val="333333"/>
                  </a:solidFill>
                  <a:uFill>
                    <a:solidFill>
                      <a:srgbClr val="B3B3B3"/>
                    </a:solidFill>
                  </a:uFill>
                  <a:latin typeface="Fira Sans Light"/>
                  <a:cs typeface="Fira Sans Light"/>
                </a:rPr>
                <a:t>	</a:t>
              </a:r>
              <a:endParaRPr sz="700" dirty="0">
                <a:latin typeface="Fira Sans Light"/>
                <a:cs typeface="Fira Sans Light"/>
              </a:endParaRPr>
            </a:p>
          </p:txBody>
        </p:sp>
        <p:sp>
          <p:nvSpPr>
            <p:cNvPr id="14" name="object 14">
              <a:extLst>
                <a:ext uri="{FF2B5EF4-FFF2-40B4-BE49-F238E27FC236}">
                  <a16:creationId xmlns:a16="http://schemas.microsoft.com/office/drawing/2014/main" id="{57514B0F-DB4E-B5B0-D0BB-3C4E86F9182C}"/>
                </a:ext>
              </a:extLst>
            </p:cNvPr>
            <p:cNvSpPr txBox="1"/>
            <p:nvPr/>
          </p:nvSpPr>
          <p:spPr>
            <a:xfrm>
              <a:off x="1288961" y="1530402"/>
              <a:ext cx="1420495" cy="3612515"/>
            </a:xfrm>
            <a:prstGeom prst="rect">
              <a:avLst/>
            </a:prstGeom>
          </p:spPr>
          <p:txBody>
            <a:bodyPr vert="horz" wrap="square" lIns="0" tIns="15240" rIns="0" bIns="0" rtlCol="0">
              <a:spAutoFit/>
            </a:bodyPr>
            <a:lstStyle/>
            <a:p>
              <a:pPr>
                <a:lnSpc>
                  <a:spcPct val="100000"/>
                </a:lnSpc>
                <a:spcBef>
                  <a:spcPts val="120"/>
                </a:spcBef>
              </a:pPr>
              <a:r>
                <a:rPr sz="700" b="0" spc="15" dirty="0">
                  <a:solidFill>
                    <a:srgbClr val="333333"/>
                  </a:solidFill>
                  <a:latin typeface="Fira Sans Light"/>
                  <a:cs typeface="Fira Sans Light"/>
                </a:rPr>
                <a:t>Level</a:t>
              </a:r>
              <a:r>
                <a:rPr sz="700" b="0" spc="5" dirty="0">
                  <a:solidFill>
                    <a:srgbClr val="333333"/>
                  </a:solidFill>
                  <a:latin typeface="Fira Sans Light"/>
                  <a:cs typeface="Fira Sans Light"/>
                </a:rPr>
                <a:t> </a:t>
              </a:r>
              <a:r>
                <a:rPr sz="700" b="0" spc="10" dirty="0">
                  <a:solidFill>
                    <a:srgbClr val="333333"/>
                  </a:solidFill>
                  <a:latin typeface="Fira Sans Light"/>
                  <a:cs typeface="Fira Sans Light"/>
                </a:rPr>
                <a:t>13-16</a:t>
              </a:r>
              <a:endParaRPr sz="700" dirty="0">
                <a:latin typeface="Fira Sans Light"/>
                <a:cs typeface="Fira Sans Light"/>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spcBef>
                  <a:spcPts val="55"/>
                </a:spcBef>
              </a:pPr>
              <a:endParaRPr sz="650" dirty="0">
                <a:latin typeface="Times New Roman"/>
                <a:cs typeface="Times New Roman"/>
              </a:endParaRPr>
            </a:p>
            <a:p>
              <a:pPr>
                <a:lnSpc>
                  <a:spcPct val="100000"/>
                </a:lnSpc>
              </a:pPr>
              <a:r>
                <a:rPr sz="700" b="0" spc="15" dirty="0">
                  <a:solidFill>
                    <a:srgbClr val="333333"/>
                  </a:solidFill>
                  <a:latin typeface="Fira Sans Light"/>
                  <a:cs typeface="Fira Sans Light"/>
                </a:rPr>
                <a:t>Level</a:t>
              </a:r>
              <a:r>
                <a:rPr sz="700" b="0" spc="5" dirty="0">
                  <a:solidFill>
                    <a:srgbClr val="333333"/>
                  </a:solidFill>
                  <a:latin typeface="Fira Sans Light"/>
                  <a:cs typeface="Fira Sans Light"/>
                </a:rPr>
                <a:t> </a:t>
              </a:r>
              <a:r>
                <a:rPr sz="700" b="0" spc="10" dirty="0">
                  <a:solidFill>
                    <a:srgbClr val="333333"/>
                  </a:solidFill>
                  <a:latin typeface="Fira Sans Light"/>
                  <a:cs typeface="Fira Sans Light"/>
                </a:rPr>
                <a:t>9-12</a:t>
              </a:r>
              <a:endParaRPr sz="700" dirty="0">
                <a:latin typeface="Fira Sans Light"/>
                <a:cs typeface="Fira Sans Light"/>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spcBef>
                  <a:spcPts val="605"/>
                </a:spcBef>
              </a:pPr>
              <a:r>
                <a:rPr sz="700" b="0" spc="15" dirty="0">
                  <a:solidFill>
                    <a:srgbClr val="333333"/>
                  </a:solidFill>
                  <a:latin typeface="Fira Sans Light"/>
                  <a:cs typeface="Fira Sans Light"/>
                </a:rPr>
                <a:t>Level</a:t>
              </a:r>
              <a:r>
                <a:rPr sz="700" b="0" spc="-70" dirty="0">
                  <a:solidFill>
                    <a:srgbClr val="333333"/>
                  </a:solidFill>
                  <a:latin typeface="Fira Sans Light"/>
                  <a:cs typeface="Fira Sans Light"/>
                </a:rPr>
                <a:t> </a:t>
              </a:r>
              <a:r>
                <a:rPr sz="700" b="0" spc="25" dirty="0">
                  <a:solidFill>
                    <a:srgbClr val="333333"/>
                  </a:solidFill>
                  <a:latin typeface="Fira Sans Light"/>
                  <a:cs typeface="Fira Sans Light"/>
                </a:rPr>
                <a:t>6-8</a:t>
              </a:r>
              <a:endParaRPr sz="700" dirty="0">
                <a:latin typeface="Fira Sans Light"/>
                <a:cs typeface="Fira Sans Light"/>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spcBef>
                  <a:spcPts val="675"/>
                </a:spcBef>
              </a:pPr>
              <a:r>
                <a:rPr sz="700" b="0" spc="15" dirty="0">
                  <a:solidFill>
                    <a:srgbClr val="333333"/>
                  </a:solidFill>
                  <a:latin typeface="Fira Sans Light"/>
                  <a:cs typeface="Fira Sans Light"/>
                </a:rPr>
                <a:t>Level</a:t>
              </a:r>
              <a:r>
                <a:rPr sz="700" b="0" spc="-75" dirty="0">
                  <a:solidFill>
                    <a:srgbClr val="333333"/>
                  </a:solidFill>
                  <a:latin typeface="Fira Sans Light"/>
                  <a:cs typeface="Fira Sans Light"/>
                </a:rPr>
                <a:t> </a:t>
              </a:r>
              <a:r>
                <a:rPr sz="700" b="0" spc="25" dirty="0">
                  <a:solidFill>
                    <a:srgbClr val="333333"/>
                  </a:solidFill>
                  <a:latin typeface="Fira Sans Light"/>
                  <a:cs typeface="Fira Sans Light"/>
                </a:rPr>
                <a:t>3-5</a:t>
              </a:r>
              <a:endParaRPr sz="700" dirty="0">
                <a:latin typeface="Fira Sans Light"/>
                <a:cs typeface="Fira Sans Light"/>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spcBef>
                  <a:spcPts val="30"/>
                </a:spcBef>
              </a:pPr>
              <a:endParaRPr sz="650" dirty="0">
                <a:latin typeface="Times New Roman"/>
                <a:cs typeface="Times New Roman"/>
              </a:endParaRPr>
            </a:p>
            <a:p>
              <a:pPr>
                <a:lnSpc>
                  <a:spcPct val="100000"/>
                </a:lnSpc>
              </a:pPr>
              <a:r>
                <a:rPr sz="700" b="0" spc="15" dirty="0">
                  <a:solidFill>
                    <a:srgbClr val="333333"/>
                  </a:solidFill>
                  <a:latin typeface="Fira Sans Light"/>
                  <a:cs typeface="Fira Sans Light"/>
                </a:rPr>
                <a:t>Level</a:t>
              </a:r>
              <a:r>
                <a:rPr sz="700" b="0" spc="-65" dirty="0">
                  <a:solidFill>
                    <a:srgbClr val="333333"/>
                  </a:solidFill>
                  <a:latin typeface="Fira Sans Light"/>
                  <a:cs typeface="Fira Sans Light"/>
                </a:rPr>
                <a:t> </a:t>
              </a:r>
              <a:r>
                <a:rPr sz="700" b="0" spc="10" dirty="0">
                  <a:solidFill>
                    <a:srgbClr val="333333"/>
                  </a:solidFill>
                  <a:latin typeface="Fira Sans Light"/>
                  <a:cs typeface="Fira Sans Light"/>
                </a:rPr>
                <a:t>1-2</a:t>
              </a:r>
              <a:endParaRPr sz="700" dirty="0">
                <a:latin typeface="Fira Sans Light"/>
                <a:cs typeface="Fira Sans Light"/>
              </a:endParaRPr>
            </a:p>
            <a:p>
              <a:pPr marR="708660">
                <a:lnSpc>
                  <a:spcPct val="398700"/>
                </a:lnSpc>
                <a:spcBef>
                  <a:spcPts val="55"/>
                </a:spcBef>
              </a:pPr>
              <a:r>
                <a:rPr sz="700" b="0" spc="5" dirty="0">
                  <a:solidFill>
                    <a:srgbClr val="333333"/>
                  </a:solidFill>
                  <a:latin typeface="Fira Sans Light"/>
                  <a:cs typeface="Fira Sans Light"/>
                </a:rPr>
                <a:t>Total</a:t>
              </a:r>
              <a:r>
                <a:rPr sz="700" b="0" spc="-35" dirty="0">
                  <a:solidFill>
                    <a:srgbClr val="333333"/>
                  </a:solidFill>
                  <a:latin typeface="Fira Sans Light"/>
                  <a:cs typeface="Fira Sans Light"/>
                </a:rPr>
                <a:t> </a:t>
              </a:r>
              <a:r>
                <a:rPr sz="700" b="0" spc="25" dirty="0">
                  <a:solidFill>
                    <a:srgbClr val="333333"/>
                  </a:solidFill>
                  <a:latin typeface="Fira Sans Light"/>
                  <a:cs typeface="Fira Sans Light"/>
                </a:rPr>
                <a:t>Permanent  </a:t>
              </a:r>
              <a:r>
                <a:rPr sz="700" b="0" spc="15" dirty="0">
                  <a:solidFill>
                    <a:srgbClr val="333333"/>
                  </a:solidFill>
                  <a:latin typeface="Fira Sans Light"/>
                  <a:cs typeface="Fira Sans Light"/>
                </a:rPr>
                <a:t>Vacant</a:t>
              </a:r>
              <a:endParaRPr sz="700" dirty="0">
                <a:latin typeface="Fira Sans Light"/>
                <a:cs typeface="Fira Sans Light"/>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spcBef>
                  <a:spcPts val="35"/>
                </a:spcBef>
              </a:pPr>
              <a:endParaRPr sz="600" dirty="0">
                <a:latin typeface="Times New Roman"/>
                <a:cs typeface="Times New Roman"/>
              </a:endParaRPr>
            </a:p>
            <a:p>
              <a:pPr>
                <a:lnSpc>
                  <a:spcPct val="100000"/>
                </a:lnSpc>
              </a:pPr>
              <a:r>
                <a:rPr sz="700" b="0" spc="15" dirty="0">
                  <a:solidFill>
                    <a:srgbClr val="333333"/>
                  </a:solidFill>
                  <a:latin typeface="Fira Sans Light"/>
                  <a:cs typeface="Fira Sans Light"/>
                </a:rPr>
                <a:t>Contract</a:t>
              </a:r>
              <a:endParaRPr sz="700" dirty="0">
                <a:latin typeface="Fira Sans Light"/>
                <a:cs typeface="Fira Sans Light"/>
              </a:endParaRPr>
            </a:p>
            <a:p>
              <a:pPr>
                <a:lnSpc>
                  <a:spcPct val="100000"/>
                </a:lnSpc>
              </a:pPr>
              <a:endParaRPr sz="800" dirty="0">
                <a:latin typeface="Times New Roman"/>
                <a:cs typeface="Times New Roman"/>
              </a:endParaRPr>
            </a:p>
            <a:p>
              <a:pPr>
                <a:lnSpc>
                  <a:spcPct val="100000"/>
                </a:lnSpc>
                <a:spcBef>
                  <a:spcPts val="5"/>
                </a:spcBef>
              </a:pPr>
              <a:endParaRPr sz="1000" dirty="0">
                <a:latin typeface="Times New Roman"/>
                <a:cs typeface="Times New Roman"/>
              </a:endParaRPr>
            </a:p>
            <a:p>
              <a:pPr marR="5080">
                <a:lnSpc>
                  <a:spcPts val="790"/>
                </a:lnSpc>
              </a:pPr>
              <a:r>
                <a:rPr sz="700" b="0" spc="25" dirty="0">
                  <a:solidFill>
                    <a:srgbClr val="333333"/>
                  </a:solidFill>
                  <a:latin typeface="Fira Sans Light"/>
                  <a:cs typeface="Fira Sans Light"/>
                </a:rPr>
                <a:t>Independent </a:t>
              </a:r>
              <a:r>
                <a:rPr sz="700" b="0" spc="15" dirty="0">
                  <a:solidFill>
                    <a:srgbClr val="333333"/>
                  </a:solidFill>
                  <a:latin typeface="Fira Sans Light"/>
                  <a:cs typeface="Fira Sans Light"/>
                </a:rPr>
                <a:t>Correctional Centre  Visitors</a:t>
              </a:r>
              <a:endParaRPr sz="700" dirty="0">
                <a:latin typeface="Fira Sans Light"/>
                <a:cs typeface="Fira Sans Light"/>
              </a:endParaRPr>
            </a:p>
          </p:txBody>
        </p:sp>
        <p:sp>
          <p:nvSpPr>
            <p:cNvPr id="15" name="object 15">
              <a:extLst>
                <a:ext uri="{FF2B5EF4-FFF2-40B4-BE49-F238E27FC236}">
                  <a16:creationId xmlns:a16="http://schemas.microsoft.com/office/drawing/2014/main" id="{A4EBAD87-5454-4B16-B2B0-FA17E23A8677}"/>
                </a:ext>
              </a:extLst>
            </p:cNvPr>
            <p:cNvSpPr txBox="1"/>
            <p:nvPr/>
          </p:nvSpPr>
          <p:spPr>
            <a:xfrm>
              <a:off x="4116179" y="1284793"/>
              <a:ext cx="401320" cy="3937000"/>
            </a:xfrm>
            <a:prstGeom prst="rect">
              <a:avLst/>
            </a:prstGeom>
          </p:spPr>
          <p:txBody>
            <a:bodyPr vert="horz" wrap="square" lIns="0" tIns="157480" rIns="0" bIns="0" rtlCol="0">
              <a:spAutoFit/>
            </a:bodyPr>
            <a:lstStyle/>
            <a:p>
              <a:pPr marR="5080" algn="ctr">
                <a:lnSpc>
                  <a:spcPct val="100000"/>
                </a:lnSpc>
                <a:spcBef>
                  <a:spcPts val="1240"/>
                </a:spcBef>
              </a:pPr>
              <a:r>
                <a:rPr sz="1950" b="1" spc="5" dirty="0">
                  <a:solidFill>
                    <a:srgbClr val="BCBEC0"/>
                  </a:solidFill>
                  <a:latin typeface="Fira Sans SemiBold"/>
                  <a:cs typeface="Fira Sans SemiBold"/>
                </a:rPr>
                <a:t>4</a:t>
              </a:r>
              <a:endParaRPr sz="1950" dirty="0">
                <a:latin typeface="Fira Sans SemiBold"/>
                <a:cs typeface="Fira Sans SemiBold"/>
              </a:endParaRPr>
            </a:p>
            <a:p>
              <a:pPr marR="5080" algn="ctr">
                <a:lnSpc>
                  <a:spcPct val="100000"/>
                </a:lnSpc>
                <a:spcBef>
                  <a:spcPts val="1140"/>
                </a:spcBef>
              </a:pPr>
              <a:r>
                <a:rPr sz="1950" b="1" spc="5" dirty="0">
                  <a:solidFill>
                    <a:srgbClr val="BCBEC0"/>
                  </a:solidFill>
                  <a:latin typeface="Fira Sans SemiBold"/>
                  <a:cs typeface="Fira Sans SemiBold"/>
                </a:rPr>
                <a:t>22</a:t>
              </a:r>
              <a:endParaRPr sz="1950" dirty="0">
                <a:latin typeface="Fira Sans SemiBold"/>
                <a:cs typeface="Fira Sans SemiBold"/>
              </a:endParaRPr>
            </a:p>
            <a:p>
              <a:pPr marR="5080" algn="ctr">
                <a:lnSpc>
                  <a:spcPct val="100000"/>
                </a:lnSpc>
                <a:spcBef>
                  <a:spcPts val="944"/>
                </a:spcBef>
              </a:pPr>
              <a:r>
                <a:rPr sz="1950" b="1" spc="5" dirty="0">
                  <a:solidFill>
                    <a:srgbClr val="BCBEC0"/>
                  </a:solidFill>
                  <a:latin typeface="Fira Sans SemiBold"/>
                  <a:cs typeface="Fira Sans SemiBold"/>
                </a:rPr>
                <a:t>39</a:t>
              </a:r>
              <a:endParaRPr sz="1950" dirty="0">
                <a:latin typeface="Fira Sans SemiBold"/>
                <a:cs typeface="Fira Sans SemiBold"/>
              </a:endParaRPr>
            </a:p>
            <a:p>
              <a:pPr marR="5080" algn="ctr">
                <a:lnSpc>
                  <a:spcPct val="100000"/>
                </a:lnSpc>
                <a:spcBef>
                  <a:spcPts val="1015"/>
                </a:spcBef>
              </a:pPr>
              <a:r>
                <a:rPr sz="1950" b="1" spc="5" dirty="0">
                  <a:solidFill>
                    <a:srgbClr val="BCBEC0"/>
                  </a:solidFill>
                  <a:latin typeface="Fira Sans SemiBold"/>
                  <a:cs typeface="Fira Sans SemiBold"/>
                </a:rPr>
                <a:t>16</a:t>
              </a:r>
              <a:endParaRPr sz="1950" dirty="0">
                <a:latin typeface="Fira Sans SemiBold"/>
                <a:cs typeface="Fira Sans SemiBold"/>
              </a:endParaRPr>
            </a:p>
            <a:p>
              <a:pPr marR="5080" algn="ctr">
                <a:lnSpc>
                  <a:spcPct val="100000"/>
                </a:lnSpc>
                <a:spcBef>
                  <a:spcPts val="1115"/>
                </a:spcBef>
              </a:pPr>
              <a:r>
                <a:rPr sz="1950" b="1" spc="0" dirty="0">
                  <a:solidFill>
                    <a:srgbClr val="BCBEC0"/>
                  </a:solidFill>
                  <a:latin typeface="Fira Sans SemiBold"/>
                  <a:cs typeface="Fira Sans SemiBold"/>
                </a:rPr>
                <a:t>1</a:t>
              </a:r>
              <a:endParaRPr sz="1950" dirty="0">
                <a:latin typeface="Fira Sans SemiBold"/>
                <a:cs typeface="Fira Sans SemiBold"/>
              </a:endParaRPr>
            </a:p>
            <a:p>
              <a:pPr marR="5080" algn="ctr">
                <a:lnSpc>
                  <a:spcPct val="100000"/>
                </a:lnSpc>
                <a:spcBef>
                  <a:spcPts val="1070"/>
                </a:spcBef>
              </a:pPr>
              <a:r>
                <a:rPr sz="1950" b="1" spc="5" dirty="0">
                  <a:solidFill>
                    <a:srgbClr val="BCBEC0"/>
                  </a:solidFill>
                  <a:latin typeface="Fira Sans SemiBold"/>
                  <a:cs typeface="Fira Sans SemiBold"/>
                </a:rPr>
                <a:t>86</a:t>
              </a:r>
              <a:endParaRPr sz="1950" dirty="0">
                <a:latin typeface="Fira Sans SemiBold"/>
                <a:cs typeface="Fira Sans SemiBold"/>
              </a:endParaRPr>
            </a:p>
            <a:p>
              <a:pPr marR="5080" algn="ctr">
                <a:lnSpc>
                  <a:spcPct val="100000"/>
                </a:lnSpc>
                <a:spcBef>
                  <a:spcPts val="1005"/>
                </a:spcBef>
              </a:pPr>
              <a:r>
                <a:rPr sz="1950" b="1" spc="5" dirty="0">
                  <a:solidFill>
                    <a:srgbClr val="BCBEC0"/>
                  </a:solidFill>
                  <a:latin typeface="Fira Sans SemiBold"/>
                  <a:cs typeface="Fira Sans SemiBold"/>
                </a:rPr>
                <a:t>4</a:t>
              </a:r>
              <a:endParaRPr sz="1950" dirty="0">
                <a:latin typeface="Fira Sans SemiBold"/>
                <a:cs typeface="Fira Sans SemiBold"/>
              </a:endParaRPr>
            </a:p>
            <a:p>
              <a:pPr marR="5080" algn="ctr">
                <a:lnSpc>
                  <a:spcPct val="100000"/>
                </a:lnSpc>
                <a:spcBef>
                  <a:spcPts val="1070"/>
                </a:spcBef>
              </a:pPr>
              <a:r>
                <a:rPr sz="1950" b="1" spc="5" dirty="0">
                  <a:solidFill>
                    <a:srgbClr val="BCBEC0"/>
                  </a:solidFill>
                  <a:latin typeface="Fira Sans SemiBold"/>
                  <a:cs typeface="Fira Sans SemiBold"/>
                </a:rPr>
                <a:t>14</a:t>
              </a:r>
              <a:endParaRPr sz="1950" dirty="0">
                <a:latin typeface="Fira Sans SemiBold"/>
                <a:cs typeface="Fira Sans SemiBold"/>
              </a:endParaRPr>
            </a:p>
            <a:p>
              <a:pPr marR="5080" algn="ctr">
                <a:lnSpc>
                  <a:spcPct val="100000"/>
                </a:lnSpc>
                <a:spcBef>
                  <a:spcPts val="1235"/>
                </a:spcBef>
              </a:pPr>
              <a:r>
                <a:rPr sz="1950" b="1" spc="5" dirty="0">
                  <a:solidFill>
                    <a:srgbClr val="BCBEC0"/>
                  </a:solidFill>
                  <a:latin typeface="Fira Sans SemiBold"/>
                  <a:cs typeface="Fira Sans SemiBold"/>
                </a:rPr>
                <a:t>225</a:t>
              </a:r>
              <a:endParaRPr sz="1950" dirty="0">
                <a:latin typeface="Fira Sans SemiBold"/>
                <a:cs typeface="Fira Sans SemiBold"/>
              </a:endParaRPr>
            </a:p>
          </p:txBody>
        </p:sp>
        <p:sp>
          <p:nvSpPr>
            <p:cNvPr id="16" name="object 16">
              <a:extLst>
                <a:ext uri="{FF2B5EF4-FFF2-40B4-BE49-F238E27FC236}">
                  <a16:creationId xmlns:a16="http://schemas.microsoft.com/office/drawing/2014/main" id="{F751EFCE-18C0-2A2B-7F59-7AEB3F27E1C2}"/>
                </a:ext>
              </a:extLst>
            </p:cNvPr>
            <p:cNvSpPr txBox="1"/>
            <p:nvPr/>
          </p:nvSpPr>
          <p:spPr>
            <a:xfrm>
              <a:off x="1288961" y="5564785"/>
              <a:ext cx="727075" cy="135890"/>
            </a:xfrm>
            <a:prstGeom prst="rect">
              <a:avLst/>
            </a:prstGeom>
          </p:spPr>
          <p:txBody>
            <a:bodyPr vert="horz" wrap="square" lIns="0" tIns="15240" rIns="0" bIns="0" rtlCol="0">
              <a:spAutoFit/>
            </a:bodyPr>
            <a:lstStyle/>
            <a:p>
              <a:pPr>
                <a:lnSpc>
                  <a:spcPct val="100000"/>
                </a:lnSpc>
                <a:spcBef>
                  <a:spcPts val="120"/>
                </a:spcBef>
              </a:pPr>
              <a:r>
                <a:rPr sz="700" spc="5" dirty="0">
                  <a:solidFill>
                    <a:srgbClr val="FFFFFF"/>
                  </a:solidFill>
                  <a:latin typeface="Fira Sans Medium"/>
                  <a:cs typeface="Fira Sans Medium"/>
                </a:rPr>
                <a:t>Total</a:t>
              </a:r>
              <a:r>
                <a:rPr sz="700" spc="-30" dirty="0">
                  <a:solidFill>
                    <a:srgbClr val="FFFFFF"/>
                  </a:solidFill>
                  <a:latin typeface="Fira Sans Medium"/>
                  <a:cs typeface="Fira Sans Medium"/>
                </a:rPr>
                <a:t> </a:t>
              </a:r>
              <a:r>
                <a:rPr sz="700" spc="25" dirty="0">
                  <a:solidFill>
                    <a:srgbClr val="FFFFFF"/>
                  </a:solidFill>
                  <a:latin typeface="Fira Sans Medium"/>
                  <a:cs typeface="Fira Sans Medium"/>
                </a:rPr>
                <a:t>employees</a:t>
              </a:r>
              <a:endParaRPr sz="700">
                <a:latin typeface="Fira Sans Medium"/>
                <a:cs typeface="Fira Sans Medium"/>
              </a:endParaRPr>
            </a:p>
          </p:txBody>
        </p:sp>
        <p:sp>
          <p:nvSpPr>
            <p:cNvPr id="17" name="object 17">
              <a:extLst>
                <a:ext uri="{FF2B5EF4-FFF2-40B4-BE49-F238E27FC236}">
                  <a16:creationId xmlns:a16="http://schemas.microsoft.com/office/drawing/2014/main" id="{BD9A4573-55CF-23AA-6668-D06D174F588C}"/>
                </a:ext>
              </a:extLst>
            </p:cNvPr>
            <p:cNvSpPr txBox="1"/>
            <p:nvPr/>
          </p:nvSpPr>
          <p:spPr>
            <a:xfrm>
              <a:off x="4124685" y="5480949"/>
              <a:ext cx="384175" cy="325755"/>
            </a:xfrm>
            <a:prstGeom prst="rect">
              <a:avLst/>
            </a:prstGeom>
          </p:spPr>
          <p:txBody>
            <a:bodyPr vert="horz" wrap="square" lIns="0" tIns="15240" rIns="0" bIns="0" rtlCol="0">
              <a:spAutoFit/>
            </a:bodyPr>
            <a:lstStyle/>
            <a:p>
              <a:pPr>
                <a:lnSpc>
                  <a:spcPct val="100000"/>
                </a:lnSpc>
                <a:spcBef>
                  <a:spcPts val="120"/>
                </a:spcBef>
              </a:pPr>
              <a:r>
                <a:rPr sz="1950" b="1" spc="5" dirty="0">
                  <a:solidFill>
                    <a:srgbClr val="FFFFFF"/>
                  </a:solidFill>
                  <a:latin typeface="Fira Sans SemiBold"/>
                  <a:cs typeface="Fira Sans SemiBold"/>
                </a:rPr>
                <a:t>321</a:t>
              </a:r>
              <a:endParaRPr sz="1950">
                <a:latin typeface="Fira Sans SemiBold"/>
                <a:cs typeface="Fira Sans SemiBold"/>
              </a:endParaRPr>
            </a:p>
          </p:txBody>
        </p:sp>
        <p:sp>
          <p:nvSpPr>
            <p:cNvPr id="26" name="object 24">
              <a:extLst>
                <a:ext uri="{FF2B5EF4-FFF2-40B4-BE49-F238E27FC236}">
                  <a16:creationId xmlns:a16="http://schemas.microsoft.com/office/drawing/2014/main" id="{7A16BAFC-0B0C-815F-37FE-4A584E66CBAE}"/>
                </a:ext>
              </a:extLst>
            </p:cNvPr>
            <p:cNvSpPr/>
            <p:nvPr/>
          </p:nvSpPr>
          <p:spPr>
            <a:xfrm>
              <a:off x="3357459" y="1088738"/>
              <a:ext cx="175348" cy="198081"/>
            </a:xfrm>
            <a:prstGeom prst="rect">
              <a:avLst/>
            </a:prstGeom>
            <a:blipFill>
              <a:blip r:embed="rId3" cstate="print"/>
              <a:stretch>
                <a:fillRect/>
              </a:stretch>
            </a:blipFill>
          </p:spPr>
          <p:txBody>
            <a:bodyPr wrap="square" lIns="0" tIns="0" rIns="0" bIns="0" rtlCol="0"/>
            <a:lstStyle/>
            <a:p>
              <a:endParaRPr/>
            </a:p>
          </p:txBody>
        </p:sp>
        <p:sp>
          <p:nvSpPr>
            <p:cNvPr id="27" name="object 25">
              <a:extLst>
                <a:ext uri="{FF2B5EF4-FFF2-40B4-BE49-F238E27FC236}">
                  <a16:creationId xmlns:a16="http://schemas.microsoft.com/office/drawing/2014/main" id="{03968BB6-9429-51DA-AFCA-0C1155474A56}"/>
                </a:ext>
              </a:extLst>
            </p:cNvPr>
            <p:cNvSpPr/>
            <p:nvPr/>
          </p:nvSpPr>
          <p:spPr>
            <a:xfrm>
              <a:off x="3357459" y="1499466"/>
              <a:ext cx="175348" cy="198081"/>
            </a:xfrm>
            <a:prstGeom prst="rect">
              <a:avLst/>
            </a:prstGeom>
            <a:blipFill>
              <a:blip r:embed="rId3" cstate="print"/>
              <a:stretch>
                <a:fillRect/>
              </a:stretch>
            </a:blipFill>
          </p:spPr>
          <p:txBody>
            <a:bodyPr wrap="square" lIns="0" tIns="0" rIns="0" bIns="0" rtlCol="0"/>
            <a:lstStyle/>
            <a:p>
              <a:endParaRPr/>
            </a:p>
          </p:txBody>
        </p:sp>
        <p:sp>
          <p:nvSpPr>
            <p:cNvPr id="28" name="object 26">
              <a:extLst>
                <a:ext uri="{FF2B5EF4-FFF2-40B4-BE49-F238E27FC236}">
                  <a16:creationId xmlns:a16="http://schemas.microsoft.com/office/drawing/2014/main" id="{BB36AA1C-2372-29EE-7329-CC682B96D4CF}"/>
                </a:ext>
              </a:extLst>
            </p:cNvPr>
            <p:cNvSpPr/>
            <p:nvPr/>
          </p:nvSpPr>
          <p:spPr>
            <a:xfrm>
              <a:off x="3357459" y="1940129"/>
              <a:ext cx="175348" cy="198081"/>
            </a:xfrm>
            <a:prstGeom prst="rect">
              <a:avLst/>
            </a:prstGeom>
            <a:blipFill>
              <a:blip r:embed="rId4" cstate="print"/>
              <a:stretch>
                <a:fillRect/>
              </a:stretch>
            </a:blipFill>
          </p:spPr>
          <p:txBody>
            <a:bodyPr wrap="square" lIns="0" tIns="0" rIns="0" bIns="0" rtlCol="0"/>
            <a:lstStyle/>
            <a:p>
              <a:endParaRPr/>
            </a:p>
          </p:txBody>
        </p:sp>
        <p:sp>
          <p:nvSpPr>
            <p:cNvPr id="29" name="object 27">
              <a:extLst>
                <a:ext uri="{FF2B5EF4-FFF2-40B4-BE49-F238E27FC236}">
                  <a16:creationId xmlns:a16="http://schemas.microsoft.com/office/drawing/2014/main" id="{F021C4EC-617B-68E2-C471-0281AAC62D6B}"/>
                </a:ext>
              </a:extLst>
            </p:cNvPr>
            <p:cNvSpPr/>
            <p:nvPr/>
          </p:nvSpPr>
          <p:spPr>
            <a:xfrm>
              <a:off x="3357459" y="2357285"/>
              <a:ext cx="175348" cy="198081"/>
            </a:xfrm>
            <a:prstGeom prst="rect">
              <a:avLst/>
            </a:prstGeom>
            <a:blipFill>
              <a:blip r:embed="rId4" cstate="print"/>
              <a:stretch>
                <a:fillRect/>
              </a:stretch>
            </a:blipFill>
          </p:spPr>
          <p:txBody>
            <a:bodyPr wrap="square" lIns="0" tIns="0" rIns="0" bIns="0" rtlCol="0"/>
            <a:lstStyle/>
            <a:p>
              <a:endParaRPr/>
            </a:p>
          </p:txBody>
        </p:sp>
        <p:sp>
          <p:nvSpPr>
            <p:cNvPr id="30" name="object 28">
              <a:extLst>
                <a:ext uri="{FF2B5EF4-FFF2-40B4-BE49-F238E27FC236}">
                  <a16:creationId xmlns:a16="http://schemas.microsoft.com/office/drawing/2014/main" id="{0C5B3B5F-9E2D-A370-4160-F403E0C21EA6}"/>
                </a:ext>
              </a:extLst>
            </p:cNvPr>
            <p:cNvSpPr/>
            <p:nvPr/>
          </p:nvSpPr>
          <p:spPr>
            <a:xfrm>
              <a:off x="3357459" y="2783571"/>
              <a:ext cx="175348" cy="198081"/>
            </a:xfrm>
            <a:prstGeom prst="rect">
              <a:avLst/>
            </a:prstGeom>
            <a:blipFill>
              <a:blip r:embed="rId4" cstate="print"/>
              <a:stretch>
                <a:fillRect/>
              </a:stretch>
            </a:blipFill>
          </p:spPr>
          <p:txBody>
            <a:bodyPr wrap="square" lIns="0" tIns="0" rIns="0" bIns="0" rtlCol="0"/>
            <a:lstStyle/>
            <a:p>
              <a:endParaRPr/>
            </a:p>
          </p:txBody>
        </p:sp>
        <p:sp>
          <p:nvSpPr>
            <p:cNvPr id="31" name="object 29">
              <a:extLst>
                <a:ext uri="{FF2B5EF4-FFF2-40B4-BE49-F238E27FC236}">
                  <a16:creationId xmlns:a16="http://schemas.microsoft.com/office/drawing/2014/main" id="{541D0598-4E9E-4D3D-C493-33297CE1B0D3}"/>
                </a:ext>
              </a:extLst>
            </p:cNvPr>
            <p:cNvSpPr/>
            <p:nvPr/>
          </p:nvSpPr>
          <p:spPr>
            <a:xfrm>
              <a:off x="3357459" y="3222355"/>
              <a:ext cx="175348" cy="198081"/>
            </a:xfrm>
            <a:prstGeom prst="rect">
              <a:avLst/>
            </a:prstGeom>
            <a:blipFill>
              <a:blip r:embed="rId3" cstate="print"/>
              <a:stretch>
                <a:fillRect/>
              </a:stretch>
            </a:blipFill>
          </p:spPr>
          <p:txBody>
            <a:bodyPr wrap="square" lIns="0" tIns="0" rIns="0" bIns="0" rtlCol="0"/>
            <a:lstStyle/>
            <a:p>
              <a:endParaRPr/>
            </a:p>
          </p:txBody>
        </p:sp>
        <p:sp>
          <p:nvSpPr>
            <p:cNvPr id="32" name="object 30">
              <a:extLst>
                <a:ext uri="{FF2B5EF4-FFF2-40B4-BE49-F238E27FC236}">
                  <a16:creationId xmlns:a16="http://schemas.microsoft.com/office/drawing/2014/main" id="{355AAA49-2F8C-DEE4-CB87-6AD0E3AD8C08}"/>
                </a:ext>
              </a:extLst>
            </p:cNvPr>
            <p:cNvSpPr/>
            <p:nvPr/>
          </p:nvSpPr>
          <p:spPr>
            <a:xfrm>
              <a:off x="3357459" y="3654889"/>
              <a:ext cx="175348" cy="198081"/>
            </a:xfrm>
            <a:prstGeom prst="rect">
              <a:avLst/>
            </a:prstGeom>
            <a:blipFill>
              <a:blip r:embed="rId4" cstate="print"/>
              <a:stretch>
                <a:fillRect/>
              </a:stretch>
            </a:blipFill>
          </p:spPr>
          <p:txBody>
            <a:bodyPr wrap="square" lIns="0" tIns="0" rIns="0" bIns="0" rtlCol="0"/>
            <a:lstStyle/>
            <a:p>
              <a:endParaRPr/>
            </a:p>
          </p:txBody>
        </p:sp>
        <p:sp>
          <p:nvSpPr>
            <p:cNvPr id="33" name="object 31">
              <a:extLst>
                <a:ext uri="{FF2B5EF4-FFF2-40B4-BE49-F238E27FC236}">
                  <a16:creationId xmlns:a16="http://schemas.microsoft.com/office/drawing/2014/main" id="{432366F0-11BC-D418-E22E-A98708C7382B}"/>
                </a:ext>
              </a:extLst>
            </p:cNvPr>
            <p:cNvSpPr/>
            <p:nvPr/>
          </p:nvSpPr>
          <p:spPr>
            <a:xfrm>
              <a:off x="3357459" y="4080216"/>
              <a:ext cx="175348" cy="198081"/>
            </a:xfrm>
            <a:prstGeom prst="rect">
              <a:avLst/>
            </a:prstGeom>
            <a:blipFill>
              <a:blip r:embed="rId3" cstate="print"/>
              <a:stretch>
                <a:fillRect/>
              </a:stretch>
            </a:blipFill>
          </p:spPr>
          <p:txBody>
            <a:bodyPr wrap="square" lIns="0" tIns="0" rIns="0" bIns="0" rtlCol="0"/>
            <a:lstStyle/>
            <a:p>
              <a:endParaRPr/>
            </a:p>
          </p:txBody>
        </p:sp>
        <p:sp>
          <p:nvSpPr>
            <p:cNvPr id="34" name="object 32">
              <a:extLst>
                <a:ext uri="{FF2B5EF4-FFF2-40B4-BE49-F238E27FC236}">
                  <a16:creationId xmlns:a16="http://schemas.microsoft.com/office/drawing/2014/main" id="{8F0BD37C-9CB0-1DC3-35C1-454E1BEE5579}"/>
                </a:ext>
              </a:extLst>
            </p:cNvPr>
            <p:cNvSpPr/>
            <p:nvPr/>
          </p:nvSpPr>
          <p:spPr>
            <a:xfrm>
              <a:off x="3357459" y="4966912"/>
              <a:ext cx="175348" cy="198081"/>
            </a:xfrm>
            <a:prstGeom prst="rect">
              <a:avLst/>
            </a:prstGeom>
            <a:blipFill>
              <a:blip r:embed="rId4" cstate="print"/>
              <a:stretch>
                <a:fillRect/>
              </a:stretch>
            </a:blipFill>
          </p:spPr>
          <p:txBody>
            <a:bodyPr wrap="square" lIns="0" tIns="0" rIns="0" bIns="0" rtlCol="0"/>
            <a:lstStyle/>
            <a:p>
              <a:endParaRPr/>
            </a:p>
          </p:txBody>
        </p:sp>
        <p:sp>
          <p:nvSpPr>
            <p:cNvPr id="35" name="object 33">
              <a:extLst>
                <a:ext uri="{FF2B5EF4-FFF2-40B4-BE49-F238E27FC236}">
                  <a16:creationId xmlns:a16="http://schemas.microsoft.com/office/drawing/2014/main" id="{4FBA128F-7822-4AEC-BE25-1B4C24F55545}"/>
                </a:ext>
              </a:extLst>
            </p:cNvPr>
            <p:cNvSpPr/>
            <p:nvPr/>
          </p:nvSpPr>
          <p:spPr>
            <a:xfrm>
              <a:off x="3357459" y="4512752"/>
              <a:ext cx="175348" cy="198081"/>
            </a:xfrm>
            <a:prstGeom prst="rect">
              <a:avLst/>
            </a:prstGeom>
            <a:blipFill>
              <a:blip r:embed="rId5" cstate="print"/>
              <a:stretch>
                <a:fillRect/>
              </a:stretch>
            </a:blipFill>
          </p:spPr>
          <p:txBody>
            <a:bodyPr wrap="square" lIns="0" tIns="0" rIns="0" bIns="0" rtlCol="0"/>
            <a:lstStyle/>
            <a:p>
              <a:endParaRPr/>
            </a:p>
          </p:txBody>
        </p:sp>
        <p:sp>
          <p:nvSpPr>
            <p:cNvPr id="36" name="object 34">
              <a:extLst>
                <a:ext uri="{FF2B5EF4-FFF2-40B4-BE49-F238E27FC236}">
                  <a16:creationId xmlns:a16="http://schemas.microsoft.com/office/drawing/2014/main" id="{A487C5AC-06B6-CFFD-6EA2-BC5D6BC88934}"/>
                </a:ext>
              </a:extLst>
            </p:cNvPr>
            <p:cNvSpPr/>
            <p:nvPr/>
          </p:nvSpPr>
          <p:spPr>
            <a:xfrm>
              <a:off x="3357459" y="5551797"/>
              <a:ext cx="175348" cy="198081"/>
            </a:xfrm>
            <a:prstGeom prst="rect">
              <a:avLst/>
            </a:prstGeom>
            <a:blipFill>
              <a:blip r:embed="rId6" cstate="print"/>
              <a:stretch>
                <a:fillRect/>
              </a:stretch>
            </a:blipFill>
          </p:spPr>
          <p:txBody>
            <a:bodyPr wrap="square" lIns="0" tIns="0" rIns="0" bIns="0" rtlCol="0"/>
            <a:lstStyle/>
            <a:p>
              <a:endParaRPr/>
            </a:p>
          </p:txBody>
        </p:sp>
      </p:grpSp>
      <p:sp>
        <p:nvSpPr>
          <p:cNvPr id="44" name="Title 20">
            <a:extLst>
              <a:ext uri="{FF2B5EF4-FFF2-40B4-BE49-F238E27FC236}">
                <a16:creationId xmlns:a16="http://schemas.microsoft.com/office/drawing/2014/main" id="{44464D9F-D314-AC10-4906-474FFBE128A7}"/>
              </a:ext>
            </a:extLst>
          </p:cNvPr>
          <p:cNvSpPr txBox="1">
            <a:spLocks/>
          </p:cNvSpPr>
          <p:nvPr/>
        </p:nvSpPr>
        <p:spPr>
          <a:xfrm>
            <a:off x="6276775" y="565840"/>
            <a:ext cx="5910728" cy="434854"/>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4000" b="1" i="0" kern="1200">
                <a:solidFill>
                  <a:srgbClr val="0E4773"/>
                </a:solidFill>
                <a:latin typeface="Hind Vadodara" panose="02000000000000000000" pitchFamily="2" charset="0"/>
                <a:ea typeface="+mj-ea"/>
                <a:cs typeface="Hind Vadodara" panose="02000000000000000000" pitchFamily="2" charset="0"/>
              </a:defRPr>
            </a:lvl1pPr>
          </a:lstStyle>
          <a:p>
            <a:endParaRPr lang="en-GB" dirty="0"/>
          </a:p>
        </p:txBody>
      </p:sp>
      <p:sp>
        <p:nvSpPr>
          <p:cNvPr id="22" name="TextBox 21">
            <a:extLst>
              <a:ext uri="{FF2B5EF4-FFF2-40B4-BE49-F238E27FC236}">
                <a16:creationId xmlns:a16="http://schemas.microsoft.com/office/drawing/2014/main" id="{6FA0573F-C677-347E-A930-B83F945BD817}"/>
              </a:ext>
            </a:extLst>
          </p:cNvPr>
          <p:cNvSpPr txBox="1"/>
          <p:nvPr/>
        </p:nvSpPr>
        <p:spPr>
          <a:xfrm>
            <a:off x="11792083" y="6550342"/>
            <a:ext cx="450937" cy="369332"/>
          </a:xfrm>
          <a:prstGeom prst="rect">
            <a:avLst/>
          </a:prstGeom>
          <a:noFill/>
        </p:spPr>
        <p:txBody>
          <a:bodyPr wrap="square" rtlCol="0">
            <a:spAutoFit/>
          </a:bodyPr>
          <a:lstStyle/>
          <a:p>
            <a:r>
              <a:rPr lang="en-ZA" dirty="0"/>
              <a:t>19</a:t>
            </a:r>
          </a:p>
        </p:txBody>
      </p:sp>
    </p:spTree>
    <p:extLst>
      <p:ext uri="{BB962C8B-B14F-4D97-AF65-F5344CB8AC3E}">
        <p14:creationId xmlns:p14="http://schemas.microsoft.com/office/powerpoint/2010/main" val="1559952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306884F5-FED7-08FB-0F1E-775FF8C2C1BF}"/>
              </a:ext>
            </a:extLst>
          </p:cNvPr>
          <p:cNvSpPr>
            <a:spLocks noGrp="1"/>
          </p:cNvSpPr>
          <p:nvPr>
            <p:ph type="ctrTitle"/>
          </p:nvPr>
        </p:nvSpPr>
        <p:spPr/>
        <p:txBody>
          <a:bodyPr/>
          <a:lstStyle/>
          <a:p>
            <a:r>
              <a:rPr lang="en-GB" dirty="0"/>
              <a:t>Introduction</a:t>
            </a:r>
          </a:p>
        </p:txBody>
      </p:sp>
      <p:sp>
        <p:nvSpPr>
          <p:cNvPr id="22" name="Text Placeholder 21">
            <a:extLst>
              <a:ext uri="{FF2B5EF4-FFF2-40B4-BE49-F238E27FC236}">
                <a16:creationId xmlns:a16="http://schemas.microsoft.com/office/drawing/2014/main" id="{8B1C9FAE-47D6-EC7D-0140-C8FDA30E2593}"/>
              </a:ext>
            </a:extLst>
          </p:cNvPr>
          <p:cNvSpPr>
            <a:spLocks noGrp="1"/>
          </p:cNvSpPr>
          <p:nvPr>
            <p:ph type="body" idx="10"/>
          </p:nvPr>
        </p:nvSpPr>
        <p:spPr>
          <a:xfrm>
            <a:off x="288761" y="1322758"/>
            <a:ext cx="11589853" cy="5363791"/>
          </a:xfrm>
        </p:spPr>
        <p:txBody>
          <a:bodyPr>
            <a:normAutofit fontScale="70000" lnSpcReduction="20000"/>
          </a:bodyPr>
          <a:lstStyle/>
          <a:p>
            <a:pPr marL="342900" indent="-342900">
              <a:lnSpc>
                <a:spcPct val="120000"/>
              </a:lnSpc>
              <a:buFont typeface="Arial" panose="020B0604020202020204" pitchFamily="34" charset="0"/>
              <a:buChar char="•"/>
            </a:pPr>
            <a:r>
              <a:rPr lang="en-ZA" sz="2900" dirty="0">
                <a:solidFill>
                  <a:schemeClr val="tx1"/>
                </a:solidFill>
                <a:latin typeface="Arial" panose="020B0604020202020204" pitchFamily="34" charset="0"/>
                <a:cs typeface="Arial" panose="020B0604020202020204" pitchFamily="34" charset="0"/>
              </a:rPr>
              <a:t>Over the course of the COVID-19 pandemic, JICS witnessed impressive measures to </a:t>
            </a:r>
            <a:r>
              <a:rPr lang="en-GB" sz="2900" dirty="0">
                <a:solidFill>
                  <a:schemeClr val="tx1"/>
                </a:solidFill>
                <a:latin typeface="Arial" panose="020B0604020202020204" pitchFamily="34" charset="0"/>
                <a:cs typeface="Arial" panose="020B0604020202020204" pitchFamily="34" charset="0"/>
              </a:rPr>
              <a:t>address, prevent and combat the spread of COVID-19 within prisons. Chief amongst these were attempts </a:t>
            </a:r>
            <a:r>
              <a:rPr lang="en-ZA" sz="2900" dirty="0">
                <a:solidFill>
                  <a:schemeClr val="tx1"/>
                </a:solidFill>
                <a:latin typeface="Arial" panose="020B0604020202020204" pitchFamily="34" charset="0"/>
                <a:cs typeface="Arial" panose="020B0604020202020204" pitchFamily="34" charset="0"/>
              </a:rPr>
              <a:t>to decrease prison populations and combat overcrowding.</a:t>
            </a:r>
          </a:p>
          <a:p>
            <a:pPr marL="342900" indent="-342900">
              <a:lnSpc>
                <a:spcPct val="120000"/>
              </a:lnSpc>
              <a:buFont typeface="Arial" panose="020B0604020202020204" pitchFamily="34" charset="0"/>
              <a:buChar char="•"/>
            </a:pPr>
            <a:r>
              <a:rPr lang="en-ZA" sz="2900" dirty="0">
                <a:solidFill>
                  <a:schemeClr val="tx1"/>
                </a:solidFill>
                <a:latin typeface="Arial" panose="020B0604020202020204" pitchFamily="34" charset="0"/>
                <a:cs typeface="Arial" panose="020B0604020202020204" pitchFamily="34" charset="0"/>
              </a:rPr>
              <a:t>Unfortunately, these attempts were short-lived.</a:t>
            </a:r>
          </a:p>
          <a:p>
            <a:pPr marL="1028700" lvl="1" indent="-342900">
              <a:lnSpc>
                <a:spcPct val="120000"/>
              </a:lnSpc>
            </a:pPr>
            <a:endParaRPr lang="en-GB" sz="2900" dirty="0">
              <a:latin typeface="Arial" panose="020B0604020202020204" pitchFamily="34" charset="0"/>
              <a:cs typeface="Arial" panose="020B0604020202020204" pitchFamily="34" charset="0"/>
            </a:endParaRPr>
          </a:p>
          <a:p>
            <a:pPr marL="1028700" lvl="1" indent="-342900">
              <a:lnSpc>
                <a:spcPct val="120000"/>
              </a:lnSpc>
            </a:pPr>
            <a:r>
              <a:rPr lang="en-GB" sz="2900" dirty="0">
                <a:latin typeface="Arial" panose="020B0604020202020204" pitchFamily="34" charset="0"/>
                <a:cs typeface="Arial" panose="020B0604020202020204" pitchFamily="34" charset="0"/>
              </a:rPr>
              <a:t>While in 2020/2021, the South African prison population contracted by 9%, in 2021/2022 prisoner numbers increased once more, by 1.6%.</a:t>
            </a:r>
          </a:p>
          <a:p>
            <a:pPr marL="1028700" lvl="1" indent="-342900">
              <a:lnSpc>
                <a:spcPct val="120000"/>
              </a:lnSpc>
            </a:pPr>
            <a:r>
              <a:rPr lang="en-GB" sz="2900" dirty="0">
                <a:latin typeface="Arial" panose="020B0604020202020204" pitchFamily="34" charset="0"/>
                <a:cs typeface="Arial" panose="020B0604020202020204" pitchFamily="34" charset="0"/>
              </a:rPr>
              <a:t>As at 31 March 2022, the total inmate population was 143 244 – this means the national overcrowding rate is now 31.65% (vs the 2020/2021 rate of 23%).</a:t>
            </a:r>
          </a:p>
          <a:p>
            <a:pPr marL="1028700" lvl="1" indent="-342900">
              <a:lnSpc>
                <a:spcPct val="120000"/>
              </a:lnSpc>
            </a:pPr>
            <a:r>
              <a:rPr lang="en-GB" sz="2900" dirty="0">
                <a:latin typeface="Arial" panose="020B0604020202020204" pitchFamily="34" charset="0"/>
                <a:cs typeface="Arial" panose="020B0604020202020204" pitchFamily="34" charset="0"/>
              </a:rPr>
              <a:t>Our country thus holds the dubious honour of being the country in Africa with the highest number of incarcerated people – and the 12th highest in the world.</a:t>
            </a:r>
          </a:p>
          <a:p>
            <a:pPr marL="1028700" lvl="1" indent="-342900">
              <a:lnSpc>
                <a:spcPct val="120000"/>
              </a:lnSpc>
            </a:pPr>
            <a:endParaRPr lang="en-GB" sz="2900" dirty="0">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GB" sz="2900" dirty="0">
                <a:solidFill>
                  <a:schemeClr val="tx1"/>
                </a:solidFill>
                <a:latin typeface="Arial" panose="020B0604020202020204" pitchFamily="34" charset="0"/>
                <a:cs typeface="Arial" panose="020B0604020202020204" pitchFamily="34" charset="0"/>
              </a:rPr>
              <a:t>JICS is seeking with the Parliamentary Portfolio Committee to co-host a workshop on South Africa’s carceral and penal policies to begin the urgent task of addressing this problem.</a:t>
            </a:r>
            <a:endParaRPr lang="en-ZA" sz="29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dirty="0"/>
          </a:p>
        </p:txBody>
      </p:sp>
      <p:sp>
        <p:nvSpPr>
          <p:cNvPr id="2" name="TextBox 1">
            <a:extLst>
              <a:ext uri="{FF2B5EF4-FFF2-40B4-BE49-F238E27FC236}">
                <a16:creationId xmlns:a16="http://schemas.microsoft.com/office/drawing/2014/main" id="{A4835A1C-E302-31D5-5088-66880B0E67D4}"/>
              </a:ext>
            </a:extLst>
          </p:cNvPr>
          <p:cNvSpPr txBox="1"/>
          <p:nvPr/>
        </p:nvSpPr>
        <p:spPr>
          <a:xfrm>
            <a:off x="11781975" y="6543746"/>
            <a:ext cx="450937" cy="366292"/>
          </a:xfrm>
          <a:prstGeom prst="rect">
            <a:avLst/>
          </a:prstGeom>
          <a:noFill/>
        </p:spPr>
        <p:txBody>
          <a:bodyPr wrap="square" rtlCol="0">
            <a:spAutoFit/>
          </a:bodyPr>
          <a:lstStyle/>
          <a:p>
            <a:r>
              <a:rPr lang="en-ZA" dirty="0"/>
              <a:t>2</a:t>
            </a:r>
          </a:p>
        </p:txBody>
      </p:sp>
    </p:spTree>
    <p:extLst>
      <p:ext uri="{BB962C8B-B14F-4D97-AF65-F5344CB8AC3E}">
        <p14:creationId xmlns:p14="http://schemas.microsoft.com/office/powerpoint/2010/main" val="3796043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E0CB51-D6DA-CEA1-8899-9A8562CAB7CE}"/>
              </a:ext>
            </a:extLst>
          </p:cNvPr>
          <p:cNvSpPr>
            <a:spLocks noGrp="1"/>
          </p:cNvSpPr>
          <p:nvPr>
            <p:ph type="ctrTitle"/>
          </p:nvPr>
        </p:nvSpPr>
        <p:spPr>
          <a:xfrm>
            <a:off x="4920561" y="639907"/>
            <a:ext cx="7271439" cy="665018"/>
          </a:xfrm>
        </p:spPr>
        <p:txBody>
          <a:bodyPr/>
          <a:lstStyle/>
          <a:p>
            <a:r>
              <a:rPr lang="en-GB" dirty="0"/>
              <a:t>Finance and supply chain</a:t>
            </a:r>
          </a:p>
        </p:txBody>
      </p:sp>
      <p:sp>
        <p:nvSpPr>
          <p:cNvPr id="2" name="TextBox 1">
            <a:extLst>
              <a:ext uri="{FF2B5EF4-FFF2-40B4-BE49-F238E27FC236}">
                <a16:creationId xmlns:a16="http://schemas.microsoft.com/office/drawing/2014/main" id="{1FD135B2-9851-A34F-F1D8-E776FBC07508}"/>
              </a:ext>
            </a:extLst>
          </p:cNvPr>
          <p:cNvSpPr txBox="1"/>
          <p:nvPr/>
        </p:nvSpPr>
        <p:spPr>
          <a:xfrm>
            <a:off x="1560352" y="1728132"/>
            <a:ext cx="2351497" cy="3170099"/>
          </a:xfrm>
          <a:prstGeom prst="rect">
            <a:avLst/>
          </a:prstGeom>
          <a:noFill/>
        </p:spPr>
        <p:txBody>
          <a:bodyPr wrap="square" rtlCol="0">
            <a:spAutoFit/>
          </a:bodyPr>
          <a:lstStyle/>
          <a:p>
            <a:r>
              <a:rPr lang="en-ZA" sz="20000" b="1" dirty="0">
                <a:solidFill>
                  <a:srgbClr val="0E4773">
                    <a:alpha val="90000"/>
                  </a:srgbClr>
                </a:solidFill>
                <a:latin typeface="Fira Sans" panose="020B0503050000020004" pitchFamily="34" charset="0"/>
                <a:ea typeface="Fira Sans" panose="020B0503050000020004" pitchFamily="34" charset="0"/>
              </a:rPr>
              <a:t>E</a:t>
            </a:r>
          </a:p>
        </p:txBody>
      </p:sp>
      <p:sp>
        <p:nvSpPr>
          <p:cNvPr id="6" name="TextBox 5">
            <a:extLst>
              <a:ext uri="{FF2B5EF4-FFF2-40B4-BE49-F238E27FC236}">
                <a16:creationId xmlns:a16="http://schemas.microsoft.com/office/drawing/2014/main" id="{126766E5-6347-4667-189A-1F9DF5D748C2}"/>
              </a:ext>
            </a:extLst>
          </p:cNvPr>
          <p:cNvSpPr txBox="1"/>
          <p:nvPr/>
        </p:nvSpPr>
        <p:spPr>
          <a:xfrm>
            <a:off x="5039667" y="2743050"/>
            <a:ext cx="6096000" cy="830997"/>
          </a:xfrm>
          <a:prstGeom prst="rect">
            <a:avLst/>
          </a:prstGeom>
          <a:noFill/>
        </p:spPr>
        <p:txBody>
          <a:bodyPr wrap="square">
            <a:spAutoFit/>
          </a:bodyPr>
          <a:lstStyle/>
          <a:p>
            <a:pPr algn="l"/>
            <a:r>
              <a:rPr lang="en-ZA" sz="2400" b="0" u="none" strike="noStrike" baseline="0" dirty="0">
                <a:latin typeface="Arial" panose="020B0604020202020204" pitchFamily="34" charset="0"/>
                <a:cs typeface="Arial" panose="020B0604020202020204" pitchFamily="34" charset="0"/>
              </a:rPr>
              <a:t>To provide financial administration </a:t>
            </a:r>
            <a:r>
              <a:rPr lang="en-GB" sz="2400" b="0" u="none" strike="noStrike" baseline="0" dirty="0">
                <a:latin typeface="Arial" panose="020B0604020202020204" pitchFamily="34" charset="0"/>
                <a:cs typeface="Arial" panose="020B0604020202020204" pitchFamily="34" charset="0"/>
              </a:rPr>
              <a:t>and budget management for JICS.</a:t>
            </a:r>
            <a:endParaRPr lang="en-ZA"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A6F7CF7-FCCC-F07D-6AED-504592FF2AE7}"/>
              </a:ext>
            </a:extLst>
          </p:cNvPr>
          <p:cNvSpPr txBox="1"/>
          <p:nvPr/>
        </p:nvSpPr>
        <p:spPr>
          <a:xfrm>
            <a:off x="11781703" y="6574002"/>
            <a:ext cx="450937" cy="366292"/>
          </a:xfrm>
          <a:prstGeom prst="rect">
            <a:avLst/>
          </a:prstGeom>
          <a:noFill/>
        </p:spPr>
        <p:txBody>
          <a:bodyPr wrap="square" rtlCol="0">
            <a:spAutoFit/>
          </a:bodyPr>
          <a:lstStyle/>
          <a:p>
            <a:r>
              <a:rPr lang="en-ZA" dirty="0"/>
              <a:t>20</a:t>
            </a:r>
          </a:p>
        </p:txBody>
      </p:sp>
    </p:spTree>
    <p:extLst>
      <p:ext uri="{BB962C8B-B14F-4D97-AF65-F5344CB8AC3E}">
        <p14:creationId xmlns:p14="http://schemas.microsoft.com/office/powerpoint/2010/main" val="673996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306884F5-FED7-08FB-0F1E-775FF8C2C1BF}"/>
              </a:ext>
            </a:extLst>
          </p:cNvPr>
          <p:cNvSpPr>
            <a:spLocks noGrp="1"/>
          </p:cNvSpPr>
          <p:nvPr>
            <p:ph type="ctrTitle"/>
          </p:nvPr>
        </p:nvSpPr>
        <p:spPr/>
        <p:txBody>
          <a:bodyPr/>
          <a:lstStyle/>
          <a:p>
            <a:r>
              <a:rPr lang="en-GB" dirty="0"/>
              <a:t>Budget Allocation and Expenditure</a:t>
            </a:r>
          </a:p>
        </p:txBody>
      </p:sp>
      <p:sp>
        <p:nvSpPr>
          <p:cNvPr id="2" name="object 2">
            <a:extLst>
              <a:ext uri="{FF2B5EF4-FFF2-40B4-BE49-F238E27FC236}">
                <a16:creationId xmlns:a16="http://schemas.microsoft.com/office/drawing/2014/main" id="{C1B4464B-3678-75DA-3A6C-FFFB368761BD}"/>
              </a:ext>
            </a:extLst>
          </p:cNvPr>
          <p:cNvSpPr txBox="1"/>
          <p:nvPr/>
        </p:nvSpPr>
        <p:spPr>
          <a:xfrm>
            <a:off x="4153921" y="3535764"/>
            <a:ext cx="1470025" cy="288925"/>
          </a:xfrm>
          <a:prstGeom prst="rect">
            <a:avLst/>
          </a:prstGeom>
        </p:spPr>
        <p:txBody>
          <a:bodyPr vert="horz" wrap="square" lIns="0" tIns="15875" rIns="0" bIns="0" rtlCol="0">
            <a:spAutoFit/>
          </a:bodyPr>
          <a:lstStyle/>
          <a:p>
            <a:pPr marL="12700">
              <a:lnSpc>
                <a:spcPct val="100000"/>
              </a:lnSpc>
              <a:spcBef>
                <a:spcPts val="125"/>
              </a:spcBef>
            </a:pPr>
            <a:r>
              <a:rPr sz="1700" spc="5" dirty="0">
                <a:solidFill>
                  <a:srgbClr val="C35554"/>
                </a:solidFill>
                <a:latin typeface="Fira Sans Medium"/>
                <a:cs typeface="Fira Sans Medium"/>
              </a:rPr>
              <a:t>R83 </a:t>
            </a:r>
            <a:r>
              <a:rPr sz="1700" spc="-20" dirty="0">
                <a:solidFill>
                  <a:srgbClr val="C35554"/>
                </a:solidFill>
                <a:latin typeface="Fira Sans Medium"/>
                <a:cs typeface="Fira Sans Medium"/>
              </a:rPr>
              <a:t>074</a:t>
            </a:r>
            <a:r>
              <a:rPr sz="1700" spc="-55" dirty="0">
                <a:solidFill>
                  <a:srgbClr val="C35554"/>
                </a:solidFill>
                <a:latin typeface="Fira Sans Medium"/>
                <a:cs typeface="Fira Sans Medium"/>
              </a:rPr>
              <a:t> </a:t>
            </a:r>
            <a:r>
              <a:rPr sz="1700" spc="5" dirty="0">
                <a:solidFill>
                  <a:srgbClr val="C35554"/>
                </a:solidFill>
                <a:latin typeface="Fira Sans Medium"/>
                <a:cs typeface="Fira Sans Medium"/>
              </a:rPr>
              <a:t>198.65</a:t>
            </a:r>
            <a:endParaRPr sz="1700" dirty="0">
              <a:latin typeface="Fira Sans Medium"/>
              <a:cs typeface="Fira Sans Medium"/>
            </a:endParaRPr>
          </a:p>
        </p:txBody>
      </p:sp>
      <p:sp>
        <p:nvSpPr>
          <p:cNvPr id="3" name="object 3">
            <a:extLst>
              <a:ext uri="{FF2B5EF4-FFF2-40B4-BE49-F238E27FC236}">
                <a16:creationId xmlns:a16="http://schemas.microsoft.com/office/drawing/2014/main" id="{D1AC8488-65E9-D7C0-61A4-FC3757889D88}"/>
              </a:ext>
            </a:extLst>
          </p:cNvPr>
          <p:cNvSpPr txBox="1"/>
          <p:nvPr/>
        </p:nvSpPr>
        <p:spPr>
          <a:xfrm>
            <a:off x="4261867" y="3828007"/>
            <a:ext cx="1254125" cy="201295"/>
          </a:xfrm>
          <a:prstGeom prst="rect">
            <a:avLst/>
          </a:prstGeom>
        </p:spPr>
        <p:txBody>
          <a:bodyPr vert="horz" wrap="square" lIns="0" tIns="12700" rIns="0" bIns="0" rtlCol="0">
            <a:spAutoFit/>
          </a:bodyPr>
          <a:lstStyle/>
          <a:p>
            <a:pPr marL="12700">
              <a:lnSpc>
                <a:spcPct val="100000"/>
              </a:lnSpc>
              <a:spcBef>
                <a:spcPts val="100"/>
              </a:spcBef>
            </a:pPr>
            <a:r>
              <a:rPr sz="1150" b="0" spc="-5" dirty="0">
                <a:solidFill>
                  <a:srgbClr val="C35554"/>
                </a:solidFill>
                <a:latin typeface="Fira Sans Light"/>
                <a:cs typeface="Fira Sans Light"/>
              </a:rPr>
              <a:t>Expenditure</a:t>
            </a:r>
            <a:r>
              <a:rPr sz="1150" b="0" spc="-30" dirty="0">
                <a:solidFill>
                  <a:srgbClr val="C35554"/>
                </a:solidFill>
                <a:latin typeface="Fira Sans Light"/>
                <a:cs typeface="Fira Sans Light"/>
              </a:rPr>
              <a:t> </a:t>
            </a:r>
            <a:r>
              <a:rPr sz="1150" b="0" spc="-5" dirty="0">
                <a:solidFill>
                  <a:srgbClr val="C35554"/>
                </a:solidFill>
                <a:latin typeface="Fira Sans Light"/>
                <a:cs typeface="Fira Sans Light"/>
              </a:rPr>
              <a:t>report</a:t>
            </a:r>
            <a:endParaRPr sz="1150" dirty="0">
              <a:latin typeface="Fira Sans Light"/>
              <a:cs typeface="Fira Sans Light"/>
            </a:endParaRPr>
          </a:p>
        </p:txBody>
      </p:sp>
      <p:sp>
        <p:nvSpPr>
          <p:cNvPr id="4" name="object 4">
            <a:extLst>
              <a:ext uri="{FF2B5EF4-FFF2-40B4-BE49-F238E27FC236}">
                <a16:creationId xmlns:a16="http://schemas.microsoft.com/office/drawing/2014/main" id="{F646A5EA-825A-E981-E2DE-CA9833E189FB}"/>
              </a:ext>
            </a:extLst>
          </p:cNvPr>
          <p:cNvSpPr/>
          <p:nvPr/>
        </p:nvSpPr>
        <p:spPr>
          <a:xfrm>
            <a:off x="2996534" y="3930781"/>
            <a:ext cx="464184" cy="0"/>
          </a:xfrm>
          <a:custGeom>
            <a:avLst/>
            <a:gdLst/>
            <a:ahLst/>
            <a:cxnLst/>
            <a:rect l="l" t="t" r="r" b="b"/>
            <a:pathLst>
              <a:path w="464185">
                <a:moveTo>
                  <a:pt x="464172" y="0"/>
                </a:moveTo>
                <a:lnTo>
                  <a:pt x="0" y="0"/>
                </a:lnTo>
              </a:path>
            </a:pathLst>
          </a:custGeom>
          <a:ln w="24358">
            <a:solidFill>
              <a:srgbClr val="BCBEC0"/>
            </a:solidFill>
          </a:ln>
        </p:spPr>
        <p:txBody>
          <a:bodyPr wrap="square" lIns="0" tIns="0" rIns="0" bIns="0" rtlCol="0"/>
          <a:lstStyle/>
          <a:p>
            <a:endParaRPr/>
          </a:p>
        </p:txBody>
      </p:sp>
      <p:sp>
        <p:nvSpPr>
          <p:cNvPr id="5" name="object 5">
            <a:extLst>
              <a:ext uri="{FF2B5EF4-FFF2-40B4-BE49-F238E27FC236}">
                <a16:creationId xmlns:a16="http://schemas.microsoft.com/office/drawing/2014/main" id="{DB5CCB92-19D7-31BC-395D-28FB152C6975}"/>
              </a:ext>
            </a:extLst>
          </p:cNvPr>
          <p:cNvSpPr/>
          <p:nvPr/>
        </p:nvSpPr>
        <p:spPr>
          <a:xfrm>
            <a:off x="2947826" y="3882077"/>
            <a:ext cx="97408" cy="97408"/>
          </a:xfrm>
          <a:prstGeom prst="rect">
            <a:avLst/>
          </a:prstGeom>
          <a:blipFill>
            <a:blip r:embed="rId2" cstate="print"/>
            <a:stretch>
              <a:fillRect/>
            </a:stretch>
          </a:blipFill>
        </p:spPr>
        <p:txBody>
          <a:bodyPr wrap="square" lIns="0" tIns="0" rIns="0" bIns="0" rtlCol="0"/>
          <a:lstStyle/>
          <a:p>
            <a:endParaRPr/>
          </a:p>
        </p:txBody>
      </p:sp>
      <p:sp>
        <p:nvSpPr>
          <p:cNvPr id="6" name="object 6">
            <a:extLst>
              <a:ext uri="{FF2B5EF4-FFF2-40B4-BE49-F238E27FC236}">
                <a16:creationId xmlns:a16="http://schemas.microsoft.com/office/drawing/2014/main" id="{BDA03DDD-7F27-1148-0F10-55BAA549EDD4}"/>
              </a:ext>
            </a:extLst>
          </p:cNvPr>
          <p:cNvSpPr/>
          <p:nvPr/>
        </p:nvSpPr>
        <p:spPr>
          <a:xfrm>
            <a:off x="3704803" y="3930782"/>
            <a:ext cx="464184" cy="0"/>
          </a:xfrm>
          <a:custGeom>
            <a:avLst/>
            <a:gdLst/>
            <a:ahLst/>
            <a:cxnLst/>
            <a:rect l="l" t="t" r="r" b="b"/>
            <a:pathLst>
              <a:path w="464185">
                <a:moveTo>
                  <a:pt x="0" y="0"/>
                </a:moveTo>
                <a:lnTo>
                  <a:pt x="464172" y="0"/>
                </a:lnTo>
              </a:path>
            </a:pathLst>
          </a:custGeom>
          <a:ln w="24358">
            <a:solidFill>
              <a:srgbClr val="BCBEC0"/>
            </a:solidFill>
          </a:ln>
        </p:spPr>
        <p:txBody>
          <a:bodyPr wrap="square" lIns="0" tIns="0" rIns="0" bIns="0" rtlCol="0"/>
          <a:lstStyle/>
          <a:p>
            <a:endParaRPr/>
          </a:p>
        </p:txBody>
      </p:sp>
      <p:sp>
        <p:nvSpPr>
          <p:cNvPr id="7" name="object 7">
            <a:extLst>
              <a:ext uri="{FF2B5EF4-FFF2-40B4-BE49-F238E27FC236}">
                <a16:creationId xmlns:a16="http://schemas.microsoft.com/office/drawing/2014/main" id="{99E6E13B-DC8E-3DC8-94A6-6DB2353FF944}"/>
              </a:ext>
            </a:extLst>
          </p:cNvPr>
          <p:cNvSpPr/>
          <p:nvPr/>
        </p:nvSpPr>
        <p:spPr>
          <a:xfrm>
            <a:off x="4120274" y="3882078"/>
            <a:ext cx="97409" cy="97409"/>
          </a:xfrm>
          <a:prstGeom prst="rect">
            <a:avLst/>
          </a:prstGeom>
          <a:blipFill>
            <a:blip r:embed="rId3" cstate="print"/>
            <a:stretch>
              <a:fillRect/>
            </a:stretch>
          </a:blipFill>
        </p:spPr>
        <p:txBody>
          <a:bodyPr wrap="square" lIns="0" tIns="0" rIns="0" bIns="0" rtlCol="0"/>
          <a:lstStyle/>
          <a:p>
            <a:endParaRPr/>
          </a:p>
        </p:txBody>
      </p:sp>
      <p:sp>
        <p:nvSpPr>
          <p:cNvPr id="8" name="object 8">
            <a:extLst>
              <a:ext uri="{FF2B5EF4-FFF2-40B4-BE49-F238E27FC236}">
                <a16:creationId xmlns:a16="http://schemas.microsoft.com/office/drawing/2014/main" id="{BA5483F4-6AE5-3560-2BFA-75161779D87F}"/>
              </a:ext>
            </a:extLst>
          </p:cNvPr>
          <p:cNvSpPr/>
          <p:nvPr/>
        </p:nvSpPr>
        <p:spPr>
          <a:xfrm>
            <a:off x="888550" y="2374276"/>
            <a:ext cx="2801620" cy="2800985"/>
          </a:xfrm>
          <a:custGeom>
            <a:avLst/>
            <a:gdLst/>
            <a:ahLst/>
            <a:cxnLst/>
            <a:rect l="l" t="t" r="r" b="b"/>
            <a:pathLst>
              <a:path w="2801620" h="2800985">
                <a:moveTo>
                  <a:pt x="1400505" y="0"/>
                </a:moveTo>
                <a:lnTo>
                  <a:pt x="1448651" y="812"/>
                </a:lnTo>
                <a:lnTo>
                  <a:pt x="1496391" y="3230"/>
                </a:lnTo>
                <a:lnTo>
                  <a:pt x="1543697" y="7230"/>
                </a:lnTo>
                <a:lnTo>
                  <a:pt x="1590543" y="12784"/>
                </a:lnTo>
                <a:lnTo>
                  <a:pt x="1636903" y="19867"/>
                </a:lnTo>
                <a:lnTo>
                  <a:pt x="1682752" y="28453"/>
                </a:lnTo>
                <a:lnTo>
                  <a:pt x="1728063" y="38514"/>
                </a:lnTo>
                <a:lnTo>
                  <a:pt x="1772810" y="50027"/>
                </a:lnTo>
                <a:lnTo>
                  <a:pt x="1816967" y="62963"/>
                </a:lnTo>
                <a:lnTo>
                  <a:pt x="1860509" y="77298"/>
                </a:lnTo>
                <a:lnTo>
                  <a:pt x="1903408" y="93005"/>
                </a:lnTo>
                <a:lnTo>
                  <a:pt x="1945639" y="110058"/>
                </a:lnTo>
                <a:lnTo>
                  <a:pt x="1987175" y="128430"/>
                </a:lnTo>
                <a:lnTo>
                  <a:pt x="2027992" y="148097"/>
                </a:lnTo>
                <a:lnTo>
                  <a:pt x="2068061" y="169032"/>
                </a:lnTo>
                <a:lnTo>
                  <a:pt x="2107359" y="191208"/>
                </a:lnTo>
                <a:lnTo>
                  <a:pt x="2145858" y="214601"/>
                </a:lnTo>
                <a:lnTo>
                  <a:pt x="2183532" y="239182"/>
                </a:lnTo>
                <a:lnTo>
                  <a:pt x="2220356" y="264928"/>
                </a:lnTo>
                <a:lnTo>
                  <a:pt x="2256303" y="291810"/>
                </a:lnTo>
                <a:lnTo>
                  <a:pt x="2291347" y="319805"/>
                </a:lnTo>
                <a:lnTo>
                  <a:pt x="2325462" y="348884"/>
                </a:lnTo>
                <a:lnTo>
                  <a:pt x="2358622" y="379023"/>
                </a:lnTo>
                <a:lnTo>
                  <a:pt x="2390801" y="410195"/>
                </a:lnTo>
                <a:lnTo>
                  <a:pt x="2421974" y="442374"/>
                </a:lnTo>
                <a:lnTo>
                  <a:pt x="2452112" y="475535"/>
                </a:lnTo>
                <a:lnTo>
                  <a:pt x="2481192" y="509650"/>
                </a:lnTo>
                <a:lnTo>
                  <a:pt x="2509186" y="544694"/>
                </a:lnTo>
                <a:lnTo>
                  <a:pt x="2536069" y="580641"/>
                </a:lnTo>
                <a:lnTo>
                  <a:pt x="2561814" y="617464"/>
                </a:lnTo>
                <a:lnTo>
                  <a:pt x="2586396" y="655139"/>
                </a:lnTo>
                <a:lnTo>
                  <a:pt x="2609788" y="693638"/>
                </a:lnTo>
                <a:lnTo>
                  <a:pt x="2631965" y="732935"/>
                </a:lnTo>
                <a:lnTo>
                  <a:pt x="2652899" y="773005"/>
                </a:lnTo>
                <a:lnTo>
                  <a:pt x="2672566" y="813822"/>
                </a:lnTo>
                <a:lnTo>
                  <a:pt x="2690939" y="855358"/>
                </a:lnTo>
                <a:lnTo>
                  <a:pt x="2707992" y="897589"/>
                </a:lnTo>
                <a:lnTo>
                  <a:pt x="2723699" y="940488"/>
                </a:lnTo>
                <a:lnTo>
                  <a:pt x="2738034" y="984029"/>
                </a:lnTo>
                <a:lnTo>
                  <a:pt x="2750970" y="1028187"/>
                </a:lnTo>
                <a:lnTo>
                  <a:pt x="2762482" y="1072934"/>
                </a:lnTo>
                <a:lnTo>
                  <a:pt x="2772544" y="1118245"/>
                </a:lnTo>
                <a:lnTo>
                  <a:pt x="2781129" y="1164093"/>
                </a:lnTo>
                <a:lnTo>
                  <a:pt x="2788212" y="1210454"/>
                </a:lnTo>
                <a:lnTo>
                  <a:pt x="2793767" y="1257300"/>
                </a:lnTo>
                <a:lnTo>
                  <a:pt x="2797766" y="1304606"/>
                </a:lnTo>
                <a:lnTo>
                  <a:pt x="2800185" y="1352345"/>
                </a:lnTo>
                <a:lnTo>
                  <a:pt x="2800997" y="1400492"/>
                </a:lnTo>
                <a:lnTo>
                  <a:pt x="2800185" y="1448639"/>
                </a:lnTo>
                <a:lnTo>
                  <a:pt x="2797766" y="1496378"/>
                </a:lnTo>
                <a:lnTo>
                  <a:pt x="2793767" y="1543684"/>
                </a:lnTo>
                <a:lnTo>
                  <a:pt x="2788212" y="1590530"/>
                </a:lnTo>
                <a:lnTo>
                  <a:pt x="2781129" y="1636891"/>
                </a:lnTo>
                <a:lnTo>
                  <a:pt x="2772544" y="1682739"/>
                </a:lnTo>
                <a:lnTo>
                  <a:pt x="2762482" y="1728050"/>
                </a:lnTo>
                <a:lnTo>
                  <a:pt x="2750970" y="1772797"/>
                </a:lnTo>
                <a:lnTo>
                  <a:pt x="2738034" y="1816955"/>
                </a:lnTo>
                <a:lnTo>
                  <a:pt x="2723699" y="1860496"/>
                </a:lnTo>
                <a:lnTo>
                  <a:pt x="2707992" y="1903395"/>
                </a:lnTo>
                <a:lnTo>
                  <a:pt x="2690939" y="1945626"/>
                </a:lnTo>
                <a:lnTo>
                  <a:pt x="2672566" y="1987162"/>
                </a:lnTo>
                <a:lnTo>
                  <a:pt x="2652899" y="2027979"/>
                </a:lnTo>
                <a:lnTo>
                  <a:pt x="2631965" y="2068049"/>
                </a:lnTo>
                <a:lnTo>
                  <a:pt x="2609788" y="2107346"/>
                </a:lnTo>
                <a:lnTo>
                  <a:pt x="2586396" y="2145845"/>
                </a:lnTo>
                <a:lnTo>
                  <a:pt x="2561814" y="2183520"/>
                </a:lnTo>
                <a:lnTo>
                  <a:pt x="2536069" y="2220343"/>
                </a:lnTo>
                <a:lnTo>
                  <a:pt x="2509186" y="2256290"/>
                </a:lnTo>
                <a:lnTo>
                  <a:pt x="2481192" y="2291334"/>
                </a:lnTo>
                <a:lnTo>
                  <a:pt x="2452112" y="2325449"/>
                </a:lnTo>
                <a:lnTo>
                  <a:pt x="2421974" y="2358610"/>
                </a:lnTo>
                <a:lnTo>
                  <a:pt x="2390801" y="2390789"/>
                </a:lnTo>
                <a:lnTo>
                  <a:pt x="2358622" y="2421961"/>
                </a:lnTo>
                <a:lnTo>
                  <a:pt x="2325462" y="2452100"/>
                </a:lnTo>
                <a:lnTo>
                  <a:pt x="2291347" y="2481179"/>
                </a:lnTo>
                <a:lnTo>
                  <a:pt x="2256303" y="2509174"/>
                </a:lnTo>
                <a:lnTo>
                  <a:pt x="2220356" y="2536056"/>
                </a:lnTo>
                <a:lnTo>
                  <a:pt x="2183532" y="2561802"/>
                </a:lnTo>
                <a:lnTo>
                  <a:pt x="2145858" y="2586383"/>
                </a:lnTo>
                <a:lnTo>
                  <a:pt x="2107359" y="2609776"/>
                </a:lnTo>
                <a:lnTo>
                  <a:pt x="2068061" y="2631952"/>
                </a:lnTo>
                <a:lnTo>
                  <a:pt x="2027992" y="2652887"/>
                </a:lnTo>
                <a:lnTo>
                  <a:pt x="1987175" y="2672554"/>
                </a:lnTo>
                <a:lnTo>
                  <a:pt x="1945639" y="2690926"/>
                </a:lnTo>
                <a:lnTo>
                  <a:pt x="1903408" y="2707979"/>
                </a:lnTo>
                <a:lnTo>
                  <a:pt x="1860509" y="2723686"/>
                </a:lnTo>
                <a:lnTo>
                  <a:pt x="1816967" y="2738021"/>
                </a:lnTo>
                <a:lnTo>
                  <a:pt x="1772810" y="2750957"/>
                </a:lnTo>
                <a:lnTo>
                  <a:pt x="1728063" y="2762470"/>
                </a:lnTo>
                <a:lnTo>
                  <a:pt x="1682752" y="2772531"/>
                </a:lnTo>
                <a:lnTo>
                  <a:pt x="1636903" y="2781117"/>
                </a:lnTo>
                <a:lnTo>
                  <a:pt x="1590543" y="2788200"/>
                </a:lnTo>
                <a:lnTo>
                  <a:pt x="1543697" y="2793754"/>
                </a:lnTo>
                <a:lnTo>
                  <a:pt x="1496391" y="2797754"/>
                </a:lnTo>
                <a:lnTo>
                  <a:pt x="1448651" y="2800172"/>
                </a:lnTo>
                <a:lnTo>
                  <a:pt x="1400505" y="2800985"/>
                </a:lnTo>
                <a:lnTo>
                  <a:pt x="1352358" y="2800172"/>
                </a:lnTo>
                <a:lnTo>
                  <a:pt x="1304619" y="2797754"/>
                </a:lnTo>
                <a:lnTo>
                  <a:pt x="1257313" y="2793754"/>
                </a:lnTo>
                <a:lnTo>
                  <a:pt x="1210466" y="2788200"/>
                </a:lnTo>
                <a:lnTo>
                  <a:pt x="1164106" y="2781117"/>
                </a:lnTo>
                <a:lnTo>
                  <a:pt x="1118257" y="2772531"/>
                </a:lnTo>
                <a:lnTo>
                  <a:pt x="1072946" y="2762470"/>
                </a:lnTo>
                <a:lnTo>
                  <a:pt x="1028198" y="2750957"/>
                </a:lnTo>
                <a:lnTo>
                  <a:pt x="984041" y="2738021"/>
                </a:lnTo>
                <a:lnTo>
                  <a:pt x="940499" y="2723686"/>
                </a:lnTo>
                <a:lnTo>
                  <a:pt x="897600" y="2707979"/>
                </a:lnTo>
                <a:lnTo>
                  <a:pt x="855369" y="2690926"/>
                </a:lnTo>
                <a:lnTo>
                  <a:pt x="813832" y="2672554"/>
                </a:lnTo>
                <a:lnTo>
                  <a:pt x="773015" y="2652887"/>
                </a:lnTo>
                <a:lnTo>
                  <a:pt x="732945" y="2631952"/>
                </a:lnTo>
                <a:lnTo>
                  <a:pt x="693647" y="2609776"/>
                </a:lnTo>
                <a:lnTo>
                  <a:pt x="655148" y="2586383"/>
                </a:lnTo>
                <a:lnTo>
                  <a:pt x="617473" y="2561802"/>
                </a:lnTo>
                <a:lnTo>
                  <a:pt x="580649" y="2536056"/>
                </a:lnTo>
                <a:lnTo>
                  <a:pt x="544702" y="2509174"/>
                </a:lnTo>
                <a:lnTo>
                  <a:pt x="509657" y="2481179"/>
                </a:lnTo>
                <a:lnTo>
                  <a:pt x="475542" y="2452100"/>
                </a:lnTo>
                <a:lnTo>
                  <a:pt x="442381" y="2421961"/>
                </a:lnTo>
                <a:lnTo>
                  <a:pt x="410202" y="2390789"/>
                </a:lnTo>
                <a:lnTo>
                  <a:pt x="379029" y="2358610"/>
                </a:lnTo>
                <a:lnTo>
                  <a:pt x="348890" y="2325449"/>
                </a:lnTo>
                <a:lnTo>
                  <a:pt x="319810" y="2291334"/>
                </a:lnTo>
                <a:lnTo>
                  <a:pt x="291815" y="2256290"/>
                </a:lnTo>
                <a:lnTo>
                  <a:pt x="264932" y="2220343"/>
                </a:lnTo>
                <a:lnTo>
                  <a:pt x="239186" y="2183520"/>
                </a:lnTo>
                <a:lnTo>
                  <a:pt x="214604" y="2145845"/>
                </a:lnTo>
                <a:lnTo>
                  <a:pt x="191212" y="2107346"/>
                </a:lnTo>
                <a:lnTo>
                  <a:pt x="169035" y="2068049"/>
                </a:lnTo>
                <a:lnTo>
                  <a:pt x="148100" y="2027979"/>
                </a:lnTo>
                <a:lnTo>
                  <a:pt x="128433" y="1987162"/>
                </a:lnTo>
                <a:lnTo>
                  <a:pt x="110059" y="1945626"/>
                </a:lnTo>
                <a:lnTo>
                  <a:pt x="93006" y="1903395"/>
                </a:lnTo>
                <a:lnTo>
                  <a:pt x="77299" y="1860496"/>
                </a:lnTo>
                <a:lnTo>
                  <a:pt x="62964" y="1816955"/>
                </a:lnTo>
                <a:lnTo>
                  <a:pt x="50028" y="1772797"/>
                </a:lnTo>
                <a:lnTo>
                  <a:pt x="38515" y="1728050"/>
                </a:lnTo>
                <a:lnTo>
                  <a:pt x="28453" y="1682739"/>
                </a:lnTo>
                <a:lnTo>
                  <a:pt x="19868" y="1636891"/>
                </a:lnTo>
                <a:lnTo>
                  <a:pt x="12785" y="1590530"/>
                </a:lnTo>
                <a:lnTo>
                  <a:pt x="7230" y="1543684"/>
                </a:lnTo>
                <a:lnTo>
                  <a:pt x="3231" y="1496378"/>
                </a:lnTo>
                <a:lnTo>
                  <a:pt x="812" y="1448639"/>
                </a:lnTo>
                <a:lnTo>
                  <a:pt x="0" y="1400492"/>
                </a:lnTo>
                <a:lnTo>
                  <a:pt x="812" y="1352345"/>
                </a:lnTo>
                <a:lnTo>
                  <a:pt x="3231" y="1304606"/>
                </a:lnTo>
                <a:lnTo>
                  <a:pt x="7230" y="1257300"/>
                </a:lnTo>
                <a:lnTo>
                  <a:pt x="12785" y="1210454"/>
                </a:lnTo>
                <a:lnTo>
                  <a:pt x="19868" y="1164093"/>
                </a:lnTo>
                <a:lnTo>
                  <a:pt x="28453" y="1118245"/>
                </a:lnTo>
                <a:lnTo>
                  <a:pt x="38515" y="1072934"/>
                </a:lnTo>
                <a:lnTo>
                  <a:pt x="50028" y="1028187"/>
                </a:lnTo>
                <a:lnTo>
                  <a:pt x="62964" y="984029"/>
                </a:lnTo>
                <a:lnTo>
                  <a:pt x="77299" y="940488"/>
                </a:lnTo>
                <a:lnTo>
                  <a:pt x="93006" y="897589"/>
                </a:lnTo>
                <a:lnTo>
                  <a:pt x="110059" y="855358"/>
                </a:lnTo>
                <a:lnTo>
                  <a:pt x="128433" y="813822"/>
                </a:lnTo>
                <a:lnTo>
                  <a:pt x="148100" y="773005"/>
                </a:lnTo>
                <a:lnTo>
                  <a:pt x="169035" y="732935"/>
                </a:lnTo>
                <a:lnTo>
                  <a:pt x="191212" y="693638"/>
                </a:lnTo>
                <a:lnTo>
                  <a:pt x="214604" y="655139"/>
                </a:lnTo>
                <a:lnTo>
                  <a:pt x="239186" y="617464"/>
                </a:lnTo>
                <a:lnTo>
                  <a:pt x="264932" y="580641"/>
                </a:lnTo>
                <a:lnTo>
                  <a:pt x="291815" y="544694"/>
                </a:lnTo>
                <a:lnTo>
                  <a:pt x="319810" y="509650"/>
                </a:lnTo>
                <a:lnTo>
                  <a:pt x="348890" y="475535"/>
                </a:lnTo>
                <a:lnTo>
                  <a:pt x="379029" y="442374"/>
                </a:lnTo>
                <a:lnTo>
                  <a:pt x="410202" y="410195"/>
                </a:lnTo>
                <a:lnTo>
                  <a:pt x="442381" y="379023"/>
                </a:lnTo>
                <a:lnTo>
                  <a:pt x="475542" y="348884"/>
                </a:lnTo>
                <a:lnTo>
                  <a:pt x="509657" y="319805"/>
                </a:lnTo>
                <a:lnTo>
                  <a:pt x="544702" y="291810"/>
                </a:lnTo>
                <a:lnTo>
                  <a:pt x="580649" y="264928"/>
                </a:lnTo>
                <a:lnTo>
                  <a:pt x="617473" y="239182"/>
                </a:lnTo>
                <a:lnTo>
                  <a:pt x="655148" y="214601"/>
                </a:lnTo>
                <a:lnTo>
                  <a:pt x="693647" y="191208"/>
                </a:lnTo>
                <a:lnTo>
                  <a:pt x="732945" y="169032"/>
                </a:lnTo>
                <a:lnTo>
                  <a:pt x="773015" y="148097"/>
                </a:lnTo>
                <a:lnTo>
                  <a:pt x="813832" y="128430"/>
                </a:lnTo>
                <a:lnTo>
                  <a:pt x="855369" y="110058"/>
                </a:lnTo>
                <a:lnTo>
                  <a:pt x="897600" y="93005"/>
                </a:lnTo>
                <a:lnTo>
                  <a:pt x="940499" y="77298"/>
                </a:lnTo>
                <a:lnTo>
                  <a:pt x="984041" y="62963"/>
                </a:lnTo>
                <a:lnTo>
                  <a:pt x="1028198" y="50027"/>
                </a:lnTo>
                <a:lnTo>
                  <a:pt x="1072946" y="38514"/>
                </a:lnTo>
                <a:lnTo>
                  <a:pt x="1118257" y="28453"/>
                </a:lnTo>
                <a:lnTo>
                  <a:pt x="1164106" y="19867"/>
                </a:lnTo>
                <a:lnTo>
                  <a:pt x="1210466" y="12784"/>
                </a:lnTo>
                <a:lnTo>
                  <a:pt x="1257313" y="7230"/>
                </a:lnTo>
                <a:lnTo>
                  <a:pt x="1304619" y="3230"/>
                </a:lnTo>
                <a:lnTo>
                  <a:pt x="1352358" y="812"/>
                </a:lnTo>
                <a:lnTo>
                  <a:pt x="1400505" y="0"/>
                </a:lnTo>
                <a:close/>
              </a:path>
            </a:pathLst>
          </a:custGeom>
          <a:ln w="133794">
            <a:solidFill>
              <a:srgbClr val="B8263A"/>
            </a:solidFill>
          </a:ln>
        </p:spPr>
        <p:txBody>
          <a:bodyPr wrap="square" lIns="0" tIns="0" rIns="0" bIns="0" rtlCol="0"/>
          <a:lstStyle/>
          <a:p>
            <a:endParaRPr/>
          </a:p>
        </p:txBody>
      </p:sp>
      <p:sp>
        <p:nvSpPr>
          <p:cNvPr id="9" name="object 9">
            <a:extLst>
              <a:ext uri="{FF2B5EF4-FFF2-40B4-BE49-F238E27FC236}">
                <a16:creationId xmlns:a16="http://schemas.microsoft.com/office/drawing/2014/main" id="{6EB14DF7-2AF6-439B-A472-CDE39C27E03C}"/>
              </a:ext>
            </a:extLst>
          </p:cNvPr>
          <p:cNvSpPr/>
          <p:nvPr/>
        </p:nvSpPr>
        <p:spPr>
          <a:xfrm>
            <a:off x="1111487" y="2597212"/>
            <a:ext cx="2355215" cy="2355215"/>
          </a:xfrm>
          <a:custGeom>
            <a:avLst/>
            <a:gdLst/>
            <a:ahLst/>
            <a:cxnLst/>
            <a:rect l="l" t="t" r="r" b="b"/>
            <a:pathLst>
              <a:path w="2355215" h="2355215">
                <a:moveTo>
                  <a:pt x="1177569" y="0"/>
                </a:moveTo>
                <a:lnTo>
                  <a:pt x="1226107" y="982"/>
                </a:lnTo>
                <a:lnTo>
                  <a:pt x="1274146" y="3903"/>
                </a:lnTo>
                <a:lnTo>
                  <a:pt x="1321648" y="8726"/>
                </a:lnTo>
                <a:lnTo>
                  <a:pt x="1368573" y="15412"/>
                </a:lnTo>
                <a:lnTo>
                  <a:pt x="1414886" y="23923"/>
                </a:lnTo>
                <a:lnTo>
                  <a:pt x="1460548" y="34223"/>
                </a:lnTo>
                <a:lnTo>
                  <a:pt x="1505520" y="46272"/>
                </a:lnTo>
                <a:lnTo>
                  <a:pt x="1549766" y="60033"/>
                </a:lnTo>
                <a:lnTo>
                  <a:pt x="1593247" y="75467"/>
                </a:lnTo>
                <a:lnTo>
                  <a:pt x="1635925" y="92538"/>
                </a:lnTo>
                <a:lnTo>
                  <a:pt x="1677763" y="111208"/>
                </a:lnTo>
                <a:lnTo>
                  <a:pt x="1718722" y="131437"/>
                </a:lnTo>
                <a:lnTo>
                  <a:pt x="1758765" y="153189"/>
                </a:lnTo>
                <a:lnTo>
                  <a:pt x="1797853" y="176426"/>
                </a:lnTo>
                <a:lnTo>
                  <a:pt x="1835950" y="201109"/>
                </a:lnTo>
                <a:lnTo>
                  <a:pt x="1873016" y="227201"/>
                </a:lnTo>
                <a:lnTo>
                  <a:pt x="1909015" y="254664"/>
                </a:lnTo>
                <a:lnTo>
                  <a:pt x="1943908" y="283460"/>
                </a:lnTo>
                <a:lnTo>
                  <a:pt x="1977657" y="313551"/>
                </a:lnTo>
                <a:lnTo>
                  <a:pt x="2010225" y="344900"/>
                </a:lnTo>
                <a:lnTo>
                  <a:pt x="2041574" y="377468"/>
                </a:lnTo>
                <a:lnTo>
                  <a:pt x="2071665" y="411217"/>
                </a:lnTo>
                <a:lnTo>
                  <a:pt x="2100461" y="446110"/>
                </a:lnTo>
                <a:lnTo>
                  <a:pt x="2127924" y="482109"/>
                </a:lnTo>
                <a:lnTo>
                  <a:pt x="2154016" y="519175"/>
                </a:lnTo>
                <a:lnTo>
                  <a:pt x="2178699" y="557272"/>
                </a:lnTo>
                <a:lnTo>
                  <a:pt x="2201936" y="596360"/>
                </a:lnTo>
                <a:lnTo>
                  <a:pt x="2223688" y="636403"/>
                </a:lnTo>
                <a:lnTo>
                  <a:pt x="2243917" y="677362"/>
                </a:lnTo>
                <a:lnTo>
                  <a:pt x="2262587" y="719200"/>
                </a:lnTo>
                <a:lnTo>
                  <a:pt x="2279658" y="761878"/>
                </a:lnTo>
                <a:lnTo>
                  <a:pt x="2295092" y="805359"/>
                </a:lnTo>
                <a:lnTo>
                  <a:pt x="2308853" y="849605"/>
                </a:lnTo>
                <a:lnTo>
                  <a:pt x="2320902" y="894577"/>
                </a:lnTo>
                <a:lnTo>
                  <a:pt x="2331202" y="940239"/>
                </a:lnTo>
                <a:lnTo>
                  <a:pt x="2339713" y="986552"/>
                </a:lnTo>
                <a:lnTo>
                  <a:pt x="2346399" y="1033478"/>
                </a:lnTo>
                <a:lnTo>
                  <a:pt x="2351222" y="1080979"/>
                </a:lnTo>
                <a:lnTo>
                  <a:pt x="2354143" y="1129018"/>
                </a:lnTo>
                <a:lnTo>
                  <a:pt x="2355126" y="1177556"/>
                </a:lnTo>
                <a:lnTo>
                  <a:pt x="2354143" y="1226096"/>
                </a:lnTo>
                <a:lnTo>
                  <a:pt x="2351222" y="1274135"/>
                </a:lnTo>
                <a:lnTo>
                  <a:pt x="2346399" y="1321637"/>
                </a:lnTo>
                <a:lnTo>
                  <a:pt x="2339713" y="1368564"/>
                </a:lnTo>
                <a:lnTo>
                  <a:pt x="2331202" y="1414877"/>
                </a:lnTo>
                <a:lnTo>
                  <a:pt x="2320902" y="1460539"/>
                </a:lnTo>
                <a:lnTo>
                  <a:pt x="2308853" y="1505512"/>
                </a:lnTo>
                <a:lnTo>
                  <a:pt x="2295092" y="1549758"/>
                </a:lnTo>
                <a:lnTo>
                  <a:pt x="2279658" y="1593239"/>
                </a:lnTo>
                <a:lnTo>
                  <a:pt x="2262587" y="1635918"/>
                </a:lnTo>
                <a:lnTo>
                  <a:pt x="2243917" y="1677755"/>
                </a:lnTo>
                <a:lnTo>
                  <a:pt x="2223688" y="1718715"/>
                </a:lnTo>
                <a:lnTo>
                  <a:pt x="2201936" y="1758758"/>
                </a:lnTo>
                <a:lnTo>
                  <a:pt x="2178699" y="1797846"/>
                </a:lnTo>
                <a:lnTo>
                  <a:pt x="2154016" y="1835943"/>
                </a:lnTo>
                <a:lnTo>
                  <a:pt x="2127924" y="1873009"/>
                </a:lnTo>
                <a:lnTo>
                  <a:pt x="2100461" y="1909008"/>
                </a:lnTo>
                <a:lnTo>
                  <a:pt x="2071665" y="1943901"/>
                </a:lnTo>
                <a:lnTo>
                  <a:pt x="2041574" y="1977650"/>
                </a:lnTo>
                <a:lnTo>
                  <a:pt x="2010225" y="2010217"/>
                </a:lnTo>
                <a:lnTo>
                  <a:pt x="1977657" y="2041566"/>
                </a:lnTo>
                <a:lnTo>
                  <a:pt x="1943908" y="2071657"/>
                </a:lnTo>
                <a:lnTo>
                  <a:pt x="1909015" y="2100452"/>
                </a:lnTo>
                <a:lnTo>
                  <a:pt x="1873016" y="2127915"/>
                </a:lnTo>
                <a:lnTo>
                  <a:pt x="1835950" y="2154007"/>
                </a:lnTo>
                <a:lnTo>
                  <a:pt x="1797853" y="2178690"/>
                </a:lnTo>
                <a:lnTo>
                  <a:pt x="1758765" y="2201926"/>
                </a:lnTo>
                <a:lnTo>
                  <a:pt x="1718722" y="2223678"/>
                </a:lnTo>
                <a:lnTo>
                  <a:pt x="1677763" y="2243907"/>
                </a:lnTo>
                <a:lnTo>
                  <a:pt x="1635925" y="2262576"/>
                </a:lnTo>
                <a:lnTo>
                  <a:pt x="1593247" y="2279646"/>
                </a:lnTo>
                <a:lnTo>
                  <a:pt x="1549766" y="2295081"/>
                </a:lnTo>
                <a:lnTo>
                  <a:pt x="1505520" y="2308842"/>
                </a:lnTo>
                <a:lnTo>
                  <a:pt x="1460548" y="2320890"/>
                </a:lnTo>
                <a:lnTo>
                  <a:pt x="1414886" y="2331189"/>
                </a:lnTo>
                <a:lnTo>
                  <a:pt x="1368573" y="2339701"/>
                </a:lnTo>
                <a:lnTo>
                  <a:pt x="1321648" y="2346387"/>
                </a:lnTo>
                <a:lnTo>
                  <a:pt x="1274146" y="2351209"/>
                </a:lnTo>
                <a:lnTo>
                  <a:pt x="1226107" y="2354131"/>
                </a:lnTo>
                <a:lnTo>
                  <a:pt x="1177569" y="2355113"/>
                </a:lnTo>
                <a:lnTo>
                  <a:pt x="1129030" y="2354131"/>
                </a:lnTo>
                <a:lnTo>
                  <a:pt x="1080990" y="2351209"/>
                </a:lnTo>
                <a:lnTo>
                  <a:pt x="1033488" y="2346387"/>
                </a:lnTo>
                <a:lnTo>
                  <a:pt x="986561" y="2339701"/>
                </a:lnTo>
                <a:lnTo>
                  <a:pt x="940247" y="2331189"/>
                </a:lnTo>
                <a:lnTo>
                  <a:pt x="894585" y="2320890"/>
                </a:lnTo>
                <a:lnTo>
                  <a:pt x="849612" y="2308842"/>
                </a:lnTo>
                <a:lnTo>
                  <a:pt x="805366" y="2295081"/>
                </a:lnTo>
                <a:lnTo>
                  <a:pt x="761884" y="2279646"/>
                </a:lnTo>
                <a:lnTo>
                  <a:pt x="719205" y="2262576"/>
                </a:lnTo>
                <a:lnTo>
                  <a:pt x="677367" y="2243907"/>
                </a:lnTo>
                <a:lnTo>
                  <a:pt x="636408" y="2223678"/>
                </a:lnTo>
                <a:lnTo>
                  <a:pt x="596364" y="2201926"/>
                </a:lnTo>
                <a:lnTo>
                  <a:pt x="557275" y="2178690"/>
                </a:lnTo>
                <a:lnTo>
                  <a:pt x="519178" y="2154007"/>
                </a:lnTo>
                <a:lnTo>
                  <a:pt x="482111" y="2127915"/>
                </a:lnTo>
                <a:lnTo>
                  <a:pt x="446112" y="2100452"/>
                </a:lnTo>
                <a:lnTo>
                  <a:pt x="411219" y="2071657"/>
                </a:lnTo>
                <a:lnTo>
                  <a:pt x="377469" y="2041566"/>
                </a:lnTo>
                <a:lnTo>
                  <a:pt x="344901" y="2010217"/>
                </a:lnTo>
                <a:lnTo>
                  <a:pt x="313553" y="1977650"/>
                </a:lnTo>
                <a:lnTo>
                  <a:pt x="283461" y="1943901"/>
                </a:lnTo>
                <a:lnTo>
                  <a:pt x="254665" y="1909008"/>
                </a:lnTo>
                <a:lnTo>
                  <a:pt x="227202" y="1873009"/>
                </a:lnTo>
                <a:lnTo>
                  <a:pt x="201110" y="1835943"/>
                </a:lnTo>
                <a:lnTo>
                  <a:pt x="176426" y="1797846"/>
                </a:lnTo>
                <a:lnTo>
                  <a:pt x="153190" y="1758758"/>
                </a:lnTo>
                <a:lnTo>
                  <a:pt x="131438" y="1718715"/>
                </a:lnTo>
                <a:lnTo>
                  <a:pt x="111208" y="1677755"/>
                </a:lnTo>
                <a:lnTo>
                  <a:pt x="92539" y="1635918"/>
                </a:lnTo>
                <a:lnTo>
                  <a:pt x="75468" y="1593239"/>
                </a:lnTo>
                <a:lnTo>
                  <a:pt x="60033" y="1549758"/>
                </a:lnTo>
                <a:lnTo>
                  <a:pt x="46272" y="1505512"/>
                </a:lnTo>
                <a:lnTo>
                  <a:pt x="34223" y="1460539"/>
                </a:lnTo>
                <a:lnTo>
                  <a:pt x="23923" y="1414877"/>
                </a:lnTo>
                <a:lnTo>
                  <a:pt x="15412" y="1368564"/>
                </a:lnTo>
                <a:lnTo>
                  <a:pt x="8726" y="1321637"/>
                </a:lnTo>
                <a:lnTo>
                  <a:pt x="3903" y="1274135"/>
                </a:lnTo>
                <a:lnTo>
                  <a:pt x="982" y="1226096"/>
                </a:lnTo>
                <a:lnTo>
                  <a:pt x="0" y="1177556"/>
                </a:lnTo>
                <a:lnTo>
                  <a:pt x="982" y="1129018"/>
                </a:lnTo>
                <a:lnTo>
                  <a:pt x="3903" y="1080979"/>
                </a:lnTo>
                <a:lnTo>
                  <a:pt x="8726" y="1033478"/>
                </a:lnTo>
                <a:lnTo>
                  <a:pt x="15412" y="986552"/>
                </a:lnTo>
                <a:lnTo>
                  <a:pt x="23923" y="940239"/>
                </a:lnTo>
                <a:lnTo>
                  <a:pt x="34223" y="894577"/>
                </a:lnTo>
                <a:lnTo>
                  <a:pt x="46272" y="849605"/>
                </a:lnTo>
                <a:lnTo>
                  <a:pt x="60033" y="805359"/>
                </a:lnTo>
                <a:lnTo>
                  <a:pt x="75468" y="761878"/>
                </a:lnTo>
                <a:lnTo>
                  <a:pt x="92539" y="719200"/>
                </a:lnTo>
                <a:lnTo>
                  <a:pt x="111208" y="677362"/>
                </a:lnTo>
                <a:lnTo>
                  <a:pt x="131438" y="636403"/>
                </a:lnTo>
                <a:lnTo>
                  <a:pt x="153190" y="596360"/>
                </a:lnTo>
                <a:lnTo>
                  <a:pt x="176426" y="557272"/>
                </a:lnTo>
                <a:lnTo>
                  <a:pt x="201110" y="519175"/>
                </a:lnTo>
                <a:lnTo>
                  <a:pt x="227202" y="482109"/>
                </a:lnTo>
                <a:lnTo>
                  <a:pt x="254665" y="446110"/>
                </a:lnTo>
                <a:lnTo>
                  <a:pt x="283461" y="411217"/>
                </a:lnTo>
                <a:lnTo>
                  <a:pt x="313553" y="377468"/>
                </a:lnTo>
                <a:lnTo>
                  <a:pt x="344901" y="344900"/>
                </a:lnTo>
                <a:lnTo>
                  <a:pt x="377469" y="313551"/>
                </a:lnTo>
                <a:lnTo>
                  <a:pt x="411219" y="283460"/>
                </a:lnTo>
                <a:lnTo>
                  <a:pt x="446112" y="254664"/>
                </a:lnTo>
                <a:lnTo>
                  <a:pt x="482111" y="227201"/>
                </a:lnTo>
                <a:lnTo>
                  <a:pt x="519178" y="201109"/>
                </a:lnTo>
                <a:lnTo>
                  <a:pt x="557275" y="176426"/>
                </a:lnTo>
                <a:lnTo>
                  <a:pt x="596364" y="153189"/>
                </a:lnTo>
                <a:lnTo>
                  <a:pt x="636408" y="131437"/>
                </a:lnTo>
                <a:lnTo>
                  <a:pt x="677367" y="111208"/>
                </a:lnTo>
                <a:lnTo>
                  <a:pt x="719205" y="92538"/>
                </a:lnTo>
                <a:lnTo>
                  <a:pt x="761884" y="75467"/>
                </a:lnTo>
                <a:lnTo>
                  <a:pt x="805366" y="60033"/>
                </a:lnTo>
                <a:lnTo>
                  <a:pt x="849612" y="46272"/>
                </a:lnTo>
                <a:lnTo>
                  <a:pt x="894585" y="34223"/>
                </a:lnTo>
                <a:lnTo>
                  <a:pt x="940247" y="23923"/>
                </a:lnTo>
                <a:lnTo>
                  <a:pt x="986561" y="15412"/>
                </a:lnTo>
                <a:lnTo>
                  <a:pt x="1033488" y="8726"/>
                </a:lnTo>
                <a:lnTo>
                  <a:pt x="1080990" y="3903"/>
                </a:lnTo>
                <a:lnTo>
                  <a:pt x="1129030" y="982"/>
                </a:lnTo>
                <a:lnTo>
                  <a:pt x="1177569" y="0"/>
                </a:lnTo>
                <a:close/>
              </a:path>
            </a:pathLst>
          </a:custGeom>
          <a:ln w="133794">
            <a:solidFill>
              <a:srgbClr val="009366"/>
            </a:solidFill>
          </a:ln>
        </p:spPr>
        <p:txBody>
          <a:bodyPr wrap="square" lIns="0" tIns="0" rIns="0" bIns="0" rtlCol="0"/>
          <a:lstStyle/>
          <a:p>
            <a:endParaRPr/>
          </a:p>
        </p:txBody>
      </p:sp>
      <p:sp>
        <p:nvSpPr>
          <p:cNvPr id="10" name="object 10">
            <a:extLst>
              <a:ext uri="{FF2B5EF4-FFF2-40B4-BE49-F238E27FC236}">
                <a16:creationId xmlns:a16="http://schemas.microsoft.com/office/drawing/2014/main" id="{E70317DB-893A-9B46-3FCB-9B0D4F4D3DAE}"/>
              </a:ext>
            </a:extLst>
          </p:cNvPr>
          <p:cNvSpPr txBox="1">
            <a:spLocks/>
          </p:cNvSpPr>
          <p:nvPr/>
        </p:nvSpPr>
        <p:spPr>
          <a:xfrm>
            <a:off x="1534866" y="3535764"/>
            <a:ext cx="1508760" cy="288925"/>
          </a:xfrm>
          <a:prstGeom prst="rect">
            <a:avLst/>
          </a:prstGeom>
        </p:spPr>
        <p:txBody>
          <a:bodyPr vert="horz" wrap="square" lIns="0" tIns="15875" rIns="0" bIns="0" rtlCol="0" anchor="ctr">
            <a:spAutoFit/>
          </a:bodyPr>
          <a:lstStyle>
            <a:lvl1pPr algn="l" defTabSz="914400" rtl="0" eaLnBrk="1" latinLnBrk="0" hangingPunct="1">
              <a:lnSpc>
                <a:spcPct val="90000"/>
              </a:lnSpc>
              <a:spcBef>
                <a:spcPct val="0"/>
              </a:spcBef>
              <a:buNone/>
              <a:defRPr sz="4000" b="1" i="0" kern="1200">
                <a:solidFill>
                  <a:srgbClr val="0E4773"/>
                </a:solidFill>
                <a:latin typeface="Hind Vadodara" panose="02000000000000000000" pitchFamily="2" charset="0"/>
                <a:ea typeface="+mj-ea"/>
                <a:cs typeface="Hind Vadodara" panose="02000000000000000000" pitchFamily="2" charset="0"/>
              </a:defRPr>
            </a:lvl1pPr>
          </a:lstStyle>
          <a:p>
            <a:pPr marL="12700">
              <a:lnSpc>
                <a:spcPct val="100000"/>
              </a:lnSpc>
              <a:spcBef>
                <a:spcPts val="125"/>
              </a:spcBef>
            </a:pPr>
            <a:r>
              <a:rPr lang="en-GB" sz="1700" b="0" spc="-5" dirty="0">
                <a:latin typeface="Fira Sans Medium"/>
                <a:cs typeface="Fira Sans Medium"/>
              </a:rPr>
              <a:t>R76 </a:t>
            </a:r>
            <a:r>
              <a:rPr lang="en-GB" sz="1700" b="0" spc="5" dirty="0">
                <a:latin typeface="Fira Sans Medium"/>
                <a:cs typeface="Fira Sans Medium"/>
              </a:rPr>
              <a:t>140</a:t>
            </a:r>
            <a:r>
              <a:rPr lang="en-GB" sz="1700" b="0" spc="-45" dirty="0">
                <a:latin typeface="Fira Sans Medium"/>
                <a:cs typeface="Fira Sans Medium"/>
              </a:rPr>
              <a:t> </a:t>
            </a:r>
            <a:r>
              <a:rPr lang="en-GB" sz="1700" b="0" spc="5" dirty="0">
                <a:latin typeface="Fira Sans Medium"/>
                <a:cs typeface="Fira Sans Medium"/>
              </a:rPr>
              <a:t>000.00</a:t>
            </a:r>
            <a:endParaRPr lang="en-GB" sz="1700" dirty="0">
              <a:latin typeface="Fira Sans Medium"/>
              <a:cs typeface="Fira Sans Medium"/>
            </a:endParaRPr>
          </a:p>
        </p:txBody>
      </p:sp>
      <p:sp>
        <p:nvSpPr>
          <p:cNvPr id="11" name="object 11">
            <a:extLst>
              <a:ext uri="{FF2B5EF4-FFF2-40B4-BE49-F238E27FC236}">
                <a16:creationId xmlns:a16="http://schemas.microsoft.com/office/drawing/2014/main" id="{0E2D9E16-AAF3-0A2D-48F8-6D346BADA342}"/>
              </a:ext>
            </a:extLst>
          </p:cNvPr>
          <p:cNvSpPr txBox="1"/>
          <p:nvPr/>
        </p:nvSpPr>
        <p:spPr>
          <a:xfrm>
            <a:off x="1702904" y="3828007"/>
            <a:ext cx="1172845" cy="201295"/>
          </a:xfrm>
          <a:prstGeom prst="rect">
            <a:avLst/>
          </a:prstGeom>
        </p:spPr>
        <p:txBody>
          <a:bodyPr vert="horz" wrap="square" lIns="0" tIns="12700" rIns="0" bIns="0" rtlCol="0">
            <a:spAutoFit/>
          </a:bodyPr>
          <a:lstStyle/>
          <a:p>
            <a:pPr marL="12700">
              <a:lnSpc>
                <a:spcPct val="100000"/>
              </a:lnSpc>
              <a:spcBef>
                <a:spcPts val="100"/>
              </a:spcBef>
            </a:pPr>
            <a:r>
              <a:rPr sz="1150" b="0" spc="-5" dirty="0">
                <a:solidFill>
                  <a:srgbClr val="0E4773"/>
                </a:solidFill>
                <a:latin typeface="Fira Sans Light"/>
                <a:cs typeface="Fira Sans Light"/>
              </a:rPr>
              <a:t>Budget</a:t>
            </a:r>
            <a:r>
              <a:rPr sz="1150" b="0" spc="-40" dirty="0">
                <a:solidFill>
                  <a:srgbClr val="0E4773"/>
                </a:solidFill>
                <a:latin typeface="Fira Sans Light"/>
                <a:cs typeface="Fira Sans Light"/>
              </a:rPr>
              <a:t> </a:t>
            </a:r>
            <a:r>
              <a:rPr sz="1150" b="0" spc="-5" dirty="0">
                <a:solidFill>
                  <a:srgbClr val="0E4773"/>
                </a:solidFill>
                <a:latin typeface="Fira Sans Light"/>
                <a:cs typeface="Fira Sans Light"/>
              </a:rPr>
              <a:t>allocation</a:t>
            </a:r>
            <a:endParaRPr sz="1150">
              <a:latin typeface="Fira Sans Light"/>
              <a:cs typeface="Fira Sans Light"/>
            </a:endParaRPr>
          </a:p>
        </p:txBody>
      </p:sp>
      <p:sp>
        <p:nvSpPr>
          <p:cNvPr id="12" name="object 12">
            <a:extLst>
              <a:ext uri="{FF2B5EF4-FFF2-40B4-BE49-F238E27FC236}">
                <a16:creationId xmlns:a16="http://schemas.microsoft.com/office/drawing/2014/main" id="{8D1F0B0E-018C-C665-E398-AA46AB3B82EC}"/>
              </a:ext>
            </a:extLst>
          </p:cNvPr>
          <p:cNvSpPr txBox="1"/>
          <p:nvPr/>
        </p:nvSpPr>
        <p:spPr>
          <a:xfrm>
            <a:off x="5963667" y="1980573"/>
            <a:ext cx="5633414" cy="3318922"/>
          </a:xfrm>
          <a:prstGeom prst="rect">
            <a:avLst/>
          </a:prstGeom>
          <a:ln w="43726">
            <a:solidFill>
              <a:srgbClr val="000000"/>
            </a:solidFill>
          </a:ln>
        </p:spPr>
        <p:txBody>
          <a:bodyPr vert="horz" wrap="square" lIns="0" tIns="1905" rIns="0" bIns="0" rtlCol="0">
            <a:spAutoFit/>
          </a:bodyPr>
          <a:lstStyle/>
          <a:p>
            <a:pPr>
              <a:lnSpc>
                <a:spcPct val="100000"/>
              </a:lnSpc>
              <a:spcBef>
                <a:spcPts val="15"/>
              </a:spcBef>
            </a:pPr>
            <a:endParaRPr sz="1750" dirty="0">
              <a:latin typeface="Times New Roman"/>
              <a:cs typeface="Times New Roman"/>
            </a:endParaRPr>
          </a:p>
          <a:p>
            <a:pPr marL="348615" marR="280035" algn="just">
              <a:lnSpc>
                <a:spcPct val="111000"/>
              </a:lnSpc>
            </a:pPr>
            <a:r>
              <a:rPr sz="2000" b="1" dirty="0">
                <a:latin typeface="Arial" panose="020B0604020202020204" pitchFamily="34" charset="0"/>
                <a:cs typeface="Arial" panose="020B0604020202020204" pitchFamily="34" charset="0"/>
              </a:rPr>
              <a:t>Summary </a:t>
            </a:r>
            <a:r>
              <a:rPr sz="2000" b="1" spc="-5" dirty="0">
                <a:latin typeface="Arial" panose="020B0604020202020204" pitchFamily="34" charset="0"/>
                <a:cs typeface="Arial" panose="020B0604020202020204" pitchFamily="34" charset="0"/>
              </a:rPr>
              <a:t>Overspending: </a:t>
            </a:r>
            <a:r>
              <a:rPr sz="2000" b="0" dirty="0">
                <a:latin typeface="Arial" panose="020B0604020202020204" pitchFamily="34" charset="0"/>
                <a:cs typeface="Arial" panose="020B0604020202020204" pitchFamily="34" charset="0"/>
              </a:rPr>
              <a:t>JICS </a:t>
            </a:r>
            <a:r>
              <a:rPr sz="2000" b="0" spc="-10" dirty="0">
                <a:latin typeface="Arial" panose="020B0604020202020204" pitchFamily="34" charset="0"/>
                <a:cs typeface="Arial" panose="020B0604020202020204" pitchFamily="34" charset="0"/>
              </a:rPr>
              <a:t>overspent </a:t>
            </a:r>
            <a:r>
              <a:rPr sz="2000" b="0" dirty="0">
                <a:latin typeface="Arial" panose="020B0604020202020204" pitchFamily="34" charset="0"/>
                <a:cs typeface="Arial" panose="020B0604020202020204" pitchFamily="34" charset="0"/>
              </a:rPr>
              <a:t>on  </a:t>
            </a:r>
            <a:r>
              <a:rPr sz="2000" b="0" spc="-25" dirty="0">
                <a:latin typeface="Arial" panose="020B0604020202020204" pitchFamily="34" charset="0"/>
                <a:cs typeface="Arial" panose="020B0604020202020204" pitchFamily="34" charset="0"/>
              </a:rPr>
              <a:t>SCOA </a:t>
            </a:r>
            <a:r>
              <a:rPr sz="2000" b="0" spc="-5" dirty="0">
                <a:latin typeface="Arial" panose="020B0604020202020204" pitchFamily="34" charset="0"/>
                <a:cs typeface="Arial" panose="020B0604020202020204" pitchFamily="34" charset="0"/>
              </a:rPr>
              <a:t>items </a:t>
            </a:r>
            <a:r>
              <a:rPr sz="2000" b="0" spc="-10" dirty="0">
                <a:latin typeface="Arial" panose="020B0604020202020204" pitchFamily="34" charset="0"/>
                <a:cs typeface="Arial" panose="020B0604020202020204" pitchFamily="34" charset="0"/>
              </a:rPr>
              <a:t>by </a:t>
            </a:r>
            <a:r>
              <a:rPr sz="2000" b="0" dirty="0">
                <a:latin typeface="Arial" panose="020B0604020202020204" pitchFamily="34" charset="0"/>
                <a:cs typeface="Arial" panose="020B0604020202020204" pitchFamily="34" charset="0"/>
              </a:rPr>
              <a:t>6.59% of the </a:t>
            </a:r>
            <a:r>
              <a:rPr sz="2000" b="0" spc="-5" dirty="0">
                <a:latin typeface="Arial" panose="020B0604020202020204" pitchFamily="34" charset="0"/>
                <a:cs typeface="Arial" panose="020B0604020202020204" pitchFamily="34" charset="0"/>
              </a:rPr>
              <a:t>total budget</a:t>
            </a:r>
            <a:r>
              <a:rPr lang="en-GB" sz="2000" b="0" spc="-5" dirty="0">
                <a:latin typeface="Arial" panose="020B0604020202020204" pitchFamily="34" charset="0"/>
                <a:cs typeface="Arial" panose="020B0604020202020204" pitchFamily="34" charset="0"/>
              </a:rPr>
              <a:t> </a:t>
            </a:r>
            <a:r>
              <a:rPr sz="2000" b="0" dirty="0">
                <a:latin typeface="Arial" panose="020B0604020202020204" pitchFamily="34" charset="0"/>
                <a:cs typeface="Arial" panose="020B0604020202020204" pitchFamily="34" charset="0"/>
              </a:rPr>
              <a:t>due </a:t>
            </a:r>
            <a:r>
              <a:rPr sz="2000" b="0" spc="-10" dirty="0">
                <a:latin typeface="Arial" panose="020B0604020202020204" pitchFamily="34" charset="0"/>
                <a:cs typeface="Arial" panose="020B0604020202020204" pitchFamily="34" charset="0"/>
              </a:rPr>
              <a:t>to </a:t>
            </a:r>
            <a:r>
              <a:rPr lang="en-GB" sz="2000" b="0" spc="-10" dirty="0">
                <a:latin typeface="Arial" panose="020B0604020202020204" pitchFamily="34" charset="0"/>
                <a:cs typeface="Arial" panose="020B0604020202020204" pitchFamily="34" charset="0"/>
              </a:rPr>
              <a:t>the </a:t>
            </a:r>
            <a:r>
              <a:rPr sz="2000" b="0" spc="-5" dirty="0">
                <a:latin typeface="Arial" panose="020B0604020202020204" pitchFamily="34" charset="0"/>
                <a:cs typeface="Arial" panose="020B0604020202020204" pitchFamily="34" charset="0"/>
              </a:rPr>
              <a:t>compensation </a:t>
            </a:r>
            <a:r>
              <a:rPr sz="2000" b="0" dirty="0">
                <a:latin typeface="Arial" panose="020B0604020202020204" pitchFamily="34" charset="0"/>
                <a:cs typeface="Arial" panose="020B0604020202020204" pitchFamily="34" charset="0"/>
              </a:rPr>
              <a:t>of </a:t>
            </a:r>
            <a:r>
              <a:rPr sz="2000" b="0" spc="-10" dirty="0">
                <a:latin typeface="Arial" panose="020B0604020202020204" pitchFamily="34" charset="0"/>
                <a:cs typeface="Arial" panose="020B0604020202020204" pitchFamily="34" charset="0"/>
              </a:rPr>
              <a:t>employees </a:t>
            </a:r>
            <a:r>
              <a:rPr sz="2000" b="0" spc="-5" dirty="0">
                <a:latin typeface="Arial" panose="020B0604020202020204" pitchFamily="34" charset="0"/>
                <a:cs typeface="Arial" panose="020B0604020202020204" pitchFamily="34" charset="0"/>
              </a:rPr>
              <a:t>(9.56%),  goods </a:t>
            </a:r>
            <a:r>
              <a:rPr sz="2000" b="0" dirty="0">
                <a:latin typeface="Arial" panose="020B0604020202020204" pitchFamily="34" charset="0"/>
                <a:cs typeface="Arial" panose="020B0604020202020204" pitchFamily="34" charset="0"/>
              </a:rPr>
              <a:t>and </a:t>
            </a:r>
            <a:r>
              <a:rPr sz="2000" b="0" spc="-5" dirty="0">
                <a:latin typeface="Arial" panose="020B0604020202020204" pitchFamily="34" charset="0"/>
                <a:cs typeface="Arial" panose="020B0604020202020204" pitchFamily="34" charset="0"/>
              </a:rPr>
              <a:t>services </a:t>
            </a:r>
            <a:r>
              <a:rPr sz="2000" b="0" dirty="0">
                <a:latin typeface="Arial" panose="020B0604020202020204" pitchFamily="34" charset="0"/>
                <a:cs typeface="Arial" panose="020B0604020202020204" pitchFamily="34" charset="0"/>
              </a:rPr>
              <a:t>(8.29%), and </a:t>
            </a:r>
            <a:r>
              <a:rPr sz="2000" b="0" spc="-10" dirty="0">
                <a:latin typeface="Arial" panose="020B0604020202020204" pitchFamily="34" charset="0"/>
                <a:cs typeface="Arial" panose="020B0604020202020204" pitchFamily="34" charset="0"/>
              </a:rPr>
              <a:t>transfers </a:t>
            </a:r>
            <a:r>
              <a:rPr sz="2000" b="0" dirty="0">
                <a:latin typeface="Arial" panose="020B0604020202020204" pitchFamily="34" charset="0"/>
                <a:cs typeface="Arial" panose="020B0604020202020204" pitchFamily="34" charset="0"/>
              </a:rPr>
              <a:t>and</a:t>
            </a:r>
            <a:r>
              <a:rPr lang="en-GB" sz="2000" b="0" dirty="0">
                <a:latin typeface="Arial" panose="020B0604020202020204" pitchFamily="34" charset="0"/>
                <a:cs typeface="Arial" panose="020B0604020202020204" pitchFamily="34" charset="0"/>
              </a:rPr>
              <a:t> </a:t>
            </a:r>
            <a:r>
              <a:rPr sz="2000" b="0" dirty="0">
                <a:latin typeface="Arial" panose="020B0604020202020204" pitchFamily="34" charset="0"/>
                <a:cs typeface="Arial" panose="020B0604020202020204" pitchFamily="34" charset="0"/>
              </a:rPr>
              <a:t>subsidies</a:t>
            </a:r>
            <a:r>
              <a:rPr sz="2000" b="0" spc="-160" dirty="0">
                <a:latin typeface="Arial" panose="020B0604020202020204" pitchFamily="34" charset="0"/>
                <a:cs typeface="Arial" panose="020B0604020202020204" pitchFamily="34" charset="0"/>
              </a:rPr>
              <a:t> </a:t>
            </a:r>
            <a:r>
              <a:rPr sz="2000" b="0" spc="-5" dirty="0">
                <a:latin typeface="Arial" panose="020B0604020202020204" pitchFamily="34" charset="0"/>
                <a:cs typeface="Arial" panose="020B0604020202020204" pitchFamily="34" charset="0"/>
              </a:rPr>
              <a:t>(301.24%).</a:t>
            </a:r>
            <a:r>
              <a:rPr sz="2000" b="0" spc="-160" dirty="0">
                <a:latin typeface="Arial" panose="020B0604020202020204" pitchFamily="34" charset="0"/>
                <a:cs typeface="Arial" panose="020B0604020202020204" pitchFamily="34" charset="0"/>
              </a:rPr>
              <a:t> </a:t>
            </a:r>
            <a:r>
              <a:rPr sz="2000" b="0" dirty="0">
                <a:latin typeface="Arial" panose="020B0604020202020204" pitchFamily="34" charset="0"/>
                <a:cs typeface="Arial" panose="020B0604020202020204" pitchFamily="34" charset="0"/>
              </a:rPr>
              <a:t>This</a:t>
            </a:r>
            <a:r>
              <a:rPr sz="2000" b="0" spc="-160" dirty="0">
                <a:latin typeface="Arial" panose="020B0604020202020204" pitchFamily="34" charset="0"/>
                <a:cs typeface="Arial" panose="020B0604020202020204" pitchFamily="34" charset="0"/>
              </a:rPr>
              <a:t> </a:t>
            </a:r>
            <a:r>
              <a:rPr sz="2000" b="0" dirty="0">
                <a:latin typeface="Arial" panose="020B0604020202020204" pitchFamily="34" charset="0"/>
                <a:cs typeface="Arial" panose="020B0604020202020204" pitchFamily="34" charset="0"/>
              </a:rPr>
              <a:t>was</a:t>
            </a:r>
            <a:r>
              <a:rPr sz="2000" b="0" spc="-160" dirty="0">
                <a:latin typeface="Arial" panose="020B0604020202020204" pitchFamily="34" charset="0"/>
                <a:cs typeface="Arial" panose="020B0604020202020204" pitchFamily="34" charset="0"/>
              </a:rPr>
              <a:t> </a:t>
            </a:r>
            <a:r>
              <a:rPr sz="2000" b="0" dirty="0">
                <a:latin typeface="Arial" panose="020B0604020202020204" pitchFamily="34" charset="0"/>
                <a:cs typeface="Arial" panose="020B0604020202020204" pitchFamily="34" charset="0"/>
              </a:rPr>
              <a:t>due</a:t>
            </a:r>
            <a:r>
              <a:rPr sz="2000" b="0" spc="-160" dirty="0">
                <a:latin typeface="Arial" panose="020B0604020202020204" pitchFamily="34" charset="0"/>
                <a:cs typeface="Arial" panose="020B0604020202020204" pitchFamily="34" charset="0"/>
              </a:rPr>
              <a:t> </a:t>
            </a:r>
            <a:r>
              <a:rPr sz="2000" b="0" spc="-10" dirty="0">
                <a:latin typeface="Arial" panose="020B0604020202020204" pitchFamily="34" charset="0"/>
                <a:cs typeface="Arial" panose="020B0604020202020204" pitchFamily="34" charset="0"/>
              </a:rPr>
              <a:t>to</a:t>
            </a:r>
            <a:r>
              <a:rPr sz="2000" b="0" spc="-160" dirty="0">
                <a:latin typeface="Arial" panose="020B0604020202020204" pitchFamily="34" charset="0"/>
                <a:cs typeface="Arial" panose="020B0604020202020204" pitchFamily="34" charset="0"/>
              </a:rPr>
              <a:t> </a:t>
            </a:r>
            <a:r>
              <a:rPr sz="2000" b="0" spc="-5" dirty="0">
                <a:latin typeface="Arial" panose="020B0604020202020204" pitchFamily="34" charset="0"/>
                <a:cs typeface="Arial" panose="020B0604020202020204" pitchFamily="34" charset="0"/>
              </a:rPr>
              <a:t>insufficient</a:t>
            </a:r>
            <a:r>
              <a:rPr lang="en-GB" sz="2000" b="0" spc="-5" dirty="0">
                <a:latin typeface="Arial" panose="020B0604020202020204" pitchFamily="34" charset="0"/>
                <a:cs typeface="Arial" panose="020B0604020202020204" pitchFamily="34" charset="0"/>
              </a:rPr>
              <a:t> </a:t>
            </a:r>
            <a:r>
              <a:rPr sz="2000" b="0" spc="-5" dirty="0">
                <a:latin typeface="Arial" panose="020B0604020202020204" pitchFamily="34" charset="0"/>
                <a:cs typeface="Arial" panose="020B0604020202020204" pitchFamily="34" charset="0"/>
              </a:rPr>
              <a:t>allocation </a:t>
            </a:r>
            <a:r>
              <a:rPr sz="2000" b="0" dirty="0">
                <a:latin typeface="Arial" panose="020B0604020202020204" pitchFamily="34" charset="0"/>
                <a:cs typeface="Arial" panose="020B0604020202020204" pitchFamily="34" charset="0"/>
              </a:rPr>
              <a:t>of the </a:t>
            </a:r>
            <a:r>
              <a:rPr sz="2000" b="0" spc="-10" dirty="0">
                <a:latin typeface="Arial" panose="020B0604020202020204" pitchFamily="34" charset="0"/>
                <a:cs typeface="Arial" panose="020B0604020202020204" pitchFamily="34" charset="0"/>
              </a:rPr>
              <a:t>CoE </a:t>
            </a:r>
            <a:r>
              <a:rPr sz="2000" b="0" spc="-5" dirty="0">
                <a:latin typeface="Arial" panose="020B0604020202020204" pitchFamily="34" charset="0"/>
                <a:cs typeface="Arial" panose="020B0604020202020204" pitchFamily="34" charset="0"/>
              </a:rPr>
              <a:t>budget allocation </a:t>
            </a:r>
            <a:r>
              <a:rPr sz="2000" b="0" spc="-10" dirty="0">
                <a:latin typeface="Arial" panose="020B0604020202020204" pitchFamily="34" charset="0"/>
                <a:cs typeface="Arial" panose="020B0604020202020204" pitchFamily="34" charset="0"/>
              </a:rPr>
              <a:t>for </a:t>
            </a:r>
            <a:r>
              <a:rPr sz="2000" b="0" dirty="0">
                <a:latin typeface="Arial" panose="020B0604020202020204" pitchFamily="34" charset="0"/>
                <a:cs typeface="Arial" panose="020B0604020202020204" pitchFamily="34" charset="0"/>
              </a:rPr>
              <a:t>the</a:t>
            </a:r>
            <a:r>
              <a:rPr lang="en-GB" sz="2000" b="0" dirty="0">
                <a:latin typeface="Arial" panose="020B0604020202020204" pitchFamily="34" charset="0"/>
                <a:cs typeface="Arial" panose="020B0604020202020204" pitchFamily="34" charset="0"/>
              </a:rPr>
              <a:t> </a:t>
            </a:r>
            <a:r>
              <a:rPr sz="2000" b="0" spc="-5" dirty="0">
                <a:latin typeface="Arial" panose="020B0604020202020204" pitchFamily="34" charset="0"/>
                <a:cs typeface="Arial" panose="020B0604020202020204" pitchFamily="34" charset="0"/>
              </a:rPr>
              <a:t>financial </a:t>
            </a:r>
            <a:r>
              <a:rPr sz="2000" b="0" spc="-30" dirty="0">
                <a:latin typeface="Arial" panose="020B0604020202020204" pitchFamily="34" charset="0"/>
                <a:cs typeface="Arial" panose="020B0604020202020204" pitchFamily="34" charset="0"/>
              </a:rPr>
              <a:t>year, </a:t>
            </a:r>
            <a:r>
              <a:rPr sz="2000" b="0" spc="-10" dirty="0">
                <a:latin typeface="Arial" panose="020B0604020202020204" pitchFamily="34" charset="0"/>
                <a:cs typeface="Arial" panose="020B0604020202020204" pitchFamily="34" charset="0"/>
              </a:rPr>
              <a:t>unilateral </a:t>
            </a:r>
            <a:r>
              <a:rPr sz="2000" b="0" spc="-5" dirty="0">
                <a:latin typeface="Arial" panose="020B0604020202020204" pitchFamily="34" charset="0"/>
                <a:cs typeface="Arial" panose="020B0604020202020204" pitchFamily="34" charset="0"/>
              </a:rPr>
              <a:t>budget </a:t>
            </a:r>
            <a:r>
              <a:rPr sz="2000" b="0" dirty="0">
                <a:latin typeface="Arial" panose="020B0604020202020204" pitchFamily="34" charset="0"/>
                <a:cs typeface="Arial" panose="020B0604020202020204" pitchFamily="34" charset="0"/>
              </a:rPr>
              <a:t>cuts, </a:t>
            </a:r>
            <a:r>
              <a:rPr lang="en-GB" sz="2000" b="0" dirty="0">
                <a:latin typeface="Arial" panose="020B0604020202020204" pitchFamily="34" charset="0"/>
                <a:cs typeface="Arial" panose="020B0604020202020204" pitchFamily="34" charset="0"/>
              </a:rPr>
              <a:t>non-pensionable</a:t>
            </a:r>
            <a:r>
              <a:rPr sz="2000" b="0" spc="-5" dirty="0">
                <a:latin typeface="Arial" panose="020B0604020202020204" pitchFamily="34" charset="0"/>
                <a:cs typeface="Arial" panose="020B0604020202020204" pitchFamily="34" charset="0"/>
              </a:rPr>
              <a:t> </a:t>
            </a:r>
            <a:r>
              <a:rPr sz="2000" b="0" spc="-10" dirty="0">
                <a:latin typeface="Arial" panose="020B0604020202020204" pitchFamily="34" charset="0"/>
                <a:cs typeface="Arial" panose="020B0604020202020204" pitchFamily="34" charset="0"/>
              </a:rPr>
              <a:t>allowance </a:t>
            </a:r>
            <a:r>
              <a:rPr sz="2000" b="0" spc="-5" dirty="0">
                <a:latin typeface="Arial" panose="020B0604020202020204" pitchFamily="34" charset="0"/>
                <a:cs typeface="Arial" panose="020B0604020202020204" pitchFamily="34" charset="0"/>
              </a:rPr>
              <a:t>payments</a:t>
            </a:r>
            <a:r>
              <a:rPr lang="en-GB" sz="2000" b="0" spc="-5" dirty="0">
                <a:latin typeface="Arial" panose="020B0604020202020204" pitchFamily="34" charset="0"/>
                <a:cs typeface="Arial" panose="020B0604020202020204" pitchFamily="34" charset="0"/>
              </a:rPr>
              <a:t>,</a:t>
            </a:r>
            <a:r>
              <a:rPr sz="2000" b="0" spc="-5" dirty="0">
                <a:latin typeface="Arial" panose="020B0604020202020204" pitchFamily="34" charset="0"/>
                <a:cs typeface="Arial" panose="020B0604020202020204" pitchFamily="34" charset="0"/>
              </a:rPr>
              <a:t> etc.</a:t>
            </a:r>
            <a:endParaRPr sz="20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6A9D898-390C-4843-AC18-A589DDA7B421}"/>
              </a:ext>
            </a:extLst>
          </p:cNvPr>
          <p:cNvSpPr txBox="1"/>
          <p:nvPr/>
        </p:nvSpPr>
        <p:spPr>
          <a:xfrm>
            <a:off x="11799517" y="6560502"/>
            <a:ext cx="450937" cy="366292"/>
          </a:xfrm>
          <a:prstGeom prst="rect">
            <a:avLst/>
          </a:prstGeom>
          <a:noFill/>
        </p:spPr>
        <p:txBody>
          <a:bodyPr wrap="square" rtlCol="0">
            <a:spAutoFit/>
          </a:bodyPr>
          <a:lstStyle/>
          <a:p>
            <a:r>
              <a:rPr lang="en-ZA" dirty="0"/>
              <a:t>21</a:t>
            </a:r>
          </a:p>
        </p:txBody>
      </p:sp>
    </p:spTree>
    <p:extLst>
      <p:ext uri="{BB962C8B-B14F-4D97-AF65-F5344CB8AC3E}">
        <p14:creationId xmlns:p14="http://schemas.microsoft.com/office/powerpoint/2010/main" val="1165973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E0CB51-D6DA-CEA1-8899-9A8562CAB7CE}"/>
              </a:ext>
            </a:extLst>
          </p:cNvPr>
          <p:cNvSpPr>
            <a:spLocks noGrp="1"/>
          </p:cNvSpPr>
          <p:nvPr>
            <p:ph type="ctrTitle"/>
          </p:nvPr>
        </p:nvSpPr>
        <p:spPr>
          <a:xfrm>
            <a:off x="4889626" y="703930"/>
            <a:ext cx="7119039" cy="665018"/>
          </a:xfrm>
        </p:spPr>
        <p:txBody>
          <a:bodyPr/>
          <a:lstStyle/>
          <a:p>
            <a:r>
              <a:rPr lang="en-GB" dirty="0"/>
              <a:t>Human Resource planning</a:t>
            </a:r>
          </a:p>
        </p:txBody>
      </p:sp>
      <p:sp>
        <p:nvSpPr>
          <p:cNvPr id="2" name="TextBox 1">
            <a:extLst>
              <a:ext uri="{FF2B5EF4-FFF2-40B4-BE49-F238E27FC236}">
                <a16:creationId xmlns:a16="http://schemas.microsoft.com/office/drawing/2014/main" id="{1FD135B2-9851-A34F-F1D8-E776FBC07508}"/>
              </a:ext>
            </a:extLst>
          </p:cNvPr>
          <p:cNvSpPr txBox="1"/>
          <p:nvPr/>
        </p:nvSpPr>
        <p:spPr>
          <a:xfrm>
            <a:off x="1560352" y="1728132"/>
            <a:ext cx="2351497" cy="3170099"/>
          </a:xfrm>
          <a:prstGeom prst="rect">
            <a:avLst/>
          </a:prstGeom>
          <a:noFill/>
        </p:spPr>
        <p:txBody>
          <a:bodyPr wrap="square" rtlCol="0">
            <a:spAutoFit/>
          </a:bodyPr>
          <a:lstStyle/>
          <a:p>
            <a:r>
              <a:rPr lang="en-GB" sz="20000" b="1" dirty="0">
                <a:solidFill>
                  <a:srgbClr val="0E4773">
                    <a:alpha val="90000"/>
                  </a:srgbClr>
                </a:solidFill>
                <a:latin typeface="Fira Sans" panose="020B0503050000020004" pitchFamily="34" charset="0"/>
                <a:ea typeface="Fira Sans" panose="020B0503050000020004" pitchFamily="34" charset="0"/>
              </a:rPr>
              <a:t>F</a:t>
            </a:r>
            <a:endParaRPr lang="en-ZA" sz="20000" b="1" dirty="0">
              <a:solidFill>
                <a:srgbClr val="0E4773">
                  <a:alpha val="90000"/>
                </a:srgbClr>
              </a:solidFill>
              <a:latin typeface="Fira Sans" panose="020B0503050000020004" pitchFamily="34" charset="0"/>
              <a:ea typeface="Fira Sans" panose="020B0503050000020004" pitchFamily="34" charset="0"/>
            </a:endParaRPr>
          </a:p>
        </p:txBody>
      </p:sp>
      <p:sp>
        <p:nvSpPr>
          <p:cNvPr id="6" name="TextBox 5">
            <a:extLst>
              <a:ext uri="{FF2B5EF4-FFF2-40B4-BE49-F238E27FC236}">
                <a16:creationId xmlns:a16="http://schemas.microsoft.com/office/drawing/2014/main" id="{55A7D115-5F84-E0F3-A1A4-3DCBEB48A1C4}"/>
              </a:ext>
            </a:extLst>
          </p:cNvPr>
          <p:cNvSpPr txBox="1"/>
          <p:nvPr/>
        </p:nvSpPr>
        <p:spPr>
          <a:xfrm>
            <a:off x="5019675" y="2782669"/>
            <a:ext cx="6858942" cy="830997"/>
          </a:xfrm>
          <a:prstGeom prst="rect">
            <a:avLst/>
          </a:prstGeom>
          <a:noFill/>
        </p:spPr>
        <p:txBody>
          <a:bodyPr wrap="square">
            <a:spAutoFit/>
          </a:bodyPr>
          <a:lstStyle/>
          <a:p>
            <a:pPr algn="l"/>
            <a:r>
              <a:rPr lang="en-ZA" sz="2400" b="0" u="none" strike="noStrike" baseline="0" dirty="0">
                <a:latin typeface="Arial" panose="020B0604020202020204" pitchFamily="34" charset="0"/>
                <a:cs typeface="Arial" panose="020B0604020202020204" pitchFamily="34" charset="0"/>
              </a:rPr>
              <a:t>To provide organisational support and administration to JICS.</a:t>
            </a:r>
            <a:endParaRPr lang="en-ZA"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92608BD-2B8C-F0BD-639D-437F99EE499D}"/>
              </a:ext>
            </a:extLst>
          </p:cNvPr>
          <p:cNvSpPr txBox="1"/>
          <p:nvPr/>
        </p:nvSpPr>
        <p:spPr>
          <a:xfrm>
            <a:off x="11799517" y="6540182"/>
            <a:ext cx="450937" cy="366292"/>
          </a:xfrm>
          <a:prstGeom prst="rect">
            <a:avLst/>
          </a:prstGeom>
          <a:noFill/>
        </p:spPr>
        <p:txBody>
          <a:bodyPr wrap="square" rtlCol="0">
            <a:spAutoFit/>
          </a:bodyPr>
          <a:lstStyle/>
          <a:p>
            <a:r>
              <a:rPr lang="en-ZA" dirty="0"/>
              <a:t>22</a:t>
            </a:r>
          </a:p>
        </p:txBody>
      </p:sp>
    </p:spTree>
    <p:extLst>
      <p:ext uri="{BB962C8B-B14F-4D97-AF65-F5344CB8AC3E}">
        <p14:creationId xmlns:p14="http://schemas.microsoft.com/office/powerpoint/2010/main" val="2329476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306884F5-FED7-08FB-0F1E-775FF8C2C1BF}"/>
              </a:ext>
            </a:extLst>
          </p:cNvPr>
          <p:cNvSpPr>
            <a:spLocks noGrp="1"/>
          </p:cNvSpPr>
          <p:nvPr>
            <p:ph type="ctrTitle"/>
          </p:nvPr>
        </p:nvSpPr>
        <p:spPr/>
        <p:txBody>
          <a:bodyPr/>
          <a:lstStyle/>
          <a:p>
            <a:r>
              <a:rPr lang="en-GB" dirty="0"/>
              <a:t>Human Resource Planning</a:t>
            </a:r>
          </a:p>
        </p:txBody>
      </p:sp>
      <p:sp>
        <p:nvSpPr>
          <p:cNvPr id="3" name="TextBox 2">
            <a:extLst>
              <a:ext uri="{FF2B5EF4-FFF2-40B4-BE49-F238E27FC236}">
                <a16:creationId xmlns:a16="http://schemas.microsoft.com/office/drawing/2014/main" id="{9CCB4D23-D949-B85B-77B8-7592D6BCC08A}"/>
              </a:ext>
            </a:extLst>
          </p:cNvPr>
          <p:cNvSpPr txBox="1"/>
          <p:nvPr/>
        </p:nvSpPr>
        <p:spPr>
          <a:xfrm>
            <a:off x="288763" y="1720334"/>
            <a:ext cx="6081712" cy="4893647"/>
          </a:xfrm>
          <a:prstGeom prst="rect">
            <a:avLst/>
          </a:prstGeom>
          <a:noFill/>
        </p:spPr>
        <p:txBody>
          <a:bodyPr wrap="square">
            <a:spAutoFit/>
          </a:bodyPr>
          <a:lstStyle/>
          <a:p>
            <a:pPr marL="285750" indent="-285750">
              <a:buFont typeface="Arial" panose="020B0604020202020204" pitchFamily="34" charset="0"/>
              <a:buChar char="•"/>
            </a:pPr>
            <a:r>
              <a:rPr lang="en-ZA" sz="1800" b="0" i="0" u="none" strike="noStrike" baseline="0" dirty="0">
                <a:latin typeface="Arial" panose="020B0604020202020204" pitchFamily="34" charset="0"/>
                <a:cs typeface="Arial" panose="020B0604020202020204" pitchFamily="34" charset="0"/>
              </a:rPr>
              <a:t>Selection and recruitment</a:t>
            </a:r>
          </a:p>
          <a:p>
            <a:pPr marL="285750" indent="-285750">
              <a:buFont typeface="Arial" panose="020B0604020202020204" pitchFamily="34" charset="0"/>
              <a:buChar char="•"/>
            </a:pPr>
            <a:r>
              <a:rPr lang="en-ZA" sz="1800" b="0" i="0" u="none" strike="noStrike" baseline="0" dirty="0">
                <a:latin typeface="Arial" panose="020B0604020202020204" pitchFamily="34" charset="0"/>
                <a:cs typeface="Arial" panose="020B0604020202020204" pitchFamily="34" charset="0"/>
              </a:rPr>
              <a:t>Employment Equity</a:t>
            </a:r>
            <a:endParaRPr lang="en-Z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sz="1800" b="0" i="0" u="none" strike="noStrike" baseline="0" dirty="0">
                <a:latin typeface="Arial" panose="020B0604020202020204" pitchFamily="34" charset="0"/>
                <a:cs typeface="Arial" panose="020B0604020202020204" pitchFamily="34" charset="0"/>
              </a:rPr>
              <a:t>Youth</a:t>
            </a:r>
          </a:p>
          <a:p>
            <a:pPr marL="285750" indent="-285750">
              <a:buFont typeface="Arial" panose="020B0604020202020204" pitchFamily="34" charset="0"/>
              <a:buChar char="•"/>
            </a:pPr>
            <a:r>
              <a:rPr lang="en-ZA" sz="1800" b="0" i="0" u="none" strike="noStrike" baseline="0" dirty="0">
                <a:latin typeface="Arial" panose="020B0604020202020204" pitchFamily="34" charset="0"/>
                <a:cs typeface="Arial" panose="020B0604020202020204" pitchFamily="34" charset="0"/>
              </a:rPr>
              <a:t>People with disabilities</a:t>
            </a:r>
          </a:p>
          <a:p>
            <a:pPr marL="285750" indent="-285750">
              <a:buFont typeface="Arial" panose="020B0604020202020204" pitchFamily="34" charset="0"/>
              <a:buChar char="•"/>
            </a:pPr>
            <a:endParaRPr lang="en-ZA" dirty="0">
              <a:latin typeface="Arial" panose="020B0604020202020204" pitchFamily="34" charset="0"/>
              <a:cs typeface="Arial" panose="020B0604020202020204" pitchFamily="34" charset="0"/>
            </a:endParaRPr>
          </a:p>
          <a:p>
            <a:pPr algn="l"/>
            <a:r>
              <a:rPr lang="en-ZA" sz="2400" b="0" i="0" u="none" strike="noStrike" baseline="0" dirty="0">
                <a:solidFill>
                  <a:srgbClr val="C00000"/>
                </a:solidFill>
                <a:latin typeface="Arial" panose="020B0604020202020204" pitchFamily="34" charset="0"/>
                <a:cs typeface="Arial" panose="020B0604020202020204" pitchFamily="34" charset="0"/>
              </a:rPr>
              <a:t>Challenges</a:t>
            </a:r>
          </a:p>
          <a:p>
            <a:pPr algn="l"/>
            <a:r>
              <a:rPr lang="en-GB" sz="1800" b="0" i="0" u="none" strike="noStrike" baseline="0" dirty="0">
                <a:latin typeface="Arial" panose="020B0604020202020204" pitchFamily="34" charset="0"/>
                <a:cs typeface="Arial" panose="020B0604020202020204" pitchFamily="34" charset="0"/>
              </a:rPr>
              <a:t>Centralisation of PERSAL systems and functions at the DCS head office continues to be a challenge (e.g. creation of positions hampers the service delivery targets of JICS). Currently, contract workers are paid periodically, which is unauthorised, and the creation of additional posts is dependent on DCS, resulting in different salary payment dates (i.e. not on the last day of the month).</a:t>
            </a:r>
          </a:p>
          <a:p>
            <a:pPr algn="l"/>
            <a:r>
              <a:rPr lang="en-GB" sz="1800" b="0" i="0" u="none" strike="noStrike" baseline="0" dirty="0">
                <a:latin typeface="Arial" panose="020B0604020202020204" pitchFamily="34" charset="0"/>
                <a:cs typeface="Arial" panose="020B0604020202020204" pitchFamily="34" charset="0"/>
              </a:rPr>
              <a:t>DCS was approached in December 2020 for the creation of additional posts. The creation of these posts will eradicate the irregular payment of contract workers in JICS.</a:t>
            </a:r>
            <a:endParaRPr lang="en-ZA"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A29B678-5879-A8C3-A929-4B502738859A}"/>
              </a:ext>
            </a:extLst>
          </p:cNvPr>
          <p:cNvPicPr>
            <a:picLocks noChangeAspect="1"/>
          </p:cNvPicPr>
          <p:nvPr/>
        </p:nvPicPr>
        <p:blipFill rotWithShape="1">
          <a:blip r:embed="rId2"/>
          <a:srcRect l="18401" t="41551" r="37645" b="42945"/>
          <a:stretch/>
        </p:blipFill>
        <p:spPr>
          <a:xfrm>
            <a:off x="6294475" y="2243470"/>
            <a:ext cx="5608762" cy="1112849"/>
          </a:xfrm>
          <a:prstGeom prst="rect">
            <a:avLst/>
          </a:prstGeom>
        </p:spPr>
      </p:pic>
      <p:sp>
        <p:nvSpPr>
          <p:cNvPr id="6" name="object 18">
            <a:extLst>
              <a:ext uri="{FF2B5EF4-FFF2-40B4-BE49-F238E27FC236}">
                <a16:creationId xmlns:a16="http://schemas.microsoft.com/office/drawing/2014/main" id="{4A425CC7-4D2A-094E-5A0F-72856778C0F5}"/>
              </a:ext>
            </a:extLst>
          </p:cNvPr>
          <p:cNvSpPr txBox="1"/>
          <p:nvPr/>
        </p:nvSpPr>
        <p:spPr>
          <a:xfrm>
            <a:off x="6294475" y="1720334"/>
            <a:ext cx="5273748" cy="386644"/>
          </a:xfrm>
          <a:prstGeom prst="rect">
            <a:avLst/>
          </a:prstGeom>
        </p:spPr>
        <p:txBody>
          <a:bodyPr vert="horz" wrap="square" lIns="0" tIns="17145" rIns="0" bIns="0" rtlCol="0">
            <a:spAutoFit/>
          </a:bodyPr>
          <a:lstStyle/>
          <a:p>
            <a:pPr marL="12700">
              <a:lnSpc>
                <a:spcPct val="100000"/>
              </a:lnSpc>
              <a:spcBef>
                <a:spcPts val="135"/>
              </a:spcBef>
            </a:pPr>
            <a:r>
              <a:rPr lang="en-GB" sz="2400" b="1" spc="15" dirty="0">
                <a:solidFill>
                  <a:srgbClr val="B8263A"/>
                </a:solidFill>
                <a:latin typeface="Fira Sans"/>
                <a:cs typeface="Fira Sans"/>
              </a:rPr>
              <a:t>Personnel related expenditure</a:t>
            </a:r>
            <a:endParaRPr sz="2400" dirty="0">
              <a:latin typeface="Fira Sans"/>
              <a:cs typeface="Fira Sans"/>
            </a:endParaRPr>
          </a:p>
        </p:txBody>
      </p:sp>
      <p:sp>
        <p:nvSpPr>
          <p:cNvPr id="7" name="TextBox 6">
            <a:extLst>
              <a:ext uri="{FF2B5EF4-FFF2-40B4-BE49-F238E27FC236}">
                <a16:creationId xmlns:a16="http://schemas.microsoft.com/office/drawing/2014/main" id="{FD8B00EF-9E58-0A99-7B46-2D43008BA3DC}"/>
              </a:ext>
            </a:extLst>
          </p:cNvPr>
          <p:cNvSpPr txBox="1"/>
          <p:nvPr/>
        </p:nvSpPr>
        <p:spPr>
          <a:xfrm>
            <a:off x="11799517" y="6550342"/>
            <a:ext cx="450937" cy="366292"/>
          </a:xfrm>
          <a:prstGeom prst="rect">
            <a:avLst/>
          </a:prstGeom>
          <a:noFill/>
        </p:spPr>
        <p:txBody>
          <a:bodyPr wrap="square" rtlCol="0">
            <a:spAutoFit/>
          </a:bodyPr>
          <a:lstStyle/>
          <a:p>
            <a:r>
              <a:rPr lang="en-ZA" dirty="0"/>
              <a:t>23</a:t>
            </a:r>
          </a:p>
        </p:txBody>
      </p:sp>
    </p:spTree>
    <p:extLst>
      <p:ext uri="{BB962C8B-B14F-4D97-AF65-F5344CB8AC3E}">
        <p14:creationId xmlns:p14="http://schemas.microsoft.com/office/powerpoint/2010/main" val="470473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E15909-700E-B4AE-5EC7-3927F8129E1C}"/>
              </a:ext>
            </a:extLst>
          </p:cNvPr>
          <p:cNvSpPr>
            <a:spLocks noGrp="1"/>
          </p:cNvSpPr>
          <p:nvPr>
            <p:ph type="ctrTitle"/>
          </p:nvPr>
        </p:nvSpPr>
        <p:spPr>
          <a:xfrm>
            <a:off x="5025335" y="678007"/>
            <a:ext cx="7080939" cy="665018"/>
          </a:xfrm>
        </p:spPr>
        <p:txBody>
          <a:bodyPr/>
          <a:lstStyle/>
          <a:p>
            <a:r>
              <a:rPr lang="en-GB" dirty="0"/>
              <a:t>Information technology</a:t>
            </a:r>
          </a:p>
        </p:txBody>
      </p:sp>
      <p:sp>
        <p:nvSpPr>
          <p:cNvPr id="2" name="TextBox 1">
            <a:extLst>
              <a:ext uri="{FF2B5EF4-FFF2-40B4-BE49-F238E27FC236}">
                <a16:creationId xmlns:a16="http://schemas.microsoft.com/office/drawing/2014/main" id="{D4D82E1F-891A-2928-BDA2-E6A75CF68C4E}"/>
              </a:ext>
            </a:extLst>
          </p:cNvPr>
          <p:cNvSpPr txBox="1"/>
          <p:nvPr/>
        </p:nvSpPr>
        <p:spPr>
          <a:xfrm>
            <a:off x="1560352" y="1728132"/>
            <a:ext cx="2351497" cy="3170099"/>
          </a:xfrm>
          <a:prstGeom prst="rect">
            <a:avLst/>
          </a:prstGeom>
          <a:noFill/>
        </p:spPr>
        <p:txBody>
          <a:bodyPr wrap="square" rtlCol="0">
            <a:spAutoFit/>
          </a:bodyPr>
          <a:lstStyle/>
          <a:p>
            <a:r>
              <a:rPr lang="en-GB" sz="20000" b="1" dirty="0">
                <a:solidFill>
                  <a:srgbClr val="B8263A">
                    <a:alpha val="90000"/>
                  </a:srgbClr>
                </a:solidFill>
                <a:latin typeface="Fira Sans" panose="020B0503050000020004" pitchFamily="34" charset="0"/>
                <a:ea typeface="Fira Sans" panose="020B0503050000020004" pitchFamily="34" charset="0"/>
              </a:rPr>
              <a:t>G</a:t>
            </a:r>
            <a:endParaRPr lang="en-ZA" sz="20000" b="1" dirty="0">
              <a:solidFill>
                <a:srgbClr val="B8263A">
                  <a:alpha val="90000"/>
                </a:srgbClr>
              </a:solidFill>
              <a:latin typeface="Fira Sans" panose="020B0503050000020004" pitchFamily="34" charset="0"/>
              <a:ea typeface="Fira Sans" panose="020B0503050000020004" pitchFamily="34" charset="0"/>
            </a:endParaRPr>
          </a:p>
        </p:txBody>
      </p:sp>
      <p:sp>
        <p:nvSpPr>
          <p:cNvPr id="6" name="TextBox 5">
            <a:extLst>
              <a:ext uri="{FF2B5EF4-FFF2-40B4-BE49-F238E27FC236}">
                <a16:creationId xmlns:a16="http://schemas.microsoft.com/office/drawing/2014/main" id="{02A5F775-CBDB-751D-DEB7-D0DF140E6179}"/>
              </a:ext>
            </a:extLst>
          </p:cNvPr>
          <p:cNvSpPr txBox="1"/>
          <p:nvPr/>
        </p:nvSpPr>
        <p:spPr>
          <a:xfrm>
            <a:off x="5025335" y="2175807"/>
            <a:ext cx="6096000" cy="3046988"/>
          </a:xfrm>
          <a:prstGeom prst="rect">
            <a:avLst/>
          </a:prstGeom>
          <a:noFill/>
        </p:spPr>
        <p:txBody>
          <a:bodyPr wrap="square">
            <a:spAutoFit/>
          </a:bodyPr>
          <a:lstStyle/>
          <a:p>
            <a:pPr algn="l"/>
            <a:r>
              <a:rPr lang="en-GB" sz="2400" b="0" u="none" strike="noStrike" baseline="0" dirty="0">
                <a:latin typeface="Arial" panose="020B0604020202020204" pitchFamily="34" charset="0"/>
                <a:cs typeface="Arial" panose="020B0604020202020204" pitchFamily="34" charset="0"/>
              </a:rPr>
              <a:t>To create business value, through the provisioning</a:t>
            </a:r>
          </a:p>
          <a:p>
            <a:pPr algn="l"/>
            <a:r>
              <a:rPr lang="en-GB" sz="2400" b="0" u="none" strike="noStrike" baseline="0" dirty="0">
                <a:latin typeface="Arial" panose="020B0604020202020204" pitchFamily="34" charset="0"/>
                <a:cs typeface="Arial" panose="020B0604020202020204" pitchFamily="34" charset="0"/>
              </a:rPr>
              <a:t>of reliable integrated and secured ICT infrastructure and</a:t>
            </a:r>
          </a:p>
          <a:p>
            <a:pPr algn="l"/>
            <a:r>
              <a:rPr lang="en-GB" sz="2400" b="0" u="none" strike="noStrike" baseline="0" dirty="0">
                <a:latin typeface="Arial" panose="020B0604020202020204" pitchFamily="34" charset="0"/>
                <a:cs typeface="Arial" panose="020B0604020202020204" pitchFamily="34" charset="0"/>
              </a:rPr>
              <a:t>business application systems to ensure effective strategic</a:t>
            </a:r>
          </a:p>
          <a:p>
            <a:pPr algn="l"/>
            <a:r>
              <a:rPr lang="en-GB" sz="2400" b="0" u="none" strike="noStrike" baseline="0" dirty="0">
                <a:latin typeface="Arial" panose="020B0604020202020204" pitchFamily="34" charset="0"/>
                <a:cs typeface="Arial" panose="020B0604020202020204" pitchFamily="34" charset="0"/>
              </a:rPr>
              <a:t>alignment and enhancement of business processes.</a:t>
            </a:r>
            <a:endParaRPr lang="en-ZA"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CACC238-44FC-EF83-B771-3988A0A999E7}"/>
              </a:ext>
            </a:extLst>
          </p:cNvPr>
          <p:cNvSpPr txBox="1"/>
          <p:nvPr/>
        </p:nvSpPr>
        <p:spPr>
          <a:xfrm>
            <a:off x="11799517" y="6560502"/>
            <a:ext cx="450937" cy="366292"/>
          </a:xfrm>
          <a:prstGeom prst="rect">
            <a:avLst/>
          </a:prstGeom>
          <a:noFill/>
        </p:spPr>
        <p:txBody>
          <a:bodyPr wrap="square" rtlCol="0">
            <a:spAutoFit/>
          </a:bodyPr>
          <a:lstStyle/>
          <a:p>
            <a:r>
              <a:rPr lang="en-ZA" dirty="0"/>
              <a:t>24</a:t>
            </a:r>
          </a:p>
        </p:txBody>
      </p:sp>
    </p:spTree>
    <p:extLst>
      <p:ext uri="{BB962C8B-B14F-4D97-AF65-F5344CB8AC3E}">
        <p14:creationId xmlns:p14="http://schemas.microsoft.com/office/powerpoint/2010/main" val="1216088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306884F5-FED7-08FB-0F1E-775FF8C2C1BF}"/>
              </a:ext>
            </a:extLst>
          </p:cNvPr>
          <p:cNvSpPr>
            <a:spLocks noGrp="1"/>
          </p:cNvSpPr>
          <p:nvPr>
            <p:ph type="ctrTitle"/>
          </p:nvPr>
        </p:nvSpPr>
        <p:spPr/>
        <p:txBody>
          <a:bodyPr/>
          <a:lstStyle/>
          <a:p>
            <a:r>
              <a:rPr lang="en-GB" dirty="0"/>
              <a:t>Information technology</a:t>
            </a:r>
          </a:p>
        </p:txBody>
      </p:sp>
      <p:sp>
        <p:nvSpPr>
          <p:cNvPr id="13" name="TextBox 12">
            <a:extLst>
              <a:ext uri="{FF2B5EF4-FFF2-40B4-BE49-F238E27FC236}">
                <a16:creationId xmlns:a16="http://schemas.microsoft.com/office/drawing/2014/main" id="{D40EB32C-5256-BFA4-CD70-F167429B4622}"/>
              </a:ext>
            </a:extLst>
          </p:cNvPr>
          <p:cNvSpPr txBox="1"/>
          <p:nvPr/>
        </p:nvSpPr>
        <p:spPr>
          <a:xfrm>
            <a:off x="434285" y="1728132"/>
            <a:ext cx="8681140" cy="4524315"/>
          </a:xfrm>
          <a:prstGeom prst="rect">
            <a:avLst/>
          </a:prstGeom>
          <a:noFill/>
        </p:spPr>
        <p:txBody>
          <a:bodyPr wrap="square">
            <a:spAutoFit/>
          </a:bodyPr>
          <a:lstStyle/>
          <a:p>
            <a:pPr marL="285750" indent="-285750" algn="l">
              <a:buFont typeface="Arial" panose="020B0604020202020204" pitchFamily="34" charset="0"/>
              <a:buChar char="•"/>
            </a:pPr>
            <a:r>
              <a:rPr lang="en-GB" sz="2400" b="0" i="0" u="none" strike="noStrike" baseline="0" dirty="0">
                <a:latin typeface="Arial" panose="020B0604020202020204" pitchFamily="34" charset="0"/>
                <a:cs typeface="Arial" panose="020B0604020202020204" pitchFamily="34" charset="0"/>
              </a:rPr>
              <a:t>Installation of computers for ICCVs in </a:t>
            </a:r>
            <a:r>
              <a:rPr lang="en-ZA" sz="2400" b="0" i="0" u="none" strike="noStrike" baseline="0" dirty="0">
                <a:latin typeface="Arial" panose="020B0604020202020204" pitchFamily="34" charset="0"/>
                <a:cs typeface="Arial" panose="020B0604020202020204" pitchFamily="34" charset="0"/>
              </a:rPr>
              <a:t>correctional centres</a:t>
            </a:r>
          </a:p>
          <a:p>
            <a:pPr marL="285750" indent="-285750" algn="l">
              <a:buFont typeface="Arial" panose="020B0604020202020204" pitchFamily="34" charset="0"/>
              <a:buChar char="•"/>
            </a:pPr>
            <a:r>
              <a:rPr lang="en-GB" sz="2400" b="0" i="0" u="none" strike="noStrike" baseline="0" dirty="0">
                <a:latin typeface="Arial" panose="020B0604020202020204" pitchFamily="34" charset="0"/>
                <a:cs typeface="Arial" panose="020B0604020202020204" pitchFamily="34" charset="0"/>
              </a:rPr>
              <a:t>Development and integration of JICS MIS </a:t>
            </a:r>
            <a:r>
              <a:rPr lang="en-ZA" sz="2400" b="0" i="0" u="none" strike="noStrike" baseline="0" dirty="0">
                <a:latin typeface="Arial" panose="020B0604020202020204" pitchFamily="34" charset="0"/>
                <a:cs typeface="Arial" panose="020B0604020202020204" pitchFamily="34" charset="0"/>
              </a:rPr>
              <a:t>into DCS e-Corrections</a:t>
            </a:r>
            <a:endParaRPr lang="en-ZA" sz="24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2400" b="0" i="0" u="none" strike="noStrike" baseline="0" dirty="0">
                <a:latin typeface="Arial" panose="020B0604020202020204" pitchFamily="34" charset="0"/>
                <a:cs typeface="Arial" panose="020B0604020202020204" pitchFamily="34" charset="0"/>
              </a:rPr>
              <a:t>Development of JICS mail server and </a:t>
            </a:r>
            <a:r>
              <a:rPr lang="en-ZA" sz="2400" b="0" i="0" u="none" strike="noStrike" baseline="0" dirty="0">
                <a:latin typeface="Arial" panose="020B0604020202020204" pitchFamily="34" charset="0"/>
                <a:cs typeface="Arial" panose="020B0604020202020204" pitchFamily="34" charset="0"/>
              </a:rPr>
              <a:t>website</a:t>
            </a:r>
          </a:p>
          <a:p>
            <a:pPr marL="285750" indent="-285750" algn="l">
              <a:buFont typeface="Arial" panose="020B0604020202020204" pitchFamily="34" charset="0"/>
              <a:buChar char="•"/>
            </a:pPr>
            <a:endParaRPr lang="en-ZA" sz="2400" dirty="0">
              <a:latin typeface="Arial" panose="020B0604020202020204" pitchFamily="34" charset="0"/>
              <a:cs typeface="Arial" panose="020B0604020202020204" pitchFamily="34" charset="0"/>
            </a:endParaRPr>
          </a:p>
          <a:p>
            <a:pPr algn="l"/>
            <a:r>
              <a:rPr lang="en-ZA" sz="2400" b="1" i="0" u="none" strike="noStrike" baseline="0" dirty="0">
                <a:solidFill>
                  <a:srgbClr val="C00000"/>
                </a:solidFill>
                <a:latin typeface="Arial" panose="020B0604020202020204" pitchFamily="34" charset="0"/>
                <a:cs typeface="Arial" panose="020B0604020202020204" pitchFamily="34" charset="0"/>
              </a:rPr>
              <a:t>Challenges</a:t>
            </a:r>
          </a:p>
          <a:p>
            <a:pPr algn="l"/>
            <a:r>
              <a:rPr lang="en-GB" sz="2400" b="0" i="0" u="none" strike="noStrike" baseline="0" dirty="0">
                <a:latin typeface="Arial" panose="020B0604020202020204" pitchFamily="34" charset="0"/>
                <a:cs typeface="Arial" panose="020B0604020202020204" pitchFamily="34" charset="0"/>
              </a:rPr>
              <a:t>The server that was allocated to JICS for its active directory, mailbox exchange, and website hosting did not have enough random-access memory (RAM) and hard disk space which caused delays and network instability as an additional server needs to be configured and installed. Other technical challenges also caused delays.</a:t>
            </a:r>
            <a:endParaRPr lang="en-ZA" sz="24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9B25B10-EF45-357D-421C-7BE8CF5C10D9}"/>
              </a:ext>
            </a:extLst>
          </p:cNvPr>
          <p:cNvSpPr txBox="1"/>
          <p:nvPr/>
        </p:nvSpPr>
        <p:spPr>
          <a:xfrm>
            <a:off x="11799517" y="6560502"/>
            <a:ext cx="450937" cy="366292"/>
          </a:xfrm>
          <a:prstGeom prst="rect">
            <a:avLst/>
          </a:prstGeom>
          <a:noFill/>
        </p:spPr>
        <p:txBody>
          <a:bodyPr wrap="square" rtlCol="0">
            <a:spAutoFit/>
          </a:bodyPr>
          <a:lstStyle/>
          <a:p>
            <a:r>
              <a:rPr lang="en-ZA" dirty="0"/>
              <a:t>25</a:t>
            </a:r>
          </a:p>
        </p:txBody>
      </p:sp>
    </p:spTree>
    <p:extLst>
      <p:ext uri="{BB962C8B-B14F-4D97-AF65-F5344CB8AC3E}">
        <p14:creationId xmlns:p14="http://schemas.microsoft.com/office/powerpoint/2010/main" val="1013928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E15909-700E-B4AE-5EC7-3927F8129E1C}"/>
              </a:ext>
            </a:extLst>
          </p:cNvPr>
          <p:cNvSpPr>
            <a:spLocks noGrp="1"/>
          </p:cNvSpPr>
          <p:nvPr>
            <p:ph type="ctrTitle"/>
          </p:nvPr>
        </p:nvSpPr>
        <p:spPr>
          <a:xfrm>
            <a:off x="5263461" y="678007"/>
            <a:ext cx="7091572" cy="665018"/>
          </a:xfrm>
        </p:spPr>
        <p:txBody>
          <a:bodyPr/>
          <a:lstStyle/>
          <a:p>
            <a:r>
              <a:rPr lang="en-GB" dirty="0"/>
              <a:t>Communication and media</a:t>
            </a:r>
          </a:p>
        </p:txBody>
      </p:sp>
      <p:sp>
        <p:nvSpPr>
          <p:cNvPr id="2" name="TextBox 1">
            <a:extLst>
              <a:ext uri="{FF2B5EF4-FFF2-40B4-BE49-F238E27FC236}">
                <a16:creationId xmlns:a16="http://schemas.microsoft.com/office/drawing/2014/main" id="{D4D82E1F-891A-2928-BDA2-E6A75CF68C4E}"/>
              </a:ext>
            </a:extLst>
          </p:cNvPr>
          <p:cNvSpPr txBox="1"/>
          <p:nvPr/>
        </p:nvSpPr>
        <p:spPr>
          <a:xfrm>
            <a:off x="1560352" y="1728132"/>
            <a:ext cx="2351497" cy="3170099"/>
          </a:xfrm>
          <a:prstGeom prst="rect">
            <a:avLst/>
          </a:prstGeom>
          <a:noFill/>
        </p:spPr>
        <p:txBody>
          <a:bodyPr wrap="square" rtlCol="0">
            <a:spAutoFit/>
          </a:bodyPr>
          <a:lstStyle/>
          <a:p>
            <a:r>
              <a:rPr lang="en-ZA" sz="20000" b="1" dirty="0">
                <a:solidFill>
                  <a:srgbClr val="B8263A">
                    <a:alpha val="90000"/>
                  </a:srgbClr>
                </a:solidFill>
                <a:latin typeface="Fira Sans" panose="020B0503050000020004" pitchFamily="34" charset="0"/>
                <a:ea typeface="Fira Sans" panose="020B0503050000020004" pitchFamily="34" charset="0"/>
              </a:rPr>
              <a:t>H</a:t>
            </a:r>
          </a:p>
        </p:txBody>
      </p:sp>
      <p:sp>
        <p:nvSpPr>
          <p:cNvPr id="6" name="TextBox 5">
            <a:extLst>
              <a:ext uri="{FF2B5EF4-FFF2-40B4-BE49-F238E27FC236}">
                <a16:creationId xmlns:a16="http://schemas.microsoft.com/office/drawing/2014/main" id="{0CBFE322-1D6B-B9E4-63F5-C6E97812AF1C}"/>
              </a:ext>
            </a:extLst>
          </p:cNvPr>
          <p:cNvSpPr txBox="1"/>
          <p:nvPr/>
        </p:nvSpPr>
        <p:spPr>
          <a:xfrm>
            <a:off x="5191395" y="2770257"/>
            <a:ext cx="6177516" cy="1569660"/>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Our ability to share information almost instantaneously, greatly increases the need for responsible, transparent, and well-crafted communications.</a:t>
            </a:r>
            <a:endParaRPr lang="en-ZA"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62FBE99-6AD7-5872-D91F-C68EAB1D4C3D}"/>
              </a:ext>
            </a:extLst>
          </p:cNvPr>
          <p:cNvSpPr txBox="1"/>
          <p:nvPr/>
        </p:nvSpPr>
        <p:spPr>
          <a:xfrm>
            <a:off x="11799517" y="6560502"/>
            <a:ext cx="450937" cy="366292"/>
          </a:xfrm>
          <a:prstGeom prst="rect">
            <a:avLst/>
          </a:prstGeom>
          <a:noFill/>
        </p:spPr>
        <p:txBody>
          <a:bodyPr wrap="square" rtlCol="0">
            <a:spAutoFit/>
          </a:bodyPr>
          <a:lstStyle/>
          <a:p>
            <a:r>
              <a:rPr lang="en-ZA" dirty="0"/>
              <a:t>26</a:t>
            </a:r>
          </a:p>
        </p:txBody>
      </p:sp>
    </p:spTree>
    <p:extLst>
      <p:ext uri="{BB962C8B-B14F-4D97-AF65-F5344CB8AC3E}">
        <p14:creationId xmlns:p14="http://schemas.microsoft.com/office/powerpoint/2010/main" val="1921647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306884F5-FED7-08FB-0F1E-775FF8C2C1BF}"/>
              </a:ext>
            </a:extLst>
          </p:cNvPr>
          <p:cNvSpPr>
            <a:spLocks noGrp="1"/>
          </p:cNvSpPr>
          <p:nvPr>
            <p:ph type="ctrTitle"/>
          </p:nvPr>
        </p:nvSpPr>
        <p:spPr/>
        <p:txBody>
          <a:bodyPr/>
          <a:lstStyle/>
          <a:p>
            <a:r>
              <a:rPr lang="en-GB" dirty="0"/>
              <a:t>Media analysis/Internal Communication</a:t>
            </a:r>
          </a:p>
        </p:txBody>
      </p:sp>
      <p:pic>
        <p:nvPicPr>
          <p:cNvPr id="3" name="Picture 2">
            <a:extLst>
              <a:ext uri="{FF2B5EF4-FFF2-40B4-BE49-F238E27FC236}">
                <a16:creationId xmlns:a16="http://schemas.microsoft.com/office/drawing/2014/main" id="{47F6AA1F-EA0E-EC18-1793-141C8D789BE1}"/>
              </a:ext>
            </a:extLst>
          </p:cNvPr>
          <p:cNvPicPr>
            <a:picLocks noChangeAspect="1"/>
          </p:cNvPicPr>
          <p:nvPr/>
        </p:nvPicPr>
        <p:blipFill rotWithShape="1">
          <a:blip r:embed="rId2"/>
          <a:srcRect l="19091" t="44740" r="38340" b="19028"/>
          <a:stretch/>
        </p:blipFill>
        <p:spPr>
          <a:xfrm>
            <a:off x="935221" y="1620357"/>
            <a:ext cx="9189853" cy="4367760"/>
          </a:xfrm>
          <a:prstGeom prst="rect">
            <a:avLst/>
          </a:prstGeom>
          <a:ln>
            <a:solidFill>
              <a:schemeClr val="tx1"/>
            </a:solidFill>
          </a:ln>
        </p:spPr>
      </p:pic>
      <p:sp>
        <p:nvSpPr>
          <p:cNvPr id="4" name="TextBox 3">
            <a:extLst>
              <a:ext uri="{FF2B5EF4-FFF2-40B4-BE49-F238E27FC236}">
                <a16:creationId xmlns:a16="http://schemas.microsoft.com/office/drawing/2014/main" id="{D56F84FD-B5A3-1B4A-4613-E0572C49F916}"/>
              </a:ext>
            </a:extLst>
          </p:cNvPr>
          <p:cNvSpPr txBox="1"/>
          <p:nvPr/>
        </p:nvSpPr>
        <p:spPr>
          <a:xfrm>
            <a:off x="11799517" y="6560502"/>
            <a:ext cx="450937" cy="366292"/>
          </a:xfrm>
          <a:prstGeom prst="rect">
            <a:avLst/>
          </a:prstGeom>
          <a:noFill/>
        </p:spPr>
        <p:txBody>
          <a:bodyPr wrap="square" rtlCol="0">
            <a:spAutoFit/>
          </a:bodyPr>
          <a:lstStyle/>
          <a:p>
            <a:r>
              <a:rPr lang="en-ZA" dirty="0"/>
              <a:t>27</a:t>
            </a:r>
          </a:p>
        </p:txBody>
      </p:sp>
    </p:spTree>
    <p:extLst>
      <p:ext uri="{BB962C8B-B14F-4D97-AF65-F5344CB8AC3E}">
        <p14:creationId xmlns:p14="http://schemas.microsoft.com/office/powerpoint/2010/main" val="2317099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306884F5-FED7-08FB-0F1E-775FF8C2C1BF}"/>
              </a:ext>
            </a:extLst>
          </p:cNvPr>
          <p:cNvSpPr>
            <a:spLocks noGrp="1"/>
          </p:cNvSpPr>
          <p:nvPr>
            <p:ph type="ctrTitle"/>
          </p:nvPr>
        </p:nvSpPr>
        <p:spPr/>
        <p:txBody>
          <a:bodyPr/>
          <a:lstStyle/>
          <a:p>
            <a:r>
              <a:rPr lang="en-GB" dirty="0"/>
              <a:t>Internal Communication – matters reported</a:t>
            </a:r>
          </a:p>
        </p:txBody>
      </p:sp>
      <p:sp>
        <p:nvSpPr>
          <p:cNvPr id="2" name="TextBox 1">
            <a:extLst>
              <a:ext uri="{FF2B5EF4-FFF2-40B4-BE49-F238E27FC236}">
                <a16:creationId xmlns:a16="http://schemas.microsoft.com/office/drawing/2014/main" id="{DE6B6679-79DA-6CEB-AC87-D4E863805B7C}"/>
              </a:ext>
            </a:extLst>
          </p:cNvPr>
          <p:cNvSpPr txBox="1"/>
          <p:nvPr/>
        </p:nvSpPr>
        <p:spPr>
          <a:xfrm>
            <a:off x="434284" y="1880532"/>
            <a:ext cx="10843315" cy="3785652"/>
          </a:xfrm>
          <a:prstGeom prst="rect">
            <a:avLst/>
          </a:prstGeom>
          <a:noFill/>
        </p:spPr>
        <p:txBody>
          <a:bodyPr wrap="square">
            <a:spAutoFit/>
          </a:bodyPr>
          <a:lstStyle/>
          <a:p>
            <a:pPr marL="342900" indent="-342900" algn="l">
              <a:buFont typeface="Arial" panose="020B0604020202020204" pitchFamily="34" charset="0"/>
              <a:buChar char="•"/>
            </a:pPr>
            <a:r>
              <a:rPr lang="en-ZA" sz="2400" b="0" i="0" u="none" strike="noStrike" baseline="0" dirty="0">
                <a:latin typeface="Arial" panose="020B0604020202020204" pitchFamily="34" charset="0"/>
                <a:cs typeface="Arial" panose="020B0604020202020204" pitchFamily="34" charset="0"/>
              </a:rPr>
              <a:t>Publications – </a:t>
            </a:r>
            <a:r>
              <a:rPr lang="en-GB" sz="2400" b="1" i="0" u="none" strike="noStrike" baseline="0" dirty="0">
                <a:latin typeface="Arial" panose="020B0604020202020204" pitchFamily="34" charset="0"/>
                <a:cs typeface="Arial" panose="020B0604020202020204" pitchFamily="34" charset="0"/>
              </a:rPr>
              <a:t>JICS quarterly and annual report</a:t>
            </a:r>
          </a:p>
          <a:p>
            <a:pPr marL="285750" indent="-285750" algn="l">
              <a:buFont typeface="Arial" panose="020B0604020202020204" pitchFamily="34" charset="0"/>
              <a:buChar char="•"/>
            </a:pPr>
            <a:r>
              <a:rPr lang="en-ZA" sz="2400" b="0" i="0" u="none" strike="noStrike" baseline="0" dirty="0">
                <a:latin typeface="Arial" panose="020B0604020202020204" pitchFamily="34" charset="0"/>
                <a:cs typeface="Arial" panose="020B0604020202020204" pitchFamily="34" charset="0"/>
              </a:rPr>
              <a:t>JICS Service Charter</a:t>
            </a:r>
          </a:p>
          <a:p>
            <a:pPr marL="285750" indent="-285750" algn="l">
              <a:buFont typeface="Arial" panose="020B0604020202020204" pitchFamily="34" charset="0"/>
              <a:buChar char="•"/>
            </a:pPr>
            <a:r>
              <a:rPr lang="en-ZA" sz="2400" b="0" i="0" u="none" strike="noStrike" baseline="0" dirty="0">
                <a:latin typeface="Arial" panose="020B0604020202020204" pitchFamily="34" charset="0"/>
                <a:cs typeface="Arial" panose="020B0604020202020204" pitchFamily="34" charset="0"/>
              </a:rPr>
              <a:t>Information sessions</a:t>
            </a:r>
            <a:endParaRPr lang="en-ZA" sz="24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ZA" sz="2400" b="0" i="0" u="none" strike="noStrike" baseline="0" dirty="0">
                <a:latin typeface="Arial" panose="020B0604020202020204" pitchFamily="34" charset="0"/>
                <a:cs typeface="Arial" panose="020B0604020202020204" pitchFamily="34" charset="0"/>
              </a:rPr>
              <a:t>Radio programme initiative</a:t>
            </a:r>
          </a:p>
          <a:p>
            <a:pPr marL="285750" indent="-285750" algn="l">
              <a:buFont typeface="Arial" panose="020B0604020202020204" pitchFamily="34" charset="0"/>
              <a:buChar char="•"/>
            </a:pPr>
            <a:r>
              <a:rPr lang="en-GB" sz="2400" b="0" i="0" u="none" strike="noStrike" baseline="0" dirty="0">
                <a:latin typeface="Arial" panose="020B0604020202020204" pitchFamily="34" charset="0"/>
                <a:cs typeface="Arial" panose="020B0604020202020204" pitchFamily="34" charset="0"/>
              </a:rPr>
              <a:t>International webinar on Use of Force</a:t>
            </a:r>
            <a:endParaRPr lang="en-ZA" sz="24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ZA" sz="2400" b="0" i="0" u="none" strike="noStrike" baseline="0" dirty="0">
                <a:latin typeface="Arial" panose="020B0604020202020204" pitchFamily="34" charset="0"/>
                <a:cs typeface="Arial" panose="020B0604020202020204" pitchFamily="34" charset="0"/>
              </a:rPr>
              <a:t>JICS Terminology Survey</a:t>
            </a:r>
          </a:p>
          <a:p>
            <a:pPr marL="285750" indent="-285750" algn="l">
              <a:buFont typeface="Arial" panose="020B0604020202020204" pitchFamily="34" charset="0"/>
              <a:buChar char="•"/>
            </a:pPr>
            <a:r>
              <a:rPr lang="en-ZA" sz="2400" b="0" i="0" u="none" strike="noStrike" baseline="0" dirty="0">
                <a:latin typeface="Arial" panose="020B0604020202020204" pitchFamily="34" charset="0"/>
                <a:cs typeface="Arial" panose="020B0604020202020204" pitchFamily="34" charset="0"/>
              </a:rPr>
              <a:t>Branding</a:t>
            </a:r>
            <a:endParaRPr lang="en-ZA" sz="24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ZA" sz="2400" b="0" i="0" u="none" strike="noStrike" baseline="0" dirty="0">
                <a:latin typeface="Arial" panose="020B0604020202020204" pitchFamily="34" charset="0"/>
                <a:cs typeface="Arial" panose="020B0604020202020204" pitchFamily="34" charset="0"/>
              </a:rPr>
              <a:t>Digital and Media policies </a:t>
            </a:r>
          </a:p>
          <a:p>
            <a:pPr marL="285750" indent="-285750" algn="l">
              <a:buFont typeface="Arial" panose="020B0604020202020204" pitchFamily="34" charset="0"/>
              <a:buChar char="•"/>
            </a:pPr>
            <a:r>
              <a:rPr lang="en-ZA" sz="2400" b="0" i="0" u="none" strike="noStrike" baseline="0" dirty="0">
                <a:latin typeface="Arial" panose="020B0604020202020204" pitchFamily="34" charset="0"/>
                <a:cs typeface="Arial" panose="020B0604020202020204" pitchFamily="34" charset="0"/>
              </a:rPr>
              <a:t>Campaigns</a:t>
            </a:r>
            <a:endParaRPr lang="en-ZA" sz="24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sz="2400" b="0" i="0" u="none" strike="noStrike" baseline="0" dirty="0">
                <a:latin typeface="Arial" panose="020B0604020202020204" pitchFamily="34" charset="0"/>
                <a:cs typeface="Arial" panose="020B0604020202020204" pitchFamily="34" charset="0"/>
              </a:rPr>
              <a:t>The Office of the Inspecting Judge </a:t>
            </a:r>
            <a:r>
              <a:rPr lang="en-ZA" sz="2400" b="0" i="0" u="none" strike="noStrike" baseline="0" dirty="0">
                <a:latin typeface="Arial" panose="020B0604020202020204" pitchFamily="34" charset="0"/>
                <a:cs typeface="Arial" panose="020B0604020202020204" pitchFamily="34" charset="0"/>
              </a:rPr>
              <a:t>Complaints Register etc.</a:t>
            </a:r>
            <a:endParaRPr lang="en-ZA"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67B0759-ED3F-C093-0A45-18E14297C0AF}"/>
              </a:ext>
            </a:extLst>
          </p:cNvPr>
          <p:cNvSpPr txBox="1"/>
          <p:nvPr/>
        </p:nvSpPr>
        <p:spPr>
          <a:xfrm>
            <a:off x="11799517" y="6560502"/>
            <a:ext cx="450937" cy="366292"/>
          </a:xfrm>
          <a:prstGeom prst="rect">
            <a:avLst/>
          </a:prstGeom>
          <a:noFill/>
        </p:spPr>
        <p:txBody>
          <a:bodyPr wrap="square" rtlCol="0">
            <a:spAutoFit/>
          </a:bodyPr>
          <a:lstStyle/>
          <a:p>
            <a:r>
              <a:rPr lang="en-ZA" dirty="0"/>
              <a:t>28</a:t>
            </a:r>
          </a:p>
        </p:txBody>
      </p:sp>
    </p:spTree>
    <p:extLst>
      <p:ext uri="{BB962C8B-B14F-4D97-AF65-F5344CB8AC3E}">
        <p14:creationId xmlns:p14="http://schemas.microsoft.com/office/powerpoint/2010/main" val="2646654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306884F5-FED7-08FB-0F1E-775FF8C2C1BF}"/>
              </a:ext>
            </a:extLst>
          </p:cNvPr>
          <p:cNvSpPr>
            <a:spLocks noGrp="1"/>
          </p:cNvSpPr>
          <p:nvPr>
            <p:ph type="ctrTitle"/>
          </p:nvPr>
        </p:nvSpPr>
        <p:spPr/>
        <p:txBody>
          <a:bodyPr/>
          <a:lstStyle/>
          <a:p>
            <a:r>
              <a:rPr lang="en-GB" dirty="0"/>
              <a:t>Introduction continued</a:t>
            </a:r>
          </a:p>
        </p:txBody>
      </p:sp>
      <p:sp>
        <p:nvSpPr>
          <p:cNvPr id="22" name="Text Placeholder 21">
            <a:extLst>
              <a:ext uri="{FF2B5EF4-FFF2-40B4-BE49-F238E27FC236}">
                <a16:creationId xmlns:a16="http://schemas.microsoft.com/office/drawing/2014/main" id="{8B1C9FAE-47D6-EC7D-0140-C8FDA30E2593}"/>
              </a:ext>
            </a:extLst>
          </p:cNvPr>
          <p:cNvSpPr>
            <a:spLocks noGrp="1"/>
          </p:cNvSpPr>
          <p:nvPr>
            <p:ph type="body" idx="10"/>
          </p:nvPr>
        </p:nvSpPr>
        <p:spPr/>
        <p:txBody>
          <a:bodyPr>
            <a:normAutofit/>
          </a:bodyPr>
          <a:lstStyle/>
          <a:p>
            <a:pPr marL="342900" indent="-342900">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In addition, JICS has serious worries, including:</a:t>
            </a:r>
          </a:p>
          <a:p>
            <a:pPr marL="800100" lvl="2" indent="-342900">
              <a:spcBef>
                <a:spcPts val="1000"/>
              </a:spcBef>
            </a:pPr>
            <a:endParaRPr lang="en-GB" dirty="0">
              <a:latin typeface="Arial" panose="020B0604020202020204" pitchFamily="34" charset="0"/>
              <a:cs typeface="Arial" panose="020B0604020202020204" pitchFamily="34" charset="0"/>
            </a:endParaRPr>
          </a:p>
          <a:p>
            <a:pPr marL="800100" lvl="2" indent="-342900">
              <a:spcBef>
                <a:spcPts val="1000"/>
              </a:spcBef>
            </a:pPr>
            <a:r>
              <a:rPr lang="en-GB" dirty="0">
                <a:latin typeface="Arial" panose="020B0604020202020204" pitchFamily="34" charset="0"/>
                <a:cs typeface="Arial" panose="020B0604020202020204" pitchFamily="34" charset="0"/>
              </a:rPr>
              <a:t>Sharp increases in reported incidents, coupled with underreporting that undermines JICS’s oversight function;</a:t>
            </a:r>
          </a:p>
          <a:p>
            <a:pPr marL="800100" lvl="2" indent="-342900">
              <a:spcBef>
                <a:spcPts val="1000"/>
              </a:spcBef>
            </a:pPr>
            <a:r>
              <a:rPr lang="en-GB" dirty="0">
                <a:latin typeface="Arial" panose="020B0604020202020204" pitchFamily="34" charset="0"/>
                <a:cs typeface="Arial" panose="020B0604020202020204" pitchFamily="34" charset="0"/>
              </a:rPr>
              <a:t>Reporting of and DCS response to sexual violence;</a:t>
            </a:r>
          </a:p>
          <a:p>
            <a:pPr marL="800100" lvl="2" indent="-342900">
              <a:spcBef>
                <a:spcPts val="1000"/>
              </a:spcBef>
            </a:pPr>
            <a:r>
              <a:rPr lang="en-GB" dirty="0">
                <a:latin typeface="Arial" panose="020B0604020202020204" pitchFamily="34" charset="0"/>
                <a:cs typeface="Arial" panose="020B0604020202020204" pitchFamily="34" charset="0"/>
              </a:rPr>
              <a:t>Non-cooperation from the NPA and SAPS;</a:t>
            </a:r>
          </a:p>
          <a:p>
            <a:pPr marL="800100" lvl="2" indent="-342900">
              <a:spcBef>
                <a:spcPts val="1000"/>
              </a:spcBef>
            </a:pPr>
            <a:r>
              <a:rPr lang="en-GB" dirty="0">
                <a:latin typeface="Arial" panose="020B0604020202020204" pitchFamily="34" charset="0"/>
                <a:cs typeface="Arial" panose="020B0604020202020204" pitchFamily="34" charset="0"/>
              </a:rPr>
              <a:t>The plight of remand detainees in South African prisons;</a:t>
            </a:r>
          </a:p>
          <a:p>
            <a:pPr marL="800100" lvl="2" indent="-342900">
              <a:spcBef>
                <a:spcPts val="1000"/>
              </a:spcBef>
            </a:pPr>
            <a:r>
              <a:rPr lang="en-GB" dirty="0">
                <a:latin typeface="Arial" panose="020B0604020202020204" pitchFamily="34" charset="0"/>
                <a:cs typeface="Arial" panose="020B0604020202020204" pitchFamily="34" charset="0"/>
              </a:rPr>
              <a:t>Ballooning population of prisoners serving life sentences, with inefficient parole processes.</a:t>
            </a:r>
          </a:p>
          <a:p>
            <a:pPr marL="1028700" lvl="1" indent="-342900"/>
            <a:endParaRPr lang="en-GB" dirty="0"/>
          </a:p>
          <a:p>
            <a:pPr marL="342900" indent="-342900">
              <a:buFont typeface="Arial" panose="020B0604020202020204" pitchFamily="34" charset="0"/>
              <a:buChar char="•"/>
            </a:pPr>
            <a:endParaRPr lang="en-ZA" dirty="0"/>
          </a:p>
          <a:p>
            <a:pPr marL="342900" indent="-342900">
              <a:buFont typeface="Arial" panose="020B0604020202020204" pitchFamily="34" charset="0"/>
              <a:buChar char="•"/>
            </a:pPr>
            <a:endParaRPr lang="en-GB" dirty="0"/>
          </a:p>
        </p:txBody>
      </p:sp>
      <p:sp>
        <p:nvSpPr>
          <p:cNvPr id="2" name="TextBox 1">
            <a:extLst>
              <a:ext uri="{FF2B5EF4-FFF2-40B4-BE49-F238E27FC236}">
                <a16:creationId xmlns:a16="http://schemas.microsoft.com/office/drawing/2014/main" id="{32F74D5B-5503-ABCA-7BF9-77A9C7375B1D}"/>
              </a:ext>
            </a:extLst>
          </p:cNvPr>
          <p:cNvSpPr txBox="1"/>
          <p:nvPr/>
        </p:nvSpPr>
        <p:spPr>
          <a:xfrm>
            <a:off x="11781975" y="6543746"/>
            <a:ext cx="450937" cy="366292"/>
          </a:xfrm>
          <a:prstGeom prst="rect">
            <a:avLst/>
          </a:prstGeom>
          <a:noFill/>
        </p:spPr>
        <p:txBody>
          <a:bodyPr wrap="square" rtlCol="0">
            <a:spAutoFit/>
          </a:bodyPr>
          <a:lstStyle/>
          <a:p>
            <a:r>
              <a:rPr lang="en-ZA" dirty="0"/>
              <a:t>3</a:t>
            </a:r>
          </a:p>
        </p:txBody>
      </p:sp>
    </p:spTree>
    <p:extLst>
      <p:ext uri="{BB962C8B-B14F-4D97-AF65-F5344CB8AC3E}">
        <p14:creationId xmlns:p14="http://schemas.microsoft.com/office/powerpoint/2010/main" val="697747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5B31A-4411-2ECD-540D-A07856E123E0}"/>
              </a:ext>
            </a:extLst>
          </p:cNvPr>
          <p:cNvSpPr>
            <a:spLocks noGrp="1"/>
          </p:cNvSpPr>
          <p:nvPr>
            <p:ph type="body" idx="10"/>
          </p:nvPr>
        </p:nvSpPr>
        <p:spPr>
          <a:xfrm>
            <a:off x="288761" y="1424238"/>
            <a:ext cx="11589853" cy="4995612"/>
          </a:xfrm>
        </p:spPr>
        <p:txBody>
          <a:bodyPr>
            <a:normAutofit lnSpcReduction="10000"/>
          </a:bodyPr>
          <a:lstStyle/>
          <a:p>
            <a:pPr marL="342900" indent="-342900">
              <a:lnSpc>
                <a:spcPct val="110000"/>
              </a:lnSpc>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Positive developments over the period include:</a:t>
            </a:r>
          </a:p>
          <a:p>
            <a:pPr marL="1028700" lvl="1" indent="-342900">
              <a:lnSpc>
                <a:spcPct val="110000"/>
              </a:lnSpc>
            </a:pPr>
            <a:endParaRPr lang="en-GB" sz="2000" dirty="0">
              <a:latin typeface="Arial" panose="020B0604020202020204" pitchFamily="34" charset="0"/>
              <a:cs typeface="Arial" panose="020B0604020202020204" pitchFamily="34" charset="0"/>
            </a:endParaRPr>
          </a:p>
          <a:p>
            <a:pPr marL="1028700" lvl="1" indent="-342900">
              <a:lnSpc>
                <a:spcPct val="110000"/>
              </a:lnSpc>
            </a:pPr>
            <a:r>
              <a:rPr lang="en-GB" sz="2000" dirty="0">
                <a:latin typeface="Arial" panose="020B0604020202020204" pitchFamily="34" charset="0"/>
                <a:cs typeface="Arial" panose="020B0604020202020204" pitchFamily="34" charset="0"/>
              </a:rPr>
              <a:t>Full resumption of visits and unannounced inspections;</a:t>
            </a:r>
          </a:p>
          <a:p>
            <a:pPr marL="1028700" lvl="1" indent="-342900">
              <a:lnSpc>
                <a:spcPct val="110000"/>
              </a:lnSpc>
            </a:pPr>
            <a:r>
              <a:rPr lang="en-GB" sz="2000" dirty="0">
                <a:latin typeface="Arial" panose="020B0604020202020204" pitchFamily="34" charset="0"/>
                <a:cs typeface="Arial" panose="020B0604020202020204" pitchFamily="34" charset="0"/>
              </a:rPr>
              <a:t>Increasing public debate on best ways to curb crime and enhance public safety;</a:t>
            </a:r>
          </a:p>
          <a:p>
            <a:pPr marL="1028700" lvl="1" indent="-342900">
              <a:lnSpc>
                <a:spcPct val="110000"/>
              </a:lnSpc>
            </a:pPr>
            <a:r>
              <a:rPr lang="en-GB" sz="2000" dirty="0">
                <a:latin typeface="Arial" panose="020B0604020202020204" pitchFamily="34" charset="0"/>
                <a:cs typeface="Arial" panose="020B0604020202020204" pitchFamily="34" charset="0"/>
              </a:rPr>
              <a:t>Some (but unfortunately not enough) progress towards realising JICS’s full independence;</a:t>
            </a:r>
          </a:p>
          <a:p>
            <a:pPr marL="1028700" lvl="1" indent="-342900">
              <a:lnSpc>
                <a:spcPct val="110000"/>
              </a:lnSpc>
            </a:pPr>
            <a:r>
              <a:rPr lang="en-GB" sz="2000" dirty="0">
                <a:latin typeface="Arial" panose="020B0604020202020204" pitchFamily="34" charset="0"/>
                <a:cs typeface="Arial" panose="020B0604020202020204" pitchFamily="34" charset="0"/>
              </a:rPr>
              <a:t>JICS-NCCS subcommittee and engagements on the lifer parole process;</a:t>
            </a:r>
          </a:p>
          <a:p>
            <a:pPr marL="1028700" lvl="1" indent="-342900">
              <a:lnSpc>
                <a:spcPct val="110000"/>
              </a:lnSpc>
            </a:pPr>
            <a:r>
              <a:rPr lang="en-GB" sz="2000" dirty="0">
                <a:latin typeface="Arial" panose="020B0604020202020204" pitchFamily="34" charset="0"/>
                <a:cs typeface="Arial" panose="020B0604020202020204" pitchFamily="34" charset="0"/>
              </a:rPr>
              <a:t>Progress towards addressing unlawful use of extended solitary confinement;</a:t>
            </a:r>
          </a:p>
          <a:p>
            <a:pPr marL="1028700" lvl="1" indent="-342900">
              <a:lnSpc>
                <a:spcPct val="110000"/>
              </a:lnSpc>
            </a:pPr>
            <a:r>
              <a:rPr lang="en-GB" sz="2000" dirty="0">
                <a:latin typeface="Arial" panose="020B0604020202020204" pitchFamily="34" charset="0"/>
                <a:cs typeface="Arial" panose="020B0604020202020204" pitchFamily="34" charset="0"/>
              </a:rPr>
              <a:t>Just Detention training workshops on sexual violence with JICS ICCVs;</a:t>
            </a:r>
          </a:p>
          <a:p>
            <a:pPr marL="1028700" lvl="1" indent="-342900">
              <a:lnSpc>
                <a:spcPct val="110000"/>
              </a:lnSpc>
            </a:pPr>
            <a:r>
              <a:rPr lang="en-GB" sz="2000" dirty="0">
                <a:latin typeface="Arial" panose="020B0604020202020204" pitchFamily="34" charset="0"/>
                <a:cs typeface="Arial" panose="020B0604020202020204" pitchFamily="34" charset="0"/>
              </a:rPr>
              <a:t>International seminar on Excessive Use of Force in Correctional Centres: The Role of DCS, JICS and Civil Society;</a:t>
            </a:r>
          </a:p>
          <a:p>
            <a:pPr marL="1028700" lvl="1" indent="-342900">
              <a:lnSpc>
                <a:spcPct val="110000"/>
              </a:lnSpc>
            </a:pPr>
            <a:r>
              <a:rPr lang="en-GB" sz="2000" dirty="0">
                <a:latin typeface="Arial" panose="020B0604020202020204" pitchFamily="34" charset="0"/>
                <a:cs typeface="Arial" panose="020B0604020202020204" pitchFamily="34" charset="0"/>
              </a:rPr>
              <a:t>JICS book drive: “Books for dignity”;</a:t>
            </a:r>
          </a:p>
          <a:p>
            <a:pPr marL="1028700" lvl="1" indent="-342900">
              <a:lnSpc>
                <a:spcPct val="110000"/>
              </a:lnSpc>
            </a:pPr>
            <a:r>
              <a:rPr lang="en-GB" sz="2000" dirty="0">
                <a:latin typeface="Arial" panose="020B0604020202020204" pitchFamily="34" charset="0"/>
                <a:cs typeface="Arial" panose="020B0604020202020204" pitchFamily="34" charset="0"/>
              </a:rPr>
              <a:t>Countrywide roadshow to engage with ICCVs;</a:t>
            </a:r>
          </a:p>
          <a:p>
            <a:pPr marL="1028700" lvl="1" indent="-342900">
              <a:lnSpc>
                <a:spcPct val="110000"/>
              </a:lnSpc>
            </a:pPr>
            <a:r>
              <a:rPr lang="en-GB" sz="2000" dirty="0">
                <a:latin typeface="Arial" panose="020B0604020202020204" pitchFamily="34" charset="0"/>
                <a:cs typeface="Arial" panose="020B0604020202020204" pitchFamily="34" charset="0"/>
              </a:rPr>
              <a:t>Commitment to reporting on female inmates, infants and LGBTQ+ inmates.</a:t>
            </a:r>
          </a:p>
          <a:p>
            <a:pPr marL="1028700" lvl="1" indent="-342900"/>
            <a:endParaRPr lang="en-ZA" dirty="0"/>
          </a:p>
        </p:txBody>
      </p:sp>
      <p:sp>
        <p:nvSpPr>
          <p:cNvPr id="3" name="Title 2">
            <a:extLst>
              <a:ext uri="{FF2B5EF4-FFF2-40B4-BE49-F238E27FC236}">
                <a16:creationId xmlns:a16="http://schemas.microsoft.com/office/drawing/2014/main" id="{B6CA5F42-23AC-FF94-1B54-7AE1ED15969C}"/>
              </a:ext>
            </a:extLst>
          </p:cNvPr>
          <p:cNvSpPr>
            <a:spLocks noGrp="1"/>
          </p:cNvSpPr>
          <p:nvPr>
            <p:ph type="ctrTitle"/>
          </p:nvPr>
        </p:nvSpPr>
        <p:spPr/>
        <p:txBody>
          <a:bodyPr/>
          <a:lstStyle/>
          <a:p>
            <a:r>
              <a:rPr lang="en-GB" dirty="0"/>
              <a:t>Introduction continued</a:t>
            </a:r>
            <a:endParaRPr lang="en-ZA" dirty="0"/>
          </a:p>
        </p:txBody>
      </p:sp>
      <p:sp>
        <p:nvSpPr>
          <p:cNvPr id="4" name="TextBox 3">
            <a:extLst>
              <a:ext uri="{FF2B5EF4-FFF2-40B4-BE49-F238E27FC236}">
                <a16:creationId xmlns:a16="http://schemas.microsoft.com/office/drawing/2014/main" id="{9744C0F7-1696-950B-5A8C-562243B71180}"/>
              </a:ext>
            </a:extLst>
          </p:cNvPr>
          <p:cNvSpPr txBox="1"/>
          <p:nvPr/>
        </p:nvSpPr>
        <p:spPr>
          <a:xfrm>
            <a:off x="11781975" y="6543746"/>
            <a:ext cx="450937" cy="366292"/>
          </a:xfrm>
          <a:prstGeom prst="rect">
            <a:avLst/>
          </a:prstGeom>
          <a:noFill/>
        </p:spPr>
        <p:txBody>
          <a:bodyPr wrap="square" rtlCol="0">
            <a:spAutoFit/>
          </a:bodyPr>
          <a:lstStyle/>
          <a:p>
            <a:r>
              <a:rPr lang="en-ZA" dirty="0"/>
              <a:t>4</a:t>
            </a:r>
          </a:p>
        </p:txBody>
      </p:sp>
    </p:spTree>
    <p:extLst>
      <p:ext uri="{BB962C8B-B14F-4D97-AF65-F5344CB8AC3E}">
        <p14:creationId xmlns:p14="http://schemas.microsoft.com/office/powerpoint/2010/main" val="2252915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BFCE87-4949-EBFA-A271-49BAA708AA7C}"/>
              </a:ext>
            </a:extLst>
          </p:cNvPr>
          <p:cNvPicPr>
            <a:picLocks noChangeAspect="1"/>
          </p:cNvPicPr>
          <p:nvPr/>
        </p:nvPicPr>
        <p:blipFill rotWithShape="1">
          <a:blip r:embed="rId2"/>
          <a:srcRect l="24687" t="25199" r="44219" b="34583"/>
          <a:stretch/>
        </p:blipFill>
        <p:spPr>
          <a:xfrm>
            <a:off x="4994729" y="1038658"/>
            <a:ext cx="6570847" cy="4780684"/>
          </a:xfrm>
          <a:prstGeom prst="rect">
            <a:avLst/>
          </a:prstGeom>
        </p:spPr>
      </p:pic>
      <p:sp>
        <p:nvSpPr>
          <p:cNvPr id="3" name="Title 2">
            <a:extLst>
              <a:ext uri="{FF2B5EF4-FFF2-40B4-BE49-F238E27FC236}">
                <a16:creationId xmlns:a16="http://schemas.microsoft.com/office/drawing/2014/main" id="{5EE0CB51-D6DA-CEA1-8899-9A8562CAB7CE}"/>
              </a:ext>
            </a:extLst>
          </p:cNvPr>
          <p:cNvSpPr>
            <a:spLocks noGrp="1"/>
          </p:cNvSpPr>
          <p:nvPr>
            <p:ph type="ctrTitle"/>
          </p:nvPr>
        </p:nvSpPr>
        <p:spPr/>
        <p:txBody>
          <a:bodyPr/>
          <a:lstStyle/>
          <a:p>
            <a:r>
              <a:rPr lang="en-GB" dirty="0"/>
              <a:t>General Information</a:t>
            </a:r>
          </a:p>
        </p:txBody>
      </p:sp>
      <p:sp>
        <p:nvSpPr>
          <p:cNvPr id="2" name="TextBox 1">
            <a:extLst>
              <a:ext uri="{FF2B5EF4-FFF2-40B4-BE49-F238E27FC236}">
                <a16:creationId xmlns:a16="http://schemas.microsoft.com/office/drawing/2014/main" id="{1FD135B2-9851-A34F-F1D8-E776FBC07508}"/>
              </a:ext>
            </a:extLst>
          </p:cNvPr>
          <p:cNvSpPr txBox="1"/>
          <p:nvPr/>
        </p:nvSpPr>
        <p:spPr>
          <a:xfrm>
            <a:off x="1560352" y="1728132"/>
            <a:ext cx="2351497" cy="3170099"/>
          </a:xfrm>
          <a:prstGeom prst="rect">
            <a:avLst/>
          </a:prstGeom>
          <a:noFill/>
        </p:spPr>
        <p:txBody>
          <a:bodyPr wrap="square" rtlCol="0">
            <a:spAutoFit/>
          </a:bodyPr>
          <a:lstStyle/>
          <a:p>
            <a:r>
              <a:rPr lang="en-ZA" sz="20000" b="1" dirty="0">
                <a:solidFill>
                  <a:srgbClr val="0E4773">
                    <a:alpha val="90000"/>
                  </a:srgbClr>
                </a:solidFill>
                <a:latin typeface="Fira Sans" panose="020B0503050000020004" pitchFamily="34" charset="0"/>
                <a:ea typeface="Fira Sans" panose="020B0503050000020004" pitchFamily="34" charset="0"/>
              </a:rPr>
              <a:t>A</a:t>
            </a:r>
          </a:p>
        </p:txBody>
      </p:sp>
      <p:sp>
        <p:nvSpPr>
          <p:cNvPr id="7" name="TextBox 6">
            <a:extLst>
              <a:ext uri="{FF2B5EF4-FFF2-40B4-BE49-F238E27FC236}">
                <a16:creationId xmlns:a16="http://schemas.microsoft.com/office/drawing/2014/main" id="{BD9DAD0C-935C-EBE3-D0C3-18818B726E23}"/>
              </a:ext>
            </a:extLst>
          </p:cNvPr>
          <p:cNvSpPr txBox="1"/>
          <p:nvPr/>
        </p:nvSpPr>
        <p:spPr>
          <a:xfrm>
            <a:off x="11781975" y="6543746"/>
            <a:ext cx="450937" cy="366292"/>
          </a:xfrm>
          <a:prstGeom prst="rect">
            <a:avLst/>
          </a:prstGeom>
          <a:noFill/>
        </p:spPr>
        <p:txBody>
          <a:bodyPr wrap="square" rtlCol="0">
            <a:spAutoFit/>
          </a:bodyPr>
          <a:lstStyle/>
          <a:p>
            <a:r>
              <a:rPr lang="en-ZA" dirty="0"/>
              <a:t>5</a:t>
            </a:r>
          </a:p>
        </p:txBody>
      </p:sp>
    </p:spTree>
    <p:extLst>
      <p:ext uri="{BB962C8B-B14F-4D97-AF65-F5344CB8AC3E}">
        <p14:creationId xmlns:p14="http://schemas.microsoft.com/office/powerpoint/2010/main" val="2927466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E0CB51-D6DA-CEA1-8899-9A8562CAB7CE}"/>
              </a:ext>
            </a:extLst>
          </p:cNvPr>
          <p:cNvSpPr>
            <a:spLocks noGrp="1"/>
          </p:cNvSpPr>
          <p:nvPr>
            <p:ph type="ctrTitle"/>
          </p:nvPr>
        </p:nvSpPr>
        <p:spPr/>
        <p:txBody>
          <a:bodyPr/>
          <a:lstStyle/>
          <a:p>
            <a:r>
              <a:rPr lang="en-GB" dirty="0"/>
              <a:t>General information</a:t>
            </a:r>
          </a:p>
        </p:txBody>
      </p:sp>
      <p:sp>
        <p:nvSpPr>
          <p:cNvPr id="2" name="TextBox 1">
            <a:extLst>
              <a:ext uri="{FF2B5EF4-FFF2-40B4-BE49-F238E27FC236}">
                <a16:creationId xmlns:a16="http://schemas.microsoft.com/office/drawing/2014/main" id="{1FD135B2-9851-A34F-F1D8-E776FBC07508}"/>
              </a:ext>
            </a:extLst>
          </p:cNvPr>
          <p:cNvSpPr txBox="1"/>
          <p:nvPr/>
        </p:nvSpPr>
        <p:spPr>
          <a:xfrm>
            <a:off x="1560352" y="1728132"/>
            <a:ext cx="2351497" cy="3170099"/>
          </a:xfrm>
          <a:prstGeom prst="rect">
            <a:avLst/>
          </a:prstGeom>
          <a:noFill/>
        </p:spPr>
        <p:txBody>
          <a:bodyPr wrap="square" rtlCol="0">
            <a:spAutoFit/>
          </a:bodyPr>
          <a:lstStyle/>
          <a:p>
            <a:r>
              <a:rPr lang="en-ZA" sz="20000" b="1" dirty="0">
                <a:solidFill>
                  <a:srgbClr val="0E4773">
                    <a:alpha val="90000"/>
                  </a:srgbClr>
                </a:solidFill>
                <a:latin typeface="Fira Sans" panose="020B0503050000020004" pitchFamily="34" charset="0"/>
                <a:ea typeface="Fira Sans" panose="020B0503050000020004" pitchFamily="34" charset="0"/>
              </a:rPr>
              <a:t>A</a:t>
            </a:r>
          </a:p>
        </p:txBody>
      </p:sp>
      <p:pic>
        <p:nvPicPr>
          <p:cNvPr id="6" name="Picture 5">
            <a:extLst>
              <a:ext uri="{FF2B5EF4-FFF2-40B4-BE49-F238E27FC236}">
                <a16:creationId xmlns:a16="http://schemas.microsoft.com/office/drawing/2014/main" id="{2ED08FF9-E694-7290-9467-CBD507171F48}"/>
              </a:ext>
            </a:extLst>
          </p:cNvPr>
          <p:cNvPicPr>
            <a:picLocks noChangeAspect="1"/>
          </p:cNvPicPr>
          <p:nvPr/>
        </p:nvPicPr>
        <p:blipFill rotWithShape="1">
          <a:blip r:embed="rId2"/>
          <a:srcRect l="25312" t="25200" r="44688" b="18139"/>
          <a:stretch/>
        </p:blipFill>
        <p:spPr>
          <a:xfrm>
            <a:off x="5350695" y="1243973"/>
            <a:ext cx="5212530" cy="5537827"/>
          </a:xfrm>
          <a:prstGeom prst="rect">
            <a:avLst/>
          </a:prstGeom>
        </p:spPr>
      </p:pic>
      <p:sp>
        <p:nvSpPr>
          <p:cNvPr id="7" name="TextBox 6">
            <a:extLst>
              <a:ext uri="{FF2B5EF4-FFF2-40B4-BE49-F238E27FC236}">
                <a16:creationId xmlns:a16="http://schemas.microsoft.com/office/drawing/2014/main" id="{6ED627C4-95C4-AB80-4103-513890D3D4EE}"/>
              </a:ext>
            </a:extLst>
          </p:cNvPr>
          <p:cNvSpPr txBox="1"/>
          <p:nvPr/>
        </p:nvSpPr>
        <p:spPr>
          <a:xfrm>
            <a:off x="11774541" y="6544118"/>
            <a:ext cx="450937" cy="366292"/>
          </a:xfrm>
          <a:prstGeom prst="rect">
            <a:avLst/>
          </a:prstGeom>
          <a:noFill/>
        </p:spPr>
        <p:txBody>
          <a:bodyPr wrap="square" rtlCol="0">
            <a:spAutoFit/>
          </a:bodyPr>
          <a:lstStyle/>
          <a:p>
            <a:r>
              <a:rPr lang="en-ZA" dirty="0"/>
              <a:t>6</a:t>
            </a:r>
          </a:p>
        </p:txBody>
      </p:sp>
    </p:spTree>
    <p:extLst>
      <p:ext uri="{BB962C8B-B14F-4D97-AF65-F5344CB8AC3E}">
        <p14:creationId xmlns:p14="http://schemas.microsoft.com/office/powerpoint/2010/main" val="1982598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E0CB51-D6DA-CEA1-8899-9A8562CAB7CE}"/>
              </a:ext>
            </a:extLst>
          </p:cNvPr>
          <p:cNvSpPr>
            <a:spLocks noGrp="1"/>
          </p:cNvSpPr>
          <p:nvPr>
            <p:ph type="ctrTitle"/>
          </p:nvPr>
        </p:nvSpPr>
        <p:spPr/>
        <p:txBody>
          <a:bodyPr/>
          <a:lstStyle/>
          <a:p>
            <a:r>
              <a:rPr lang="en-GB" dirty="0"/>
              <a:t>General Information</a:t>
            </a:r>
          </a:p>
        </p:txBody>
      </p:sp>
      <p:sp>
        <p:nvSpPr>
          <p:cNvPr id="2" name="TextBox 1">
            <a:extLst>
              <a:ext uri="{FF2B5EF4-FFF2-40B4-BE49-F238E27FC236}">
                <a16:creationId xmlns:a16="http://schemas.microsoft.com/office/drawing/2014/main" id="{1FD135B2-9851-A34F-F1D8-E776FBC07508}"/>
              </a:ext>
            </a:extLst>
          </p:cNvPr>
          <p:cNvSpPr txBox="1"/>
          <p:nvPr/>
        </p:nvSpPr>
        <p:spPr>
          <a:xfrm>
            <a:off x="1560352" y="1728132"/>
            <a:ext cx="2351497" cy="3170099"/>
          </a:xfrm>
          <a:prstGeom prst="rect">
            <a:avLst/>
          </a:prstGeom>
          <a:noFill/>
        </p:spPr>
        <p:txBody>
          <a:bodyPr wrap="square" rtlCol="0">
            <a:spAutoFit/>
          </a:bodyPr>
          <a:lstStyle/>
          <a:p>
            <a:r>
              <a:rPr lang="en-ZA" sz="20000" b="1" dirty="0">
                <a:solidFill>
                  <a:srgbClr val="0E4773">
                    <a:alpha val="90000"/>
                  </a:srgbClr>
                </a:solidFill>
                <a:latin typeface="Fira Sans" panose="020B0503050000020004" pitchFamily="34" charset="0"/>
                <a:ea typeface="Fira Sans" panose="020B0503050000020004" pitchFamily="34" charset="0"/>
              </a:rPr>
              <a:t>A</a:t>
            </a:r>
          </a:p>
        </p:txBody>
      </p:sp>
      <p:pic>
        <p:nvPicPr>
          <p:cNvPr id="5" name="Picture 4">
            <a:extLst>
              <a:ext uri="{FF2B5EF4-FFF2-40B4-BE49-F238E27FC236}">
                <a16:creationId xmlns:a16="http://schemas.microsoft.com/office/drawing/2014/main" id="{99EE8D71-E8C6-D45E-E2B0-7C4C00D7CC6B}"/>
              </a:ext>
            </a:extLst>
          </p:cNvPr>
          <p:cNvPicPr>
            <a:picLocks noChangeAspect="1"/>
          </p:cNvPicPr>
          <p:nvPr/>
        </p:nvPicPr>
        <p:blipFill rotWithShape="1">
          <a:blip r:embed="rId2"/>
          <a:srcRect l="25313" t="20694" r="43359" b="8243"/>
          <a:stretch/>
        </p:blipFill>
        <p:spPr>
          <a:xfrm>
            <a:off x="5859942" y="1219200"/>
            <a:ext cx="4317724" cy="5509160"/>
          </a:xfrm>
          <a:prstGeom prst="rect">
            <a:avLst/>
          </a:prstGeom>
        </p:spPr>
      </p:pic>
      <p:sp>
        <p:nvSpPr>
          <p:cNvPr id="7" name="TextBox 6">
            <a:extLst>
              <a:ext uri="{FF2B5EF4-FFF2-40B4-BE49-F238E27FC236}">
                <a16:creationId xmlns:a16="http://schemas.microsoft.com/office/drawing/2014/main" id="{3B6D6629-C843-4DEE-1F85-1EE6744B8105}"/>
              </a:ext>
            </a:extLst>
          </p:cNvPr>
          <p:cNvSpPr txBox="1"/>
          <p:nvPr/>
        </p:nvSpPr>
        <p:spPr>
          <a:xfrm>
            <a:off x="11781975" y="6551180"/>
            <a:ext cx="450937" cy="366292"/>
          </a:xfrm>
          <a:prstGeom prst="rect">
            <a:avLst/>
          </a:prstGeom>
          <a:noFill/>
        </p:spPr>
        <p:txBody>
          <a:bodyPr wrap="square" rtlCol="0">
            <a:spAutoFit/>
          </a:bodyPr>
          <a:lstStyle/>
          <a:p>
            <a:r>
              <a:rPr lang="en-ZA" dirty="0"/>
              <a:t>7</a:t>
            </a:r>
          </a:p>
        </p:txBody>
      </p:sp>
    </p:spTree>
    <p:extLst>
      <p:ext uri="{BB962C8B-B14F-4D97-AF65-F5344CB8AC3E}">
        <p14:creationId xmlns:p14="http://schemas.microsoft.com/office/powerpoint/2010/main" val="3128057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E15909-700E-B4AE-5EC7-3927F8129E1C}"/>
              </a:ext>
            </a:extLst>
          </p:cNvPr>
          <p:cNvSpPr>
            <a:spLocks noGrp="1"/>
          </p:cNvSpPr>
          <p:nvPr>
            <p:ph type="ctrTitle"/>
          </p:nvPr>
        </p:nvSpPr>
        <p:spPr/>
        <p:txBody>
          <a:bodyPr/>
          <a:lstStyle/>
          <a:p>
            <a:r>
              <a:rPr lang="en-GB" sz="3600" dirty="0"/>
              <a:t>PERFORMANCE INFORMATION</a:t>
            </a:r>
            <a:br>
              <a:rPr lang="en-GB" sz="3600" dirty="0"/>
            </a:br>
            <a:r>
              <a:rPr lang="en-GB" sz="3600" dirty="0"/>
              <a:t>AND OVERSIGHT REPORTING</a:t>
            </a:r>
          </a:p>
        </p:txBody>
      </p:sp>
      <p:sp>
        <p:nvSpPr>
          <p:cNvPr id="2" name="TextBox 1">
            <a:extLst>
              <a:ext uri="{FF2B5EF4-FFF2-40B4-BE49-F238E27FC236}">
                <a16:creationId xmlns:a16="http://schemas.microsoft.com/office/drawing/2014/main" id="{D4D82E1F-891A-2928-BDA2-E6A75CF68C4E}"/>
              </a:ext>
            </a:extLst>
          </p:cNvPr>
          <p:cNvSpPr txBox="1"/>
          <p:nvPr/>
        </p:nvSpPr>
        <p:spPr>
          <a:xfrm>
            <a:off x="1560352" y="1728132"/>
            <a:ext cx="2351497" cy="3170099"/>
          </a:xfrm>
          <a:prstGeom prst="rect">
            <a:avLst/>
          </a:prstGeom>
          <a:noFill/>
        </p:spPr>
        <p:txBody>
          <a:bodyPr wrap="square" rtlCol="0">
            <a:spAutoFit/>
          </a:bodyPr>
          <a:lstStyle/>
          <a:p>
            <a:r>
              <a:rPr lang="en-ZA" sz="20000" b="1" dirty="0">
                <a:solidFill>
                  <a:srgbClr val="B8263A">
                    <a:alpha val="90000"/>
                  </a:srgbClr>
                </a:solidFill>
                <a:latin typeface="Fira Sans" panose="020B0503050000020004" pitchFamily="34" charset="0"/>
                <a:ea typeface="Fira Sans" panose="020B0503050000020004" pitchFamily="34" charset="0"/>
              </a:rPr>
              <a:t>B</a:t>
            </a:r>
          </a:p>
        </p:txBody>
      </p:sp>
      <p:sp>
        <p:nvSpPr>
          <p:cNvPr id="6" name="TextBox 5">
            <a:extLst>
              <a:ext uri="{FF2B5EF4-FFF2-40B4-BE49-F238E27FC236}">
                <a16:creationId xmlns:a16="http://schemas.microsoft.com/office/drawing/2014/main" id="{A007A443-7BB8-BD7D-3331-A5FEA384D2EC}"/>
              </a:ext>
            </a:extLst>
          </p:cNvPr>
          <p:cNvSpPr txBox="1"/>
          <p:nvPr/>
        </p:nvSpPr>
        <p:spPr>
          <a:xfrm>
            <a:off x="5263461" y="2377213"/>
            <a:ext cx="6097656" cy="2308324"/>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It is the mandate of JICS to provide effective independent oversight of all places of detention managed by DCS. As at 31 March 2022, there were 243 correctional facilities in the country, five of which were temporarily closed for renovation.</a:t>
            </a:r>
            <a:endParaRPr lang="en-ZA"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FC4B8A7-D1A1-8AAD-7EB9-C831B0D4D531}"/>
              </a:ext>
            </a:extLst>
          </p:cNvPr>
          <p:cNvSpPr txBox="1"/>
          <p:nvPr/>
        </p:nvSpPr>
        <p:spPr>
          <a:xfrm>
            <a:off x="11781975" y="6551180"/>
            <a:ext cx="450937" cy="366292"/>
          </a:xfrm>
          <a:prstGeom prst="rect">
            <a:avLst/>
          </a:prstGeom>
          <a:noFill/>
        </p:spPr>
        <p:txBody>
          <a:bodyPr wrap="square" rtlCol="0">
            <a:spAutoFit/>
          </a:bodyPr>
          <a:lstStyle/>
          <a:p>
            <a:r>
              <a:rPr lang="en-ZA" dirty="0"/>
              <a:t>8</a:t>
            </a:r>
          </a:p>
        </p:txBody>
      </p:sp>
    </p:spTree>
    <p:extLst>
      <p:ext uri="{BB962C8B-B14F-4D97-AF65-F5344CB8AC3E}">
        <p14:creationId xmlns:p14="http://schemas.microsoft.com/office/powerpoint/2010/main" val="3591621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306884F5-FED7-08FB-0F1E-775FF8C2C1BF}"/>
              </a:ext>
            </a:extLst>
          </p:cNvPr>
          <p:cNvSpPr>
            <a:spLocks noGrp="1"/>
          </p:cNvSpPr>
          <p:nvPr>
            <p:ph type="ctrTitle"/>
          </p:nvPr>
        </p:nvSpPr>
        <p:spPr/>
        <p:txBody>
          <a:bodyPr/>
          <a:lstStyle/>
          <a:p>
            <a:r>
              <a:rPr lang="en-GB" dirty="0"/>
              <a:t>Trends</a:t>
            </a:r>
          </a:p>
        </p:txBody>
      </p:sp>
      <p:sp>
        <p:nvSpPr>
          <p:cNvPr id="2" name="object 2">
            <a:extLst>
              <a:ext uri="{FF2B5EF4-FFF2-40B4-BE49-F238E27FC236}">
                <a16:creationId xmlns:a16="http://schemas.microsoft.com/office/drawing/2014/main" id="{0A9A4C86-D79A-EC66-E17D-744E6F3BC107}"/>
              </a:ext>
            </a:extLst>
          </p:cNvPr>
          <p:cNvSpPr/>
          <p:nvPr/>
        </p:nvSpPr>
        <p:spPr>
          <a:xfrm>
            <a:off x="457200" y="1879600"/>
            <a:ext cx="1777364" cy="2974340"/>
          </a:xfrm>
          <a:custGeom>
            <a:avLst/>
            <a:gdLst/>
            <a:ahLst/>
            <a:cxnLst/>
            <a:rect l="l" t="t" r="r" b="b"/>
            <a:pathLst>
              <a:path w="1777364" h="2974340">
                <a:moveTo>
                  <a:pt x="0" y="2974225"/>
                </a:moveTo>
                <a:lnTo>
                  <a:pt x="1777263" y="2974225"/>
                </a:lnTo>
                <a:lnTo>
                  <a:pt x="1777263" y="0"/>
                </a:lnTo>
                <a:lnTo>
                  <a:pt x="0" y="0"/>
                </a:lnTo>
                <a:lnTo>
                  <a:pt x="0" y="2974225"/>
                </a:lnTo>
                <a:close/>
              </a:path>
            </a:pathLst>
          </a:custGeom>
          <a:solidFill>
            <a:srgbClr val="E1E2E3"/>
          </a:solidFill>
        </p:spPr>
        <p:txBody>
          <a:bodyPr wrap="square" lIns="0" tIns="0" rIns="0" bIns="0" rtlCol="0"/>
          <a:lstStyle/>
          <a:p>
            <a:endParaRPr/>
          </a:p>
        </p:txBody>
      </p:sp>
      <p:sp>
        <p:nvSpPr>
          <p:cNvPr id="3" name="object 3">
            <a:extLst>
              <a:ext uri="{FF2B5EF4-FFF2-40B4-BE49-F238E27FC236}">
                <a16:creationId xmlns:a16="http://schemas.microsoft.com/office/drawing/2014/main" id="{B9CAC592-DD37-0171-C4C7-18AB6D1325F2}"/>
              </a:ext>
            </a:extLst>
          </p:cNvPr>
          <p:cNvSpPr txBox="1"/>
          <p:nvPr/>
        </p:nvSpPr>
        <p:spPr>
          <a:xfrm>
            <a:off x="457200" y="4047942"/>
            <a:ext cx="1777364" cy="488950"/>
          </a:xfrm>
          <a:prstGeom prst="rect">
            <a:avLst/>
          </a:prstGeom>
        </p:spPr>
        <p:txBody>
          <a:bodyPr vert="horz" wrap="square" lIns="0" tIns="54610" rIns="0" bIns="0" rtlCol="0">
            <a:spAutoFit/>
          </a:bodyPr>
          <a:lstStyle/>
          <a:p>
            <a:pPr marL="253365" marR="163830" indent="-81915">
              <a:lnSpc>
                <a:spcPts val="1660"/>
              </a:lnSpc>
              <a:spcBef>
                <a:spcPts val="430"/>
              </a:spcBef>
            </a:pPr>
            <a:r>
              <a:rPr sz="1650" spc="-15" dirty="0">
                <a:solidFill>
                  <a:srgbClr val="0E4773"/>
                </a:solidFill>
                <a:latin typeface="Fira Sans Medium"/>
                <a:cs typeface="Fira Sans Medium"/>
              </a:rPr>
              <a:t>Covid-19</a:t>
            </a:r>
            <a:r>
              <a:rPr sz="1650" spc="-65" dirty="0">
                <a:solidFill>
                  <a:srgbClr val="0E4773"/>
                </a:solidFill>
                <a:latin typeface="Fira Sans Medium"/>
                <a:cs typeface="Fira Sans Medium"/>
              </a:rPr>
              <a:t> </a:t>
            </a:r>
            <a:r>
              <a:rPr sz="1650" dirty="0">
                <a:solidFill>
                  <a:srgbClr val="0E4773"/>
                </a:solidFill>
                <a:latin typeface="Fira Sans Medium"/>
                <a:cs typeface="Fira Sans Medium"/>
              </a:rPr>
              <a:t>under  </a:t>
            </a:r>
            <a:r>
              <a:rPr sz="1650" spc="-5" dirty="0">
                <a:solidFill>
                  <a:srgbClr val="0E4773"/>
                </a:solidFill>
                <a:latin typeface="Fira Sans Medium"/>
                <a:cs typeface="Fira Sans Medium"/>
              </a:rPr>
              <a:t>incarceration</a:t>
            </a:r>
            <a:endParaRPr sz="1650">
              <a:latin typeface="Fira Sans Medium"/>
              <a:cs typeface="Fira Sans Medium"/>
            </a:endParaRPr>
          </a:p>
        </p:txBody>
      </p:sp>
      <p:sp>
        <p:nvSpPr>
          <p:cNvPr id="4" name="object 4">
            <a:extLst>
              <a:ext uri="{FF2B5EF4-FFF2-40B4-BE49-F238E27FC236}">
                <a16:creationId xmlns:a16="http://schemas.microsoft.com/office/drawing/2014/main" id="{D6B9F666-F5EE-D8B1-AB79-E2C4B14C7388}"/>
              </a:ext>
            </a:extLst>
          </p:cNvPr>
          <p:cNvSpPr/>
          <p:nvPr/>
        </p:nvSpPr>
        <p:spPr>
          <a:xfrm>
            <a:off x="632866" y="2309887"/>
            <a:ext cx="391160" cy="0"/>
          </a:xfrm>
          <a:custGeom>
            <a:avLst/>
            <a:gdLst/>
            <a:ahLst/>
            <a:cxnLst/>
            <a:rect l="l" t="t" r="r" b="b"/>
            <a:pathLst>
              <a:path w="391159">
                <a:moveTo>
                  <a:pt x="0" y="0"/>
                </a:moveTo>
                <a:lnTo>
                  <a:pt x="391033" y="0"/>
                </a:lnTo>
              </a:path>
            </a:pathLst>
          </a:custGeom>
          <a:ln w="46812">
            <a:solidFill>
              <a:srgbClr val="E1E2E3"/>
            </a:solidFill>
          </a:ln>
        </p:spPr>
        <p:txBody>
          <a:bodyPr wrap="square" lIns="0" tIns="0" rIns="0" bIns="0" rtlCol="0"/>
          <a:lstStyle/>
          <a:p>
            <a:endParaRPr/>
          </a:p>
        </p:txBody>
      </p:sp>
      <p:sp>
        <p:nvSpPr>
          <p:cNvPr id="5" name="object 5">
            <a:extLst>
              <a:ext uri="{FF2B5EF4-FFF2-40B4-BE49-F238E27FC236}">
                <a16:creationId xmlns:a16="http://schemas.microsoft.com/office/drawing/2014/main" id="{0A17DE1C-BA87-0F7A-C452-9DB0BABE85C5}"/>
              </a:ext>
            </a:extLst>
          </p:cNvPr>
          <p:cNvSpPr/>
          <p:nvPr/>
        </p:nvSpPr>
        <p:spPr>
          <a:xfrm>
            <a:off x="1667762" y="2309887"/>
            <a:ext cx="391160" cy="0"/>
          </a:xfrm>
          <a:custGeom>
            <a:avLst/>
            <a:gdLst/>
            <a:ahLst/>
            <a:cxnLst/>
            <a:rect l="l" t="t" r="r" b="b"/>
            <a:pathLst>
              <a:path w="391160">
                <a:moveTo>
                  <a:pt x="0" y="0"/>
                </a:moveTo>
                <a:lnTo>
                  <a:pt x="391033" y="0"/>
                </a:lnTo>
              </a:path>
            </a:pathLst>
          </a:custGeom>
          <a:ln w="46812">
            <a:solidFill>
              <a:srgbClr val="E1E2E3"/>
            </a:solidFill>
          </a:ln>
        </p:spPr>
        <p:txBody>
          <a:bodyPr wrap="square" lIns="0" tIns="0" rIns="0" bIns="0" rtlCol="0"/>
          <a:lstStyle/>
          <a:p>
            <a:endParaRPr/>
          </a:p>
        </p:txBody>
      </p:sp>
      <p:sp>
        <p:nvSpPr>
          <p:cNvPr id="6" name="object 6">
            <a:extLst>
              <a:ext uri="{FF2B5EF4-FFF2-40B4-BE49-F238E27FC236}">
                <a16:creationId xmlns:a16="http://schemas.microsoft.com/office/drawing/2014/main" id="{64875115-7E66-14A9-0594-440861040495}"/>
              </a:ext>
            </a:extLst>
          </p:cNvPr>
          <p:cNvSpPr/>
          <p:nvPr/>
        </p:nvSpPr>
        <p:spPr>
          <a:xfrm>
            <a:off x="6157480" y="1879600"/>
            <a:ext cx="1777364" cy="2974340"/>
          </a:xfrm>
          <a:custGeom>
            <a:avLst/>
            <a:gdLst/>
            <a:ahLst/>
            <a:cxnLst/>
            <a:rect l="l" t="t" r="r" b="b"/>
            <a:pathLst>
              <a:path w="1777365" h="2974340">
                <a:moveTo>
                  <a:pt x="0" y="2974225"/>
                </a:moveTo>
                <a:lnTo>
                  <a:pt x="1777263" y="2974225"/>
                </a:lnTo>
                <a:lnTo>
                  <a:pt x="1777263" y="0"/>
                </a:lnTo>
                <a:lnTo>
                  <a:pt x="0" y="0"/>
                </a:lnTo>
                <a:lnTo>
                  <a:pt x="0" y="2974225"/>
                </a:lnTo>
                <a:close/>
              </a:path>
            </a:pathLst>
          </a:custGeom>
          <a:solidFill>
            <a:srgbClr val="E1E2E3"/>
          </a:solidFill>
        </p:spPr>
        <p:txBody>
          <a:bodyPr wrap="square" lIns="0" tIns="0" rIns="0" bIns="0" rtlCol="0"/>
          <a:lstStyle/>
          <a:p>
            <a:endParaRPr/>
          </a:p>
        </p:txBody>
      </p:sp>
      <p:sp>
        <p:nvSpPr>
          <p:cNvPr id="7" name="object 7">
            <a:extLst>
              <a:ext uri="{FF2B5EF4-FFF2-40B4-BE49-F238E27FC236}">
                <a16:creationId xmlns:a16="http://schemas.microsoft.com/office/drawing/2014/main" id="{0FB0D8C4-DB00-82AF-DA39-24B656E278BE}"/>
              </a:ext>
            </a:extLst>
          </p:cNvPr>
          <p:cNvSpPr txBox="1"/>
          <p:nvPr/>
        </p:nvSpPr>
        <p:spPr>
          <a:xfrm>
            <a:off x="6157480" y="4047942"/>
            <a:ext cx="1777364" cy="278765"/>
          </a:xfrm>
          <a:prstGeom prst="rect">
            <a:avLst/>
          </a:prstGeom>
        </p:spPr>
        <p:txBody>
          <a:bodyPr vert="horz" wrap="square" lIns="0" tIns="13335" rIns="0" bIns="0" rtlCol="0">
            <a:spAutoFit/>
          </a:bodyPr>
          <a:lstStyle/>
          <a:p>
            <a:pPr marL="309880">
              <a:lnSpc>
                <a:spcPct val="100000"/>
              </a:lnSpc>
              <a:spcBef>
                <a:spcPts val="105"/>
              </a:spcBef>
            </a:pPr>
            <a:r>
              <a:rPr sz="1650" dirty="0">
                <a:solidFill>
                  <a:srgbClr val="0E4773"/>
                </a:solidFill>
                <a:latin typeface="Fira Sans Medium"/>
                <a:cs typeface="Fira Sans Medium"/>
              </a:rPr>
              <a:t>Segregation</a:t>
            </a:r>
            <a:endParaRPr sz="1650">
              <a:latin typeface="Fira Sans Medium"/>
              <a:cs typeface="Fira Sans Medium"/>
            </a:endParaRPr>
          </a:p>
        </p:txBody>
      </p:sp>
      <p:sp>
        <p:nvSpPr>
          <p:cNvPr id="8" name="object 8">
            <a:extLst>
              <a:ext uri="{FF2B5EF4-FFF2-40B4-BE49-F238E27FC236}">
                <a16:creationId xmlns:a16="http://schemas.microsoft.com/office/drawing/2014/main" id="{7E6D1DBD-BC24-5061-30F8-E3788A58EF78}"/>
              </a:ext>
            </a:extLst>
          </p:cNvPr>
          <p:cNvSpPr/>
          <p:nvPr/>
        </p:nvSpPr>
        <p:spPr>
          <a:xfrm>
            <a:off x="6333140" y="2309887"/>
            <a:ext cx="391160" cy="0"/>
          </a:xfrm>
          <a:custGeom>
            <a:avLst/>
            <a:gdLst/>
            <a:ahLst/>
            <a:cxnLst/>
            <a:rect l="l" t="t" r="r" b="b"/>
            <a:pathLst>
              <a:path w="391159">
                <a:moveTo>
                  <a:pt x="0" y="0"/>
                </a:moveTo>
                <a:lnTo>
                  <a:pt x="391033" y="0"/>
                </a:lnTo>
              </a:path>
            </a:pathLst>
          </a:custGeom>
          <a:ln w="46812">
            <a:solidFill>
              <a:srgbClr val="E1E2E3"/>
            </a:solidFill>
          </a:ln>
        </p:spPr>
        <p:txBody>
          <a:bodyPr wrap="square" lIns="0" tIns="0" rIns="0" bIns="0" rtlCol="0"/>
          <a:lstStyle/>
          <a:p>
            <a:endParaRPr/>
          </a:p>
        </p:txBody>
      </p:sp>
      <p:sp>
        <p:nvSpPr>
          <p:cNvPr id="9" name="object 9">
            <a:extLst>
              <a:ext uri="{FF2B5EF4-FFF2-40B4-BE49-F238E27FC236}">
                <a16:creationId xmlns:a16="http://schemas.microsoft.com/office/drawing/2014/main" id="{490B4492-F399-D344-087E-4E19A0AA18C5}"/>
              </a:ext>
            </a:extLst>
          </p:cNvPr>
          <p:cNvSpPr/>
          <p:nvPr/>
        </p:nvSpPr>
        <p:spPr>
          <a:xfrm>
            <a:off x="7368037" y="2309887"/>
            <a:ext cx="391160" cy="0"/>
          </a:xfrm>
          <a:custGeom>
            <a:avLst/>
            <a:gdLst/>
            <a:ahLst/>
            <a:cxnLst/>
            <a:rect l="l" t="t" r="r" b="b"/>
            <a:pathLst>
              <a:path w="391159">
                <a:moveTo>
                  <a:pt x="0" y="0"/>
                </a:moveTo>
                <a:lnTo>
                  <a:pt x="391033" y="0"/>
                </a:lnTo>
              </a:path>
            </a:pathLst>
          </a:custGeom>
          <a:ln w="46812">
            <a:solidFill>
              <a:srgbClr val="E1E2E3"/>
            </a:solidFill>
          </a:ln>
        </p:spPr>
        <p:txBody>
          <a:bodyPr wrap="square" lIns="0" tIns="0" rIns="0" bIns="0" rtlCol="0"/>
          <a:lstStyle/>
          <a:p>
            <a:endParaRPr/>
          </a:p>
        </p:txBody>
      </p:sp>
      <p:sp>
        <p:nvSpPr>
          <p:cNvPr id="10" name="object 10">
            <a:extLst>
              <a:ext uri="{FF2B5EF4-FFF2-40B4-BE49-F238E27FC236}">
                <a16:creationId xmlns:a16="http://schemas.microsoft.com/office/drawing/2014/main" id="{59BB6AAC-6339-60A1-D0C8-4DC330B454EA}"/>
              </a:ext>
            </a:extLst>
          </p:cNvPr>
          <p:cNvSpPr/>
          <p:nvPr/>
        </p:nvSpPr>
        <p:spPr>
          <a:xfrm>
            <a:off x="2357297" y="1879600"/>
            <a:ext cx="1777364" cy="2974340"/>
          </a:xfrm>
          <a:custGeom>
            <a:avLst/>
            <a:gdLst/>
            <a:ahLst/>
            <a:cxnLst/>
            <a:rect l="l" t="t" r="r" b="b"/>
            <a:pathLst>
              <a:path w="1777364" h="2974340">
                <a:moveTo>
                  <a:pt x="0" y="2974225"/>
                </a:moveTo>
                <a:lnTo>
                  <a:pt x="1777263" y="2974225"/>
                </a:lnTo>
                <a:lnTo>
                  <a:pt x="1777263" y="0"/>
                </a:lnTo>
                <a:lnTo>
                  <a:pt x="0" y="0"/>
                </a:lnTo>
                <a:lnTo>
                  <a:pt x="0" y="2974225"/>
                </a:lnTo>
                <a:close/>
              </a:path>
            </a:pathLst>
          </a:custGeom>
          <a:solidFill>
            <a:srgbClr val="E1E2E3"/>
          </a:solidFill>
        </p:spPr>
        <p:txBody>
          <a:bodyPr wrap="square" lIns="0" tIns="0" rIns="0" bIns="0" rtlCol="0"/>
          <a:lstStyle/>
          <a:p>
            <a:endParaRPr/>
          </a:p>
        </p:txBody>
      </p:sp>
      <p:sp>
        <p:nvSpPr>
          <p:cNvPr id="11" name="object 11">
            <a:extLst>
              <a:ext uri="{FF2B5EF4-FFF2-40B4-BE49-F238E27FC236}">
                <a16:creationId xmlns:a16="http://schemas.microsoft.com/office/drawing/2014/main" id="{6A2D5D3A-0F1D-EA8E-A077-49DE45645D1D}"/>
              </a:ext>
            </a:extLst>
          </p:cNvPr>
          <p:cNvSpPr txBox="1"/>
          <p:nvPr/>
        </p:nvSpPr>
        <p:spPr>
          <a:xfrm>
            <a:off x="2357297" y="4047942"/>
            <a:ext cx="1777364" cy="278765"/>
          </a:xfrm>
          <a:prstGeom prst="rect">
            <a:avLst/>
          </a:prstGeom>
        </p:spPr>
        <p:txBody>
          <a:bodyPr vert="horz" wrap="square" lIns="0" tIns="13335" rIns="0" bIns="0" rtlCol="0">
            <a:spAutoFit/>
          </a:bodyPr>
          <a:lstStyle/>
          <a:p>
            <a:pPr marL="315595">
              <a:lnSpc>
                <a:spcPct val="100000"/>
              </a:lnSpc>
              <a:spcBef>
                <a:spcPts val="105"/>
              </a:spcBef>
            </a:pPr>
            <a:r>
              <a:rPr sz="1650" dirty="0">
                <a:solidFill>
                  <a:srgbClr val="0E4773"/>
                </a:solidFill>
                <a:latin typeface="Fira Sans Medium"/>
                <a:cs typeface="Fira Sans Medium"/>
              </a:rPr>
              <a:t>Use of</a:t>
            </a:r>
            <a:r>
              <a:rPr sz="1650" spc="-20" dirty="0">
                <a:solidFill>
                  <a:srgbClr val="0E4773"/>
                </a:solidFill>
                <a:latin typeface="Fira Sans Medium"/>
                <a:cs typeface="Fira Sans Medium"/>
              </a:rPr>
              <a:t> </a:t>
            </a:r>
            <a:r>
              <a:rPr sz="1650" spc="-10" dirty="0">
                <a:solidFill>
                  <a:srgbClr val="0E4773"/>
                </a:solidFill>
                <a:latin typeface="Fira Sans Medium"/>
                <a:cs typeface="Fira Sans Medium"/>
              </a:rPr>
              <a:t>force</a:t>
            </a:r>
            <a:endParaRPr sz="1650">
              <a:latin typeface="Fira Sans Medium"/>
              <a:cs typeface="Fira Sans Medium"/>
            </a:endParaRPr>
          </a:p>
        </p:txBody>
      </p:sp>
      <p:sp>
        <p:nvSpPr>
          <p:cNvPr id="12" name="object 12">
            <a:extLst>
              <a:ext uri="{FF2B5EF4-FFF2-40B4-BE49-F238E27FC236}">
                <a16:creationId xmlns:a16="http://schemas.microsoft.com/office/drawing/2014/main" id="{E8E20725-3BF1-630C-A02D-0688074946DB}"/>
              </a:ext>
            </a:extLst>
          </p:cNvPr>
          <p:cNvSpPr/>
          <p:nvPr/>
        </p:nvSpPr>
        <p:spPr>
          <a:xfrm>
            <a:off x="2532956" y="2309887"/>
            <a:ext cx="391160" cy="0"/>
          </a:xfrm>
          <a:custGeom>
            <a:avLst/>
            <a:gdLst/>
            <a:ahLst/>
            <a:cxnLst/>
            <a:rect l="l" t="t" r="r" b="b"/>
            <a:pathLst>
              <a:path w="391160">
                <a:moveTo>
                  <a:pt x="0" y="0"/>
                </a:moveTo>
                <a:lnTo>
                  <a:pt x="391033" y="0"/>
                </a:lnTo>
              </a:path>
            </a:pathLst>
          </a:custGeom>
          <a:ln w="46812">
            <a:solidFill>
              <a:srgbClr val="E1E2E3"/>
            </a:solidFill>
          </a:ln>
        </p:spPr>
        <p:txBody>
          <a:bodyPr wrap="square" lIns="0" tIns="0" rIns="0" bIns="0" rtlCol="0"/>
          <a:lstStyle/>
          <a:p>
            <a:endParaRPr/>
          </a:p>
        </p:txBody>
      </p:sp>
      <p:sp>
        <p:nvSpPr>
          <p:cNvPr id="13" name="object 13">
            <a:extLst>
              <a:ext uri="{FF2B5EF4-FFF2-40B4-BE49-F238E27FC236}">
                <a16:creationId xmlns:a16="http://schemas.microsoft.com/office/drawing/2014/main" id="{59A10A9E-FF7D-8935-9D95-EC86A022420E}"/>
              </a:ext>
            </a:extLst>
          </p:cNvPr>
          <p:cNvSpPr/>
          <p:nvPr/>
        </p:nvSpPr>
        <p:spPr>
          <a:xfrm>
            <a:off x="3567852" y="2309887"/>
            <a:ext cx="391160" cy="0"/>
          </a:xfrm>
          <a:custGeom>
            <a:avLst/>
            <a:gdLst/>
            <a:ahLst/>
            <a:cxnLst/>
            <a:rect l="l" t="t" r="r" b="b"/>
            <a:pathLst>
              <a:path w="391160">
                <a:moveTo>
                  <a:pt x="0" y="0"/>
                </a:moveTo>
                <a:lnTo>
                  <a:pt x="391033" y="0"/>
                </a:lnTo>
              </a:path>
            </a:pathLst>
          </a:custGeom>
          <a:ln w="46812">
            <a:solidFill>
              <a:srgbClr val="E1E2E3"/>
            </a:solidFill>
          </a:ln>
        </p:spPr>
        <p:txBody>
          <a:bodyPr wrap="square" lIns="0" tIns="0" rIns="0" bIns="0" rtlCol="0"/>
          <a:lstStyle/>
          <a:p>
            <a:endParaRPr/>
          </a:p>
        </p:txBody>
      </p:sp>
      <p:sp>
        <p:nvSpPr>
          <p:cNvPr id="14" name="object 14">
            <a:extLst>
              <a:ext uri="{FF2B5EF4-FFF2-40B4-BE49-F238E27FC236}">
                <a16:creationId xmlns:a16="http://schemas.microsoft.com/office/drawing/2014/main" id="{65AD4EBC-3BD3-8396-2B2D-E5A8FF5C7A81}"/>
              </a:ext>
            </a:extLst>
          </p:cNvPr>
          <p:cNvSpPr/>
          <p:nvPr/>
        </p:nvSpPr>
        <p:spPr>
          <a:xfrm>
            <a:off x="8057565" y="1879600"/>
            <a:ext cx="1777364" cy="2974340"/>
          </a:xfrm>
          <a:custGeom>
            <a:avLst/>
            <a:gdLst/>
            <a:ahLst/>
            <a:cxnLst/>
            <a:rect l="l" t="t" r="r" b="b"/>
            <a:pathLst>
              <a:path w="1777365" h="2974340">
                <a:moveTo>
                  <a:pt x="0" y="2974225"/>
                </a:moveTo>
                <a:lnTo>
                  <a:pt x="1777263" y="2974225"/>
                </a:lnTo>
                <a:lnTo>
                  <a:pt x="1777263" y="0"/>
                </a:lnTo>
                <a:lnTo>
                  <a:pt x="0" y="0"/>
                </a:lnTo>
                <a:lnTo>
                  <a:pt x="0" y="2974225"/>
                </a:lnTo>
                <a:close/>
              </a:path>
            </a:pathLst>
          </a:custGeom>
          <a:solidFill>
            <a:srgbClr val="E1E2E3"/>
          </a:solidFill>
        </p:spPr>
        <p:txBody>
          <a:bodyPr wrap="square" lIns="0" tIns="0" rIns="0" bIns="0" rtlCol="0"/>
          <a:lstStyle/>
          <a:p>
            <a:endParaRPr/>
          </a:p>
        </p:txBody>
      </p:sp>
      <p:sp>
        <p:nvSpPr>
          <p:cNvPr id="15" name="object 15">
            <a:extLst>
              <a:ext uri="{FF2B5EF4-FFF2-40B4-BE49-F238E27FC236}">
                <a16:creationId xmlns:a16="http://schemas.microsoft.com/office/drawing/2014/main" id="{5B9300B0-ABAA-57D4-3E13-9A9D56F01F02}"/>
              </a:ext>
            </a:extLst>
          </p:cNvPr>
          <p:cNvSpPr txBox="1"/>
          <p:nvPr/>
        </p:nvSpPr>
        <p:spPr>
          <a:xfrm>
            <a:off x="8057565" y="4047942"/>
            <a:ext cx="1777364" cy="488950"/>
          </a:xfrm>
          <a:prstGeom prst="rect">
            <a:avLst/>
          </a:prstGeom>
        </p:spPr>
        <p:txBody>
          <a:bodyPr vert="horz" wrap="square" lIns="0" tIns="54610" rIns="0" bIns="0" rtlCol="0">
            <a:spAutoFit/>
          </a:bodyPr>
          <a:lstStyle/>
          <a:p>
            <a:pPr marL="422909" marR="340360" indent="-74930">
              <a:lnSpc>
                <a:spcPts val="1660"/>
              </a:lnSpc>
              <a:spcBef>
                <a:spcPts val="430"/>
              </a:spcBef>
            </a:pPr>
            <a:r>
              <a:rPr sz="1650" spc="-5" dirty="0">
                <a:solidFill>
                  <a:srgbClr val="0E4773"/>
                </a:solidFill>
                <a:latin typeface="Fira Sans Medium"/>
                <a:cs typeface="Fira Sans Medium"/>
              </a:rPr>
              <a:t>M</a:t>
            </a:r>
            <a:r>
              <a:rPr sz="1650" dirty="0">
                <a:solidFill>
                  <a:srgbClr val="0E4773"/>
                </a:solidFill>
                <a:latin typeface="Fira Sans Medium"/>
                <a:cs typeface="Fira Sans Medium"/>
              </a:rPr>
              <a:t>echanical  </a:t>
            </a:r>
            <a:r>
              <a:rPr sz="1650" spc="-5" dirty="0">
                <a:solidFill>
                  <a:srgbClr val="0E4773"/>
                </a:solidFill>
                <a:latin typeface="Fira Sans Medium"/>
                <a:cs typeface="Fira Sans Medium"/>
              </a:rPr>
              <a:t>restraints</a:t>
            </a:r>
            <a:endParaRPr sz="1650">
              <a:latin typeface="Fira Sans Medium"/>
              <a:cs typeface="Fira Sans Medium"/>
            </a:endParaRPr>
          </a:p>
        </p:txBody>
      </p:sp>
      <p:sp>
        <p:nvSpPr>
          <p:cNvPr id="16" name="object 16">
            <a:extLst>
              <a:ext uri="{FF2B5EF4-FFF2-40B4-BE49-F238E27FC236}">
                <a16:creationId xmlns:a16="http://schemas.microsoft.com/office/drawing/2014/main" id="{08B5E953-CC1E-6910-159E-EDD7A0AA82D5}"/>
              </a:ext>
            </a:extLst>
          </p:cNvPr>
          <p:cNvSpPr/>
          <p:nvPr/>
        </p:nvSpPr>
        <p:spPr>
          <a:xfrm>
            <a:off x="8233232" y="2309887"/>
            <a:ext cx="391160" cy="0"/>
          </a:xfrm>
          <a:custGeom>
            <a:avLst/>
            <a:gdLst/>
            <a:ahLst/>
            <a:cxnLst/>
            <a:rect l="l" t="t" r="r" b="b"/>
            <a:pathLst>
              <a:path w="391159">
                <a:moveTo>
                  <a:pt x="0" y="0"/>
                </a:moveTo>
                <a:lnTo>
                  <a:pt x="391033" y="0"/>
                </a:lnTo>
              </a:path>
            </a:pathLst>
          </a:custGeom>
          <a:ln w="46812">
            <a:solidFill>
              <a:srgbClr val="E1E2E3"/>
            </a:solidFill>
          </a:ln>
        </p:spPr>
        <p:txBody>
          <a:bodyPr wrap="square" lIns="0" tIns="0" rIns="0" bIns="0" rtlCol="0"/>
          <a:lstStyle/>
          <a:p>
            <a:endParaRPr/>
          </a:p>
        </p:txBody>
      </p:sp>
      <p:sp>
        <p:nvSpPr>
          <p:cNvPr id="17" name="object 17">
            <a:extLst>
              <a:ext uri="{FF2B5EF4-FFF2-40B4-BE49-F238E27FC236}">
                <a16:creationId xmlns:a16="http://schemas.microsoft.com/office/drawing/2014/main" id="{E86A5194-5048-4F4B-C604-0D7F67FACB45}"/>
              </a:ext>
            </a:extLst>
          </p:cNvPr>
          <p:cNvSpPr/>
          <p:nvPr/>
        </p:nvSpPr>
        <p:spPr>
          <a:xfrm>
            <a:off x="9268128" y="2309887"/>
            <a:ext cx="391160" cy="0"/>
          </a:xfrm>
          <a:custGeom>
            <a:avLst/>
            <a:gdLst/>
            <a:ahLst/>
            <a:cxnLst/>
            <a:rect l="l" t="t" r="r" b="b"/>
            <a:pathLst>
              <a:path w="391159">
                <a:moveTo>
                  <a:pt x="0" y="0"/>
                </a:moveTo>
                <a:lnTo>
                  <a:pt x="391033" y="0"/>
                </a:lnTo>
              </a:path>
            </a:pathLst>
          </a:custGeom>
          <a:ln w="46812">
            <a:solidFill>
              <a:srgbClr val="E1E2E3"/>
            </a:solidFill>
          </a:ln>
        </p:spPr>
        <p:txBody>
          <a:bodyPr wrap="square" lIns="0" tIns="0" rIns="0" bIns="0" rtlCol="0"/>
          <a:lstStyle/>
          <a:p>
            <a:endParaRPr/>
          </a:p>
        </p:txBody>
      </p:sp>
      <p:sp>
        <p:nvSpPr>
          <p:cNvPr id="18" name="object 18">
            <a:extLst>
              <a:ext uri="{FF2B5EF4-FFF2-40B4-BE49-F238E27FC236}">
                <a16:creationId xmlns:a16="http://schemas.microsoft.com/office/drawing/2014/main" id="{20AF6C7E-495E-91FB-14EF-B1E1CF19545F}"/>
              </a:ext>
            </a:extLst>
          </p:cNvPr>
          <p:cNvSpPr/>
          <p:nvPr/>
        </p:nvSpPr>
        <p:spPr>
          <a:xfrm>
            <a:off x="4257382" y="1879600"/>
            <a:ext cx="1777364" cy="2974340"/>
          </a:xfrm>
          <a:custGeom>
            <a:avLst/>
            <a:gdLst/>
            <a:ahLst/>
            <a:cxnLst/>
            <a:rect l="l" t="t" r="r" b="b"/>
            <a:pathLst>
              <a:path w="1777364" h="2974340">
                <a:moveTo>
                  <a:pt x="0" y="2974225"/>
                </a:moveTo>
                <a:lnTo>
                  <a:pt x="1777263" y="2974225"/>
                </a:lnTo>
                <a:lnTo>
                  <a:pt x="1777263" y="0"/>
                </a:lnTo>
                <a:lnTo>
                  <a:pt x="0" y="0"/>
                </a:lnTo>
                <a:lnTo>
                  <a:pt x="0" y="2974225"/>
                </a:lnTo>
                <a:close/>
              </a:path>
            </a:pathLst>
          </a:custGeom>
          <a:solidFill>
            <a:srgbClr val="E1E2E3"/>
          </a:solidFill>
        </p:spPr>
        <p:txBody>
          <a:bodyPr wrap="square" lIns="0" tIns="0" rIns="0" bIns="0" rtlCol="0"/>
          <a:lstStyle/>
          <a:p>
            <a:endParaRPr/>
          </a:p>
        </p:txBody>
      </p:sp>
      <p:sp>
        <p:nvSpPr>
          <p:cNvPr id="19" name="object 19">
            <a:extLst>
              <a:ext uri="{FF2B5EF4-FFF2-40B4-BE49-F238E27FC236}">
                <a16:creationId xmlns:a16="http://schemas.microsoft.com/office/drawing/2014/main" id="{D77BAFA5-4203-4984-893C-6AD7F7AA831C}"/>
              </a:ext>
            </a:extLst>
          </p:cNvPr>
          <p:cNvSpPr txBox="1"/>
          <p:nvPr/>
        </p:nvSpPr>
        <p:spPr>
          <a:xfrm>
            <a:off x="4257382" y="4047942"/>
            <a:ext cx="1777364" cy="488950"/>
          </a:xfrm>
          <a:prstGeom prst="rect">
            <a:avLst/>
          </a:prstGeom>
        </p:spPr>
        <p:txBody>
          <a:bodyPr vert="horz" wrap="square" lIns="0" tIns="54610" rIns="0" bIns="0" rtlCol="0">
            <a:spAutoFit/>
          </a:bodyPr>
          <a:lstStyle/>
          <a:p>
            <a:pPr marL="435609" marR="361315" indent="-66675">
              <a:lnSpc>
                <a:spcPts val="1660"/>
              </a:lnSpc>
              <a:spcBef>
                <a:spcPts val="430"/>
              </a:spcBef>
            </a:pPr>
            <a:r>
              <a:rPr sz="1650" spc="0" dirty="0">
                <a:solidFill>
                  <a:srgbClr val="0E4773"/>
                </a:solidFill>
                <a:latin typeface="Fira Sans Medium"/>
                <a:cs typeface="Fira Sans Medium"/>
              </a:rPr>
              <a:t>Manda</a:t>
            </a:r>
            <a:r>
              <a:rPr sz="1650" spc="-20" dirty="0">
                <a:solidFill>
                  <a:srgbClr val="0E4773"/>
                </a:solidFill>
                <a:latin typeface="Fira Sans Medium"/>
                <a:cs typeface="Fira Sans Medium"/>
              </a:rPr>
              <a:t>t</a:t>
            </a:r>
            <a:r>
              <a:rPr sz="1650" dirty="0">
                <a:solidFill>
                  <a:srgbClr val="0E4773"/>
                </a:solidFill>
                <a:latin typeface="Fira Sans Medium"/>
                <a:cs typeface="Fira Sans Medium"/>
              </a:rPr>
              <a:t>o</a:t>
            </a:r>
            <a:r>
              <a:rPr sz="1650" spc="25" dirty="0">
                <a:solidFill>
                  <a:srgbClr val="0E4773"/>
                </a:solidFill>
                <a:latin typeface="Fira Sans Medium"/>
                <a:cs typeface="Fira Sans Medium"/>
              </a:rPr>
              <a:t>r</a:t>
            </a:r>
            <a:r>
              <a:rPr sz="1650" dirty="0">
                <a:solidFill>
                  <a:srgbClr val="0E4773"/>
                </a:solidFill>
                <a:latin typeface="Fira Sans Medium"/>
                <a:cs typeface="Fira Sans Medium"/>
              </a:rPr>
              <a:t>y  reporting</a:t>
            </a:r>
            <a:endParaRPr sz="1650">
              <a:latin typeface="Fira Sans Medium"/>
              <a:cs typeface="Fira Sans Medium"/>
            </a:endParaRPr>
          </a:p>
        </p:txBody>
      </p:sp>
      <p:sp>
        <p:nvSpPr>
          <p:cNvPr id="20" name="object 20">
            <a:extLst>
              <a:ext uri="{FF2B5EF4-FFF2-40B4-BE49-F238E27FC236}">
                <a16:creationId xmlns:a16="http://schemas.microsoft.com/office/drawing/2014/main" id="{252169FB-EAF9-42ED-EB18-9ED6A2464C1F}"/>
              </a:ext>
            </a:extLst>
          </p:cNvPr>
          <p:cNvSpPr/>
          <p:nvPr/>
        </p:nvSpPr>
        <p:spPr>
          <a:xfrm>
            <a:off x="4433049" y="2309887"/>
            <a:ext cx="391160" cy="0"/>
          </a:xfrm>
          <a:custGeom>
            <a:avLst/>
            <a:gdLst/>
            <a:ahLst/>
            <a:cxnLst/>
            <a:rect l="l" t="t" r="r" b="b"/>
            <a:pathLst>
              <a:path w="391160">
                <a:moveTo>
                  <a:pt x="0" y="0"/>
                </a:moveTo>
                <a:lnTo>
                  <a:pt x="391033" y="0"/>
                </a:lnTo>
              </a:path>
            </a:pathLst>
          </a:custGeom>
          <a:ln w="46812">
            <a:solidFill>
              <a:srgbClr val="E1E2E3"/>
            </a:solidFill>
          </a:ln>
        </p:spPr>
        <p:txBody>
          <a:bodyPr wrap="square" lIns="0" tIns="0" rIns="0" bIns="0" rtlCol="0"/>
          <a:lstStyle/>
          <a:p>
            <a:endParaRPr/>
          </a:p>
        </p:txBody>
      </p:sp>
      <p:sp>
        <p:nvSpPr>
          <p:cNvPr id="22" name="object 21">
            <a:extLst>
              <a:ext uri="{FF2B5EF4-FFF2-40B4-BE49-F238E27FC236}">
                <a16:creationId xmlns:a16="http://schemas.microsoft.com/office/drawing/2014/main" id="{4E567C8F-3232-BE83-AC90-18F40ACCDFC4}"/>
              </a:ext>
            </a:extLst>
          </p:cNvPr>
          <p:cNvSpPr/>
          <p:nvPr/>
        </p:nvSpPr>
        <p:spPr>
          <a:xfrm>
            <a:off x="5467945" y="2309887"/>
            <a:ext cx="391160" cy="0"/>
          </a:xfrm>
          <a:custGeom>
            <a:avLst/>
            <a:gdLst/>
            <a:ahLst/>
            <a:cxnLst/>
            <a:rect l="l" t="t" r="r" b="b"/>
            <a:pathLst>
              <a:path w="391160">
                <a:moveTo>
                  <a:pt x="0" y="0"/>
                </a:moveTo>
                <a:lnTo>
                  <a:pt x="391033" y="0"/>
                </a:lnTo>
              </a:path>
            </a:pathLst>
          </a:custGeom>
          <a:ln w="46812">
            <a:solidFill>
              <a:srgbClr val="E1E2E3"/>
            </a:solidFill>
          </a:ln>
        </p:spPr>
        <p:txBody>
          <a:bodyPr wrap="square" lIns="0" tIns="0" rIns="0" bIns="0" rtlCol="0"/>
          <a:lstStyle/>
          <a:p>
            <a:endParaRPr/>
          </a:p>
        </p:txBody>
      </p:sp>
      <p:sp>
        <p:nvSpPr>
          <p:cNvPr id="23" name="object 22">
            <a:extLst>
              <a:ext uri="{FF2B5EF4-FFF2-40B4-BE49-F238E27FC236}">
                <a16:creationId xmlns:a16="http://schemas.microsoft.com/office/drawing/2014/main" id="{E7539EEB-4FBC-09C8-495A-90E6EFF82573}"/>
              </a:ext>
            </a:extLst>
          </p:cNvPr>
          <p:cNvSpPr/>
          <p:nvPr/>
        </p:nvSpPr>
        <p:spPr>
          <a:xfrm>
            <a:off x="9957663" y="1879600"/>
            <a:ext cx="1777364" cy="2974340"/>
          </a:xfrm>
          <a:custGeom>
            <a:avLst/>
            <a:gdLst/>
            <a:ahLst/>
            <a:cxnLst/>
            <a:rect l="l" t="t" r="r" b="b"/>
            <a:pathLst>
              <a:path w="1777365" h="2974340">
                <a:moveTo>
                  <a:pt x="0" y="2974225"/>
                </a:moveTo>
                <a:lnTo>
                  <a:pt x="1777263" y="2974225"/>
                </a:lnTo>
                <a:lnTo>
                  <a:pt x="1777263" y="0"/>
                </a:lnTo>
                <a:lnTo>
                  <a:pt x="0" y="0"/>
                </a:lnTo>
                <a:lnTo>
                  <a:pt x="0" y="2974225"/>
                </a:lnTo>
                <a:close/>
              </a:path>
            </a:pathLst>
          </a:custGeom>
          <a:solidFill>
            <a:srgbClr val="E1E2E3"/>
          </a:solidFill>
        </p:spPr>
        <p:txBody>
          <a:bodyPr wrap="square" lIns="0" tIns="0" rIns="0" bIns="0" rtlCol="0"/>
          <a:lstStyle/>
          <a:p>
            <a:endParaRPr/>
          </a:p>
        </p:txBody>
      </p:sp>
      <p:sp>
        <p:nvSpPr>
          <p:cNvPr id="24" name="object 23">
            <a:extLst>
              <a:ext uri="{FF2B5EF4-FFF2-40B4-BE49-F238E27FC236}">
                <a16:creationId xmlns:a16="http://schemas.microsoft.com/office/drawing/2014/main" id="{23B10B46-2FF4-DA54-5D32-A2C62C08ACDC}"/>
              </a:ext>
            </a:extLst>
          </p:cNvPr>
          <p:cNvSpPr txBox="1"/>
          <p:nvPr/>
        </p:nvSpPr>
        <p:spPr>
          <a:xfrm>
            <a:off x="9957663" y="4047942"/>
            <a:ext cx="1777364" cy="488950"/>
          </a:xfrm>
          <a:prstGeom prst="rect">
            <a:avLst/>
          </a:prstGeom>
        </p:spPr>
        <p:txBody>
          <a:bodyPr vert="horz" wrap="square" lIns="0" tIns="54610" rIns="0" bIns="0" rtlCol="0">
            <a:spAutoFit/>
          </a:bodyPr>
          <a:lstStyle/>
          <a:p>
            <a:pPr marL="456565" marR="365760" indent="-83185">
              <a:lnSpc>
                <a:spcPts val="1660"/>
              </a:lnSpc>
              <a:spcBef>
                <a:spcPts val="430"/>
              </a:spcBef>
            </a:pPr>
            <a:r>
              <a:rPr sz="1650" spc="-15" dirty="0">
                <a:solidFill>
                  <a:srgbClr val="0E4773"/>
                </a:solidFill>
                <a:latin typeface="Fira Sans Medium"/>
                <a:cs typeface="Fira Sans Medium"/>
              </a:rPr>
              <a:t>Parole</a:t>
            </a:r>
            <a:r>
              <a:rPr sz="1650" spc="-60" dirty="0">
                <a:solidFill>
                  <a:srgbClr val="0E4773"/>
                </a:solidFill>
                <a:latin typeface="Fira Sans Medium"/>
                <a:cs typeface="Fira Sans Medium"/>
              </a:rPr>
              <a:t> </a:t>
            </a:r>
            <a:r>
              <a:rPr sz="1650" dirty="0">
                <a:solidFill>
                  <a:srgbClr val="0E4773"/>
                </a:solidFill>
                <a:latin typeface="Fira Sans Medium"/>
                <a:cs typeface="Fira Sans Medium"/>
              </a:rPr>
              <a:t>and  </a:t>
            </a:r>
            <a:r>
              <a:rPr sz="1650" spc="-5" dirty="0">
                <a:solidFill>
                  <a:srgbClr val="0E4773"/>
                </a:solidFill>
                <a:latin typeface="Fira Sans Medium"/>
                <a:cs typeface="Fira Sans Medium"/>
              </a:rPr>
              <a:t>transfers</a:t>
            </a:r>
            <a:endParaRPr sz="1650">
              <a:latin typeface="Fira Sans Medium"/>
              <a:cs typeface="Fira Sans Medium"/>
            </a:endParaRPr>
          </a:p>
        </p:txBody>
      </p:sp>
      <p:sp>
        <p:nvSpPr>
          <p:cNvPr id="25" name="object 24">
            <a:extLst>
              <a:ext uri="{FF2B5EF4-FFF2-40B4-BE49-F238E27FC236}">
                <a16:creationId xmlns:a16="http://schemas.microsoft.com/office/drawing/2014/main" id="{01595AFC-92BC-1415-298F-8C249F9259B0}"/>
              </a:ext>
            </a:extLst>
          </p:cNvPr>
          <p:cNvSpPr/>
          <p:nvPr/>
        </p:nvSpPr>
        <p:spPr>
          <a:xfrm>
            <a:off x="10133322" y="2309887"/>
            <a:ext cx="391160" cy="0"/>
          </a:xfrm>
          <a:custGeom>
            <a:avLst/>
            <a:gdLst/>
            <a:ahLst/>
            <a:cxnLst/>
            <a:rect l="l" t="t" r="r" b="b"/>
            <a:pathLst>
              <a:path w="391159">
                <a:moveTo>
                  <a:pt x="0" y="0"/>
                </a:moveTo>
                <a:lnTo>
                  <a:pt x="391033" y="0"/>
                </a:lnTo>
              </a:path>
            </a:pathLst>
          </a:custGeom>
          <a:ln w="46812">
            <a:solidFill>
              <a:srgbClr val="E1E2E3"/>
            </a:solidFill>
          </a:ln>
        </p:spPr>
        <p:txBody>
          <a:bodyPr wrap="square" lIns="0" tIns="0" rIns="0" bIns="0" rtlCol="0"/>
          <a:lstStyle/>
          <a:p>
            <a:endParaRPr/>
          </a:p>
        </p:txBody>
      </p:sp>
      <p:sp>
        <p:nvSpPr>
          <p:cNvPr id="26" name="object 25">
            <a:extLst>
              <a:ext uri="{FF2B5EF4-FFF2-40B4-BE49-F238E27FC236}">
                <a16:creationId xmlns:a16="http://schemas.microsoft.com/office/drawing/2014/main" id="{5BEB1AD5-07C8-124A-5CDF-4D9FEF3F6E5D}"/>
              </a:ext>
            </a:extLst>
          </p:cNvPr>
          <p:cNvSpPr/>
          <p:nvPr/>
        </p:nvSpPr>
        <p:spPr>
          <a:xfrm>
            <a:off x="11168219" y="2309887"/>
            <a:ext cx="391160" cy="0"/>
          </a:xfrm>
          <a:custGeom>
            <a:avLst/>
            <a:gdLst/>
            <a:ahLst/>
            <a:cxnLst/>
            <a:rect l="l" t="t" r="r" b="b"/>
            <a:pathLst>
              <a:path w="391159">
                <a:moveTo>
                  <a:pt x="0" y="0"/>
                </a:moveTo>
                <a:lnTo>
                  <a:pt x="391033" y="0"/>
                </a:lnTo>
              </a:path>
            </a:pathLst>
          </a:custGeom>
          <a:ln w="46812">
            <a:solidFill>
              <a:srgbClr val="E1E2E3"/>
            </a:solidFill>
          </a:ln>
        </p:spPr>
        <p:txBody>
          <a:bodyPr wrap="square" lIns="0" tIns="0" rIns="0" bIns="0" rtlCol="0"/>
          <a:lstStyle/>
          <a:p>
            <a:endParaRPr/>
          </a:p>
        </p:txBody>
      </p:sp>
      <p:sp>
        <p:nvSpPr>
          <p:cNvPr id="27" name="object 26">
            <a:extLst>
              <a:ext uri="{FF2B5EF4-FFF2-40B4-BE49-F238E27FC236}">
                <a16:creationId xmlns:a16="http://schemas.microsoft.com/office/drawing/2014/main" id="{DD75B492-2D3A-F1AC-344D-1F928F7A93F9}"/>
              </a:ext>
            </a:extLst>
          </p:cNvPr>
          <p:cNvSpPr/>
          <p:nvPr/>
        </p:nvSpPr>
        <p:spPr>
          <a:xfrm>
            <a:off x="10343375" y="2938135"/>
            <a:ext cx="1026668" cy="679450"/>
          </a:xfrm>
          <a:prstGeom prst="rect">
            <a:avLst/>
          </a:prstGeom>
          <a:blipFill>
            <a:blip r:embed="rId2" cstate="print"/>
            <a:stretch>
              <a:fillRect/>
            </a:stretch>
          </a:blipFill>
        </p:spPr>
        <p:txBody>
          <a:bodyPr wrap="square" lIns="0" tIns="0" rIns="0" bIns="0" rtlCol="0"/>
          <a:lstStyle/>
          <a:p>
            <a:endParaRPr/>
          </a:p>
        </p:txBody>
      </p:sp>
      <p:sp>
        <p:nvSpPr>
          <p:cNvPr id="28" name="object 27">
            <a:extLst>
              <a:ext uri="{FF2B5EF4-FFF2-40B4-BE49-F238E27FC236}">
                <a16:creationId xmlns:a16="http://schemas.microsoft.com/office/drawing/2014/main" id="{D2B6EDB3-E5C7-54EF-CC43-0548CC1E1598}"/>
              </a:ext>
            </a:extLst>
          </p:cNvPr>
          <p:cNvSpPr/>
          <p:nvPr/>
        </p:nvSpPr>
        <p:spPr>
          <a:xfrm>
            <a:off x="8426135" y="2780944"/>
            <a:ext cx="978697" cy="959789"/>
          </a:xfrm>
          <a:prstGeom prst="rect">
            <a:avLst/>
          </a:prstGeom>
          <a:blipFill>
            <a:blip r:embed="rId3" cstate="print"/>
            <a:stretch>
              <a:fillRect/>
            </a:stretch>
          </a:blipFill>
        </p:spPr>
        <p:txBody>
          <a:bodyPr wrap="square" lIns="0" tIns="0" rIns="0" bIns="0" rtlCol="0"/>
          <a:lstStyle/>
          <a:p>
            <a:endParaRPr/>
          </a:p>
        </p:txBody>
      </p:sp>
      <p:sp>
        <p:nvSpPr>
          <p:cNvPr id="29" name="object 28">
            <a:extLst>
              <a:ext uri="{FF2B5EF4-FFF2-40B4-BE49-F238E27FC236}">
                <a16:creationId xmlns:a16="http://schemas.microsoft.com/office/drawing/2014/main" id="{E9E01A84-92E7-64A7-F934-9E3B6E09D2A0}"/>
              </a:ext>
            </a:extLst>
          </p:cNvPr>
          <p:cNvSpPr/>
          <p:nvPr/>
        </p:nvSpPr>
        <p:spPr>
          <a:xfrm>
            <a:off x="2659037" y="2959252"/>
            <a:ext cx="1150251" cy="604520"/>
          </a:xfrm>
          <a:prstGeom prst="rect">
            <a:avLst/>
          </a:prstGeom>
          <a:blipFill>
            <a:blip r:embed="rId4" cstate="print"/>
            <a:stretch>
              <a:fillRect/>
            </a:stretch>
          </a:blipFill>
        </p:spPr>
        <p:txBody>
          <a:bodyPr wrap="square" lIns="0" tIns="0" rIns="0" bIns="0" rtlCol="0"/>
          <a:lstStyle/>
          <a:p>
            <a:endParaRPr/>
          </a:p>
        </p:txBody>
      </p:sp>
      <p:sp>
        <p:nvSpPr>
          <p:cNvPr id="30" name="object 29">
            <a:extLst>
              <a:ext uri="{FF2B5EF4-FFF2-40B4-BE49-F238E27FC236}">
                <a16:creationId xmlns:a16="http://schemas.microsoft.com/office/drawing/2014/main" id="{FFAF14AB-4BAC-466B-C0D9-4C6F802CC0FD}"/>
              </a:ext>
            </a:extLst>
          </p:cNvPr>
          <p:cNvSpPr/>
          <p:nvPr/>
        </p:nvSpPr>
        <p:spPr>
          <a:xfrm>
            <a:off x="3359442" y="2682659"/>
            <a:ext cx="84035" cy="170294"/>
          </a:xfrm>
          <a:prstGeom prst="rect">
            <a:avLst/>
          </a:prstGeom>
          <a:blipFill>
            <a:blip r:embed="rId5" cstate="print"/>
            <a:stretch>
              <a:fillRect/>
            </a:stretch>
          </a:blipFill>
        </p:spPr>
        <p:txBody>
          <a:bodyPr wrap="square" lIns="0" tIns="0" rIns="0" bIns="0" rtlCol="0"/>
          <a:lstStyle/>
          <a:p>
            <a:endParaRPr/>
          </a:p>
        </p:txBody>
      </p:sp>
      <p:sp>
        <p:nvSpPr>
          <p:cNvPr id="31" name="object 30">
            <a:extLst>
              <a:ext uri="{FF2B5EF4-FFF2-40B4-BE49-F238E27FC236}">
                <a16:creationId xmlns:a16="http://schemas.microsoft.com/office/drawing/2014/main" id="{34E3A0FD-9A5A-C2D6-9822-262C21A23C0C}"/>
              </a:ext>
            </a:extLst>
          </p:cNvPr>
          <p:cNvSpPr/>
          <p:nvPr/>
        </p:nvSpPr>
        <p:spPr>
          <a:xfrm>
            <a:off x="3026079" y="2682544"/>
            <a:ext cx="82702" cy="170434"/>
          </a:xfrm>
          <a:prstGeom prst="rect">
            <a:avLst/>
          </a:prstGeom>
          <a:blipFill>
            <a:blip r:embed="rId6" cstate="print"/>
            <a:stretch>
              <a:fillRect/>
            </a:stretch>
          </a:blipFill>
        </p:spPr>
        <p:txBody>
          <a:bodyPr wrap="square" lIns="0" tIns="0" rIns="0" bIns="0" rtlCol="0"/>
          <a:lstStyle/>
          <a:p>
            <a:endParaRPr/>
          </a:p>
        </p:txBody>
      </p:sp>
      <p:sp>
        <p:nvSpPr>
          <p:cNvPr id="32" name="object 31">
            <a:extLst>
              <a:ext uri="{FF2B5EF4-FFF2-40B4-BE49-F238E27FC236}">
                <a16:creationId xmlns:a16="http://schemas.microsoft.com/office/drawing/2014/main" id="{6F4A7687-DB9D-B098-EBA7-D07938D4BCB3}"/>
              </a:ext>
            </a:extLst>
          </p:cNvPr>
          <p:cNvSpPr/>
          <p:nvPr/>
        </p:nvSpPr>
        <p:spPr>
          <a:xfrm>
            <a:off x="2759379" y="2802597"/>
            <a:ext cx="123990" cy="115519"/>
          </a:xfrm>
          <a:prstGeom prst="rect">
            <a:avLst/>
          </a:prstGeom>
          <a:blipFill>
            <a:blip r:embed="rId7" cstate="print"/>
            <a:stretch>
              <a:fillRect/>
            </a:stretch>
          </a:blipFill>
        </p:spPr>
        <p:txBody>
          <a:bodyPr wrap="square" lIns="0" tIns="0" rIns="0" bIns="0" rtlCol="0"/>
          <a:lstStyle/>
          <a:p>
            <a:endParaRPr/>
          </a:p>
        </p:txBody>
      </p:sp>
      <p:sp>
        <p:nvSpPr>
          <p:cNvPr id="33" name="object 32">
            <a:extLst>
              <a:ext uri="{FF2B5EF4-FFF2-40B4-BE49-F238E27FC236}">
                <a16:creationId xmlns:a16="http://schemas.microsoft.com/office/drawing/2014/main" id="{F3C0FF38-0AD3-E18D-405E-76E2A6C9F653}"/>
              </a:ext>
            </a:extLst>
          </p:cNvPr>
          <p:cNvSpPr/>
          <p:nvPr/>
        </p:nvSpPr>
        <p:spPr>
          <a:xfrm>
            <a:off x="3585311" y="2802597"/>
            <a:ext cx="123571" cy="114058"/>
          </a:xfrm>
          <a:prstGeom prst="rect">
            <a:avLst/>
          </a:prstGeom>
          <a:blipFill>
            <a:blip r:embed="rId8" cstate="print"/>
            <a:stretch>
              <a:fillRect/>
            </a:stretch>
          </a:blipFill>
        </p:spPr>
        <p:txBody>
          <a:bodyPr wrap="square" lIns="0" tIns="0" rIns="0" bIns="0" rtlCol="0"/>
          <a:lstStyle/>
          <a:p>
            <a:endParaRPr/>
          </a:p>
        </p:txBody>
      </p:sp>
      <p:sp>
        <p:nvSpPr>
          <p:cNvPr id="34" name="object 33">
            <a:extLst>
              <a:ext uri="{FF2B5EF4-FFF2-40B4-BE49-F238E27FC236}">
                <a16:creationId xmlns:a16="http://schemas.microsoft.com/office/drawing/2014/main" id="{663077BA-2182-57A8-AA2F-FFAACB00A4ED}"/>
              </a:ext>
            </a:extLst>
          </p:cNvPr>
          <p:cNvSpPr/>
          <p:nvPr/>
        </p:nvSpPr>
        <p:spPr>
          <a:xfrm>
            <a:off x="3360648" y="3668280"/>
            <a:ext cx="82867" cy="170840"/>
          </a:xfrm>
          <a:prstGeom prst="rect">
            <a:avLst/>
          </a:prstGeom>
          <a:blipFill>
            <a:blip r:embed="rId9" cstate="print"/>
            <a:stretch>
              <a:fillRect/>
            </a:stretch>
          </a:blipFill>
        </p:spPr>
        <p:txBody>
          <a:bodyPr wrap="square" lIns="0" tIns="0" rIns="0" bIns="0" rtlCol="0"/>
          <a:lstStyle/>
          <a:p>
            <a:endParaRPr/>
          </a:p>
        </p:txBody>
      </p:sp>
      <p:sp>
        <p:nvSpPr>
          <p:cNvPr id="35" name="object 34">
            <a:extLst>
              <a:ext uri="{FF2B5EF4-FFF2-40B4-BE49-F238E27FC236}">
                <a16:creationId xmlns:a16="http://schemas.microsoft.com/office/drawing/2014/main" id="{7CEB092E-EBAE-AF6F-B2FE-B1A567E3E90F}"/>
              </a:ext>
            </a:extLst>
          </p:cNvPr>
          <p:cNvSpPr/>
          <p:nvPr/>
        </p:nvSpPr>
        <p:spPr>
          <a:xfrm>
            <a:off x="3024784" y="3668801"/>
            <a:ext cx="84048" cy="170332"/>
          </a:xfrm>
          <a:prstGeom prst="rect">
            <a:avLst/>
          </a:prstGeom>
          <a:blipFill>
            <a:blip r:embed="rId10" cstate="print"/>
            <a:stretch>
              <a:fillRect/>
            </a:stretch>
          </a:blipFill>
        </p:spPr>
        <p:txBody>
          <a:bodyPr wrap="square" lIns="0" tIns="0" rIns="0" bIns="0" rtlCol="0"/>
          <a:lstStyle/>
          <a:p>
            <a:endParaRPr/>
          </a:p>
        </p:txBody>
      </p:sp>
      <p:sp>
        <p:nvSpPr>
          <p:cNvPr id="36" name="object 35">
            <a:extLst>
              <a:ext uri="{FF2B5EF4-FFF2-40B4-BE49-F238E27FC236}">
                <a16:creationId xmlns:a16="http://schemas.microsoft.com/office/drawing/2014/main" id="{F861485A-97FF-C63E-D801-6CF1BA11A0A7}"/>
              </a:ext>
            </a:extLst>
          </p:cNvPr>
          <p:cNvSpPr/>
          <p:nvPr/>
        </p:nvSpPr>
        <p:spPr>
          <a:xfrm>
            <a:off x="2759379" y="3605136"/>
            <a:ext cx="123990" cy="115506"/>
          </a:xfrm>
          <a:prstGeom prst="rect">
            <a:avLst/>
          </a:prstGeom>
          <a:blipFill>
            <a:blip r:embed="rId11" cstate="print"/>
            <a:stretch>
              <a:fillRect/>
            </a:stretch>
          </a:blipFill>
        </p:spPr>
        <p:txBody>
          <a:bodyPr wrap="square" lIns="0" tIns="0" rIns="0" bIns="0" rtlCol="0"/>
          <a:lstStyle/>
          <a:p>
            <a:endParaRPr/>
          </a:p>
        </p:txBody>
      </p:sp>
      <p:sp>
        <p:nvSpPr>
          <p:cNvPr id="37" name="object 36">
            <a:extLst>
              <a:ext uri="{FF2B5EF4-FFF2-40B4-BE49-F238E27FC236}">
                <a16:creationId xmlns:a16="http://schemas.microsoft.com/office/drawing/2014/main" id="{07BCA608-A162-F916-A0E0-E3274FB0A872}"/>
              </a:ext>
            </a:extLst>
          </p:cNvPr>
          <p:cNvSpPr/>
          <p:nvPr/>
        </p:nvSpPr>
        <p:spPr>
          <a:xfrm>
            <a:off x="3584905" y="3605136"/>
            <a:ext cx="123977" cy="115506"/>
          </a:xfrm>
          <a:prstGeom prst="rect">
            <a:avLst/>
          </a:prstGeom>
          <a:blipFill>
            <a:blip r:embed="rId12" cstate="print"/>
            <a:stretch>
              <a:fillRect/>
            </a:stretch>
          </a:blipFill>
        </p:spPr>
        <p:txBody>
          <a:bodyPr wrap="square" lIns="0" tIns="0" rIns="0" bIns="0" rtlCol="0"/>
          <a:lstStyle/>
          <a:p>
            <a:endParaRPr/>
          </a:p>
        </p:txBody>
      </p:sp>
      <p:sp>
        <p:nvSpPr>
          <p:cNvPr id="38" name="object 37">
            <a:extLst>
              <a:ext uri="{FF2B5EF4-FFF2-40B4-BE49-F238E27FC236}">
                <a16:creationId xmlns:a16="http://schemas.microsoft.com/office/drawing/2014/main" id="{DFEE4630-FB35-5E9B-F5BD-B4B7E22802E2}"/>
              </a:ext>
            </a:extLst>
          </p:cNvPr>
          <p:cNvSpPr/>
          <p:nvPr/>
        </p:nvSpPr>
        <p:spPr>
          <a:xfrm>
            <a:off x="4878209" y="3257854"/>
            <a:ext cx="233870" cy="38442"/>
          </a:xfrm>
          <a:prstGeom prst="rect">
            <a:avLst/>
          </a:prstGeom>
          <a:blipFill>
            <a:blip r:embed="rId13" cstate="print"/>
            <a:stretch>
              <a:fillRect/>
            </a:stretch>
          </a:blipFill>
        </p:spPr>
        <p:txBody>
          <a:bodyPr wrap="square" lIns="0" tIns="0" rIns="0" bIns="0" rtlCol="0"/>
          <a:lstStyle/>
          <a:p>
            <a:endParaRPr/>
          </a:p>
        </p:txBody>
      </p:sp>
      <p:sp>
        <p:nvSpPr>
          <p:cNvPr id="39" name="object 38">
            <a:extLst>
              <a:ext uri="{FF2B5EF4-FFF2-40B4-BE49-F238E27FC236}">
                <a16:creationId xmlns:a16="http://schemas.microsoft.com/office/drawing/2014/main" id="{DD92E6A5-3450-96FF-987D-AD21172F2DAE}"/>
              </a:ext>
            </a:extLst>
          </p:cNvPr>
          <p:cNvSpPr/>
          <p:nvPr/>
        </p:nvSpPr>
        <p:spPr>
          <a:xfrm>
            <a:off x="4878209" y="3382810"/>
            <a:ext cx="339598" cy="38442"/>
          </a:xfrm>
          <a:prstGeom prst="rect">
            <a:avLst/>
          </a:prstGeom>
          <a:blipFill>
            <a:blip r:embed="rId14" cstate="print"/>
            <a:stretch>
              <a:fillRect/>
            </a:stretch>
          </a:blipFill>
        </p:spPr>
        <p:txBody>
          <a:bodyPr wrap="square" lIns="0" tIns="0" rIns="0" bIns="0" rtlCol="0"/>
          <a:lstStyle/>
          <a:p>
            <a:endParaRPr/>
          </a:p>
        </p:txBody>
      </p:sp>
      <p:sp>
        <p:nvSpPr>
          <p:cNvPr id="40" name="object 39">
            <a:extLst>
              <a:ext uri="{FF2B5EF4-FFF2-40B4-BE49-F238E27FC236}">
                <a16:creationId xmlns:a16="http://schemas.microsoft.com/office/drawing/2014/main" id="{56BFD35F-0BC1-FE9D-B5E5-C542C4BF4B57}"/>
              </a:ext>
            </a:extLst>
          </p:cNvPr>
          <p:cNvSpPr/>
          <p:nvPr/>
        </p:nvSpPr>
        <p:spPr>
          <a:xfrm>
            <a:off x="4746053" y="2804261"/>
            <a:ext cx="806005" cy="913155"/>
          </a:xfrm>
          <a:prstGeom prst="rect">
            <a:avLst/>
          </a:prstGeom>
          <a:blipFill>
            <a:blip r:embed="rId15" cstate="print"/>
            <a:stretch>
              <a:fillRect/>
            </a:stretch>
          </a:blipFill>
        </p:spPr>
        <p:txBody>
          <a:bodyPr wrap="square" lIns="0" tIns="0" rIns="0" bIns="0" rtlCol="0"/>
          <a:lstStyle/>
          <a:p>
            <a:endParaRPr/>
          </a:p>
        </p:txBody>
      </p:sp>
      <p:sp>
        <p:nvSpPr>
          <p:cNvPr id="41" name="object 40">
            <a:extLst>
              <a:ext uri="{FF2B5EF4-FFF2-40B4-BE49-F238E27FC236}">
                <a16:creationId xmlns:a16="http://schemas.microsoft.com/office/drawing/2014/main" id="{5F9E3F99-21CB-24BD-86DA-CFFAE7DEBD55}"/>
              </a:ext>
            </a:extLst>
          </p:cNvPr>
          <p:cNvSpPr/>
          <p:nvPr/>
        </p:nvSpPr>
        <p:spPr>
          <a:xfrm>
            <a:off x="6540537" y="2989986"/>
            <a:ext cx="334899" cy="541718"/>
          </a:xfrm>
          <a:prstGeom prst="rect">
            <a:avLst/>
          </a:prstGeom>
          <a:blipFill>
            <a:blip r:embed="rId16" cstate="print"/>
            <a:stretch>
              <a:fillRect/>
            </a:stretch>
          </a:blipFill>
        </p:spPr>
        <p:txBody>
          <a:bodyPr wrap="square" lIns="0" tIns="0" rIns="0" bIns="0" rtlCol="0"/>
          <a:lstStyle/>
          <a:p>
            <a:endParaRPr/>
          </a:p>
        </p:txBody>
      </p:sp>
      <p:sp>
        <p:nvSpPr>
          <p:cNvPr id="42" name="object 41">
            <a:extLst>
              <a:ext uri="{FF2B5EF4-FFF2-40B4-BE49-F238E27FC236}">
                <a16:creationId xmlns:a16="http://schemas.microsoft.com/office/drawing/2014/main" id="{6BB88FD1-2B9B-1B63-B1BA-90142D735CC6}"/>
              </a:ext>
            </a:extLst>
          </p:cNvPr>
          <p:cNvSpPr/>
          <p:nvPr/>
        </p:nvSpPr>
        <p:spPr>
          <a:xfrm>
            <a:off x="7189838" y="2989986"/>
            <a:ext cx="334911" cy="541718"/>
          </a:xfrm>
          <a:prstGeom prst="rect">
            <a:avLst/>
          </a:prstGeom>
          <a:blipFill>
            <a:blip r:embed="rId17" cstate="print"/>
            <a:stretch>
              <a:fillRect/>
            </a:stretch>
          </a:blipFill>
        </p:spPr>
        <p:txBody>
          <a:bodyPr wrap="square" lIns="0" tIns="0" rIns="0" bIns="0" rtlCol="0"/>
          <a:lstStyle/>
          <a:p>
            <a:endParaRPr/>
          </a:p>
        </p:txBody>
      </p:sp>
      <p:sp>
        <p:nvSpPr>
          <p:cNvPr id="43" name="object 42">
            <a:extLst>
              <a:ext uri="{FF2B5EF4-FFF2-40B4-BE49-F238E27FC236}">
                <a16:creationId xmlns:a16="http://schemas.microsoft.com/office/drawing/2014/main" id="{96E2F5A5-EF38-FF73-7926-2487E24094EF}"/>
              </a:ext>
            </a:extLst>
          </p:cNvPr>
          <p:cNvSpPr/>
          <p:nvPr/>
        </p:nvSpPr>
        <p:spPr>
          <a:xfrm>
            <a:off x="7012546" y="2838246"/>
            <a:ext cx="40195" cy="845172"/>
          </a:xfrm>
          <a:prstGeom prst="rect">
            <a:avLst/>
          </a:prstGeom>
          <a:blipFill>
            <a:blip r:embed="rId18" cstate="print"/>
            <a:stretch>
              <a:fillRect/>
            </a:stretch>
          </a:blipFill>
        </p:spPr>
        <p:txBody>
          <a:bodyPr wrap="square" lIns="0" tIns="0" rIns="0" bIns="0" rtlCol="0"/>
          <a:lstStyle/>
          <a:p>
            <a:endParaRPr/>
          </a:p>
        </p:txBody>
      </p:sp>
      <p:sp>
        <p:nvSpPr>
          <p:cNvPr id="44" name="object 43">
            <a:extLst>
              <a:ext uri="{FF2B5EF4-FFF2-40B4-BE49-F238E27FC236}">
                <a16:creationId xmlns:a16="http://schemas.microsoft.com/office/drawing/2014/main" id="{19E799BE-1F80-3E48-C111-C5E1FA235375}"/>
              </a:ext>
            </a:extLst>
          </p:cNvPr>
          <p:cNvSpPr/>
          <p:nvPr/>
        </p:nvSpPr>
        <p:spPr>
          <a:xfrm>
            <a:off x="867638" y="2757500"/>
            <a:ext cx="989558" cy="989558"/>
          </a:xfrm>
          <a:prstGeom prst="rect">
            <a:avLst/>
          </a:prstGeom>
          <a:blipFill>
            <a:blip r:embed="rId19" cstate="print"/>
            <a:stretch>
              <a:fillRect/>
            </a:stretch>
          </a:blipFill>
        </p:spPr>
        <p:txBody>
          <a:bodyPr wrap="square" lIns="0" tIns="0" rIns="0" bIns="0" rtlCol="0"/>
          <a:lstStyle/>
          <a:p>
            <a:endParaRPr/>
          </a:p>
        </p:txBody>
      </p:sp>
      <p:sp>
        <p:nvSpPr>
          <p:cNvPr id="45" name="TextBox 44">
            <a:extLst>
              <a:ext uri="{FF2B5EF4-FFF2-40B4-BE49-F238E27FC236}">
                <a16:creationId xmlns:a16="http://schemas.microsoft.com/office/drawing/2014/main" id="{404B056A-8373-3D03-A22E-FA3B65EEFC5A}"/>
              </a:ext>
            </a:extLst>
          </p:cNvPr>
          <p:cNvSpPr txBox="1"/>
          <p:nvPr/>
        </p:nvSpPr>
        <p:spPr>
          <a:xfrm>
            <a:off x="11781973" y="6543746"/>
            <a:ext cx="450937" cy="366292"/>
          </a:xfrm>
          <a:prstGeom prst="rect">
            <a:avLst/>
          </a:prstGeom>
          <a:noFill/>
        </p:spPr>
        <p:txBody>
          <a:bodyPr wrap="square" rtlCol="0">
            <a:spAutoFit/>
          </a:bodyPr>
          <a:lstStyle/>
          <a:p>
            <a:r>
              <a:rPr lang="en-ZA" dirty="0"/>
              <a:t>9</a:t>
            </a:r>
          </a:p>
        </p:txBody>
      </p:sp>
    </p:spTree>
    <p:extLst>
      <p:ext uri="{BB962C8B-B14F-4D97-AF65-F5344CB8AC3E}">
        <p14:creationId xmlns:p14="http://schemas.microsoft.com/office/powerpoint/2010/main" val="2177848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TotalTime>
  <Words>1408</Words>
  <Application>Microsoft Office PowerPoint</Application>
  <PresentationFormat>Widescreen</PresentationFormat>
  <Paragraphs>329</Paragraphs>
  <Slides>28</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Fira Sans Medium</vt:lpstr>
      <vt:lpstr>Arial</vt:lpstr>
      <vt:lpstr>Times New Roman</vt:lpstr>
      <vt:lpstr>Fira Sans Light</vt:lpstr>
      <vt:lpstr>Fira Sans</vt:lpstr>
      <vt:lpstr>Calibri Light</vt:lpstr>
      <vt:lpstr>Hind Vadodara</vt:lpstr>
      <vt:lpstr>Calibri</vt:lpstr>
      <vt:lpstr>Fira Sans SemiBold</vt:lpstr>
      <vt:lpstr>Office Theme</vt:lpstr>
      <vt:lpstr>1_Office Theme</vt:lpstr>
      <vt:lpstr>PowerPoint Presentation</vt:lpstr>
      <vt:lpstr>Introduction</vt:lpstr>
      <vt:lpstr>Introduction continued</vt:lpstr>
      <vt:lpstr>Introduction continued</vt:lpstr>
      <vt:lpstr>General Information</vt:lpstr>
      <vt:lpstr>General information</vt:lpstr>
      <vt:lpstr>General Information</vt:lpstr>
      <vt:lpstr>PERFORMANCE INFORMATION AND OVERSIGHT REPORTING</vt:lpstr>
      <vt:lpstr>Trends</vt:lpstr>
      <vt:lpstr>Profile of inmates at CCs and RDFs </vt:lpstr>
      <vt:lpstr>PowerPoint Presentation</vt:lpstr>
      <vt:lpstr>PowerPoint Presentation</vt:lpstr>
      <vt:lpstr>Directorate: Legal Services Complaints</vt:lpstr>
      <vt:lpstr>Mandatories</vt:lpstr>
      <vt:lpstr>Directorate management regions</vt:lpstr>
      <vt:lpstr>Complaints handled by ICCVs </vt:lpstr>
      <vt:lpstr>Visitor Committee Meetings </vt:lpstr>
      <vt:lpstr>Directorate  support serviceS</vt:lpstr>
      <vt:lpstr>JICS Personnel</vt:lpstr>
      <vt:lpstr>Finance and supply chain</vt:lpstr>
      <vt:lpstr>Budget Allocation and Expenditure</vt:lpstr>
      <vt:lpstr>Human Resource planning</vt:lpstr>
      <vt:lpstr>Human Resource Planning</vt:lpstr>
      <vt:lpstr>Information technology</vt:lpstr>
      <vt:lpstr>Information technology</vt:lpstr>
      <vt:lpstr>Communication and media</vt:lpstr>
      <vt:lpstr>Media analysis/Internal Communication</vt:lpstr>
      <vt:lpstr>Internal Communication – matters reported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Greyvensteyn</dc:creator>
  <cp:lastModifiedBy>Vhonani Ramaano</cp:lastModifiedBy>
  <cp:revision>42</cp:revision>
  <dcterms:created xsi:type="dcterms:W3CDTF">2022-09-05T20:30:12Z</dcterms:created>
  <dcterms:modified xsi:type="dcterms:W3CDTF">2022-10-08T13:00:24Z</dcterms:modified>
</cp:coreProperties>
</file>