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4"/>
  </p:notesMasterIdLst>
  <p:sldIdLst>
    <p:sldId id="271" r:id="rId2"/>
    <p:sldId id="3402" r:id="rId3"/>
    <p:sldId id="3456" r:id="rId4"/>
    <p:sldId id="3455" r:id="rId5"/>
    <p:sldId id="3446" r:id="rId6"/>
    <p:sldId id="8785" r:id="rId7"/>
    <p:sldId id="8779" r:id="rId8"/>
    <p:sldId id="8781" r:id="rId9"/>
    <p:sldId id="8780" r:id="rId10"/>
    <p:sldId id="8782" r:id="rId11"/>
    <p:sldId id="3400" r:id="rId12"/>
    <p:sldId id="269" r:id="rId13"/>
  </p:sldIdLst>
  <p:sldSz cx="12192000" cy="6858000"/>
  <p:notesSz cx="6858000" cy="9144000"/>
  <p:embeddedFontLst>
    <p:embeddedFont>
      <p:font typeface="Gill Sans MT" charset="0"/>
      <p:regular r:id="rId15"/>
      <p:bold r:id="rId16"/>
      <p:italic r:id="rId17"/>
      <p:boldItalic r:id="rId18"/>
    </p:embeddedFont>
    <p:embeddedFont>
      <p:font typeface="Abadi Extra Light" charset="0"/>
      <p:regular r:id="rId19"/>
    </p:embeddedFont>
    <p:embeddedFont>
      <p:font typeface="Calibri" pitchFamily="34" charset="0"/>
      <p:regular r:id="rId20"/>
      <p:bold r:id="rId21"/>
      <p:italic r:id="rId22"/>
      <p:boldItalic r:id="rId23"/>
    </p:embeddedFont>
    <p:embeddedFont>
      <p:font typeface="Arial Narrow" pitchFamily="34" charset="0"/>
      <p:regular r:id="rId24"/>
      <p:bold r:id="rId25"/>
      <p:italic r:id="rId26"/>
      <p:boldItalic r:id="rId27"/>
    </p:embeddedFont>
    <p:embeddedFont>
      <p:font typeface="Copperplate Gothic Bold"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7BA07"/>
    <a:srgbClr val="E29907"/>
    <a:srgbClr val="E59900"/>
    <a:srgbClr val="E29801"/>
    <a:srgbClr val="FABC07"/>
    <a:srgbClr val="745800"/>
    <a:srgbClr val="1D4B10"/>
    <a:srgbClr val="E89C00"/>
    <a:srgbClr val="F89C36"/>
    <a:srgbClr val="FFC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000" autoAdjust="0"/>
  </p:normalViewPr>
  <p:slideViewPr>
    <p:cSldViewPr snapToGrid="0" snapToObjects="1">
      <p:cViewPr varScale="1">
        <p:scale>
          <a:sx n="67" d="100"/>
          <a:sy n="67" d="100"/>
        </p:scale>
        <p:origin x="-82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85173-FD9A-4D62-BD5A-55F433927E0E}" type="datetimeFigureOut">
              <a:rPr lang="en-ZA" smtClean="0"/>
              <a:pPr/>
              <a:t>2022/10/14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BE8F0-10B2-4AB3-8E27-C0943E15A6F4}" type="slidenum">
              <a:rPr lang="en-ZA" smtClean="0"/>
              <a:pPr/>
              <a:t>‹#›</a:t>
            </a:fld>
            <a:endParaRPr lang="en-ZA"/>
          </a:p>
        </p:txBody>
      </p:sp>
    </p:spTree>
    <p:extLst>
      <p:ext uri="{BB962C8B-B14F-4D97-AF65-F5344CB8AC3E}">
        <p14:creationId xmlns:p14="http://schemas.microsoft.com/office/powerpoint/2010/main" xmlns="" val="171913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The above funding may only be utilized for the purposes described in the MIG Framework which is pro poor thus meeting the basic services levels through the provisioning of capital finance to municipalities. Projects to be funded are registered for funding through a workflow processes, in which the relevant sector department will have to sign-off on the projects that technical requirements were met.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FCBE8F0-10B2-4AB3-8E27-C0943E15A6F4}" type="slidenum">
              <a:rPr lang="en-ZA" smtClean="0"/>
              <a:pPr/>
              <a:t>5</a:t>
            </a:fld>
            <a:endParaRPr lang="en-ZA"/>
          </a:p>
        </p:txBody>
      </p:sp>
    </p:spTree>
    <p:extLst>
      <p:ext uri="{BB962C8B-B14F-4D97-AF65-F5344CB8AC3E}">
        <p14:creationId xmlns:p14="http://schemas.microsoft.com/office/powerpoint/2010/main" xmlns="" val="1875107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*For information purposes, the detailed information per each local municipality and the district municipality pertaining to the level of commitments against the 2022/23 and 2023/24 MIG allocations is reflected above.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FCBE8F0-10B2-4AB3-8E27-C0943E15A6F4}" type="slidenum">
              <a:rPr lang="en-ZA" smtClean="0"/>
              <a:pPr/>
              <a:t>6</a:t>
            </a:fld>
            <a:endParaRPr lang="en-ZA"/>
          </a:p>
        </p:txBody>
      </p:sp>
    </p:spTree>
    <p:extLst>
      <p:ext uri="{BB962C8B-B14F-4D97-AF65-F5344CB8AC3E}">
        <p14:creationId xmlns:p14="http://schemas.microsoft.com/office/powerpoint/2010/main" xmlns="" val="125650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BE8F0-10B2-4AB3-8E27-C0943E15A6F4}" type="slidenum">
              <a:rPr lang="en-ZA" smtClean="0"/>
              <a:pPr/>
              <a:t>7</a:t>
            </a:fld>
            <a:endParaRPr lang="en-ZA"/>
          </a:p>
        </p:txBody>
      </p:sp>
    </p:spTree>
    <p:extLst>
      <p:ext uri="{BB962C8B-B14F-4D97-AF65-F5344CB8AC3E}">
        <p14:creationId xmlns:p14="http://schemas.microsoft.com/office/powerpoint/2010/main" xmlns="" val="37928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FCBE8F0-10B2-4AB3-8E27-C0943E15A6F4}" type="slidenum">
              <a:rPr lang="en-ZA" smtClean="0"/>
              <a:pPr/>
              <a:t>8</a:t>
            </a:fld>
            <a:endParaRPr lang="en-ZA"/>
          </a:p>
        </p:txBody>
      </p:sp>
    </p:spTree>
    <p:extLst>
      <p:ext uri="{BB962C8B-B14F-4D97-AF65-F5344CB8AC3E}">
        <p14:creationId xmlns:p14="http://schemas.microsoft.com/office/powerpoint/2010/main" xmlns="" val="2566693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xmlns=""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xmlns=""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xmlns=""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xmlns=""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xmlns=""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xmlns=""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xmlns=""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xmlns=""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xmlns=""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xmlns=""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xmlns=""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xmlns=""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xmlns=""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xmlns=""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xmlns=""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xmlns=""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xmlns=""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xmlns=""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xmlns=""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xmlns="" val="3324697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BF150E4-CD0D-2147-BD01-936532EDC0F2}"/>
              </a:ext>
            </a:extLst>
          </p:cNvPr>
          <p:cNvSpPr>
            <a:spLocks noGrp="1"/>
          </p:cNvSpPr>
          <p:nvPr>
            <p:ph type="body" sz="quarter" idx="13"/>
          </p:nvPr>
        </p:nvSpPr>
        <p:spPr>
          <a:xfrm>
            <a:off x="1968469" y="3212431"/>
            <a:ext cx="8681110" cy="1046059"/>
          </a:xfrm>
        </p:spPr>
        <p:txBody>
          <a:bodyPr/>
          <a:lstStyle/>
          <a:p>
            <a:r>
              <a:rPr lang="en-US" dirty="0"/>
              <a:t>BRIEFING ON THE UNDERTAKINGS MADE ON 18 MAY 2021 IN THE NCOP PLENARY DEBATE ON BUDGET VOTE 03</a:t>
            </a:r>
          </a:p>
          <a:p>
            <a:r>
              <a:rPr lang="en-US" dirty="0"/>
              <a:t>SELECT COMMITTEE ON PETITIONS AND EXECUTIVE UNDERTAKINGS </a:t>
            </a:r>
          </a:p>
        </p:txBody>
      </p:sp>
      <p:sp>
        <p:nvSpPr>
          <p:cNvPr id="5" name="Text Placeholder 4">
            <a:extLst>
              <a:ext uri="{FF2B5EF4-FFF2-40B4-BE49-F238E27FC236}">
                <a16:creationId xmlns:a16="http://schemas.microsoft.com/office/drawing/2014/main" xmlns="" id="{11C2DEF8-D579-489F-89F6-3FABD746C688}"/>
              </a:ext>
            </a:extLst>
          </p:cNvPr>
          <p:cNvSpPr>
            <a:spLocks noGrp="1"/>
          </p:cNvSpPr>
          <p:nvPr>
            <p:ph type="body" sz="quarter" idx="15"/>
          </p:nvPr>
        </p:nvSpPr>
        <p:spPr/>
        <p:txBody>
          <a:bodyPr/>
          <a:lstStyle/>
          <a:p>
            <a:r>
              <a:rPr lang="en-US" b="1" dirty="0"/>
              <a:t>13 OCTOBER 2022</a:t>
            </a:r>
          </a:p>
          <a:p>
            <a:endParaRPr lang="en-ZA" b="1" dirty="0"/>
          </a:p>
        </p:txBody>
      </p:sp>
    </p:spTree>
    <p:extLst>
      <p:ext uri="{BB962C8B-B14F-4D97-AF65-F5344CB8AC3E}">
        <p14:creationId xmlns:p14="http://schemas.microsoft.com/office/powerpoint/2010/main" xmlns=""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FEF0179E-624C-4562-A1F3-CAA892A4F82F}"/>
              </a:ext>
            </a:extLst>
          </p:cNvPr>
          <p:cNvSpPr/>
          <p:nvPr/>
        </p:nvSpPr>
        <p:spPr>
          <a:xfrm>
            <a:off x="356794" y="830932"/>
            <a:ext cx="11205635" cy="11664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lgn="just">
              <a:lnSpc>
                <a:spcPct val="120000"/>
              </a:lnSpc>
              <a:spcBef>
                <a:spcPts val="600"/>
              </a:spcBef>
              <a:spcAft>
                <a:spcPts val="600"/>
              </a:spcAft>
              <a:buFont typeface="Wingdings" panose="05000000000000000000" pitchFamily="2" charset="2"/>
              <a:buChar char="v"/>
            </a:pPr>
            <a:r>
              <a:rPr lang="en-US" sz="2000" dirty="0"/>
              <a:t>We are also placing a tight eye or scrutiny on JB Marks and </a:t>
            </a:r>
            <a:r>
              <a:rPr lang="en-US" sz="2000" dirty="0" err="1"/>
              <a:t>Mahikeng</a:t>
            </a:r>
            <a:r>
              <a:rPr lang="en-US" sz="2000" dirty="0"/>
              <a:t> because of the infighting, political instability and alleged misappropriation of funds and the declining service delivery.</a:t>
            </a:r>
          </a:p>
        </p:txBody>
      </p:sp>
      <p:sp>
        <p:nvSpPr>
          <p:cNvPr id="2" name="Title 1">
            <a:extLst>
              <a:ext uri="{FF2B5EF4-FFF2-40B4-BE49-F238E27FC236}">
                <a16:creationId xmlns:a16="http://schemas.microsoft.com/office/drawing/2014/main" xmlns="" id="{D37C0F48-8EAE-4FE2-BE45-8FFF3A9AAE25}"/>
              </a:ext>
            </a:extLst>
          </p:cNvPr>
          <p:cNvSpPr>
            <a:spLocks noGrp="1"/>
          </p:cNvSpPr>
          <p:nvPr>
            <p:ph type="title"/>
          </p:nvPr>
        </p:nvSpPr>
        <p:spPr>
          <a:xfrm>
            <a:off x="0" y="0"/>
            <a:ext cx="12192000" cy="681037"/>
          </a:xfrm>
          <a:solidFill>
            <a:schemeClr val="accent2"/>
          </a:solidFill>
        </p:spPr>
        <p:txBody>
          <a:bodyPr/>
          <a:lstStyle/>
          <a:p>
            <a:pPr algn="ctr"/>
            <a:r>
              <a:rPr lang="en-US" sz="2000" b="1" dirty="0">
                <a:solidFill>
                  <a:schemeClr val="tx1"/>
                </a:solidFill>
              </a:rPr>
              <a:t>Progress report on Undertaking made during NCOP Plenary Debate on Budget Vote 03</a:t>
            </a:r>
          </a:p>
        </p:txBody>
      </p:sp>
      <p:sp>
        <p:nvSpPr>
          <p:cNvPr id="4" name="Rectangle 3">
            <a:extLst>
              <a:ext uri="{FF2B5EF4-FFF2-40B4-BE49-F238E27FC236}">
                <a16:creationId xmlns:a16="http://schemas.microsoft.com/office/drawing/2014/main" xmlns="" id="{EEBE499E-CAA7-9046-97C9-77A97E1EC0BA}"/>
              </a:ext>
            </a:extLst>
          </p:cNvPr>
          <p:cNvSpPr/>
          <p:nvPr/>
        </p:nvSpPr>
        <p:spPr>
          <a:xfrm>
            <a:off x="356793" y="2802970"/>
            <a:ext cx="11205635" cy="2951193"/>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spcAft>
                <a:spcPts val="600"/>
              </a:spcAft>
            </a:pPr>
            <a:r>
              <a:rPr lang="en-US" sz="2000" b="1" dirty="0">
                <a:solidFill>
                  <a:schemeClr val="tx1"/>
                </a:solidFill>
              </a:rPr>
              <a:t>Status:</a:t>
            </a:r>
          </a:p>
          <a:p>
            <a:pPr algn="just">
              <a:lnSpc>
                <a:spcPct val="120000"/>
              </a:lnSpc>
              <a:spcBef>
                <a:spcPts val="600"/>
              </a:spcBef>
              <a:spcAft>
                <a:spcPts val="600"/>
              </a:spcAft>
            </a:pPr>
            <a:r>
              <a:rPr lang="en-US" sz="2000" dirty="0">
                <a:solidFill>
                  <a:schemeClr val="tx1"/>
                </a:solidFill>
              </a:rPr>
              <a:t>Through the intervention by the provincial government there is stability in JB Marks Local Municipality, the intervention by the by law enforcement agencies led to the arrest of the Mayor, Municipal Manager and Chief Financial Officer for allegations of misappropriation of funds.</a:t>
            </a:r>
          </a:p>
          <a:p>
            <a:pPr algn="just">
              <a:lnSpc>
                <a:spcPct val="120000"/>
              </a:lnSpc>
              <a:spcBef>
                <a:spcPts val="600"/>
              </a:spcBef>
              <a:spcAft>
                <a:spcPts val="600"/>
              </a:spcAft>
            </a:pPr>
            <a:r>
              <a:rPr lang="en-US" sz="2000" dirty="0" err="1">
                <a:solidFill>
                  <a:schemeClr val="tx1"/>
                </a:solidFill>
              </a:rPr>
              <a:t>Mahikeng</a:t>
            </a:r>
            <a:r>
              <a:rPr lang="en-US" sz="2000" dirty="0">
                <a:solidFill>
                  <a:schemeClr val="tx1"/>
                </a:solidFill>
              </a:rPr>
              <a:t> is relatively stable, the municipality has appointed a new municipal manager. The Municipality has been placed under mandatory Financial Recovery Plan and implementation is underway. </a:t>
            </a:r>
            <a:endParaRPr lang="en-ZA" b="1" dirty="0">
              <a:latin typeface="Arial Narrow" panose="020B0606020202030204" pitchFamily="34" charset="0"/>
              <a:cs typeface="Times New Roman" panose="02020603050405020304" pitchFamily="18" charset="0"/>
            </a:endParaRPr>
          </a:p>
        </p:txBody>
      </p:sp>
      <p:sp>
        <p:nvSpPr>
          <p:cNvPr id="5" name="Arrow: Down 4">
            <a:extLst>
              <a:ext uri="{FF2B5EF4-FFF2-40B4-BE49-F238E27FC236}">
                <a16:creationId xmlns:a16="http://schemas.microsoft.com/office/drawing/2014/main" xmlns="" id="{141E847E-F9CB-A105-0E0A-F40A845E9C4E}"/>
              </a:ext>
            </a:extLst>
          </p:cNvPr>
          <p:cNvSpPr/>
          <p:nvPr/>
        </p:nvSpPr>
        <p:spPr>
          <a:xfrm>
            <a:off x="5439103" y="2169926"/>
            <a:ext cx="484632" cy="528617"/>
          </a:xfrm>
          <a:prstGeom prst="downArrow">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27698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7505A-2DFF-44DD-BD86-8196D396D974}"/>
              </a:ext>
            </a:extLst>
          </p:cNvPr>
          <p:cNvSpPr>
            <a:spLocks noGrp="1"/>
          </p:cNvSpPr>
          <p:nvPr>
            <p:ph type="title"/>
          </p:nvPr>
        </p:nvSpPr>
        <p:spPr>
          <a:xfrm>
            <a:off x="0" y="0"/>
            <a:ext cx="12192000" cy="699903"/>
          </a:xfrm>
          <a:solidFill>
            <a:schemeClr val="accent2"/>
          </a:solidFill>
        </p:spPr>
        <p:txBody>
          <a:bodyPr/>
          <a:lstStyle/>
          <a:p>
            <a:pPr algn="ctr"/>
            <a:r>
              <a:rPr lang="en-ZA" sz="2200" b="1" dirty="0">
                <a:solidFill>
                  <a:schemeClr val="tx1"/>
                </a:solidFill>
              </a:rPr>
              <a:t>Recommendations </a:t>
            </a:r>
          </a:p>
        </p:txBody>
      </p:sp>
      <p:sp>
        <p:nvSpPr>
          <p:cNvPr id="3" name="Content Placeholder 2">
            <a:extLst>
              <a:ext uri="{FF2B5EF4-FFF2-40B4-BE49-F238E27FC236}">
                <a16:creationId xmlns:a16="http://schemas.microsoft.com/office/drawing/2014/main" xmlns="" id="{0535E586-13BA-4E56-B0A1-C3A102DEC673}"/>
              </a:ext>
            </a:extLst>
          </p:cNvPr>
          <p:cNvSpPr>
            <a:spLocks noGrp="1"/>
          </p:cNvSpPr>
          <p:nvPr>
            <p:ph sz="half" idx="2"/>
          </p:nvPr>
        </p:nvSpPr>
        <p:spPr>
          <a:xfrm>
            <a:off x="100465" y="1527181"/>
            <a:ext cx="11652094" cy="3344363"/>
          </a:xfrm>
        </p:spPr>
        <p:txBody>
          <a:bodyPr/>
          <a:lstStyle/>
          <a:p>
            <a:pPr marL="0" indent="0" algn="just">
              <a:lnSpc>
                <a:spcPct val="150000"/>
              </a:lnSpc>
              <a:buNone/>
            </a:pPr>
            <a:r>
              <a:rPr lang="en-GB" sz="3200" dirty="0"/>
              <a:t>It is recommended that:</a:t>
            </a:r>
          </a:p>
          <a:p>
            <a:pPr algn="just">
              <a:lnSpc>
                <a:spcPct val="150000"/>
              </a:lnSpc>
            </a:pPr>
            <a:r>
              <a:rPr lang="en-GB" sz="3200" dirty="0"/>
              <a:t> The Select Committee notes the progress made in implementing Undertakings made during the NCOP Plenary Debate Budget Vote 03 on 18 May 2021.</a:t>
            </a:r>
          </a:p>
        </p:txBody>
      </p:sp>
    </p:spTree>
    <p:extLst>
      <p:ext uri="{BB962C8B-B14F-4D97-AF65-F5344CB8AC3E}">
        <p14:creationId xmlns:p14="http://schemas.microsoft.com/office/powerpoint/2010/main" xmlns="" val="850948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3451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7505A-2DFF-44DD-BD86-8196D396D974}"/>
              </a:ext>
            </a:extLst>
          </p:cNvPr>
          <p:cNvSpPr>
            <a:spLocks noGrp="1"/>
          </p:cNvSpPr>
          <p:nvPr>
            <p:ph type="title"/>
          </p:nvPr>
        </p:nvSpPr>
        <p:spPr>
          <a:xfrm>
            <a:off x="0" y="0"/>
            <a:ext cx="12192000" cy="699903"/>
          </a:xfrm>
          <a:solidFill>
            <a:schemeClr val="accent2"/>
          </a:solidFill>
        </p:spPr>
        <p:txBody>
          <a:bodyPr/>
          <a:lstStyle/>
          <a:p>
            <a:pPr algn="ctr"/>
            <a:r>
              <a:rPr lang="en-ZA" sz="2200" b="1" dirty="0">
                <a:solidFill>
                  <a:schemeClr val="tx1"/>
                </a:solidFill>
              </a:rPr>
              <a:t>PRESENTATION</a:t>
            </a:r>
            <a:r>
              <a:rPr lang="en-ZA" sz="2200" b="1" dirty="0">
                <a:solidFill>
                  <a:schemeClr val="accent2">
                    <a:lumMod val="75000"/>
                  </a:schemeClr>
                </a:solidFill>
              </a:rPr>
              <a:t> </a:t>
            </a:r>
            <a:r>
              <a:rPr lang="en-ZA" sz="2200" b="1" dirty="0">
                <a:solidFill>
                  <a:schemeClr val="tx1"/>
                </a:solidFill>
              </a:rPr>
              <a:t>OUTLINE</a:t>
            </a:r>
          </a:p>
        </p:txBody>
      </p:sp>
      <p:sp>
        <p:nvSpPr>
          <p:cNvPr id="3" name="Rectangle 2">
            <a:extLst>
              <a:ext uri="{FF2B5EF4-FFF2-40B4-BE49-F238E27FC236}">
                <a16:creationId xmlns:a16="http://schemas.microsoft.com/office/drawing/2014/main" xmlns="" id="{11AC7E49-B066-40F8-95F9-1E45A7829AA2}"/>
              </a:ext>
            </a:extLst>
          </p:cNvPr>
          <p:cNvSpPr/>
          <p:nvPr/>
        </p:nvSpPr>
        <p:spPr>
          <a:xfrm>
            <a:off x="0" y="-1783"/>
            <a:ext cx="11198832" cy="571205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endParaRPr lang="en-US" sz="2400" b="1" dirty="0"/>
          </a:p>
          <a:p>
            <a:pPr marL="457200" indent="-457200" algn="just">
              <a:buFont typeface="+mj-lt"/>
              <a:buAutoNum type="arabicPeriod"/>
            </a:pPr>
            <a:r>
              <a:rPr lang="en-US" sz="3200" dirty="0"/>
              <a:t>Introduction and Background</a:t>
            </a:r>
          </a:p>
          <a:p>
            <a:pPr marL="457200" indent="-457200" algn="just">
              <a:buFont typeface="+mj-lt"/>
              <a:buAutoNum type="arabicPeriod"/>
            </a:pPr>
            <a:endParaRPr lang="en-US" sz="3200" dirty="0"/>
          </a:p>
          <a:p>
            <a:pPr marL="457200" indent="-457200" algn="just">
              <a:buFont typeface="+mj-lt"/>
              <a:buAutoNum type="arabicPeriod"/>
            </a:pPr>
            <a:r>
              <a:rPr lang="en-US" sz="3200" dirty="0"/>
              <a:t>Progress report on Undertaking made during NCOP Plenary Debate on Budget Vote 03</a:t>
            </a:r>
          </a:p>
          <a:p>
            <a:pPr marL="457200" indent="-457200" algn="just">
              <a:buFont typeface="+mj-lt"/>
              <a:buAutoNum type="arabicPeriod"/>
            </a:pPr>
            <a:endParaRPr lang="en-US" sz="3200" dirty="0"/>
          </a:p>
          <a:p>
            <a:pPr marL="457200" indent="-457200" algn="just">
              <a:buFont typeface="+mj-lt"/>
              <a:buAutoNum type="arabicPeriod"/>
            </a:pPr>
            <a:r>
              <a:rPr lang="en-US" sz="3200" dirty="0"/>
              <a:t>Recommendations</a:t>
            </a:r>
          </a:p>
          <a:p>
            <a:pPr algn="just"/>
            <a:r>
              <a:rPr lang="en-US" sz="2400" dirty="0"/>
              <a:t> </a:t>
            </a:r>
            <a:endParaRPr lang="en-US" sz="2400" b="1" dirty="0"/>
          </a:p>
          <a:p>
            <a:endParaRPr lang="en-ZA" dirty="0"/>
          </a:p>
        </p:txBody>
      </p:sp>
    </p:spTree>
    <p:extLst>
      <p:ext uri="{BB962C8B-B14F-4D97-AF65-F5344CB8AC3E}">
        <p14:creationId xmlns:p14="http://schemas.microsoft.com/office/powerpoint/2010/main" xmlns="" val="717988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7505A-2DFF-44DD-BD86-8196D396D974}"/>
              </a:ext>
            </a:extLst>
          </p:cNvPr>
          <p:cNvSpPr>
            <a:spLocks noGrp="1"/>
          </p:cNvSpPr>
          <p:nvPr>
            <p:ph type="title"/>
          </p:nvPr>
        </p:nvSpPr>
        <p:spPr>
          <a:xfrm>
            <a:off x="0" y="0"/>
            <a:ext cx="12192000" cy="699903"/>
          </a:xfrm>
          <a:solidFill>
            <a:schemeClr val="accent2"/>
          </a:solidFill>
        </p:spPr>
        <p:txBody>
          <a:bodyPr/>
          <a:lstStyle/>
          <a:p>
            <a:pPr algn="ctr"/>
            <a:r>
              <a:rPr lang="en-ZA" sz="2200" b="1" dirty="0">
                <a:solidFill>
                  <a:schemeClr val="tx1"/>
                </a:solidFill>
              </a:rPr>
              <a:t>Introduction</a:t>
            </a:r>
            <a:r>
              <a:rPr lang="en-ZA" sz="2200" b="1" dirty="0"/>
              <a:t> </a:t>
            </a:r>
          </a:p>
        </p:txBody>
      </p:sp>
      <p:sp>
        <p:nvSpPr>
          <p:cNvPr id="3" name="Rectangle 2">
            <a:extLst>
              <a:ext uri="{FF2B5EF4-FFF2-40B4-BE49-F238E27FC236}">
                <a16:creationId xmlns:a16="http://schemas.microsoft.com/office/drawing/2014/main" xmlns="" id="{11AC7E49-B066-40F8-95F9-1E45A7829AA2}"/>
              </a:ext>
            </a:extLst>
          </p:cNvPr>
          <p:cNvSpPr/>
          <p:nvPr/>
        </p:nvSpPr>
        <p:spPr>
          <a:xfrm>
            <a:off x="530351" y="572974"/>
            <a:ext cx="11500283" cy="571205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endParaRPr lang="en-US" sz="2800" b="1" dirty="0"/>
          </a:p>
          <a:p>
            <a:pPr algn="just"/>
            <a:r>
              <a:rPr lang="en-US" sz="3200" b="1" dirty="0"/>
              <a:t>Purpose</a:t>
            </a:r>
            <a:endParaRPr lang="en-US" sz="3200" dirty="0"/>
          </a:p>
          <a:p>
            <a:pPr algn="just"/>
            <a:endParaRPr lang="en-US" sz="2800" dirty="0"/>
          </a:p>
          <a:p>
            <a:pPr algn="just">
              <a:lnSpc>
                <a:spcPct val="150000"/>
              </a:lnSpc>
            </a:pPr>
            <a:r>
              <a:rPr lang="en-US" sz="2800" dirty="0"/>
              <a:t>To provide Select Committee on Petitions and Executive Undertakings with progress report on Undertakings made during NCOP Plenary – Debate on Budget Vote 03 on 18 May 2021</a:t>
            </a:r>
          </a:p>
          <a:p>
            <a:pPr algn="just"/>
            <a:endParaRPr lang="en-US" sz="2800" dirty="0"/>
          </a:p>
          <a:p>
            <a:pPr algn="just"/>
            <a:endParaRPr lang="en-US" sz="2800" dirty="0"/>
          </a:p>
          <a:p>
            <a:pPr algn="just"/>
            <a:endParaRPr lang="en-US" sz="2800" dirty="0"/>
          </a:p>
          <a:p>
            <a:pPr algn="just"/>
            <a:r>
              <a:rPr lang="en-US" sz="2800" dirty="0"/>
              <a:t> </a:t>
            </a:r>
            <a:endParaRPr lang="en-US" sz="2800" b="1" dirty="0"/>
          </a:p>
          <a:p>
            <a:endParaRPr lang="en-ZA" sz="2000" dirty="0"/>
          </a:p>
        </p:txBody>
      </p:sp>
    </p:spTree>
    <p:extLst>
      <p:ext uri="{BB962C8B-B14F-4D97-AF65-F5344CB8AC3E}">
        <p14:creationId xmlns:p14="http://schemas.microsoft.com/office/powerpoint/2010/main" xmlns="" val="353827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7505A-2DFF-44DD-BD86-8196D396D974}"/>
              </a:ext>
            </a:extLst>
          </p:cNvPr>
          <p:cNvSpPr>
            <a:spLocks noGrp="1"/>
          </p:cNvSpPr>
          <p:nvPr>
            <p:ph type="title"/>
          </p:nvPr>
        </p:nvSpPr>
        <p:spPr>
          <a:xfrm>
            <a:off x="0" y="1"/>
            <a:ext cx="12369338" cy="647638"/>
          </a:xfrm>
          <a:solidFill>
            <a:schemeClr val="accent2"/>
          </a:solidFill>
        </p:spPr>
        <p:txBody>
          <a:bodyPr/>
          <a:lstStyle/>
          <a:p>
            <a:pPr algn="ctr"/>
            <a:r>
              <a:rPr lang="en-US" b="1" dirty="0">
                <a:solidFill>
                  <a:schemeClr val="tx1"/>
                </a:solidFill>
              </a:rPr>
              <a:t>Background</a:t>
            </a:r>
            <a:endParaRPr lang="en-US" dirty="0">
              <a:solidFill>
                <a:schemeClr val="tx1"/>
              </a:solidFill>
            </a:endParaRPr>
          </a:p>
        </p:txBody>
      </p:sp>
      <p:sp>
        <p:nvSpPr>
          <p:cNvPr id="3" name="Rectangle 2">
            <a:extLst>
              <a:ext uri="{FF2B5EF4-FFF2-40B4-BE49-F238E27FC236}">
                <a16:creationId xmlns:a16="http://schemas.microsoft.com/office/drawing/2014/main" xmlns="" id="{11AC7E49-B066-40F8-95F9-1E45A7829AA2}"/>
              </a:ext>
            </a:extLst>
          </p:cNvPr>
          <p:cNvSpPr/>
          <p:nvPr/>
        </p:nvSpPr>
        <p:spPr>
          <a:xfrm>
            <a:off x="1" y="610306"/>
            <a:ext cx="12192000" cy="563738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endParaRPr lang="en-US" sz="2400" dirty="0"/>
          </a:p>
          <a:p>
            <a:pPr algn="just"/>
            <a:r>
              <a:rPr lang="en-ZA" b="1" dirty="0"/>
              <a:t>The Department of Cooperative Governance and Traditional Affairs made the following Undertakings on 18 May 2021 during the NCOP Plenary Debate on Budget Vote 03:</a:t>
            </a:r>
          </a:p>
          <a:p>
            <a:pPr algn="just"/>
            <a:endParaRPr lang="en-ZA" sz="1100" b="1" dirty="0">
              <a:latin typeface="Abadi Extra Light" panose="020B0604020202020204" pitchFamily="34" charset="0"/>
            </a:endParaRPr>
          </a:p>
          <a:p>
            <a:pPr marL="285750" indent="-285750" algn="just">
              <a:buFont typeface="Wingdings" panose="05000000000000000000" pitchFamily="2" charset="2"/>
              <a:buChar char="v"/>
            </a:pPr>
            <a:r>
              <a:rPr lang="en-US" dirty="0">
                <a:solidFill>
                  <a:schemeClr val="tx1"/>
                </a:solidFill>
                <a:latin typeface="+mj-lt"/>
              </a:rPr>
              <a:t>We have set aside R2,9 billion in the Municipal Infrastructure Grant, MIG, over the Medium-Term Expenditure Framework, MTEF, period.</a:t>
            </a:r>
          </a:p>
          <a:p>
            <a:pPr marL="171450" indent="-171450" algn="just">
              <a:buFont typeface="Wingdings" panose="05000000000000000000" pitchFamily="2" charset="2"/>
              <a:buChar char="v"/>
            </a:pPr>
            <a:endParaRPr lang="en-US" sz="1100" dirty="0">
              <a:latin typeface="+mj-lt"/>
            </a:endParaRPr>
          </a:p>
          <a:p>
            <a:pPr marL="285750" indent="-285750" algn="just">
              <a:buFont typeface="Wingdings" panose="05000000000000000000" pitchFamily="2" charset="2"/>
              <a:buChar char="v"/>
            </a:pPr>
            <a:r>
              <a:rPr lang="en-US" dirty="0">
                <a:latin typeface="+mj-lt"/>
              </a:rPr>
              <a:t>In Waterberg we intend establishing a global business service, a Technical and Vocational Education and Training, </a:t>
            </a:r>
            <a:r>
              <a:rPr lang="en-US" dirty="0" err="1">
                <a:latin typeface="+mj-lt"/>
              </a:rPr>
              <a:t>Tvet</a:t>
            </a:r>
            <a:r>
              <a:rPr lang="en-US" dirty="0">
                <a:latin typeface="+mj-lt"/>
              </a:rPr>
              <a:t>, college there in partnership with the private sector, which includes the private/public growth initiative in </a:t>
            </a:r>
            <a:r>
              <a:rPr lang="en-US" dirty="0" err="1">
                <a:latin typeface="+mj-lt"/>
              </a:rPr>
              <a:t>harambe</a:t>
            </a:r>
            <a:endParaRPr lang="en-US" dirty="0">
              <a:latin typeface="+mj-lt"/>
            </a:endParaRPr>
          </a:p>
          <a:p>
            <a:pPr marL="171450" indent="-171450" algn="just">
              <a:buFont typeface="Wingdings" panose="05000000000000000000" pitchFamily="2" charset="2"/>
              <a:buChar char="v"/>
            </a:pPr>
            <a:endParaRPr lang="en-US" sz="1100" dirty="0">
              <a:latin typeface="+mj-lt"/>
            </a:endParaRPr>
          </a:p>
          <a:p>
            <a:pPr marL="285750" indent="-285750" algn="just">
              <a:buFont typeface="Wingdings" panose="05000000000000000000" pitchFamily="2" charset="2"/>
              <a:buChar char="v"/>
            </a:pPr>
            <a:r>
              <a:rPr lang="en-US" dirty="0">
                <a:latin typeface="+mj-lt"/>
              </a:rPr>
              <a:t>The medium-term outlook is to add a further 430 additional jobs throughout the country by the end of 2030.</a:t>
            </a:r>
          </a:p>
          <a:p>
            <a:pPr marL="171450" indent="-171450" algn="just">
              <a:buFont typeface="Wingdings" panose="05000000000000000000" pitchFamily="2" charset="2"/>
              <a:buChar char="v"/>
            </a:pPr>
            <a:endParaRPr lang="en-US" sz="1100" dirty="0">
              <a:latin typeface="+mj-lt"/>
            </a:endParaRPr>
          </a:p>
          <a:p>
            <a:pPr marL="285750" indent="-285750" algn="just">
              <a:buFont typeface="Wingdings" panose="05000000000000000000" pitchFamily="2" charset="2"/>
              <a:buChar char="v"/>
            </a:pPr>
            <a:r>
              <a:rPr lang="en-US" dirty="0">
                <a:latin typeface="+mj-lt"/>
              </a:rPr>
              <a:t>We will continue to prioritize the unlocking of the mining, tourism, game and agricultural sectors through one-plans and one budgets as facilitated for by the multi stakeholder district forum.</a:t>
            </a:r>
          </a:p>
          <a:p>
            <a:pPr marL="285750" indent="-285750" algn="just">
              <a:buFont typeface="Wingdings" panose="05000000000000000000" pitchFamily="2" charset="2"/>
              <a:buChar char="v"/>
            </a:pPr>
            <a:endParaRPr lang="en-US" sz="1200" dirty="0">
              <a:latin typeface="+mj-lt"/>
            </a:endParaRPr>
          </a:p>
          <a:p>
            <a:pPr marL="285750" indent="-285750" algn="just">
              <a:buFont typeface="Wingdings" panose="05000000000000000000" pitchFamily="2" charset="2"/>
              <a:buChar char="v"/>
            </a:pPr>
            <a:r>
              <a:rPr lang="en-US" dirty="0">
                <a:latin typeface="+mj-lt"/>
              </a:rPr>
              <a:t>The project also includes the Olifants River Water Resource Development which will bring portable water to the 15 872 households without water; the majority of whom are in the rural areas.</a:t>
            </a:r>
          </a:p>
          <a:p>
            <a:pPr marL="171450" indent="-171450" algn="just">
              <a:buFont typeface="Wingdings" panose="05000000000000000000" pitchFamily="2" charset="2"/>
              <a:buChar char="v"/>
            </a:pPr>
            <a:endParaRPr lang="en-US" sz="1200" dirty="0">
              <a:latin typeface="+mj-lt"/>
            </a:endParaRPr>
          </a:p>
          <a:p>
            <a:pPr marL="285750" indent="-285750" algn="just">
              <a:buFont typeface="Wingdings" panose="05000000000000000000" pitchFamily="2" charset="2"/>
              <a:buChar char="v"/>
            </a:pPr>
            <a:r>
              <a:rPr lang="en-US" dirty="0">
                <a:latin typeface="+mj-lt"/>
              </a:rPr>
              <a:t>We will work with the National and Provincial Treasuries to consider steps we should take to ensure that the conditional grants are spent and utilized effectively.</a:t>
            </a:r>
          </a:p>
          <a:p>
            <a:pPr marL="285750" indent="-285750" algn="just">
              <a:buFont typeface="Wingdings" panose="05000000000000000000" pitchFamily="2" charset="2"/>
              <a:buChar char="v"/>
            </a:pPr>
            <a:endParaRPr lang="en-US" sz="1050" dirty="0">
              <a:latin typeface="+mj-lt"/>
            </a:endParaRPr>
          </a:p>
          <a:p>
            <a:pPr marL="285750" indent="-285750" algn="just">
              <a:buFont typeface="Wingdings" panose="05000000000000000000" pitchFamily="2" charset="2"/>
              <a:buChar char="v"/>
            </a:pPr>
            <a:r>
              <a:rPr lang="en-US" dirty="0">
                <a:latin typeface="+mj-lt"/>
              </a:rPr>
              <a:t>We are also placing a tight eye or scrutiny on JB Marks and </a:t>
            </a:r>
            <a:r>
              <a:rPr lang="en-US" dirty="0" err="1">
                <a:latin typeface="+mj-lt"/>
              </a:rPr>
              <a:t>Mahikeng</a:t>
            </a:r>
            <a:r>
              <a:rPr lang="en-US" dirty="0">
                <a:latin typeface="+mj-lt"/>
              </a:rPr>
              <a:t> because of the infighting, political instability and alleged misappropriation of funds and the declining service delivery.</a:t>
            </a:r>
          </a:p>
          <a:p>
            <a:pPr marL="285750" indent="-285750" algn="just">
              <a:buFont typeface="Arial" panose="020B0604020202020204" pitchFamily="34" charset="0"/>
              <a:buChar char="•"/>
            </a:pPr>
            <a:endParaRPr lang="en-ZA" dirty="0"/>
          </a:p>
        </p:txBody>
      </p:sp>
    </p:spTree>
    <p:extLst>
      <p:ext uri="{BB962C8B-B14F-4D97-AF65-F5344CB8AC3E}">
        <p14:creationId xmlns:p14="http://schemas.microsoft.com/office/powerpoint/2010/main" xmlns="" val="160997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C0F48-8EAE-4FE2-BE45-8FFF3A9AAE25}"/>
              </a:ext>
            </a:extLst>
          </p:cNvPr>
          <p:cNvSpPr>
            <a:spLocks noGrp="1"/>
          </p:cNvSpPr>
          <p:nvPr>
            <p:ph type="title"/>
          </p:nvPr>
        </p:nvSpPr>
        <p:spPr>
          <a:xfrm>
            <a:off x="0" y="0"/>
            <a:ext cx="12192000" cy="592741"/>
          </a:xfrm>
          <a:solidFill>
            <a:schemeClr val="accent2"/>
          </a:solidFill>
        </p:spPr>
        <p:txBody>
          <a:bodyPr/>
          <a:lstStyle/>
          <a:p>
            <a:pPr algn="ctr"/>
            <a:r>
              <a:rPr lang="en-US" sz="2000" b="1" dirty="0">
                <a:solidFill>
                  <a:schemeClr val="tx1"/>
                </a:solidFill>
              </a:rPr>
              <a:t>Progress report on Undertaking made during NCOP Plenary Debate on Budget Vote 03</a:t>
            </a:r>
          </a:p>
        </p:txBody>
      </p:sp>
      <p:sp>
        <p:nvSpPr>
          <p:cNvPr id="4" name="Content Placeholder 4">
            <a:extLst>
              <a:ext uri="{FF2B5EF4-FFF2-40B4-BE49-F238E27FC236}">
                <a16:creationId xmlns:a16="http://schemas.microsoft.com/office/drawing/2014/main" xmlns="" id="{DD5311A5-5E6B-E52C-6FEF-8E1F293E0BE5}"/>
              </a:ext>
            </a:extLst>
          </p:cNvPr>
          <p:cNvSpPr txBox="1">
            <a:spLocks/>
          </p:cNvSpPr>
          <p:nvPr/>
        </p:nvSpPr>
        <p:spPr>
          <a:xfrm>
            <a:off x="4177552" y="812800"/>
            <a:ext cx="7884239" cy="5112987"/>
          </a:xfrm>
          <a:prstGeom prst="rect">
            <a:avLst/>
          </a:prstGeom>
          <a:ln>
            <a:solidFill>
              <a:schemeClr val="accent2">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None/>
              <a:tabLst/>
              <a:defRPr/>
            </a:pPr>
            <a:r>
              <a:rPr lang="en-US" sz="1700" b="1" dirty="0">
                <a:solidFill>
                  <a:srgbClr val="000000"/>
                </a:solidFill>
                <a:ea typeface="Calibri" panose="020F0502020204030204" pitchFamily="34" charset="0"/>
                <a:cs typeface="Times New Roman" panose="02020603050405020304" pitchFamily="18" charset="0"/>
              </a:rPr>
              <a:t>Status: </a:t>
            </a:r>
          </a:p>
          <a:p>
            <a:pPr marL="0" marR="0" lvl="0" indent="0" algn="just" defTabSz="914400" rtl="0" eaLnBrk="1" fontAlgn="auto" latinLnBrk="0" hangingPunct="1">
              <a:lnSpc>
                <a:spcPct val="100000"/>
              </a:lnSpc>
              <a:spcBef>
                <a:spcPts val="0"/>
              </a:spcBef>
              <a:spcAft>
                <a:spcPts val="0"/>
              </a:spcAft>
              <a:buClrTx/>
              <a:buSzTx/>
              <a:buNone/>
              <a:tabLst/>
              <a:defRPr/>
            </a:pPr>
            <a:r>
              <a:rPr lang="en-US" sz="1800" dirty="0">
                <a:solidFill>
                  <a:srgbClr val="000000"/>
                </a:solidFill>
                <a:ea typeface="Calibri" panose="020F0502020204030204" pitchFamily="34" charset="0"/>
                <a:cs typeface="Times New Roman" panose="02020603050405020304" pitchFamily="18" charset="0"/>
              </a:rPr>
              <a:t>The R2,9 billion mentioned at the NCOP Plenary of 18 May 2021 refers to the </a:t>
            </a:r>
            <a:r>
              <a:rPr lang="en-US" sz="1800" b="1" dirty="0">
                <a:solidFill>
                  <a:srgbClr val="000000"/>
                </a:solidFill>
                <a:ea typeface="Calibri" panose="020F0502020204030204" pitchFamily="34" charset="0"/>
                <a:cs typeface="Times New Roman" panose="02020603050405020304" pitchFamily="18" charset="0"/>
              </a:rPr>
              <a:t>MIG allocations within the OR Tambo district space </a:t>
            </a:r>
            <a:r>
              <a:rPr lang="en-US" sz="1800" dirty="0">
                <a:solidFill>
                  <a:srgbClr val="000000"/>
                </a:solidFill>
                <a:ea typeface="Calibri" panose="020F0502020204030204" pitchFamily="34" charset="0"/>
                <a:cs typeface="Times New Roman" panose="02020603050405020304" pitchFamily="18" charset="0"/>
              </a:rPr>
              <a:t>over the 2020/2021 MTEF. </a:t>
            </a:r>
          </a:p>
          <a:p>
            <a:pPr marL="0" marR="0" lvl="0" indent="0" algn="just" defTabSz="914400" rtl="0" eaLnBrk="1" fontAlgn="auto" latinLnBrk="0" hangingPunct="1">
              <a:lnSpc>
                <a:spcPct val="100000"/>
              </a:lnSpc>
              <a:spcBef>
                <a:spcPts val="0"/>
              </a:spcBef>
              <a:spcAft>
                <a:spcPts val="0"/>
              </a:spcAft>
              <a:buClrTx/>
              <a:buSzTx/>
              <a:buNone/>
              <a:tabLst/>
              <a:defRPr/>
            </a:pPr>
            <a:r>
              <a:rPr lang="en-US" sz="1800" dirty="0">
                <a:solidFill>
                  <a:srgbClr val="000000"/>
                </a:solidFill>
                <a:ea typeface="Calibri" panose="020F0502020204030204" pitchFamily="34" charset="0"/>
                <a:cs typeface="Times New Roman" panose="02020603050405020304" pitchFamily="18" charset="0"/>
              </a:rPr>
              <a:t>For the 2021/2022 MTEF the MIG allocation for ORT district space grew to R3,125 billion. </a:t>
            </a:r>
          </a:p>
          <a:p>
            <a:pPr marL="0" indent="0" algn="just">
              <a:lnSpc>
                <a:spcPct val="100000"/>
              </a:lnSpc>
              <a:spcBef>
                <a:spcPts val="0"/>
              </a:spcBef>
              <a:buNone/>
              <a:defRPr/>
            </a:pPr>
            <a:r>
              <a:rPr lang="en-US" sz="1800" dirty="0">
                <a:solidFill>
                  <a:srgbClr val="000000"/>
                </a:solidFill>
                <a:ea typeface="Calibri" panose="020F0502020204030204" pitchFamily="34" charset="0"/>
                <a:cs typeface="Times New Roman" panose="02020603050405020304" pitchFamily="18" charset="0"/>
              </a:rPr>
              <a:t>For the 2022/2023 </a:t>
            </a:r>
            <a:r>
              <a:rPr lang="en-US" sz="1800" dirty="0" err="1">
                <a:solidFill>
                  <a:srgbClr val="000000"/>
                </a:solidFill>
                <a:ea typeface="Calibri" panose="020F0502020204030204" pitchFamily="34" charset="0"/>
                <a:cs typeface="Times New Roman" panose="02020603050405020304" pitchFamily="18" charset="0"/>
              </a:rPr>
              <a:t>MTEF</a:t>
            </a:r>
            <a:r>
              <a:rPr lang="en-US" sz="1800" dirty="0">
                <a:solidFill>
                  <a:srgbClr val="000000"/>
                </a:solidFill>
                <a:ea typeface="Calibri" panose="020F0502020204030204" pitchFamily="34" charset="0"/>
                <a:cs typeface="Times New Roman" panose="02020603050405020304" pitchFamily="18" charset="0"/>
              </a:rPr>
              <a:t> the MIG allocation for ORT district space grew to R3,299 billion. </a:t>
            </a:r>
          </a:p>
          <a:p>
            <a:pPr marL="0" marR="0" lvl="0" indent="0" algn="just" defTabSz="914400" rtl="0" eaLnBrk="1" fontAlgn="auto" latinLnBrk="0" hangingPunct="1">
              <a:lnSpc>
                <a:spcPct val="100000"/>
              </a:lnSpc>
              <a:spcBef>
                <a:spcPts val="0"/>
              </a:spcBef>
              <a:spcAft>
                <a:spcPts val="0"/>
              </a:spcAft>
              <a:buClrTx/>
              <a:buSzTx/>
              <a:buNone/>
              <a:tabLst/>
              <a:defRPr/>
            </a:pPr>
            <a:endParaRPr lang="en-US" sz="1800" dirty="0">
              <a:solidFill>
                <a:srgbClr val="000000"/>
              </a:solidFill>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None/>
              <a:tabLst/>
              <a:defRPr/>
            </a:pPr>
            <a:r>
              <a:rPr lang="en-US" sz="1800" dirty="0">
                <a:solidFill>
                  <a:srgbClr val="000000"/>
                </a:solidFill>
                <a:ea typeface="Calibri" panose="020F0502020204030204" pitchFamily="34" charset="0"/>
                <a:cs typeface="Times New Roman" panose="02020603050405020304" pitchFamily="18" charset="0"/>
              </a:rPr>
              <a:t>The next slide contains the actual allocations and expenditure for the past two financial years and the commitments for the current financial year and the next financial year.  It should be noted that commitments refer to registered projects, and not necessarily to contractual commitments.</a:t>
            </a:r>
          </a:p>
          <a:p>
            <a:pPr marL="0" marR="0" lvl="0" indent="0" algn="just" defTabSz="914400" rtl="0" eaLnBrk="1" fontAlgn="auto" latinLnBrk="0" hangingPunct="1">
              <a:lnSpc>
                <a:spcPct val="100000"/>
              </a:lnSpc>
              <a:spcBef>
                <a:spcPts val="0"/>
              </a:spcBef>
              <a:spcAft>
                <a:spcPts val="0"/>
              </a:spcAft>
              <a:buClrTx/>
              <a:buSzTx/>
              <a:buNone/>
              <a:tabLst/>
              <a:defRPr/>
            </a:pPr>
            <a:endParaRPr kumimoji="0" lang="en-US" sz="180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None/>
              <a:tabLst/>
              <a:defRPr/>
            </a:pPr>
            <a:r>
              <a:rPr kumimoji="0" lang="en-US" sz="180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Of the total expenditure to date, approximately 62% was spent on Roads and 38% was spent on water services by the district municipality.</a:t>
            </a:r>
          </a:p>
        </p:txBody>
      </p:sp>
      <p:sp>
        <p:nvSpPr>
          <p:cNvPr id="3" name="Rectangle 2">
            <a:extLst>
              <a:ext uri="{FF2B5EF4-FFF2-40B4-BE49-F238E27FC236}">
                <a16:creationId xmlns:a16="http://schemas.microsoft.com/office/drawing/2014/main" xmlns="" id="{D309969C-7E12-E21A-7ABA-9C21555F6EC0}"/>
              </a:ext>
            </a:extLst>
          </p:cNvPr>
          <p:cNvSpPr/>
          <p:nvPr/>
        </p:nvSpPr>
        <p:spPr>
          <a:xfrm>
            <a:off x="130208" y="1799004"/>
            <a:ext cx="3064322" cy="2862322"/>
          </a:xfrm>
          <a:prstGeom prst="rect">
            <a:avLst/>
          </a:prstGeom>
          <a:ln/>
          <a:effectLst>
            <a:innerShdw blurRad="63500" dist="50800" dir="5400000">
              <a:prstClr val="black">
                <a:alpha val="50000"/>
              </a:prstClr>
            </a:inn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square">
            <a:spAutoFit/>
          </a:bodyPr>
          <a:lstStyle/>
          <a:p>
            <a:pPr marL="342900" indent="-342900">
              <a:buFont typeface="Wingdings" panose="05000000000000000000" pitchFamily="2" charset="2"/>
              <a:buChar char="v"/>
            </a:pPr>
            <a:r>
              <a:rPr lang="en-US" sz="2000" dirty="0"/>
              <a:t>We have set aside R2,9 billion in the Municipal Infrastructure Grant, MIG, over the Medium-Term Expenditure Framework, MTEF, period.</a:t>
            </a:r>
          </a:p>
        </p:txBody>
      </p:sp>
      <p:sp>
        <p:nvSpPr>
          <p:cNvPr id="5" name="Arrow: Right 4">
            <a:extLst>
              <a:ext uri="{FF2B5EF4-FFF2-40B4-BE49-F238E27FC236}">
                <a16:creationId xmlns:a16="http://schemas.microsoft.com/office/drawing/2014/main" xmlns="" id="{D32B889B-5562-DF2B-F3CF-7D98D35B1818}"/>
              </a:ext>
            </a:extLst>
          </p:cNvPr>
          <p:cNvSpPr/>
          <p:nvPr/>
        </p:nvSpPr>
        <p:spPr>
          <a:xfrm>
            <a:off x="3374219" y="2745532"/>
            <a:ext cx="623645" cy="833239"/>
          </a:xfrm>
          <a:prstGeom prst="rightArrow">
            <a:avLst/>
          </a:prstGeom>
          <a:effectLst>
            <a:glow rad="228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45168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C0F48-8EAE-4FE2-BE45-8FFF3A9AAE25}"/>
              </a:ext>
            </a:extLst>
          </p:cNvPr>
          <p:cNvSpPr>
            <a:spLocks noGrp="1"/>
          </p:cNvSpPr>
          <p:nvPr>
            <p:ph type="title"/>
          </p:nvPr>
        </p:nvSpPr>
        <p:spPr>
          <a:xfrm>
            <a:off x="0" y="0"/>
            <a:ext cx="12192000" cy="681037"/>
          </a:xfrm>
          <a:solidFill>
            <a:schemeClr val="accent2"/>
          </a:solidFill>
        </p:spPr>
        <p:txBody>
          <a:bodyPr/>
          <a:lstStyle/>
          <a:p>
            <a:pPr algn="ctr"/>
            <a:r>
              <a:rPr lang="en-US" sz="2000" b="1" dirty="0">
                <a:solidFill>
                  <a:schemeClr val="tx1"/>
                </a:solidFill>
              </a:rPr>
              <a:t>Progress report on Undertaking made during NCOP Plenary Debate on Budget Vote 03</a:t>
            </a:r>
          </a:p>
        </p:txBody>
      </p:sp>
      <p:sp>
        <p:nvSpPr>
          <p:cNvPr id="6" name="TextBox 5">
            <a:extLst>
              <a:ext uri="{FF2B5EF4-FFF2-40B4-BE49-F238E27FC236}">
                <a16:creationId xmlns:a16="http://schemas.microsoft.com/office/drawing/2014/main" xmlns="" id="{9CBECAE7-4720-47B9-8970-47B136703570}"/>
              </a:ext>
            </a:extLst>
          </p:cNvPr>
          <p:cNvSpPr txBox="1"/>
          <p:nvPr/>
        </p:nvSpPr>
        <p:spPr>
          <a:xfrm>
            <a:off x="146561" y="846238"/>
            <a:ext cx="11898878" cy="733149"/>
          </a:xfrm>
          <a:prstGeom prst="rect">
            <a:avLst/>
          </a:prstGeom>
          <a:noFill/>
        </p:spPr>
        <p:txBody>
          <a:bodyPr wrap="square">
            <a:spAutoFit/>
          </a:bodyPr>
          <a:lstStyle/>
          <a:p>
            <a:pPr marL="0" marR="0" algn="just">
              <a:lnSpc>
                <a:spcPct val="120000"/>
              </a:lnSpc>
              <a:spcBef>
                <a:spcPts val="0"/>
              </a:spcBef>
              <a:spcAft>
                <a:spcPts val="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table below provide expenditure against 2020/21 and 2021/22 adjusted budgets and commitments levels against 2022/23 and 2023/24 MIG allocations in OR Tambo DM and its LMs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Object 6">
            <a:extLst>
              <a:ext uri="{FF2B5EF4-FFF2-40B4-BE49-F238E27FC236}">
                <a16:creationId xmlns:a16="http://schemas.microsoft.com/office/drawing/2014/main" xmlns="" id="{D72C086C-E53E-B713-1BC1-D1D8C0D93B5C}"/>
              </a:ext>
            </a:extLst>
          </p:cNvPr>
          <p:cNvGraphicFramePr>
            <a:graphicFrameLocks noChangeAspect="1"/>
          </p:cNvGraphicFramePr>
          <p:nvPr>
            <p:extLst>
              <p:ext uri="{D42A27DB-BD31-4B8C-83A1-F6EECF244321}">
                <p14:modId xmlns:p14="http://schemas.microsoft.com/office/powerpoint/2010/main" xmlns="" val="1815575271"/>
              </p:ext>
            </p:extLst>
          </p:nvPr>
        </p:nvGraphicFramePr>
        <p:xfrm>
          <a:off x="146561" y="1579387"/>
          <a:ext cx="11898878" cy="3496178"/>
        </p:xfrm>
        <a:graphic>
          <a:graphicData uri="http://schemas.openxmlformats.org/presentationml/2006/ole">
            <p:oleObj spid="_x0000_s1026" name="Worksheet" r:id="rId4" imgW="9562985" imgH="2219508" progId="Excel.Sheet.12">
              <p:embed/>
            </p:oleObj>
          </a:graphicData>
        </a:graphic>
      </p:graphicFrame>
    </p:spTree>
    <p:extLst>
      <p:ext uri="{BB962C8B-B14F-4D97-AF65-F5344CB8AC3E}">
        <p14:creationId xmlns:p14="http://schemas.microsoft.com/office/powerpoint/2010/main" xmlns="" val="31876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C0F48-8EAE-4FE2-BE45-8FFF3A9AAE25}"/>
              </a:ext>
            </a:extLst>
          </p:cNvPr>
          <p:cNvSpPr>
            <a:spLocks noGrp="1"/>
          </p:cNvSpPr>
          <p:nvPr>
            <p:ph type="title"/>
          </p:nvPr>
        </p:nvSpPr>
        <p:spPr>
          <a:xfrm>
            <a:off x="0" y="0"/>
            <a:ext cx="12192000" cy="583537"/>
          </a:xfrm>
          <a:solidFill>
            <a:schemeClr val="accent2"/>
          </a:solidFill>
        </p:spPr>
        <p:txBody>
          <a:bodyPr/>
          <a:lstStyle/>
          <a:p>
            <a:pPr algn="ctr"/>
            <a:r>
              <a:rPr lang="en-US" sz="2000" b="1" dirty="0">
                <a:solidFill>
                  <a:schemeClr val="tx1"/>
                </a:solidFill>
              </a:rPr>
              <a:t>Progress report on Undertaking made during NCOP Plenary Debate on Budget Vote 03</a:t>
            </a:r>
          </a:p>
        </p:txBody>
      </p:sp>
      <p:sp>
        <p:nvSpPr>
          <p:cNvPr id="26" name="Rectangle 25">
            <a:extLst>
              <a:ext uri="{FF2B5EF4-FFF2-40B4-BE49-F238E27FC236}">
                <a16:creationId xmlns:a16="http://schemas.microsoft.com/office/drawing/2014/main" xmlns="" id="{C0646F72-AD49-434E-9163-CC4AE5443595}"/>
              </a:ext>
            </a:extLst>
          </p:cNvPr>
          <p:cNvSpPr/>
          <p:nvPr/>
        </p:nvSpPr>
        <p:spPr>
          <a:xfrm>
            <a:off x="9093895" y="688919"/>
            <a:ext cx="3006377" cy="6036974"/>
          </a:xfrm>
          <a:prstGeom prst="rect">
            <a:avLst/>
          </a:prstGeom>
          <a:ln/>
          <a:scene3d>
            <a:camera prst="orthographicFront"/>
            <a:lightRig rig="threePt" dir="t"/>
          </a:scene3d>
          <a:sp3d>
            <a:bevelT prst="relaxedInset"/>
          </a:sp3d>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lgn="just">
              <a:lnSpc>
                <a:spcPct val="150000"/>
              </a:lnSpc>
              <a:buFont typeface="Wingdings" panose="05000000000000000000" pitchFamily="2" charset="2"/>
              <a:buChar char="v"/>
            </a:pPr>
            <a:r>
              <a:rPr lang="en-US" sz="2000" dirty="0"/>
              <a:t>In Waterberg we intend establishing a global business service outlet, a Technical and Vocational Education and Training (</a:t>
            </a:r>
            <a:r>
              <a:rPr lang="en-US" sz="2000" dirty="0" err="1"/>
              <a:t>Tvet</a:t>
            </a:r>
            <a:r>
              <a:rPr lang="en-US" sz="2000" dirty="0"/>
              <a:t>) College  in partnership with the private sector, which includes the private/public growth initiative in Harambe</a:t>
            </a:r>
          </a:p>
        </p:txBody>
      </p:sp>
      <p:sp>
        <p:nvSpPr>
          <p:cNvPr id="4" name="Content Placeholder 4">
            <a:extLst>
              <a:ext uri="{FF2B5EF4-FFF2-40B4-BE49-F238E27FC236}">
                <a16:creationId xmlns:a16="http://schemas.microsoft.com/office/drawing/2014/main" xmlns="" id="{DD5311A5-5E6B-E52C-6FEF-8E1F293E0BE5}"/>
              </a:ext>
            </a:extLst>
          </p:cNvPr>
          <p:cNvSpPr txBox="1">
            <a:spLocks/>
          </p:cNvSpPr>
          <p:nvPr/>
        </p:nvSpPr>
        <p:spPr>
          <a:xfrm>
            <a:off x="91728" y="655985"/>
            <a:ext cx="8023759" cy="5364805"/>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Global Business Services (GBS)  Center Project entailed the establishment of a government business call-</a:t>
            </a:r>
            <a:r>
              <a:rPr kumimoji="0" lang="en-US" sz="16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centre</a:t>
            </a:r>
            <a:r>
              <a:rPr kumimoji="0" 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initially and thereafter for the private sector within the Waterberg District, which was included in the District’s Economic </a:t>
            </a:r>
            <a:r>
              <a:rPr lang="en-US" sz="1600" dirty="0">
                <a:solidFill>
                  <a:prstClr val="black"/>
                </a:solidFill>
                <a:latin typeface="Arial" panose="020B0604020202020204" pitchFamily="34" charset="0"/>
                <a:cs typeface="Arial" panose="020B0604020202020204" pitchFamily="34" charset="0"/>
              </a:rPr>
              <a:t>Recovery Plan. The project stalled during the negotiations stage with local municipalities, led by the Public Private Growth Initiative (PPGI) and Waterberg District, to transfer part of their customer and call center services to the GBS. This meant that a commitment could not be secured and the project was put on ice. The plan is to link it with the DBSA Development LABS establishment in Bela </a:t>
            </a:r>
            <a:r>
              <a:rPr lang="en-US" sz="1600" dirty="0" err="1">
                <a:solidFill>
                  <a:prstClr val="black"/>
                </a:solidFill>
                <a:latin typeface="Arial" panose="020B0604020202020204" pitchFamily="34" charset="0"/>
                <a:cs typeface="Arial" panose="020B0604020202020204" pitchFamily="34" charset="0"/>
              </a:rPr>
              <a:t>Bela</a:t>
            </a:r>
            <a:r>
              <a:rPr lang="en-US" sz="1600" dirty="0">
                <a:solidFill>
                  <a:prstClr val="black"/>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Development LABS that is funded by the DBSA will house the Harambe and other youth empowerment service providers including components of the local TVETS. The project will be relocated from </a:t>
            </a:r>
            <a:r>
              <a:rPr kumimoji="0" lang="en-US" sz="16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Modimolle</a:t>
            </a:r>
            <a:r>
              <a:rPr lang="en-US" sz="1600" dirty="0">
                <a:solidFill>
                  <a:prstClr val="black"/>
                </a:solidFill>
                <a:latin typeface="Arial" panose="020B0604020202020204" pitchFamily="34" charset="0"/>
                <a:cs typeface="Arial" panose="020B0604020202020204" pitchFamily="34" charset="0"/>
              </a:rPr>
              <a:t> to Bela </a:t>
            </a:r>
            <a:r>
              <a:rPr lang="en-US" sz="1600" dirty="0" err="1">
                <a:solidFill>
                  <a:prstClr val="black"/>
                </a:solidFill>
                <a:latin typeface="Arial" panose="020B0604020202020204" pitchFamily="34" charset="0"/>
                <a:cs typeface="Arial" panose="020B0604020202020204" pitchFamily="34" charset="0"/>
              </a:rPr>
              <a:t>Bela</a:t>
            </a:r>
            <a:r>
              <a:rPr lang="en-US" sz="1600" dirty="0">
                <a:solidFill>
                  <a:prstClr val="black"/>
                </a:solidFill>
                <a:latin typeface="Arial" panose="020B0604020202020204" pitchFamily="34" charset="0"/>
                <a:cs typeface="Arial" panose="020B0604020202020204" pitchFamily="34" charset="0"/>
              </a:rPr>
              <a:t>, due to the </a:t>
            </a:r>
            <a:r>
              <a:rPr lang="en-US" sz="1600" dirty="0" err="1">
                <a:solidFill>
                  <a:prstClr val="black"/>
                </a:solidFill>
                <a:latin typeface="Arial" panose="020B0604020202020204" pitchFamily="34" charset="0"/>
                <a:cs typeface="Arial" panose="020B0604020202020204" pitchFamily="34" charset="0"/>
              </a:rPr>
              <a:t>Modimolle</a:t>
            </a:r>
            <a:r>
              <a:rPr lang="en-US" sz="1600" dirty="0">
                <a:solidFill>
                  <a:prstClr val="black"/>
                </a:solidFill>
                <a:latin typeface="Arial" panose="020B0604020202020204" pitchFamily="34" charset="0"/>
                <a:cs typeface="Arial" panose="020B0604020202020204" pitchFamily="34" charset="0"/>
              </a:rPr>
              <a:t> Municipality not committing to providing bulk services upfront. The Bela </a:t>
            </a:r>
            <a:r>
              <a:rPr lang="en-US" sz="1600" dirty="0" err="1">
                <a:solidFill>
                  <a:prstClr val="black"/>
                </a:solidFill>
                <a:latin typeface="Arial" panose="020B0604020202020204" pitchFamily="34" charset="0"/>
                <a:cs typeface="Arial" panose="020B0604020202020204" pitchFamily="34" charset="0"/>
              </a:rPr>
              <a:t>Bela</a:t>
            </a:r>
            <a:r>
              <a:rPr lang="en-US" sz="1600" dirty="0">
                <a:solidFill>
                  <a:prstClr val="black"/>
                </a:solidFill>
                <a:latin typeface="Arial" panose="020B0604020202020204" pitchFamily="34" charset="0"/>
                <a:cs typeface="Arial" panose="020B0604020202020204" pitchFamily="34" charset="0"/>
              </a:rPr>
              <a:t> Municipal Manager is leading this initiative</a:t>
            </a: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Arrow: Left 2">
            <a:extLst>
              <a:ext uri="{FF2B5EF4-FFF2-40B4-BE49-F238E27FC236}">
                <a16:creationId xmlns:a16="http://schemas.microsoft.com/office/drawing/2014/main" xmlns="" id="{DDF978B4-104F-CA74-6554-C809A4237C51}"/>
              </a:ext>
            </a:extLst>
          </p:cNvPr>
          <p:cNvSpPr/>
          <p:nvPr/>
        </p:nvSpPr>
        <p:spPr>
          <a:xfrm>
            <a:off x="8115487" y="3123806"/>
            <a:ext cx="978408" cy="835574"/>
          </a:xfrm>
          <a:prstGeom prst="leftArrow">
            <a:avLst/>
          </a:prstGeom>
          <a:effectLst>
            <a:glow rad="228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0531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C0F48-8EAE-4FE2-BE45-8FFF3A9AAE25}"/>
              </a:ext>
            </a:extLst>
          </p:cNvPr>
          <p:cNvSpPr>
            <a:spLocks noGrp="1"/>
          </p:cNvSpPr>
          <p:nvPr>
            <p:ph type="title"/>
          </p:nvPr>
        </p:nvSpPr>
        <p:spPr>
          <a:xfrm>
            <a:off x="0" y="0"/>
            <a:ext cx="12192000" cy="681037"/>
          </a:xfrm>
          <a:solidFill>
            <a:schemeClr val="accent2"/>
          </a:solidFill>
        </p:spPr>
        <p:txBody>
          <a:bodyPr/>
          <a:lstStyle/>
          <a:p>
            <a:pPr algn="ctr"/>
            <a:r>
              <a:rPr lang="en-US" sz="2000" b="1" dirty="0">
                <a:solidFill>
                  <a:schemeClr val="tx1"/>
                </a:solidFill>
              </a:rPr>
              <a:t>Progress report on Undertaking made during NCOP Plenary Debate on Budget Vote 03</a:t>
            </a:r>
          </a:p>
        </p:txBody>
      </p:sp>
      <p:sp>
        <p:nvSpPr>
          <p:cNvPr id="24" name="Rectangle 23">
            <a:extLst>
              <a:ext uri="{FF2B5EF4-FFF2-40B4-BE49-F238E27FC236}">
                <a16:creationId xmlns:a16="http://schemas.microsoft.com/office/drawing/2014/main" xmlns="" id="{76DC16A8-8585-4710-B073-983A122D1566}"/>
              </a:ext>
            </a:extLst>
          </p:cNvPr>
          <p:cNvSpPr/>
          <p:nvPr/>
        </p:nvSpPr>
        <p:spPr>
          <a:xfrm>
            <a:off x="5597915" y="761340"/>
            <a:ext cx="6390290" cy="1532407"/>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marL="342900" indent="-342900" algn="just">
              <a:lnSpc>
                <a:spcPct val="107000"/>
              </a:lnSpc>
              <a:spcAft>
                <a:spcPts val="800"/>
              </a:spcAft>
              <a:buFont typeface="Wingdings" panose="05000000000000000000" pitchFamily="2" charset="2"/>
              <a:buChar char="v"/>
            </a:pPr>
            <a:r>
              <a:rPr lang="en-US" sz="2000" dirty="0">
                <a:effectLst/>
                <a:ea typeface="Calibri" panose="020F0502020204030204" pitchFamily="34" charset="0"/>
                <a:cs typeface="Times New Roman" panose="02020603050405020304" pitchFamily="18" charset="0"/>
              </a:rPr>
              <a:t>We will continue to </a:t>
            </a:r>
            <a:r>
              <a:rPr lang="en-US" sz="2000" dirty="0" err="1">
                <a:effectLst/>
                <a:ea typeface="Calibri" panose="020F0502020204030204" pitchFamily="34" charset="0"/>
                <a:cs typeface="Times New Roman" panose="02020603050405020304" pitchFamily="18" charset="0"/>
              </a:rPr>
              <a:t>prioritise</a:t>
            </a:r>
            <a:r>
              <a:rPr lang="en-US" sz="2000" dirty="0">
                <a:effectLst/>
                <a:ea typeface="Calibri" panose="020F0502020204030204" pitchFamily="34" charset="0"/>
                <a:cs typeface="Times New Roman" panose="02020603050405020304" pitchFamily="18" charset="0"/>
              </a:rPr>
              <a:t> the unlocking of the mining, tourism, game and agricultural sectors through one-plans and one budgets as facilitated for by the multi - stakeholder district forum.</a:t>
            </a:r>
          </a:p>
          <a:p>
            <a:pPr algn="just">
              <a:lnSpc>
                <a:spcPct val="150000"/>
              </a:lnSpc>
              <a:spcAft>
                <a:spcPts val="800"/>
              </a:spcAft>
            </a:pPr>
            <a:endParaRPr lang="en-US" sz="100" dirty="0">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31F5A339-3213-744B-B606-46D034BB3EB6}"/>
              </a:ext>
            </a:extLst>
          </p:cNvPr>
          <p:cNvSpPr/>
          <p:nvPr/>
        </p:nvSpPr>
        <p:spPr>
          <a:xfrm>
            <a:off x="220717" y="4613809"/>
            <a:ext cx="4808483" cy="155427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lgn="just">
              <a:lnSpc>
                <a:spcPct val="150000"/>
              </a:lnSpc>
              <a:buFont typeface="Wingdings" panose="05000000000000000000" pitchFamily="2" charset="2"/>
              <a:buChar char="v"/>
            </a:pPr>
            <a:r>
              <a:rPr lang="en-US" sz="2000" dirty="0"/>
              <a:t>The medium-term outlook is to add a further 430 additional jobs throughout the country by the end of 2030.</a:t>
            </a:r>
          </a:p>
          <a:p>
            <a:pPr marL="285750" indent="-285750" algn="just">
              <a:buFont typeface="Wingdings" panose="05000000000000000000" pitchFamily="2" charset="2"/>
              <a:buChar char="v"/>
            </a:pPr>
            <a:endParaRPr lang="en-US" sz="100" dirty="0"/>
          </a:p>
          <a:p>
            <a:pPr algn="just"/>
            <a:endParaRPr lang="en-US" sz="100" b="1" dirty="0"/>
          </a:p>
        </p:txBody>
      </p:sp>
      <p:sp>
        <p:nvSpPr>
          <p:cNvPr id="4" name="TextBox 3">
            <a:extLst>
              <a:ext uri="{FF2B5EF4-FFF2-40B4-BE49-F238E27FC236}">
                <a16:creationId xmlns:a16="http://schemas.microsoft.com/office/drawing/2014/main" xmlns="" id="{A484614D-2C55-769A-6EE4-2537267DC5A4}"/>
              </a:ext>
            </a:extLst>
          </p:cNvPr>
          <p:cNvSpPr txBox="1"/>
          <p:nvPr/>
        </p:nvSpPr>
        <p:spPr>
          <a:xfrm>
            <a:off x="5225143" y="2551197"/>
            <a:ext cx="6852062" cy="358149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800"/>
              </a:spcAft>
            </a:pPr>
            <a:r>
              <a:rPr lang="en-US" sz="2000" b="1" dirty="0">
                <a:ea typeface="Calibri" panose="020F0502020204030204" pitchFamily="34" charset="0"/>
                <a:cs typeface="Times New Roman" panose="02020603050405020304" pitchFamily="18" charset="0"/>
              </a:rPr>
              <a:t>Status: </a:t>
            </a:r>
          </a:p>
          <a:p>
            <a:pPr algn="just">
              <a:spcAft>
                <a:spcPts val="800"/>
              </a:spcAft>
            </a:pPr>
            <a:r>
              <a:rPr lang="en-US" sz="1600" dirty="0">
                <a:effectLst/>
                <a:ea typeface="Calibri" panose="020F0502020204030204" pitchFamily="34" charset="0"/>
                <a:cs typeface="Times New Roman" panose="02020603050405020304" pitchFamily="18" charset="0"/>
              </a:rPr>
              <a:t>There is a close collaboration between Waterberg Tourism  Organization, The Waterberg District Municipality and the Public Private Partnership Growth Initiative (PPGI) to advance inclusive tourism in the Waterberg District</a:t>
            </a:r>
            <a:r>
              <a:rPr lang="en-US" sz="1600" dirty="0">
                <a:ea typeface="Calibri" panose="020F0502020204030204" pitchFamily="34" charset="0"/>
                <a:cs typeface="Times New Roman" panose="02020603050405020304" pitchFamily="18" charset="0"/>
              </a:rPr>
              <a:t>, for example t</a:t>
            </a:r>
            <a:r>
              <a:rPr lang="en-US" sz="1600" dirty="0">
                <a:effectLst/>
                <a:ea typeface="Calibri" panose="020F0502020204030204" pitchFamily="34" charset="0"/>
                <a:cs typeface="Times New Roman" panose="02020603050405020304" pitchFamily="18" charset="0"/>
              </a:rPr>
              <a:t>he </a:t>
            </a:r>
            <a:r>
              <a:rPr lang="en-US" sz="1600" dirty="0" err="1">
                <a:ea typeface="Calibri" panose="020F0502020204030204" pitchFamily="34" charset="0"/>
                <a:cs typeface="Times New Roman" panose="02020603050405020304" pitchFamily="18" charset="0"/>
              </a:rPr>
              <a:t>AirB&amp;B</a:t>
            </a:r>
            <a:r>
              <a:rPr lang="en-US" sz="1600" dirty="0">
                <a:ea typeface="Calibri" panose="020F0502020204030204" pitchFamily="34" charset="0"/>
                <a:cs typeface="Times New Roman" panose="02020603050405020304" pitchFamily="18" charset="0"/>
              </a:rPr>
              <a:t> Entrepreneurship Academy, and partnership with </a:t>
            </a:r>
            <a:r>
              <a:rPr lang="en-US" sz="1600" dirty="0" err="1">
                <a:ea typeface="Calibri" panose="020F0502020204030204" pitchFamily="34" charset="0"/>
                <a:cs typeface="Times New Roman" panose="02020603050405020304" pitchFamily="18" charset="0"/>
              </a:rPr>
              <a:t>AgriSA</a:t>
            </a:r>
            <a:r>
              <a:rPr lang="en-US" sz="1600" dirty="0">
                <a:ea typeface="Calibri" panose="020F0502020204030204" pitchFamily="34" charset="0"/>
                <a:cs typeface="Times New Roman" panose="02020603050405020304" pitchFamily="18" charset="0"/>
              </a:rPr>
              <a:t> to mentor beneficiaries of land restitution initiatives.</a:t>
            </a:r>
          </a:p>
          <a:p>
            <a:pPr algn="just">
              <a:spcAft>
                <a:spcPts val="800"/>
              </a:spcAft>
            </a:pPr>
            <a:r>
              <a:rPr lang="en-US" sz="1600" dirty="0" err="1">
                <a:effectLst/>
                <a:ea typeface="Calibri" panose="020F0502020204030204" pitchFamily="34" charset="0"/>
                <a:cs typeface="Times New Roman" panose="02020603050405020304" pitchFamily="18" charset="0"/>
              </a:rPr>
              <a:t>AirB</a:t>
            </a:r>
            <a:r>
              <a:rPr lang="en-US" sz="1600" dirty="0" err="1">
                <a:ea typeface="Calibri" panose="020F0502020204030204" pitchFamily="34" charset="0"/>
                <a:cs typeface="Times New Roman" panose="02020603050405020304" pitchFamily="18" charset="0"/>
              </a:rPr>
              <a:t>&amp;B</a:t>
            </a:r>
            <a:r>
              <a:rPr lang="en-US" sz="1600" dirty="0">
                <a:ea typeface="Calibri" panose="020F0502020204030204" pitchFamily="34" charset="0"/>
                <a:cs typeface="Times New Roman" panose="02020603050405020304" pitchFamily="18" charset="0"/>
              </a:rPr>
              <a:t> Entrepreneurship Academy signed an MoU with the Waterberg District Municipality and have since established the Entrepreneurship Academy. </a:t>
            </a:r>
            <a:r>
              <a:rPr lang="en-US" sz="1600" dirty="0" err="1">
                <a:ea typeface="Calibri" panose="020F0502020204030204" pitchFamily="34" charset="0"/>
                <a:cs typeface="Times New Roman" panose="02020603050405020304" pitchFamily="18" charset="0"/>
              </a:rPr>
              <a:t>AgriSa</a:t>
            </a:r>
            <a:r>
              <a:rPr lang="en-US" sz="1600" dirty="0">
                <a:ea typeface="Calibri" panose="020F0502020204030204" pitchFamily="34" charset="0"/>
                <a:cs typeface="Times New Roman" panose="02020603050405020304" pitchFamily="18" charset="0"/>
              </a:rPr>
              <a:t> have committed to train beneficiaries of land restitution program soon after the transfer of over 161 000 hectares of to emerging farmers/beneficiaries as announced by the Minister for Agriculture, Land Reform and Rural Development back in October 2020.</a:t>
            </a:r>
            <a:endParaRPr lang="en-US" sz="1600" dirty="0">
              <a:effectLst/>
              <a:ea typeface="Calibri" panose="020F0502020204030204" pitchFamily="34" charset="0"/>
              <a:cs typeface="Times New Roman" panose="02020603050405020304" pitchFamily="18" charset="0"/>
            </a:endParaRPr>
          </a:p>
        </p:txBody>
      </p:sp>
      <p:sp>
        <p:nvSpPr>
          <p:cNvPr id="6" name="Arrow: Down 5">
            <a:extLst>
              <a:ext uri="{FF2B5EF4-FFF2-40B4-BE49-F238E27FC236}">
                <a16:creationId xmlns:a16="http://schemas.microsoft.com/office/drawing/2014/main" xmlns="" id="{6688FD8D-B436-B77F-C221-F1D4B7149272}"/>
              </a:ext>
            </a:extLst>
          </p:cNvPr>
          <p:cNvSpPr/>
          <p:nvPr/>
        </p:nvSpPr>
        <p:spPr>
          <a:xfrm>
            <a:off x="8410028" y="2254429"/>
            <a:ext cx="484632" cy="593536"/>
          </a:xfrm>
          <a:prstGeom prst="downArrow">
            <a:avLst/>
          </a:prstGeom>
          <a:effectLst>
            <a:glow rad="228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A9B29F7D-13A2-C571-672F-2FD2FDB4BBDD}"/>
              </a:ext>
            </a:extLst>
          </p:cNvPr>
          <p:cNvSpPr txBox="1"/>
          <p:nvPr/>
        </p:nvSpPr>
        <p:spPr>
          <a:xfrm>
            <a:off x="220717" y="831809"/>
            <a:ext cx="4808483" cy="2923877"/>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b="1" dirty="0"/>
              <a:t>Status:</a:t>
            </a:r>
          </a:p>
          <a:p>
            <a:pPr algn="just"/>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target was linked with the Global Business Services (GBS)  Center Project, which was put on ice in the Waterberg District. The figure as envisaged by the Public Private Partnership Growth Initiative (PPGI) was set in the context of rolling out the GBS to other districts in the country.</a:t>
            </a:r>
            <a:endParaRPr lang="en-US" sz="2000" b="1" dirty="0"/>
          </a:p>
        </p:txBody>
      </p:sp>
      <p:sp>
        <p:nvSpPr>
          <p:cNvPr id="9" name="Arrow: Up 8">
            <a:extLst>
              <a:ext uri="{FF2B5EF4-FFF2-40B4-BE49-F238E27FC236}">
                <a16:creationId xmlns:a16="http://schemas.microsoft.com/office/drawing/2014/main" xmlns="" id="{6222594F-2820-6FBF-8A92-5D7B8674046A}"/>
              </a:ext>
            </a:extLst>
          </p:cNvPr>
          <p:cNvSpPr/>
          <p:nvPr/>
        </p:nvSpPr>
        <p:spPr>
          <a:xfrm>
            <a:off x="2171543" y="3840707"/>
            <a:ext cx="603188" cy="688081"/>
          </a:xfrm>
          <a:prstGeom prst="upArrow">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13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C0F48-8EAE-4FE2-BE45-8FFF3A9AAE25}"/>
              </a:ext>
            </a:extLst>
          </p:cNvPr>
          <p:cNvSpPr>
            <a:spLocks noGrp="1"/>
          </p:cNvSpPr>
          <p:nvPr>
            <p:ph type="title"/>
          </p:nvPr>
        </p:nvSpPr>
        <p:spPr>
          <a:xfrm>
            <a:off x="1" y="0"/>
            <a:ext cx="12192000" cy="681037"/>
          </a:xfrm>
          <a:solidFill>
            <a:schemeClr val="accent2"/>
          </a:solidFill>
        </p:spPr>
        <p:txBody>
          <a:bodyPr/>
          <a:lstStyle/>
          <a:p>
            <a:pPr algn="ctr"/>
            <a:r>
              <a:rPr lang="en-US" sz="2000" b="1" dirty="0">
                <a:solidFill>
                  <a:schemeClr val="tx1"/>
                </a:solidFill>
              </a:rPr>
              <a:t>Progress report on Undertaking made during NCOP Plenary Debate on Budget Vote 03</a:t>
            </a:r>
          </a:p>
        </p:txBody>
      </p:sp>
      <p:sp>
        <p:nvSpPr>
          <p:cNvPr id="4" name="Rectangle 3">
            <a:extLst>
              <a:ext uri="{FF2B5EF4-FFF2-40B4-BE49-F238E27FC236}">
                <a16:creationId xmlns:a16="http://schemas.microsoft.com/office/drawing/2014/main" xmlns="" id="{81E9B187-7E6D-074A-AB66-2CCFC294B303}"/>
              </a:ext>
            </a:extLst>
          </p:cNvPr>
          <p:cNvSpPr/>
          <p:nvPr/>
        </p:nvSpPr>
        <p:spPr>
          <a:xfrm>
            <a:off x="331077" y="894264"/>
            <a:ext cx="4445876" cy="2354491"/>
          </a:xfrm>
          <a:prstGeom prst="rect">
            <a:avLst/>
          </a:prstGeom>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lgn="just">
              <a:buFont typeface="Wingdings" panose="05000000000000000000" pitchFamily="2" charset="2"/>
              <a:buChar char="v"/>
            </a:pPr>
            <a:r>
              <a:rPr lang="en-US" sz="2000" dirty="0">
                <a:latin typeface="+mj-lt"/>
              </a:rPr>
              <a:t>The project also includes the Olifants River Water Resource Development which will bring portable water to the 15 872 households without water; the majority of whom are in the rural areas.</a:t>
            </a:r>
          </a:p>
          <a:p>
            <a:pPr algn="just"/>
            <a:endParaRPr lang="en-US" sz="700" dirty="0">
              <a:latin typeface="+mj-lt"/>
            </a:endParaRPr>
          </a:p>
        </p:txBody>
      </p:sp>
      <p:sp>
        <p:nvSpPr>
          <p:cNvPr id="6" name="Rectangle 5">
            <a:extLst>
              <a:ext uri="{FF2B5EF4-FFF2-40B4-BE49-F238E27FC236}">
                <a16:creationId xmlns:a16="http://schemas.microsoft.com/office/drawing/2014/main" xmlns="" id="{59E4CC3D-747C-BA57-6E0E-611CE782FD8E}"/>
              </a:ext>
            </a:extLst>
          </p:cNvPr>
          <p:cNvSpPr/>
          <p:nvPr/>
        </p:nvSpPr>
        <p:spPr>
          <a:xfrm>
            <a:off x="331076" y="4303514"/>
            <a:ext cx="4698123" cy="249299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endParaRPr lang="en-US" sz="100" dirty="0">
              <a:latin typeface="+mj-lt"/>
            </a:endParaRPr>
          </a:p>
          <a:p>
            <a:pPr algn="just">
              <a:spcBef>
                <a:spcPts val="600"/>
              </a:spcBef>
              <a:spcAft>
                <a:spcPts val="600"/>
              </a:spcAft>
            </a:pPr>
            <a:r>
              <a:rPr lang="en-ZA" sz="2000" b="1" dirty="0">
                <a:cs typeface="Times New Roman" panose="02020603050405020304" pitchFamily="18" charset="0"/>
              </a:rPr>
              <a:t>Status:</a:t>
            </a:r>
          </a:p>
          <a:p>
            <a:pPr algn="just">
              <a:spcBef>
                <a:spcPts val="600"/>
              </a:spcBef>
              <a:spcAft>
                <a:spcPts val="600"/>
              </a:spcAft>
            </a:pPr>
            <a:r>
              <a:rPr lang="en-US" sz="2000" dirty="0">
                <a:solidFill>
                  <a:schemeClr val="tx1"/>
                </a:solidFill>
                <a:cs typeface="Times New Roman" panose="02020603050405020304" pitchFamily="18" charset="0"/>
              </a:rPr>
              <a:t>The Project affects the Mogalakwena area in the district and the Polokwane region. A feasibility study was conducted however, the project has stalled. There are issues relating to budget allocation. </a:t>
            </a:r>
            <a:endParaRPr lang="en-ZA" sz="2000" dirty="0">
              <a:solidFill>
                <a:schemeClr val="tx1"/>
              </a:solidFill>
              <a:cs typeface="Times New Roman" panose="02020603050405020304" pitchFamily="18" charset="0"/>
            </a:endParaRPr>
          </a:p>
        </p:txBody>
      </p:sp>
      <p:sp>
        <p:nvSpPr>
          <p:cNvPr id="7" name="Arrow: Down 6">
            <a:extLst>
              <a:ext uri="{FF2B5EF4-FFF2-40B4-BE49-F238E27FC236}">
                <a16:creationId xmlns:a16="http://schemas.microsoft.com/office/drawing/2014/main" xmlns="" id="{831C883C-2462-5912-FDA1-29CB2A12B087}"/>
              </a:ext>
            </a:extLst>
          </p:cNvPr>
          <p:cNvSpPr/>
          <p:nvPr/>
        </p:nvSpPr>
        <p:spPr>
          <a:xfrm>
            <a:off x="2144109" y="3429000"/>
            <a:ext cx="693683" cy="705800"/>
          </a:xfrm>
          <a:prstGeom prst="downArrow">
            <a:avLst/>
          </a:prstGeom>
          <a:effectLst>
            <a:glow rad="228600">
              <a:schemeClr val="accent5">
                <a:satMod val="175000"/>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CA49BE9-747A-CDCC-9F20-2F1E6108B40E}"/>
              </a:ext>
            </a:extLst>
          </p:cNvPr>
          <p:cNvSpPr/>
          <p:nvPr/>
        </p:nvSpPr>
        <p:spPr>
          <a:xfrm>
            <a:off x="6747642" y="4185051"/>
            <a:ext cx="4572000" cy="211436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lnSpc>
                <a:spcPct val="120000"/>
              </a:lnSpc>
              <a:spcBef>
                <a:spcPts val="600"/>
              </a:spcBef>
              <a:spcAft>
                <a:spcPts val="600"/>
              </a:spcAft>
            </a:pPr>
            <a:endParaRPr lang="en-US" sz="300" dirty="0">
              <a:cs typeface="Times New Roman" panose="02020603050405020304" pitchFamily="18" charset="0"/>
            </a:endParaRPr>
          </a:p>
          <a:p>
            <a:pPr marL="342900" indent="-342900" algn="just">
              <a:lnSpc>
                <a:spcPct val="120000"/>
              </a:lnSpc>
              <a:spcBef>
                <a:spcPts val="600"/>
              </a:spcBef>
              <a:spcAft>
                <a:spcPts val="600"/>
              </a:spcAft>
              <a:buFont typeface="Wingdings" panose="05000000000000000000" pitchFamily="2" charset="2"/>
              <a:buChar char="v"/>
            </a:pPr>
            <a:r>
              <a:rPr lang="en-US" sz="2000" dirty="0">
                <a:cs typeface="Times New Roman" panose="02020603050405020304" pitchFamily="18" charset="0"/>
              </a:rPr>
              <a:t>We will work with the National and Provincial Treasuries to consider steps we should take to ensure that the conditional grants are spent and utilized effectively.</a:t>
            </a:r>
          </a:p>
        </p:txBody>
      </p:sp>
      <p:sp>
        <p:nvSpPr>
          <p:cNvPr id="11" name="TextBox 10">
            <a:extLst>
              <a:ext uri="{FF2B5EF4-FFF2-40B4-BE49-F238E27FC236}">
                <a16:creationId xmlns:a16="http://schemas.microsoft.com/office/drawing/2014/main" xmlns="" id="{F8A5709E-5048-BA04-EAFA-278BF9E8D627}"/>
              </a:ext>
            </a:extLst>
          </p:cNvPr>
          <p:cNvSpPr txBox="1"/>
          <p:nvPr/>
        </p:nvSpPr>
        <p:spPr>
          <a:xfrm>
            <a:off x="5625661" y="762297"/>
            <a:ext cx="6235262" cy="240065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000" b="1" dirty="0">
                <a:cs typeface="Times New Roman" panose="02020603050405020304" pitchFamily="18" charset="0"/>
              </a:rPr>
              <a:t>Status: </a:t>
            </a:r>
          </a:p>
          <a:p>
            <a:pPr algn="just">
              <a:spcBef>
                <a:spcPts val="600"/>
              </a:spcBef>
              <a:spcAft>
                <a:spcPts val="600"/>
              </a:spcAft>
            </a:pPr>
            <a:r>
              <a:rPr lang="en-US" sz="2000" dirty="0">
                <a:cs typeface="Times New Roman" panose="02020603050405020304" pitchFamily="18" charset="0"/>
              </a:rPr>
              <a:t>The Department is part of the review process on conditional grants facilitated by the National Treasury over the next two years.  The review process will amongst other issues make recommendations to ensure the effective administration of conditional grants by various transferring officers (departments).</a:t>
            </a:r>
            <a:endParaRPr lang="en-ZA" sz="2000" dirty="0">
              <a:cs typeface="Times New Roman" panose="02020603050405020304" pitchFamily="18" charset="0"/>
            </a:endParaRPr>
          </a:p>
        </p:txBody>
      </p:sp>
      <p:sp>
        <p:nvSpPr>
          <p:cNvPr id="12" name="Arrow: Up 11">
            <a:extLst>
              <a:ext uri="{FF2B5EF4-FFF2-40B4-BE49-F238E27FC236}">
                <a16:creationId xmlns:a16="http://schemas.microsoft.com/office/drawing/2014/main" xmlns="" id="{468CE604-EF99-EAC4-CDAF-2A32D2CF7E7E}"/>
              </a:ext>
            </a:extLst>
          </p:cNvPr>
          <p:cNvSpPr/>
          <p:nvPr/>
        </p:nvSpPr>
        <p:spPr>
          <a:xfrm>
            <a:off x="8434551" y="3315159"/>
            <a:ext cx="693683" cy="701180"/>
          </a:xfrm>
          <a:prstGeom prst="upArrow">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34809041"/>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COG Powerpoint Template" id="{24550680-2319-42F4-B276-BE59CE28C02A}" vid="{441FDE87-BB01-47C9-B84D-496513D74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DCOG Powerpoint Template</Template>
  <TotalTime>231</TotalTime>
  <Words>1396</Words>
  <Application>Microsoft Office PowerPoint</Application>
  <PresentationFormat>Custom</PresentationFormat>
  <Paragraphs>86</Paragraphs>
  <Slides>12</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2" baseType="lpstr">
      <vt:lpstr>Arial</vt:lpstr>
      <vt:lpstr>Gill Sans MT</vt:lpstr>
      <vt:lpstr>Abadi Extra Light</vt:lpstr>
      <vt:lpstr>Wingdings</vt:lpstr>
      <vt:lpstr>Calibri</vt:lpstr>
      <vt:lpstr>Times New Roman</vt:lpstr>
      <vt:lpstr>Arial Narrow</vt:lpstr>
      <vt:lpstr>Copperplate Gothic Bold</vt:lpstr>
      <vt:lpstr>Office Theme</vt:lpstr>
      <vt:lpstr>Worksheet</vt:lpstr>
      <vt:lpstr>Slide 1</vt:lpstr>
      <vt:lpstr>PRESENTATION OUTLINE</vt:lpstr>
      <vt:lpstr>Introduction </vt:lpstr>
      <vt:lpstr>Background</vt:lpstr>
      <vt:lpstr>Progress report on Undertaking made during NCOP Plenary Debate on Budget Vote 03</vt:lpstr>
      <vt:lpstr>Progress report on Undertaking made during NCOP Plenary Debate on Budget Vote 03</vt:lpstr>
      <vt:lpstr>Progress report on Undertaking made during NCOP Plenary Debate on Budget Vote 03</vt:lpstr>
      <vt:lpstr>Progress report on Undertaking made during NCOP Plenary Debate on Budget Vote 03</vt:lpstr>
      <vt:lpstr>Progress report on Undertaking made during NCOP Plenary Debate on Budget Vote 03</vt:lpstr>
      <vt:lpstr>Progress report on Undertaking made during NCOP Plenary Debate on Budget Vote 03</vt:lpstr>
      <vt:lpstr>Recommendations </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USER</cp:lastModifiedBy>
  <cp:revision>224</cp:revision>
  <dcterms:created xsi:type="dcterms:W3CDTF">2021-02-13T08:50:29Z</dcterms:created>
  <dcterms:modified xsi:type="dcterms:W3CDTF">2022-10-14T03:31:50Z</dcterms:modified>
</cp:coreProperties>
</file>