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Ex2.xml" ContentType="application/vnd.ms-office.chartex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chartEx1.xml" ContentType="application/vnd.ms-office.chartex+xml"/>
  <Override PartName="/ppt/charts/style4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heme/themeOverride2.xml" ContentType="application/vnd.openxmlformats-officedocument.themeOverrid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56" r:id="rId3"/>
    <p:sldId id="313" r:id="rId4"/>
    <p:sldId id="260" r:id="rId5"/>
    <p:sldId id="258" r:id="rId6"/>
    <p:sldId id="261" r:id="rId7"/>
    <p:sldId id="262" r:id="rId8"/>
    <p:sldId id="314" r:id="rId9"/>
    <p:sldId id="320" r:id="rId10"/>
    <p:sldId id="310" r:id="rId11"/>
    <p:sldId id="321" r:id="rId12"/>
    <p:sldId id="356" r:id="rId13"/>
    <p:sldId id="357" r:id="rId14"/>
    <p:sldId id="358" r:id="rId15"/>
    <p:sldId id="322" r:id="rId16"/>
    <p:sldId id="328" r:id="rId17"/>
    <p:sldId id="359" r:id="rId18"/>
    <p:sldId id="324" r:id="rId19"/>
    <p:sldId id="360" r:id="rId20"/>
    <p:sldId id="325" r:id="rId21"/>
    <p:sldId id="361" r:id="rId22"/>
    <p:sldId id="326" r:id="rId23"/>
    <p:sldId id="302" r:id="rId24"/>
    <p:sldId id="334" r:id="rId25"/>
    <p:sldId id="335" r:id="rId26"/>
    <p:sldId id="337" r:id="rId27"/>
    <p:sldId id="336" r:id="rId28"/>
    <p:sldId id="338" r:id="rId29"/>
    <p:sldId id="364" r:id="rId30"/>
    <p:sldId id="362" r:id="rId31"/>
    <p:sldId id="363" r:id="rId32"/>
    <p:sldId id="341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259" r:id="rId46"/>
  </p:sldIdLst>
  <p:sldSz cx="1080135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C978B2-1C05-F524-03D2-DE1DDA6A7BF3}" name="Evelyn Bramdeow" initials="EB" userId="S::Evelyn@cbe.org.za::e2fb1f82-42f2-4e9a-ad7d-cf5889c82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C0A"/>
    <a:srgbClr val="996A37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>
      <p:cViewPr varScale="1">
        <p:scale>
          <a:sx n="73" d="100"/>
          <a:sy n="73" d="100"/>
        </p:scale>
        <p:origin x="-966" y="-102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3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Phuti\AppData\Local\Microsoft\Windows\INetCache\Content.Outlook\OYTHCH4T\Graph.xlsx" TargetMode="External"/><Relationship Id="rId4" Type="http://schemas.openxmlformats.org/officeDocument/2006/relationships/themeOverride" Target="../theme/themeOverride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Phuti\AppData\Local\Microsoft\Windows\INetCache\Content.Outlook\OYTHCH4T\Graph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Performance Report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218005249343834"/>
          <c:y val="0.14766345438163517"/>
          <c:w val="0.6268740157480317"/>
          <c:h val="0.701724644494065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Quarter 3 Performance</c:v>
                </c:pt>
              </c:strCache>
            </c:strRef>
          </c:tx>
          <c:spPr>
            <a:solidFill>
              <a:srgbClr val="00B050"/>
            </a:solidFill>
          </c:spPr>
          <c:explosion val="9"/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8-4AA1-8FA7-DAA587E32ADD}"/>
              </c:ext>
            </c:extLst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58-4AA1-8FA7-DAA587E32AD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58-4AA1-8FA7-DAA587E32AD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8-4AA1-8FA7-DAA587E32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Targets Achieved</c:v>
                </c:pt>
                <c:pt idx="1">
                  <c:v>Targets Not Achieved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58-4AA1-8FA7-DAA587E32ADD}"/>
            </c:ext>
          </c:extLst>
        </c:ser>
        <c:dLbls>
          <c:showPercent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21159912551576548"/>
          <c:y val="0.86991688538932643"/>
          <c:w val="0.57382532484408422"/>
          <c:h val="0.10924978127734036"/>
        </c:manualLayout>
      </c:layout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Performance Report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218005249343834"/>
          <c:y val="0.14766345438163517"/>
          <c:w val="0.6268740157480317"/>
          <c:h val="0.701724644494065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Quarter 3 Performance</c:v>
                </c:pt>
              </c:strCache>
            </c:strRef>
          </c:tx>
          <c:spPr>
            <a:solidFill>
              <a:srgbClr val="00B050"/>
            </a:solidFill>
          </c:spPr>
          <c:explosion val="9"/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8-4AA1-8FA7-DAA587E32ADD}"/>
              </c:ext>
            </c:extLst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58-4AA1-8FA7-DAA587E32AD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58-4AA1-8FA7-DAA587E32AD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8-4AA1-8FA7-DAA587E32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Targets Achieved</c:v>
                </c:pt>
                <c:pt idx="1">
                  <c:v>Targets Not Achieved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58-4AA1-8FA7-DAA587E32ADD}"/>
            </c:ext>
          </c:extLst>
        </c:ser>
        <c:dLbls>
          <c:showPercent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21159912551576548"/>
          <c:y val="0.86991688538932643"/>
          <c:w val="0.57382532484408422"/>
          <c:h val="0.10924978127734036"/>
        </c:manualLayout>
      </c:layout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Performance Report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218005249343834"/>
          <c:y val="0.14766345438163517"/>
          <c:w val="0.6268740157480317"/>
          <c:h val="0.701724644494065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Quarter 3 Performance</c:v>
                </c:pt>
              </c:strCache>
            </c:strRef>
          </c:tx>
          <c:spPr>
            <a:solidFill>
              <a:srgbClr val="00B050"/>
            </a:solidFill>
          </c:spPr>
          <c:explosion val="9"/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8-4AA1-8FA7-DAA587E32ADD}"/>
              </c:ext>
            </c:extLst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58-4AA1-8FA7-DAA587E32AD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58-4AA1-8FA7-DAA587E32AD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8-4AA1-8FA7-DAA587E32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Targets Achieved</c:v>
                </c:pt>
                <c:pt idx="1">
                  <c:v>Targets Not Achieved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58-4AA1-8FA7-DAA587E32ADD}"/>
            </c:ext>
          </c:extLst>
        </c:ser>
        <c:dLbls>
          <c:showPercent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21159912551576548"/>
          <c:y val="0.86991688538932643"/>
          <c:w val="0.57382532484408422"/>
          <c:h val="0.10924978127734036"/>
        </c:manualLayout>
      </c:layout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Sheet1!$G$9:$H$9</cx:f>
        <cx:lvl ptCount="2">
          <cx:pt idx="0">Achieved </cx:pt>
          <cx:pt idx="1">Not Achieved</cx:pt>
        </cx:lvl>
      </cx:strDim>
      <cx:numDim type="size">
        <cx:f dir="row">Sheet1!$G$10:$H$10</cx:f>
        <cx:lvl ptCount="2" formatCode="0%">
          <cx:pt idx="0">0.80000000000000004</cx:pt>
          <cx:pt idx="1">0.20000000000000001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kern="1200" baseline="0" dirty="0">
                <a:solidFill>
                  <a:srgbClr val="595959"/>
                </a:solidFill>
                <a:effectLst/>
              </a:rPr>
              <a:t>Annual Performance Report</a:t>
            </a:r>
            <a:endParaRPr lang="en-ZA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sunburst" uniqueId="{46A8D65B-426A-4266-9056-1265D1C4DED6}">
          <cx:tx>
            <cx:txData>
              <cx:f>Sheet1!$F$10</cx:f>
              <cx:v>Programme 1: Administration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ysClr val="windowText" lastClr="000000"/>
                    </a:solidFill>
                  </a:defRPr>
                </a:pPr>
                <a:endParaRPr lang="en-US" sz="1600" b="1" i="0" u="none" strike="noStrike" kern="1200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Sheet1!$G$9:$H$9</cx:f>
        <cx:lvl ptCount="2">
          <cx:pt idx="0">Achieved </cx:pt>
          <cx:pt idx="1">Not Achieved</cx:pt>
        </cx:lvl>
      </cx:strDim>
      <cx:numDim type="size">
        <cx:f dir="row">Sheet1!$G$10:$H$10</cx:f>
        <cx:lvl ptCount="2" formatCode="0%">
          <cx:pt idx="0">0.75</cx:pt>
          <cx:pt idx="1">0.25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kern="1200" spc="0" baseline="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Performance Report</a:t>
            </a:r>
            <a:endParaRPr lang="en-ZA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sunburst" uniqueId="{46A8D65B-426A-4266-9056-1265D1C4DED6}">
          <cx:tx>
            <cx:txData>
              <cx:f>Sheet1!$F$10</cx:f>
              <cx:v>Programme 1: Administration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 b="1">
                    <a:solidFill>
                      <a:sysClr val="windowText" lastClr="000000"/>
                    </a:solidFill>
                  </a:defRPr>
                </a:pPr>
                <a:endParaRPr lang="en-US" sz="1800" b="1" i="0" u="none" strike="noStrike" kern="1200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100"/>
          </a:pPr>
          <a:endParaRPr lang="en-US" sz="1100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BC402-6617-48C5-BAB1-257A93476E07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BFB0227-FAE5-4538-9A30-A4D65F454AC2}">
      <dgm:prSet phldrT="[Text]" custT="1"/>
      <dgm:spPr>
        <a:xfrm>
          <a:off x="1800209" y="288022"/>
          <a:ext cx="2494357" cy="2494357"/>
        </a:xfrm>
        <a:prstGeom prst="pieWedge">
          <a:avLst/>
        </a:prstGeom>
        <a:solidFill>
          <a:srgbClr val="9A6B37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National strategy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Give direction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Mentor</a:t>
          </a:r>
        </a:p>
        <a:p>
          <a:pPr>
            <a:buNone/>
          </a:pPr>
          <a:endParaRPr lang="en-ZA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ZA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7ED41D-61ED-4556-95F9-D4AFC018B36E}" type="parTrans" cxnId="{3ED34109-DCD1-45C4-A49D-FC65B8A729CA}">
      <dgm:prSet/>
      <dgm:spPr/>
      <dgm:t>
        <a:bodyPr/>
        <a:lstStyle/>
        <a:p>
          <a:endParaRPr lang="en-ZA"/>
        </a:p>
      </dgm:t>
    </dgm:pt>
    <dgm:pt modelId="{04848A3F-18C5-4652-8145-6C02DB53A77F}" type="sibTrans" cxnId="{3ED34109-DCD1-45C4-A49D-FC65B8A729CA}">
      <dgm:prSet/>
      <dgm:spPr/>
      <dgm:t>
        <a:bodyPr/>
        <a:lstStyle/>
        <a:p>
          <a:endParaRPr lang="en-ZA"/>
        </a:p>
      </dgm:t>
    </dgm:pt>
    <dgm:pt modelId="{A2F862E3-C493-4439-8951-26C2078BAC43}">
      <dgm:prSet phldrT="[Text]"/>
      <dgm:spPr>
        <a:xfrm>
          <a:off x="540059" y="873220"/>
          <a:ext cx="2845756" cy="1018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rgbClr val="9A6B37"/>
              </a:solidFill>
              <a:latin typeface="Calibri"/>
              <a:ea typeface="+mn-ea"/>
              <a:cs typeface="+mn-cs"/>
            </a:rPr>
            <a:t>Lead</a:t>
          </a:r>
        </a:p>
      </dgm:t>
    </dgm:pt>
    <dgm:pt modelId="{54C06C8D-EFA7-4987-B69B-3E1CC447A6DC}" type="parTrans" cxnId="{FFEAFA0A-52BB-40FD-A5CE-7E4FE866FD82}">
      <dgm:prSet/>
      <dgm:spPr/>
      <dgm:t>
        <a:bodyPr/>
        <a:lstStyle/>
        <a:p>
          <a:endParaRPr lang="en-ZA"/>
        </a:p>
      </dgm:t>
    </dgm:pt>
    <dgm:pt modelId="{2DBA9AE1-952B-4FDF-9D11-4DBAC6610482}" type="sibTrans" cxnId="{FFEAFA0A-52BB-40FD-A5CE-7E4FE866FD82}">
      <dgm:prSet/>
      <dgm:spPr/>
      <dgm:t>
        <a:bodyPr/>
        <a:lstStyle/>
        <a:p>
          <a:endParaRPr lang="en-ZA"/>
        </a:p>
      </dgm:t>
    </dgm:pt>
    <dgm:pt modelId="{DC59570D-BB7F-482E-8756-06BC0B204A21}">
      <dgm:prSet phldrT="[Text]" custT="1"/>
      <dgm:spPr>
        <a:xfrm rot="5400000">
          <a:off x="4342082" y="328356"/>
          <a:ext cx="2494357" cy="2494357"/>
        </a:xfrm>
        <a:prstGeom prst="pieWedge">
          <a:avLst/>
        </a:prstGeom>
        <a:solidFill>
          <a:srgbClr val="D3AF7E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 standards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Scope categories of registration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 frameworks for concurrent functions of Councils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Ensure consistent application of policies and standards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Conduct appeals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Monitor transformation trends</a:t>
          </a:r>
        </a:p>
        <a:p>
          <a:pPr>
            <a:buNone/>
          </a:pPr>
          <a:endParaRPr lang="en-ZA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ZA" sz="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0C08EC6-04A3-4420-9AE9-A047050C8DA1}" type="parTrans" cxnId="{99B5E77E-4956-4A61-AF46-D18736E637D8}">
      <dgm:prSet/>
      <dgm:spPr/>
      <dgm:t>
        <a:bodyPr/>
        <a:lstStyle/>
        <a:p>
          <a:endParaRPr lang="en-ZA"/>
        </a:p>
      </dgm:t>
    </dgm:pt>
    <dgm:pt modelId="{60F99256-515E-4C9C-A262-DCA28D0F6CB7}" type="sibTrans" cxnId="{99B5E77E-4956-4A61-AF46-D18736E637D8}">
      <dgm:prSet/>
      <dgm:spPr/>
      <dgm:t>
        <a:bodyPr/>
        <a:lstStyle/>
        <a:p>
          <a:endParaRPr lang="en-ZA"/>
        </a:p>
      </dgm:t>
    </dgm:pt>
    <dgm:pt modelId="{45CF7C8D-B216-44F0-9E5B-575D6D246B2A}">
      <dgm:prSet phldrT="[Text]"/>
      <dgm:spPr>
        <a:xfrm>
          <a:off x="5363158" y="873220"/>
          <a:ext cx="2845756" cy="1018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rgbClr val="9A6B37"/>
              </a:solidFill>
              <a:latin typeface="Calibri"/>
              <a:ea typeface="+mn-ea"/>
              <a:cs typeface="+mn-cs"/>
            </a:rPr>
            <a:t>Regulate</a:t>
          </a:r>
        </a:p>
      </dgm:t>
    </dgm:pt>
    <dgm:pt modelId="{7570D858-DE91-46FC-9E8D-FF91E58FBEAA}" type="parTrans" cxnId="{281F1B74-CD03-42A1-A00A-D97A27C1BF3B}">
      <dgm:prSet/>
      <dgm:spPr/>
      <dgm:t>
        <a:bodyPr/>
        <a:lstStyle/>
        <a:p>
          <a:endParaRPr lang="en-ZA"/>
        </a:p>
      </dgm:t>
    </dgm:pt>
    <dgm:pt modelId="{E098F0F4-D7CF-49D5-90C6-7D650A52EB7B}" type="sibTrans" cxnId="{281F1B74-CD03-42A1-A00A-D97A27C1BF3B}">
      <dgm:prSet/>
      <dgm:spPr/>
      <dgm:t>
        <a:bodyPr/>
        <a:lstStyle/>
        <a:p>
          <a:endParaRPr lang="en-ZA"/>
        </a:p>
      </dgm:t>
    </dgm:pt>
    <dgm:pt modelId="{58471B0C-5C06-4940-AC84-BB2CD5CC990C}">
      <dgm:prSet phldrT="[Text]" custT="1"/>
      <dgm:spPr>
        <a:xfrm rot="10800000">
          <a:off x="4342082" y="2937926"/>
          <a:ext cx="2494357" cy="2494357"/>
        </a:xfrm>
        <a:prstGeom prst="pieWedge">
          <a:avLst/>
        </a:prstGeom>
        <a:solidFill>
          <a:srgbClr val="9A6B3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ZA" sz="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ZA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ZA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Facilitate platforms</a:t>
          </a:r>
          <a:b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 integration of interdependent services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Combine collective efforts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Six built environment professions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National/Country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Representing demographics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4IR and beyond</a:t>
          </a:r>
        </a:p>
        <a:p>
          <a:pPr>
            <a:buNone/>
          </a:pPr>
          <a:r>
            <a:rPr lang="en-ZA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Transformation</a:t>
          </a:r>
        </a:p>
      </dgm:t>
    </dgm:pt>
    <dgm:pt modelId="{818763A7-6B1C-4BAD-8AD9-65C62D2CBB2A}" type="parTrans" cxnId="{A082069A-8FA0-41ED-8A16-411C2D8D3E42}">
      <dgm:prSet/>
      <dgm:spPr/>
      <dgm:t>
        <a:bodyPr/>
        <a:lstStyle/>
        <a:p>
          <a:endParaRPr lang="en-ZA"/>
        </a:p>
      </dgm:t>
    </dgm:pt>
    <dgm:pt modelId="{AD5E6E36-F3BB-4E3A-B616-3B82588ED2D5}" type="sibTrans" cxnId="{A082069A-8FA0-41ED-8A16-411C2D8D3E42}">
      <dgm:prSet/>
      <dgm:spPr/>
      <dgm:t>
        <a:bodyPr/>
        <a:lstStyle/>
        <a:p>
          <a:endParaRPr lang="en-ZA"/>
        </a:p>
      </dgm:t>
    </dgm:pt>
    <dgm:pt modelId="{CB9F9A25-D792-45F2-A67F-1E0C2E2DC771}">
      <dgm:prSet phldrT="[Text]"/>
      <dgm:spPr>
        <a:xfrm>
          <a:off x="5363158" y="3888432"/>
          <a:ext cx="2845756" cy="1094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rgbClr val="9A6B37"/>
              </a:solidFill>
              <a:latin typeface="Calibri"/>
              <a:ea typeface="+mn-ea"/>
              <a:cs typeface="+mn-cs"/>
            </a:rPr>
            <a:t>Coordinate</a:t>
          </a:r>
        </a:p>
      </dgm:t>
    </dgm:pt>
    <dgm:pt modelId="{514CE1B6-AF93-43F0-AB55-60C851E7EC95}" type="parTrans" cxnId="{67D66254-F6E6-4C05-B035-073CC6CA3EBC}">
      <dgm:prSet/>
      <dgm:spPr/>
      <dgm:t>
        <a:bodyPr/>
        <a:lstStyle/>
        <a:p>
          <a:endParaRPr lang="en-ZA"/>
        </a:p>
      </dgm:t>
    </dgm:pt>
    <dgm:pt modelId="{80B19C0A-F4E5-4A45-A855-EA27D6DC88C6}" type="sibTrans" cxnId="{67D66254-F6E6-4C05-B035-073CC6CA3EBC}">
      <dgm:prSet/>
      <dgm:spPr/>
      <dgm:t>
        <a:bodyPr/>
        <a:lstStyle/>
        <a:p>
          <a:endParaRPr lang="en-ZA"/>
        </a:p>
      </dgm:t>
    </dgm:pt>
    <dgm:pt modelId="{5727D624-0C89-41C5-AF03-DB2817A44B65}">
      <dgm:prSet phldrT="[Text]" custT="1"/>
      <dgm:spPr>
        <a:xfrm rot="16200000">
          <a:off x="1732512" y="2937926"/>
          <a:ext cx="2494357" cy="2494357"/>
        </a:xfrm>
        <a:prstGeom prst="pieWedge">
          <a:avLst/>
        </a:prstGeom>
        <a:solidFill>
          <a:srgbClr val="9A6B37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ZA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Recommendations</a:t>
          </a:r>
          <a:b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on built environment </a:t>
          </a:r>
          <a:b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issues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Conduct research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Analyse and forecast trends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Repository of data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Inform national policy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thought-leadership</a:t>
          </a:r>
        </a:p>
        <a:p>
          <a:pPr>
            <a:buNone/>
          </a:pPr>
          <a:r>
            <a:rPr lang="en-ZA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Strategy facilitation services</a:t>
          </a:r>
        </a:p>
      </dgm:t>
    </dgm:pt>
    <dgm:pt modelId="{4A90E823-24DC-41BA-BBC7-6BC3CA60F25A}" type="parTrans" cxnId="{FDB25974-1867-471B-A8DD-4FD01C790B2C}">
      <dgm:prSet/>
      <dgm:spPr/>
      <dgm:t>
        <a:bodyPr/>
        <a:lstStyle/>
        <a:p>
          <a:endParaRPr lang="en-ZA"/>
        </a:p>
      </dgm:t>
    </dgm:pt>
    <dgm:pt modelId="{7DC9E557-302B-4094-AEEE-4E3C20861378}" type="sibTrans" cxnId="{FDB25974-1867-471B-A8DD-4FD01C790B2C}">
      <dgm:prSet/>
      <dgm:spPr/>
      <dgm:t>
        <a:bodyPr/>
        <a:lstStyle/>
        <a:p>
          <a:endParaRPr lang="en-ZA"/>
        </a:p>
      </dgm:t>
    </dgm:pt>
    <dgm:pt modelId="{C95BA7B2-65F2-450B-BA51-DD9E75DDDB3E}">
      <dgm:prSet phldrT="[Text]"/>
      <dgm:spPr>
        <a:xfrm>
          <a:off x="540059" y="3950757"/>
          <a:ext cx="2845756" cy="96994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ZA" b="1" dirty="0">
              <a:solidFill>
                <a:srgbClr val="9A6B37"/>
              </a:solidFill>
              <a:latin typeface="Calibri"/>
              <a:ea typeface="+mn-ea"/>
              <a:cs typeface="+mn-cs"/>
            </a:rPr>
            <a:t>Advise</a:t>
          </a:r>
        </a:p>
      </dgm:t>
    </dgm:pt>
    <dgm:pt modelId="{7402A22E-5528-4DCF-AD71-9B98011CD415}" type="parTrans" cxnId="{32BBDE51-108B-43E5-80CD-8CF001BEA388}">
      <dgm:prSet/>
      <dgm:spPr/>
      <dgm:t>
        <a:bodyPr/>
        <a:lstStyle/>
        <a:p>
          <a:endParaRPr lang="en-ZA"/>
        </a:p>
      </dgm:t>
    </dgm:pt>
    <dgm:pt modelId="{A395302A-C367-41C9-901A-42D6EFA46F76}" type="sibTrans" cxnId="{32BBDE51-108B-43E5-80CD-8CF001BEA388}">
      <dgm:prSet/>
      <dgm:spPr/>
      <dgm:t>
        <a:bodyPr/>
        <a:lstStyle/>
        <a:p>
          <a:endParaRPr lang="en-ZA"/>
        </a:p>
      </dgm:t>
    </dgm:pt>
    <dgm:pt modelId="{295EA4FC-B966-472A-98DC-364F658092EC}" type="pres">
      <dgm:prSet presAssocID="{349BC402-6617-48C5-BAB1-257A93476E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EA14E47-6281-4B70-A638-273C1DD9977E}" type="pres">
      <dgm:prSet presAssocID="{349BC402-6617-48C5-BAB1-257A93476E07}" presName="children" presStyleCnt="0"/>
      <dgm:spPr/>
    </dgm:pt>
    <dgm:pt modelId="{C2DB0D5E-4DCA-4E23-97A3-A1413BB1288B}" type="pres">
      <dgm:prSet presAssocID="{349BC402-6617-48C5-BAB1-257A93476E07}" presName="child1group" presStyleCnt="0"/>
      <dgm:spPr/>
    </dgm:pt>
    <dgm:pt modelId="{21DD2B1E-C93A-48AD-A078-E3EEC6D9C700}" type="pres">
      <dgm:prSet presAssocID="{349BC402-6617-48C5-BAB1-257A93476E07}" presName="child1" presStyleLbl="bgAcc1" presStyleIdx="0" presStyleCnt="4" custScaleY="55266" custLinFactNeighborY="25003"/>
      <dgm:spPr/>
      <dgm:t>
        <a:bodyPr/>
        <a:lstStyle/>
        <a:p>
          <a:endParaRPr lang="en-ZA"/>
        </a:p>
      </dgm:t>
    </dgm:pt>
    <dgm:pt modelId="{ED116C58-E770-45C1-BAC3-44E65F471EB0}" type="pres">
      <dgm:prSet presAssocID="{349BC402-6617-48C5-BAB1-257A93476E0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009C58-6C51-4C17-AFF6-58ED55336D55}" type="pres">
      <dgm:prSet presAssocID="{349BC402-6617-48C5-BAB1-257A93476E07}" presName="child2group" presStyleCnt="0"/>
      <dgm:spPr/>
    </dgm:pt>
    <dgm:pt modelId="{BE34B0B9-43DD-4968-9FC7-44ED4043C192}" type="pres">
      <dgm:prSet presAssocID="{349BC402-6617-48C5-BAB1-257A93476E07}" presName="child2" presStyleLbl="bgAcc1" presStyleIdx="1" presStyleCnt="4" custScaleY="55266" custLinFactNeighborX="6326" custLinFactNeighborY="25003"/>
      <dgm:spPr/>
      <dgm:t>
        <a:bodyPr/>
        <a:lstStyle/>
        <a:p>
          <a:endParaRPr lang="en-ZA"/>
        </a:p>
      </dgm:t>
    </dgm:pt>
    <dgm:pt modelId="{C0671EE1-0C0F-43AE-9855-7034BBA07EFE}" type="pres">
      <dgm:prSet presAssocID="{349BC402-6617-48C5-BAB1-257A93476E0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95B4ABB-CFA6-4E49-B763-8B48B660FAA0}" type="pres">
      <dgm:prSet presAssocID="{349BC402-6617-48C5-BAB1-257A93476E07}" presName="child3group" presStyleCnt="0"/>
      <dgm:spPr/>
    </dgm:pt>
    <dgm:pt modelId="{AEBAC2E9-92D9-48C1-AF3F-5C612F193C25}" type="pres">
      <dgm:prSet presAssocID="{349BC402-6617-48C5-BAB1-257A93476E07}" presName="child3" presStyleLbl="bgAcc1" presStyleIdx="2" presStyleCnt="4" custScaleY="59379" custLinFactNeighborX="6326" custLinFactNeighborY="-21873"/>
      <dgm:spPr/>
      <dgm:t>
        <a:bodyPr/>
        <a:lstStyle/>
        <a:p>
          <a:endParaRPr lang="en-ZA"/>
        </a:p>
      </dgm:t>
    </dgm:pt>
    <dgm:pt modelId="{69F9F8BD-9B46-4AD7-AFF4-38FEF3A80629}" type="pres">
      <dgm:prSet presAssocID="{349BC402-6617-48C5-BAB1-257A93476E0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B4F65A5-B87A-4EF4-9BE6-19FB3A2EFC2F}" type="pres">
      <dgm:prSet presAssocID="{349BC402-6617-48C5-BAB1-257A93476E07}" presName="child4group" presStyleCnt="0"/>
      <dgm:spPr/>
    </dgm:pt>
    <dgm:pt modelId="{014DD042-B928-4A16-A6C8-8C8F5A87E4ED}" type="pres">
      <dgm:prSet presAssocID="{349BC402-6617-48C5-BAB1-257A93476E07}" presName="child4" presStyleLbl="bgAcc1" presStyleIdx="3" presStyleCnt="4" custScaleY="52617" custLinFactNeighborY="-21873"/>
      <dgm:spPr/>
      <dgm:t>
        <a:bodyPr/>
        <a:lstStyle/>
        <a:p>
          <a:endParaRPr lang="en-ZA"/>
        </a:p>
      </dgm:t>
    </dgm:pt>
    <dgm:pt modelId="{6926EB7E-4AED-4F57-A377-C0C17DF66405}" type="pres">
      <dgm:prSet presAssocID="{349BC402-6617-48C5-BAB1-257A93476E0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B4B5CC-A20E-42DF-865A-401A62F18A98}" type="pres">
      <dgm:prSet presAssocID="{349BC402-6617-48C5-BAB1-257A93476E07}" presName="childPlaceholder" presStyleCnt="0"/>
      <dgm:spPr/>
    </dgm:pt>
    <dgm:pt modelId="{BB6D8BA2-1108-4285-BEE7-D42FCFFC4809}" type="pres">
      <dgm:prSet presAssocID="{349BC402-6617-48C5-BAB1-257A93476E07}" presName="circle" presStyleCnt="0"/>
      <dgm:spPr/>
    </dgm:pt>
    <dgm:pt modelId="{2EB7BA2C-4EF4-4662-A553-F4EFF5DC4D57}" type="pres">
      <dgm:prSet presAssocID="{349BC402-6617-48C5-BAB1-257A93476E07}" presName="quadrant1" presStyleLbl="node1" presStyleIdx="0" presStyleCnt="4" custLinFactNeighborX="2714" custLinFactNeighborY="-161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77CCED1-8D12-4A34-A044-2305F7C8247C}" type="pres">
      <dgm:prSet presAssocID="{349BC402-6617-48C5-BAB1-257A93476E0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2EFEFD-9987-4FE3-A27C-CDA8AA9D391E}" type="pres">
      <dgm:prSet presAssocID="{349BC402-6617-48C5-BAB1-257A93476E0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65A0AC-FD6B-42BC-8CE9-029B3D0D36C6}" type="pres">
      <dgm:prSet presAssocID="{349BC402-6617-48C5-BAB1-257A93476E0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1F12FB-9056-47D1-B9CE-5D9A5560A0F6}" type="pres">
      <dgm:prSet presAssocID="{349BC402-6617-48C5-BAB1-257A93476E07}" presName="quadrantPlaceholder" presStyleCnt="0"/>
      <dgm:spPr/>
    </dgm:pt>
    <dgm:pt modelId="{2EFD556F-1393-4231-BB29-D99A34581D71}" type="pres">
      <dgm:prSet presAssocID="{349BC402-6617-48C5-BAB1-257A93476E07}" presName="center1" presStyleLbl="fgShp" presStyleIdx="0" presStyleCnt="2"/>
      <dgm:spPr>
        <a:xfrm>
          <a:off x="3853868" y="2361862"/>
          <a:ext cx="861215" cy="748883"/>
        </a:xfrm>
        <a:prstGeom prst="circularArrow">
          <a:avLst/>
        </a:prstGeom>
        <a:solidFill>
          <a:srgbClr val="9A6B37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3E6D41-C673-4A59-920C-E0C498CD91F6}" type="pres">
      <dgm:prSet presAssocID="{349BC402-6617-48C5-BAB1-257A93476E07}" presName="center2" presStyleLbl="fgShp" presStyleIdx="1" presStyleCnt="2"/>
      <dgm:spPr>
        <a:xfrm rot="10800000">
          <a:off x="3853868" y="2649894"/>
          <a:ext cx="861215" cy="748883"/>
        </a:xfrm>
        <a:prstGeom prst="circularArrow">
          <a:avLst/>
        </a:prstGeom>
        <a:solidFill>
          <a:srgbClr val="9A6B37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E0AE1223-D16F-42AF-AC30-7BD7D13A78C5}" type="presOf" srcId="{58471B0C-5C06-4940-AC84-BB2CD5CC990C}" destId="{FC2EFEFD-9987-4FE3-A27C-CDA8AA9D391E}" srcOrd="0" destOrd="0" presId="urn:microsoft.com/office/officeart/2005/8/layout/cycle4#1"/>
    <dgm:cxn modelId="{10B5A24C-C70D-4411-9D3E-DBA354990E9E}" type="presOf" srcId="{C95BA7B2-65F2-450B-BA51-DD9E75DDDB3E}" destId="{014DD042-B928-4A16-A6C8-8C8F5A87E4ED}" srcOrd="0" destOrd="0" presId="urn:microsoft.com/office/officeart/2005/8/layout/cycle4#1"/>
    <dgm:cxn modelId="{98379185-32E9-4694-992B-05EAE9388CEB}" type="presOf" srcId="{A2F862E3-C493-4439-8951-26C2078BAC43}" destId="{ED116C58-E770-45C1-BAC3-44E65F471EB0}" srcOrd="1" destOrd="0" presId="urn:microsoft.com/office/officeart/2005/8/layout/cycle4#1"/>
    <dgm:cxn modelId="{3CF7157F-00D6-4036-A14A-BAF1D2B8A6D3}" type="presOf" srcId="{5727D624-0C89-41C5-AF03-DB2817A44B65}" destId="{E965A0AC-FD6B-42BC-8CE9-029B3D0D36C6}" srcOrd="0" destOrd="0" presId="urn:microsoft.com/office/officeart/2005/8/layout/cycle4#1"/>
    <dgm:cxn modelId="{67D66254-F6E6-4C05-B035-073CC6CA3EBC}" srcId="{58471B0C-5C06-4940-AC84-BB2CD5CC990C}" destId="{CB9F9A25-D792-45F2-A67F-1E0C2E2DC771}" srcOrd="0" destOrd="0" parTransId="{514CE1B6-AF93-43F0-AB55-60C851E7EC95}" sibTransId="{80B19C0A-F4E5-4A45-A855-EA27D6DC88C6}"/>
    <dgm:cxn modelId="{17094A30-4E78-4263-94B7-C2463050CCF4}" type="presOf" srcId="{45CF7C8D-B216-44F0-9E5B-575D6D246B2A}" destId="{C0671EE1-0C0F-43AE-9855-7034BBA07EFE}" srcOrd="1" destOrd="0" presId="urn:microsoft.com/office/officeart/2005/8/layout/cycle4#1"/>
    <dgm:cxn modelId="{9F8D1B96-8F30-46F6-8FD2-E6F512ED982D}" type="presOf" srcId="{CB9F9A25-D792-45F2-A67F-1E0C2E2DC771}" destId="{69F9F8BD-9B46-4AD7-AFF4-38FEF3A80629}" srcOrd="1" destOrd="0" presId="urn:microsoft.com/office/officeart/2005/8/layout/cycle4#1"/>
    <dgm:cxn modelId="{DEC7921A-A7F4-40CB-8390-8DBD8CD42A63}" type="presOf" srcId="{349BC402-6617-48C5-BAB1-257A93476E07}" destId="{295EA4FC-B966-472A-98DC-364F658092EC}" srcOrd="0" destOrd="0" presId="urn:microsoft.com/office/officeart/2005/8/layout/cycle4#1"/>
    <dgm:cxn modelId="{8B33FF8D-7D02-4473-B280-5EB7E6032989}" type="presOf" srcId="{C95BA7B2-65F2-450B-BA51-DD9E75DDDB3E}" destId="{6926EB7E-4AED-4F57-A377-C0C17DF66405}" srcOrd="1" destOrd="0" presId="urn:microsoft.com/office/officeart/2005/8/layout/cycle4#1"/>
    <dgm:cxn modelId="{6599E360-5890-4FE5-916F-6AC240F8437D}" type="presOf" srcId="{45CF7C8D-B216-44F0-9E5B-575D6D246B2A}" destId="{BE34B0B9-43DD-4968-9FC7-44ED4043C192}" srcOrd="0" destOrd="0" presId="urn:microsoft.com/office/officeart/2005/8/layout/cycle4#1"/>
    <dgm:cxn modelId="{BE873C5F-60DD-488A-A983-3BE90EA8AB38}" type="presOf" srcId="{CB9F9A25-D792-45F2-A67F-1E0C2E2DC771}" destId="{AEBAC2E9-92D9-48C1-AF3F-5C612F193C25}" srcOrd="0" destOrd="0" presId="urn:microsoft.com/office/officeart/2005/8/layout/cycle4#1"/>
    <dgm:cxn modelId="{FDB25974-1867-471B-A8DD-4FD01C790B2C}" srcId="{349BC402-6617-48C5-BAB1-257A93476E07}" destId="{5727D624-0C89-41C5-AF03-DB2817A44B65}" srcOrd="3" destOrd="0" parTransId="{4A90E823-24DC-41BA-BBC7-6BC3CA60F25A}" sibTransId="{7DC9E557-302B-4094-AEEE-4E3C20861378}"/>
    <dgm:cxn modelId="{FFEAFA0A-52BB-40FD-A5CE-7E4FE866FD82}" srcId="{2BFB0227-FAE5-4538-9A30-A4D65F454AC2}" destId="{A2F862E3-C493-4439-8951-26C2078BAC43}" srcOrd="0" destOrd="0" parTransId="{54C06C8D-EFA7-4987-B69B-3E1CC447A6DC}" sibTransId="{2DBA9AE1-952B-4FDF-9D11-4DBAC6610482}"/>
    <dgm:cxn modelId="{99B5E77E-4956-4A61-AF46-D18736E637D8}" srcId="{349BC402-6617-48C5-BAB1-257A93476E07}" destId="{DC59570D-BB7F-482E-8756-06BC0B204A21}" srcOrd="1" destOrd="0" parTransId="{50C08EC6-04A3-4420-9AE9-A047050C8DA1}" sibTransId="{60F99256-515E-4C9C-A262-DCA28D0F6CB7}"/>
    <dgm:cxn modelId="{9094BBC5-F33E-4340-B6B3-79078F6A5B41}" type="presOf" srcId="{DC59570D-BB7F-482E-8756-06BC0B204A21}" destId="{077CCED1-8D12-4A34-A044-2305F7C8247C}" srcOrd="0" destOrd="0" presId="urn:microsoft.com/office/officeart/2005/8/layout/cycle4#1"/>
    <dgm:cxn modelId="{281F1B74-CD03-42A1-A00A-D97A27C1BF3B}" srcId="{DC59570D-BB7F-482E-8756-06BC0B204A21}" destId="{45CF7C8D-B216-44F0-9E5B-575D6D246B2A}" srcOrd="0" destOrd="0" parTransId="{7570D858-DE91-46FC-9E8D-FF91E58FBEAA}" sibTransId="{E098F0F4-D7CF-49D5-90C6-7D650A52EB7B}"/>
    <dgm:cxn modelId="{8E6875A5-1DBC-4C45-A92F-0D7BB5FE8D3C}" type="presOf" srcId="{2BFB0227-FAE5-4538-9A30-A4D65F454AC2}" destId="{2EB7BA2C-4EF4-4662-A553-F4EFF5DC4D57}" srcOrd="0" destOrd="0" presId="urn:microsoft.com/office/officeart/2005/8/layout/cycle4#1"/>
    <dgm:cxn modelId="{A082069A-8FA0-41ED-8A16-411C2D8D3E42}" srcId="{349BC402-6617-48C5-BAB1-257A93476E07}" destId="{58471B0C-5C06-4940-AC84-BB2CD5CC990C}" srcOrd="2" destOrd="0" parTransId="{818763A7-6B1C-4BAD-8AD9-65C62D2CBB2A}" sibTransId="{AD5E6E36-F3BB-4E3A-B616-3B82588ED2D5}"/>
    <dgm:cxn modelId="{32BBDE51-108B-43E5-80CD-8CF001BEA388}" srcId="{5727D624-0C89-41C5-AF03-DB2817A44B65}" destId="{C95BA7B2-65F2-450B-BA51-DD9E75DDDB3E}" srcOrd="0" destOrd="0" parTransId="{7402A22E-5528-4DCF-AD71-9B98011CD415}" sibTransId="{A395302A-C367-41C9-901A-42D6EFA46F76}"/>
    <dgm:cxn modelId="{3ED34109-DCD1-45C4-A49D-FC65B8A729CA}" srcId="{349BC402-6617-48C5-BAB1-257A93476E07}" destId="{2BFB0227-FAE5-4538-9A30-A4D65F454AC2}" srcOrd="0" destOrd="0" parTransId="{637ED41D-61ED-4556-95F9-D4AFC018B36E}" sibTransId="{04848A3F-18C5-4652-8145-6C02DB53A77F}"/>
    <dgm:cxn modelId="{07AD3017-5297-41E7-A743-76DD04F1E8E4}" type="presOf" srcId="{A2F862E3-C493-4439-8951-26C2078BAC43}" destId="{21DD2B1E-C93A-48AD-A078-E3EEC6D9C700}" srcOrd="0" destOrd="0" presId="urn:microsoft.com/office/officeart/2005/8/layout/cycle4#1"/>
    <dgm:cxn modelId="{6C7E1932-1699-4221-9234-B0B46E6CFEF1}" type="presParOf" srcId="{295EA4FC-B966-472A-98DC-364F658092EC}" destId="{FEA14E47-6281-4B70-A638-273C1DD9977E}" srcOrd="0" destOrd="0" presId="urn:microsoft.com/office/officeart/2005/8/layout/cycle4#1"/>
    <dgm:cxn modelId="{3BF85B82-01B9-4FD6-8E92-5420A745CFEF}" type="presParOf" srcId="{FEA14E47-6281-4B70-A638-273C1DD9977E}" destId="{C2DB0D5E-4DCA-4E23-97A3-A1413BB1288B}" srcOrd="0" destOrd="0" presId="urn:microsoft.com/office/officeart/2005/8/layout/cycle4#1"/>
    <dgm:cxn modelId="{A98E213F-DB52-4D46-85E4-C1837D21C35B}" type="presParOf" srcId="{C2DB0D5E-4DCA-4E23-97A3-A1413BB1288B}" destId="{21DD2B1E-C93A-48AD-A078-E3EEC6D9C700}" srcOrd="0" destOrd="0" presId="urn:microsoft.com/office/officeart/2005/8/layout/cycle4#1"/>
    <dgm:cxn modelId="{E09658FC-13A8-4354-BFA4-21B84F1EE30C}" type="presParOf" srcId="{C2DB0D5E-4DCA-4E23-97A3-A1413BB1288B}" destId="{ED116C58-E770-45C1-BAC3-44E65F471EB0}" srcOrd="1" destOrd="0" presId="urn:microsoft.com/office/officeart/2005/8/layout/cycle4#1"/>
    <dgm:cxn modelId="{5220CEF7-CFE8-491B-9ADC-65FD36FA8A2F}" type="presParOf" srcId="{FEA14E47-6281-4B70-A638-273C1DD9977E}" destId="{88009C58-6C51-4C17-AFF6-58ED55336D55}" srcOrd="1" destOrd="0" presId="urn:microsoft.com/office/officeart/2005/8/layout/cycle4#1"/>
    <dgm:cxn modelId="{2072CF01-B50C-454C-845B-21D363459E6F}" type="presParOf" srcId="{88009C58-6C51-4C17-AFF6-58ED55336D55}" destId="{BE34B0B9-43DD-4968-9FC7-44ED4043C192}" srcOrd="0" destOrd="0" presId="urn:microsoft.com/office/officeart/2005/8/layout/cycle4#1"/>
    <dgm:cxn modelId="{F3D03663-F2CA-4157-A111-86ED3BD90221}" type="presParOf" srcId="{88009C58-6C51-4C17-AFF6-58ED55336D55}" destId="{C0671EE1-0C0F-43AE-9855-7034BBA07EFE}" srcOrd="1" destOrd="0" presId="urn:microsoft.com/office/officeart/2005/8/layout/cycle4#1"/>
    <dgm:cxn modelId="{278731EE-571C-4BFF-9B41-60ABEA8FA9D0}" type="presParOf" srcId="{FEA14E47-6281-4B70-A638-273C1DD9977E}" destId="{A95B4ABB-CFA6-4E49-B763-8B48B660FAA0}" srcOrd="2" destOrd="0" presId="urn:microsoft.com/office/officeart/2005/8/layout/cycle4#1"/>
    <dgm:cxn modelId="{CCE31FE7-D7E8-456B-881F-B623DF82CA94}" type="presParOf" srcId="{A95B4ABB-CFA6-4E49-B763-8B48B660FAA0}" destId="{AEBAC2E9-92D9-48C1-AF3F-5C612F193C25}" srcOrd="0" destOrd="0" presId="urn:microsoft.com/office/officeart/2005/8/layout/cycle4#1"/>
    <dgm:cxn modelId="{1ACE4C19-0A64-4E1A-8FB3-04465879638E}" type="presParOf" srcId="{A95B4ABB-CFA6-4E49-B763-8B48B660FAA0}" destId="{69F9F8BD-9B46-4AD7-AFF4-38FEF3A80629}" srcOrd="1" destOrd="0" presId="urn:microsoft.com/office/officeart/2005/8/layout/cycle4#1"/>
    <dgm:cxn modelId="{20446688-9994-45AB-830F-51E75A37CBEA}" type="presParOf" srcId="{FEA14E47-6281-4B70-A638-273C1DD9977E}" destId="{9B4F65A5-B87A-4EF4-9BE6-19FB3A2EFC2F}" srcOrd="3" destOrd="0" presId="urn:microsoft.com/office/officeart/2005/8/layout/cycle4#1"/>
    <dgm:cxn modelId="{504275A8-D862-4706-920C-D5D881E73D7C}" type="presParOf" srcId="{9B4F65A5-B87A-4EF4-9BE6-19FB3A2EFC2F}" destId="{014DD042-B928-4A16-A6C8-8C8F5A87E4ED}" srcOrd="0" destOrd="0" presId="urn:microsoft.com/office/officeart/2005/8/layout/cycle4#1"/>
    <dgm:cxn modelId="{FB80C011-76EA-455B-8243-FA0EEDBC3094}" type="presParOf" srcId="{9B4F65A5-B87A-4EF4-9BE6-19FB3A2EFC2F}" destId="{6926EB7E-4AED-4F57-A377-C0C17DF66405}" srcOrd="1" destOrd="0" presId="urn:microsoft.com/office/officeart/2005/8/layout/cycle4#1"/>
    <dgm:cxn modelId="{A078FEF2-AE99-428E-B3B5-2DE4D7E58D4B}" type="presParOf" srcId="{FEA14E47-6281-4B70-A638-273C1DD9977E}" destId="{77B4B5CC-A20E-42DF-865A-401A62F18A98}" srcOrd="4" destOrd="0" presId="urn:microsoft.com/office/officeart/2005/8/layout/cycle4#1"/>
    <dgm:cxn modelId="{33F8D582-662A-44E8-BD8E-3B17E554DB29}" type="presParOf" srcId="{295EA4FC-B966-472A-98DC-364F658092EC}" destId="{BB6D8BA2-1108-4285-BEE7-D42FCFFC4809}" srcOrd="1" destOrd="0" presId="urn:microsoft.com/office/officeart/2005/8/layout/cycle4#1"/>
    <dgm:cxn modelId="{F9FF01C2-CD5D-4BB4-830D-DAB63AF7C332}" type="presParOf" srcId="{BB6D8BA2-1108-4285-BEE7-D42FCFFC4809}" destId="{2EB7BA2C-4EF4-4662-A553-F4EFF5DC4D57}" srcOrd="0" destOrd="0" presId="urn:microsoft.com/office/officeart/2005/8/layout/cycle4#1"/>
    <dgm:cxn modelId="{7C8A49F7-9FB5-47F4-BEEB-C69A04CE1B8B}" type="presParOf" srcId="{BB6D8BA2-1108-4285-BEE7-D42FCFFC4809}" destId="{077CCED1-8D12-4A34-A044-2305F7C8247C}" srcOrd="1" destOrd="0" presId="urn:microsoft.com/office/officeart/2005/8/layout/cycle4#1"/>
    <dgm:cxn modelId="{30D27A37-C717-4455-9125-0A36B032293B}" type="presParOf" srcId="{BB6D8BA2-1108-4285-BEE7-D42FCFFC4809}" destId="{FC2EFEFD-9987-4FE3-A27C-CDA8AA9D391E}" srcOrd="2" destOrd="0" presId="urn:microsoft.com/office/officeart/2005/8/layout/cycle4#1"/>
    <dgm:cxn modelId="{08F0A8BB-39AF-438D-A670-FAFA934DFBC0}" type="presParOf" srcId="{BB6D8BA2-1108-4285-BEE7-D42FCFFC4809}" destId="{E965A0AC-FD6B-42BC-8CE9-029B3D0D36C6}" srcOrd="3" destOrd="0" presId="urn:microsoft.com/office/officeart/2005/8/layout/cycle4#1"/>
    <dgm:cxn modelId="{9B0B2262-AFF0-44AB-BCB5-973EED106FF7}" type="presParOf" srcId="{BB6D8BA2-1108-4285-BEE7-D42FCFFC4809}" destId="{A41F12FB-9056-47D1-B9CE-5D9A5560A0F6}" srcOrd="4" destOrd="0" presId="urn:microsoft.com/office/officeart/2005/8/layout/cycle4#1"/>
    <dgm:cxn modelId="{2B311D4A-A660-4F61-8805-B40F7C8897DF}" type="presParOf" srcId="{295EA4FC-B966-472A-98DC-364F658092EC}" destId="{2EFD556F-1393-4231-BB29-D99A34581D71}" srcOrd="2" destOrd="0" presId="urn:microsoft.com/office/officeart/2005/8/layout/cycle4#1"/>
    <dgm:cxn modelId="{D847470B-8025-42B9-8331-56D808ABEB42}" type="presParOf" srcId="{295EA4FC-B966-472A-98DC-364F658092EC}" destId="{DA3E6D41-C673-4A59-920C-E0C498CD91F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AC2E9-92D9-48C1-AF3F-5C612F193C25}">
      <dsp:nvSpPr>
        <dsp:cNvPr id="0" name=""/>
        <dsp:cNvSpPr/>
      </dsp:nvSpPr>
      <dsp:spPr>
        <a:xfrm>
          <a:off x="5839673" y="3724134"/>
          <a:ext cx="2725514" cy="104834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b="1" kern="1200" dirty="0">
              <a:solidFill>
                <a:srgbClr val="9A6B37"/>
              </a:solidFill>
              <a:latin typeface="Calibri"/>
              <a:ea typeface="+mn-ea"/>
              <a:cs typeface="+mn-cs"/>
            </a:rPr>
            <a:t>Coordinate</a:t>
          </a:r>
        </a:p>
      </dsp:txBody>
      <dsp:txXfrm>
        <a:off x="6657327" y="3986220"/>
        <a:ext cx="1907860" cy="786259"/>
      </dsp:txXfrm>
    </dsp:sp>
    <dsp:sp modelId="{014DD042-B928-4A16-A6C8-8C8F5A87E4ED}">
      <dsp:nvSpPr>
        <dsp:cNvPr id="0" name=""/>
        <dsp:cNvSpPr/>
      </dsp:nvSpPr>
      <dsp:spPr>
        <a:xfrm>
          <a:off x="1220365" y="3783826"/>
          <a:ext cx="2725514" cy="9289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b="1" kern="1200" dirty="0">
              <a:solidFill>
                <a:srgbClr val="9A6B37"/>
              </a:solidFill>
              <a:latin typeface="Calibri"/>
              <a:ea typeface="+mn-ea"/>
              <a:cs typeface="+mn-cs"/>
            </a:rPr>
            <a:t>Advise</a:t>
          </a:r>
        </a:p>
      </dsp:txBody>
      <dsp:txXfrm>
        <a:off x="1220365" y="4016066"/>
        <a:ext cx="1907860" cy="696720"/>
      </dsp:txXfrm>
    </dsp:sp>
    <dsp:sp modelId="{BE34B0B9-43DD-4968-9FC7-44ED4043C192}">
      <dsp:nvSpPr>
        <dsp:cNvPr id="0" name=""/>
        <dsp:cNvSpPr/>
      </dsp:nvSpPr>
      <dsp:spPr>
        <a:xfrm>
          <a:off x="5839673" y="836324"/>
          <a:ext cx="2725514" cy="97572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b="1" kern="1200" dirty="0">
              <a:solidFill>
                <a:srgbClr val="9A6B37"/>
              </a:solidFill>
              <a:latin typeface="Calibri"/>
              <a:ea typeface="+mn-ea"/>
              <a:cs typeface="+mn-cs"/>
            </a:rPr>
            <a:t>Regulate</a:t>
          </a:r>
        </a:p>
      </dsp:txBody>
      <dsp:txXfrm>
        <a:off x="6657327" y="836324"/>
        <a:ext cx="1907860" cy="731797"/>
      </dsp:txXfrm>
    </dsp:sp>
    <dsp:sp modelId="{21DD2B1E-C93A-48AD-A078-E3EEC6D9C700}">
      <dsp:nvSpPr>
        <dsp:cNvPr id="0" name=""/>
        <dsp:cNvSpPr/>
      </dsp:nvSpPr>
      <dsp:spPr>
        <a:xfrm>
          <a:off x="1220365" y="836324"/>
          <a:ext cx="2725514" cy="97572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A6B3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b="1" kern="1200" dirty="0">
              <a:solidFill>
                <a:srgbClr val="9A6B37"/>
              </a:solidFill>
              <a:latin typeface="Calibri"/>
              <a:ea typeface="+mn-ea"/>
              <a:cs typeface="+mn-cs"/>
            </a:rPr>
            <a:t>Lead</a:t>
          </a:r>
        </a:p>
      </dsp:txBody>
      <dsp:txXfrm>
        <a:off x="1220365" y="836324"/>
        <a:ext cx="1907860" cy="731797"/>
      </dsp:txXfrm>
    </dsp:sp>
    <dsp:sp modelId="{2EB7BA2C-4EF4-4662-A553-F4EFF5DC4D57}">
      <dsp:nvSpPr>
        <dsp:cNvPr id="0" name=""/>
        <dsp:cNvSpPr/>
      </dsp:nvSpPr>
      <dsp:spPr>
        <a:xfrm>
          <a:off x="2427269" y="275852"/>
          <a:ext cx="2388963" cy="2388963"/>
        </a:xfrm>
        <a:prstGeom prst="pieWedge">
          <a:avLst/>
        </a:prstGeom>
        <a:solidFill>
          <a:srgbClr val="9A6B37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National strategy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Give direction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Mentor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27269" y="275852"/>
        <a:ext cx="2388963" cy="2388963"/>
      </dsp:txXfrm>
    </dsp:sp>
    <dsp:sp modelId="{077CCED1-8D12-4A34-A044-2305F7C8247C}">
      <dsp:nvSpPr>
        <dsp:cNvPr id="0" name=""/>
        <dsp:cNvSpPr/>
      </dsp:nvSpPr>
      <dsp:spPr>
        <a:xfrm rot="5400000">
          <a:off x="4861740" y="314482"/>
          <a:ext cx="2388963" cy="2388963"/>
        </a:xfrm>
        <a:prstGeom prst="pieWedge">
          <a:avLst/>
        </a:prstGeom>
        <a:solidFill>
          <a:srgbClr val="D3AF7E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 standards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Scope categories of registration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 frameworks for concurrent functions of Councils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Ensure consistent application of policies and standards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Conduct appeals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Monitor transformation trends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4861740" y="314482"/>
        <a:ext cx="2388963" cy="2388963"/>
      </dsp:txXfrm>
    </dsp:sp>
    <dsp:sp modelId="{FC2EFEFD-9987-4FE3-A27C-CDA8AA9D391E}">
      <dsp:nvSpPr>
        <dsp:cNvPr id="0" name=""/>
        <dsp:cNvSpPr/>
      </dsp:nvSpPr>
      <dsp:spPr>
        <a:xfrm rot="10800000">
          <a:off x="4861740" y="2813790"/>
          <a:ext cx="2388963" cy="2388963"/>
        </a:xfrm>
        <a:prstGeom prst="pieWedge">
          <a:avLst/>
        </a:prstGeom>
        <a:solidFill>
          <a:srgbClr val="9A6B3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Facilitate platforms</a:t>
          </a:r>
          <a:b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 integration of interdependent services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Combine collective efforts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Six built environment professions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National/Country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Representing demographics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4IR and beyond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Transformation</a:t>
          </a:r>
        </a:p>
      </dsp:txBody>
      <dsp:txXfrm rot="10800000">
        <a:off x="4861740" y="2813790"/>
        <a:ext cx="2388963" cy="2388963"/>
      </dsp:txXfrm>
    </dsp:sp>
    <dsp:sp modelId="{E965A0AC-FD6B-42BC-8CE9-029B3D0D36C6}">
      <dsp:nvSpPr>
        <dsp:cNvPr id="0" name=""/>
        <dsp:cNvSpPr/>
      </dsp:nvSpPr>
      <dsp:spPr>
        <a:xfrm rot="16200000">
          <a:off x="2362432" y="2813790"/>
          <a:ext cx="2388963" cy="2388963"/>
        </a:xfrm>
        <a:prstGeom prst="pieWedge">
          <a:avLst/>
        </a:prstGeom>
        <a:solidFill>
          <a:srgbClr val="9A6B37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Recommendations</a:t>
          </a:r>
          <a:b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on built environment </a:t>
          </a:r>
          <a:b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issues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Conduct research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Analyse and forecast trends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Repository of data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Inform national policy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thought-leadership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Strategy facilitation services</a:t>
          </a:r>
        </a:p>
      </dsp:txBody>
      <dsp:txXfrm rot="16200000">
        <a:off x="2362432" y="2813790"/>
        <a:ext cx="2388963" cy="2388963"/>
      </dsp:txXfrm>
    </dsp:sp>
    <dsp:sp modelId="{2EFD556F-1393-4231-BB29-D99A34581D71}">
      <dsp:nvSpPr>
        <dsp:cNvPr id="0" name=""/>
        <dsp:cNvSpPr/>
      </dsp:nvSpPr>
      <dsp:spPr>
        <a:xfrm>
          <a:off x="4394155" y="2262066"/>
          <a:ext cx="824826" cy="717240"/>
        </a:xfrm>
        <a:prstGeom prst="circularArrow">
          <a:avLst/>
        </a:prstGeom>
        <a:solidFill>
          <a:srgbClr val="9A6B37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E6D41-C673-4A59-920C-E0C498CD91F6}">
      <dsp:nvSpPr>
        <dsp:cNvPr id="0" name=""/>
        <dsp:cNvSpPr/>
      </dsp:nvSpPr>
      <dsp:spPr>
        <a:xfrm rot="10800000">
          <a:off x="4394155" y="2537928"/>
          <a:ext cx="824826" cy="717240"/>
        </a:xfrm>
        <a:prstGeom prst="circularArrow">
          <a:avLst/>
        </a:prstGeom>
        <a:solidFill>
          <a:srgbClr val="9A6B37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E549-B34C-4529-8AE2-CE82E7B7FA8D}" type="datetimeFigureOut">
              <a:rPr lang="en-GB" smtClean="0"/>
              <a:pPr/>
              <a:t>13/10/2022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46125"/>
            <a:ext cx="58689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BC810-9F03-4A32-9E27-0F6CBB2E43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51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8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4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069" y="6356353"/>
            <a:ext cx="252031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461" y="6356353"/>
            <a:ext cx="3420428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6499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6E80BBAC-3F5A-428C-B270-2B62248C9D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" y="0"/>
            <a:ext cx="10789739" cy="68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84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996A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69" y="1484784"/>
            <a:ext cx="9721215" cy="432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96A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en-US" dirty="0"/>
              <a:t>Subheading</a:t>
            </a:r>
          </a:p>
          <a:p>
            <a:pPr lvl="0"/>
            <a:r>
              <a:rPr lang="en-US" dirty="0"/>
              <a:t>Body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17DCAB3-C82A-4751-A568-07CC3CBEB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69" y="6381328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1C3A41C-608F-4C9A-9CA5-E9C0903D57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24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13457D-2BD7-40EA-AE56-30F0520834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0" y="0"/>
            <a:ext cx="10806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9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9" y="1484784"/>
            <a:ext cx="9721215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073D377-EAC6-4A03-9D57-6A093D2F4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69" y="6381328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1C3A41C-608F-4C9A-9CA5-E9C0903D57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748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996A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96A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996A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996A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996A3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B87316-A0E6-43A6-8F68-A4A828D62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" y="0"/>
            <a:ext cx="10789739" cy="68592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750" y="6356350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650" y="6356350"/>
            <a:ext cx="252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A41C-608F-4C9A-9CA5-E9C0903D57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60315" y="321297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96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</a:p>
          <a:p>
            <a:pPr algn="ctr"/>
            <a:r>
              <a:rPr lang="en-US" sz="4800" b="1" dirty="0">
                <a:solidFill>
                  <a:srgbClr val="996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4800" b="1" dirty="0">
              <a:solidFill>
                <a:srgbClr val="996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190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0195" y="3356992"/>
            <a:ext cx="9001000" cy="2448272"/>
          </a:xfr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TO THE PUBLIC WORKS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INFRASTRUCTURE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PORTFOLIO COMMITTEE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 FOR THE BUILT ENVIRONMENT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2021/22 ANNUAL REPORT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5600" b="1" dirty="0">
                <a:solidFill>
                  <a:srgbClr val="FF0000"/>
                </a:solidFill>
              </a:rPr>
              <a:t>13 October 2022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lang="en-US" sz="5600" b="1" dirty="0">
              <a:solidFill>
                <a:srgbClr val="FF0000"/>
              </a:solidFill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5600" b="1" dirty="0" err="1">
                <a:solidFill>
                  <a:srgbClr val="996600"/>
                </a:solidFill>
              </a:rPr>
              <a:t>Mr</a:t>
            </a:r>
            <a:r>
              <a:rPr lang="en-US" sz="5600" b="1" dirty="0">
                <a:solidFill>
                  <a:srgbClr val="996600"/>
                </a:solidFill>
              </a:rPr>
              <a:t> Msizi Myeza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5600" b="1" dirty="0">
                <a:solidFill>
                  <a:srgbClr val="996600"/>
                </a:solidFill>
              </a:rPr>
              <a:t>Chief Executive Officer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89A454-3707-50F0-DCD3-02BDE0CD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196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06756-C21A-94F6-1172-B69C3ADB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Analysis of Annual Performance for 2022/2022</a:t>
            </a:r>
            <a:endParaRPr lang="en-ZA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3AC5C71-BA5A-9E74-74E3-724EF949F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7332789"/>
              </p:ext>
            </p:extLst>
          </p:nvPr>
        </p:nvGraphicFramePr>
        <p:xfrm>
          <a:off x="543996" y="1317901"/>
          <a:ext cx="9721848" cy="455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741">
                  <a:extLst>
                    <a:ext uri="{9D8B030D-6E8A-4147-A177-3AD203B41FA5}">
                      <a16:colId xmlns:a16="http://schemas.microsoft.com/office/drawing/2014/main" xmlns="" val="1249850718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1964607175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xmlns="" val="4006313675"/>
                    </a:ext>
                  </a:extLst>
                </a:gridCol>
                <a:gridCol w="2430462">
                  <a:extLst>
                    <a:ext uri="{9D8B030D-6E8A-4147-A177-3AD203B41FA5}">
                      <a16:colId xmlns:a16="http://schemas.microsoft.com/office/drawing/2014/main" xmlns="" val="787850095"/>
                    </a:ext>
                  </a:extLst>
                </a:gridCol>
              </a:tblGrid>
              <a:tr h="4239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 Targets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783728"/>
                  </a:ext>
                </a:extLst>
              </a:tr>
              <a:tr h="731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Programme 1: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6953127"/>
                  </a:ext>
                </a:extLst>
              </a:tr>
              <a:tr h="789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Programme 2: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Transformation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006371"/>
                  </a:ext>
                </a:extLst>
              </a:tr>
              <a:tr h="627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Programme 3: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Skills and Capacity Development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930115"/>
                  </a:ext>
                </a:extLst>
              </a:tr>
              <a:tr h="627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Programme 4: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Research and Advisory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2158763"/>
                  </a:ext>
                </a:extLst>
              </a:tr>
              <a:tr h="627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Programme 5: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Regulation and Public Protection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2236578"/>
                  </a:ext>
                </a:extLst>
              </a:tr>
              <a:tr h="731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44108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21E58-0B19-762C-899F-BF2986BA6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693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6FA01-788C-B9A6-1C1C-A88026A3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Programme: 1 Administration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85C5DDC-78E4-763C-2F02-29FE5EEA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5859417"/>
              </p:ext>
            </p:extLst>
          </p:nvPr>
        </p:nvGraphicFramePr>
        <p:xfrm>
          <a:off x="5380796" y="1500629"/>
          <a:ext cx="4724005" cy="1432560"/>
        </p:xfrm>
        <a:graphic>
          <a:graphicData uri="http://schemas.openxmlformats.org/drawingml/2006/table">
            <a:tbl>
              <a:tblPr firstRow="1" bandRow="1"/>
              <a:tblGrid>
                <a:gridCol w="1367117">
                  <a:extLst>
                    <a:ext uri="{9D8B030D-6E8A-4147-A177-3AD203B41FA5}">
                      <a16:colId xmlns:a16="http://schemas.microsoft.com/office/drawing/2014/main" xmlns="" val="3325999913"/>
                    </a:ext>
                  </a:extLst>
                </a:gridCol>
                <a:gridCol w="1598193">
                  <a:extLst>
                    <a:ext uri="{9D8B030D-6E8A-4147-A177-3AD203B41FA5}">
                      <a16:colId xmlns:a16="http://schemas.microsoft.com/office/drawing/2014/main" xmlns="" val="2457089651"/>
                    </a:ext>
                  </a:extLst>
                </a:gridCol>
                <a:gridCol w="1758695">
                  <a:extLst>
                    <a:ext uri="{9D8B030D-6E8A-4147-A177-3AD203B41FA5}">
                      <a16:colId xmlns:a16="http://schemas.microsoft.com/office/drawing/2014/main" xmlns="" val="3257609850"/>
                    </a:ext>
                  </a:extLst>
                </a:gridCol>
              </a:tblGrid>
              <a:tr h="49815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340732"/>
                  </a:ext>
                </a:extLst>
              </a:tr>
              <a:tr h="498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479055"/>
                  </a:ext>
                </a:extLst>
              </a:tr>
              <a:tr h="293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75010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CFA9E4-D512-965B-6640-7713DCE5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7639"/>
            <a:ext cx="457289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Summary:</a:t>
            </a:r>
          </a:p>
          <a:p>
            <a:pPr lvl="0"/>
            <a:endParaRPr lang="en-GB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Programme had five(5)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nnual targets for the financial year 2021/22.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Four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targets were fully achieved and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one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(1) was not achieved. </a:t>
            </a:r>
            <a:endPara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ZA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800" b="1" i="1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key challenge for non-achievement relates to the following</a:t>
            </a:r>
            <a:r>
              <a:rPr lang="en-GB" sz="1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e was a delay in procuring the service provider. F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urther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research to verify/classify the director of the recommended service provider was requested by one of the Council Committees. The appointment was only signed in March 2022. </a:t>
            </a:r>
            <a:endPara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46A65FA-DBAD-20DE-E73D-462DE143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12</a:t>
            </a:fld>
            <a:endParaRPr lang="en-GB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5F7D0747-ABEA-E448-6903-9DBDAE91C26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7981750"/>
                  </p:ext>
                </p:extLst>
              </p:nvPr>
            </p:nvGraphicFramePr>
            <p:xfrm>
              <a:off x="5408449" y="3207783"/>
              <a:ext cx="4860609" cy="25356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5F7D0747-ABEA-E448-6903-9DBDAE91C2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408449" y="3207783"/>
                <a:ext cx="4860609" cy="25356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091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6FA01-788C-B9A6-1C1C-A88026A3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Programme: 2 Transformation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85C5DDC-78E4-763C-2F02-29FE5EEA8D40}"/>
              </a:ext>
            </a:extLst>
          </p:cNvPr>
          <p:cNvGraphicFramePr>
            <a:graphicFrameLocks noGrp="1"/>
          </p:cNvGraphicFramePr>
          <p:nvPr/>
        </p:nvGraphicFramePr>
        <p:xfrm>
          <a:off x="5308281" y="1556792"/>
          <a:ext cx="5060947" cy="1645920"/>
        </p:xfrm>
        <a:graphic>
          <a:graphicData uri="http://schemas.openxmlformats.org/drawingml/2006/table">
            <a:tbl>
              <a:tblPr firstRow="1" bandRow="1"/>
              <a:tblGrid>
                <a:gridCol w="1464627">
                  <a:extLst>
                    <a:ext uri="{9D8B030D-6E8A-4147-A177-3AD203B41FA5}">
                      <a16:colId xmlns:a16="http://schemas.microsoft.com/office/drawing/2014/main" xmlns="" val="3325999913"/>
                    </a:ext>
                  </a:extLst>
                </a:gridCol>
                <a:gridCol w="1712185">
                  <a:extLst>
                    <a:ext uri="{9D8B030D-6E8A-4147-A177-3AD203B41FA5}">
                      <a16:colId xmlns:a16="http://schemas.microsoft.com/office/drawing/2014/main" xmlns="" val="2457089651"/>
                    </a:ext>
                  </a:extLst>
                </a:gridCol>
                <a:gridCol w="1884135">
                  <a:extLst>
                    <a:ext uri="{9D8B030D-6E8A-4147-A177-3AD203B41FA5}">
                      <a16:colId xmlns:a16="http://schemas.microsoft.com/office/drawing/2014/main" xmlns="" val="3257609850"/>
                    </a:ext>
                  </a:extLst>
                </a:gridCol>
              </a:tblGrid>
              <a:tr h="5286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</a:t>
                      </a:r>
                    </a:p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340732"/>
                  </a:ext>
                </a:extLst>
              </a:tr>
              <a:tr h="528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479055"/>
                  </a:ext>
                </a:extLst>
              </a:tr>
              <a:tr h="310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75010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CFA9E4-D512-965B-6640-7713DCE5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" y="1556792"/>
            <a:ext cx="4572893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Summary:</a:t>
            </a:r>
          </a:p>
          <a:p>
            <a:pPr lvl="0"/>
            <a:endParaRPr lang="en-GB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Programme had four(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 annual targets for the financial year 2021/22. Three (3) targets were fully achieved and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one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(1) was not achieved. </a:t>
            </a:r>
          </a:p>
          <a:p>
            <a:pPr lvl="0"/>
            <a:endParaRPr lang="en-US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n-ZA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en-GB" sz="1800" b="1" i="1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key challenge for non-achievement relates to the following</a:t>
            </a:r>
            <a:r>
              <a:rPr lang="en-GB" sz="1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algn="just"/>
            <a:endParaRPr lang="en-US" sz="1800" dirty="0">
              <a:solidFill>
                <a:prstClr val="black"/>
              </a:solidFill>
            </a:endParaRPr>
          </a:p>
          <a:p>
            <a:pPr algn="just"/>
            <a:r>
              <a:rPr lang="en-US" sz="1800" dirty="0">
                <a:solidFill>
                  <a:prstClr val="black"/>
                </a:solidFill>
              </a:rPr>
              <a:t>The strategy was not hundred percent implemented. Some of the identified transformation interventions were not fully undertaken. </a:t>
            </a:r>
            <a:endParaRPr lang="en-GB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46A65FA-DBAD-20DE-E73D-462DE143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3A41C-608F-4C9A-9CA5-E9C0903D57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DCB17F5E-4F0F-7613-EA78-5D5C48C0B2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73319896"/>
                  </p:ext>
                </p:extLst>
              </p:nvPr>
            </p:nvGraphicFramePr>
            <p:xfrm>
              <a:off x="5552754" y="3113431"/>
              <a:ext cx="4572000" cy="27622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DCB17F5E-4F0F-7613-EA78-5D5C48C0B2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52754" y="3113431"/>
                <a:ext cx="4572000" cy="2762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6471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55F87-69BF-3975-AECA-4C4F2EA6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32" y="620688"/>
            <a:ext cx="972268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/>
              <a:t>Programme 1: Administration </a:t>
            </a:r>
            <a:br>
              <a:rPr lang="en-ZA" sz="3600" dirty="0"/>
            </a:br>
            <a:r>
              <a:rPr lang="en-ZA" sz="3600" dirty="0"/>
              <a:t>Performance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78180-71A9-8E7B-F636-717FBC56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30" y="1772816"/>
            <a:ext cx="9724885" cy="4320480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CBE obtained a clean audit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2021/22 financial year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enhanced CBE procedures manual for quality assurance was produced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 percent of the revised organisational structure action plan identified priorities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2021/22 financial year were implemented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There were 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</a:t>
            </a:r>
            <a:r>
              <a:rPr lang="en-US" dirty="0">
                <a:solidFill>
                  <a:prstClr val="black"/>
                </a:solidFill>
              </a:rPr>
              <a:t>marketing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 activities to raise the profile of the CBE  in the provinces of </a:t>
            </a:r>
            <a:r>
              <a:rPr lang="en-US" b="1" dirty="0">
                <a:solidFill>
                  <a:srgbClr val="E46C0A"/>
                </a:solidFill>
              </a:rPr>
              <a:t>KwaZulu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E46C0A"/>
                </a:solidFill>
              </a:rPr>
              <a:t>Natal, Limpopo, Eastern Cape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E46C0A"/>
                </a:solidFill>
              </a:rPr>
              <a:t>Mpumalanga</a:t>
            </a: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The CBE’s revenue </a:t>
            </a:r>
            <a:r>
              <a:rPr lang="en-US" strike="sngStrike" dirty="0">
                <a:solidFill>
                  <a:schemeClr val="tx1"/>
                </a:solidFill>
              </a:rPr>
              <a:t>was</a:t>
            </a:r>
            <a:r>
              <a:rPr lang="en-US" dirty="0">
                <a:solidFill>
                  <a:schemeClr val="tx1"/>
                </a:solidFill>
              </a:rPr>
              <a:t> increased by 1% of the grant and levies received by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       31 March 2022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847695-D6CC-CF44-4651-49AA233EB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529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55F87-69BF-3975-AECA-4C4F2EA6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33" y="476672"/>
            <a:ext cx="972268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/>
              <a:t>Programme 2 : Transformation </a:t>
            </a:r>
            <a:br>
              <a:rPr lang="en-ZA" sz="3600" dirty="0"/>
            </a:br>
            <a:r>
              <a:rPr lang="en-ZA" sz="3600" dirty="0"/>
              <a:t>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78180-71A9-8E7B-F636-717FBC56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33" y="1448780"/>
            <a:ext cx="9722683" cy="44284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200" dirty="0">
                <a:solidFill>
                  <a:prstClr val="black"/>
                </a:solidFill>
              </a:rPr>
              <a:t>Ten baseline /analysis reports were developed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200" b="1" dirty="0">
                <a:solidFill>
                  <a:srgbClr val="E46C0A"/>
                </a:solidFill>
              </a:rPr>
              <a:t>Three functional databases </a:t>
            </a:r>
            <a:r>
              <a:rPr lang="en-US" sz="2200" dirty="0">
                <a:solidFill>
                  <a:prstClr val="black"/>
                </a:solidFill>
              </a:rPr>
              <a:t>of women-owned Built Environment Professionals and Built Environment companies were sourced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srgbClr val="E46C0A"/>
                </a:solidFill>
              </a:rPr>
              <a:t>One annual online event</a:t>
            </a:r>
            <a:r>
              <a:rPr lang="en-US" sz="2200" dirty="0">
                <a:solidFill>
                  <a:prstClr val="black"/>
                </a:solidFill>
              </a:rPr>
              <a:t> and </a:t>
            </a:r>
            <a:r>
              <a:rPr lang="en-US" sz="2200" b="1" dirty="0">
                <a:solidFill>
                  <a:srgbClr val="E46C0A"/>
                </a:solidFill>
              </a:rPr>
              <a:t>five sector collaborative engagements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200" dirty="0">
                <a:solidFill>
                  <a:prstClr val="black"/>
                </a:solidFill>
              </a:rPr>
              <a:t>CBE submitted inputs </a:t>
            </a:r>
            <a:r>
              <a:rPr lang="en-US" sz="2200" dirty="0">
                <a:solidFill>
                  <a:schemeClr val="tx1"/>
                </a:solidFill>
              </a:rPr>
              <a:t>on the </a:t>
            </a:r>
            <a:r>
              <a:rPr lang="en-US" sz="2200" dirty="0">
                <a:solidFill>
                  <a:prstClr val="black"/>
                </a:solidFill>
              </a:rPr>
              <a:t>procurement bill recommending a differentiation between procurement of built environment professionals and </a:t>
            </a:r>
            <a:r>
              <a:rPr lang="en-US" sz="2200" dirty="0">
                <a:solidFill>
                  <a:schemeClr val="tx1"/>
                </a:solidFill>
              </a:rPr>
              <a:t>procurement of </a:t>
            </a:r>
            <a:r>
              <a:rPr lang="en-US" sz="2200" dirty="0">
                <a:solidFill>
                  <a:prstClr val="black"/>
                </a:solidFill>
              </a:rPr>
              <a:t>goods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200" dirty="0">
                <a:solidFill>
                  <a:schemeClr val="tx1"/>
                </a:solidFill>
              </a:rPr>
              <a:t>CBE convened stakeholders to investigate the resuscitation of the Roster System in procuring Built Environment professional services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 startAt="6"/>
              <a:defRPr/>
            </a:pPr>
            <a:endParaRPr lang="en-US" b="1" dirty="0">
              <a:solidFill>
                <a:srgbClr val="E46C0A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LcParenR" startAt="6"/>
              <a:defRPr/>
            </a:pPr>
            <a:endParaRPr lang="en-US" b="1" dirty="0">
              <a:solidFill>
                <a:srgbClr val="E46C0A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 startAt="6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 startAt="6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 startAt="6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 startAt="6"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 startAt="6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 startAt="6"/>
              <a:tabLst/>
              <a:defRPr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1FF2D9-B9BD-E90A-A9CE-A23AAFB5B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315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6FA01-788C-B9A6-1C1C-A88026A3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Programme: 3</a:t>
            </a:r>
            <a:r>
              <a:rPr lang="en-ZA" sz="4400" dirty="0"/>
              <a:t> Skills and Capacity Development</a:t>
            </a:r>
            <a:r>
              <a:rPr lang="en-ZA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85C5DDC-78E4-763C-2F02-29FE5EEA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1469368"/>
              </p:ext>
            </p:extLst>
          </p:nvPr>
        </p:nvGraphicFramePr>
        <p:xfrm>
          <a:off x="5158839" y="980728"/>
          <a:ext cx="5102442" cy="1645920"/>
        </p:xfrm>
        <a:graphic>
          <a:graphicData uri="http://schemas.openxmlformats.org/drawingml/2006/table">
            <a:tbl>
              <a:tblPr firstRow="1" bandRow="1"/>
              <a:tblGrid>
                <a:gridCol w="1476635">
                  <a:extLst>
                    <a:ext uri="{9D8B030D-6E8A-4147-A177-3AD203B41FA5}">
                      <a16:colId xmlns:a16="http://schemas.microsoft.com/office/drawing/2014/main" xmlns="" val="3325999913"/>
                    </a:ext>
                  </a:extLst>
                </a:gridCol>
                <a:gridCol w="1726223">
                  <a:extLst>
                    <a:ext uri="{9D8B030D-6E8A-4147-A177-3AD203B41FA5}">
                      <a16:colId xmlns:a16="http://schemas.microsoft.com/office/drawing/2014/main" xmlns="" val="2457089651"/>
                    </a:ext>
                  </a:extLst>
                </a:gridCol>
                <a:gridCol w="1899584">
                  <a:extLst>
                    <a:ext uri="{9D8B030D-6E8A-4147-A177-3AD203B41FA5}">
                      <a16:colId xmlns:a16="http://schemas.microsoft.com/office/drawing/2014/main" xmlns="" val="3257609850"/>
                    </a:ext>
                  </a:extLst>
                </a:gridCol>
              </a:tblGrid>
              <a:tr h="58236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340732"/>
                  </a:ext>
                </a:extLst>
              </a:tr>
              <a:tr h="582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479055"/>
                  </a:ext>
                </a:extLst>
              </a:tr>
              <a:tr h="342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75010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CFA9E4-D512-965B-6640-7713DCE5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41" y="1700808"/>
            <a:ext cx="4572893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Summary:</a:t>
            </a:r>
          </a:p>
          <a:p>
            <a:pPr lvl="0"/>
            <a:endParaRPr lang="en-GB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Programme had 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three (3) annual 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targets for the financial year 2021/22. All three (3) targets were fully achieved. </a:t>
            </a:r>
            <a:endParaRPr lang="en-US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ZA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 </a:t>
            </a:r>
            <a:endParaRPr lang="en-GB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46A65FA-DBAD-20DE-E73D-462DE143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xmlns="" id="{4A90CB63-7042-B670-6090-4EA13DC08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7579460"/>
              </p:ext>
            </p:extLst>
          </p:nvPr>
        </p:nvGraphicFramePr>
        <p:xfrm>
          <a:off x="5158839" y="3106352"/>
          <a:ext cx="5164191" cy="29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558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9D15B-6823-7AFD-A6AD-CCD3C331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9" y="476671"/>
            <a:ext cx="9721215" cy="96186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/>
              <a:t>Programme 3: Skills and Capacity Development Highlights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996A3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D48334-C41A-72EC-D69B-3B05F085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79" y="1874641"/>
            <a:ext cx="9721215" cy="354482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b="1" dirty="0">
                <a:solidFill>
                  <a:srgbClr val="E46C0A"/>
                </a:solidFill>
              </a:rPr>
              <a:t>Thirty-two workplaces </a:t>
            </a:r>
            <a:r>
              <a:rPr lang="en-US" dirty="0">
                <a:solidFill>
                  <a:schemeClr val="tx1"/>
                </a:solidFill>
              </a:rPr>
              <a:t>were monitored and evaluated in implementing the Structured Candidacy Programme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b="1" dirty="0">
                <a:solidFill>
                  <a:srgbClr val="E46C0A"/>
                </a:solidFill>
              </a:rPr>
              <a:t>Eighty-seven</a:t>
            </a:r>
            <a:r>
              <a:rPr lang="en-US" dirty="0">
                <a:solidFill>
                  <a:schemeClr val="tx1"/>
                </a:solidFill>
              </a:rPr>
              <a:t> Built Environment career awareness initiatives were conducted for school learners across nine provinces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Oversight report on the CBEP’ accreditation of Built Environment Academic programmes and institutions was developed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 startAt="10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LcParenR" startAt="8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LcParenR" startAt="8"/>
            </a:pPr>
            <a:endParaRPr lang="en-US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03FA05-5124-1B46-F801-78239B612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545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6FA01-788C-B9A6-1C1C-A88026A3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Programme 4:  Research and Advisory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85C5DDC-78E4-763C-2F02-29FE5EEA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622622"/>
              </p:ext>
            </p:extLst>
          </p:nvPr>
        </p:nvGraphicFramePr>
        <p:xfrm>
          <a:off x="5158839" y="1417638"/>
          <a:ext cx="5102442" cy="1645920"/>
        </p:xfrm>
        <a:graphic>
          <a:graphicData uri="http://schemas.openxmlformats.org/drawingml/2006/table">
            <a:tbl>
              <a:tblPr firstRow="1" bandRow="1"/>
              <a:tblGrid>
                <a:gridCol w="1476635">
                  <a:extLst>
                    <a:ext uri="{9D8B030D-6E8A-4147-A177-3AD203B41FA5}">
                      <a16:colId xmlns:a16="http://schemas.microsoft.com/office/drawing/2014/main" xmlns="" val="3325999913"/>
                    </a:ext>
                  </a:extLst>
                </a:gridCol>
                <a:gridCol w="1726223">
                  <a:extLst>
                    <a:ext uri="{9D8B030D-6E8A-4147-A177-3AD203B41FA5}">
                      <a16:colId xmlns:a16="http://schemas.microsoft.com/office/drawing/2014/main" xmlns="" val="2457089651"/>
                    </a:ext>
                  </a:extLst>
                </a:gridCol>
                <a:gridCol w="1899584">
                  <a:extLst>
                    <a:ext uri="{9D8B030D-6E8A-4147-A177-3AD203B41FA5}">
                      <a16:colId xmlns:a16="http://schemas.microsoft.com/office/drawing/2014/main" xmlns="" val="3257609850"/>
                    </a:ext>
                  </a:extLst>
                </a:gridCol>
              </a:tblGrid>
              <a:tr h="58236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340732"/>
                  </a:ext>
                </a:extLst>
              </a:tr>
              <a:tr h="582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479055"/>
                  </a:ext>
                </a:extLst>
              </a:tr>
              <a:tr h="342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75010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CFA9E4-D512-965B-6640-7713DCE5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7639"/>
            <a:ext cx="4572893" cy="244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Summary:</a:t>
            </a:r>
          </a:p>
          <a:p>
            <a:pPr lvl="0"/>
            <a:endParaRPr lang="en-GB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Programme had three (3) </a:t>
            </a: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nnual targets for the financial year 2021/22. All three (3) targets were fully achieved.</a:t>
            </a:r>
            <a:endParaRPr lang="en-US" sz="1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ZA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 </a:t>
            </a:r>
            <a:endParaRPr lang="en-GB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46A65FA-DBAD-20DE-E73D-462DE143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xmlns="" id="{4A90CB63-7042-B670-6090-4EA13DC08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733524"/>
              </p:ext>
            </p:extLst>
          </p:nvPr>
        </p:nvGraphicFramePr>
        <p:xfrm>
          <a:off x="5158839" y="3106352"/>
          <a:ext cx="5164191" cy="29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8987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10009-B771-4A6E-8A37-8FF027DA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47" y="419671"/>
            <a:ext cx="9613137" cy="99310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996A3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 4: Research and Advisory </a:t>
            </a:r>
            <a:b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996A3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996A3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Highlights 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8778B-13AC-918D-5F30-C304867C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28" y="1777901"/>
            <a:ext cx="9757156" cy="3672408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1800" b="1" dirty="0">
                <a:solidFill>
                  <a:srgbClr val="E46C0A"/>
                </a:solidFill>
              </a:rPr>
              <a:t>Twenty-seven research papers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aligned to the CBE Research Agenda were published on the Built Environment Research Hub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1800" b="1" dirty="0">
                <a:solidFill>
                  <a:srgbClr val="E46C0A"/>
                </a:solidFill>
              </a:rPr>
              <a:t>Four research discussion papers </a:t>
            </a:r>
            <a:r>
              <a:rPr lang="en-US" sz="1800" dirty="0">
                <a:solidFill>
                  <a:schemeClr val="tx1"/>
                </a:solidFill>
              </a:rPr>
              <a:t>were developed in line with the CBE Research Agenda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1800" b="1" dirty="0">
                <a:solidFill>
                  <a:srgbClr val="E46C0A"/>
                </a:solidFill>
              </a:rPr>
              <a:t>Two Built Environment advisory reports </a:t>
            </a:r>
            <a:r>
              <a:rPr lang="en-US" sz="1800" dirty="0">
                <a:solidFill>
                  <a:prstClr val="black"/>
                </a:solidFill>
              </a:rPr>
              <a:t>were developed and submitted to the Minister of DPWI on:</a:t>
            </a:r>
          </a:p>
          <a:p>
            <a:pPr marL="685800" lvl="3">
              <a:defRPr/>
            </a:pPr>
            <a:r>
              <a:rPr lang="en-US" sz="1800" dirty="0">
                <a:solidFill>
                  <a:prstClr val="black"/>
                </a:solidFill>
              </a:rPr>
              <a:t>The Role of Built Environment Professions in the Effective Implementation of the FIDPM</a:t>
            </a:r>
          </a:p>
          <a:p>
            <a:pPr marL="685800" lvl="3">
              <a:lnSpc>
                <a:spcPct val="110000"/>
              </a:lnSpc>
              <a:defRPr/>
            </a:pPr>
            <a:r>
              <a:rPr lang="en-US" sz="1800" dirty="0">
                <a:solidFill>
                  <a:prstClr val="black"/>
                </a:solidFill>
              </a:rPr>
              <a:t>Built Environment Skills Requirements to Support the Implementation of the DDM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D81400-E91F-5B79-D11F-1ABA75E3A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218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FB061-B88C-1381-8A7B-14CE79AE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CBE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E5715-88C3-F56E-09D5-D590EEF2B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Sit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 Dlamini			Council Chairperson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 Maphefo Mogodi			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Chairperson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 Msizi Myeza				Chief Executive Officer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 Phuti Manamela			Acting Chief Operations Officer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 </a:t>
            </a:r>
            <a:r>
              <a:rPr lang="en-ZA" dirty="0">
                <a:solidFill>
                  <a:prstClr val="black"/>
                </a:solidFill>
              </a:rPr>
              <a:t>Sarie Treeby                    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Acting Chief Financial Officer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>
                <a:solidFill>
                  <a:prstClr val="black"/>
                </a:solidFill>
              </a:rPr>
              <a:t>Mr Sisa Jikeka    			Acting Chief Shared Service officer 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22FABD-5B5E-88E2-BB65-C7CD5E81D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8601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6FA01-788C-B9A6-1C1C-A88026A3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Programme 5: Regulation and Public Protection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85C5DDC-78E4-763C-2F02-29FE5EEA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916005"/>
              </p:ext>
            </p:extLst>
          </p:nvPr>
        </p:nvGraphicFramePr>
        <p:xfrm>
          <a:off x="5220588" y="1124744"/>
          <a:ext cx="5102442" cy="1645920"/>
        </p:xfrm>
        <a:graphic>
          <a:graphicData uri="http://schemas.openxmlformats.org/drawingml/2006/table">
            <a:tbl>
              <a:tblPr firstRow="1" bandRow="1"/>
              <a:tblGrid>
                <a:gridCol w="1476635">
                  <a:extLst>
                    <a:ext uri="{9D8B030D-6E8A-4147-A177-3AD203B41FA5}">
                      <a16:colId xmlns:a16="http://schemas.microsoft.com/office/drawing/2014/main" xmlns="" val="3325999913"/>
                    </a:ext>
                  </a:extLst>
                </a:gridCol>
                <a:gridCol w="1726223">
                  <a:extLst>
                    <a:ext uri="{9D8B030D-6E8A-4147-A177-3AD203B41FA5}">
                      <a16:colId xmlns:a16="http://schemas.microsoft.com/office/drawing/2014/main" xmlns="" val="2457089651"/>
                    </a:ext>
                  </a:extLst>
                </a:gridCol>
                <a:gridCol w="1899584">
                  <a:extLst>
                    <a:ext uri="{9D8B030D-6E8A-4147-A177-3AD203B41FA5}">
                      <a16:colId xmlns:a16="http://schemas.microsoft.com/office/drawing/2014/main" xmlns="" val="3257609850"/>
                    </a:ext>
                  </a:extLst>
                </a:gridCol>
              </a:tblGrid>
              <a:tr h="58236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9340732"/>
                  </a:ext>
                </a:extLst>
              </a:tr>
              <a:tr h="582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479055"/>
                  </a:ext>
                </a:extLst>
              </a:tr>
              <a:tr h="342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75010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BCFA9E4-D512-965B-6640-7713DCE5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1837379"/>
            <a:ext cx="45728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Summary:</a:t>
            </a:r>
          </a:p>
          <a:p>
            <a:pPr lvl="0"/>
            <a:endParaRPr lang="en-GB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Programme had three (3) </a:t>
            </a:r>
            <a:r>
              <a:rPr lang="en-GB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nual targets for the financial year 2021/22. All three (3) targets were fully achieved.</a:t>
            </a:r>
            <a:endParaRPr lang="en-US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ZA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 </a:t>
            </a:r>
            <a:endParaRPr lang="en-GB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46A65FA-DBAD-20DE-E73D-462DE143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xmlns="" id="{4A90CB63-7042-B670-6090-4EA13DC08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2474058"/>
              </p:ext>
            </p:extLst>
          </p:nvPr>
        </p:nvGraphicFramePr>
        <p:xfrm>
          <a:off x="5158839" y="3106352"/>
          <a:ext cx="5164191" cy="298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1422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9E2CC-2E1F-AF4F-DA33-23AB87DD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23" y="620687"/>
            <a:ext cx="9829161" cy="93975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/>
              <a:t>Programme 5: Regulation and Public Protection H</a:t>
            </a:r>
            <a:r>
              <a:rPr kumimoji="0" lang="en-Z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6A3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ighlights</a:t>
            </a: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996A3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D34C35-6DBD-BA6B-B51E-8C78D0E9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99" y="1849909"/>
            <a:ext cx="9721215" cy="3888432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 percent of the recommended Built Environment Legislative Updates action plan was implemented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 percent of lodged appeals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finalised within the statutory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date of lodgement. A total of </a:t>
            </a:r>
            <a:r>
              <a:rPr lang="en-US" b="1" dirty="0">
                <a:solidFill>
                  <a:srgbClr val="E46C0A"/>
                </a:solidFill>
              </a:rPr>
              <a:t>six appeals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finalised in the 2021/22 financial year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 Governance assessment of six Councils for the Built Environment Professions (CBEP) on compliance with the provisions of the adopted Governance Framework was developed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5C0FFA-D842-7243-6E0A-217168A9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387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828BF-B021-44B3-ACFE-6A005834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2564904"/>
            <a:ext cx="9721215" cy="1143000"/>
          </a:xfrm>
          <a:solidFill>
            <a:srgbClr val="E46C0A"/>
          </a:solidFill>
        </p:spPr>
        <p:txBody>
          <a:bodyPr>
            <a:noAutofit/>
          </a:bodyPr>
          <a:lstStyle/>
          <a:p>
            <a:pPr algn="ctr"/>
            <a:r>
              <a:rPr lang="en-ZA" sz="3600" dirty="0">
                <a:solidFill>
                  <a:schemeClr val="tx1"/>
                </a:solidFill>
              </a:rPr>
              <a:t>PART B</a:t>
            </a:r>
            <a:br>
              <a:rPr lang="en-ZA" sz="3600" dirty="0">
                <a:solidFill>
                  <a:schemeClr val="tx1"/>
                </a:solidFill>
              </a:rPr>
            </a:br>
            <a:r>
              <a:rPr lang="en-ZA" sz="3600" dirty="0">
                <a:solidFill>
                  <a:schemeClr val="tx1"/>
                </a:solidFill>
              </a:rPr>
              <a:t>FINANCIAL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313FB9-194A-3D93-38FF-F9458CDA3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801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905B4-4693-CA6F-5FD3-CCCE45ED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Financial Information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957F1C6-7F9A-004C-349E-B638C786D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8412038"/>
              </p:ext>
            </p:extLst>
          </p:nvPr>
        </p:nvGraphicFramePr>
        <p:xfrm>
          <a:off x="712178" y="1400120"/>
          <a:ext cx="9376994" cy="44644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5380">
                  <a:extLst>
                    <a:ext uri="{9D8B030D-6E8A-4147-A177-3AD203B41FA5}">
                      <a16:colId xmlns:a16="http://schemas.microsoft.com/office/drawing/2014/main" xmlns="" val="3998355147"/>
                    </a:ext>
                  </a:extLst>
                </a:gridCol>
                <a:gridCol w="1134193">
                  <a:extLst>
                    <a:ext uri="{9D8B030D-6E8A-4147-A177-3AD203B41FA5}">
                      <a16:colId xmlns:a16="http://schemas.microsoft.com/office/drawing/2014/main" xmlns="" val="3074262488"/>
                    </a:ext>
                  </a:extLst>
                </a:gridCol>
                <a:gridCol w="1398307">
                  <a:extLst>
                    <a:ext uri="{9D8B030D-6E8A-4147-A177-3AD203B41FA5}">
                      <a16:colId xmlns:a16="http://schemas.microsoft.com/office/drawing/2014/main" xmlns="" val="2291722561"/>
                    </a:ext>
                  </a:extLst>
                </a:gridCol>
                <a:gridCol w="1398307">
                  <a:extLst>
                    <a:ext uri="{9D8B030D-6E8A-4147-A177-3AD203B41FA5}">
                      <a16:colId xmlns:a16="http://schemas.microsoft.com/office/drawing/2014/main" xmlns="" val="102430095"/>
                    </a:ext>
                  </a:extLst>
                </a:gridCol>
                <a:gridCol w="1134193">
                  <a:extLst>
                    <a:ext uri="{9D8B030D-6E8A-4147-A177-3AD203B41FA5}">
                      <a16:colId xmlns:a16="http://schemas.microsoft.com/office/drawing/2014/main" xmlns="" val="1013447675"/>
                    </a:ext>
                  </a:extLst>
                </a:gridCol>
                <a:gridCol w="1398307">
                  <a:extLst>
                    <a:ext uri="{9D8B030D-6E8A-4147-A177-3AD203B41FA5}">
                      <a16:colId xmlns:a16="http://schemas.microsoft.com/office/drawing/2014/main" xmlns="" val="2676442159"/>
                    </a:ext>
                  </a:extLst>
                </a:gridCol>
                <a:gridCol w="1398307">
                  <a:extLst>
                    <a:ext uri="{9D8B030D-6E8A-4147-A177-3AD203B41FA5}">
                      <a16:colId xmlns:a16="http://schemas.microsoft.com/office/drawing/2014/main" xmlns="" val="2336616145"/>
                    </a:ext>
                  </a:extLst>
                </a:gridCol>
              </a:tblGrid>
              <a:tr h="392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016000" marR="100965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2021/22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017905" marR="10115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1930813"/>
                  </a:ext>
                </a:extLst>
              </a:tr>
              <a:tr h="1065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295910" indent="-25400">
                        <a:lnSpc>
                          <a:spcPct val="112000"/>
                        </a:lnSpc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Source</a:t>
                      </a:r>
                      <a:r>
                        <a:rPr lang="en-US" sz="1600" b="1" spc="3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en-US" sz="1600" b="1" spc="-20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Revenue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55575"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Estimate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45415" marR="136525" indent="-635" algn="ctr">
                        <a:lnSpc>
                          <a:spcPts val="13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45415" marR="136525" indent="-635" algn="ctr">
                        <a:lnSpc>
                          <a:spcPts val="13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Actual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Amount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Collected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16535" indent="-92710">
                        <a:lnSpc>
                          <a:spcPct val="112000"/>
                        </a:lnSpc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(Over)</a:t>
                      </a:r>
                      <a:r>
                        <a:rPr lang="en-US" sz="1600" b="1" spc="3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1600" b="1" spc="4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Under</a:t>
                      </a:r>
                      <a:r>
                        <a:rPr lang="en-US" sz="1600" b="1" spc="-2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Collection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55575"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Estimate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44780" marR="136525" indent="-635" algn="ctr">
                        <a:lnSpc>
                          <a:spcPts val="13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44780" marR="136525" indent="-635" algn="ctr">
                        <a:lnSpc>
                          <a:spcPts val="13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Actual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Amount</a:t>
                      </a:r>
                      <a:r>
                        <a:rPr lang="en-US" sz="1600" b="1" spc="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Collected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216535" indent="-92710">
                        <a:lnSpc>
                          <a:spcPct val="112000"/>
                        </a:lnSpc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(Over)</a:t>
                      </a:r>
                      <a:r>
                        <a:rPr lang="en-US" sz="1600" b="1" spc="3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1600" b="1" spc="3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Under</a:t>
                      </a:r>
                      <a:r>
                        <a:rPr lang="en-US" sz="1600" b="1" spc="-20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Collection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9131716"/>
                  </a:ext>
                </a:extLst>
              </a:tr>
              <a:tr h="3857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50165">
                        <a:lnSpc>
                          <a:spcPts val="13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Government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grant</a:t>
                      </a:r>
                      <a:r>
                        <a:rPr lang="en-US" sz="1600" spc="-2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from</a:t>
                      </a:r>
                      <a:r>
                        <a:rPr lang="en-US" sz="1600" spc="-2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DPWI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5585" algn="r"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42570" algn="r"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09245" marR="301625" algn="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4950" algn="r"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42570" algn="r">
                        <a:spcBef>
                          <a:spcPts val="165"/>
                        </a:spcBef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10515" marR="30353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38587"/>
                  </a:ext>
                </a:extLst>
              </a:tr>
              <a:tr h="7382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7625" algn="r">
                        <a:spcBef>
                          <a:spcPts val="16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53 528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7625" algn="r">
                        <a:spcBef>
                          <a:spcPts val="16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53 528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48 813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48 813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457187"/>
                  </a:ext>
                </a:extLst>
              </a:tr>
              <a:tr h="385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50165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Levies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2 308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572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1 711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597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2 075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(2 075)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77574"/>
                  </a:ext>
                </a:extLst>
              </a:tr>
              <a:tr h="385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50165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Interest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191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553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6355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(31)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445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572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481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(36)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178186"/>
                  </a:ext>
                </a:extLst>
              </a:tr>
              <a:tr h="725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50165">
                        <a:lnSpc>
                          <a:spcPts val="13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50165">
                        <a:lnSpc>
                          <a:spcPts val="13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operating</a:t>
                      </a:r>
                      <a:r>
                        <a:rPr lang="en-US" sz="1600" spc="-21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income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241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8895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(240)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6355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469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730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191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(261)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432915"/>
                  </a:ext>
                </a:extLst>
              </a:tr>
              <a:tr h="385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50165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56 390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1275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56 064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326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49 727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180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52 099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R="43815" algn="r">
                        <a:spcBef>
                          <a:spcPts val="165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(2 372)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827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603A31-95C4-D77B-068F-477A5E103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854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B7A2D-D345-205D-8D35-FFFD7768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23" y="274638"/>
            <a:ext cx="9829161" cy="562074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Financial Information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F2D5E49-2AFC-67D3-B066-9281F2823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2520874"/>
              </p:ext>
            </p:extLst>
          </p:nvPr>
        </p:nvGraphicFramePr>
        <p:xfrm>
          <a:off x="369184" y="836712"/>
          <a:ext cx="10062982" cy="5184580"/>
        </p:xfrm>
        <a:graphic>
          <a:graphicData uri="http://schemas.openxmlformats.org/drawingml/2006/table">
            <a:tbl>
              <a:tblPr firstRow="1" bandRow="1"/>
              <a:tblGrid>
                <a:gridCol w="1900947">
                  <a:extLst>
                    <a:ext uri="{9D8B030D-6E8A-4147-A177-3AD203B41FA5}">
                      <a16:colId xmlns:a16="http://schemas.microsoft.com/office/drawing/2014/main" xmlns="" val="2828523120"/>
                    </a:ext>
                  </a:extLst>
                </a:gridCol>
                <a:gridCol w="1024623">
                  <a:extLst>
                    <a:ext uri="{9D8B030D-6E8A-4147-A177-3AD203B41FA5}">
                      <a16:colId xmlns:a16="http://schemas.microsoft.com/office/drawing/2014/main" xmlns="" val="3724126708"/>
                    </a:ext>
                  </a:extLst>
                </a:gridCol>
                <a:gridCol w="1390560">
                  <a:extLst>
                    <a:ext uri="{9D8B030D-6E8A-4147-A177-3AD203B41FA5}">
                      <a16:colId xmlns:a16="http://schemas.microsoft.com/office/drawing/2014/main" xmlns="" val="3006665066"/>
                    </a:ext>
                  </a:extLst>
                </a:gridCol>
                <a:gridCol w="1536935">
                  <a:extLst>
                    <a:ext uri="{9D8B030D-6E8A-4147-A177-3AD203B41FA5}">
                      <a16:colId xmlns:a16="http://schemas.microsoft.com/office/drawing/2014/main" xmlns="" val="3300484514"/>
                    </a:ext>
                  </a:extLst>
                </a:gridCol>
                <a:gridCol w="1344161">
                  <a:extLst>
                    <a:ext uri="{9D8B030D-6E8A-4147-A177-3AD203B41FA5}">
                      <a16:colId xmlns:a16="http://schemas.microsoft.com/office/drawing/2014/main" xmlns="" val="205104454"/>
                    </a:ext>
                  </a:extLst>
                </a:gridCol>
                <a:gridCol w="1344161">
                  <a:extLst>
                    <a:ext uri="{9D8B030D-6E8A-4147-A177-3AD203B41FA5}">
                      <a16:colId xmlns:a16="http://schemas.microsoft.com/office/drawing/2014/main" xmlns="" val="881604441"/>
                    </a:ext>
                  </a:extLst>
                </a:gridCol>
                <a:gridCol w="1521595">
                  <a:extLst>
                    <a:ext uri="{9D8B030D-6E8A-4147-A177-3AD203B41FA5}">
                      <a16:colId xmlns:a16="http://schemas.microsoft.com/office/drawing/2014/main" xmlns="" val="1099341435"/>
                    </a:ext>
                  </a:extLst>
                </a:gridCol>
              </a:tblGrid>
              <a:tr h="405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2021/22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1481919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Programme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Actual Expenditure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(Over)/Under Expenditure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Actual Expenditure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(Over)/Under Expenditure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7196570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Programme 1: Administration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52 271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50 279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1 992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47 133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50 388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(3 255)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4317911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Programme 2: Transformation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571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805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(234)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186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137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989171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Programme 3: Skills and Capacity Development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2 084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2 064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1 718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1 165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553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1176549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Programme 4: Research and Advisory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627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114881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Programme 5: Regulation and Public Protection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816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616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666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652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0" dirty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70923"/>
                  </a:ext>
                </a:extLst>
              </a:tr>
              <a:tr h="405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56 390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53 785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2 605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49 727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52 268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(2 541)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003134"/>
                  </a:ext>
                </a:extLst>
              </a:tr>
              <a:tr h="405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Assets (additions)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1 662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(1 662)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993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(993)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62255"/>
                  </a:ext>
                </a:extLst>
              </a:tr>
              <a:tr h="566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Total including assets (additions)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56 390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55 447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943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49 727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53 261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1400" b="1" dirty="0">
                          <a:latin typeface="Arial Narrow" panose="020B0606020202030204" pitchFamily="34" charset="0"/>
                        </a:rPr>
                        <a:t>(3 534)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09447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84460E-A34C-2742-B18A-32DF09150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4936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612ED-E999-64E0-AD9D-ABFA0CE8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Audit Outcome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9DDB5-A4BD-B153-6F38-52A1BDEF0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ZA" sz="2100" b="1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Opinion</a:t>
            </a:r>
            <a:r>
              <a:rPr lang="en-ZA" sz="1800" b="1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100" dirty="0">
                <a:solidFill>
                  <a:schemeClr val="tx1"/>
                </a:solidFill>
                <a:latin typeface="ArialMT"/>
              </a:rPr>
              <a:t>Unqualified Audit Opinion with no material findings</a:t>
            </a:r>
          </a:p>
          <a:p>
            <a:endParaRPr lang="en-US" sz="1800" dirty="0">
              <a:solidFill>
                <a:schemeClr val="tx1"/>
              </a:solidFill>
              <a:latin typeface="ArialMT"/>
            </a:endParaRPr>
          </a:p>
          <a:p>
            <a:pPr marL="82296" indent="0">
              <a:buNone/>
            </a:pPr>
            <a:r>
              <a:rPr lang="en-ZA" sz="2000" b="1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Financial Statements: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Timeously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submitted </a:t>
            </a:r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 free 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misstatements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solidFill>
                  <a:schemeClr val="tx1"/>
                </a:solidFill>
                <a:latin typeface="ArialMT"/>
              </a:rPr>
              <a:t>No new irregular expenditure was identified</a:t>
            </a:r>
          </a:p>
          <a:p>
            <a:endParaRPr lang="en-Z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ZA" sz="2000" b="1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Legislation: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instances of material non-compliance 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selected specific requirements of applicable legislation</a:t>
            </a:r>
          </a:p>
          <a:p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b="1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Control: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b="1" dirty="0">
                <a:solidFill>
                  <a:schemeClr val="tx1"/>
                </a:solidFill>
              </a:rPr>
              <a:t>No significant deficiencies</a:t>
            </a:r>
            <a:r>
              <a:rPr lang="en-ZA" dirty="0">
                <a:solidFill>
                  <a:schemeClr val="tx1"/>
                </a:solidFill>
              </a:rPr>
              <a:t> in internal control were identified</a:t>
            </a: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Information – Programme 3: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b="1" dirty="0">
                <a:solidFill>
                  <a:schemeClr val="tx1"/>
                </a:solidFill>
              </a:rPr>
              <a:t>No material findings raised on reliability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99E611-3324-A8BD-5DB8-F05586016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3730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54283-819A-31EC-CE9D-9A62ACD0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Audit Outcome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56D4B53-7348-9FC1-2E45-20BD5E87B6F4}"/>
              </a:ext>
            </a:extLst>
          </p:cNvPr>
          <p:cNvGraphicFramePr>
            <a:graphicFrameLocks/>
          </p:cNvGraphicFramePr>
          <p:nvPr/>
        </p:nvGraphicFramePr>
        <p:xfrm>
          <a:off x="540069" y="1340768"/>
          <a:ext cx="9613452" cy="4032451"/>
        </p:xfrm>
        <a:graphic>
          <a:graphicData uri="http://schemas.openxmlformats.org/drawingml/2006/table">
            <a:tbl>
              <a:tblPr firstRow="1" bandRow="1"/>
              <a:tblGrid>
                <a:gridCol w="3235181">
                  <a:extLst>
                    <a:ext uri="{9D8B030D-6E8A-4147-A177-3AD203B41FA5}">
                      <a16:colId xmlns:a16="http://schemas.microsoft.com/office/drawing/2014/main" xmlns="" val="1992649653"/>
                    </a:ext>
                  </a:extLst>
                </a:gridCol>
                <a:gridCol w="3553608">
                  <a:extLst>
                    <a:ext uri="{9D8B030D-6E8A-4147-A177-3AD203B41FA5}">
                      <a16:colId xmlns:a16="http://schemas.microsoft.com/office/drawing/2014/main" xmlns="" val="3918343998"/>
                    </a:ext>
                  </a:extLst>
                </a:gridCol>
                <a:gridCol w="2824663">
                  <a:extLst>
                    <a:ext uri="{9D8B030D-6E8A-4147-A177-3AD203B41FA5}">
                      <a16:colId xmlns:a16="http://schemas.microsoft.com/office/drawing/2014/main" xmlns="" val="3677151230"/>
                    </a:ext>
                  </a:extLst>
                </a:gridCol>
              </a:tblGrid>
              <a:tr h="959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Year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Audit Opinion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Performance</a:t>
                      </a:r>
                    </a:p>
                    <a:p>
                      <a:endParaRPr lang="en-ZA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026156"/>
                  </a:ext>
                </a:extLst>
              </a:tr>
              <a:tr h="614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Clean audit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ZA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779020"/>
                  </a:ext>
                </a:extLst>
              </a:tr>
              <a:tr h="614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Clean audit </a:t>
                      </a:r>
                      <a:endParaRPr lang="en-ZA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ZA" sz="24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734510"/>
                  </a:ext>
                </a:extLst>
              </a:tr>
              <a:tr h="614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400" dirty="0">
                          <a:latin typeface="Arial Narrow" panose="020B0606020202030204" pitchFamily="34" charset="0"/>
                        </a:rPr>
                        <a:t>2019/20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Arial Narrow" panose="020B0606020202030204" pitchFamily="34" charset="0"/>
                        </a:rPr>
                        <a:t>Clean audit</a:t>
                      </a:r>
                      <a:endParaRPr lang="en-ZA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ZA" sz="24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73690"/>
                  </a:ext>
                </a:extLst>
              </a:tr>
              <a:tr h="614549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rial Narrow" panose="020B0606020202030204" pitchFamily="34" charset="0"/>
                        </a:rPr>
                        <a:t>2018/19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rial Narrow" panose="020B0606020202030204" pitchFamily="34" charset="0"/>
                        </a:rPr>
                        <a:t>Clean audit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29199"/>
                  </a:ext>
                </a:extLst>
              </a:tr>
              <a:tr h="614549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rial Narrow" panose="020B0606020202030204" pitchFamily="34" charset="0"/>
                        </a:rPr>
                        <a:t>2017/18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rial Narrow" panose="020B0606020202030204" pitchFamily="34" charset="0"/>
                        </a:rPr>
                        <a:t>Clean audit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400" dirty="0"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7296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5F4847F-88D3-893E-5C66-0AB7214F0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3A41C-608F-4C9A-9CA5-E9C0903D57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2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91BE9-3BC2-9CE8-5689-07025156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Governance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56671-3889-3365-32EC-AAB18A27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9" y="1484784"/>
            <a:ext cx="9721215" cy="3456384"/>
          </a:xfrm>
        </p:spPr>
        <p:txBody>
          <a:bodyPr/>
          <a:lstStyle/>
          <a:p>
            <a:pPr algn="l"/>
            <a:r>
              <a:rPr lang="en-US" sz="1800" dirty="0">
                <a:solidFill>
                  <a:prstClr val="black"/>
                </a:solidFill>
              </a:rPr>
              <a:t>The following challenges confronted the CBE during the financial year of reporting:</a:t>
            </a:r>
          </a:p>
          <a:p>
            <a:pPr algn="l"/>
            <a:endParaRPr lang="en-US" sz="1800" dirty="0">
              <a:solidFill>
                <a:prstClr val="black"/>
              </a:solidFill>
            </a:endParaRPr>
          </a:p>
          <a:p>
            <a:pPr marL="457200" indent="-457200" algn="l">
              <a:lnSpc>
                <a:spcPct val="150000"/>
              </a:lnSpc>
              <a:buAutoNum type="alphaLcParenBoth"/>
            </a:pPr>
            <a:r>
              <a:rPr lang="en-US" sz="1800" dirty="0">
                <a:solidFill>
                  <a:prstClr val="black"/>
                </a:solidFill>
              </a:rPr>
              <a:t>Nine Council Members </a:t>
            </a:r>
            <a:r>
              <a:rPr lang="en-US" sz="1800" dirty="0">
                <a:solidFill>
                  <a:schemeClr val="tx1"/>
                </a:solidFill>
              </a:rPr>
              <a:t>resigned</a:t>
            </a:r>
            <a:r>
              <a:rPr lang="en-US" sz="1800" dirty="0">
                <a:solidFill>
                  <a:prstClr val="black"/>
                </a:solidFill>
              </a:rPr>
              <a:t>  </a:t>
            </a:r>
          </a:p>
          <a:p>
            <a:pPr marL="457200" indent="-457200" algn="l">
              <a:lnSpc>
                <a:spcPct val="150000"/>
              </a:lnSpc>
              <a:buAutoNum type="alphaLcParenBoth"/>
            </a:pPr>
            <a:r>
              <a:rPr lang="en-US" sz="1800" dirty="0">
                <a:solidFill>
                  <a:prstClr val="black"/>
                </a:solidFill>
              </a:rPr>
              <a:t>Council did not quorate in the fourth quarter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</a:rPr>
              <a:t>(c)   Resignation of the CEO and COO at the end of June 2021</a:t>
            </a:r>
          </a:p>
          <a:p>
            <a:pPr algn="l">
              <a:lnSpc>
                <a:spcPct val="150000"/>
              </a:lnSpc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333B0-7439-459E-E249-03D797B42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011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828BF-B021-44B3-ACFE-6A005834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2564904"/>
            <a:ext cx="9721215" cy="1143000"/>
          </a:xfrm>
          <a:solidFill>
            <a:srgbClr val="E46C0A"/>
          </a:solidFill>
        </p:spPr>
        <p:txBody>
          <a:bodyPr>
            <a:noAutofit/>
          </a:bodyPr>
          <a:lstStyle/>
          <a:p>
            <a:pPr algn="ctr"/>
            <a:r>
              <a:rPr lang="en-ZA" sz="3600" dirty="0">
                <a:solidFill>
                  <a:schemeClr val="tx1"/>
                </a:solidFill>
              </a:rPr>
              <a:t/>
            </a:r>
            <a:br>
              <a:rPr lang="en-ZA" sz="3600" dirty="0">
                <a:solidFill>
                  <a:schemeClr val="tx1"/>
                </a:solidFill>
              </a:rPr>
            </a:br>
            <a:r>
              <a:rPr lang="en-ZA" sz="3600" dirty="0">
                <a:solidFill>
                  <a:schemeClr val="tx1"/>
                </a:solidFill>
              </a:rPr>
              <a:t>HUMAN RESOURCE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313FB9-194A-3D93-38FF-F9458CDA3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3A41C-608F-4C9A-9CA5-E9C0903D57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80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D1B5D-A908-A7EE-AA02-27087A3A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sz="3600" dirty="0"/>
              <a:t>Employment Vacancies, Equity &amp; Staff turnover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B4DFF1-3927-B2FE-7E09-D10C21276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BE2E7F-00E4-2CFF-9A82-B399EC5E3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451" y="1530292"/>
            <a:ext cx="746851" cy="6318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948307-D30F-284F-A122-9335595AB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015" y="2468518"/>
            <a:ext cx="749208" cy="748710"/>
          </a:xfrm>
          <a:prstGeom prst="rect">
            <a:avLst/>
          </a:prstGeom>
          <a:solidFill>
            <a:schemeClr val="accent4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FE287A0-7C31-F45A-CFA4-2047BFD95850}"/>
              </a:ext>
            </a:extLst>
          </p:cNvPr>
          <p:cNvGrpSpPr/>
          <p:nvPr/>
        </p:nvGrpSpPr>
        <p:grpSpPr>
          <a:xfrm>
            <a:off x="1432882" y="3467326"/>
            <a:ext cx="493473" cy="692449"/>
            <a:chOff x="2112134" y="12479"/>
            <a:chExt cx="4134119" cy="6710293"/>
          </a:xfrm>
          <a:solidFill>
            <a:schemeClr val="accent4"/>
          </a:solidFill>
        </p:grpSpPr>
        <p:sp>
          <p:nvSpPr>
            <p:cNvPr id="9" name="Freeform 130">
              <a:extLst>
                <a:ext uri="{FF2B5EF4-FFF2-40B4-BE49-F238E27FC236}">
                  <a16:creationId xmlns:a16="http://schemas.microsoft.com/office/drawing/2014/main" xmlns="" id="{0CB61CE0-7AAB-3C5D-B750-AAA3B3D37389}"/>
                </a:ext>
              </a:extLst>
            </p:cNvPr>
            <p:cNvSpPr/>
            <p:nvPr/>
          </p:nvSpPr>
          <p:spPr>
            <a:xfrm>
              <a:off x="2112134" y="592428"/>
              <a:ext cx="4134119" cy="6130344"/>
            </a:xfrm>
            <a:custGeom>
              <a:avLst/>
              <a:gdLst>
                <a:gd name="connsiteX0" fmla="*/ 399245 w 4134119"/>
                <a:gd name="connsiteY0" fmla="*/ 1146220 h 6130344"/>
                <a:gd name="connsiteX1" fmla="*/ 399245 w 4134119"/>
                <a:gd name="connsiteY1" fmla="*/ 5550795 h 6130344"/>
                <a:gd name="connsiteX2" fmla="*/ 3734873 w 4134119"/>
                <a:gd name="connsiteY2" fmla="*/ 5550795 h 6130344"/>
                <a:gd name="connsiteX3" fmla="*/ 3734873 w 4134119"/>
                <a:gd name="connsiteY3" fmla="*/ 1146220 h 6130344"/>
                <a:gd name="connsiteX4" fmla="*/ 398446 w 4134119"/>
                <a:gd name="connsiteY4" fmla="*/ 0 h 6130344"/>
                <a:gd name="connsiteX5" fmla="*/ 862886 w 4134119"/>
                <a:gd name="connsiteY5" fmla="*/ 0 h 6130344"/>
                <a:gd name="connsiteX6" fmla="*/ 862886 w 4134119"/>
                <a:gd name="connsiteY6" fmla="*/ 257429 h 6130344"/>
                <a:gd name="connsiteX7" fmla="*/ 1197885 w 4134119"/>
                <a:gd name="connsiteY7" fmla="*/ 592428 h 6130344"/>
                <a:gd name="connsiteX8" fmla="*/ 2923357 w 4134119"/>
                <a:gd name="connsiteY8" fmla="*/ 592428 h 6130344"/>
                <a:gd name="connsiteX9" fmla="*/ 3258356 w 4134119"/>
                <a:gd name="connsiteY9" fmla="*/ 257429 h 6130344"/>
                <a:gd name="connsiteX10" fmla="*/ 3258356 w 4134119"/>
                <a:gd name="connsiteY10" fmla="*/ 0 h 6130344"/>
                <a:gd name="connsiteX11" fmla="*/ 3735673 w 4134119"/>
                <a:gd name="connsiteY11" fmla="*/ 0 h 6130344"/>
                <a:gd name="connsiteX12" fmla="*/ 4134119 w 4134119"/>
                <a:gd name="connsiteY12" fmla="*/ 398446 h 6130344"/>
                <a:gd name="connsiteX13" fmla="*/ 4134119 w 4134119"/>
                <a:gd name="connsiteY13" fmla="*/ 5731898 h 6130344"/>
                <a:gd name="connsiteX14" fmla="*/ 3735673 w 4134119"/>
                <a:gd name="connsiteY14" fmla="*/ 6130344 h 6130344"/>
                <a:gd name="connsiteX15" fmla="*/ 398446 w 4134119"/>
                <a:gd name="connsiteY15" fmla="*/ 6130344 h 6130344"/>
                <a:gd name="connsiteX16" fmla="*/ 0 w 4134119"/>
                <a:gd name="connsiteY16" fmla="*/ 5731898 h 6130344"/>
                <a:gd name="connsiteX17" fmla="*/ 0 w 4134119"/>
                <a:gd name="connsiteY17" fmla="*/ 398446 h 6130344"/>
                <a:gd name="connsiteX18" fmla="*/ 398446 w 4134119"/>
                <a:gd name="connsiteY18" fmla="*/ 0 h 613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34119" h="6130344">
                  <a:moveTo>
                    <a:pt x="399245" y="1146220"/>
                  </a:moveTo>
                  <a:lnTo>
                    <a:pt x="399245" y="5550795"/>
                  </a:lnTo>
                  <a:lnTo>
                    <a:pt x="3734873" y="5550795"/>
                  </a:lnTo>
                  <a:lnTo>
                    <a:pt x="3734873" y="1146220"/>
                  </a:lnTo>
                  <a:close/>
                  <a:moveTo>
                    <a:pt x="398446" y="0"/>
                  </a:moveTo>
                  <a:lnTo>
                    <a:pt x="862886" y="0"/>
                  </a:lnTo>
                  <a:lnTo>
                    <a:pt x="862886" y="257429"/>
                  </a:lnTo>
                  <a:cubicBezTo>
                    <a:pt x="862886" y="442444"/>
                    <a:pt x="1012870" y="592428"/>
                    <a:pt x="1197885" y="592428"/>
                  </a:cubicBezTo>
                  <a:lnTo>
                    <a:pt x="2923357" y="592428"/>
                  </a:lnTo>
                  <a:cubicBezTo>
                    <a:pt x="3108372" y="592428"/>
                    <a:pt x="3258356" y="442444"/>
                    <a:pt x="3258356" y="257429"/>
                  </a:cubicBezTo>
                  <a:lnTo>
                    <a:pt x="3258356" y="0"/>
                  </a:lnTo>
                  <a:lnTo>
                    <a:pt x="3735673" y="0"/>
                  </a:lnTo>
                  <a:cubicBezTo>
                    <a:pt x="3955729" y="0"/>
                    <a:pt x="4134119" y="178390"/>
                    <a:pt x="4134119" y="398446"/>
                  </a:cubicBezTo>
                  <a:lnTo>
                    <a:pt x="4134119" y="5731898"/>
                  </a:lnTo>
                  <a:cubicBezTo>
                    <a:pt x="4134119" y="5951954"/>
                    <a:pt x="3955729" y="6130344"/>
                    <a:pt x="3735673" y="6130344"/>
                  </a:cubicBezTo>
                  <a:lnTo>
                    <a:pt x="398446" y="6130344"/>
                  </a:lnTo>
                  <a:cubicBezTo>
                    <a:pt x="178390" y="6130344"/>
                    <a:pt x="0" y="5951954"/>
                    <a:pt x="0" y="5731898"/>
                  </a:cubicBezTo>
                  <a:lnTo>
                    <a:pt x="0" y="398446"/>
                  </a:lnTo>
                  <a:cubicBezTo>
                    <a:pt x="0" y="178390"/>
                    <a:pt x="178390" y="0"/>
                    <a:pt x="3984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xmlns="" id="{297E0CBF-294A-21BD-ED95-DD34CA074D69}"/>
                </a:ext>
              </a:extLst>
            </p:cNvPr>
            <p:cNvSpPr/>
            <p:nvPr/>
          </p:nvSpPr>
          <p:spPr>
            <a:xfrm>
              <a:off x="3181082" y="12479"/>
              <a:ext cx="1996225" cy="1007769"/>
            </a:xfrm>
            <a:custGeom>
              <a:avLst/>
              <a:gdLst>
                <a:gd name="connsiteX0" fmla="*/ 998111 w 1996225"/>
                <a:gd name="connsiteY0" fmla="*/ 180304 h 1007769"/>
                <a:gd name="connsiteX1" fmla="*/ 759853 w 1996225"/>
                <a:gd name="connsiteY1" fmla="*/ 418562 h 1007769"/>
                <a:gd name="connsiteX2" fmla="*/ 998111 w 1996225"/>
                <a:gd name="connsiteY2" fmla="*/ 656820 h 1007769"/>
                <a:gd name="connsiteX3" fmla="*/ 1236369 w 1996225"/>
                <a:gd name="connsiteY3" fmla="*/ 418562 h 1007769"/>
                <a:gd name="connsiteX4" fmla="*/ 998111 w 1996225"/>
                <a:gd name="connsiteY4" fmla="*/ 180304 h 1007769"/>
                <a:gd name="connsiteX5" fmla="*/ 998111 w 1996225"/>
                <a:gd name="connsiteY5" fmla="*/ 0 h 1007769"/>
                <a:gd name="connsiteX6" fmla="*/ 1408170 w 1996225"/>
                <a:gd name="connsiteY6" fmla="*/ 334207 h 1007769"/>
                <a:gd name="connsiteX7" fmla="*/ 1408559 w 1996225"/>
                <a:gd name="connsiteY7" fmla="*/ 338068 h 1007769"/>
                <a:gd name="connsiteX8" fmla="*/ 1897484 w 1996225"/>
                <a:gd name="connsiteY8" fmla="*/ 338068 h 1007769"/>
                <a:gd name="connsiteX9" fmla="*/ 1996225 w 1996225"/>
                <a:gd name="connsiteY9" fmla="*/ 436809 h 1007769"/>
                <a:gd name="connsiteX10" fmla="*/ 1996225 w 1996225"/>
                <a:gd name="connsiteY10" fmla="*/ 909028 h 1007769"/>
                <a:gd name="connsiteX11" fmla="*/ 1897484 w 1996225"/>
                <a:gd name="connsiteY11" fmla="*/ 1007769 h 1007769"/>
                <a:gd name="connsiteX12" fmla="*/ 98741 w 1996225"/>
                <a:gd name="connsiteY12" fmla="*/ 1007769 h 1007769"/>
                <a:gd name="connsiteX13" fmla="*/ 0 w 1996225"/>
                <a:gd name="connsiteY13" fmla="*/ 909028 h 1007769"/>
                <a:gd name="connsiteX14" fmla="*/ 0 w 1996225"/>
                <a:gd name="connsiteY14" fmla="*/ 436809 h 1007769"/>
                <a:gd name="connsiteX15" fmla="*/ 98741 w 1996225"/>
                <a:gd name="connsiteY15" fmla="*/ 338068 h 1007769"/>
                <a:gd name="connsiteX16" fmla="*/ 587664 w 1996225"/>
                <a:gd name="connsiteY16" fmla="*/ 338068 h 1007769"/>
                <a:gd name="connsiteX17" fmla="*/ 588053 w 1996225"/>
                <a:gd name="connsiteY17" fmla="*/ 334207 h 1007769"/>
                <a:gd name="connsiteX18" fmla="*/ 998111 w 1996225"/>
                <a:gd name="connsiteY18" fmla="*/ 0 h 100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6225" h="1007769">
                  <a:moveTo>
                    <a:pt x="998111" y="180304"/>
                  </a:moveTo>
                  <a:cubicBezTo>
                    <a:pt x="866525" y="180304"/>
                    <a:pt x="759853" y="286976"/>
                    <a:pt x="759853" y="418562"/>
                  </a:cubicBezTo>
                  <a:cubicBezTo>
                    <a:pt x="759853" y="550148"/>
                    <a:pt x="866525" y="656820"/>
                    <a:pt x="998111" y="656820"/>
                  </a:cubicBezTo>
                  <a:cubicBezTo>
                    <a:pt x="1129697" y="656820"/>
                    <a:pt x="1236369" y="550148"/>
                    <a:pt x="1236369" y="418562"/>
                  </a:cubicBezTo>
                  <a:cubicBezTo>
                    <a:pt x="1236369" y="286976"/>
                    <a:pt x="1129697" y="180304"/>
                    <a:pt x="998111" y="180304"/>
                  </a:cubicBezTo>
                  <a:close/>
                  <a:moveTo>
                    <a:pt x="998111" y="0"/>
                  </a:moveTo>
                  <a:cubicBezTo>
                    <a:pt x="1200381" y="0"/>
                    <a:pt x="1369140" y="143476"/>
                    <a:pt x="1408170" y="334207"/>
                  </a:cubicBezTo>
                  <a:lnTo>
                    <a:pt x="1408559" y="338068"/>
                  </a:lnTo>
                  <a:lnTo>
                    <a:pt x="1897484" y="338068"/>
                  </a:lnTo>
                  <a:cubicBezTo>
                    <a:pt x="1952017" y="338068"/>
                    <a:pt x="1996225" y="382276"/>
                    <a:pt x="1996225" y="436809"/>
                  </a:cubicBezTo>
                  <a:lnTo>
                    <a:pt x="1996225" y="909028"/>
                  </a:lnTo>
                  <a:cubicBezTo>
                    <a:pt x="1996225" y="963561"/>
                    <a:pt x="1952017" y="1007769"/>
                    <a:pt x="1897484" y="1007769"/>
                  </a:cubicBezTo>
                  <a:lnTo>
                    <a:pt x="98741" y="1007769"/>
                  </a:lnTo>
                  <a:cubicBezTo>
                    <a:pt x="44208" y="1007769"/>
                    <a:pt x="0" y="963561"/>
                    <a:pt x="0" y="909028"/>
                  </a:cubicBezTo>
                  <a:lnTo>
                    <a:pt x="0" y="436809"/>
                  </a:lnTo>
                  <a:cubicBezTo>
                    <a:pt x="0" y="382276"/>
                    <a:pt x="44208" y="338068"/>
                    <a:pt x="98741" y="338068"/>
                  </a:cubicBezTo>
                  <a:lnTo>
                    <a:pt x="587664" y="338068"/>
                  </a:lnTo>
                  <a:lnTo>
                    <a:pt x="588053" y="334207"/>
                  </a:lnTo>
                  <a:cubicBezTo>
                    <a:pt x="627082" y="143476"/>
                    <a:pt x="795842" y="0"/>
                    <a:pt x="9981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253C4BD-E1FA-ECB8-4D33-23C45BB64A54}"/>
                </a:ext>
              </a:extLst>
            </p:cNvPr>
            <p:cNvGrpSpPr/>
            <p:nvPr/>
          </p:nvGrpSpPr>
          <p:grpSpPr>
            <a:xfrm>
              <a:off x="2979287" y="1957742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27" name="Freeform 148">
                <a:extLst>
                  <a:ext uri="{FF2B5EF4-FFF2-40B4-BE49-F238E27FC236}">
                    <a16:creationId xmlns:a16="http://schemas.microsoft.com/office/drawing/2014/main" xmlns="" id="{56610A05-CA70-C8D8-C0C6-44593AF4C09D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xmlns="" id="{2E38E870-E250-ADE1-5379-1F15ADC65482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31E1C2D-AEF2-8F07-366B-D13635C4811B}"/>
                </a:ext>
              </a:extLst>
            </p:cNvPr>
            <p:cNvGrpSpPr/>
            <p:nvPr/>
          </p:nvGrpSpPr>
          <p:grpSpPr>
            <a:xfrm>
              <a:off x="2979287" y="3257864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xmlns="" id="{DA383EA8-C8A2-4402-FB17-13DF5C538C94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Rectangle 20">
                <a:extLst>
                  <a:ext uri="{FF2B5EF4-FFF2-40B4-BE49-F238E27FC236}">
                    <a16:creationId xmlns:a16="http://schemas.microsoft.com/office/drawing/2014/main" xmlns="" id="{0AD0CDD8-6CF3-9327-B466-7C05F024D7E4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5CEB516-3F59-64B4-3C80-48CCFF5230F8}"/>
                </a:ext>
              </a:extLst>
            </p:cNvPr>
            <p:cNvGrpSpPr/>
            <p:nvPr/>
          </p:nvGrpSpPr>
          <p:grpSpPr>
            <a:xfrm>
              <a:off x="2979287" y="4557986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xmlns="" id="{E344A1BE-0FE6-CAA3-446A-33D80387065C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xmlns="" id="{57F4A56B-2B87-9B4B-B273-8C2E7C215502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6CCD9BD-C9A9-BE2A-01A2-F62EE3157B6D}"/>
                </a:ext>
              </a:extLst>
            </p:cNvPr>
            <p:cNvGrpSpPr/>
            <p:nvPr/>
          </p:nvGrpSpPr>
          <p:grpSpPr>
            <a:xfrm>
              <a:off x="4060893" y="2430780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B09C5FB-5B27-6FFD-0070-E17E7D569913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6CE3BF5-FF30-3B45-988D-51761C229746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CF0FD9C-6F58-8014-B9AA-8381FD81A060}"/>
                </a:ext>
              </a:extLst>
            </p:cNvPr>
            <p:cNvGrpSpPr/>
            <p:nvPr/>
          </p:nvGrpSpPr>
          <p:grpSpPr>
            <a:xfrm>
              <a:off x="4060893" y="3771968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FCC6A110-BB8A-5D4B-D7EC-07C9C53FE931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6DC2C02C-D922-DA92-460D-A3AEF06F814B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3AFDF93-5DC1-E926-1D84-1FE2A6520759}"/>
                </a:ext>
              </a:extLst>
            </p:cNvPr>
            <p:cNvGrpSpPr/>
            <p:nvPr/>
          </p:nvGrpSpPr>
          <p:grpSpPr>
            <a:xfrm>
              <a:off x="4060893" y="5113157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7953323-D190-4BB8-E35C-FB3DD4D53F8E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F1AABB6-0AF2-1BFD-4047-5657C96133E2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26388AA-F769-8CF0-A75F-25EC1F3010F7}"/>
              </a:ext>
            </a:extLst>
          </p:cNvPr>
          <p:cNvGrpSpPr/>
          <p:nvPr/>
        </p:nvGrpSpPr>
        <p:grpSpPr>
          <a:xfrm>
            <a:off x="1454373" y="5347246"/>
            <a:ext cx="375566" cy="379130"/>
            <a:chOff x="592943" y="4638091"/>
            <a:chExt cx="2366522" cy="2388980"/>
          </a:xfrm>
          <a:solidFill>
            <a:srgbClr val="C0504D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F3FAF04-69D1-EE73-19F4-4DC31393EC5D}"/>
                </a:ext>
              </a:extLst>
            </p:cNvPr>
            <p:cNvGrpSpPr/>
            <p:nvPr/>
          </p:nvGrpSpPr>
          <p:grpSpPr>
            <a:xfrm>
              <a:off x="1312465" y="4638091"/>
              <a:ext cx="1647000" cy="2136107"/>
              <a:chOff x="1070322" y="3972652"/>
              <a:chExt cx="1647000" cy="2136107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xmlns="" id="{2C146711-91BF-6E51-1E27-3672AA9A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345" y="3972652"/>
                <a:ext cx="1037277" cy="1037277"/>
              </a:xfrm>
              <a:custGeom>
                <a:avLst/>
                <a:gdLst>
                  <a:gd name="T0" fmla="*/ 702 w 5485"/>
                  <a:gd name="T1" fmla="*/ 4574 h 5484"/>
                  <a:gd name="T2" fmla="*/ 910 w 5485"/>
                  <a:gd name="T3" fmla="*/ 4783 h 5484"/>
                  <a:gd name="T4" fmla="*/ 1918 w 5485"/>
                  <a:gd name="T5" fmla="*/ 5358 h 5484"/>
                  <a:gd name="T6" fmla="*/ 2743 w 5485"/>
                  <a:gd name="T7" fmla="*/ 5484 h 5484"/>
                  <a:gd name="T8" fmla="*/ 5485 w 5485"/>
                  <a:gd name="T9" fmla="*/ 2742 h 5484"/>
                  <a:gd name="T10" fmla="*/ 4976 w 5485"/>
                  <a:gd name="T11" fmla="*/ 1151 h 5484"/>
                  <a:gd name="T12" fmla="*/ 4314 w 5485"/>
                  <a:gd name="T13" fmla="*/ 494 h 5484"/>
                  <a:gd name="T14" fmla="*/ 2742 w 5485"/>
                  <a:gd name="T15" fmla="*/ 0 h 5484"/>
                  <a:gd name="T16" fmla="*/ 0 w 5485"/>
                  <a:gd name="T17" fmla="*/ 2742 h 5484"/>
                  <a:gd name="T18" fmla="*/ 646 w 5485"/>
                  <a:gd name="T19" fmla="*/ 4510 h 5484"/>
                  <a:gd name="T20" fmla="*/ 702 w 5485"/>
                  <a:gd name="T21" fmla="*/ 4574 h 5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85" h="5484">
                    <a:moveTo>
                      <a:pt x="702" y="4574"/>
                    </a:moveTo>
                    <a:cubicBezTo>
                      <a:pt x="768" y="4648"/>
                      <a:pt x="839" y="4718"/>
                      <a:pt x="910" y="4783"/>
                    </a:cubicBezTo>
                    <a:cubicBezTo>
                      <a:pt x="1204" y="5046"/>
                      <a:pt x="1543" y="5240"/>
                      <a:pt x="1918" y="5358"/>
                    </a:cubicBezTo>
                    <a:cubicBezTo>
                      <a:pt x="2184" y="5442"/>
                      <a:pt x="2461" y="5484"/>
                      <a:pt x="2743" y="5484"/>
                    </a:cubicBezTo>
                    <a:cubicBezTo>
                      <a:pt x="4255" y="5484"/>
                      <a:pt x="5485" y="4254"/>
                      <a:pt x="5485" y="2742"/>
                    </a:cubicBezTo>
                    <a:cubicBezTo>
                      <a:pt x="5485" y="2167"/>
                      <a:pt x="5309" y="1617"/>
                      <a:pt x="4976" y="1151"/>
                    </a:cubicBezTo>
                    <a:cubicBezTo>
                      <a:pt x="4794" y="896"/>
                      <a:pt x="4571" y="675"/>
                      <a:pt x="4314" y="494"/>
                    </a:cubicBezTo>
                    <a:cubicBezTo>
                      <a:pt x="3852" y="171"/>
                      <a:pt x="3309" y="0"/>
                      <a:pt x="2742" y="0"/>
                    </a:cubicBezTo>
                    <a:cubicBezTo>
                      <a:pt x="1230" y="0"/>
                      <a:pt x="0" y="1230"/>
                      <a:pt x="0" y="2742"/>
                    </a:cubicBezTo>
                    <a:cubicBezTo>
                      <a:pt x="0" y="3389"/>
                      <a:pt x="230" y="4017"/>
                      <a:pt x="646" y="4510"/>
                    </a:cubicBezTo>
                    <a:cubicBezTo>
                      <a:pt x="664" y="4532"/>
                      <a:pt x="683" y="4553"/>
                      <a:pt x="702" y="45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xmlns="" id="{AA574F16-EDD3-02AF-FDE2-3A92354A8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322" y="4910942"/>
                <a:ext cx="1647000" cy="1197817"/>
              </a:xfrm>
              <a:custGeom>
                <a:avLst/>
                <a:gdLst>
                  <a:gd name="T0" fmla="*/ 6484 w 8712"/>
                  <a:gd name="T1" fmla="*/ 0 h 6330"/>
                  <a:gd name="T2" fmla="*/ 6347 w 8712"/>
                  <a:gd name="T3" fmla="*/ 0 h 6330"/>
                  <a:gd name="T4" fmla="*/ 6341 w 8712"/>
                  <a:gd name="T5" fmla="*/ 7 h 6330"/>
                  <a:gd name="T6" fmla="*/ 4656 w 8712"/>
                  <a:gd name="T7" fmla="*/ 874 h 6330"/>
                  <a:gd name="T8" fmla="*/ 4594 w 8712"/>
                  <a:gd name="T9" fmla="*/ 884 h 6330"/>
                  <a:gd name="T10" fmla="*/ 5034 w 8712"/>
                  <a:gd name="T11" fmla="*/ 1136 h 6330"/>
                  <a:gd name="T12" fmla="*/ 4217 w 8712"/>
                  <a:gd name="T13" fmla="*/ 2061 h 6330"/>
                  <a:gd name="T14" fmla="*/ 4787 w 8712"/>
                  <a:gd name="T15" fmla="*/ 4613 h 6330"/>
                  <a:gd name="T16" fmla="*/ 4131 w 8712"/>
                  <a:gd name="T17" fmla="*/ 5960 h 6330"/>
                  <a:gd name="T18" fmla="*/ 3476 w 8712"/>
                  <a:gd name="T19" fmla="*/ 4613 h 6330"/>
                  <a:gd name="T20" fmla="*/ 4046 w 8712"/>
                  <a:gd name="T21" fmla="*/ 2061 h 6330"/>
                  <a:gd name="T22" fmla="*/ 3229 w 8712"/>
                  <a:gd name="T23" fmla="*/ 1136 h 6330"/>
                  <a:gd name="T24" fmla="*/ 3668 w 8712"/>
                  <a:gd name="T25" fmla="*/ 884 h 6330"/>
                  <a:gd name="T26" fmla="*/ 3553 w 8712"/>
                  <a:gd name="T27" fmla="*/ 864 h 6330"/>
                  <a:gd name="T28" fmla="*/ 3359 w 8712"/>
                  <a:gd name="T29" fmla="*/ 821 h 6330"/>
                  <a:gd name="T30" fmla="*/ 1923 w 8712"/>
                  <a:gd name="T31" fmla="*/ 7 h 6330"/>
                  <a:gd name="T32" fmla="*/ 1916 w 8712"/>
                  <a:gd name="T33" fmla="*/ 0 h 6330"/>
                  <a:gd name="T34" fmla="*/ 1779 w 8712"/>
                  <a:gd name="T35" fmla="*/ 0 h 6330"/>
                  <a:gd name="T36" fmla="*/ 29 w 8712"/>
                  <a:gd name="T37" fmla="*/ 849 h 6330"/>
                  <a:gd name="T38" fmla="*/ 0 w 8712"/>
                  <a:gd name="T39" fmla="*/ 885 h 6330"/>
                  <a:gd name="T40" fmla="*/ 626 w 8712"/>
                  <a:gd name="T41" fmla="*/ 885 h 6330"/>
                  <a:gd name="T42" fmla="*/ 1522 w 8712"/>
                  <a:gd name="T43" fmla="*/ 1781 h 6330"/>
                  <a:gd name="T44" fmla="*/ 1522 w 8712"/>
                  <a:gd name="T45" fmla="*/ 6330 h 6330"/>
                  <a:gd name="T46" fmla="*/ 8712 w 8712"/>
                  <a:gd name="T47" fmla="*/ 6330 h 6330"/>
                  <a:gd name="T48" fmla="*/ 8712 w 8712"/>
                  <a:gd name="T49" fmla="*/ 2228 h 6330"/>
                  <a:gd name="T50" fmla="*/ 6484 w 8712"/>
                  <a:gd name="T51" fmla="*/ 0 h 6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12" h="6330">
                    <a:moveTo>
                      <a:pt x="6484" y="0"/>
                    </a:moveTo>
                    <a:lnTo>
                      <a:pt x="6347" y="0"/>
                    </a:lnTo>
                    <a:lnTo>
                      <a:pt x="6341" y="7"/>
                    </a:lnTo>
                    <a:cubicBezTo>
                      <a:pt x="5878" y="466"/>
                      <a:pt x="5295" y="766"/>
                      <a:pt x="4656" y="874"/>
                    </a:cubicBezTo>
                    <a:lnTo>
                      <a:pt x="4594" y="884"/>
                    </a:lnTo>
                    <a:lnTo>
                      <a:pt x="5034" y="1136"/>
                    </a:lnTo>
                    <a:lnTo>
                      <a:pt x="4217" y="2061"/>
                    </a:lnTo>
                    <a:lnTo>
                      <a:pt x="4787" y="4613"/>
                    </a:lnTo>
                    <a:lnTo>
                      <a:pt x="4131" y="5960"/>
                    </a:lnTo>
                    <a:lnTo>
                      <a:pt x="3476" y="4613"/>
                    </a:lnTo>
                    <a:lnTo>
                      <a:pt x="4046" y="2061"/>
                    </a:lnTo>
                    <a:lnTo>
                      <a:pt x="3229" y="1136"/>
                    </a:lnTo>
                    <a:lnTo>
                      <a:pt x="3668" y="884"/>
                    </a:lnTo>
                    <a:lnTo>
                      <a:pt x="3553" y="864"/>
                    </a:lnTo>
                    <a:cubicBezTo>
                      <a:pt x="3488" y="852"/>
                      <a:pt x="3422" y="837"/>
                      <a:pt x="3359" y="821"/>
                    </a:cubicBezTo>
                    <a:cubicBezTo>
                      <a:pt x="2818" y="684"/>
                      <a:pt x="2321" y="403"/>
                      <a:pt x="1923" y="7"/>
                    </a:cubicBezTo>
                    <a:lnTo>
                      <a:pt x="1916" y="0"/>
                    </a:lnTo>
                    <a:lnTo>
                      <a:pt x="1779" y="0"/>
                    </a:lnTo>
                    <a:cubicBezTo>
                      <a:pt x="1092" y="0"/>
                      <a:pt x="455" y="310"/>
                      <a:pt x="29" y="849"/>
                    </a:cubicBezTo>
                    <a:lnTo>
                      <a:pt x="0" y="885"/>
                    </a:lnTo>
                    <a:lnTo>
                      <a:pt x="626" y="885"/>
                    </a:lnTo>
                    <a:cubicBezTo>
                      <a:pt x="1120" y="885"/>
                      <a:pt x="1522" y="1287"/>
                      <a:pt x="1522" y="1781"/>
                    </a:cubicBezTo>
                    <a:lnTo>
                      <a:pt x="1522" y="6330"/>
                    </a:lnTo>
                    <a:lnTo>
                      <a:pt x="8712" y="6330"/>
                    </a:lnTo>
                    <a:lnTo>
                      <a:pt x="8712" y="2228"/>
                    </a:lnTo>
                    <a:cubicBezTo>
                      <a:pt x="8712" y="1000"/>
                      <a:pt x="7713" y="0"/>
                      <a:pt x="64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779F18E-69C5-8E0E-3924-424253FC13F2}"/>
                </a:ext>
              </a:extLst>
            </p:cNvPr>
            <p:cNvGrpSpPr/>
            <p:nvPr/>
          </p:nvGrpSpPr>
          <p:grpSpPr>
            <a:xfrm>
              <a:off x="592943" y="5824263"/>
              <a:ext cx="926645" cy="1202808"/>
              <a:chOff x="592943" y="5824263"/>
              <a:chExt cx="926645" cy="1202808"/>
            </a:xfrm>
            <a:grpFill/>
          </p:grpSpPr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xmlns="" id="{212B9805-4FB9-D130-3F24-5342EA854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952" y="6043863"/>
                <a:ext cx="572291" cy="981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xmlns="" id="{5512CC77-073F-FEEB-75FF-B0ECE1667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952" y="6216881"/>
                <a:ext cx="572291" cy="981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xmlns="" id="{5BE2A7EA-10D7-8252-D207-BC694AFAB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47" y="6392394"/>
                <a:ext cx="326073" cy="989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xmlns="" id="{030F20CE-B15F-7122-13E0-FAAE6AE17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47" y="6770040"/>
                <a:ext cx="186327" cy="44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xmlns="" id="{8919B89A-7952-0526-E085-F45491D3D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552" y="6706822"/>
                <a:ext cx="105641" cy="113127"/>
              </a:xfrm>
              <a:custGeom>
                <a:avLst/>
                <a:gdLst>
                  <a:gd name="T0" fmla="*/ 377 w 560"/>
                  <a:gd name="T1" fmla="*/ 140 h 598"/>
                  <a:gd name="T2" fmla="*/ 165 w 560"/>
                  <a:gd name="T3" fmla="*/ 10 h 598"/>
                  <a:gd name="T4" fmla="*/ 141 w 560"/>
                  <a:gd name="T5" fmla="*/ 0 h 598"/>
                  <a:gd name="T6" fmla="*/ 134 w 560"/>
                  <a:gd name="T7" fmla="*/ 24 h 598"/>
                  <a:gd name="T8" fmla="*/ 9 w 560"/>
                  <a:gd name="T9" fmla="*/ 556 h 598"/>
                  <a:gd name="T10" fmla="*/ 0 w 560"/>
                  <a:gd name="T11" fmla="*/ 598 h 598"/>
                  <a:gd name="T12" fmla="*/ 40 w 560"/>
                  <a:gd name="T13" fmla="*/ 582 h 598"/>
                  <a:gd name="T14" fmla="*/ 538 w 560"/>
                  <a:gd name="T15" fmla="*/ 356 h 598"/>
                  <a:gd name="T16" fmla="*/ 560 w 560"/>
                  <a:gd name="T17" fmla="*/ 344 h 598"/>
                  <a:gd name="T18" fmla="*/ 546 w 560"/>
                  <a:gd name="T19" fmla="*/ 323 h 598"/>
                  <a:gd name="T20" fmla="*/ 377 w 560"/>
                  <a:gd name="T21" fmla="*/ 14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598">
                    <a:moveTo>
                      <a:pt x="377" y="140"/>
                    </a:moveTo>
                    <a:cubicBezTo>
                      <a:pt x="314" y="87"/>
                      <a:pt x="243" y="44"/>
                      <a:pt x="165" y="10"/>
                    </a:cubicBezTo>
                    <a:lnTo>
                      <a:pt x="141" y="0"/>
                    </a:lnTo>
                    <a:lnTo>
                      <a:pt x="134" y="24"/>
                    </a:lnTo>
                    <a:cubicBezTo>
                      <a:pt x="86" y="191"/>
                      <a:pt x="10" y="553"/>
                      <a:pt x="9" y="556"/>
                    </a:cubicBezTo>
                    <a:lnTo>
                      <a:pt x="0" y="598"/>
                    </a:lnTo>
                    <a:lnTo>
                      <a:pt x="40" y="582"/>
                    </a:lnTo>
                    <a:cubicBezTo>
                      <a:pt x="43" y="580"/>
                      <a:pt x="383" y="435"/>
                      <a:pt x="538" y="356"/>
                    </a:cubicBezTo>
                    <a:lnTo>
                      <a:pt x="560" y="344"/>
                    </a:lnTo>
                    <a:lnTo>
                      <a:pt x="546" y="323"/>
                    </a:lnTo>
                    <a:cubicBezTo>
                      <a:pt x="497" y="252"/>
                      <a:pt x="440" y="191"/>
                      <a:pt x="377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xmlns="" id="{60C0031A-EC3F-1D8B-1278-9BBDA9F20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11" y="6403208"/>
                <a:ext cx="312764" cy="350195"/>
              </a:xfrm>
              <a:custGeom>
                <a:avLst/>
                <a:gdLst>
                  <a:gd name="T0" fmla="*/ 1651 w 1654"/>
                  <a:gd name="T1" fmla="*/ 341 h 1854"/>
                  <a:gd name="T2" fmla="*/ 1608 w 1654"/>
                  <a:gd name="T3" fmla="*/ 261 h 1854"/>
                  <a:gd name="T4" fmla="*/ 1339 w 1654"/>
                  <a:gd name="T5" fmla="*/ 40 h 1854"/>
                  <a:gd name="T6" fmla="*/ 1173 w 1654"/>
                  <a:gd name="T7" fmla="*/ 56 h 1854"/>
                  <a:gd name="T8" fmla="*/ 0 w 1654"/>
                  <a:gd name="T9" fmla="*/ 1484 h 1854"/>
                  <a:gd name="T10" fmla="*/ 27 w 1654"/>
                  <a:gd name="T11" fmla="*/ 1496 h 1854"/>
                  <a:gd name="T12" fmla="*/ 253 w 1654"/>
                  <a:gd name="T13" fmla="*/ 1636 h 1854"/>
                  <a:gd name="T14" fmla="*/ 434 w 1654"/>
                  <a:gd name="T15" fmla="*/ 1831 h 1854"/>
                  <a:gd name="T16" fmla="*/ 451 w 1654"/>
                  <a:gd name="T17" fmla="*/ 1854 h 1854"/>
                  <a:gd name="T18" fmla="*/ 1624 w 1654"/>
                  <a:gd name="T19" fmla="*/ 427 h 1854"/>
                  <a:gd name="T20" fmla="*/ 1651 w 1654"/>
                  <a:gd name="T21" fmla="*/ 341 h 1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4" h="1854">
                    <a:moveTo>
                      <a:pt x="1651" y="341"/>
                    </a:moveTo>
                    <a:cubicBezTo>
                      <a:pt x="1647" y="310"/>
                      <a:pt x="1633" y="281"/>
                      <a:pt x="1608" y="261"/>
                    </a:cubicBezTo>
                    <a:lnTo>
                      <a:pt x="1339" y="40"/>
                    </a:lnTo>
                    <a:cubicBezTo>
                      <a:pt x="1291" y="0"/>
                      <a:pt x="1213" y="8"/>
                      <a:pt x="1173" y="56"/>
                    </a:cubicBezTo>
                    <a:lnTo>
                      <a:pt x="0" y="1484"/>
                    </a:lnTo>
                    <a:lnTo>
                      <a:pt x="27" y="1496"/>
                    </a:lnTo>
                    <a:cubicBezTo>
                      <a:pt x="110" y="1534"/>
                      <a:pt x="186" y="1582"/>
                      <a:pt x="253" y="1636"/>
                    </a:cubicBezTo>
                    <a:cubicBezTo>
                      <a:pt x="319" y="1690"/>
                      <a:pt x="380" y="1756"/>
                      <a:pt x="434" y="1831"/>
                    </a:cubicBezTo>
                    <a:lnTo>
                      <a:pt x="451" y="1854"/>
                    </a:lnTo>
                    <a:lnTo>
                      <a:pt x="1624" y="427"/>
                    </a:lnTo>
                    <a:cubicBezTo>
                      <a:pt x="1644" y="403"/>
                      <a:pt x="1654" y="372"/>
                      <a:pt x="1651" y="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xmlns="" id="{E0C28235-3F25-E8CD-7278-8AEFC5754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943" y="5824263"/>
                <a:ext cx="926645" cy="1202808"/>
              </a:xfrm>
              <a:custGeom>
                <a:avLst/>
                <a:gdLst>
                  <a:gd name="T0" fmla="*/ 4430 w 4902"/>
                  <a:gd name="T1" fmla="*/ 0 h 6358"/>
                  <a:gd name="T2" fmla="*/ 471 w 4902"/>
                  <a:gd name="T3" fmla="*/ 0 h 6358"/>
                  <a:gd name="T4" fmla="*/ 0 w 4902"/>
                  <a:gd name="T5" fmla="*/ 471 h 6358"/>
                  <a:gd name="T6" fmla="*/ 1 w 4902"/>
                  <a:gd name="T7" fmla="*/ 5887 h 6358"/>
                  <a:gd name="T8" fmla="*/ 48 w 4902"/>
                  <a:gd name="T9" fmla="*/ 6092 h 6358"/>
                  <a:gd name="T10" fmla="*/ 267 w 4902"/>
                  <a:gd name="T11" fmla="*/ 6311 h 6358"/>
                  <a:gd name="T12" fmla="*/ 472 w 4902"/>
                  <a:gd name="T13" fmla="*/ 6358 h 6358"/>
                  <a:gd name="T14" fmla="*/ 3812 w 4902"/>
                  <a:gd name="T15" fmla="*/ 6358 h 6358"/>
                  <a:gd name="T16" fmla="*/ 4415 w 4902"/>
                  <a:gd name="T17" fmla="*/ 5755 h 6358"/>
                  <a:gd name="T18" fmla="*/ 4415 w 4902"/>
                  <a:gd name="T19" fmla="*/ 5755 h 6358"/>
                  <a:gd name="T20" fmla="*/ 4902 w 4902"/>
                  <a:gd name="T21" fmla="*/ 5268 h 6358"/>
                  <a:gd name="T22" fmla="*/ 4902 w 4902"/>
                  <a:gd name="T23" fmla="*/ 471 h 6358"/>
                  <a:gd name="T24" fmla="*/ 4767 w 4902"/>
                  <a:gd name="T25" fmla="*/ 143 h 6358"/>
                  <a:gd name="T26" fmla="*/ 4430 w 4902"/>
                  <a:gd name="T27" fmla="*/ 0 h 6358"/>
                  <a:gd name="T28" fmla="*/ 3612 w 4902"/>
                  <a:gd name="T29" fmla="*/ 5872 h 6358"/>
                  <a:gd name="T30" fmla="*/ 486 w 4902"/>
                  <a:gd name="T31" fmla="*/ 5873 h 6358"/>
                  <a:gd name="T32" fmla="*/ 485 w 4902"/>
                  <a:gd name="T33" fmla="*/ 494 h 6358"/>
                  <a:gd name="T34" fmla="*/ 4416 w 4902"/>
                  <a:gd name="T35" fmla="*/ 494 h 6358"/>
                  <a:gd name="T36" fmla="*/ 4415 w 4902"/>
                  <a:gd name="T37" fmla="*/ 5069 h 6358"/>
                  <a:gd name="T38" fmla="*/ 3612 w 4902"/>
                  <a:gd name="T39" fmla="*/ 5872 h 6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02" h="6358">
                    <a:moveTo>
                      <a:pt x="4430" y="0"/>
                    </a:moveTo>
                    <a:lnTo>
                      <a:pt x="471" y="0"/>
                    </a:lnTo>
                    <a:cubicBezTo>
                      <a:pt x="211" y="0"/>
                      <a:pt x="0" y="212"/>
                      <a:pt x="0" y="471"/>
                    </a:cubicBezTo>
                    <a:lnTo>
                      <a:pt x="1" y="5887"/>
                    </a:lnTo>
                    <a:cubicBezTo>
                      <a:pt x="1" y="5958"/>
                      <a:pt x="17" y="6029"/>
                      <a:pt x="48" y="6092"/>
                    </a:cubicBezTo>
                    <a:cubicBezTo>
                      <a:pt x="95" y="6187"/>
                      <a:pt x="172" y="6265"/>
                      <a:pt x="267" y="6311"/>
                    </a:cubicBezTo>
                    <a:cubicBezTo>
                      <a:pt x="330" y="6342"/>
                      <a:pt x="401" y="6358"/>
                      <a:pt x="472" y="6358"/>
                    </a:cubicBezTo>
                    <a:lnTo>
                      <a:pt x="3812" y="6358"/>
                    </a:lnTo>
                    <a:lnTo>
                      <a:pt x="4415" y="5755"/>
                    </a:lnTo>
                    <a:lnTo>
                      <a:pt x="4415" y="5755"/>
                    </a:lnTo>
                    <a:lnTo>
                      <a:pt x="4902" y="5268"/>
                    </a:lnTo>
                    <a:lnTo>
                      <a:pt x="4902" y="471"/>
                    </a:lnTo>
                    <a:cubicBezTo>
                      <a:pt x="4902" y="348"/>
                      <a:pt x="4854" y="231"/>
                      <a:pt x="4767" y="143"/>
                    </a:cubicBezTo>
                    <a:cubicBezTo>
                      <a:pt x="4678" y="51"/>
                      <a:pt x="4558" y="0"/>
                      <a:pt x="4430" y="0"/>
                    </a:cubicBezTo>
                    <a:close/>
                    <a:moveTo>
                      <a:pt x="3612" y="5872"/>
                    </a:moveTo>
                    <a:lnTo>
                      <a:pt x="486" y="5873"/>
                    </a:lnTo>
                    <a:lnTo>
                      <a:pt x="485" y="494"/>
                    </a:lnTo>
                    <a:lnTo>
                      <a:pt x="4416" y="494"/>
                    </a:lnTo>
                    <a:lnTo>
                      <a:pt x="4415" y="5069"/>
                    </a:lnTo>
                    <a:lnTo>
                      <a:pt x="3612" y="58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xmlns="" id="{C382D2E9-0E11-92C3-C2BC-D6866EA6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238" y="6778358"/>
                <a:ext cx="139745" cy="139745"/>
              </a:xfrm>
              <a:custGeom>
                <a:avLst/>
                <a:gdLst>
                  <a:gd name="T0" fmla="*/ 0 w 741"/>
                  <a:gd name="T1" fmla="*/ 741 h 741"/>
                  <a:gd name="T2" fmla="*/ 741 w 741"/>
                  <a:gd name="T3" fmla="*/ 0 h 741"/>
                  <a:gd name="T4" fmla="*/ 0 w 741"/>
                  <a:gd name="T5" fmla="*/ 0 h 741"/>
                  <a:gd name="T6" fmla="*/ 0 w 741"/>
                  <a:gd name="T7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1" h="741">
                    <a:moveTo>
                      <a:pt x="0" y="741"/>
                    </a:moveTo>
                    <a:lnTo>
                      <a:pt x="741" y="0"/>
                    </a:lnTo>
                    <a:lnTo>
                      <a:pt x="0" y="0"/>
                    </a:lnTo>
                    <a:lnTo>
                      <a:pt x="0" y="7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F34CAFC-AD87-18D4-27A7-71390EC0635D}"/>
              </a:ext>
            </a:extLst>
          </p:cNvPr>
          <p:cNvSpPr/>
          <p:nvPr/>
        </p:nvSpPr>
        <p:spPr>
          <a:xfrm>
            <a:off x="2754987" y="5255112"/>
            <a:ext cx="408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New Appointments</a:t>
            </a:r>
          </a:p>
          <a:p>
            <a:pPr defTabSz="6858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2 - CEO and COO November 2021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C8AFC56-6631-2264-F1CD-5BAF1BA09D88}"/>
              </a:ext>
            </a:extLst>
          </p:cNvPr>
          <p:cNvSpPr/>
          <p:nvPr/>
        </p:nvSpPr>
        <p:spPr>
          <a:xfrm>
            <a:off x="2745049" y="3513444"/>
            <a:ext cx="366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kern="0" dirty="0">
                <a:cs typeface="Arial" panose="020B0604020202020204" pitchFamily="34" charset="0"/>
              </a:rPr>
              <a:t>Resignations </a:t>
            </a:r>
          </a:p>
          <a:p>
            <a:pPr defTabSz="685800">
              <a:defRPr/>
            </a:pPr>
            <a:r>
              <a:rPr lang="en-US" b="1" kern="0" dirty="0">
                <a:cs typeface="Arial" panose="020B0604020202020204" pitchFamily="34" charset="0"/>
              </a:rPr>
              <a:t>2 - CEO and COO in June 2021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B6B1806-2B30-061E-8E01-7198C02AF15C}"/>
              </a:ext>
            </a:extLst>
          </p:cNvPr>
          <p:cNvSpPr/>
          <p:nvPr/>
        </p:nvSpPr>
        <p:spPr>
          <a:xfrm>
            <a:off x="2729557" y="2548051"/>
            <a:ext cx="3921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kern="0" dirty="0">
                <a:cs typeface="Arial" panose="020B0604020202020204" pitchFamily="34" charset="0"/>
              </a:rPr>
              <a:t>Women in Executive Management  63%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487CE63-358D-E323-3D2C-6D047AD2A057}"/>
              </a:ext>
            </a:extLst>
          </p:cNvPr>
          <p:cNvSpPr/>
          <p:nvPr/>
        </p:nvSpPr>
        <p:spPr>
          <a:xfrm>
            <a:off x="2808387" y="157476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</a:t>
            </a:r>
          </a:p>
          <a:p>
            <a:pPr defTabSz="685800"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EE10DCA-EBD2-6902-960D-F6EB7184746F}"/>
              </a:ext>
            </a:extLst>
          </p:cNvPr>
          <p:cNvSpPr/>
          <p:nvPr/>
        </p:nvSpPr>
        <p:spPr>
          <a:xfrm>
            <a:off x="2808387" y="4387644"/>
            <a:ext cx="331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kern="0" dirty="0">
                <a:cs typeface="Arial" panose="020B0604020202020204" pitchFamily="34" charset="0"/>
              </a:rPr>
              <a:t>Suspension</a:t>
            </a:r>
          </a:p>
          <a:p>
            <a:pPr defTabSz="685800">
              <a:defRPr/>
            </a:pPr>
            <a:r>
              <a:rPr lang="en-US" b="1" kern="0" dirty="0">
                <a:cs typeface="Arial" panose="020B0604020202020204" pitchFamily="34" charset="0"/>
              </a:rPr>
              <a:t>1 - Company Secretary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981F9F1-708B-13B2-47B9-D541F7010927}"/>
              </a:ext>
            </a:extLst>
          </p:cNvPr>
          <p:cNvGrpSpPr/>
          <p:nvPr/>
        </p:nvGrpSpPr>
        <p:grpSpPr>
          <a:xfrm>
            <a:off x="1429758" y="4416812"/>
            <a:ext cx="493473" cy="692449"/>
            <a:chOff x="2112134" y="12479"/>
            <a:chExt cx="4134119" cy="6710293"/>
          </a:xfrm>
          <a:solidFill>
            <a:schemeClr val="accent3"/>
          </a:solidFill>
        </p:grpSpPr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xmlns="" id="{20E1AC46-F805-B194-6C4B-F17075693159}"/>
                </a:ext>
              </a:extLst>
            </p:cNvPr>
            <p:cNvSpPr/>
            <p:nvPr/>
          </p:nvSpPr>
          <p:spPr>
            <a:xfrm>
              <a:off x="2112134" y="592428"/>
              <a:ext cx="4134119" cy="6130344"/>
            </a:xfrm>
            <a:custGeom>
              <a:avLst/>
              <a:gdLst>
                <a:gd name="connsiteX0" fmla="*/ 399245 w 4134119"/>
                <a:gd name="connsiteY0" fmla="*/ 1146220 h 6130344"/>
                <a:gd name="connsiteX1" fmla="*/ 399245 w 4134119"/>
                <a:gd name="connsiteY1" fmla="*/ 5550795 h 6130344"/>
                <a:gd name="connsiteX2" fmla="*/ 3734873 w 4134119"/>
                <a:gd name="connsiteY2" fmla="*/ 5550795 h 6130344"/>
                <a:gd name="connsiteX3" fmla="*/ 3734873 w 4134119"/>
                <a:gd name="connsiteY3" fmla="*/ 1146220 h 6130344"/>
                <a:gd name="connsiteX4" fmla="*/ 398446 w 4134119"/>
                <a:gd name="connsiteY4" fmla="*/ 0 h 6130344"/>
                <a:gd name="connsiteX5" fmla="*/ 862886 w 4134119"/>
                <a:gd name="connsiteY5" fmla="*/ 0 h 6130344"/>
                <a:gd name="connsiteX6" fmla="*/ 862886 w 4134119"/>
                <a:gd name="connsiteY6" fmla="*/ 257429 h 6130344"/>
                <a:gd name="connsiteX7" fmla="*/ 1197885 w 4134119"/>
                <a:gd name="connsiteY7" fmla="*/ 592428 h 6130344"/>
                <a:gd name="connsiteX8" fmla="*/ 2923357 w 4134119"/>
                <a:gd name="connsiteY8" fmla="*/ 592428 h 6130344"/>
                <a:gd name="connsiteX9" fmla="*/ 3258356 w 4134119"/>
                <a:gd name="connsiteY9" fmla="*/ 257429 h 6130344"/>
                <a:gd name="connsiteX10" fmla="*/ 3258356 w 4134119"/>
                <a:gd name="connsiteY10" fmla="*/ 0 h 6130344"/>
                <a:gd name="connsiteX11" fmla="*/ 3735673 w 4134119"/>
                <a:gd name="connsiteY11" fmla="*/ 0 h 6130344"/>
                <a:gd name="connsiteX12" fmla="*/ 4134119 w 4134119"/>
                <a:gd name="connsiteY12" fmla="*/ 398446 h 6130344"/>
                <a:gd name="connsiteX13" fmla="*/ 4134119 w 4134119"/>
                <a:gd name="connsiteY13" fmla="*/ 5731898 h 6130344"/>
                <a:gd name="connsiteX14" fmla="*/ 3735673 w 4134119"/>
                <a:gd name="connsiteY14" fmla="*/ 6130344 h 6130344"/>
                <a:gd name="connsiteX15" fmla="*/ 398446 w 4134119"/>
                <a:gd name="connsiteY15" fmla="*/ 6130344 h 6130344"/>
                <a:gd name="connsiteX16" fmla="*/ 0 w 4134119"/>
                <a:gd name="connsiteY16" fmla="*/ 5731898 h 6130344"/>
                <a:gd name="connsiteX17" fmla="*/ 0 w 4134119"/>
                <a:gd name="connsiteY17" fmla="*/ 398446 h 6130344"/>
                <a:gd name="connsiteX18" fmla="*/ 398446 w 4134119"/>
                <a:gd name="connsiteY18" fmla="*/ 0 h 613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34119" h="6130344">
                  <a:moveTo>
                    <a:pt x="399245" y="1146220"/>
                  </a:moveTo>
                  <a:lnTo>
                    <a:pt x="399245" y="5550795"/>
                  </a:lnTo>
                  <a:lnTo>
                    <a:pt x="3734873" y="5550795"/>
                  </a:lnTo>
                  <a:lnTo>
                    <a:pt x="3734873" y="1146220"/>
                  </a:lnTo>
                  <a:close/>
                  <a:moveTo>
                    <a:pt x="398446" y="0"/>
                  </a:moveTo>
                  <a:lnTo>
                    <a:pt x="862886" y="0"/>
                  </a:lnTo>
                  <a:lnTo>
                    <a:pt x="862886" y="257429"/>
                  </a:lnTo>
                  <a:cubicBezTo>
                    <a:pt x="862886" y="442444"/>
                    <a:pt x="1012870" y="592428"/>
                    <a:pt x="1197885" y="592428"/>
                  </a:cubicBezTo>
                  <a:lnTo>
                    <a:pt x="2923357" y="592428"/>
                  </a:lnTo>
                  <a:cubicBezTo>
                    <a:pt x="3108372" y="592428"/>
                    <a:pt x="3258356" y="442444"/>
                    <a:pt x="3258356" y="257429"/>
                  </a:cubicBezTo>
                  <a:lnTo>
                    <a:pt x="3258356" y="0"/>
                  </a:lnTo>
                  <a:lnTo>
                    <a:pt x="3735673" y="0"/>
                  </a:lnTo>
                  <a:cubicBezTo>
                    <a:pt x="3955729" y="0"/>
                    <a:pt x="4134119" y="178390"/>
                    <a:pt x="4134119" y="398446"/>
                  </a:cubicBezTo>
                  <a:lnTo>
                    <a:pt x="4134119" y="5731898"/>
                  </a:lnTo>
                  <a:cubicBezTo>
                    <a:pt x="4134119" y="5951954"/>
                    <a:pt x="3955729" y="6130344"/>
                    <a:pt x="3735673" y="6130344"/>
                  </a:cubicBezTo>
                  <a:lnTo>
                    <a:pt x="398446" y="6130344"/>
                  </a:lnTo>
                  <a:cubicBezTo>
                    <a:pt x="178390" y="6130344"/>
                    <a:pt x="0" y="5951954"/>
                    <a:pt x="0" y="5731898"/>
                  </a:cubicBezTo>
                  <a:lnTo>
                    <a:pt x="0" y="398446"/>
                  </a:lnTo>
                  <a:cubicBezTo>
                    <a:pt x="0" y="178390"/>
                    <a:pt x="178390" y="0"/>
                    <a:pt x="3984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131">
              <a:extLst>
                <a:ext uri="{FF2B5EF4-FFF2-40B4-BE49-F238E27FC236}">
                  <a16:creationId xmlns:a16="http://schemas.microsoft.com/office/drawing/2014/main" xmlns="" id="{D3199E7D-E37E-48CE-F272-424C8B545657}"/>
                </a:ext>
              </a:extLst>
            </p:cNvPr>
            <p:cNvSpPr/>
            <p:nvPr/>
          </p:nvSpPr>
          <p:spPr>
            <a:xfrm>
              <a:off x="3181082" y="12479"/>
              <a:ext cx="1996225" cy="1007769"/>
            </a:xfrm>
            <a:custGeom>
              <a:avLst/>
              <a:gdLst>
                <a:gd name="connsiteX0" fmla="*/ 998111 w 1996225"/>
                <a:gd name="connsiteY0" fmla="*/ 180304 h 1007769"/>
                <a:gd name="connsiteX1" fmla="*/ 759853 w 1996225"/>
                <a:gd name="connsiteY1" fmla="*/ 418562 h 1007769"/>
                <a:gd name="connsiteX2" fmla="*/ 998111 w 1996225"/>
                <a:gd name="connsiteY2" fmla="*/ 656820 h 1007769"/>
                <a:gd name="connsiteX3" fmla="*/ 1236369 w 1996225"/>
                <a:gd name="connsiteY3" fmla="*/ 418562 h 1007769"/>
                <a:gd name="connsiteX4" fmla="*/ 998111 w 1996225"/>
                <a:gd name="connsiteY4" fmla="*/ 180304 h 1007769"/>
                <a:gd name="connsiteX5" fmla="*/ 998111 w 1996225"/>
                <a:gd name="connsiteY5" fmla="*/ 0 h 1007769"/>
                <a:gd name="connsiteX6" fmla="*/ 1408170 w 1996225"/>
                <a:gd name="connsiteY6" fmla="*/ 334207 h 1007769"/>
                <a:gd name="connsiteX7" fmla="*/ 1408559 w 1996225"/>
                <a:gd name="connsiteY7" fmla="*/ 338068 h 1007769"/>
                <a:gd name="connsiteX8" fmla="*/ 1897484 w 1996225"/>
                <a:gd name="connsiteY8" fmla="*/ 338068 h 1007769"/>
                <a:gd name="connsiteX9" fmla="*/ 1996225 w 1996225"/>
                <a:gd name="connsiteY9" fmla="*/ 436809 h 1007769"/>
                <a:gd name="connsiteX10" fmla="*/ 1996225 w 1996225"/>
                <a:gd name="connsiteY10" fmla="*/ 909028 h 1007769"/>
                <a:gd name="connsiteX11" fmla="*/ 1897484 w 1996225"/>
                <a:gd name="connsiteY11" fmla="*/ 1007769 h 1007769"/>
                <a:gd name="connsiteX12" fmla="*/ 98741 w 1996225"/>
                <a:gd name="connsiteY12" fmla="*/ 1007769 h 1007769"/>
                <a:gd name="connsiteX13" fmla="*/ 0 w 1996225"/>
                <a:gd name="connsiteY13" fmla="*/ 909028 h 1007769"/>
                <a:gd name="connsiteX14" fmla="*/ 0 w 1996225"/>
                <a:gd name="connsiteY14" fmla="*/ 436809 h 1007769"/>
                <a:gd name="connsiteX15" fmla="*/ 98741 w 1996225"/>
                <a:gd name="connsiteY15" fmla="*/ 338068 h 1007769"/>
                <a:gd name="connsiteX16" fmla="*/ 587664 w 1996225"/>
                <a:gd name="connsiteY16" fmla="*/ 338068 h 1007769"/>
                <a:gd name="connsiteX17" fmla="*/ 588053 w 1996225"/>
                <a:gd name="connsiteY17" fmla="*/ 334207 h 1007769"/>
                <a:gd name="connsiteX18" fmla="*/ 998111 w 1996225"/>
                <a:gd name="connsiteY18" fmla="*/ 0 h 100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6225" h="1007769">
                  <a:moveTo>
                    <a:pt x="998111" y="180304"/>
                  </a:moveTo>
                  <a:cubicBezTo>
                    <a:pt x="866525" y="180304"/>
                    <a:pt x="759853" y="286976"/>
                    <a:pt x="759853" y="418562"/>
                  </a:cubicBezTo>
                  <a:cubicBezTo>
                    <a:pt x="759853" y="550148"/>
                    <a:pt x="866525" y="656820"/>
                    <a:pt x="998111" y="656820"/>
                  </a:cubicBezTo>
                  <a:cubicBezTo>
                    <a:pt x="1129697" y="656820"/>
                    <a:pt x="1236369" y="550148"/>
                    <a:pt x="1236369" y="418562"/>
                  </a:cubicBezTo>
                  <a:cubicBezTo>
                    <a:pt x="1236369" y="286976"/>
                    <a:pt x="1129697" y="180304"/>
                    <a:pt x="998111" y="180304"/>
                  </a:cubicBezTo>
                  <a:close/>
                  <a:moveTo>
                    <a:pt x="998111" y="0"/>
                  </a:moveTo>
                  <a:cubicBezTo>
                    <a:pt x="1200381" y="0"/>
                    <a:pt x="1369140" y="143476"/>
                    <a:pt x="1408170" y="334207"/>
                  </a:cubicBezTo>
                  <a:lnTo>
                    <a:pt x="1408559" y="338068"/>
                  </a:lnTo>
                  <a:lnTo>
                    <a:pt x="1897484" y="338068"/>
                  </a:lnTo>
                  <a:cubicBezTo>
                    <a:pt x="1952017" y="338068"/>
                    <a:pt x="1996225" y="382276"/>
                    <a:pt x="1996225" y="436809"/>
                  </a:cubicBezTo>
                  <a:lnTo>
                    <a:pt x="1996225" y="909028"/>
                  </a:lnTo>
                  <a:cubicBezTo>
                    <a:pt x="1996225" y="963561"/>
                    <a:pt x="1952017" y="1007769"/>
                    <a:pt x="1897484" y="1007769"/>
                  </a:cubicBezTo>
                  <a:lnTo>
                    <a:pt x="98741" y="1007769"/>
                  </a:lnTo>
                  <a:cubicBezTo>
                    <a:pt x="44208" y="1007769"/>
                    <a:pt x="0" y="963561"/>
                    <a:pt x="0" y="909028"/>
                  </a:cubicBezTo>
                  <a:lnTo>
                    <a:pt x="0" y="436809"/>
                  </a:lnTo>
                  <a:cubicBezTo>
                    <a:pt x="0" y="382276"/>
                    <a:pt x="44208" y="338068"/>
                    <a:pt x="98741" y="338068"/>
                  </a:cubicBezTo>
                  <a:lnTo>
                    <a:pt x="587664" y="338068"/>
                  </a:lnTo>
                  <a:lnTo>
                    <a:pt x="588053" y="334207"/>
                  </a:lnTo>
                  <a:cubicBezTo>
                    <a:pt x="627082" y="143476"/>
                    <a:pt x="795842" y="0"/>
                    <a:pt x="9981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F553CE5-7E55-FC08-1DE5-33DA6F3A28A8}"/>
                </a:ext>
              </a:extLst>
            </p:cNvPr>
            <p:cNvGrpSpPr/>
            <p:nvPr/>
          </p:nvGrpSpPr>
          <p:grpSpPr>
            <a:xfrm>
              <a:off x="2979287" y="1957742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67" name="Freeform 148">
                <a:extLst>
                  <a:ext uri="{FF2B5EF4-FFF2-40B4-BE49-F238E27FC236}">
                    <a16:creationId xmlns:a16="http://schemas.microsoft.com/office/drawing/2014/main" xmlns="" id="{2AB6F467-9B52-08C5-CD9A-820F0B023323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Rectangle 20">
                <a:extLst>
                  <a:ext uri="{FF2B5EF4-FFF2-40B4-BE49-F238E27FC236}">
                    <a16:creationId xmlns:a16="http://schemas.microsoft.com/office/drawing/2014/main" xmlns="" id="{8DCFDCEB-88F4-FE57-13F9-751EBA92EA52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0E52D4E9-FC62-2272-ECF3-84B415E8DE4C}"/>
                </a:ext>
              </a:extLst>
            </p:cNvPr>
            <p:cNvGrpSpPr/>
            <p:nvPr/>
          </p:nvGrpSpPr>
          <p:grpSpPr>
            <a:xfrm>
              <a:off x="2979287" y="3257864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65" name="Freeform 146">
                <a:extLst>
                  <a:ext uri="{FF2B5EF4-FFF2-40B4-BE49-F238E27FC236}">
                    <a16:creationId xmlns:a16="http://schemas.microsoft.com/office/drawing/2014/main" xmlns="" id="{DF584712-A5D0-48F5-51FC-EB8391BC3EDE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Rectangle 20">
                <a:extLst>
                  <a:ext uri="{FF2B5EF4-FFF2-40B4-BE49-F238E27FC236}">
                    <a16:creationId xmlns:a16="http://schemas.microsoft.com/office/drawing/2014/main" xmlns="" id="{D8C6D696-44CB-CD82-0CE9-AAE5D18FA32B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D16A2D7B-7161-0F79-D1AB-B76A25F812B4}"/>
                </a:ext>
              </a:extLst>
            </p:cNvPr>
            <p:cNvGrpSpPr/>
            <p:nvPr/>
          </p:nvGrpSpPr>
          <p:grpSpPr>
            <a:xfrm>
              <a:off x="2979287" y="4557986"/>
              <a:ext cx="1174521" cy="1120738"/>
              <a:chOff x="2971799" y="1957742"/>
              <a:chExt cx="1174521" cy="1120738"/>
            </a:xfrm>
            <a:grpFill/>
          </p:grpSpPr>
          <p:sp>
            <p:nvSpPr>
              <p:cNvPr id="63" name="Freeform 144">
                <a:extLst>
                  <a:ext uri="{FF2B5EF4-FFF2-40B4-BE49-F238E27FC236}">
                    <a16:creationId xmlns:a16="http://schemas.microsoft.com/office/drawing/2014/main" xmlns="" id="{91BF37FC-CAA5-15A6-DD8D-6DA5D5AF483E}"/>
                  </a:ext>
                </a:extLst>
              </p:cNvPr>
              <p:cNvSpPr/>
              <p:nvPr/>
            </p:nvSpPr>
            <p:spPr>
              <a:xfrm>
                <a:off x="2971799" y="2354580"/>
                <a:ext cx="543605" cy="723900"/>
              </a:xfrm>
              <a:custGeom>
                <a:avLst/>
                <a:gdLst>
                  <a:gd name="connsiteX0" fmla="*/ 432877 w 546522"/>
                  <a:gd name="connsiteY0" fmla="*/ 0 h 723900"/>
                  <a:gd name="connsiteX1" fmla="*/ 457198 w 546522"/>
                  <a:gd name="connsiteY1" fmla="*/ 0 h 723900"/>
                  <a:gd name="connsiteX2" fmla="*/ 541454 w 546522"/>
                  <a:gd name="connsiteY2" fmla="*/ 55849 h 723900"/>
                  <a:gd name="connsiteX3" fmla="*/ 546522 w 546522"/>
                  <a:gd name="connsiteY3" fmla="*/ 80948 h 723900"/>
                  <a:gd name="connsiteX4" fmla="*/ 91442 w 546522"/>
                  <a:gd name="connsiteY4" fmla="*/ 0 h 723900"/>
                  <a:gd name="connsiteX5" fmla="*/ 294237 w 546522"/>
                  <a:gd name="connsiteY5" fmla="*/ 0 h 723900"/>
                  <a:gd name="connsiteX6" fmla="*/ 259248 w 546522"/>
                  <a:gd name="connsiteY6" fmla="*/ 99060 h 723900"/>
                  <a:gd name="connsiteX7" fmla="*/ 147939 w 546522"/>
                  <a:gd name="connsiteY7" fmla="*/ 99060 h 723900"/>
                  <a:gd name="connsiteX8" fmla="*/ 84747 w 546522"/>
                  <a:gd name="connsiteY8" fmla="*/ 162252 h 723900"/>
                  <a:gd name="connsiteX9" fmla="*/ 84747 w 546522"/>
                  <a:gd name="connsiteY9" fmla="*/ 561648 h 723900"/>
                  <a:gd name="connsiteX10" fmla="*/ 147939 w 546522"/>
                  <a:gd name="connsiteY10" fmla="*/ 624840 h 723900"/>
                  <a:gd name="connsiteX11" fmla="*/ 400702 w 546522"/>
                  <a:gd name="connsiteY11" fmla="*/ 624840 h 723900"/>
                  <a:gd name="connsiteX12" fmla="*/ 458928 w 546522"/>
                  <a:gd name="connsiteY12" fmla="*/ 586245 h 723900"/>
                  <a:gd name="connsiteX13" fmla="*/ 460480 w 546522"/>
                  <a:gd name="connsiteY13" fmla="*/ 578560 h 723900"/>
                  <a:gd name="connsiteX14" fmla="*/ 543605 w 546522"/>
                  <a:gd name="connsiteY14" fmla="*/ 657400 h 723900"/>
                  <a:gd name="connsiteX15" fmla="*/ 541454 w 546522"/>
                  <a:gd name="connsiteY15" fmla="*/ 668051 h 723900"/>
                  <a:gd name="connsiteX16" fmla="*/ 457198 w 546522"/>
                  <a:gd name="connsiteY16" fmla="*/ 723900 h 723900"/>
                  <a:gd name="connsiteX17" fmla="*/ 91442 w 546522"/>
                  <a:gd name="connsiteY17" fmla="*/ 723900 h 723900"/>
                  <a:gd name="connsiteX18" fmla="*/ 0 w 546522"/>
                  <a:gd name="connsiteY18" fmla="*/ 632458 h 723900"/>
                  <a:gd name="connsiteX19" fmla="*/ 0 w 546522"/>
                  <a:gd name="connsiteY19" fmla="*/ 91442 h 723900"/>
                  <a:gd name="connsiteX20" fmla="*/ 91442 w 546522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541454 w 543605"/>
                  <a:gd name="connsiteY2" fmla="*/ 55849 h 723900"/>
                  <a:gd name="connsiteX3" fmla="*/ 432877 w 543605"/>
                  <a:gd name="connsiteY3" fmla="*/ 0 h 723900"/>
                  <a:gd name="connsiteX4" fmla="*/ 91442 w 543605"/>
                  <a:gd name="connsiteY4" fmla="*/ 0 h 723900"/>
                  <a:gd name="connsiteX5" fmla="*/ 294237 w 543605"/>
                  <a:gd name="connsiteY5" fmla="*/ 0 h 723900"/>
                  <a:gd name="connsiteX6" fmla="*/ 259248 w 543605"/>
                  <a:gd name="connsiteY6" fmla="*/ 99060 h 723900"/>
                  <a:gd name="connsiteX7" fmla="*/ 147939 w 543605"/>
                  <a:gd name="connsiteY7" fmla="*/ 99060 h 723900"/>
                  <a:gd name="connsiteX8" fmla="*/ 84747 w 543605"/>
                  <a:gd name="connsiteY8" fmla="*/ 162252 h 723900"/>
                  <a:gd name="connsiteX9" fmla="*/ 84747 w 543605"/>
                  <a:gd name="connsiteY9" fmla="*/ 561648 h 723900"/>
                  <a:gd name="connsiteX10" fmla="*/ 147939 w 543605"/>
                  <a:gd name="connsiteY10" fmla="*/ 624840 h 723900"/>
                  <a:gd name="connsiteX11" fmla="*/ 400702 w 543605"/>
                  <a:gd name="connsiteY11" fmla="*/ 624840 h 723900"/>
                  <a:gd name="connsiteX12" fmla="*/ 458928 w 543605"/>
                  <a:gd name="connsiteY12" fmla="*/ 586245 h 723900"/>
                  <a:gd name="connsiteX13" fmla="*/ 460480 w 543605"/>
                  <a:gd name="connsiteY13" fmla="*/ 578560 h 723900"/>
                  <a:gd name="connsiteX14" fmla="*/ 543605 w 543605"/>
                  <a:gd name="connsiteY14" fmla="*/ 657400 h 723900"/>
                  <a:gd name="connsiteX15" fmla="*/ 541454 w 543605"/>
                  <a:gd name="connsiteY15" fmla="*/ 668051 h 723900"/>
                  <a:gd name="connsiteX16" fmla="*/ 457198 w 543605"/>
                  <a:gd name="connsiteY16" fmla="*/ 723900 h 723900"/>
                  <a:gd name="connsiteX17" fmla="*/ 91442 w 543605"/>
                  <a:gd name="connsiteY17" fmla="*/ 723900 h 723900"/>
                  <a:gd name="connsiteX18" fmla="*/ 0 w 543605"/>
                  <a:gd name="connsiteY18" fmla="*/ 632458 h 723900"/>
                  <a:gd name="connsiteX19" fmla="*/ 0 w 543605"/>
                  <a:gd name="connsiteY19" fmla="*/ 91442 h 723900"/>
                  <a:gd name="connsiteX20" fmla="*/ 91442 w 543605"/>
                  <a:gd name="connsiteY20" fmla="*/ 0 h 723900"/>
                  <a:gd name="connsiteX0" fmla="*/ 432877 w 543605"/>
                  <a:gd name="connsiteY0" fmla="*/ 0 h 723900"/>
                  <a:gd name="connsiteX1" fmla="*/ 457198 w 543605"/>
                  <a:gd name="connsiteY1" fmla="*/ 0 h 723900"/>
                  <a:gd name="connsiteX2" fmla="*/ 432877 w 543605"/>
                  <a:gd name="connsiteY2" fmla="*/ 0 h 723900"/>
                  <a:gd name="connsiteX3" fmla="*/ 91442 w 543605"/>
                  <a:gd name="connsiteY3" fmla="*/ 0 h 723900"/>
                  <a:gd name="connsiteX4" fmla="*/ 294237 w 543605"/>
                  <a:gd name="connsiteY4" fmla="*/ 0 h 723900"/>
                  <a:gd name="connsiteX5" fmla="*/ 259248 w 543605"/>
                  <a:gd name="connsiteY5" fmla="*/ 99060 h 723900"/>
                  <a:gd name="connsiteX6" fmla="*/ 147939 w 543605"/>
                  <a:gd name="connsiteY6" fmla="*/ 99060 h 723900"/>
                  <a:gd name="connsiteX7" fmla="*/ 84747 w 543605"/>
                  <a:gd name="connsiteY7" fmla="*/ 162252 h 723900"/>
                  <a:gd name="connsiteX8" fmla="*/ 84747 w 543605"/>
                  <a:gd name="connsiteY8" fmla="*/ 561648 h 723900"/>
                  <a:gd name="connsiteX9" fmla="*/ 147939 w 543605"/>
                  <a:gd name="connsiteY9" fmla="*/ 624840 h 723900"/>
                  <a:gd name="connsiteX10" fmla="*/ 400702 w 543605"/>
                  <a:gd name="connsiteY10" fmla="*/ 624840 h 723900"/>
                  <a:gd name="connsiteX11" fmla="*/ 458928 w 543605"/>
                  <a:gd name="connsiteY11" fmla="*/ 586245 h 723900"/>
                  <a:gd name="connsiteX12" fmla="*/ 460480 w 543605"/>
                  <a:gd name="connsiteY12" fmla="*/ 578560 h 723900"/>
                  <a:gd name="connsiteX13" fmla="*/ 543605 w 543605"/>
                  <a:gd name="connsiteY13" fmla="*/ 657400 h 723900"/>
                  <a:gd name="connsiteX14" fmla="*/ 541454 w 543605"/>
                  <a:gd name="connsiteY14" fmla="*/ 668051 h 723900"/>
                  <a:gd name="connsiteX15" fmla="*/ 457198 w 543605"/>
                  <a:gd name="connsiteY15" fmla="*/ 723900 h 723900"/>
                  <a:gd name="connsiteX16" fmla="*/ 91442 w 543605"/>
                  <a:gd name="connsiteY16" fmla="*/ 723900 h 723900"/>
                  <a:gd name="connsiteX17" fmla="*/ 0 w 543605"/>
                  <a:gd name="connsiteY17" fmla="*/ 632458 h 723900"/>
                  <a:gd name="connsiteX18" fmla="*/ 0 w 543605"/>
                  <a:gd name="connsiteY18" fmla="*/ 91442 h 723900"/>
                  <a:gd name="connsiteX19" fmla="*/ 91442 w 543605"/>
                  <a:gd name="connsiteY19" fmla="*/ 0 h 723900"/>
                  <a:gd name="connsiteX0" fmla="*/ 91442 w 543605"/>
                  <a:gd name="connsiteY0" fmla="*/ 0 h 723900"/>
                  <a:gd name="connsiteX1" fmla="*/ 294237 w 543605"/>
                  <a:gd name="connsiteY1" fmla="*/ 0 h 723900"/>
                  <a:gd name="connsiteX2" fmla="*/ 259248 w 543605"/>
                  <a:gd name="connsiteY2" fmla="*/ 99060 h 723900"/>
                  <a:gd name="connsiteX3" fmla="*/ 147939 w 543605"/>
                  <a:gd name="connsiteY3" fmla="*/ 99060 h 723900"/>
                  <a:gd name="connsiteX4" fmla="*/ 84747 w 543605"/>
                  <a:gd name="connsiteY4" fmla="*/ 162252 h 723900"/>
                  <a:gd name="connsiteX5" fmla="*/ 84747 w 543605"/>
                  <a:gd name="connsiteY5" fmla="*/ 561648 h 723900"/>
                  <a:gd name="connsiteX6" fmla="*/ 147939 w 543605"/>
                  <a:gd name="connsiteY6" fmla="*/ 624840 h 723900"/>
                  <a:gd name="connsiteX7" fmla="*/ 400702 w 543605"/>
                  <a:gd name="connsiteY7" fmla="*/ 624840 h 723900"/>
                  <a:gd name="connsiteX8" fmla="*/ 458928 w 543605"/>
                  <a:gd name="connsiteY8" fmla="*/ 586245 h 723900"/>
                  <a:gd name="connsiteX9" fmla="*/ 460480 w 543605"/>
                  <a:gd name="connsiteY9" fmla="*/ 578560 h 723900"/>
                  <a:gd name="connsiteX10" fmla="*/ 543605 w 543605"/>
                  <a:gd name="connsiteY10" fmla="*/ 657400 h 723900"/>
                  <a:gd name="connsiteX11" fmla="*/ 541454 w 543605"/>
                  <a:gd name="connsiteY11" fmla="*/ 668051 h 723900"/>
                  <a:gd name="connsiteX12" fmla="*/ 457198 w 543605"/>
                  <a:gd name="connsiteY12" fmla="*/ 723900 h 723900"/>
                  <a:gd name="connsiteX13" fmla="*/ 91442 w 543605"/>
                  <a:gd name="connsiteY13" fmla="*/ 723900 h 723900"/>
                  <a:gd name="connsiteX14" fmla="*/ 0 w 543605"/>
                  <a:gd name="connsiteY14" fmla="*/ 632458 h 723900"/>
                  <a:gd name="connsiteX15" fmla="*/ 0 w 543605"/>
                  <a:gd name="connsiteY15" fmla="*/ 91442 h 723900"/>
                  <a:gd name="connsiteX16" fmla="*/ 91442 w 543605"/>
                  <a:gd name="connsiteY16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605" h="723900">
                    <a:moveTo>
                      <a:pt x="91442" y="0"/>
                    </a:moveTo>
                    <a:lnTo>
                      <a:pt x="294237" y="0"/>
                    </a:lnTo>
                    <a:lnTo>
                      <a:pt x="259248" y="99060"/>
                    </a:lnTo>
                    <a:lnTo>
                      <a:pt x="147939" y="99060"/>
                    </a:lnTo>
                    <a:cubicBezTo>
                      <a:pt x="113039" y="99060"/>
                      <a:pt x="84747" y="127352"/>
                      <a:pt x="84747" y="162252"/>
                    </a:cubicBezTo>
                    <a:lnTo>
                      <a:pt x="84747" y="561648"/>
                    </a:lnTo>
                    <a:cubicBezTo>
                      <a:pt x="84747" y="596548"/>
                      <a:pt x="113039" y="624840"/>
                      <a:pt x="147939" y="624840"/>
                    </a:cubicBezTo>
                    <a:lnTo>
                      <a:pt x="400702" y="624840"/>
                    </a:lnTo>
                    <a:cubicBezTo>
                      <a:pt x="426877" y="624840"/>
                      <a:pt x="449335" y="608926"/>
                      <a:pt x="458928" y="586245"/>
                    </a:cubicBezTo>
                    <a:lnTo>
                      <a:pt x="460480" y="578560"/>
                    </a:lnTo>
                    <a:lnTo>
                      <a:pt x="543605" y="657400"/>
                    </a:lnTo>
                    <a:lnTo>
                      <a:pt x="541454" y="668051"/>
                    </a:lnTo>
                    <a:cubicBezTo>
                      <a:pt x="527573" y="700871"/>
                      <a:pt x="495075" y="723900"/>
                      <a:pt x="457198" y="723900"/>
                    </a:cubicBezTo>
                    <a:lnTo>
                      <a:pt x="91442" y="723900"/>
                    </a:lnTo>
                    <a:cubicBezTo>
                      <a:pt x="40940" y="723900"/>
                      <a:pt x="0" y="682960"/>
                      <a:pt x="0" y="632458"/>
                    </a:cubicBezTo>
                    <a:lnTo>
                      <a:pt x="0" y="91442"/>
                    </a:lnTo>
                    <a:cubicBezTo>
                      <a:pt x="0" y="40940"/>
                      <a:pt x="40940" y="0"/>
                      <a:pt x="9144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Rectangle 20">
                <a:extLst>
                  <a:ext uri="{FF2B5EF4-FFF2-40B4-BE49-F238E27FC236}">
                    <a16:creationId xmlns:a16="http://schemas.microsoft.com/office/drawing/2014/main" xmlns="" id="{EE746689-E729-DA19-110E-56C4FA67D56D}"/>
                  </a:ext>
                </a:extLst>
              </p:cNvPr>
              <p:cNvSpPr/>
              <p:nvPr/>
            </p:nvSpPr>
            <p:spPr>
              <a:xfrm>
                <a:off x="3267940" y="1957742"/>
                <a:ext cx="878380" cy="946077"/>
              </a:xfrm>
              <a:custGeom>
                <a:avLst/>
                <a:gdLst>
                  <a:gd name="connsiteX0" fmla="*/ 0 w 910858"/>
                  <a:gd name="connsiteY0" fmla="*/ 0 h 1112520"/>
                  <a:gd name="connsiteX1" fmla="*/ 9108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10858"/>
                  <a:gd name="connsiteY0" fmla="*/ 0 h 1112520"/>
                  <a:gd name="connsiteX1" fmla="*/ 872758 w 910858"/>
                  <a:gd name="connsiteY1" fmla="*/ 0 h 1112520"/>
                  <a:gd name="connsiteX2" fmla="*/ 910858 w 910858"/>
                  <a:gd name="connsiteY2" fmla="*/ 1112520 h 1112520"/>
                  <a:gd name="connsiteX3" fmla="*/ 0 w 910858"/>
                  <a:gd name="connsiteY3" fmla="*/ 1112520 h 1112520"/>
                  <a:gd name="connsiteX4" fmla="*/ 0 w 910858"/>
                  <a:gd name="connsiteY4" fmla="*/ 0 h 1112520"/>
                  <a:gd name="connsiteX0" fmla="*/ 0 w 994678"/>
                  <a:gd name="connsiteY0" fmla="*/ 0 h 1112520"/>
                  <a:gd name="connsiteX1" fmla="*/ 872758 w 994678"/>
                  <a:gd name="connsiteY1" fmla="*/ 0 h 1112520"/>
                  <a:gd name="connsiteX2" fmla="*/ 994678 w 994678"/>
                  <a:gd name="connsiteY2" fmla="*/ 68580 h 1112520"/>
                  <a:gd name="connsiteX3" fmla="*/ 0 w 994678"/>
                  <a:gd name="connsiteY3" fmla="*/ 1112520 h 1112520"/>
                  <a:gd name="connsiteX4" fmla="*/ 0 w 994678"/>
                  <a:gd name="connsiteY4" fmla="*/ 0 h 1112520"/>
                  <a:gd name="connsiteX0" fmla="*/ 0 w 994678"/>
                  <a:gd name="connsiteY0" fmla="*/ 0 h 883920"/>
                  <a:gd name="connsiteX1" fmla="*/ 872758 w 994678"/>
                  <a:gd name="connsiteY1" fmla="*/ 0 h 883920"/>
                  <a:gd name="connsiteX2" fmla="*/ 994678 w 994678"/>
                  <a:gd name="connsiteY2" fmla="*/ 68580 h 883920"/>
                  <a:gd name="connsiteX3" fmla="*/ 434340 w 994678"/>
                  <a:gd name="connsiteY3" fmla="*/ 883920 h 883920"/>
                  <a:gd name="connsiteX4" fmla="*/ 0 w 994678"/>
                  <a:gd name="connsiteY4" fmla="*/ 0 h 883920"/>
                  <a:gd name="connsiteX0" fmla="*/ 7620 w 560338"/>
                  <a:gd name="connsiteY0" fmla="*/ 548640 h 883920"/>
                  <a:gd name="connsiteX1" fmla="*/ 438418 w 560338"/>
                  <a:gd name="connsiteY1" fmla="*/ 0 h 883920"/>
                  <a:gd name="connsiteX2" fmla="*/ 560338 w 560338"/>
                  <a:gd name="connsiteY2" fmla="*/ 68580 h 883920"/>
                  <a:gd name="connsiteX3" fmla="*/ 0 w 560338"/>
                  <a:gd name="connsiteY3" fmla="*/ 883920 h 883920"/>
                  <a:gd name="connsiteX4" fmla="*/ 7620 w 560338"/>
                  <a:gd name="connsiteY4" fmla="*/ 548640 h 883920"/>
                  <a:gd name="connsiteX0" fmla="*/ 18782 w 571500"/>
                  <a:gd name="connsiteY0" fmla="*/ 548640 h 883920"/>
                  <a:gd name="connsiteX1" fmla="*/ 449580 w 571500"/>
                  <a:gd name="connsiteY1" fmla="*/ 0 h 883920"/>
                  <a:gd name="connsiteX2" fmla="*/ 571500 w 571500"/>
                  <a:gd name="connsiteY2" fmla="*/ 68580 h 883920"/>
                  <a:gd name="connsiteX3" fmla="*/ 11162 w 571500"/>
                  <a:gd name="connsiteY3" fmla="*/ 883920 h 883920"/>
                  <a:gd name="connsiteX4" fmla="*/ 0 w 571500"/>
                  <a:gd name="connsiteY4" fmla="*/ 739140 h 883920"/>
                  <a:gd name="connsiteX5" fmla="*/ 18782 w 5715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0 w 800100"/>
                  <a:gd name="connsiteY4" fmla="*/ 472440 h 883920"/>
                  <a:gd name="connsiteX5" fmla="*/ 247382 w 800100"/>
                  <a:gd name="connsiteY5" fmla="*/ 548640 h 883920"/>
                  <a:gd name="connsiteX0" fmla="*/ 247382 w 800100"/>
                  <a:gd name="connsiteY0" fmla="*/ 548640 h 883920"/>
                  <a:gd name="connsiteX1" fmla="*/ 678180 w 800100"/>
                  <a:gd name="connsiteY1" fmla="*/ 0 h 883920"/>
                  <a:gd name="connsiteX2" fmla="*/ 800100 w 800100"/>
                  <a:gd name="connsiteY2" fmla="*/ 68580 h 883920"/>
                  <a:gd name="connsiteX3" fmla="*/ 239762 w 800100"/>
                  <a:gd name="connsiteY3" fmla="*/ 883920 h 883920"/>
                  <a:gd name="connsiteX4" fmla="*/ 129540 w 800100"/>
                  <a:gd name="connsiteY4" fmla="*/ 678180 h 883920"/>
                  <a:gd name="connsiteX5" fmla="*/ 0 w 800100"/>
                  <a:gd name="connsiteY5" fmla="*/ 472440 h 883920"/>
                  <a:gd name="connsiteX6" fmla="*/ 247382 w 8001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31596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883920"/>
                  <a:gd name="connsiteX1" fmla="*/ 754380 w 876300"/>
                  <a:gd name="connsiteY1" fmla="*/ 0 h 883920"/>
                  <a:gd name="connsiteX2" fmla="*/ 876300 w 876300"/>
                  <a:gd name="connsiteY2" fmla="*/ 68580 h 883920"/>
                  <a:gd name="connsiteX3" fmla="*/ 270242 w 876300"/>
                  <a:gd name="connsiteY3" fmla="*/ 883920 h 883920"/>
                  <a:gd name="connsiteX4" fmla="*/ 0 w 876300"/>
                  <a:gd name="connsiteY4" fmla="*/ 609600 h 883920"/>
                  <a:gd name="connsiteX5" fmla="*/ 76200 w 876300"/>
                  <a:gd name="connsiteY5" fmla="*/ 472440 h 883920"/>
                  <a:gd name="connsiteX6" fmla="*/ 323582 w 876300"/>
                  <a:gd name="connsiteY6" fmla="*/ 548640 h 883920"/>
                  <a:gd name="connsiteX0" fmla="*/ 323582 w 876300"/>
                  <a:gd name="connsiteY0" fmla="*/ 54864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23582 w 876300"/>
                  <a:gd name="connsiteY6" fmla="*/ 548640 h 914400"/>
                  <a:gd name="connsiteX0" fmla="*/ 308342 w 876300"/>
                  <a:gd name="connsiteY0" fmla="*/ 601980 h 914400"/>
                  <a:gd name="connsiteX1" fmla="*/ 754380 w 876300"/>
                  <a:gd name="connsiteY1" fmla="*/ 0 h 914400"/>
                  <a:gd name="connsiteX2" fmla="*/ 876300 w 876300"/>
                  <a:gd name="connsiteY2" fmla="*/ 68580 h 914400"/>
                  <a:gd name="connsiteX3" fmla="*/ 270242 w 876300"/>
                  <a:gd name="connsiteY3" fmla="*/ 914400 h 914400"/>
                  <a:gd name="connsiteX4" fmla="*/ 0 w 876300"/>
                  <a:gd name="connsiteY4" fmla="*/ 609600 h 914400"/>
                  <a:gd name="connsiteX5" fmla="*/ 76200 w 876300"/>
                  <a:gd name="connsiteY5" fmla="*/ 472440 h 914400"/>
                  <a:gd name="connsiteX6" fmla="*/ 308342 w 876300"/>
                  <a:gd name="connsiteY6" fmla="*/ 601980 h 914400"/>
                  <a:gd name="connsiteX0" fmla="*/ 308342 w 876300"/>
                  <a:gd name="connsiteY0" fmla="*/ 601980 h 876300"/>
                  <a:gd name="connsiteX1" fmla="*/ 754380 w 876300"/>
                  <a:gd name="connsiteY1" fmla="*/ 0 h 876300"/>
                  <a:gd name="connsiteX2" fmla="*/ 876300 w 876300"/>
                  <a:gd name="connsiteY2" fmla="*/ 68580 h 876300"/>
                  <a:gd name="connsiteX3" fmla="*/ 285482 w 876300"/>
                  <a:gd name="connsiteY3" fmla="*/ 876300 h 876300"/>
                  <a:gd name="connsiteX4" fmla="*/ 0 w 876300"/>
                  <a:gd name="connsiteY4" fmla="*/ 609600 h 876300"/>
                  <a:gd name="connsiteX5" fmla="*/ 76200 w 876300"/>
                  <a:gd name="connsiteY5" fmla="*/ 472440 h 876300"/>
                  <a:gd name="connsiteX6" fmla="*/ 308342 w 876300"/>
                  <a:gd name="connsiteY6" fmla="*/ 601980 h 876300"/>
                  <a:gd name="connsiteX0" fmla="*/ 331202 w 899160"/>
                  <a:gd name="connsiteY0" fmla="*/ 60198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31202 w 899160"/>
                  <a:gd name="connsiteY6" fmla="*/ 601980 h 876300"/>
                  <a:gd name="connsiteX0" fmla="*/ 323582 w 899160"/>
                  <a:gd name="connsiteY0" fmla="*/ 655320 h 876300"/>
                  <a:gd name="connsiteX1" fmla="*/ 777240 w 899160"/>
                  <a:gd name="connsiteY1" fmla="*/ 0 h 876300"/>
                  <a:gd name="connsiteX2" fmla="*/ 899160 w 899160"/>
                  <a:gd name="connsiteY2" fmla="*/ 68580 h 876300"/>
                  <a:gd name="connsiteX3" fmla="*/ 308342 w 899160"/>
                  <a:gd name="connsiteY3" fmla="*/ 876300 h 876300"/>
                  <a:gd name="connsiteX4" fmla="*/ 0 w 899160"/>
                  <a:gd name="connsiteY4" fmla="*/ 632460 h 876300"/>
                  <a:gd name="connsiteX5" fmla="*/ 99060 w 899160"/>
                  <a:gd name="connsiteY5" fmla="*/ 472440 h 876300"/>
                  <a:gd name="connsiteX6" fmla="*/ 323582 w 899160"/>
                  <a:gd name="connsiteY6" fmla="*/ 655320 h 876300"/>
                  <a:gd name="connsiteX0" fmla="*/ 323582 w 899160"/>
                  <a:gd name="connsiteY0" fmla="*/ 67056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70560 h 891540"/>
                  <a:gd name="connsiteX0" fmla="*/ 323582 w 899160"/>
                  <a:gd name="connsiteY0" fmla="*/ 640080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323582 w 899160"/>
                  <a:gd name="connsiteY6" fmla="*/ 640080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99060 w 899160"/>
                  <a:gd name="connsiteY5" fmla="*/ 487680 h 891540"/>
                  <a:gd name="connsiteX6" fmla="*/ 283538 w 899160"/>
                  <a:gd name="connsiteY6" fmla="*/ 700339 h 891540"/>
                  <a:gd name="connsiteX0" fmla="*/ 283538 w 899160"/>
                  <a:gd name="connsiteY0" fmla="*/ 700339 h 891540"/>
                  <a:gd name="connsiteX1" fmla="*/ 746760 w 899160"/>
                  <a:gd name="connsiteY1" fmla="*/ 0 h 891540"/>
                  <a:gd name="connsiteX2" fmla="*/ 899160 w 899160"/>
                  <a:gd name="connsiteY2" fmla="*/ 83820 h 891540"/>
                  <a:gd name="connsiteX3" fmla="*/ 308342 w 899160"/>
                  <a:gd name="connsiteY3" fmla="*/ 891540 h 891540"/>
                  <a:gd name="connsiteX4" fmla="*/ 0 w 899160"/>
                  <a:gd name="connsiteY4" fmla="*/ 647700 h 891540"/>
                  <a:gd name="connsiteX5" fmla="*/ 67025 w 899160"/>
                  <a:gd name="connsiteY5" fmla="*/ 514462 h 891540"/>
                  <a:gd name="connsiteX6" fmla="*/ 283538 w 899160"/>
                  <a:gd name="connsiteY6" fmla="*/ 700339 h 891540"/>
                  <a:gd name="connsiteX0" fmla="*/ 283538 w 891151"/>
                  <a:gd name="connsiteY0" fmla="*/ 700339 h 891540"/>
                  <a:gd name="connsiteX1" fmla="*/ 746760 w 891151"/>
                  <a:gd name="connsiteY1" fmla="*/ 0 h 891540"/>
                  <a:gd name="connsiteX2" fmla="*/ 891151 w 891151"/>
                  <a:gd name="connsiteY2" fmla="*/ 150774 h 891540"/>
                  <a:gd name="connsiteX3" fmla="*/ 308342 w 891151"/>
                  <a:gd name="connsiteY3" fmla="*/ 891540 h 891540"/>
                  <a:gd name="connsiteX4" fmla="*/ 0 w 891151"/>
                  <a:gd name="connsiteY4" fmla="*/ 647700 h 891540"/>
                  <a:gd name="connsiteX5" fmla="*/ 67025 w 891151"/>
                  <a:gd name="connsiteY5" fmla="*/ 514462 h 891540"/>
                  <a:gd name="connsiteX6" fmla="*/ 283538 w 891151"/>
                  <a:gd name="connsiteY6" fmla="*/ 700339 h 891540"/>
                  <a:gd name="connsiteX0" fmla="*/ 283538 w 891151"/>
                  <a:gd name="connsiteY0" fmla="*/ 640080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83538 w 891151"/>
                  <a:gd name="connsiteY6" fmla="*/ 640080 h 831281"/>
                  <a:gd name="connsiteX0" fmla="*/ 275530 w 891151"/>
                  <a:gd name="connsiteY0" fmla="*/ 599908 h 831281"/>
                  <a:gd name="connsiteX1" fmla="*/ 730743 w 891151"/>
                  <a:gd name="connsiteY1" fmla="*/ 0 h 831281"/>
                  <a:gd name="connsiteX2" fmla="*/ 891151 w 891151"/>
                  <a:gd name="connsiteY2" fmla="*/ 90515 h 831281"/>
                  <a:gd name="connsiteX3" fmla="*/ 308342 w 891151"/>
                  <a:gd name="connsiteY3" fmla="*/ 831281 h 831281"/>
                  <a:gd name="connsiteX4" fmla="*/ 0 w 891151"/>
                  <a:gd name="connsiteY4" fmla="*/ 587441 h 831281"/>
                  <a:gd name="connsiteX5" fmla="*/ 67025 w 891151"/>
                  <a:gd name="connsiteY5" fmla="*/ 454203 h 831281"/>
                  <a:gd name="connsiteX6" fmla="*/ 275530 w 891151"/>
                  <a:gd name="connsiteY6" fmla="*/ 599908 h 831281"/>
                  <a:gd name="connsiteX0" fmla="*/ 307565 w 923186"/>
                  <a:gd name="connsiteY0" fmla="*/ 599908 h 831281"/>
                  <a:gd name="connsiteX1" fmla="*/ 762778 w 923186"/>
                  <a:gd name="connsiteY1" fmla="*/ 0 h 831281"/>
                  <a:gd name="connsiteX2" fmla="*/ 923186 w 923186"/>
                  <a:gd name="connsiteY2" fmla="*/ 90515 h 831281"/>
                  <a:gd name="connsiteX3" fmla="*/ 340377 w 923186"/>
                  <a:gd name="connsiteY3" fmla="*/ 831281 h 831281"/>
                  <a:gd name="connsiteX4" fmla="*/ 0 w 923186"/>
                  <a:gd name="connsiteY4" fmla="*/ 620918 h 831281"/>
                  <a:gd name="connsiteX5" fmla="*/ 99060 w 923186"/>
                  <a:gd name="connsiteY5" fmla="*/ 454203 h 831281"/>
                  <a:gd name="connsiteX6" fmla="*/ 307565 w 923186"/>
                  <a:gd name="connsiteY6" fmla="*/ 599908 h 83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186" h="831281">
                    <a:moveTo>
                      <a:pt x="307565" y="599908"/>
                    </a:moveTo>
                    <a:lnTo>
                      <a:pt x="762778" y="0"/>
                    </a:lnTo>
                    <a:lnTo>
                      <a:pt x="923186" y="90515"/>
                    </a:lnTo>
                    <a:lnTo>
                      <a:pt x="340377" y="831281"/>
                    </a:lnTo>
                    <a:lnTo>
                      <a:pt x="0" y="620918"/>
                    </a:lnTo>
                    <a:lnTo>
                      <a:pt x="99060" y="454203"/>
                    </a:lnTo>
                    <a:lnTo>
                      <a:pt x="307565" y="5999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0E5361F-8110-B0E0-447E-005F50C1C3CA}"/>
                </a:ext>
              </a:extLst>
            </p:cNvPr>
            <p:cNvGrpSpPr/>
            <p:nvPr/>
          </p:nvGrpSpPr>
          <p:grpSpPr>
            <a:xfrm>
              <a:off x="4060893" y="2430780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D3F35E85-46CE-544F-CA61-961C5B08D4CE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4E4B9938-1F33-F6FD-EF8B-649C29D7AA07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4FA3FD58-C414-A5A4-4AAD-81BD4557C596}"/>
                </a:ext>
              </a:extLst>
            </p:cNvPr>
            <p:cNvGrpSpPr/>
            <p:nvPr/>
          </p:nvGrpSpPr>
          <p:grpSpPr>
            <a:xfrm>
              <a:off x="4060893" y="3771968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A83DA93-68C0-986F-1111-E7EEDA0F7A51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23A83BCA-DBC2-8CD3-C874-D40E23E72EF5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4DDFEC4A-903C-4A09-6871-192E8E7AF7C0}"/>
                </a:ext>
              </a:extLst>
            </p:cNvPr>
            <p:cNvGrpSpPr/>
            <p:nvPr/>
          </p:nvGrpSpPr>
          <p:grpSpPr>
            <a:xfrm>
              <a:off x="4060893" y="5113157"/>
              <a:ext cx="1403798" cy="430745"/>
              <a:chOff x="4043965" y="2430780"/>
              <a:chExt cx="1403798" cy="430745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1C69B26-F69A-E374-9847-C3FEA4F59D42}"/>
                  </a:ext>
                </a:extLst>
              </p:cNvPr>
              <p:cNvSpPr/>
              <p:nvPr/>
            </p:nvSpPr>
            <p:spPr>
              <a:xfrm>
                <a:off x="4043966" y="243078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F9ECBD46-4218-12D6-7F79-B33C793E4ADA}"/>
                  </a:ext>
                </a:extLst>
              </p:cNvPr>
              <p:cNvSpPr/>
              <p:nvPr/>
            </p:nvSpPr>
            <p:spPr>
              <a:xfrm>
                <a:off x="4043965" y="2716530"/>
                <a:ext cx="1403797" cy="14499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2184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9" y="274638"/>
            <a:ext cx="9721215" cy="85010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6" y="1124744"/>
            <a:ext cx="9721215" cy="4680520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Purpose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CBE Mandate</a:t>
            </a:r>
            <a:endParaRPr kumimoji="0" lang="en-US" sz="2000" b="0" i="0" u="none" strike="sng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Vision and Mission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DPWI Built Environment Organogram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CBE Programmes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A: Performance Information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B: Financial Report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 Matters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Resources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C: Councils for the Built Environment Professions</a:t>
            </a: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2B3B8F-B8C6-1E4D-4681-4FC6F2E4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8591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D1B5D-A908-A7EE-AA02-27087A3A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sz="3600" dirty="0"/>
              <a:t>Employment Vacancies, Equity &amp; Staff turnover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B4DFF1-3927-B2FE-7E09-D10C21276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D7D1679-262E-3F72-8B7A-302D13945803}"/>
              </a:ext>
            </a:extLst>
          </p:cNvPr>
          <p:cNvSpPr txBox="1"/>
          <p:nvPr/>
        </p:nvSpPr>
        <p:spPr>
          <a:xfrm>
            <a:off x="864171" y="1556792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FILLED POSTS BY GENDER</a:t>
            </a:r>
          </a:p>
        </p:txBody>
      </p:sp>
      <p:pic>
        <p:nvPicPr>
          <p:cNvPr id="49" name="Picture 2" descr="https://www.womenofgrace.com/blog/wp-content/uploads/2013/08/male-female-logo.jpg">
            <a:extLst>
              <a:ext uri="{FF2B5EF4-FFF2-40B4-BE49-F238E27FC236}">
                <a16:creationId xmlns:a16="http://schemas.microsoft.com/office/drawing/2014/main" xmlns="" id="{4E46B3E7-5AF9-971E-021D-C27B8DED7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44"/>
          <a:stretch/>
        </p:blipFill>
        <p:spPr bwMode="auto">
          <a:xfrm flipH="1">
            <a:off x="879685" y="3174060"/>
            <a:ext cx="1221475" cy="19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7381635-0827-44B3-B709-2769F8573EF5}"/>
              </a:ext>
            </a:extLst>
          </p:cNvPr>
          <p:cNvSpPr txBox="1"/>
          <p:nvPr/>
        </p:nvSpPr>
        <p:spPr>
          <a:xfrm>
            <a:off x="1190814" y="3936571"/>
            <a:ext cx="663621" cy="5539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23 (68%)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AE22932-72AE-7E50-B2A3-1517ACD5FB51}"/>
              </a:ext>
            </a:extLst>
          </p:cNvPr>
          <p:cNvCxnSpPr/>
          <p:nvPr/>
        </p:nvCxnSpPr>
        <p:spPr>
          <a:xfrm>
            <a:off x="2280051" y="4121237"/>
            <a:ext cx="2130458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ounded Rectangle 9">
            <a:extLst>
              <a:ext uri="{FF2B5EF4-FFF2-40B4-BE49-F238E27FC236}">
                <a16:creationId xmlns:a16="http://schemas.microsoft.com/office/drawing/2014/main" xmlns="" id="{DA94E5B1-6455-AEA4-CEF7-3E5AD17A6886}"/>
              </a:ext>
            </a:extLst>
          </p:cNvPr>
          <p:cNvSpPr/>
          <p:nvPr/>
        </p:nvSpPr>
        <p:spPr>
          <a:xfrm>
            <a:off x="2944640" y="3833277"/>
            <a:ext cx="801279" cy="5844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pic>
        <p:nvPicPr>
          <p:cNvPr id="53" name="Picture 4" descr="https://www.womenofgrace.com/blog/wp-content/uploads/2013/08/male-female-logo.jpg">
            <a:extLst>
              <a:ext uri="{FF2B5EF4-FFF2-40B4-BE49-F238E27FC236}">
                <a16:creationId xmlns:a16="http://schemas.microsoft.com/office/drawing/2014/main" xmlns="" id="{1C63CC1F-0FCD-6BB4-2924-56E45758D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18"/>
          <a:stretch/>
        </p:blipFill>
        <p:spPr bwMode="auto">
          <a:xfrm>
            <a:off x="4584411" y="3081588"/>
            <a:ext cx="1273323" cy="18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CDB732B-2AF1-0778-0F3C-E9F50988469F}"/>
              </a:ext>
            </a:extLst>
          </p:cNvPr>
          <p:cNvSpPr txBox="1"/>
          <p:nvPr/>
        </p:nvSpPr>
        <p:spPr>
          <a:xfrm>
            <a:off x="4826303" y="3936571"/>
            <a:ext cx="790396" cy="3231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11(32%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2EA9014-34CE-A84F-9FF5-3EA9AEC2BB47}"/>
              </a:ext>
            </a:extLst>
          </p:cNvPr>
          <p:cNvSpPr txBox="1"/>
          <p:nvPr/>
        </p:nvSpPr>
        <p:spPr>
          <a:xfrm>
            <a:off x="6408787" y="1556792"/>
            <a:ext cx="29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FILLED POSTS BY RACE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A2EF1E1E-787B-AC52-AB74-349A5E962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775866"/>
              </p:ext>
            </p:extLst>
          </p:nvPr>
        </p:nvGraphicFramePr>
        <p:xfrm>
          <a:off x="6696226" y="2115431"/>
          <a:ext cx="1723833" cy="1483360"/>
        </p:xfrm>
        <a:graphic>
          <a:graphicData uri="http://schemas.openxmlformats.org/drawingml/2006/table">
            <a:tbl>
              <a:tblPr firstRow="1" bandRow="1"/>
              <a:tblGrid>
                <a:gridCol w="580833">
                  <a:extLst>
                    <a:ext uri="{9D8B030D-6E8A-4147-A177-3AD203B41FA5}">
                      <a16:colId xmlns:a16="http://schemas.microsoft.com/office/drawing/2014/main" xmlns="" val="90892343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6702678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8664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5870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59943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47697"/>
                  </a:ext>
                </a:extLst>
              </a:tr>
            </a:tbl>
          </a:graphicData>
        </a:graphic>
      </p:graphicFrame>
      <p:pic>
        <p:nvPicPr>
          <p:cNvPr id="57" name="Picture 56" descr="diversity">
            <a:extLst>
              <a:ext uri="{FF2B5EF4-FFF2-40B4-BE49-F238E27FC236}">
                <a16:creationId xmlns:a16="http://schemas.microsoft.com/office/drawing/2014/main" xmlns="" id="{32F84B42-B611-13FA-04D3-30AD8F1D67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76" y="2324100"/>
            <a:ext cx="2235584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4033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EAE50-F4F4-50AF-49CC-C13FE919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1" y="2492896"/>
            <a:ext cx="9757151" cy="1440160"/>
          </a:xfrm>
          <a:solidFill>
            <a:srgbClr val="E46C0A"/>
          </a:solidFill>
        </p:spPr>
        <p:txBody>
          <a:bodyPr>
            <a:noAutofit/>
          </a:bodyPr>
          <a:lstStyle/>
          <a:p>
            <a:pPr algn="ctr"/>
            <a:r>
              <a:rPr lang="en-ZA" sz="3200" dirty="0">
                <a:solidFill>
                  <a:schemeClr val="tx1"/>
                </a:solidFill>
              </a:rPr>
              <a:t>PART C</a:t>
            </a:r>
            <a:br>
              <a:rPr lang="en-ZA" sz="3200" dirty="0">
                <a:solidFill>
                  <a:schemeClr val="tx1"/>
                </a:solidFill>
              </a:rPr>
            </a:br>
            <a:r>
              <a:rPr lang="en-ZA" sz="3200" dirty="0">
                <a:solidFill>
                  <a:schemeClr val="tx1"/>
                </a:solidFill>
              </a:rPr>
              <a:t>COUNCILS FOR THE BUILT ENVIRONMENT PROFESSIONS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F0D127-7086-FFF9-2245-C4D2223D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267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7F722-2380-C1FC-96F7-DE66FBFD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Professional Registration Statistics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F50C4E3-93C3-BDBD-C606-D46C9759D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5179408"/>
              </p:ext>
            </p:extLst>
          </p:nvPr>
        </p:nvGraphicFramePr>
        <p:xfrm>
          <a:off x="540069" y="1556792"/>
          <a:ext cx="9325102" cy="4128586"/>
        </p:xfrm>
        <a:graphic>
          <a:graphicData uri="http://schemas.openxmlformats.org/drawingml/2006/table">
            <a:tbl>
              <a:tblPr firstRow="1" bandRow="1"/>
              <a:tblGrid>
                <a:gridCol w="1324957">
                  <a:extLst>
                    <a:ext uri="{9D8B030D-6E8A-4147-A177-3AD203B41FA5}">
                      <a16:colId xmlns:a16="http://schemas.microsoft.com/office/drawing/2014/main" xmlns="" val="2150375569"/>
                    </a:ext>
                  </a:extLst>
                </a:gridCol>
                <a:gridCol w="1231393">
                  <a:extLst>
                    <a:ext uri="{9D8B030D-6E8A-4147-A177-3AD203B41FA5}">
                      <a16:colId xmlns:a16="http://schemas.microsoft.com/office/drawing/2014/main" xmlns="" val="165516798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18139969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6265141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5965094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84625278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262301224"/>
                    </a:ext>
                  </a:extLst>
                </a:gridCol>
              </a:tblGrid>
              <a:tr h="393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CBEP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2017/18</a:t>
                      </a: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2020/21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Percentage increase / decrease by 2022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532295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SACAP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8 426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8 592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9 134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8 728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13 405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53%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37811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SACLAP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261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305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310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2%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285141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ECSA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30 235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35 640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31 948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35 750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31 854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(11%)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874134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SACPVP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1 319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1 419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1 405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1 443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984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(32%)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550700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SACPMP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2 668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2 723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2 705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7 069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7 266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3%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210737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SACQSP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2 192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2 271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2 294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2 409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2 507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4%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523285"/>
                  </a:ext>
                </a:extLst>
              </a:tr>
              <a:tr h="43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45 063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50 881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47 747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55 704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56 326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1.12%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995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E49E675-FAFA-E213-BE32-B7577B9C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7879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4A056-598A-775F-F172-F62E6866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Candidate Registration Statistics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573EF6E-4553-9B02-725B-BEF620BD4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1786823"/>
              </p:ext>
            </p:extLst>
          </p:nvPr>
        </p:nvGraphicFramePr>
        <p:xfrm>
          <a:off x="539750" y="1600200"/>
          <a:ext cx="9541444" cy="3380042"/>
        </p:xfrm>
        <a:graphic>
          <a:graphicData uri="http://schemas.openxmlformats.org/drawingml/2006/table">
            <a:tbl>
              <a:tblPr firstRow="1" bandRow="1"/>
              <a:tblGrid>
                <a:gridCol w="1380876">
                  <a:extLst>
                    <a:ext uri="{9D8B030D-6E8A-4147-A177-3AD203B41FA5}">
                      <a16:colId xmlns:a16="http://schemas.microsoft.com/office/drawing/2014/main" xmlns="" val="1118550017"/>
                    </a:ext>
                  </a:extLst>
                </a:gridCol>
                <a:gridCol w="1227153">
                  <a:extLst>
                    <a:ext uri="{9D8B030D-6E8A-4147-A177-3AD203B41FA5}">
                      <a16:colId xmlns:a16="http://schemas.microsoft.com/office/drawing/2014/main" xmlns="" val="2372367941"/>
                    </a:ext>
                  </a:extLst>
                </a:gridCol>
                <a:gridCol w="1411226">
                  <a:extLst>
                    <a:ext uri="{9D8B030D-6E8A-4147-A177-3AD203B41FA5}">
                      <a16:colId xmlns:a16="http://schemas.microsoft.com/office/drawing/2014/main" xmlns="" val="1609197893"/>
                    </a:ext>
                  </a:extLst>
                </a:gridCol>
                <a:gridCol w="1411226">
                  <a:extLst>
                    <a:ext uri="{9D8B030D-6E8A-4147-A177-3AD203B41FA5}">
                      <a16:colId xmlns:a16="http://schemas.microsoft.com/office/drawing/2014/main" xmlns="" val="1745413513"/>
                    </a:ext>
                  </a:extLst>
                </a:gridCol>
                <a:gridCol w="1411226">
                  <a:extLst>
                    <a:ext uri="{9D8B030D-6E8A-4147-A177-3AD203B41FA5}">
                      <a16:colId xmlns:a16="http://schemas.microsoft.com/office/drawing/2014/main" xmlns="" val="2176502689"/>
                    </a:ext>
                  </a:extLst>
                </a:gridCol>
                <a:gridCol w="2699737">
                  <a:extLst>
                    <a:ext uri="{9D8B030D-6E8A-4147-A177-3AD203B41FA5}">
                      <a16:colId xmlns:a16="http://schemas.microsoft.com/office/drawing/2014/main" xmlns="" val="140155217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CBEP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2020/21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Percentage of increase / decrease by 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2350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SACAP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3062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2 725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3 062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4 162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b="1" dirty="0"/>
                        <a:t>36%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0281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SACLAP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b="1" dirty="0"/>
                        <a:t>(9)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20763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ECSA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22 227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23 782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26 049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24 555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b="1" dirty="0"/>
                        <a:t>(6%)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750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SACPVP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656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481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451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b="1" dirty="0"/>
                        <a:t>58%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4525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SACPMP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4 120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4 662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4 353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3 694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b="1" dirty="0"/>
                        <a:t>(15%)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6257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SACQSP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2151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1 836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2 045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2 212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r>
                        <a:rPr lang="en-US" b="1" dirty="0"/>
                        <a:t>%</a:t>
                      </a:r>
                      <a:endParaRPr lang="en-ZA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545977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6961" marR="56961" marT="791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31 637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33 599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36 058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35 423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(2%)</a:t>
                      </a:r>
                      <a:endParaRPr lang="en-ZA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081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6DF0D3-14CB-33B2-5F56-385CE84DA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35359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DF0E7-EF55-D989-736B-C6ACE381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Continuing  Professional Development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56D6A55-8B2B-3076-C76B-D7F1D46FF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533887"/>
              </p:ext>
            </p:extLst>
          </p:nvPr>
        </p:nvGraphicFramePr>
        <p:xfrm>
          <a:off x="540066" y="1268760"/>
          <a:ext cx="9541445" cy="2494280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3561743581"/>
                    </a:ext>
                  </a:extLst>
                </a:gridCol>
                <a:gridCol w="8101285">
                  <a:extLst>
                    <a:ext uri="{9D8B030D-6E8A-4147-A177-3AD203B41FA5}">
                      <a16:colId xmlns:a16="http://schemas.microsoft.com/office/drawing/2014/main" xmlns="" val="267020418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CBEP</a:t>
                      </a:r>
                    </a:p>
                    <a:p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CBEP Percentage of Registered Professionals who Comply with CPD Requirements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55389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SACLAP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7547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ECSA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36.3%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0306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SACPVP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45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 Narrow" panose="020B0606020202030204" pitchFamily="34" charset="0"/>
                        </a:rPr>
                        <a:t>SACPCMP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5945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SACQSP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63010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443A25-FC71-01DD-B0F7-FCDB50598E49}"/>
              </a:ext>
            </a:extLst>
          </p:cNvPr>
          <p:cNvSpPr txBox="1"/>
          <p:nvPr/>
        </p:nvSpPr>
        <p:spPr>
          <a:xfrm>
            <a:off x="540066" y="3763040"/>
            <a:ext cx="9541444" cy="2020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600" dirty="0">
                <a:solidFill>
                  <a:schemeClr val="dk1"/>
                </a:solidFill>
                <a:latin typeface="Arial Narrow" panose="020B0606020202030204" pitchFamily="34" charset="0"/>
              </a:rPr>
              <a:t>SACAP compliance rate is:</a:t>
            </a:r>
            <a:endParaRPr lang="en-ZA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dk1"/>
                </a:solidFill>
                <a:latin typeface="Arial Narrow" panose="020B0606020202030204" pitchFamily="34" charset="0"/>
              </a:rPr>
              <a:t>Professional Architects – 44%</a:t>
            </a:r>
            <a:endParaRPr lang="en-ZA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dk1"/>
                </a:solidFill>
                <a:latin typeface="Arial Narrow" panose="020B0606020202030204" pitchFamily="34" charset="0"/>
              </a:rPr>
              <a:t>Professional Senior Architectural Technologists – 43% </a:t>
            </a:r>
            <a:endParaRPr lang="en-ZA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dk1"/>
                </a:solidFill>
                <a:latin typeface="Arial Narrow" panose="020B0606020202030204" pitchFamily="34" charset="0"/>
              </a:rPr>
              <a:t>Professional Architectural Technologists – 35%</a:t>
            </a:r>
            <a:endParaRPr lang="en-ZA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dk1"/>
                </a:solidFill>
                <a:latin typeface="Arial Narrow" panose="020B0606020202030204" pitchFamily="34" charset="0"/>
              </a:rPr>
              <a:t>Professional Architectural Draughtspersons – 31%</a:t>
            </a:r>
            <a:endParaRPr lang="en-ZA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641DCA7-F1CF-6EFD-B97F-6F234438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9800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98D8A-8009-5F79-6893-255D4A18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47" y="274638"/>
            <a:ext cx="9613137" cy="778098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Agreements and Partnerships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CDA0002-3C7F-1F0B-C875-F6A9BF06E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5908302"/>
              </p:ext>
            </p:extLst>
          </p:nvPr>
        </p:nvGraphicFramePr>
        <p:xfrm>
          <a:off x="558102" y="1031595"/>
          <a:ext cx="9685145" cy="4755115"/>
        </p:xfrm>
        <a:graphic>
          <a:graphicData uri="http://schemas.openxmlformats.org/drawingml/2006/table">
            <a:tbl>
              <a:tblPr firstRow="1" bandRow="1"/>
              <a:tblGrid>
                <a:gridCol w="1242173">
                  <a:extLst>
                    <a:ext uri="{9D8B030D-6E8A-4147-A177-3AD203B41FA5}">
                      <a16:colId xmlns:a16="http://schemas.microsoft.com/office/drawing/2014/main" xmlns="" val="91457453"/>
                    </a:ext>
                  </a:extLst>
                </a:gridCol>
                <a:gridCol w="8442972">
                  <a:extLst>
                    <a:ext uri="{9D8B030D-6E8A-4147-A177-3AD203B41FA5}">
                      <a16:colId xmlns:a16="http://schemas.microsoft.com/office/drawing/2014/main" xmlns="" val="4274554267"/>
                    </a:ext>
                  </a:extLst>
                </a:gridCol>
              </a:tblGrid>
              <a:tr h="338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CBEP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Agreements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479686"/>
                  </a:ext>
                </a:extLst>
              </a:tr>
              <a:tr h="528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SACAP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Internationally, SACAP signed a MoU with Canberra Accord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266347"/>
                  </a:ext>
                </a:extLst>
              </a:tr>
              <a:tr h="338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SACLAP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ZA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391607"/>
                  </a:ext>
                </a:extLst>
              </a:tr>
              <a:tr h="1863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ECSA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ECSA is a signatory to three accords: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Washington Accord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Sydney Accord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Dublin Accord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ECSA is a member of three Competency Agreements: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International Professional Engineers Agreement (IPEA)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International Engineering Technologists Agreement (IETA)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Agreement for International Engineering Technicians (AIET)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8245694"/>
                  </a:ext>
                </a:extLst>
              </a:tr>
              <a:tr h="517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SACPVP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Member of the International Valuation Standards Council (IVSC)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2111241"/>
                  </a:ext>
                </a:extLst>
              </a:tr>
              <a:tr h="338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SACPCMP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N/A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222506"/>
                  </a:ext>
                </a:extLst>
              </a:tr>
              <a:tr h="305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b="1" dirty="0">
                          <a:latin typeface="Arial Narrow" panose="020B0606020202030204" pitchFamily="34" charset="0"/>
                        </a:rPr>
                        <a:t>SACQSP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Signed a new Mutual Recognition of Professional Competence Agreement with the Royal Institute of Chartered Surveyors (RICS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49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CC5168-8B56-1222-65CB-63C0F968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828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present the CBE’s Performance for the 2021/22 financial year, as per the commitments made in the 2021/22 Annual Performance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D7F414-010C-29D9-E077-0C71AF139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2073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A98E0-0145-1189-BD68-739B6E16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55" y="591438"/>
            <a:ext cx="9613137" cy="778579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Agreements and Partnerships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C2B6D-AEC8-EEAE-039E-FA4A0BD4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06" y="1823945"/>
            <a:ext cx="9613137" cy="338437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</a:rPr>
              <a:t>SACLAP is currently exploring possibilities of linkages with the organisations such as the International Federation of Landscape Associations (IFLA) and World Urban Parks Association (WUPA).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</a:rPr>
              <a:t>ECSA retained its International Engineering Alliance (IEA) membership.  South Africa is undergoing a routine review and the outcome was presented at the IEA meeting in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</a:rPr>
              <a:t>      June 2022.</a:t>
            </a:r>
          </a:p>
          <a:p>
            <a:pPr algn="just">
              <a:lnSpc>
                <a:spcPct val="150000"/>
              </a:lnSpc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62D442-5714-2254-A0C3-A45B79359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8228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7D08B-B81F-8C58-12BB-B9E72E39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Agreements and Partnerships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DB32E-2179-A81A-EAF8-C84A1FAB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" y="1814006"/>
            <a:ext cx="9721215" cy="3888432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2021/22 SACPVP completed the Monitoring Framework to assist in ensuring compliance with municipal valuation standards</a:t>
            </a:r>
          </a:p>
          <a:p>
            <a:pPr marL="685800" marR="0" lvl="3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standards have been developed in collaboration with the Local Government Sector Education and Training Authority (LGSETA) to improve the standard of valuation reporting for municipal rating purposes</a:t>
            </a:r>
          </a:p>
          <a:p>
            <a:pPr marL="685800" marR="0" lvl="3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standards were compared and adapted to the International Association of Assessing Officers (IAAO) standards as well as the IVS to ensure international harmonisation of standards on municipal roll valuations. 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6B0C70-40AD-2F32-B589-E0C59D87F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8671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29A4E-8DCF-A6D1-A103-746B1DED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600" dirty="0"/>
              <a:t>Complaints</a:t>
            </a:r>
            <a:r>
              <a:rPr lang="en-ZA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40B6DD9-C3FC-66C8-AC7A-15264CEBA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0236411"/>
              </p:ext>
            </p:extLst>
          </p:nvPr>
        </p:nvGraphicFramePr>
        <p:xfrm>
          <a:off x="539434" y="1556792"/>
          <a:ext cx="9721850" cy="3175000"/>
        </p:xfrm>
        <a:graphic>
          <a:graphicData uri="http://schemas.openxmlformats.org/drawingml/2006/table">
            <a:tbl>
              <a:tblPr firstRow="1" bandRow="1"/>
              <a:tblGrid>
                <a:gridCol w="1692889">
                  <a:extLst>
                    <a:ext uri="{9D8B030D-6E8A-4147-A177-3AD203B41FA5}">
                      <a16:colId xmlns:a16="http://schemas.microsoft.com/office/drawing/2014/main" xmlns="" val="594243793"/>
                    </a:ext>
                  </a:extLst>
                </a:gridCol>
                <a:gridCol w="2195851">
                  <a:extLst>
                    <a:ext uri="{9D8B030D-6E8A-4147-A177-3AD203B41FA5}">
                      <a16:colId xmlns:a16="http://schemas.microsoft.com/office/drawing/2014/main" xmlns="" val="1945018246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xmlns="" val="2181142254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xmlns="" val="1170699946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xmlns="" val="123405853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CBEP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 Received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Completed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in Progress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Withdrawn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8183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SACAP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6131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SACLAP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7298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ECSA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5 new complaints received 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13 pre-existing complaints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2290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SACPVP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27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61648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SACPMP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7772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SACQSP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3634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80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6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79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061276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8A125D1-77CE-0FE6-7C9B-626E680FD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471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23399-B342-E81D-679E-0D360AE2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Voluntary Associations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B2BCB45-2872-A781-F5B6-C5270EA74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4000969"/>
              </p:ext>
            </p:extLst>
          </p:nvPr>
        </p:nvGraphicFramePr>
        <p:xfrm>
          <a:off x="539750" y="1600200"/>
          <a:ext cx="9721848" cy="2595880"/>
        </p:xfrm>
        <a:graphic>
          <a:graphicData uri="http://schemas.openxmlformats.org/drawingml/2006/table">
            <a:tbl>
              <a:tblPr firstRow="1" bandRow="1"/>
              <a:tblGrid>
                <a:gridCol w="3240616">
                  <a:extLst>
                    <a:ext uri="{9D8B030D-6E8A-4147-A177-3AD203B41FA5}">
                      <a16:colId xmlns:a16="http://schemas.microsoft.com/office/drawing/2014/main" xmlns="" val="4186538911"/>
                    </a:ext>
                  </a:extLst>
                </a:gridCol>
                <a:gridCol w="3240616">
                  <a:extLst>
                    <a:ext uri="{9D8B030D-6E8A-4147-A177-3AD203B41FA5}">
                      <a16:colId xmlns:a16="http://schemas.microsoft.com/office/drawing/2014/main" xmlns="" val="919962477"/>
                    </a:ext>
                  </a:extLst>
                </a:gridCol>
                <a:gridCol w="3240616">
                  <a:extLst>
                    <a:ext uri="{9D8B030D-6E8A-4147-A177-3AD203B41FA5}">
                      <a16:colId xmlns:a16="http://schemas.microsoft.com/office/drawing/2014/main" xmlns="" val="52416772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CBEP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Number  of VAs recognised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Number of VAs not recognised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88268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27862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ACLAP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805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ECSA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48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6308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SACPVP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39785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SACPCMP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27626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SACQSP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6B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78136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1323AD3-AA08-71A5-8E98-613C35D31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1480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0204" y="3786145"/>
            <a:ext cx="7560945" cy="2235143"/>
          </a:xfrm>
        </p:spPr>
        <p:txBody>
          <a:bodyPr/>
          <a:lstStyle/>
          <a:p>
            <a:r>
              <a:rPr lang="en-US" sz="4400" b="1" dirty="0">
                <a:solidFill>
                  <a:srgbClr val="996600"/>
                </a:solidFill>
                <a:latin typeface="Myriad Pro" pitchFamily="34" charset="0"/>
              </a:rPr>
              <a:t>THANK YOU</a:t>
            </a:r>
            <a:endParaRPr lang="en-GB" sz="4400" b="1" dirty="0">
              <a:solidFill>
                <a:srgbClr val="996600"/>
              </a:solidFill>
              <a:latin typeface="Myriad Pro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31A860D-DC21-BD86-9B93-57348833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BBAC-3F5A-428C-B270-2B62248C9DFE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923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04E1-8BB9-4E01-B84E-5415293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6" y="53752"/>
            <a:ext cx="9721215" cy="1143000"/>
          </a:xfrm>
        </p:spPr>
        <p:txBody>
          <a:bodyPr>
            <a:normAutofit/>
          </a:bodyPr>
          <a:lstStyle/>
          <a:p>
            <a:pPr algn="ctr"/>
            <a:r>
              <a:rPr lang="en-ZA" sz="2400" dirty="0"/>
              <a:t>CBE’S MANADATE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E3C5EF-B003-4442-A6B0-0DAD6BC33B9E}"/>
              </a:ext>
            </a:extLst>
          </p:cNvPr>
          <p:cNvSpPr txBox="1"/>
          <p:nvPr/>
        </p:nvSpPr>
        <p:spPr>
          <a:xfrm>
            <a:off x="538594" y="804080"/>
            <a:ext cx="961313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The central mandate of the Council for the Built Environment (CBE) is </a:t>
            </a:r>
            <a:r>
              <a:rPr lang="en-ZA" sz="1600" b="1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the </a:t>
            </a:r>
            <a:r>
              <a:rPr lang="en-ZA" sz="1600" b="1" dirty="0">
                <a:solidFill>
                  <a:schemeClr val="accent1"/>
                </a:solidFill>
                <a:latin typeface="+mn-lt"/>
              </a:rPr>
              <a:t>transformation of the built environment sector.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F94CBDB1-8732-4ED4-B1E1-C34A18959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11721"/>
              </p:ext>
            </p:extLst>
          </p:nvPr>
        </p:nvGraphicFramePr>
        <p:xfrm>
          <a:off x="538594" y="908720"/>
          <a:ext cx="9613137" cy="551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CD8089-8D0E-EF29-179A-E48CBD792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812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11A3B-D96A-4A70-B0D3-4217EC4D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/>
              <a:t>VISIONS AND MISSION STATEMENTS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361103-897E-47C8-91EA-284E825779B3}"/>
              </a:ext>
            </a:extLst>
          </p:cNvPr>
          <p:cNvGrpSpPr/>
          <p:nvPr/>
        </p:nvGrpSpPr>
        <p:grpSpPr>
          <a:xfrm>
            <a:off x="1008187" y="1563639"/>
            <a:ext cx="1594165" cy="1190806"/>
            <a:chOff x="1478524" y="1816587"/>
            <a:chExt cx="1934210" cy="120904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1FBB6822-EA9B-4D98-90FD-01047A7C9E22}"/>
                </a:ext>
              </a:extLst>
            </p:cNvPr>
            <p:cNvSpPr/>
            <p:nvPr/>
          </p:nvSpPr>
          <p:spPr>
            <a:xfrm>
              <a:off x="1478524" y="1816587"/>
              <a:ext cx="1934210" cy="1209040"/>
            </a:xfrm>
            <a:custGeom>
              <a:avLst/>
              <a:gdLst/>
              <a:ahLst/>
              <a:cxnLst/>
              <a:rect l="l" t="t" r="r" b="b"/>
              <a:pathLst>
                <a:path w="1934210" h="1209039">
                  <a:moveTo>
                    <a:pt x="970033" y="0"/>
                  </a:moveTo>
                  <a:lnTo>
                    <a:pt x="922815" y="0"/>
                  </a:lnTo>
                  <a:lnTo>
                    <a:pt x="875495" y="2539"/>
                  </a:lnTo>
                  <a:lnTo>
                    <a:pt x="828167" y="7619"/>
                  </a:lnTo>
                  <a:lnTo>
                    <a:pt x="780928" y="13969"/>
                  </a:lnTo>
                  <a:lnTo>
                    <a:pt x="733874" y="22859"/>
                  </a:lnTo>
                  <a:lnTo>
                    <a:pt x="687101" y="34289"/>
                  </a:lnTo>
                  <a:lnTo>
                    <a:pt x="640704" y="48259"/>
                  </a:lnTo>
                  <a:lnTo>
                    <a:pt x="594780" y="64769"/>
                  </a:lnTo>
                  <a:lnTo>
                    <a:pt x="549424" y="82549"/>
                  </a:lnTo>
                  <a:lnTo>
                    <a:pt x="504732" y="101599"/>
                  </a:lnTo>
                  <a:lnTo>
                    <a:pt x="460801" y="123189"/>
                  </a:lnTo>
                  <a:lnTo>
                    <a:pt x="417725" y="147319"/>
                  </a:lnTo>
                  <a:lnTo>
                    <a:pt x="375600" y="172719"/>
                  </a:lnTo>
                  <a:lnTo>
                    <a:pt x="334524" y="200659"/>
                  </a:lnTo>
                  <a:lnTo>
                    <a:pt x="294591" y="229869"/>
                  </a:lnTo>
                  <a:lnTo>
                    <a:pt x="255897" y="260349"/>
                  </a:lnTo>
                  <a:lnTo>
                    <a:pt x="218539" y="293369"/>
                  </a:lnTo>
                  <a:lnTo>
                    <a:pt x="182611" y="327659"/>
                  </a:lnTo>
                  <a:lnTo>
                    <a:pt x="148210" y="363219"/>
                  </a:lnTo>
                  <a:lnTo>
                    <a:pt x="115433" y="401319"/>
                  </a:lnTo>
                  <a:lnTo>
                    <a:pt x="84374" y="439419"/>
                  </a:lnTo>
                  <a:lnTo>
                    <a:pt x="55129" y="480059"/>
                  </a:lnTo>
                  <a:lnTo>
                    <a:pt x="27795" y="521969"/>
                  </a:lnTo>
                  <a:lnTo>
                    <a:pt x="6449" y="566419"/>
                  </a:lnTo>
                  <a:lnTo>
                    <a:pt x="0" y="607059"/>
                  </a:lnTo>
                  <a:lnTo>
                    <a:pt x="7730" y="647699"/>
                  </a:lnTo>
                  <a:lnTo>
                    <a:pt x="28925" y="689609"/>
                  </a:lnTo>
                  <a:lnTo>
                    <a:pt x="54447" y="728979"/>
                  </a:lnTo>
                  <a:lnTo>
                    <a:pt x="81237" y="767079"/>
                  </a:lnTo>
                  <a:lnTo>
                    <a:pt x="109244" y="803909"/>
                  </a:lnTo>
                  <a:lnTo>
                    <a:pt x="138417" y="838199"/>
                  </a:lnTo>
                  <a:lnTo>
                    <a:pt x="168704" y="871219"/>
                  </a:lnTo>
                  <a:lnTo>
                    <a:pt x="200055" y="902969"/>
                  </a:lnTo>
                  <a:lnTo>
                    <a:pt x="232419" y="933449"/>
                  </a:lnTo>
                  <a:lnTo>
                    <a:pt x="265744" y="962659"/>
                  </a:lnTo>
                  <a:lnTo>
                    <a:pt x="299980" y="989329"/>
                  </a:lnTo>
                  <a:lnTo>
                    <a:pt x="335076" y="1014729"/>
                  </a:lnTo>
                  <a:lnTo>
                    <a:pt x="370980" y="1038859"/>
                  </a:lnTo>
                  <a:lnTo>
                    <a:pt x="407642" y="1060449"/>
                  </a:lnTo>
                  <a:lnTo>
                    <a:pt x="445011" y="1082039"/>
                  </a:lnTo>
                  <a:lnTo>
                    <a:pt x="483035" y="1101089"/>
                  </a:lnTo>
                  <a:lnTo>
                    <a:pt x="521664" y="1118870"/>
                  </a:lnTo>
                  <a:lnTo>
                    <a:pt x="600531" y="1149349"/>
                  </a:lnTo>
                  <a:lnTo>
                    <a:pt x="640668" y="1162049"/>
                  </a:lnTo>
                  <a:lnTo>
                    <a:pt x="681205" y="1173480"/>
                  </a:lnTo>
                  <a:lnTo>
                    <a:pt x="722091" y="1183639"/>
                  </a:lnTo>
                  <a:lnTo>
                    <a:pt x="763276" y="1191259"/>
                  </a:lnTo>
                  <a:lnTo>
                    <a:pt x="846337" y="1203959"/>
                  </a:lnTo>
                  <a:lnTo>
                    <a:pt x="929980" y="1209039"/>
                  </a:lnTo>
                  <a:lnTo>
                    <a:pt x="1013797" y="1209039"/>
                  </a:lnTo>
                  <a:lnTo>
                    <a:pt x="1055643" y="1206499"/>
                  </a:lnTo>
                  <a:lnTo>
                    <a:pt x="1138954" y="1196339"/>
                  </a:lnTo>
                  <a:lnTo>
                    <a:pt x="1180318" y="1188720"/>
                  </a:lnTo>
                  <a:lnTo>
                    <a:pt x="1221419" y="1179830"/>
                  </a:lnTo>
                  <a:lnTo>
                    <a:pt x="1262207" y="1169670"/>
                  </a:lnTo>
                  <a:lnTo>
                    <a:pt x="1302629" y="1158239"/>
                  </a:lnTo>
                  <a:lnTo>
                    <a:pt x="1342636" y="1144270"/>
                  </a:lnTo>
                  <a:lnTo>
                    <a:pt x="1382176" y="1129030"/>
                  </a:lnTo>
                  <a:lnTo>
                    <a:pt x="1421199" y="1112520"/>
                  </a:lnTo>
                  <a:lnTo>
                    <a:pt x="1451412" y="1098549"/>
                  </a:lnTo>
                  <a:lnTo>
                    <a:pt x="971189" y="1098549"/>
                  </a:lnTo>
                  <a:lnTo>
                    <a:pt x="923306" y="1096009"/>
                  </a:lnTo>
                  <a:lnTo>
                    <a:pt x="876955" y="1089659"/>
                  </a:lnTo>
                  <a:lnTo>
                    <a:pt x="832314" y="1079499"/>
                  </a:lnTo>
                  <a:lnTo>
                    <a:pt x="789560" y="1065530"/>
                  </a:lnTo>
                  <a:lnTo>
                    <a:pt x="748870" y="1047749"/>
                  </a:lnTo>
                  <a:lnTo>
                    <a:pt x="710419" y="1026159"/>
                  </a:lnTo>
                  <a:lnTo>
                    <a:pt x="674386" y="1002029"/>
                  </a:lnTo>
                  <a:lnTo>
                    <a:pt x="662226" y="991869"/>
                  </a:lnTo>
                  <a:lnTo>
                    <a:pt x="513113" y="991869"/>
                  </a:lnTo>
                  <a:lnTo>
                    <a:pt x="466107" y="969009"/>
                  </a:lnTo>
                  <a:lnTo>
                    <a:pt x="423143" y="943609"/>
                  </a:lnTo>
                  <a:lnTo>
                    <a:pt x="383250" y="915669"/>
                  </a:lnTo>
                  <a:lnTo>
                    <a:pt x="345460" y="886459"/>
                  </a:lnTo>
                  <a:lnTo>
                    <a:pt x="303939" y="849629"/>
                  </a:lnTo>
                  <a:lnTo>
                    <a:pt x="264480" y="812799"/>
                  </a:lnTo>
                  <a:lnTo>
                    <a:pt x="227176" y="772159"/>
                  </a:lnTo>
                  <a:lnTo>
                    <a:pt x="192121" y="730249"/>
                  </a:lnTo>
                  <a:lnTo>
                    <a:pt x="159412" y="687069"/>
                  </a:lnTo>
                  <a:lnTo>
                    <a:pt x="129141" y="641349"/>
                  </a:lnTo>
                  <a:lnTo>
                    <a:pt x="116919" y="609599"/>
                  </a:lnTo>
                  <a:lnTo>
                    <a:pt x="118088" y="593089"/>
                  </a:lnTo>
                  <a:lnTo>
                    <a:pt x="147979" y="537209"/>
                  </a:lnTo>
                  <a:lnTo>
                    <a:pt x="175576" y="499109"/>
                  </a:lnTo>
                  <a:lnTo>
                    <a:pt x="207258" y="459739"/>
                  </a:lnTo>
                  <a:lnTo>
                    <a:pt x="242403" y="420369"/>
                  </a:lnTo>
                  <a:lnTo>
                    <a:pt x="280389" y="383539"/>
                  </a:lnTo>
                  <a:lnTo>
                    <a:pt x="320594" y="346709"/>
                  </a:lnTo>
                  <a:lnTo>
                    <a:pt x="362396" y="312419"/>
                  </a:lnTo>
                  <a:lnTo>
                    <a:pt x="405172" y="281939"/>
                  </a:lnTo>
                  <a:lnTo>
                    <a:pt x="448301" y="253999"/>
                  </a:lnTo>
                  <a:lnTo>
                    <a:pt x="491161" y="228599"/>
                  </a:lnTo>
                  <a:lnTo>
                    <a:pt x="533128" y="209549"/>
                  </a:lnTo>
                  <a:lnTo>
                    <a:pt x="695260" y="209549"/>
                  </a:lnTo>
                  <a:lnTo>
                    <a:pt x="711499" y="198119"/>
                  </a:lnTo>
                  <a:lnTo>
                    <a:pt x="749966" y="176529"/>
                  </a:lnTo>
                  <a:lnTo>
                    <a:pt x="790634" y="158749"/>
                  </a:lnTo>
                  <a:lnTo>
                    <a:pt x="833319" y="143509"/>
                  </a:lnTo>
                  <a:lnTo>
                    <a:pt x="877839" y="133349"/>
                  </a:lnTo>
                  <a:lnTo>
                    <a:pt x="924008" y="126999"/>
                  </a:lnTo>
                  <a:lnTo>
                    <a:pt x="971646" y="124459"/>
                  </a:lnTo>
                  <a:lnTo>
                    <a:pt x="1474850" y="124459"/>
                  </a:lnTo>
                  <a:lnTo>
                    <a:pt x="1446062" y="110489"/>
                  </a:lnTo>
                  <a:lnTo>
                    <a:pt x="1403146" y="90169"/>
                  </a:lnTo>
                  <a:lnTo>
                    <a:pt x="1314185" y="57149"/>
                  </a:lnTo>
                  <a:lnTo>
                    <a:pt x="1221057" y="31749"/>
                  </a:lnTo>
                  <a:lnTo>
                    <a:pt x="1172931" y="21589"/>
                  </a:lnTo>
                  <a:lnTo>
                    <a:pt x="1123765" y="13969"/>
                  </a:lnTo>
                  <a:lnTo>
                    <a:pt x="1073560" y="7619"/>
                  </a:lnTo>
                  <a:lnTo>
                    <a:pt x="1022316" y="2539"/>
                  </a:lnTo>
                  <a:lnTo>
                    <a:pt x="970033" y="0"/>
                  </a:lnTo>
                  <a:close/>
                </a:path>
                <a:path w="1934210" h="1209039">
                  <a:moveTo>
                    <a:pt x="1474850" y="124459"/>
                  </a:moveTo>
                  <a:lnTo>
                    <a:pt x="971646" y="124459"/>
                  </a:lnTo>
                  <a:lnTo>
                    <a:pt x="1018814" y="125729"/>
                  </a:lnTo>
                  <a:lnTo>
                    <a:pt x="1064687" y="132079"/>
                  </a:lnTo>
                  <a:lnTo>
                    <a:pt x="1109065" y="142239"/>
                  </a:lnTo>
                  <a:lnTo>
                    <a:pt x="1151746" y="157479"/>
                  </a:lnTo>
                  <a:lnTo>
                    <a:pt x="1192531" y="175259"/>
                  </a:lnTo>
                  <a:lnTo>
                    <a:pt x="1231217" y="196849"/>
                  </a:lnTo>
                  <a:lnTo>
                    <a:pt x="1267605" y="220979"/>
                  </a:lnTo>
                  <a:lnTo>
                    <a:pt x="1301494" y="250189"/>
                  </a:lnTo>
                  <a:lnTo>
                    <a:pt x="1332683" y="280669"/>
                  </a:lnTo>
                  <a:lnTo>
                    <a:pt x="1360971" y="314959"/>
                  </a:lnTo>
                  <a:lnTo>
                    <a:pt x="1386158" y="350519"/>
                  </a:lnTo>
                  <a:lnTo>
                    <a:pt x="1408042" y="389889"/>
                  </a:lnTo>
                  <a:lnTo>
                    <a:pt x="1426423" y="430529"/>
                  </a:lnTo>
                  <a:lnTo>
                    <a:pt x="1441100" y="472439"/>
                  </a:lnTo>
                  <a:lnTo>
                    <a:pt x="1451873" y="516889"/>
                  </a:lnTo>
                  <a:lnTo>
                    <a:pt x="1458540" y="562609"/>
                  </a:lnTo>
                  <a:lnTo>
                    <a:pt x="1460839" y="609599"/>
                  </a:lnTo>
                  <a:lnTo>
                    <a:pt x="1460846" y="612139"/>
                  </a:lnTo>
                  <a:lnTo>
                    <a:pt x="1458854" y="657859"/>
                  </a:lnTo>
                  <a:lnTo>
                    <a:pt x="1452548" y="704849"/>
                  </a:lnTo>
                  <a:lnTo>
                    <a:pt x="1442166" y="749299"/>
                  </a:lnTo>
                  <a:lnTo>
                    <a:pt x="1427891" y="792479"/>
                  </a:lnTo>
                  <a:lnTo>
                    <a:pt x="1409905" y="833119"/>
                  </a:lnTo>
                  <a:lnTo>
                    <a:pt x="1388391" y="872489"/>
                  </a:lnTo>
                  <a:lnTo>
                    <a:pt x="1363532" y="908049"/>
                  </a:lnTo>
                  <a:lnTo>
                    <a:pt x="1335512" y="942339"/>
                  </a:lnTo>
                  <a:lnTo>
                    <a:pt x="1304511" y="972819"/>
                  </a:lnTo>
                  <a:lnTo>
                    <a:pt x="1270715" y="1000759"/>
                  </a:lnTo>
                  <a:lnTo>
                    <a:pt x="1234304" y="1026159"/>
                  </a:lnTo>
                  <a:lnTo>
                    <a:pt x="1195463" y="1047749"/>
                  </a:lnTo>
                  <a:lnTo>
                    <a:pt x="1154373" y="1065530"/>
                  </a:lnTo>
                  <a:lnTo>
                    <a:pt x="1111218" y="1079499"/>
                  </a:lnTo>
                  <a:lnTo>
                    <a:pt x="1066181" y="1089659"/>
                  </a:lnTo>
                  <a:lnTo>
                    <a:pt x="1019443" y="1096009"/>
                  </a:lnTo>
                  <a:lnTo>
                    <a:pt x="971189" y="1098549"/>
                  </a:lnTo>
                  <a:lnTo>
                    <a:pt x="1451412" y="1098549"/>
                  </a:lnTo>
                  <a:lnTo>
                    <a:pt x="1497486" y="1075689"/>
                  </a:lnTo>
                  <a:lnTo>
                    <a:pt x="1534648" y="1054099"/>
                  </a:lnTo>
                  <a:lnTo>
                    <a:pt x="1571089" y="1031239"/>
                  </a:lnTo>
                  <a:lnTo>
                    <a:pt x="1606758" y="1007109"/>
                  </a:lnTo>
                  <a:lnTo>
                    <a:pt x="1641602" y="981709"/>
                  </a:lnTo>
                  <a:lnTo>
                    <a:pt x="1655498" y="970279"/>
                  </a:lnTo>
                  <a:lnTo>
                    <a:pt x="1449471" y="970279"/>
                  </a:lnTo>
                  <a:lnTo>
                    <a:pt x="1477138" y="925829"/>
                  </a:lnTo>
                  <a:lnTo>
                    <a:pt x="1501201" y="881379"/>
                  </a:lnTo>
                  <a:lnTo>
                    <a:pt x="1521671" y="838199"/>
                  </a:lnTo>
                  <a:lnTo>
                    <a:pt x="1538557" y="793749"/>
                  </a:lnTo>
                  <a:lnTo>
                    <a:pt x="1551871" y="750569"/>
                  </a:lnTo>
                  <a:lnTo>
                    <a:pt x="1561621" y="706119"/>
                  </a:lnTo>
                  <a:lnTo>
                    <a:pt x="1567817" y="662939"/>
                  </a:lnTo>
                  <a:lnTo>
                    <a:pt x="1570471" y="619759"/>
                  </a:lnTo>
                  <a:lnTo>
                    <a:pt x="1569591" y="576579"/>
                  </a:lnTo>
                  <a:lnTo>
                    <a:pt x="1565188" y="533399"/>
                  </a:lnTo>
                  <a:lnTo>
                    <a:pt x="1557272" y="490219"/>
                  </a:lnTo>
                  <a:lnTo>
                    <a:pt x="1545852" y="447039"/>
                  </a:lnTo>
                  <a:lnTo>
                    <a:pt x="1530939" y="403859"/>
                  </a:lnTo>
                  <a:lnTo>
                    <a:pt x="1512543" y="360679"/>
                  </a:lnTo>
                  <a:lnTo>
                    <a:pt x="1490674" y="317499"/>
                  </a:lnTo>
                  <a:lnTo>
                    <a:pt x="1465341" y="275589"/>
                  </a:lnTo>
                  <a:lnTo>
                    <a:pt x="1436555" y="232409"/>
                  </a:lnTo>
                  <a:lnTo>
                    <a:pt x="1641702" y="232409"/>
                  </a:lnTo>
                  <a:lnTo>
                    <a:pt x="1607287" y="205739"/>
                  </a:lnTo>
                  <a:lnTo>
                    <a:pt x="1568548" y="179069"/>
                  </a:lnTo>
                  <a:lnTo>
                    <a:pt x="1528764" y="153669"/>
                  </a:lnTo>
                  <a:lnTo>
                    <a:pt x="1487935" y="130809"/>
                  </a:lnTo>
                  <a:lnTo>
                    <a:pt x="1474850" y="124459"/>
                  </a:lnTo>
                  <a:close/>
                </a:path>
                <a:path w="1934210" h="1209039">
                  <a:moveTo>
                    <a:pt x="695260" y="209549"/>
                  </a:moveTo>
                  <a:lnTo>
                    <a:pt x="533128" y="209549"/>
                  </a:lnTo>
                  <a:lnTo>
                    <a:pt x="501670" y="250189"/>
                  </a:lnTo>
                  <a:lnTo>
                    <a:pt x="473692" y="292099"/>
                  </a:lnTo>
                  <a:lnTo>
                    <a:pt x="449209" y="334009"/>
                  </a:lnTo>
                  <a:lnTo>
                    <a:pt x="428240" y="377189"/>
                  </a:lnTo>
                  <a:lnTo>
                    <a:pt x="410801" y="420369"/>
                  </a:lnTo>
                  <a:lnTo>
                    <a:pt x="396909" y="463549"/>
                  </a:lnTo>
                  <a:lnTo>
                    <a:pt x="386581" y="507999"/>
                  </a:lnTo>
                  <a:lnTo>
                    <a:pt x="379835" y="551179"/>
                  </a:lnTo>
                  <a:lnTo>
                    <a:pt x="376868" y="593089"/>
                  </a:lnTo>
                  <a:lnTo>
                    <a:pt x="376755" y="601979"/>
                  </a:lnTo>
                  <a:lnTo>
                    <a:pt x="377156" y="640079"/>
                  </a:lnTo>
                  <a:lnTo>
                    <a:pt x="381257" y="685799"/>
                  </a:lnTo>
                  <a:lnTo>
                    <a:pt x="389007" y="730249"/>
                  </a:lnTo>
                  <a:lnTo>
                    <a:pt x="400425" y="774699"/>
                  </a:lnTo>
                  <a:lnTo>
                    <a:pt x="415526" y="817879"/>
                  </a:lnTo>
                  <a:lnTo>
                    <a:pt x="434329" y="862329"/>
                  </a:lnTo>
                  <a:lnTo>
                    <a:pt x="456849" y="906779"/>
                  </a:lnTo>
                  <a:lnTo>
                    <a:pt x="483105" y="949959"/>
                  </a:lnTo>
                  <a:lnTo>
                    <a:pt x="513113" y="991869"/>
                  </a:lnTo>
                  <a:lnTo>
                    <a:pt x="662226" y="991869"/>
                  </a:lnTo>
                  <a:lnTo>
                    <a:pt x="640947" y="974089"/>
                  </a:lnTo>
                  <a:lnTo>
                    <a:pt x="610279" y="943609"/>
                  </a:lnTo>
                  <a:lnTo>
                    <a:pt x="582558" y="909319"/>
                  </a:lnTo>
                  <a:lnTo>
                    <a:pt x="557963" y="873759"/>
                  </a:lnTo>
                  <a:lnTo>
                    <a:pt x="536668" y="835659"/>
                  </a:lnTo>
                  <a:lnTo>
                    <a:pt x="518852" y="793749"/>
                  </a:lnTo>
                  <a:lnTo>
                    <a:pt x="504692" y="751839"/>
                  </a:lnTo>
                  <a:lnTo>
                    <a:pt x="494363" y="707389"/>
                  </a:lnTo>
                  <a:lnTo>
                    <a:pt x="488043" y="660399"/>
                  </a:lnTo>
                  <a:lnTo>
                    <a:pt x="486022" y="614679"/>
                  </a:lnTo>
                  <a:lnTo>
                    <a:pt x="486146" y="607059"/>
                  </a:lnTo>
                  <a:lnTo>
                    <a:pt x="488095" y="565149"/>
                  </a:lnTo>
                  <a:lnTo>
                    <a:pt x="494495" y="518159"/>
                  </a:lnTo>
                  <a:lnTo>
                    <a:pt x="504924" y="473709"/>
                  </a:lnTo>
                  <a:lnTo>
                    <a:pt x="519202" y="431799"/>
                  </a:lnTo>
                  <a:lnTo>
                    <a:pt x="537144" y="391159"/>
                  </a:lnTo>
                  <a:lnTo>
                    <a:pt x="558567" y="351789"/>
                  </a:lnTo>
                  <a:lnTo>
                    <a:pt x="583289" y="316229"/>
                  </a:lnTo>
                  <a:lnTo>
                    <a:pt x="611126" y="281939"/>
                  </a:lnTo>
                  <a:lnTo>
                    <a:pt x="641895" y="251459"/>
                  </a:lnTo>
                  <a:lnTo>
                    <a:pt x="675414" y="223519"/>
                  </a:lnTo>
                  <a:lnTo>
                    <a:pt x="695260" y="209549"/>
                  </a:lnTo>
                  <a:close/>
                </a:path>
                <a:path w="1934210" h="1209039">
                  <a:moveTo>
                    <a:pt x="1641702" y="232409"/>
                  </a:moveTo>
                  <a:lnTo>
                    <a:pt x="1436555" y="232409"/>
                  </a:lnTo>
                  <a:lnTo>
                    <a:pt x="1484826" y="255269"/>
                  </a:lnTo>
                  <a:lnTo>
                    <a:pt x="1529326" y="281939"/>
                  </a:lnTo>
                  <a:lnTo>
                    <a:pt x="1571058" y="312419"/>
                  </a:lnTo>
                  <a:lnTo>
                    <a:pt x="1611028" y="345439"/>
                  </a:lnTo>
                  <a:lnTo>
                    <a:pt x="1648926" y="378459"/>
                  </a:lnTo>
                  <a:lnTo>
                    <a:pt x="1684573" y="415289"/>
                  </a:lnTo>
                  <a:lnTo>
                    <a:pt x="1718071" y="453389"/>
                  </a:lnTo>
                  <a:lnTo>
                    <a:pt x="1749527" y="492759"/>
                  </a:lnTo>
                  <a:lnTo>
                    <a:pt x="1779042" y="533399"/>
                  </a:lnTo>
                  <a:lnTo>
                    <a:pt x="1806722" y="576579"/>
                  </a:lnTo>
                  <a:lnTo>
                    <a:pt x="1817142" y="601979"/>
                  </a:lnTo>
                  <a:lnTo>
                    <a:pt x="1816463" y="614679"/>
                  </a:lnTo>
                  <a:lnTo>
                    <a:pt x="1783877" y="670559"/>
                  </a:lnTo>
                  <a:lnTo>
                    <a:pt x="1755693" y="709929"/>
                  </a:lnTo>
                  <a:lnTo>
                    <a:pt x="1725851" y="748029"/>
                  </a:lnTo>
                  <a:lnTo>
                    <a:pt x="1694335" y="784859"/>
                  </a:lnTo>
                  <a:lnTo>
                    <a:pt x="1661129" y="819149"/>
                  </a:lnTo>
                  <a:lnTo>
                    <a:pt x="1626218" y="852169"/>
                  </a:lnTo>
                  <a:lnTo>
                    <a:pt x="1589586" y="883919"/>
                  </a:lnTo>
                  <a:lnTo>
                    <a:pt x="1551218" y="913129"/>
                  </a:lnTo>
                  <a:lnTo>
                    <a:pt x="1511096" y="941069"/>
                  </a:lnTo>
                  <a:lnTo>
                    <a:pt x="1469207" y="966469"/>
                  </a:lnTo>
                  <a:lnTo>
                    <a:pt x="1465676" y="969009"/>
                  </a:lnTo>
                  <a:lnTo>
                    <a:pt x="1460685" y="969009"/>
                  </a:lnTo>
                  <a:lnTo>
                    <a:pt x="1449471" y="970279"/>
                  </a:lnTo>
                  <a:lnTo>
                    <a:pt x="1655498" y="970279"/>
                  </a:lnTo>
                  <a:lnTo>
                    <a:pt x="1708614" y="924559"/>
                  </a:lnTo>
                  <a:lnTo>
                    <a:pt x="1740681" y="894079"/>
                  </a:lnTo>
                  <a:lnTo>
                    <a:pt x="1771719" y="862329"/>
                  </a:lnTo>
                  <a:lnTo>
                    <a:pt x="1801679" y="829309"/>
                  </a:lnTo>
                  <a:lnTo>
                    <a:pt x="1830508" y="793749"/>
                  </a:lnTo>
                  <a:lnTo>
                    <a:pt x="1858157" y="756919"/>
                  </a:lnTo>
                  <a:lnTo>
                    <a:pt x="1884573" y="718819"/>
                  </a:lnTo>
                  <a:lnTo>
                    <a:pt x="1909706" y="679449"/>
                  </a:lnTo>
                  <a:lnTo>
                    <a:pt x="1927900" y="641349"/>
                  </a:lnTo>
                  <a:lnTo>
                    <a:pt x="1933973" y="604519"/>
                  </a:lnTo>
                  <a:lnTo>
                    <a:pt x="1927687" y="568959"/>
                  </a:lnTo>
                  <a:lnTo>
                    <a:pt x="1908805" y="530859"/>
                  </a:lnTo>
                  <a:lnTo>
                    <a:pt x="1879499" y="487679"/>
                  </a:lnTo>
                  <a:lnTo>
                    <a:pt x="1849143" y="445769"/>
                  </a:lnTo>
                  <a:lnTo>
                    <a:pt x="1817737" y="406399"/>
                  </a:lnTo>
                  <a:lnTo>
                    <a:pt x="1785282" y="368299"/>
                  </a:lnTo>
                  <a:lnTo>
                    <a:pt x="1751778" y="331469"/>
                  </a:lnTo>
                  <a:lnTo>
                    <a:pt x="1717226" y="297179"/>
                  </a:lnTo>
                  <a:lnTo>
                    <a:pt x="1681626" y="265429"/>
                  </a:lnTo>
                  <a:lnTo>
                    <a:pt x="1644980" y="234949"/>
                  </a:lnTo>
                  <a:lnTo>
                    <a:pt x="1641702" y="232409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xmlns="" id="{F51A55D1-0DC2-41C3-87F8-30AFE3B23A06}"/>
                </a:ext>
              </a:extLst>
            </p:cNvPr>
            <p:cNvSpPr/>
            <p:nvPr/>
          </p:nvSpPr>
          <p:spPr>
            <a:xfrm>
              <a:off x="2178966" y="2153123"/>
              <a:ext cx="529590" cy="529590"/>
            </a:xfrm>
            <a:custGeom>
              <a:avLst/>
              <a:gdLst/>
              <a:ahLst/>
              <a:cxnLst/>
              <a:rect l="l" t="t" r="r" b="b"/>
              <a:pathLst>
                <a:path w="529589" h="529589">
                  <a:moveTo>
                    <a:pt x="262572" y="0"/>
                  </a:moveTo>
                  <a:lnTo>
                    <a:pt x="215916" y="4651"/>
                  </a:lnTo>
                  <a:lnTo>
                    <a:pt x="171764" y="17406"/>
                  </a:lnTo>
                  <a:lnTo>
                    <a:pt x="130916" y="37455"/>
                  </a:lnTo>
                  <a:lnTo>
                    <a:pt x="94172" y="63989"/>
                  </a:lnTo>
                  <a:lnTo>
                    <a:pt x="62331" y="96198"/>
                  </a:lnTo>
                  <a:lnTo>
                    <a:pt x="36194" y="133274"/>
                  </a:lnTo>
                  <a:lnTo>
                    <a:pt x="16560" y="174407"/>
                  </a:lnTo>
                  <a:lnTo>
                    <a:pt x="4228" y="218788"/>
                  </a:lnTo>
                  <a:lnTo>
                    <a:pt x="0" y="265607"/>
                  </a:lnTo>
                  <a:lnTo>
                    <a:pt x="4351" y="313487"/>
                  </a:lnTo>
                  <a:lnTo>
                    <a:pt x="16743" y="358388"/>
                  </a:lnTo>
                  <a:lnTo>
                    <a:pt x="36454" y="399596"/>
                  </a:lnTo>
                  <a:lnTo>
                    <a:pt x="62757" y="436398"/>
                  </a:lnTo>
                  <a:lnTo>
                    <a:pt x="94930" y="468082"/>
                  </a:lnTo>
                  <a:lnTo>
                    <a:pt x="132248" y="493933"/>
                  </a:lnTo>
                  <a:lnTo>
                    <a:pt x="173987" y="513238"/>
                  </a:lnTo>
                  <a:lnTo>
                    <a:pt x="219422" y="525285"/>
                  </a:lnTo>
                  <a:lnTo>
                    <a:pt x="267830" y="529361"/>
                  </a:lnTo>
                  <a:lnTo>
                    <a:pt x="315291" y="525032"/>
                  </a:lnTo>
                  <a:lnTo>
                    <a:pt x="359796" y="512807"/>
                  </a:lnTo>
                  <a:lnTo>
                    <a:pt x="400640" y="493395"/>
                  </a:lnTo>
                  <a:lnTo>
                    <a:pt x="437118" y="467508"/>
                  </a:lnTo>
                  <a:lnTo>
                    <a:pt x="468524" y="435855"/>
                  </a:lnTo>
                  <a:lnTo>
                    <a:pt x="494154" y="399147"/>
                  </a:lnTo>
                  <a:lnTo>
                    <a:pt x="513303" y="358095"/>
                  </a:lnTo>
                  <a:lnTo>
                    <a:pt x="525265" y="313408"/>
                  </a:lnTo>
                  <a:lnTo>
                    <a:pt x="529336" y="265798"/>
                  </a:lnTo>
                  <a:lnTo>
                    <a:pt x="524899" y="218043"/>
                  </a:lnTo>
                  <a:lnTo>
                    <a:pt x="512332" y="173021"/>
                  </a:lnTo>
                  <a:lnTo>
                    <a:pt x="492418" y="131513"/>
                  </a:lnTo>
                  <a:lnTo>
                    <a:pt x="465943" y="94300"/>
                  </a:lnTo>
                  <a:lnTo>
                    <a:pt x="433689" y="62164"/>
                  </a:lnTo>
                  <a:lnTo>
                    <a:pt x="396441" y="35885"/>
                  </a:lnTo>
                  <a:lnTo>
                    <a:pt x="354983" y="16243"/>
                  </a:lnTo>
                  <a:lnTo>
                    <a:pt x="310098" y="4021"/>
                  </a:lnTo>
                  <a:lnTo>
                    <a:pt x="262572" y="0"/>
                  </a:lnTo>
                  <a:close/>
                </a:path>
              </a:pathLst>
            </a:custGeom>
            <a:solidFill>
              <a:srgbClr val="F582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D7ABFE0-DC4C-4B3D-A2ED-1E8A79C5FB5F}"/>
              </a:ext>
            </a:extLst>
          </p:cNvPr>
          <p:cNvGrpSpPr/>
          <p:nvPr/>
        </p:nvGrpSpPr>
        <p:grpSpPr>
          <a:xfrm>
            <a:off x="4796155" y="1563639"/>
            <a:ext cx="1209040" cy="1209675"/>
            <a:chOff x="5486250" y="1816038"/>
            <a:chExt cx="1209040" cy="120967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4F2DFB13-0253-4CDE-9B72-9025A6000222}"/>
                </a:ext>
              </a:extLst>
            </p:cNvPr>
            <p:cNvSpPr/>
            <p:nvPr/>
          </p:nvSpPr>
          <p:spPr>
            <a:xfrm>
              <a:off x="5486250" y="1816038"/>
              <a:ext cx="1209040" cy="1209675"/>
            </a:xfrm>
            <a:custGeom>
              <a:avLst/>
              <a:gdLst/>
              <a:ahLst/>
              <a:cxnLst/>
              <a:rect l="l" t="t" r="r" b="b"/>
              <a:pathLst>
                <a:path w="1209040" h="1209675">
                  <a:moveTo>
                    <a:pt x="627298" y="0"/>
                  </a:moveTo>
                  <a:lnTo>
                    <a:pt x="575699" y="335"/>
                  </a:lnTo>
                  <a:lnTo>
                    <a:pt x="523764" y="5481"/>
                  </a:lnTo>
                  <a:lnTo>
                    <a:pt x="472298" y="14939"/>
                  </a:lnTo>
                  <a:lnTo>
                    <a:pt x="422828" y="28038"/>
                  </a:lnTo>
                  <a:lnTo>
                    <a:pt x="375389" y="44806"/>
                  </a:lnTo>
                  <a:lnTo>
                    <a:pt x="329933" y="65316"/>
                  </a:lnTo>
                  <a:lnTo>
                    <a:pt x="286746" y="89454"/>
                  </a:lnTo>
                  <a:lnTo>
                    <a:pt x="245613" y="117388"/>
                  </a:lnTo>
                  <a:lnTo>
                    <a:pt x="206654" y="149097"/>
                  </a:lnTo>
                  <a:lnTo>
                    <a:pt x="169903" y="184607"/>
                  </a:lnTo>
                  <a:lnTo>
                    <a:pt x="135398" y="223947"/>
                  </a:lnTo>
                  <a:lnTo>
                    <a:pt x="105492" y="263783"/>
                  </a:lnTo>
                  <a:lnTo>
                    <a:pt x="79263" y="304793"/>
                  </a:lnTo>
                  <a:lnTo>
                    <a:pt x="56725" y="346955"/>
                  </a:lnTo>
                  <a:lnTo>
                    <a:pt x="37897" y="390249"/>
                  </a:lnTo>
                  <a:lnTo>
                    <a:pt x="22796" y="434654"/>
                  </a:lnTo>
                  <a:lnTo>
                    <a:pt x="11439" y="480149"/>
                  </a:lnTo>
                  <a:lnTo>
                    <a:pt x="3842" y="526713"/>
                  </a:lnTo>
                  <a:lnTo>
                    <a:pt x="23" y="574325"/>
                  </a:lnTo>
                  <a:lnTo>
                    <a:pt x="0" y="622965"/>
                  </a:lnTo>
                  <a:lnTo>
                    <a:pt x="3788" y="672612"/>
                  </a:lnTo>
                  <a:lnTo>
                    <a:pt x="11590" y="723580"/>
                  </a:lnTo>
                  <a:lnTo>
                    <a:pt x="23186" y="772669"/>
                  </a:lnTo>
                  <a:lnTo>
                    <a:pt x="38561" y="819859"/>
                  </a:lnTo>
                  <a:lnTo>
                    <a:pt x="57701" y="865130"/>
                  </a:lnTo>
                  <a:lnTo>
                    <a:pt x="80592" y="908461"/>
                  </a:lnTo>
                  <a:lnTo>
                    <a:pt x="107220" y="949833"/>
                  </a:lnTo>
                  <a:lnTo>
                    <a:pt x="137572" y="989226"/>
                  </a:lnTo>
                  <a:lnTo>
                    <a:pt x="171632" y="1026620"/>
                  </a:lnTo>
                  <a:lnTo>
                    <a:pt x="209388" y="1061994"/>
                  </a:lnTo>
                  <a:lnTo>
                    <a:pt x="249238" y="1093909"/>
                  </a:lnTo>
                  <a:lnTo>
                    <a:pt x="290720" y="1121939"/>
                  </a:lnTo>
                  <a:lnTo>
                    <a:pt x="333807" y="1146088"/>
                  </a:lnTo>
                  <a:lnTo>
                    <a:pt x="378469" y="1166355"/>
                  </a:lnTo>
                  <a:lnTo>
                    <a:pt x="424680" y="1182743"/>
                  </a:lnTo>
                  <a:lnTo>
                    <a:pt x="472410" y="1195252"/>
                  </a:lnTo>
                  <a:lnTo>
                    <a:pt x="521631" y="1203884"/>
                  </a:lnTo>
                  <a:lnTo>
                    <a:pt x="572316" y="1208641"/>
                  </a:lnTo>
                  <a:lnTo>
                    <a:pt x="624377" y="1209375"/>
                  </a:lnTo>
                  <a:lnTo>
                    <a:pt x="675281" y="1205828"/>
                  </a:lnTo>
                  <a:lnTo>
                    <a:pt x="725015" y="1198036"/>
                  </a:lnTo>
                  <a:lnTo>
                    <a:pt x="773568" y="1186034"/>
                  </a:lnTo>
                  <a:lnTo>
                    <a:pt x="820926" y="1169856"/>
                  </a:lnTo>
                  <a:lnTo>
                    <a:pt x="867076" y="1149539"/>
                  </a:lnTo>
                  <a:lnTo>
                    <a:pt x="871255" y="1147268"/>
                  </a:lnTo>
                  <a:lnTo>
                    <a:pt x="615480" y="1147268"/>
                  </a:lnTo>
                  <a:lnTo>
                    <a:pt x="566164" y="1145575"/>
                  </a:lnTo>
                  <a:lnTo>
                    <a:pt x="515725" y="1139629"/>
                  </a:lnTo>
                  <a:lnTo>
                    <a:pt x="467483" y="1129714"/>
                  </a:lnTo>
                  <a:lnTo>
                    <a:pt x="421069" y="1115651"/>
                  </a:lnTo>
                  <a:lnTo>
                    <a:pt x="376661" y="1097651"/>
                  </a:lnTo>
                  <a:lnTo>
                    <a:pt x="334436" y="1075924"/>
                  </a:lnTo>
                  <a:lnTo>
                    <a:pt x="294570" y="1050679"/>
                  </a:lnTo>
                  <a:lnTo>
                    <a:pt x="257242" y="1022125"/>
                  </a:lnTo>
                  <a:lnTo>
                    <a:pt x="222628" y="990473"/>
                  </a:lnTo>
                  <a:lnTo>
                    <a:pt x="190906" y="955932"/>
                  </a:lnTo>
                  <a:lnTo>
                    <a:pt x="162253" y="918711"/>
                  </a:lnTo>
                  <a:lnTo>
                    <a:pt x="136847" y="879021"/>
                  </a:lnTo>
                  <a:lnTo>
                    <a:pt x="114865" y="837071"/>
                  </a:lnTo>
                  <a:lnTo>
                    <a:pt x="96483" y="793070"/>
                  </a:lnTo>
                  <a:lnTo>
                    <a:pt x="81880" y="747228"/>
                  </a:lnTo>
                  <a:lnTo>
                    <a:pt x="71232" y="699756"/>
                  </a:lnTo>
                  <a:lnTo>
                    <a:pt x="64717" y="650862"/>
                  </a:lnTo>
                  <a:lnTo>
                    <a:pt x="62512" y="600756"/>
                  </a:lnTo>
                  <a:lnTo>
                    <a:pt x="62183" y="580577"/>
                  </a:lnTo>
                  <a:lnTo>
                    <a:pt x="63241" y="559128"/>
                  </a:lnTo>
                  <a:lnTo>
                    <a:pt x="69561" y="514472"/>
                  </a:lnTo>
                  <a:lnTo>
                    <a:pt x="81302" y="465460"/>
                  </a:lnTo>
                  <a:lnTo>
                    <a:pt x="96006" y="419071"/>
                  </a:lnTo>
                  <a:lnTo>
                    <a:pt x="113676" y="375315"/>
                  </a:lnTo>
                  <a:lnTo>
                    <a:pt x="134315" y="334198"/>
                  </a:lnTo>
                  <a:lnTo>
                    <a:pt x="157926" y="295730"/>
                  </a:lnTo>
                  <a:lnTo>
                    <a:pt x="184512" y="259918"/>
                  </a:lnTo>
                  <a:lnTo>
                    <a:pt x="214076" y="226771"/>
                  </a:lnTo>
                  <a:lnTo>
                    <a:pt x="246620" y="196296"/>
                  </a:lnTo>
                  <a:lnTo>
                    <a:pt x="282148" y="168502"/>
                  </a:lnTo>
                  <a:lnTo>
                    <a:pt x="320662" y="143397"/>
                  </a:lnTo>
                  <a:lnTo>
                    <a:pt x="362166" y="120989"/>
                  </a:lnTo>
                  <a:lnTo>
                    <a:pt x="406663" y="101287"/>
                  </a:lnTo>
                  <a:lnTo>
                    <a:pt x="454155" y="84297"/>
                  </a:lnTo>
                  <a:lnTo>
                    <a:pt x="499123" y="72478"/>
                  </a:lnTo>
                  <a:lnTo>
                    <a:pt x="544800" y="65316"/>
                  </a:lnTo>
                  <a:lnTo>
                    <a:pt x="591074" y="62561"/>
                  </a:lnTo>
                  <a:lnTo>
                    <a:pt x="806000" y="62561"/>
                  </a:lnTo>
                  <a:lnTo>
                    <a:pt x="806633" y="52816"/>
                  </a:lnTo>
                  <a:lnTo>
                    <a:pt x="729420" y="13218"/>
                  </a:lnTo>
                  <a:lnTo>
                    <a:pt x="678543" y="4339"/>
                  </a:lnTo>
                  <a:lnTo>
                    <a:pt x="627298" y="0"/>
                  </a:lnTo>
                  <a:close/>
                </a:path>
                <a:path w="1209040" h="1209675">
                  <a:moveTo>
                    <a:pt x="1154446" y="402648"/>
                  </a:moveTo>
                  <a:lnTo>
                    <a:pt x="1122012" y="424318"/>
                  </a:lnTo>
                  <a:lnTo>
                    <a:pt x="1120711" y="431952"/>
                  </a:lnTo>
                  <a:lnTo>
                    <a:pt x="1121263" y="439784"/>
                  </a:lnTo>
                  <a:lnTo>
                    <a:pt x="1123191" y="447848"/>
                  </a:lnTo>
                  <a:lnTo>
                    <a:pt x="1136294" y="499993"/>
                  </a:lnTo>
                  <a:lnTo>
                    <a:pt x="1144309" y="552664"/>
                  </a:lnTo>
                  <a:lnTo>
                    <a:pt x="1146931" y="605835"/>
                  </a:lnTo>
                  <a:lnTo>
                    <a:pt x="1143854" y="659480"/>
                  </a:lnTo>
                  <a:lnTo>
                    <a:pt x="1136061" y="710324"/>
                  </a:lnTo>
                  <a:lnTo>
                    <a:pt x="1124251" y="759181"/>
                  </a:lnTo>
                  <a:lnTo>
                    <a:pt x="1108377" y="806002"/>
                  </a:lnTo>
                  <a:lnTo>
                    <a:pt x="1088393" y="850736"/>
                  </a:lnTo>
                  <a:lnTo>
                    <a:pt x="1064251" y="893334"/>
                  </a:lnTo>
                  <a:lnTo>
                    <a:pt x="1035905" y="933747"/>
                  </a:lnTo>
                  <a:lnTo>
                    <a:pt x="1003306" y="971924"/>
                  </a:lnTo>
                  <a:lnTo>
                    <a:pt x="966409" y="1007816"/>
                  </a:lnTo>
                  <a:lnTo>
                    <a:pt x="927025" y="1040110"/>
                  </a:lnTo>
                  <a:lnTo>
                    <a:pt x="886308" y="1068160"/>
                  </a:lnTo>
                  <a:lnTo>
                    <a:pt x="844284" y="1091965"/>
                  </a:lnTo>
                  <a:lnTo>
                    <a:pt x="800980" y="1111523"/>
                  </a:lnTo>
                  <a:lnTo>
                    <a:pt x="756421" y="1126834"/>
                  </a:lnTo>
                  <a:lnTo>
                    <a:pt x="710634" y="1137896"/>
                  </a:lnTo>
                  <a:lnTo>
                    <a:pt x="663645" y="1144707"/>
                  </a:lnTo>
                  <a:lnTo>
                    <a:pt x="615480" y="1147268"/>
                  </a:lnTo>
                  <a:lnTo>
                    <a:pt x="871255" y="1147268"/>
                  </a:lnTo>
                  <a:lnTo>
                    <a:pt x="912006" y="1125118"/>
                  </a:lnTo>
                  <a:lnTo>
                    <a:pt x="955703" y="1096627"/>
                  </a:lnTo>
                  <a:lnTo>
                    <a:pt x="996146" y="1065394"/>
                  </a:lnTo>
                  <a:lnTo>
                    <a:pt x="1033296" y="1031340"/>
                  </a:lnTo>
                  <a:lnTo>
                    <a:pt x="1067149" y="994494"/>
                  </a:lnTo>
                  <a:lnTo>
                    <a:pt x="1097703" y="954883"/>
                  </a:lnTo>
                  <a:lnTo>
                    <a:pt x="1124953" y="912536"/>
                  </a:lnTo>
                  <a:lnTo>
                    <a:pt x="1148896" y="867481"/>
                  </a:lnTo>
                  <a:lnTo>
                    <a:pt x="1168973" y="821183"/>
                  </a:lnTo>
                  <a:lnTo>
                    <a:pt x="1185038" y="774180"/>
                  </a:lnTo>
                  <a:lnTo>
                    <a:pt x="1197069" y="726484"/>
                  </a:lnTo>
                  <a:lnTo>
                    <a:pt x="1205043" y="678105"/>
                  </a:lnTo>
                  <a:lnTo>
                    <a:pt x="1208939" y="629051"/>
                  </a:lnTo>
                  <a:lnTo>
                    <a:pt x="1208734" y="579334"/>
                  </a:lnTo>
                  <a:lnTo>
                    <a:pt x="1204407" y="528963"/>
                  </a:lnTo>
                  <a:lnTo>
                    <a:pt x="1195500" y="476916"/>
                  </a:lnTo>
                  <a:lnTo>
                    <a:pt x="1181687" y="425927"/>
                  </a:lnTo>
                  <a:lnTo>
                    <a:pt x="1164065" y="405019"/>
                  </a:lnTo>
                  <a:lnTo>
                    <a:pt x="1154446" y="402648"/>
                  </a:lnTo>
                  <a:close/>
                </a:path>
                <a:path w="1209040" h="1209675">
                  <a:moveTo>
                    <a:pt x="806000" y="62561"/>
                  </a:moveTo>
                  <a:lnTo>
                    <a:pt x="591074" y="62561"/>
                  </a:lnTo>
                  <a:lnTo>
                    <a:pt x="637835" y="63965"/>
                  </a:lnTo>
                  <a:lnTo>
                    <a:pt x="670150" y="67154"/>
                  </a:lnTo>
                  <a:lnTo>
                    <a:pt x="702102" y="72018"/>
                  </a:lnTo>
                  <a:lnTo>
                    <a:pt x="733727" y="78590"/>
                  </a:lnTo>
                  <a:lnTo>
                    <a:pt x="765064" y="86901"/>
                  </a:lnTo>
                  <a:lnTo>
                    <a:pt x="778901" y="88470"/>
                  </a:lnTo>
                  <a:lnTo>
                    <a:pt x="790853" y="84998"/>
                  </a:lnTo>
                  <a:lnTo>
                    <a:pt x="800102" y="77041"/>
                  </a:lnTo>
                  <a:lnTo>
                    <a:pt x="805831" y="65159"/>
                  </a:lnTo>
                  <a:lnTo>
                    <a:pt x="806000" y="6256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xmlns="" id="{C65F2D46-7962-4650-B2B8-704744B8D701}"/>
                </a:ext>
              </a:extLst>
            </p:cNvPr>
            <p:cNvSpPr/>
            <p:nvPr/>
          </p:nvSpPr>
          <p:spPr>
            <a:xfrm>
              <a:off x="5670822" y="1996153"/>
              <a:ext cx="843280" cy="845819"/>
            </a:xfrm>
            <a:custGeom>
              <a:avLst/>
              <a:gdLst/>
              <a:ahLst/>
              <a:cxnLst/>
              <a:rect l="l" t="t" r="r" b="b"/>
              <a:pathLst>
                <a:path w="843279" h="845819">
                  <a:moveTo>
                    <a:pt x="423456" y="0"/>
                  </a:moveTo>
                  <a:lnTo>
                    <a:pt x="376482" y="2534"/>
                  </a:lnTo>
                  <a:lnTo>
                    <a:pt x="305570" y="16745"/>
                  </a:lnTo>
                  <a:lnTo>
                    <a:pt x="260455" y="32442"/>
                  </a:lnTo>
                  <a:lnTo>
                    <a:pt x="218099" y="52724"/>
                  </a:lnTo>
                  <a:lnTo>
                    <a:pt x="178745" y="77259"/>
                  </a:lnTo>
                  <a:lnTo>
                    <a:pt x="142638" y="105713"/>
                  </a:lnTo>
                  <a:lnTo>
                    <a:pt x="110023" y="137752"/>
                  </a:lnTo>
                  <a:lnTo>
                    <a:pt x="81143" y="173044"/>
                  </a:lnTo>
                  <a:lnTo>
                    <a:pt x="56243" y="211256"/>
                  </a:lnTo>
                  <a:lnTo>
                    <a:pt x="35568" y="252053"/>
                  </a:lnTo>
                  <a:lnTo>
                    <a:pt x="19361" y="295104"/>
                  </a:lnTo>
                  <a:lnTo>
                    <a:pt x="7868" y="340074"/>
                  </a:lnTo>
                  <a:lnTo>
                    <a:pt x="1333" y="386630"/>
                  </a:lnTo>
                  <a:lnTo>
                    <a:pt x="0" y="434439"/>
                  </a:lnTo>
                  <a:lnTo>
                    <a:pt x="4113" y="483169"/>
                  </a:lnTo>
                  <a:lnTo>
                    <a:pt x="13145" y="528758"/>
                  </a:lnTo>
                  <a:lnTo>
                    <a:pt x="26991" y="572540"/>
                  </a:lnTo>
                  <a:lnTo>
                    <a:pt x="45397" y="614204"/>
                  </a:lnTo>
                  <a:lnTo>
                    <a:pt x="68109" y="653437"/>
                  </a:lnTo>
                  <a:lnTo>
                    <a:pt x="94873" y="689926"/>
                  </a:lnTo>
                  <a:lnTo>
                    <a:pt x="125435" y="723359"/>
                  </a:lnTo>
                  <a:lnTo>
                    <a:pt x="159543" y="753425"/>
                  </a:lnTo>
                  <a:lnTo>
                    <a:pt x="196941" y="779810"/>
                  </a:lnTo>
                  <a:lnTo>
                    <a:pt x="237377" y="802203"/>
                  </a:lnTo>
                  <a:lnTo>
                    <a:pt x="280596" y="820290"/>
                  </a:lnTo>
                  <a:lnTo>
                    <a:pt x="326345" y="833761"/>
                  </a:lnTo>
                  <a:lnTo>
                    <a:pt x="374371" y="842302"/>
                  </a:lnTo>
                  <a:lnTo>
                    <a:pt x="424419" y="845601"/>
                  </a:lnTo>
                  <a:lnTo>
                    <a:pt x="445815" y="844460"/>
                  </a:lnTo>
                  <a:lnTo>
                    <a:pt x="516671" y="834049"/>
                  </a:lnTo>
                  <a:lnTo>
                    <a:pt x="562213" y="821051"/>
                  </a:lnTo>
                  <a:lnTo>
                    <a:pt x="605245" y="803483"/>
                  </a:lnTo>
                  <a:lnTo>
                    <a:pt x="644945" y="781712"/>
                  </a:lnTo>
                  <a:lnTo>
                    <a:pt x="401057" y="781712"/>
                  </a:lnTo>
                  <a:lnTo>
                    <a:pt x="354823" y="775891"/>
                  </a:lnTo>
                  <a:lnTo>
                    <a:pt x="308269" y="763862"/>
                  </a:lnTo>
                  <a:lnTo>
                    <a:pt x="264816" y="746374"/>
                  </a:lnTo>
                  <a:lnTo>
                    <a:pt x="224764" y="723868"/>
                  </a:lnTo>
                  <a:lnTo>
                    <a:pt x="188410" y="696785"/>
                  </a:lnTo>
                  <a:lnTo>
                    <a:pt x="156054" y="665565"/>
                  </a:lnTo>
                  <a:lnTo>
                    <a:pt x="127993" y="630648"/>
                  </a:lnTo>
                  <a:lnTo>
                    <a:pt x="104526" y="592474"/>
                  </a:lnTo>
                  <a:lnTo>
                    <a:pt x="85952" y="551484"/>
                  </a:lnTo>
                  <a:lnTo>
                    <a:pt x="72568" y="508118"/>
                  </a:lnTo>
                  <a:lnTo>
                    <a:pt x="64674" y="462817"/>
                  </a:lnTo>
                  <a:lnTo>
                    <a:pt x="62567" y="416021"/>
                  </a:lnTo>
                  <a:lnTo>
                    <a:pt x="66546" y="368170"/>
                  </a:lnTo>
                  <a:lnTo>
                    <a:pt x="77251" y="319687"/>
                  </a:lnTo>
                  <a:lnTo>
                    <a:pt x="94313" y="274004"/>
                  </a:lnTo>
                  <a:lnTo>
                    <a:pt x="117177" y="231580"/>
                  </a:lnTo>
                  <a:lnTo>
                    <a:pt x="145293" y="192876"/>
                  </a:lnTo>
                  <a:lnTo>
                    <a:pt x="178106" y="158349"/>
                  </a:lnTo>
                  <a:lnTo>
                    <a:pt x="215064" y="128460"/>
                  </a:lnTo>
                  <a:lnTo>
                    <a:pt x="255615" y="103667"/>
                  </a:lnTo>
                  <a:lnTo>
                    <a:pt x="299205" y="84429"/>
                  </a:lnTo>
                  <a:lnTo>
                    <a:pt x="345281" y="71206"/>
                  </a:lnTo>
                  <a:lnTo>
                    <a:pt x="393291" y="64457"/>
                  </a:lnTo>
                  <a:lnTo>
                    <a:pt x="445246" y="64457"/>
                  </a:lnTo>
                  <a:lnTo>
                    <a:pt x="457310" y="63593"/>
                  </a:lnTo>
                  <a:lnTo>
                    <a:pt x="468814" y="58349"/>
                  </a:lnTo>
                  <a:lnTo>
                    <a:pt x="476595" y="49383"/>
                  </a:lnTo>
                  <a:lnTo>
                    <a:pt x="480058" y="37170"/>
                  </a:lnTo>
                  <a:lnTo>
                    <a:pt x="478275" y="24571"/>
                  </a:lnTo>
                  <a:lnTo>
                    <a:pt x="471484" y="13891"/>
                  </a:lnTo>
                  <a:lnTo>
                    <a:pt x="460747" y="6031"/>
                  </a:lnTo>
                  <a:lnTo>
                    <a:pt x="447127" y="1890"/>
                  </a:lnTo>
                  <a:lnTo>
                    <a:pt x="423456" y="0"/>
                  </a:lnTo>
                  <a:close/>
                </a:path>
                <a:path w="843279" h="845819">
                  <a:moveTo>
                    <a:pt x="808543" y="363370"/>
                  </a:moveTo>
                  <a:lnTo>
                    <a:pt x="795827" y="367035"/>
                  </a:lnTo>
                  <a:lnTo>
                    <a:pt x="786264" y="375120"/>
                  </a:lnTo>
                  <a:lnTo>
                    <a:pt x="780726" y="386858"/>
                  </a:lnTo>
                  <a:lnTo>
                    <a:pt x="780083" y="401482"/>
                  </a:lnTo>
                  <a:lnTo>
                    <a:pt x="781585" y="421284"/>
                  </a:lnTo>
                  <a:lnTo>
                    <a:pt x="781178" y="440937"/>
                  </a:lnTo>
                  <a:lnTo>
                    <a:pt x="776577" y="479943"/>
                  </a:lnTo>
                  <a:lnTo>
                    <a:pt x="766603" y="524511"/>
                  </a:lnTo>
                  <a:lnTo>
                    <a:pt x="751437" y="566576"/>
                  </a:lnTo>
                  <a:lnTo>
                    <a:pt x="731476" y="605830"/>
                  </a:lnTo>
                  <a:lnTo>
                    <a:pt x="707112" y="641963"/>
                  </a:lnTo>
                  <a:lnTo>
                    <a:pt x="678741" y="674668"/>
                  </a:lnTo>
                  <a:lnTo>
                    <a:pt x="646756" y="703637"/>
                  </a:lnTo>
                  <a:lnTo>
                    <a:pt x="611553" y="728560"/>
                  </a:lnTo>
                  <a:lnTo>
                    <a:pt x="573525" y="749131"/>
                  </a:lnTo>
                  <a:lnTo>
                    <a:pt x="533067" y="765039"/>
                  </a:lnTo>
                  <a:lnTo>
                    <a:pt x="490574" y="775978"/>
                  </a:lnTo>
                  <a:lnTo>
                    <a:pt x="446439" y="781638"/>
                  </a:lnTo>
                  <a:lnTo>
                    <a:pt x="401057" y="781712"/>
                  </a:lnTo>
                  <a:lnTo>
                    <a:pt x="644945" y="781712"/>
                  </a:lnTo>
                  <a:lnTo>
                    <a:pt x="683545" y="754429"/>
                  </a:lnTo>
                  <a:lnTo>
                    <a:pt x="718696" y="722839"/>
                  </a:lnTo>
                  <a:lnTo>
                    <a:pt x="751101" y="686470"/>
                  </a:lnTo>
                  <a:lnTo>
                    <a:pt x="781844" y="643228"/>
                  </a:lnTo>
                  <a:lnTo>
                    <a:pt x="806492" y="597941"/>
                  </a:lnTo>
                  <a:lnTo>
                    <a:pt x="824958" y="550626"/>
                  </a:lnTo>
                  <a:lnTo>
                    <a:pt x="837159" y="501303"/>
                  </a:lnTo>
                  <a:lnTo>
                    <a:pt x="843010" y="449986"/>
                  </a:lnTo>
                  <a:lnTo>
                    <a:pt x="842427" y="396695"/>
                  </a:lnTo>
                  <a:lnTo>
                    <a:pt x="839078" y="382061"/>
                  </a:lnTo>
                  <a:lnTo>
                    <a:pt x="831824" y="371260"/>
                  </a:lnTo>
                  <a:lnTo>
                    <a:pt x="821401" y="364844"/>
                  </a:lnTo>
                  <a:lnTo>
                    <a:pt x="808543" y="363370"/>
                  </a:lnTo>
                  <a:close/>
                </a:path>
                <a:path w="843279" h="845819">
                  <a:moveTo>
                    <a:pt x="445246" y="64457"/>
                  </a:moveTo>
                  <a:lnTo>
                    <a:pt x="393291" y="64457"/>
                  </a:lnTo>
                  <a:lnTo>
                    <a:pt x="442682" y="64640"/>
                  </a:lnTo>
                  <a:lnTo>
                    <a:pt x="445246" y="6445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xmlns="" id="{D247F4E0-474D-4CB0-BB22-065B94DDAB06}"/>
                </a:ext>
              </a:extLst>
            </p:cNvPr>
            <p:cNvSpPr/>
            <p:nvPr/>
          </p:nvSpPr>
          <p:spPr>
            <a:xfrm>
              <a:off x="6060902" y="1876717"/>
              <a:ext cx="574040" cy="574040"/>
            </a:xfrm>
            <a:custGeom>
              <a:avLst/>
              <a:gdLst/>
              <a:ahLst/>
              <a:cxnLst/>
              <a:rect l="l" t="t" r="r" b="b"/>
              <a:pathLst>
                <a:path w="574040" h="574039">
                  <a:moveTo>
                    <a:pt x="423580" y="0"/>
                  </a:moveTo>
                  <a:lnTo>
                    <a:pt x="413664" y="1386"/>
                  </a:lnTo>
                  <a:lnTo>
                    <a:pt x="404534" y="5883"/>
                  </a:lnTo>
                  <a:lnTo>
                    <a:pt x="396116" y="12908"/>
                  </a:lnTo>
                  <a:lnTo>
                    <a:pt x="289816" y="119245"/>
                  </a:lnTo>
                  <a:lnTo>
                    <a:pt x="224653" y="184282"/>
                  </a:lnTo>
                  <a:lnTo>
                    <a:pt x="218657" y="191436"/>
                  </a:lnTo>
                  <a:lnTo>
                    <a:pt x="214471" y="199206"/>
                  </a:lnTo>
                  <a:lnTo>
                    <a:pt x="212051" y="207712"/>
                  </a:lnTo>
                  <a:lnTo>
                    <a:pt x="211421" y="216201"/>
                  </a:lnTo>
                  <a:lnTo>
                    <a:pt x="211421" y="225875"/>
                  </a:lnTo>
                  <a:lnTo>
                    <a:pt x="211531" y="287152"/>
                  </a:lnTo>
                  <a:lnTo>
                    <a:pt x="211712" y="303040"/>
                  </a:lnTo>
                  <a:lnTo>
                    <a:pt x="211195" y="310576"/>
                  </a:lnTo>
                  <a:lnTo>
                    <a:pt x="209265" y="317245"/>
                  </a:lnTo>
                  <a:lnTo>
                    <a:pt x="205866" y="323314"/>
                  </a:lnTo>
                  <a:lnTo>
                    <a:pt x="200942" y="329049"/>
                  </a:lnTo>
                  <a:lnTo>
                    <a:pt x="167429" y="362361"/>
                  </a:lnTo>
                  <a:lnTo>
                    <a:pt x="12474" y="517289"/>
                  </a:lnTo>
                  <a:lnTo>
                    <a:pt x="8232" y="521213"/>
                  </a:lnTo>
                  <a:lnTo>
                    <a:pt x="5248" y="525887"/>
                  </a:lnTo>
                  <a:lnTo>
                    <a:pt x="1189" y="534534"/>
                  </a:lnTo>
                  <a:lnTo>
                    <a:pt x="0" y="543224"/>
                  </a:lnTo>
                  <a:lnTo>
                    <a:pt x="1672" y="551820"/>
                  </a:lnTo>
                  <a:lnTo>
                    <a:pt x="6200" y="560189"/>
                  </a:lnTo>
                  <a:lnTo>
                    <a:pt x="12938" y="567368"/>
                  </a:lnTo>
                  <a:lnTo>
                    <a:pt x="20783" y="571832"/>
                  </a:lnTo>
                  <a:lnTo>
                    <a:pt x="29700" y="573491"/>
                  </a:lnTo>
                  <a:lnTo>
                    <a:pt x="39652" y="572254"/>
                  </a:lnTo>
                  <a:lnTo>
                    <a:pt x="137777" y="481056"/>
                  </a:lnTo>
                  <a:lnTo>
                    <a:pt x="176799" y="441848"/>
                  </a:lnTo>
                  <a:lnTo>
                    <a:pt x="215064" y="401935"/>
                  </a:lnTo>
                  <a:lnTo>
                    <a:pt x="235896" y="381803"/>
                  </a:lnTo>
                  <a:lnTo>
                    <a:pt x="258146" y="366975"/>
                  </a:lnTo>
                  <a:lnTo>
                    <a:pt x="283202" y="359733"/>
                  </a:lnTo>
                  <a:lnTo>
                    <a:pt x="373023" y="359733"/>
                  </a:lnTo>
                  <a:lnTo>
                    <a:pt x="374594" y="359286"/>
                  </a:lnTo>
                  <a:lnTo>
                    <a:pt x="383200" y="354529"/>
                  </a:lnTo>
                  <a:lnTo>
                    <a:pt x="391175" y="347744"/>
                  </a:lnTo>
                  <a:lnTo>
                    <a:pt x="438688" y="300004"/>
                  </a:lnTo>
                  <a:lnTo>
                    <a:pt x="346941" y="300004"/>
                  </a:lnTo>
                  <a:lnTo>
                    <a:pt x="338242" y="299763"/>
                  </a:lnTo>
                  <a:lnTo>
                    <a:pt x="278232" y="299750"/>
                  </a:lnTo>
                  <a:lnTo>
                    <a:pt x="274107" y="296220"/>
                  </a:lnTo>
                  <a:lnTo>
                    <a:pt x="274221" y="287152"/>
                  </a:lnTo>
                  <a:lnTo>
                    <a:pt x="274344" y="273064"/>
                  </a:lnTo>
                  <a:lnTo>
                    <a:pt x="274323" y="225875"/>
                  </a:lnTo>
                  <a:lnTo>
                    <a:pt x="275809" y="221607"/>
                  </a:lnTo>
                  <a:lnTo>
                    <a:pt x="390286" y="106749"/>
                  </a:lnTo>
                  <a:lnTo>
                    <a:pt x="454922" y="106749"/>
                  </a:lnTo>
                  <a:lnTo>
                    <a:pt x="454663" y="97008"/>
                  </a:lnTo>
                  <a:lnTo>
                    <a:pt x="454700" y="51557"/>
                  </a:lnTo>
                  <a:lnTo>
                    <a:pt x="443904" y="8018"/>
                  </a:lnTo>
                  <a:lnTo>
                    <a:pt x="434355" y="2304"/>
                  </a:lnTo>
                  <a:lnTo>
                    <a:pt x="423580" y="0"/>
                  </a:lnTo>
                  <a:close/>
                </a:path>
                <a:path w="574040" h="574039">
                  <a:moveTo>
                    <a:pt x="361070" y="362180"/>
                  </a:moveTo>
                  <a:lnTo>
                    <a:pt x="333602" y="362180"/>
                  </a:lnTo>
                  <a:lnTo>
                    <a:pt x="344172" y="362201"/>
                  </a:lnTo>
                  <a:lnTo>
                    <a:pt x="354726" y="362514"/>
                  </a:lnTo>
                  <a:lnTo>
                    <a:pt x="361070" y="362180"/>
                  </a:lnTo>
                  <a:close/>
                </a:path>
                <a:path w="574040" h="574039">
                  <a:moveTo>
                    <a:pt x="373023" y="359733"/>
                  </a:moveTo>
                  <a:lnTo>
                    <a:pt x="283202" y="359733"/>
                  </a:lnTo>
                  <a:lnTo>
                    <a:pt x="312448" y="362361"/>
                  </a:lnTo>
                  <a:lnTo>
                    <a:pt x="361070" y="362180"/>
                  </a:lnTo>
                  <a:lnTo>
                    <a:pt x="365167" y="361965"/>
                  </a:lnTo>
                  <a:lnTo>
                    <a:pt x="373023" y="359733"/>
                  </a:lnTo>
                  <a:close/>
                </a:path>
                <a:path w="574040" h="574039">
                  <a:moveTo>
                    <a:pt x="556865" y="181920"/>
                  </a:moveTo>
                  <a:lnTo>
                    <a:pt x="463629" y="181920"/>
                  </a:lnTo>
                  <a:lnTo>
                    <a:pt x="465674" y="185260"/>
                  </a:lnTo>
                  <a:lnTo>
                    <a:pt x="434293" y="216201"/>
                  </a:lnTo>
                  <a:lnTo>
                    <a:pt x="375993" y="274327"/>
                  </a:lnTo>
                  <a:lnTo>
                    <a:pt x="353799" y="296956"/>
                  </a:lnTo>
                  <a:lnTo>
                    <a:pt x="346941" y="300004"/>
                  </a:lnTo>
                  <a:lnTo>
                    <a:pt x="438688" y="300004"/>
                  </a:lnTo>
                  <a:lnTo>
                    <a:pt x="556865" y="181920"/>
                  </a:lnTo>
                  <a:close/>
                </a:path>
                <a:path w="574040" h="574039">
                  <a:moveTo>
                    <a:pt x="312423" y="299433"/>
                  </a:moveTo>
                  <a:lnTo>
                    <a:pt x="278247" y="299763"/>
                  </a:lnTo>
                  <a:lnTo>
                    <a:pt x="338242" y="299763"/>
                  </a:lnTo>
                  <a:lnTo>
                    <a:pt x="325105" y="299502"/>
                  </a:lnTo>
                  <a:lnTo>
                    <a:pt x="312423" y="299433"/>
                  </a:lnTo>
                  <a:close/>
                </a:path>
                <a:path w="574040" h="574039">
                  <a:moveTo>
                    <a:pt x="454922" y="106749"/>
                  </a:moveTo>
                  <a:lnTo>
                    <a:pt x="390286" y="106749"/>
                  </a:lnTo>
                  <a:lnTo>
                    <a:pt x="391777" y="117409"/>
                  </a:lnTo>
                  <a:lnTo>
                    <a:pt x="391974" y="123187"/>
                  </a:lnTo>
                  <a:lnTo>
                    <a:pt x="392086" y="129141"/>
                  </a:lnTo>
                  <a:lnTo>
                    <a:pt x="391940" y="136986"/>
                  </a:lnTo>
                  <a:lnTo>
                    <a:pt x="391874" y="146296"/>
                  </a:lnTo>
                  <a:lnTo>
                    <a:pt x="411578" y="179667"/>
                  </a:lnTo>
                  <a:lnTo>
                    <a:pt x="436236" y="181941"/>
                  </a:lnTo>
                  <a:lnTo>
                    <a:pt x="556865" y="181920"/>
                  </a:lnTo>
                  <a:lnTo>
                    <a:pt x="559539" y="179253"/>
                  </a:lnTo>
                  <a:lnTo>
                    <a:pt x="567166" y="170363"/>
                  </a:lnTo>
                  <a:lnTo>
                    <a:pt x="572217" y="160778"/>
                  </a:lnTo>
                  <a:lnTo>
                    <a:pt x="573862" y="150321"/>
                  </a:lnTo>
                  <a:lnTo>
                    <a:pt x="571274" y="138816"/>
                  </a:lnTo>
                  <a:lnTo>
                    <a:pt x="535295" y="119245"/>
                  </a:lnTo>
                  <a:lnTo>
                    <a:pt x="476100" y="119156"/>
                  </a:lnTo>
                  <a:lnTo>
                    <a:pt x="463708" y="118801"/>
                  </a:lnTo>
                  <a:lnTo>
                    <a:pt x="457347" y="116374"/>
                  </a:lnTo>
                  <a:lnTo>
                    <a:pt x="455003" y="109800"/>
                  </a:lnTo>
                  <a:lnTo>
                    <a:pt x="454922" y="106749"/>
                  </a:lnTo>
                  <a:close/>
                </a:path>
                <a:path w="574040" h="574039">
                  <a:moveTo>
                    <a:pt x="505693" y="119125"/>
                  </a:moveTo>
                  <a:lnTo>
                    <a:pt x="476100" y="119156"/>
                  </a:lnTo>
                  <a:lnTo>
                    <a:pt x="522543" y="119156"/>
                  </a:lnTo>
                  <a:lnTo>
                    <a:pt x="505693" y="119125"/>
                  </a:lnTo>
                  <a:close/>
                </a:path>
              </a:pathLst>
            </a:custGeom>
            <a:solidFill>
              <a:srgbClr val="F5822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xmlns="" id="{79CD1796-2080-488C-9B0E-1E02EF52AC69}"/>
                </a:ext>
              </a:extLst>
            </p:cNvPr>
            <p:cNvSpPr/>
            <p:nvPr/>
          </p:nvSpPr>
          <p:spPr>
            <a:xfrm>
              <a:off x="5850749" y="2176579"/>
              <a:ext cx="484505" cy="485140"/>
            </a:xfrm>
            <a:custGeom>
              <a:avLst/>
              <a:gdLst/>
              <a:ahLst/>
              <a:cxnLst/>
              <a:rect l="l" t="t" r="r" b="b"/>
              <a:pathLst>
                <a:path w="484504" h="485139">
                  <a:moveTo>
                    <a:pt x="239437" y="0"/>
                  </a:moveTo>
                  <a:lnTo>
                    <a:pt x="174532" y="10172"/>
                  </a:lnTo>
                  <a:lnTo>
                    <a:pt x="133905" y="26185"/>
                  </a:lnTo>
                  <a:lnTo>
                    <a:pt x="97340" y="48959"/>
                  </a:lnTo>
                  <a:lnTo>
                    <a:pt x="65537" y="77600"/>
                  </a:lnTo>
                  <a:lnTo>
                    <a:pt x="39200" y="111211"/>
                  </a:lnTo>
                  <a:lnTo>
                    <a:pt x="19031" y="148898"/>
                  </a:lnTo>
                  <a:lnTo>
                    <a:pt x="5730" y="189765"/>
                  </a:lnTo>
                  <a:lnTo>
                    <a:pt x="0" y="232916"/>
                  </a:lnTo>
                  <a:lnTo>
                    <a:pt x="2542" y="277457"/>
                  </a:lnTo>
                  <a:lnTo>
                    <a:pt x="15199" y="325940"/>
                  </a:lnTo>
                  <a:lnTo>
                    <a:pt x="36935" y="369739"/>
                  </a:lnTo>
                  <a:lnTo>
                    <a:pt x="66713" y="407891"/>
                  </a:lnTo>
                  <a:lnTo>
                    <a:pt x="103499" y="439433"/>
                  </a:lnTo>
                  <a:lnTo>
                    <a:pt x="146257" y="463402"/>
                  </a:lnTo>
                  <a:lnTo>
                    <a:pt x="193950" y="478836"/>
                  </a:lnTo>
                  <a:lnTo>
                    <a:pt x="245544" y="484771"/>
                  </a:lnTo>
                  <a:lnTo>
                    <a:pt x="248795" y="484416"/>
                  </a:lnTo>
                  <a:lnTo>
                    <a:pt x="256237" y="483514"/>
                  </a:lnTo>
                  <a:lnTo>
                    <a:pt x="263692" y="482765"/>
                  </a:lnTo>
                  <a:lnTo>
                    <a:pt x="311793" y="473216"/>
                  </a:lnTo>
                  <a:lnTo>
                    <a:pt x="355779" y="455144"/>
                  </a:lnTo>
                  <a:lnTo>
                    <a:pt x="394796" y="429250"/>
                  </a:lnTo>
                  <a:lnTo>
                    <a:pt x="402422" y="421665"/>
                  </a:lnTo>
                  <a:lnTo>
                    <a:pt x="231641" y="421665"/>
                  </a:lnTo>
                  <a:lnTo>
                    <a:pt x="182550" y="412731"/>
                  </a:lnTo>
                  <a:lnTo>
                    <a:pt x="138458" y="389051"/>
                  </a:lnTo>
                  <a:lnTo>
                    <a:pt x="99862" y="350913"/>
                  </a:lnTo>
                  <a:lnTo>
                    <a:pt x="76204" y="310897"/>
                  </a:lnTo>
                  <a:lnTo>
                    <a:pt x="64212" y="267473"/>
                  </a:lnTo>
                  <a:lnTo>
                    <a:pt x="63569" y="222918"/>
                  </a:lnTo>
                  <a:lnTo>
                    <a:pt x="73955" y="179507"/>
                  </a:lnTo>
                  <a:lnTo>
                    <a:pt x="95053" y="139515"/>
                  </a:lnTo>
                  <a:lnTo>
                    <a:pt x="126545" y="105219"/>
                  </a:lnTo>
                  <a:lnTo>
                    <a:pt x="180566" y="74020"/>
                  </a:lnTo>
                  <a:lnTo>
                    <a:pt x="241797" y="62395"/>
                  </a:lnTo>
                  <a:lnTo>
                    <a:pt x="253800" y="59814"/>
                  </a:lnTo>
                  <a:lnTo>
                    <a:pt x="263486" y="53724"/>
                  </a:lnTo>
                  <a:lnTo>
                    <a:pt x="270147" y="44857"/>
                  </a:lnTo>
                  <a:lnTo>
                    <a:pt x="273078" y="33947"/>
                  </a:lnTo>
                  <a:lnTo>
                    <a:pt x="271780" y="22604"/>
                  </a:lnTo>
                  <a:lnTo>
                    <a:pt x="266545" y="12889"/>
                  </a:lnTo>
                  <a:lnTo>
                    <a:pt x="257931" y="5438"/>
                  </a:lnTo>
                  <a:lnTo>
                    <a:pt x="246496" y="889"/>
                  </a:lnTo>
                  <a:lnTo>
                    <a:pt x="239437" y="0"/>
                  </a:lnTo>
                  <a:close/>
                </a:path>
                <a:path w="484504" h="485139">
                  <a:moveTo>
                    <a:pt x="453494" y="211036"/>
                  </a:moveTo>
                  <a:lnTo>
                    <a:pt x="421528" y="244691"/>
                  </a:lnTo>
                  <a:lnTo>
                    <a:pt x="420824" y="253120"/>
                  </a:lnTo>
                  <a:lnTo>
                    <a:pt x="420001" y="261548"/>
                  </a:lnTo>
                  <a:lnTo>
                    <a:pt x="399617" y="327492"/>
                  </a:lnTo>
                  <a:lnTo>
                    <a:pt x="371741" y="367238"/>
                  </a:lnTo>
                  <a:lnTo>
                    <a:pt x="333620" y="396799"/>
                  </a:lnTo>
                  <a:lnTo>
                    <a:pt x="285231" y="415569"/>
                  </a:lnTo>
                  <a:lnTo>
                    <a:pt x="231641" y="421665"/>
                  </a:lnTo>
                  <a:lnTo>
                    <a:pt x="402422" y="421665"/>
                  </a:lnTo>
                  <a:lnTo>
                    <a:pt x="454503" y="356794"/>
                  </a:lnTo>
                  <a:lnTo>
                    <a:pt x="473484" y="311632"/>
                  </a:lnTo>
                  <a:lnTo>
                    <a:pt x="482904" y="264046"/>
                  </a:lnTo>
                  <a:lnTo>
                    <a:pt x="484101" y="247916"/>
                  </a:lnTo>
                  <a:lnTo>
                    <a:pt x="482351" y="233372"/>
                  </a:lnTo>
                  <a:lnTo>
                    <a:pt x="476103" y="221870"/>
                  </a:lnTo>
                  <a:lnTo>
                    <a:pt x="466202" y="214171"/>
                  </a:lnTo>
                  <a:lnTo>
                    <a:pt x="453494" y="211036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807BD2D6-5E77-40D7-B787-DA8A876E5173}"/>
              </a:ext>
            </a:extLst>
          </p:cNvPr>
          <p:cNvSpPr txBox="1"/>
          <p:nvPr/>
        </p:nvSpPr>
        <p:spPr>
          <a:xfrm>
            <a:off x="4362109" y="2867346"/>
            <a:ext cx="2591435" cy="3948517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8735" algn="ctr">
              <a:spcBef>
                <a:spcPts val="1310"/>
              </a:spcBef>
            </a:pPr>
            <a:r>
              <a:rPr lang="en-ZA" sz="4000" b="1" dirty="0">
                <a:solidFill>
                  <a:srgbClr val="F58220"/>
                </a:solidFill>
                <a:cs typeface="Arial"/>
              </a:rPr>
              <a:t>MISSION</a:t>
            </a:r>
          </a:p>
          <a:p>
            <a:pPr marL="38735" algn="ctr">
              <a:spcBef>
                <a:spcPts val="1310"/>
              </a:spcBef>
            </a:pPr>
            <a:r>
              <a:rPr lang="en-ZA" b="1" dirty="0">
                <a:solidFill>
                  <a:prstClr val="black"/>
                </a:solidFill>
                <a:cs typeface="Arial"/>
              </a:rPr>
              <a:t>Lead, regulate, advise and coordinate professions and their councils to meet the National Built Environment and Transformation Future of the industry</a:t>
            </a:r>
          </a:p>
          <a:p>
            <a:pPr marL="38735" algn="ctr">
              <a:spcBef>
                <a:spcPts val="1310"/>
              </a:spcBef>
            </a:pPr>
            <a:endParaRPr lang="en-ZA" sz="4000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D38B5C-5DA2-4A25-BE0C-F81CCF4B8AD9}"/>
              </a:ext>
            </a:extLst>
          </p:cNvPr>
          <p:cNvGrpSpPr/>
          <p:nvPr/>
        </p:nvGrpSpPr>
        <p:grpSpPr>
          <a:xfrm>
            <a:off x="8641035" y="1537654"/>
            <a:ext cx="929215" cy="1209676"/>
            <a:chOff x="9248672" y="1752598"/>
            <a:chExt cx="998219" cy="1344994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0B1E11ED-6FD1-40B9-8DDC-FE9237078A90}"/>
                </a:ext>
              </a:extLst>
            </p:cNvPr>
            <p:cNvSpPr/>
            <p:nvPr/>
          </p:nvSpPr>
          <p:spPr>
            <a:xfrm>
              <a:off x="9248672" y="1752598"/>
              <a:ext cx="998219" cy="999490"/>
            </a:xfrm>
            <a:custGeom>
              <a:avLst/>
              <a:gdLst/>
              <a:ahLst/>
              <a:cxnLst/>
              <a:rect l="l" t="t" r="r" b="b"/>
              <a:pathLst>
                <a:path w="998220" h="999489">
                  <a:moveTo>
                    <a:pt x="735546" y="936826"/>
                  </a:moveTo>
                  <a:lnTo>
                    <a:pt x="351111" y="936826"/>
                  </a:lnTo>
                  <a:lnTo>
                    <a:pt x="376880" y="939944"/>
                  </a:lnTo>
                  <a:lnTo>
                    <a:pt x="400694" y="949408"/>
                  </a:lnTo>
                  <a:lnTo>
                    <a:pt x="422729" y="966035"/>
                  </a:lnTo>
                  <a:lnTo>
                    <a:pt x="425218" y="968448"/>
                  </a:lnTo>
                  <a:lnTo>
                    <a:pt x="428190" y="970365"/>
                  </a:lnTo>
                  <a:lnTo>
                    <a:pt x="431022" y="972410"/>
                  </a:lnTo>
                  <a:lnTo>
                    <a:pt x="465386" y="992175"/>
                  </a:lnTo>
                  <a:lnTo>
                    <a:pt x="497974" y="999413"/>
                  </a:lnTo>
                  <a:lnTo>
                    <a:pt x="530247" y="993359"/>
                  </a:lnTo>
                  <a:lnTo>
                    <a:pt x="563660" y="973248"/>
                  </a:lnTo>
                  <a:lnTo>
                    <a:pt x="592192" y="954178"/>
                  </a:lnTo>
                  <a:lnTo>
                    <a:pt x="621596" y="942295"/>
                  </a:lnTo>
                  <a:lnTo>
                    <a:pt x="652970" y="937751"/>
                  </a:lnTo>
                  <a:lnTo>
                    <a:pt x="733017" y="937751"/>
                  </a:lnTo>
                  <a:lnTo>
                    <a:pt x="735546" y="936826"/>
                  </a:lnTo>
                  <a:close/>
                </a:path>
                <a:path w="998220" h="999489">
                  <a:moveTo>
                    <a:pt x="733017" y="937751"/>
                  </a:moveTo>
                  <a:lnTo>
                    <a:pt x="652970" y="937751"/>
                  </a:lnTo>
                  <a:lnTo>
                    <a:pt x="687409" y="940698"/>
                  </a:lnTo>
                  <a:lnTo>
                    <a:pt x="722201" y="941707"/>
                  </a:lnTo>
                  <a:lnTo>
                    <a:pt x="733017" y="937751"/>
                  </a:lnTo>
                  <a:close/>
                </a:path>
                <a:path w="998220" h="999489">
                  <a:moveTo>
                    <a:pt x="280501" y="57259"/>
                  </a:moveTo>
                  <a:lnTo>
                    <a:pt x="224866" y="88407"/>
                  </a:lnTo>
                  <a:lnTo>
                    <a:pt x="205305" y="121269"/>
                  </a:lnTo>
                  <a:lnTo>
                    <a:pt x="192820" y="151990"/>
                  </a:lnTo>
                  <a:lnTo>
                    <a:pt x="186258" y="165623"/>
                  </a:lnTo>
                  <a:lnTo>
                    <a:pt x="177444" y="176964"/>
                  </a:lnTo>
                  <a:lnTo>
                    <a:pt x="166281" y="186058"/>
                  </a:lnTo>
                  <a:lnTo>
                    <a:pt x="152676" y="192947"/>
                  </a:lnTo>
                  <a:lnTo>
                    <a:pt x="140122" y="197981"/>
                  </a:lnTo>
                  <a:lnTo>
                    <a:pt x="127674" y="203304"/>
                  </a:lnTo>
                  <a:lnTo>
                    <a:pt x="85401" y="227448"/>
                  </a:lnTo>
                  <a:lnTo>
                    <a:pt x="62239" y="261217"/>
                  </a:lnTo>
                  <a:lnTo>
                    <a:pt x="56479" y="296069"/>
                  </a:lnTo>
                  <a:lnTo>
                    <a:pt x="56822" y="309122"/>
                  </a:lnTo>
                  <a:lnTo>
                    <a:pt x="58090" y="322054"/>
                  </a:lnTo>
                  <a:lnTo>
                    <a:pt x="60029" y="334883"/>
                  </a:lnTo>
                  <a:lnTo>
                    <a:pt x="61926" y="356208"/>
                  </a:lnTo>
                  <a:lnTo>
                    <a:pt x="59697" y="376304"/>
                  </a:lnTo>
                  <a:lnTo>
                    <a:pt x="52752" y="395219"/>
                  </a:lnTo>
                  <a:lnTo>
                    <a:pt x="40497" y="413000"/>
                  </a:lnTo>
                  <a:lnTo>
                    <a:pt x="32184" y="423070"/>
                  </a:lnTo>
                  <a:lnTo>
                    <a:pt x="24482" y="433633"/>
                  </a:lnTo>
                  <a:lnTo>
                    <a:pt x="17437" y="444685"/>
                  </a:lnTo>
                  <a:lnTo>
                    <a:pt x="11096" y="456218"/>
                  </a:lnTo>
                  <a:lnTo>
                    <a:pt x="2900" y="477519"/>
                  </a:lnTo>
                  <a:lnTo>
                    <a:pt x="0" y="498816"/>
                  </a:lnTo>
                  <a:lnTo>
                    <a:pt x="2438" y="520182"/>
                  </a:lnTo>
                  <a:lnTo>
                    <a:pt x="25571" y="567229"/>
                  </a:lnTo>
                  <a:lnTo>
                    <a:pt x="43761" y="590521"/>
                  </a:lnTo>
                  <a:lnTo>
                    <a:pt x="54041" y="605994"/>
                  </a:lnTo>
                  <a:lnTo>
                    <a:pt x="59909" y="622269"/>
                  </a:lnTo>
                  <a:lnTo>
                    <a:pt x="61995" y="639390"/>
                  </a:lnTo>
                  <a:lnTo>
                    <a:pt x="60931" y="657399"/>
                  </a:lnTo>
                  <a:lnTo>
                    <a:pt x="59686" y="666918"/>
                  </a:lnTo>
                  <a:lnTo>
                    <a:pt x="58446" y="677099"/>
                  </a:lnTo>
                  <a:lnTo>
                    <a:pt x="57497" y="685983"/>
                  </a:lnTo>
                  <a:lnTo>
                    <a:pt x="56702" y="695537"/>
                  </a:lnTo>
                  <a:lnTo>
                    <a:pt x="57541" y="720654"/>
                  </a:lnTo>
                  <a:lnTo>
                    <a:pt x="76594" y="762933"/>
                  </a:lnTo>
                  <a:lnTo>
                    <a:pt x="108949" y="787472"/>
                  </a:lnTo>
                  <a:lnTo>
                    <a:pt x="150974" y="805494"/>
                  </a:lnTo>
                  <a:lnTo>
                    <a:pt x="165158" y="812288"/>
                  </a:lnTo>
                  <a:lnTo>
                    <a:pt x="176777" y="821458"/>
                  </a:lnTo>
                  <a:lnTo>
                    <a:pt x="185925" y="833047"/>
                  </a:lnTo>
                  <a:lnTo>
                    <a:pt x="192693" y="847099"/>
                  </a:lnTo>
                  <a:lnTo>
                    <a:pt x="195030" y="853204"/>
                  </a:lnTo>
                  <a:lnTo>
                    <a:pt x="197510" y="859261"/>
                  </a:lnTo>
                  <a:lnTo>
                    <a:pt x="223531" y="908698"/>
                  </a:lnTo>
                  <a:lnTo>
                    <a:pt x="281037" y="941610"/>
                  </a:lnTo>
                  <a:lnTo>
                    <a:pt x="323211" y="939238"/>
                  </a:lnTo>
                  <a:lnTo>
                    <a:pt x="351111" y="936826"/>
                  </a:lnTo>
                  <a:lnTo>
                    <a:pt x="735546" y="936826"/>
                  </a:lnTo>
                  <a:lnTo>
                    <a:pt x="774083" y="909941"/>
                  </a:lnTo>
                  <a:lnTo>
                    <a:pt x="794931" y="871942"/>
                  </a:lnTo>
                  <a:lnTo>
                    <a:pt x="803144" y="851265"/>
                  </a:lnTo>
                  <a:lnTo>
                    <a:pt x="810868" y="834625"/>
                  </a:lnTo>
                  <a:lnTo>
                    <a:pt x="821586" y="821121"/>
                  </a:lnTo>
                  <a:lnTo>
                    <a:pt x="835307" y="810599"/>
                  </a:lnTo>
                  <a:lnTo>
                    <a:pt x="846876" y="805278"/>
                  </a:lnTo>
                  <a:lnTo>
                    <a:pt x="494661" y="805278"/>
                  </a:lnTo>
                  <a:lnTo>
                    <a:pt x="449347" y="801651"/>
                  </a:lnTo>
                  <a:lnTo>
                    <a:pt x="406312" y="791718"/>
                  </a:lnTo>
                  <a:lnTo>
                    <a:pt x="365923" y="775919"/>
                  </a:lnTo>
                  <a:lnTo>
                    <a:pt x="328651" y="754718"/>
                  </a:lnTo>
                  <a:lnTo>
                    <a:pt x="294940" y="728575"/>
                  </a:lnTo>
                  <a:lnTo>
                    <a:pt x="265237" y="697948"/>
                  </a:lnTo>
                  <a:lnTo>
                    <a:pt x="239984" y="663296"/>
                  </a:lnTo>
                  <a:lnTo>
                    <a:pt x="219629" y="625077"/>
                  </a:lnTo>
                  <a:lnTo>
                    <a:pt x="204614" y="583750"/>
                  </a:lnTo>
                  <a:lnTo>
                    <a:pt x="195386" y="539774"/>
                  </a:lnTo>
                  <a:lnTo>
                    <a:pt x="192389" y="493607"/>
                  </a:lnTo>
                  <a:lnTo>
                    <a:pt x="196709" y="445188"/>
                  </a:lnTo>
                  <a:lnTo>
                    <a:pt x="208676" y="399141"/>
                  </a:lnTo>
                  <a:lnTo>
                    <a:pt x="227623" y="356116"/>
                  </a:lnTo>
                  <a:lnTo>
                    <a:pt x="252885" y="316762"/>
                  </a:lnTo>
                  <a:lnTo>
                    <a:pt x="283794" y="281728"/>
                  </a:lnTo>
                  <a:lnTo>
                    <a:pt x="319684" y="251665"/>
                  </a:lnTo>
                  <a:lnTo>
                    <a:pt x="359889" y="227222"/>
                  </a:lnTo>
                  <a:lnTo>
                    <a:pt x="403743" y="209047"/>
                  </a:lnTo>
                  <a:lnTo>
                    <a:pt x="450578" y="197791"/>
                  </a:lnTo>
                  <a:lnTo>
                    <a:pt x="499729" y="194103"/>
                  </a:lnTo>
                  <a:lnTo>
                    <a:pt x="848357" y="194103"/>
                  </a:lnTo>
                  <a:lnTo>
                    <a:pt x="836329" y="188926"/>
                  </a:lnTo>
                  <a:lnTo>
                    <a:pt x="821589" y="177841"/>
                  </a:lnTo>
                  <a:lnTo>
                    <a:pt x="810201" y="163317"/>
                  </a:lnTo>
                  <a:lnTo>
                    <a:pt x="802116" y="145195"/>
                  </a:lnTo>
                  <a:lnTo>
                    <a:pt x="797579" y="132491"/>
                  </a:lnTo>
                  <a:lnTo>
                    <a:pt x="792238" y="120102"/>
                  </a:lnTo>
                  <a:lnTo>
                    <a:pt x="764939" y="79414"/>
                  </a:lnTo>
                  <a:lnTo>
                    <a:pt x="736262" y="62769"/>
                  </a:lnTo>
                  <a:lnTo>
                    <a:pt x="645075" y="62769"/>
                  </a:lnTo>
                  <a:lnTo>
                    <a:pt x="628222" y="61223"/>
                  </a:lnTo>
                  <a:lnTo>
                    <a:pt x="347789" y="61223"/>
                  </a:lnTo>
                  <a:lnTo>
                    <a:pt x="318258" y="58708"/>
                  </a:lnTo>
                  <a:lnTo>
                    <a:pt x="280501" y="57259"/>
                  </a:lnTo>
                  <a:close/>
                </a:path>
                <a:path w="998220" h="999489">
                  <a:moveTo>
                    <a:pt x="848357" y="194103"/>
                  </a:moveTo>
                  <a:lnTo>
                    <a:pt x="499729" y="194103"/>
                  </a:lnTo>
                  <a:lnTo>
                    <a:pt x="543136" y="196482"/>
                  </a:lnTo>
                  <a:lnTo>
                    <a:pt x="585230" y="205329"/>
                  </a:lnTo>
                  <a:lnTo>
                    <a:pt x="625408" y="220207"/>
                  </a:lnTo>
                  <a:lnTo>
                    <a:pt x="663067" y="240679"/>
                  </a:lnTo>
                  <a:lnTo>
                    <a:pt x="697605" y="266306"/>
                  </a:lnTo>
                  <a:lnTo>
                    <a:pt x="728420" y="296650"/>
                  </a:lnTo>
                  <a:lnTo>
                    <a:pt x="754908" y="331276"/>
                  </a:lnTo>
                  <a:lnTo>
                    <a:pt x="776467" y="369744"/>
                  </a:lnTo>
                  <a:lnTo>
                    <a:pt x="792494" y="411618"/>
                  </a:lnTo>
                  <a:lnTo>
                    <a:pt x="802388" y="456459"/>
                  </a:lnTo>
                  <a:lnTo>
                    <a:pt x="805545" y="503831"/>
                  </a:lnTo>
                  <a:lnTo>
                    <a:pt x="801110" y="553101"/>
                  </a:lnTo>
                  <a:lnTo>
                    <a:pt x="789077" y="599763"/>
                  </a:lnTo>
                  <a:lnTo>
                    <a:pt x="770075" y="643203"/>
                  </a:lnTo>
                  <a:lnTo>
                    <a:pt x="744731" y="682803"/>
                  </a:lnTo>
                  <a:lnTo>
                    <a:pt x="713673" y="717948"/>
                  </a:lnTo>
                  <a:lnTo>
                    <a:pt x="677530" y="748021"/>
                  </a:lnTo>
                  <a:lnTo>
                    <a:pt x="636929" y="772407"/>
                  </a:lnTo>
                  <a:lnTo>
                    <a:pt x="592498" y="790489"/>
                  </a:lnTo>
                  <a:lnTo>
                    <a:pt x="544867" y="801651"/>
                  </a:lnTo>
                  <a:lnTo>
                    <a:pt x="494661" y="805278"/>
                  </a:lnTo>
                  <a:lnTo>
                    <a:pt x="846876" y="805278"/>
                  </a:lnTo>
                  <a:lnTo>
                    <a:pt x="852039" y="802903"/>
                  </a:lnTo>
                  <a:lnTo>
                    <a:pt x="863071" y="798822"/>
                  </a:lnTo>
                  <a:lnTo>
                    <a:pt x="873960" y="794289"/>
                  </a:lnTo>
                  <a:lnTo>
                    <a:pt x="912771" y="771857"/>
                  </a:lnTo>
                  <a:lnTo>
                    <a:pt x="935489" y="738738"/>
                  </a:lnTo>
                  <a:lnTo>
                    <a:pt x="941021" y="704002"/>
                  </a:lnTo>
                  <a:lnTo>
                    <a:pt x="940774" y="690516"/>
                  </a:lnTo>
                  <a:lnTo>
                    <a:pt x="939622" y="677099"/>
                  </a:lnTo>
                  <a:lnTo>
                    <a:pt x="937739" y="663749"/>
                  </a:lnTo>
                  <a:lnTo>
                    <a:pt x="935830" y="643471"/>
                  </a:lnTo>
                  <a:lnTo>
                    <a:pt x="937558" y="624187"/>
                  </a:lnTo>
                  <a:lnTo>
                    <a:pt x="943843" y="605929"/>
                  </a:lnTo>
                  <a:lnTo>
                    <a:pt x="955608" y="588730"/>
                  </a:lnTo>
                  <a:lnTo>
                    <a:pt x="963311" y="579325"/>
                  </a:lnTo>
                  <a:lnTo>
                    <a:pt x="970419" y="569375"/>
                  </a:lnTo>
                  <a:lnTo>
                    <a:pt x="977075" y="559073"/>
                  </a:lnTo>
                  <a:lnTo>
                    <a:pt x="983421" y="548611"/>
                  </a:lnTo>
                  <a:lnTo>
                    <a:pt x="993843" y="525803"/>
                  </a:lnTo>
                  <a:lnTo>
                    <a:pt x="997988" y="502700"/>
                  </a:lnTo>
                  <a:lnTo>
                    <a:pt x="995608" y="479302"/>
                  </a:lnTo>
                  <a:lnTo>
                    <a:pt x="979252" y="443052"/>
                  </a:lnTo>
                  <a:lnTo>
                    <a:pt x="953766" y="408289"/>
                  </a:lnTo>
                  <a:lnTo>
                    <a:pt x="943772" y="393332"/>
                  </a:lnTo>
                  <a:lnTo>
                    <a:pt x="937858" y="377485"/>
                  </a:lnTo>
                  <a:lnTo>
                    <a:pt x="935637" y="360733"/>
                  </a:lnTo>
                  <a:lnTo>
                    <a:pt x="936723" y="343061"/>
                  </a:lnTo>
                  <a:lnTo>
                    <a:pt x="937886" y="334431"/>
                  </a:lnTo>
                  <a:lnTo>
                    <a:pt x="938941" y="325785"/>
                  </a:lnTo>
                  <a:lnTo>
                    <a:pt x="940977" y="308479"/>
                  </a:lnTo>
                  <a:lnTo>
                    <a:pt x="939561" y="275266"/>
                  </a:lnTo>
                  <a:lnTo>
                    <a:pt x="930017" y="248510"/>
                  </a:lnTo>
                  <a:lnTo>
                    <a:pt x="883243" y="209229"/>
                  </a:lnTo>
                  <a:lnTo>
                    <a:pt x="854465" y="196732"/>
                  </a:lnTo>
                  <a:lnTo>
                    <a:pt x="848357" y="194103"/>
                  </a:lnTo>
                  <a:close/>
                </a:path>
                <a:path w="998220" h="999489">
                  <a:moveTo>
                    <a:pt x="697599" y="57230"/>
                  </a:moveTo>
                  <a:lnTo>
                    <a:pt x="688017" y="57451"/>
                  </a:lnTo>
                  <a:lnTo>
                    <a:pt x="678462" y="58224"/>
                  </a:lnTo>
                  <a:lnTo>
                    <a:pt x="668943" y="59788"/>
                  </a:lnTo>
                  <a:lnTo>
                    <a:pt x="645075" y="62769"/>
                  </a:lnTo>
                  <a:lnTo>
                    <a:pt x="736262" y="62769"/>
                  </a:lnTo>
                  <a:lnTo>
                    <a:pt x="728971" y="60000"/>
                  </a:lnTo>
                  <a:lnTo>
                    <a:pt x="707196" y="57324"/>
                  </a:lnTo>
                  <a:lnTo>
                    <a:pt x="697599" y="57230"/>
                  </a:lnTo>
                  <a:close/>
                </a:path>
                <a:path w="998220" h="999489">
                  <a:moveTo>
                    <a:pt x="498413" y="0"/>
                  </a:moveTo>
                  <a:lnTo>
                    <a:pt x="463671" y="7619"/>
                  </a:lnTo>
                  <a:lnTo>
                    <a:pt x="426640" y="31391"/>
                  </a:lnTo>
                  <a:lnTo>
                    <a:pt x="401417" y="48164"/>
                  </a:lnTo>
                  <a:lnTo>
                    <a:pt x="375321" y="57908"/>
                  </a:lnTo>
                  <a:lnTo>
                    <a:pt x="347789" y="61223"/>
                  </a:lnTo>
                  <a:lnTo>
                    <a:pt x="628222" y="61223"/>
                  </a:lnTo>
                  <a:lnTo>
                    <a:pt x="622442" y="60693"/>
                  </a:lnTo>
                  <a:lnTo>
                    <a:pt x="601239" y="52773"/>
                  </a:lnTo>
                  <a:lnTo>
                    <a:pt x="581656" y="38223"/>
                  </a:lnTo>
                  <a:lnTo>
                    <a:pt x="578761" y="35417"/>
                  </a:lnTo>
                  <a:lnTo>
                    <a:pt x="575167" y="33308"/>
                  </a:lnTo>
                  <a:lnTo>
                    <a:pt x="571890" y="30883"/>
                  </a:lnTo>
                  <a:lnTo>
                    <a:pt x="533580" y="7949"/>
                  </a:lnTo>
                  <a:lnTo>
                    <a:pt x="498413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46025B01-64B3-4DE4-A39C-3C4A423D4849}"/>
                </a:ext>
              </a:extLst>
            </p:cNvPr>
            <p:cNvSpPr/>
            <p:nvPr/>
          </p:nvSpPr>
          <p:spPr>
            <a:xfrm>
              <a:off x="9357266" y="2671508"/>
              <a:ext cx="781050" cy="426084"/>
            </a:xfrm>
            <a:custGeom>
              <a:avLst/>
              <a:gdLst/>
              <a:ahLst/>
              <a:cxnLst/>
              <a:rect l="l" t="t" r="r" b="b"/>
              <a:pathLst>
                <a:path w="781050" h="426085">
                  <a:moveTo>
                    <a:pt x="94530" y="0"/>
                  </a:moveTo>
                  <a:lnTo>
                    <a:pt x="82338" y="3213"/>
                  </a:lnTo>
                  <a:lnTo>
                    <a:pt x="82557" y="7912"/>
                  </a:lnTo>
                  <a:lnTo>
                    <a:pt x="82588" y="11683"/>
                  </a:lnTo>
                  <a:lnTo>
                    <a:pt x="63445" y="99749"/>
                  </a:lnTo>
                  <a:lnTo>
                    <a:pt x="17300" y="312370"/>
                  </a:lnTo>
                  <a:lnTo>
                    <a:pt x="9228" y="349429"/>
                  </a:lnTo>
                  <a:lnTo>
                    <a:pt x="1096" y="386473"/>
                  </a:lnTo>
                  <a:lnTo>
                    <a:pt x="0" y="396503"/>
                  </a:lnTo>
                  <a:lnTo>
                    <a:pt x="1457" y="405588"/>
                  </a:lnTo>
                  <a:lnTo>
                    <a:pt x="5674" y="413600"/>
                  </a:lnTo>
                  <a:lnTo>
                    <a:pt x="12856" y="420408"/>
                  </a:lnTo>
                  <a:lnTo>
                    <a:pt x="21392" y="424579"/>
                  </a:lnTo>
                  <a:lnTo>
                    <a:pt x="30071" y="425548"/>
                  </a:lnTo>
                  <a:lnTo>
                    <a:pt x="38788" y="423826"/>
                  </a:lnTo>
                  <a:lnTo>
                    <a:pt x="47439" y="419925"/>
                  </a:lnTo>
                  <a:lnTo>
                    <a:pt x="50995" y="417931"/>
                  </a:lnTo>
                  <a:lnTo>
                    <a:pt x="54487" y="415848"/>
                  </a:lnTo>
                  <a:lnTo>
                    <a:pt x="375937" y="228218"/>
                  </a:lnTo>
                  <a:lnTo>
                    <a:pt x="383401" y="224822"/>
                  </a:lnTo>
                  <a:lnTo>
                    <a:pt x="390464" y="223748"/>
                  </a:lnTo>
                  <a:lnTo>
                    <a:pt x="744413" y="223748"/>
                  </a:lnTo>
                  <a:lnTo>
                    <a:pt x="722742" y="124462"/>
                  </a:lnTo>
                  <a:lnTo>
                    <a:pt x="718256" y="103992"/>
                  </a:lnTo>
                  <a:lnTo>
                    <a:pt x="389118" y="103992"/>
                  </a:lnTo>
                  <a:lnTo>
                    <a:pt x="358052" y="99250"/>
                  </a:lnTo>
                  <a:lnTo>
                    <a:pt x="317456" y="79697"/>
                  </a:lnTo>
                  <a:lnTo>
                    <a:pt x="290186" y="59423"/>
                  </a:lnTo>
                  <a:lnTo>
                    <a:pt x="276066" y="49405"/>
                  </a:lnTo>
                  <a:lnTo>
                    <a:pt x="269240" y="46939"/>
                  </a:lnTo>
                  <a:lnTo>
                    <a:pt x="186792" y="46939"/>
                  </a:lnTo>
                  <a:lnTo>
                    <a:pt x="172876" y="46481"/>
                  </a:lnTo>
                  <a:lnTo>
                    <a:pt x="133419" y="36672"/>
                  </a:lnTo>
                  <a:lnTo>
                    <a:pt x="100867" y="12052"/>
                  </a:lnTo>
                  <a:lnTo>
                    <a:pt x="97070" y="7912"/>
                  </a:lnTo>
                  <a:lnTo>
                    <a:pt x="94530" y="0"/>
                  </a:lnTo>
                  <a:close/>
                </a:path>
                <a:path w="781050" h="426085">
                  <a:moveTo>
                    <a:pt x="744413" y="223748"/>
                  </a:moveTo>
                  <a:lnTo>
                    <a:pt x="390464" y="223748"/>
                  </a:lnTo>
                  <a:lnTo>
                    <a:pt x="397506" y="224950"/>
                  </a:lnTo>
                  <a:lnTo>
                    <a:pt x="404905" y="228384"/>
                  </a:lnTo>
                  <a:lnTo>
                    <a:pt x="710249" y="406933"/>
                  </a:lnTo>
                  <a:lnTo>
                    <a:pt x="733416" y="419988"/>
                  </a:lnTo>
                  <a:lnTo>
                    <a:pt x="750916" y="425071"/>
                  </a:lnTo>
                  <a:lnTo>
                    <a:pt x="766227" y="421622"/>
                  </a:lnTo>
                  <a:lnTo>
                    <a:pt x="776975" y="411061"/>
                  </a:lnTo>
                  <a:lnTo>
                    <a:pt x="780787" y="394804"/>
                  </a:lnTo>
                  <a:lnTo>
                    <a:pt x="779835" y="389064"/>
                  </a:lnTo>
                  <a:lnTo>
                    <a:pt x="779111" y="383285"/>
                  </a:lnTo>
                  <a:lnTo>
                    <a:pt x="744413" y="223748"/>
                  </a:lnTo>
                  <a:close/>
                </a:path>
                <a:path w="781050" h="426085">
                  <a:moveTo>
                    <a:pt x="538248" y="42892"/>
                  </a:moveTo>
                  <a:lnTo>
                    <a:pt x="520728" y="44349"/>
                  </a:lnTo>
                  <a:lnTo>
                    <a:pt x="504196" y="49934"/>
                  </a:lnTo>
                  <a:lnTo>
                    <a:pt x="488611" y="60782"/>
                  </a:lnTo>
                  <a:lnTo>
                    <a:pt x="479969" y="67998"/>
                  </a:lnTo>
                  <a:lnTo>
                    <a:pt x="470736" y="74593"/>
                  </a:lnTo>
                  <a:lnTo>
                    <a:pt x="461122" y="80702"/>
                  </a:lnTo>
                  <a:lnTo>
                    <a:pt x="451337" y="86461"/>
                  </a:lnTo>
                  <a:lnTo>
                    <a:pt x="420248" y="99749"/>
                  </a:lnTo>
                  <a:lnTo>
                    <a:pt x="389118" y="103992"/>
                  </a:lnTo>
                  <a:lnTo>
                    <a:pt x="718256" y="103992"/>
                  </a:lnTo>
                  <a:lnTo>
                    <a:pt x="705804" y="47278"/>
                  </a:lnTo>
                  <a:lnTo>
                    <a:pt x="586475" y="47278"/>
                  </a:lnTo>
                  <a:lnTo>
                    <a:pt x="556797" y="44424"/>
                  </a:lnTo>
                  <a:lnTo>
                    <a:pt x="538248" y="42892"/>
                  </a:lnTo>
                  <a:close/>
                </a:path>
                <a:path w="781050" h="426085">
                  <a:moveTo>
                    <a:pt x="684521" y="139"/>
                  </a:moveTo>
                  <a:lnTo>
                    <a:pt x="681740" y="11683"/>
                  </a:lnTo>
                  <a:lnTo>
                    <a:pt x="673612" y="18021"/>
                  </a:lnTo>
                  <a:lnTo>
                    <a:pt x="671478" y="20002"/>
                  </a:lnTo>
                  <a:lnTo>
                    <a:pt x="669281" y="21907"/>
                  </a:lnTo>
                  <a:lnTo>
                    <a:pt x="643290" y="38355"/>
                  </a:lnTo>
                  <a:lnTo>
                    <a:pt x="615497" y="46034"/>
                  </a:lnTo>
                  <a:lnTo>
                    <a:pt x="586475" y="47278"/>
                  </a:lnTo>
                  <a:lnTo>
                    <a:pt x="705804" y="47278"/>
                  </a:lnTo>
                  <a:lnTo>
                    <a:pt x="698860" y="15722"/>
                  </a:lnTo>
                  <a:lnTo>
                    <a:pt x="700447" y="4140"/>
                  </a:lnTo>
                  <a:lnTo>
                    <a:pt x="684521" y="139"/>
                  </a:lnTo>
                  <a:close/>
                </a:path>
                <a:path w="781050" h="426085">
                  <a:moveTo>
                    <a:pt x="245163" y="42428"/>
                  </a:moveTo>
                  <a:lnTo>
                    <a:pt x="228528" y="44068"/>
                  </a:lnTo>
                  <a:lnTo>
                    <a:pt x="214633" y="45948"/>
                  </a:lnTo>
                  <a:lnTo>
                    <a:pt x="200716" y="46832"/>
                  </a:lnTo>
                  <a:lnTo>
                    <a:pt x="186792" y="46939"/>
                  </a:lnTo>
                  <a:lnTo>
                    <a:pt x="269240" y="46939"/>
                  </a:lnTo>
                  <a:lnTo>
                    <a:pt x="261034" y="43973"/>
                  </a:lnTo>
                  <a:lnTo>
                    <a:pt x="245163" y="42428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C4443C26-4B4D-464A-BAC7-3FB26F769006}"/>
                </a:ext>
              </a:extLst>
            </p:cNvPr>
            <p:cNvSpPr/>
            <p:nvPr/>
          </p:nvSpPr>
          <p:spPr>
            <a:xfrm>
              <a:off x="9531321" y="2090899"/>
              <a:ext cx="433705" cy="322580"/>
            </a:xfrm>
            <a:custGeom>
              <a:avLst/>
              <a:gdLst/>
              <a:ahLst/>
              <a:cxnLst/>
              <a:rect l="l" t="t" r="r" b="b"/>
              <a:pathLst>
                <a:path w="433704" h="322580">
                  <a:moveTo>
                    <a:pt x="49001" y="116517"/>
                  </a:moveTo>
                  <a:lnTo>
                    <a:pt x="43459" y="117906"/>
                  </a:lnTo>
                  <a:lnTo>
                    <a:pt x="37512" y="122928"/>
                  </a:lnTo>
                  <a:lnTo>
                    <a:pt x="30112" y="130917"/>
                  </a:lnTo>
                  <a:lnTo>
                    <a:pt x="22504" y="138730"/>
                  </a:lnTo>
                  <a:lnTo>
                    <a:pt x="14691" y="146338"/>
                  </a:lnTo>
                  <a:lnTo>
                    <a:pt x="6677" y="153712"/>
                  </a:lnTo>
                  <a:lnTo>
                    <a:pt x="1616" y="159470"/>
                  </a:lnTo>
                  <a:lnTo>
                    <a:pt x="0" y="164853"/>
                  </a:lnTo>
                  <a:lnTo>
                    <a:pt x="1712" y="170318"/>
                  </a:lnTo>
                  <a:lnTo>
                    <a:pt x="6638" y="176318"/>
                  </a:lnTo>
                  <a:lnTo>
                    <a:pt x="75857" y="245225"/>
                  </a:lnTo>
                  <a:lnTo>
                    <a:pt x="144522" y="314685"/>
                  </a:lnTo>
                  <a:lnTo>
                    <a:pt x="151550" y="320502"/>
                  </a:lnTo>
                  <a:lnTo>
                    <a:pt x="158016" y="322554"/>
                  </a:lnTo>
                  <a:lnTo>
                    <a:pt x="164482" y="320712"/>
                  </a:lnTo>
                  <a:lnTo>
                    <a:pt x="171510" y="314850"/>
                  </a:lnTo>
                  <a:lnTo>
                    <a:pt x="191982" y="293422"/>
                  </a:lnTo>
                  <a:lnTo>
                    <a:pt x="212631" y="272159"/>
                  </a:lnTo>
                  <a:lnTo>
                    <a:pt x="233430" y="251038"/>
                  </a:lnTo>
                  <a:lnTo>
                    <a:pt x="269331" y="215125"/>
                  </a:lnTo>
                  <a:lnTo>
                    <a:pt x="157116" y="215125"/>
                  </a:lnTo>
                  <a:lnTo>
                    <a:pt x="150225" y="212870"/>
                  </a:lnTo>
                  <a:lnTo>
                    <a:pt x="142643" y="206367"/>
                  </a:lnTo>
                  <a:lnTo>
                    <a:pt x="122285" y="185430"/>
                  </a:lnTo>
                  <a:lnTo>
                    <a:pt x="101638" y="164766"/>
                  </a:lnTo>
                  <a:lnTo>
                    <a:pt x="80928" y="144157"/>
                  </a:lnTo>
                  <a:lnTo>
                    <a:pt x="60385" y="123385"/>
                  </a:lnTo>
                  <a:lnTo>
                    <a:pt x="54516" y="118448"/>
                  </a:lnTo>
                  <a:lnTo>
                    <a:pt x="49001" y="116517"/>
                  </a:lnTo>
                  <a:close/>
                </a:path>
                <a:path w="433704" h="322580">
                  <a:moveTo>
                    <a:pt x="382814" y="0"/>
                  </a:moveTo>
                  <a:lnTo>
                    <a:pt x="376164" y="2474"/>
                  </a:lnTo>
                  <a:lnTo>
                    <a:pt x="368817" y="8755"/>
                  </a:lnTo>
                  <a:lnTo>
                    <a:pt x="213273" y="164853"/>
                  </a:lnTo>
                  <a:lnTo>
                    <a:pt x="171980" y="206557"/>
                  </a:lnTo>
                  <a:lnTo>
                    <a:pt x="164104" y="213048"/>
                  </a:lnTo>
                  <a:lnTo>
                    <a:pt x="157116" y="215125"/>
                  </a:lnTo>
                  <a:lnTo>
                    <a:pt x="269331" y="215125"/>
                  </a:lnTo>
                  <a:lnTo>
                    <a:pt x="320010" y="164766"/>
                  </a:lnTo>
                  <a:lnTo>
                    <a:pt x="426754" y="58945"/>
                  </a:lnTo>
                  <a:lnTo>
                    <a:pt x="431720" y="55516"/>
                  </a:lnTo>
                  <a:lnTo>
                    <a:pt x="433409" y="49699"/>
                  </a:lnTo>
                  <a:lnTo>
                    <a:pt x="433320" y="44937"/>
                  </a:lnTo>
                  <a:lnTo>
                    <a:pt x="429955" y="42333"/>
                  </a:lnTo>
                  <a:lnTo>
                    <a:pt x="427135" y="39489"/>
                  </a:lnTo>
                  <a:lnTo>
                    <a:pt x="419348" y="31840"/>
                  </a:lnTo>
                  <a:lnTo>
                    <a:pt x="411487" y="24258"/>
                  </a:lnTo>
                  <a:lnTo>
                    <a:pt x="403806" y="16529"/>
                  </a:lnTo>
                  <a:lnTo>
                    <a:pt x="396554" y="8437"/>
                  </a:lnTo>
                  <a:lnTo>
                    <a:pt x="389400" y="1823"/>
                  </a:lnTo>
                  <a:lnTo>
                    <a:pt x="382814" y="0"/>
                  </a:lnTo>
                  <a:close/>
                </a:path>
              </a:pathLst>
            </a:custGeom>
            <a:solidFill>
              <a:srgbClr val="F5822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object 4">
            <a:extLst>
              <a:ext uri="{FF2B5EF4-FFF2-40B4-BE49-F238E27FC236}">
                <a16:creationId xmlns:a16="http://schemas.microsoft.com/office/drawing/2014/main" xmlns="" id="{A1B8552F-9E0A-4B11-A024-794EDEE898D3}"/>
              </a:ext>
            </a:extLst>
          </p:cNvPr>
          <p:cNvSpPr txBox="1"/>
          <p:nvPr/>
        </p:nvSpPr>
        <p:spPr>
          <a:xfrm>
            <a:off x="7787186" y="2901850"/>
            <a:ext cx="2842712" cy="3266279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algn="ctr">
              <a:spcBef>
                <a:spcPts val="1310"/>
              </a:spcBef>
            </a:pPr>
            <a:r>
              <a:rPr sz="4000" b="1" spc="-30" dirty="0">
                <a:solidFill>
                  <a:srgbClr val="F58220"/>
                </a:solidFill>
                <a:cs typeface="Arial"/>
              </a:rPr>
              <a:t>VALUES</a:t>
            </a:r>
            <a:endParaRPr sz="4000" dirty="0">
              <a:solidFill>
                <a:prstClr val="black"/>
              </a:solidFill>
              <a:cs typeface="Arial"/>
            </a:endParaRPr>
          </a:p>
          <a:p>
            <a:pPr marL="38735" algn="ctr">
              <a:spcBef>
                <a:spcPts val="1310"/>
              </a:spcBef>
            </a:pPr>
            <a:r>
              <a:rPr lang="en-US" b="1" dirty="0">
                <a:solidFill>
                  <a:prstClr val="black"/>
                </a:solidFill>
                <a:cs typeface="Arial"/>
              </a:rPr>
              <a:t>Quality is non-negotiable </a:t>
            </a:r>
          </a:p>
          <a:p>
            <a:pPr marL="38735" algn="ctr">
              <a:spcBef>
                <a:spcPts val="1310"/>
              </a:spcBef>
            </a:pPr>
            <a:r>
              <a:rPr lang="en-US" b="1" dirty="0">
                <a:solidFill>
                  <a:prstClr val="black"/>
                </a:solidFill>
                <a:cs typeface="Arial"/>
              </a:rPr>
              <a:t>Professionalism in all that we do </a:t>
            </a:r>
          </a:p>
          <a:p>
            <a:pPr marL="38735" algn="ctr">
              <a:spcBef>
                <a:spcPts val="1310"/>
              </a:spcBef>
            </a:pPr>
            <a:r>
              <a:rPr lang="en-US" b="1" dirty="0">
                <a:solidFill>
                  <a:prstClr val="black"/>
                </a:solidFill>
                <a:cs typeface="Arial"/>
              </a:rPr>
              <a:t>Future orientated </a:t>
            </a:r>
          </a:p>
          <a:p>
            <a:pPr marL="38735" algn="ctr">
              <a:spcBef>
                <a:spcPts val="1310"/>
              </a:spcBef>
            </a:pPr>
            <a:r>
              <a:rPr lang="en-US" b="1" dirty="0">
                <a:solidFill>
                  <a:prstClr val="black"/>
                </a:solidFill>
                <a:cs typeface="Arial"/>
              </a:rPr>
              <a:t>All-round inclusiveness</a:t>
            </a:r>
          </a:p>
          <a:p>
            <a:pPr algn="ctr">
              <a:spcBef>
                <a:spcPts val="1210"/>
              </a:spcBef>
            </a:pPr>
            <a:r>
              <a:rPr lang="en-ZA" dirty="0">
                <a:solidFill>
                  <a:prstClr val="black"/>
                </a:solidFill>
                <a:cs typeface="Arial"/>
              </a:rPr>
              <a:t>.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C33EE8BD-1544-4197-9DE5-9E98270974CD}"/>
              </a:ext>
            </a:extLst>
          </p:cNvPr>
          <p:cNvSpPr txBox="1"/>
          <p:nvPr/>
        </p:nvSpPr>
        <p:spPr>
          <a:xfrm>
            <a:off x="648147" y="2900446"/>
            <a:ext cx="2490296" cy="2476319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635" algn="ctr">
              <a:spcBef>
                <a:spcPts val="1310"/>
              </a:spcBef>
            </a:pPr>
            <a:r>
              <a:rPr sz="4000" b="1" dirty="0">
                <a:solidFill>
                  <a:srgbClr val="F58220"/>
                </a:solidFill>
                <a:cs typeface="Arial"/>
              </a:rPr>
              <a:t>VISION</a:t>
            </a:r>
            <a:endParaRPr sz="4000" b="1" dirty="0">
              <a:solidFill>
                <a:prstClr val="black"/>
              </a:solidFill>
              <a:cs typeface="Arial"/>
            </a:endParaRPr>
          </a:p>
          <a:p>
            <a:pPr marL="12700" marR="5080" indent="635" algn="ctr">
              <a:spcBef>
                <a:spcPts val="1210"/>
              </a:spcBef>
            </a:pPr>
            <a:endParaRPr lang="en-US" b="1" dirty="0">
              <a:solidFill>
                <a:prstClr val="black"/>
              </a:solidFill>
              <a:cs typeface="Arial"/>
            </a:endParaRPr>
          </a:p>
          <a:p>
            <a:pPr marL="12700" marR="5080" indent="635" algn="ctr">
              <a:spcBef>
                <a:spcPts val="1210"/>
              </a:spcBef>
            </a:pPr>
            <a:r>
              <a:rPr lang="en-US" b="1" dirty="0">
                <a:solidFill>
                  <a:prstClr val="black"/>
                </a:solidFill>
                <a:cs typeface="Arial"/>
              </a:rPr>
              <a:t>An intelligent, inclusive, adaptive and thriving Built Environment by 2035</a:t>
            </a:r>
            <a:endParaRPr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07F7B6-367E-CA9A-DA1F-1F3F6EDE0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64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B632B-F377-614D-D2C4-D4AEDE67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23" y="274638"/>
            <a:ext cx="9829161" cy="850106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DPWI Built Environment Organogram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FE12FC82-434A-B92C-EB30-D93231CB0F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147" y="1556792"/>
            <a:ext cx="9217024" cy="44058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84335F-C3E7-F422-311F-852158D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923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67F67-6898-10FB-933D-A3C81785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/>
              <a:t>CBE Programmes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DD3F0F8-D8DD-EC20-7DD8-B28285A9B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7864224"/>
              </p:ext>
            </p:extLst>
          </p:nvPr>
        </p:nvGraphicFramePr>
        <p:xfrm>
          <a:off x="556352" y="1556792"/>
          <a:ext cx="9613137" cy="42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14">
                  <a:extLst>
                    <a:ext uri="{9D8B030D-6E8A-4147-A177-3AD203B41FA5}">
                      <a16:colId xmlns:a16="http://schemas.microsoft.com/office/drawing/2014/main" xmlns="" val="909629836"/>
                    </a:ext>
                  </a:extLst>
                </a:gridCol>
                <a:gridCol w="3500544">
                  <a:extLst>
                    <a:ext uri="{9D8B030D-6E8A-4147-A177-3AD203B41FA5}">
                      <a16:colId xmlns:a16="http://schemas.microsoft.com/office/drawing/2014/main" xmlns="" val="3203111727"/>
                    </a:ext>
                  </a:extLst>
                </a:gridCol>
                <a:gridCol w="3204379">
                  <a:extLst>
                    <a:ext uri="{9D8B030D-6E8A-4147-A177-3AD203B41FA5}">
                      <a16:colId xmlns:a16="http://schemas.microsoft.com/office/drawing/2014/main" xmlns="" val="1245859970"/>
                    </a:ext>
                  </a:extLst>
                </a:gridCol>
              </a:tblGrid>
              <a:tr h="68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Impact</a:t>
                      </a:r>
                      <a:r>
                        <a:rPr lang="en-ZA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Statement</a:t>
                      </a:r>
                    </a:p>
                  </a:txBody>
                  <a:tcPr marL="68580" marR="68580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Programmes</a:t>
                      </a:r>
                    </a:p>
                  </a:txBody>
                  <a:tcPr marL="68580" marR="68580" marT="0" marB="0"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405173"/>
                  </a:ext>
                </a:extLst>
              </a:tr>
              <a:tr h="704798">
                <a:tc rowSpan="5">
                  <a:txBody>
                    <a:bodyPr/>
                    <a:lstStyle/>
                    <a:p>
                      <a:pPr marL="48895" marR="117475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Well-regulated and inclusive Built Environment Professions that contribute to national priorities and ambitions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895" marR="117475" lvl="0" indent="0" algn="l" defTabSz="457200" rtl="0" eaLnBrk="1" fontAlgn="auto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Optimum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Functioning CBE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Administration</a:t>
                      </a:r>
                    </a:p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8307156"/>
                  </a:ext>
                </a:extLst>
              </a:tr>
              <a:tr h="68662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Transformed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Built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Transformation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8439049"/>
                  </a:ext>
                </a:extLst>
              </a:tr>
              <a:tr h="686624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Skilled Built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895" marR="1174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Professionals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Skills and Capacity Development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7977917"/>
                  </a:ext>
                </a:extLst>
              </a:tr>
              <a:tr h="797179">
                <a:tc vMerge="1">
                  <a:txBody>
                    <a:bodyPr/>
                    <a:lstStyle/>
                    <a:p>
                      <a:pPr marL="48895" marR="117475" lvl="0" indent="0" algn="l" defTabSz="457200" rtl="0" eaLnBrk="1" fontAlgn="auto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Informed decision making that impacts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current and future operational requirements of the industry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Research and Advisory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445658"/>
                  </a:ext>
                </a:extLst>
              </a:tr>
              <a:tr h="686624">
                <a:tc vMerge="1">
                  <a:txBody>
                    <a:bodyPr/>
                    <a:lstStyle/>
                    <a:p>
                      <a:pPr marL="48895" marR="117475" lvl="0" indent="0" algn="l" defTabSz="457200" rtl="0" eaLnBrk="1" fontAlgn="auto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Promote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 protect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public interest in the Built</a:t>
                      </a:r>
                      <a:r>
                        <a:rPr lang="en-ZA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8895" marR="117475" algn="l" defTabSz="457200" rtl="0" eaLnBrk="1" latinLnBrk="0" hangingPunct="1">
                        <a:lnSpc>
                          <a:spcPct val="13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Regulation and Public Protection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69481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94FD5A-B07B-9683-DA7E-D4129323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418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4A4D7-D269-4AD5-A97D-DBF142A0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55" y="2420888"/>
            <a:ext cx="9721215" cy="1143000"/>
          </a:xfrm>
          <a:solidFill>
            <a:srgbClr val="E46C0A"/>
          </a:solidFill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PART A</a:t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>PERFORMANCE INFORMATION 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8DE957A-E165-250C-CCCD-F3F4BD894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C3A41C-608F-4C9A-9CA5-E9C0903D578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41543875"/>
      </p:ext>
    </p:extLst>
  </p:cSld>
  <p:clrMapOvr>
    <a:masterClrMapping/>
  </p:clrMapOvr>
</p:sld>
</file>

<file path=ppt/theme/theme1.xml><?xml version="1.0" encoding="utf-8"?>
<a:theme xmlns:a="http://schemas.openxmlformats.org/drawingml/2006/main" name="CBE PPT  Cobranding">
  <a:themeElements>
    <a:clrScheme name="Corporate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6B37"/>
      </a:accent1>
      <a:accent2>
        <a:srgbClr val="D3AF7E"/>
      </a:accent2>
      <a:accent3>
        <a:srgbClr val="F58220"/>
      </a:accent3>
      <a:accent4>
        <a:srgbClr val="FBAB18"/>
      </a:accent4>
      <a:accent5>
        <a:srgbClr val="005C2C"/>
      </a:accent5>
      <a:accent6>
        <a:srgbClr val="E9382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E PPT No Cobranding Revised Jan 2022  -  Read-Only" id="{330A7BB1-75E0-485E-9C0D-43AB55FB76D0}" vid="{2519A406-F628-4345-8158-4D14AD81555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E PPT No Cobranding Revised Jan 2022  -  Read-Only" id="{330A7BB1-75E0-485E-9C0D-43AB55FB76D0}" vid="{4B25A70B-ED35-45BF-936E-AA4FBD0282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CBE 202122 Q3 Presentation to DPWI - 2022 02 08</Template>
  <TotalTime>1464</TotalTime>
  <Words>2021</Words>
  <Application>Microsoft Office PowerPoint</Application>
  <PresentationFormat>Custom</PresentationFormat>
  <Paragraphs>694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CBE PPT  Cobranding</vt:lpstr>
      <vt:lpstr>Custom Design</vt:lpstr>
      <vt:lpstr>Slide 1</vt:lpstr>
      <vt:lpstr>CBE DELEGATION</vt:lpstr>
      <vt:lpstr>Contents </vt:lpstr>
      <vt:lpstr>Purpose</vt:lpstr>
      <vt:lpstr>CBE’S MANADATE</vt:lpstr>
      <vt:lpstr>VISIONS AND MISSION STATEMENTS</vt:lpstr>
      <vt:lpstr>DPWI Built Environment Organogram</vt:lpstr>
      <vt:lpstr>CBE Programmes</vt:lpstr>
      <vt:lpstr>PART A PERFORMANCE INFORMATION </vt:lpstr>
      <vt:lpstr>Slide 10</vt:lpstr>
      <vt:lpstr>Analysis of Annual Performance for 2022/2022</vt:lpstr>
      <vt:lpstr>Programme: 1 Administration</vt:lpstr>
      <vt:lpstr>Programme: 2 Transformation</vt:lpstr>
      <vt:lpstr>Programme 1: Administration  Performance Highlights </vt:lpstr>
      <vt:lpstr>Programme 2 : Transformation  Highlights </vt:lpstr>
      <vt:lpstr>Programme: 3 Skills and Capacity Development </vt:lpstr>
      <vt:lpstr>Programme 3: Skills and Capacity Development Highlights </vt:lpstr>
      <vt:lpstr>Programme 4:  Research and Advisory  </vt:lpstr>
      <vt:lpstr>Programme 4: Research and Advisory  Highlights </vt:lpstr>
      <vt:lpstr>Programme 5: Regulation and Public Protection  </vt:lpstr>
      <vt:lpstr>Programme 5: Regulation and Public Protection Highlights </vt:lpstr>
      <vt:lpstr>PART B FINANCIAL INFORMATION</vt:lpstr>
      <vt:lpstr>Financial Information</vt:lpstr>
      <vt:lpstr>Financial Information</vt:lpstr>
      <vt:lpstr>Audit Outcome Matters</vt:lpstr>
      <vt:lpstr>Audit Outcome</vt:lpstr>
      <vt:lpstr>Governance Matters</vt:lpstr>
      <vt:lpstr> HUMAN RESOURCE MANAGEMENT</vt:lpstr>
      <vt:lpstr>Employment Vacancies, Equity &amp; Staff turnover</vt:lpstr>
      <vt:lpstr>Employment Vacancies, Equity &amp; Staff turnover</vt:lpstr>
      <vt:lpstr>PART C COUNCILS FOR THE BUILT ENVIRONMENT PROFESSIONS</vt:lpstr>
      <vt:lpstr>Professional Registration Statistics </vt:lpstr>
      <vt:lpstr>Slide 33</vt:lpstr>
      <vt:lpstr>Slide 34</vt:lpstr>
      <vt:lpstr>Candidate Registration Statistics </vt:lpstr>
      <vt:lpstr>Slide 36</vt:lpstr>
      <vt:lpstr>Slide 37</vt:lpstr>
      <vt:lpstr>Continuing  Professional Development </vt:lpstr>
      <vt:lpstr>Agreements and Partnerships</vt:lpstr>
      <vt:lpstr>Agreements and Partnerships Cont’d</vt:lpstr>
      <vt:lpstr>Agreements and Partnerships Cont’d</vt:lpstr>
      <vt:lpstr>Complaints </vt:lpstr>
      <vt:lpstr>Voluntary Associations 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Mathapelo Malapane</dc:creator>
  <cp:lastModifiedBy>USER</cp:lastModifiedBy>
  <cp:revision>18</cp:revision>
  <cp:lastPrinted>2022-08-03T11:52:52Z</cp:lastPrinted>
  <dcterms:created xsi:type="dcterms:W3CDTF">2022-02-08T08:05:14Z</dcterms:created>
  <dcterms:modified xsi:type="dcterms:W3CDTF">2022-10-13T13:37:30Z</dcterms:modified>
</cp:coreProperties>
</file>