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261" r:id="rId6"/>
    <p:sldId id="260" r:id="rId7"/>
    <p:sldId id="262" r:id="rId8"/>
    <p:sldId id="311" r:id="rId9"/>
    <p:sldId id="268" r:id="rId10"/>
    <p:sldId id="293" r:id="rId11"/>
    <p:sldId id="324" r:id="rId12"/>
    <p:sldId id="323" r:id="rId13"/>
    <p:sldId id="266" r:id="rId14"/>
    <p:sldId id="325" r:id="rId15"/>
    <p:sldId id="263" r:id="rId16"/>
    <p:sldId id="317" r:id="rId17"/>
    <p:sldId id="264" r:id="rId18"/>
    <p:sldId id="318" r:id="rId19"/>
    <p:sldId id="265" r:id="rId20"/>
    <p:sldId id="267" r:id="rId21"/>
    <p:sldId id="327" r:id="rId22"/>
    <p:sldId id="326" r:id="rId23"/>
    <p:sldId id="275" r:id="rId24"/>
    <p:sldId id="276" r:id="rId25"/>
    <p:sldId id="277" r:id="rId26"/>
    <p:sldId id="278" r:id="rId27"/>
    <p:sldId id="282" r:id="rId28"/>
    <p:sldId id="298" r:id="rId29"/>
    <p:sldId id="288" r:id="rId30"/>
    <p:sldId id="289" r:id="rId31"/>
    <p:sldId id="328" r:id="rId32"/>
    <p:sldId id="299" r:id="rId33"/>
    <p:sldId id="314" r:id="rId34"/>
    <p:sldId id="315" r:id="rId35"/>
    <p:sldId id="313" r:id="rId36"/>
    <p:sldId id="297" r:id="rId37"/>
    <p:sldId id="319" r:id="rId38"/>
    <p:sldId id="320" r:id="rId39"/>
    <p:sldId id="292" r:id="rId40"/>
    <p:sldId id="301" r:id="rId41"/>
    <p:sldId id="302" r:id="rId42"/>
    <p:sldId id="306" r:id="rId43"/>
    <p:sldId id="303" r:id="rId44"/>
    <p:sldId id="307" r:id="rId45"/>
    <p:sldId id="304" r:id="rId46"/>
    <p:sldId id="305" r:id="rId47"/>
    <p:sldId id="30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63AA167D-A541-4614-A973-9362B6A1384B}">
          <p14:sldIdLst>
            <p14:sldId id="256"/>
            <p14:sldId id="257"/>
            <p14:sldId id="258"/>
            <p14:sldId id="259"/>
            <p14:sldId id="261"/>
            <p14:sldId id="260"/>
            <p14:sldId id="262"/>
            <p14:sldId id="311"/>
            <p14:sldId id="268"/>
            <p14:sldId id="293"/>
            <p14:sldId id="324"/>
            <p14:sldId id="323"/>
            <p14:sldId id="266"/>
            <p14:sldId id="325"/>
            <p14:sldId id="263"/>
            <p14:sldId id="317"/>
            <p14:sldId id="264"/>
            <p14:sldId id="318"/>
            <p14:sldId id="265"/>
            <p14:sldId id="267"/>
            <p14:sldId id="327"/>
            <p14:sldId id="326"/>
            <p14:sldId id="275"/>
            <p14:sldId id="276"/>
            <p14:sldId id="277"/>
            <p14:sldId id="278"/>
            <p14:sldId id="282"/>
            <p14:sldId id="298"/>
            <p14:sldId id="288"/>
            <p14:sldId id="289"/>
            <p14:sldId id="328"/>
            <p14:sldId id="299"/>
            <p14:sldId id="314"/>
            <p14:sldId id="315"/>
            <p14:sldId id="313"/>
            <p14:sldId id="297"/>
            <p14:sldId id="319"/>
            <p14:sldId id="320"/>
            <p14:sldId id="292"/>
            <p14:sldId id="301"/>
            <p14:sldId id="302"/>
            <p14:sldId id="306"/>
            <p14:sldId id="303"/>
            <p14:sldId id="307"/>
            <p14:sldId id="304"/>
            <p14:sldId id="305"/>
            <p14:sldId id="308"/>
          </p14:sldIdLst>
        </p14:section>
      </p14:sectionLst>
    </p:ex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39826E-CF65-3341-2BBF-EEF743ED7AAB}" name="Carel  Wolfaardt" initials="CW" userId="S::carelw@sefa.org.za::ba0dca00-e907-43c5-acdc-5ffa8fcdef32" providerId="AD"/>
  <p188:author id="{0EF13F73-3201-89E7-9736-861388A9E0A1}" name="Rabelani Nengovhela" initials="RN" userId="S::Rabelanin@sefa.org.za::ed9e3452-047c-4678-b1e8-b4c54b947175" providerId="AD"/>
  <p188:author id="{38874673-83E6-E3A5-3188-3403366EB3E7}" name="Candice Williams" initials="CW" userId="S::candicew@sefa.org.za::56140610-b5f2-4478-b926-a04d06fadb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5B00"/>
    <a:srgbClr val="0074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7"/>
    <p:restoredTop sz="94743"/>
  </p:normalViewPr>
  <p:slideViewPr>
    <p:cSldViewPr snapToGrid="0">
      <p:cViewPr varScale="1">
        <p:scale>
          <a:sx n="68" d="100"/>
          <a:sy n="68" d="100"/>
        </p:scale>
        <p:origin x="-834" y="-96"/>
      </p:cViewPr>
      <p:guideLst>
        <p:guide orient="horz" pos="2160"/>
        <p:guide pos="3840"/>
      </p:guideLst>
    </p:cSldViewPr>
  </p:slideViewPr>
  <p:notesTextViewPr>
    <p:cViewPr>
      <p:scale>
        <a:sx n="1" d="1"/>
        <a:sy n="1" d="1"/>
      </p:scale>
      <p:origin x="0" y="0"/>
    </p:cViewPr>
  </p:notesTextViewPr>
  <p:sorterViewPr>
    <p:cViewPr>
      <p:scale>
        <a:sx n="100" d="100"/>
        <a:sy n="100" d="100"/>
      </p:scale>
      <p:origin x="0" y="-180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keleli Makaulule" userId="b6f61092-32ea-49d6-801b-b5c0a6e86f81" providerId="ADAL" clId="{538A08B1-CE26-455A-9171-25AF70F6B184}"/>
    <pc:docChg chg="undo custSel modSld">
      <pc:chgData name="Likeleli Makaulule" userId="b6f61092-32ea-49d6-801b-b5c0a6e86f81" providerId="ADAL" clId="{538A08B1-CE26-455A-9171-25AF70F6B184}" dt="2022-10-06T08:44:02.005" v="64" actId="1076"/>
      <pc:docMkLst>
        <pc:docMk/>
      </pc:docMkLst>
      <pc:sldChg chg="modSp mod">
        <pc:chgData name="Likeleli Makaulule" userId="b6f61092-32ea-49d6-801b-b5c0a6e86f81" providerId="ADAL" clId="{538A08B1-CE26-455A-9171-25AF70F6B184}" dt="2022-10-06T08:44:02.005" v="64" actId="1076"/>
        <pc:sldMkLst>
          <pc:docMk/>
          <pc:sldMk cId="3085483109" sldId="256"/>
        </pc:sldMkLst>
        <pc:spChg chg="mod">
          <ac:chgData name="Likeleli Makaulule" userId="b6f61092-32ea-49d6-801b-b5c0a6e86f81" providerId="ADAL" clId="{538A08B1-CE26-455A-9171-25AF70F6B184}" dt="2022-10-06T08:44:02.005" v="64" actId="1076"/>
          <ac:spMkLst>
            <pc:docMk/>
            <pc:sldMk cId="3085483109" sldId="256"/>
            <ac:spMk id="2" creationId="{161E4B7E-F72C-9BEF-1E13-F2F040C4189D}"/>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ZA">
                <a:latin typeface="Arial" panose="020B0604020202020204" pitchFamily="34" charset="0"/>
                <a:cs typeface="Arial" panose="020B0604020202020204" pitchFamily="34" charset="0"/>
              </a:rPr>
              <a:t>2021 – 2022</a:t>
            </a:r>
          </a:p>
        </c:rich>
      </c:tx>
      <c:layout>
        <c:manualLayout>
          <c:xMode val="edge"/>
          <c:yMode val="edge"/>
          <c:x val="6.8944389763779517E-3"/>
          <c:y val="0.33911804857575611"/>
        </c:manualLayout>
      </c:layout>
      <c:spPr>
        <a:noFill/>
        <a:ln>
          <a:noFill/>
        </a:ln>
        <a:effectLst/>
      </c:spPr>
    </c:title>
    <c:plotArea>
      <c:layout>
        <c:manualLayout>
          <c:layoutTarget val="inner"/>
          <c:xMode val="edge"/>
          <c:yMode val="edge"/>
          <c:x val="0.40419352854330698"/>
          <c:y val="7.0876852370116594E-2"/>
          <c:w val="0.54896272145669278"/>
          <c:h val="0.66514021527061651"/>
        </c:manualLayout>
      </c:layout>
      <c:barChart>
        <c:barDir val="bar"/>
        <c:grouping val="clustered"/>
        <c:ser>
          <c:idx val="0"/>
          <c:order val="0"/>
          <c:tx>
            <c:strRef>
              <c:f>Sheet1!$B$1</c:f>
              <c:strCache>
                <c:ptCount val="1"/>
                <c:pt idx="0">
                  <c:v> 2021-2022 </c:v>
                </c:pt>
              </c:strCache>
            </c:strRef>
          </c:tx>
          <c:spPr>
            <a:solidFill>
              <a:srgbClr val="007400"/>
            </a:solidFill>
            <a:ln w="9525" cap="flat" cmpd="sng" algn="ctr">
              <a:solidFill>
                <a:schemeClr val="lt1">
                  <a:alpha val="50000"/>
                </a:schemeClr>
              </a:solidFill>
              <a:round/>
            </a:ln>
            <a:effectLst/>
          </c:spPr>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Wholesale Leanding (R'M)</c:v>
                </c:pt>
                <c:pt idx="1">
                  <c:v>Direct Lending (R'M)</c:v>
                </c:pt>
                <c:pt idx="2">
                  <c:v>Total (R'M)</c:v>
                </c:pt>
              </c:strCache>
            </c:strRef>
          </c:cat>
          <c:val>
            <c:numRef>
              <c:f>Sheet1!$B$2:$B$4</c:f>
              <c:numCache>
                <c:formatCode>_-"R"* #\ ##0.0_-;\-"R"* #\ ##0.0_-;_-"R"* "-"??_-;_-@_-</c:formatCode>
                <c:ptCount val="3"/>
                <c:pt idx="0" formatCode="_-[$R-1C09]* #\ ##0.0_-;\-[$R-1C09]* #\ ##0.0_-;_-[$R-1C09]* &quot;-&quot;??_-;_-@_-">
                  <c:v>1378</c:v>
                </c:pt>
                <c:pt idx="1">
                  <c:v>2070</c:v>
                </c:pt>
                <c:pt idx="2">
                  <c:v>3448</c:v>
                </c:pt>
              </c:numCache>
            </c:numRef>
          </c:val>
          <c:extLst xmlns:c16r2="http://schemas.microsoft.com/office/drawing/2015/06/chart">
            <c:ext xmlns:c16="http://schemas.microsoft.com/office/drawing/2014/chart" uri="{C3380CC4-5D6E-409C-BE32-E72D297353CC}">
              <c16:uniqueId val="{00000000-54A3-4E61-B8B0-66E4137233E3}"/>
            </c:ext>
          </c:extLst>
        </c:ser>
        <c:ser>
          <c:idx val="1"/>
          <c:order val="1"/>
          <c:tx>
            <c:strRef>
              <c:f>Sheet1!$C$1</c:f>
              <c:strCache>
                <c:ptCount val="1"/>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Wholesale Leanding (R'M)</c:v>
                </c:pt>
                <c:pt idx="1">
                  <c:v>Direct Lending (R'M)</c:v>
                </c:pt>
                <c:pt idx="2">
                  <c:v>Total (R'M)</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54A3-4E61-B8B0-66E4137233E3}"/>
            </c:ext>
          </c:extLst>
        </c:ser>
        <c:ser>
          <c:idx val="2"/>
          <c:order val="2"/>
          <c:tx>
            <c:strRef>
              <c:f>Sheet1!$D$1</c:f>
              <c:strCache>
                <c:ptCount val="1"/>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Wholesale Leanding (R'M)</c:v>
                </c:pt>
                <c:pt idx="1">
                  <c:v>Direct Lending (R'M)</c:v>
                </c:pt>
                <c:pt idx="2">
                  <c:v>Total (R'M)</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2-54A3-4E61-B8B0-66E4137233E3}"/>
            </c:ext>
          </c:extLst>
        </c:ser>
        <c:dLbls>
          <c:showVal val="1"/>
        </c:dLbls>
        <c:gapWidth val="0"/>
        <c:overlap val="67"/>
        <c:axId val="93757824"/>
        <c:axId val="93769728"/>
      </c:barChart>
      <c:catAx>
        <c:axId val="93757824"/>
        <c:scaling>
          <c:orientation val="minMax"/>
        </c:scaling>
        <c:axPos val="l"/>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93769728"/>
        <c:crosses val="autoZero"/>
        <c:auto val="1"/>
        <c:lblAlgn val="ctr"/>
        <c:lblOffset val="100"/>
      </c:catAx>
      <c:valAx>
        <c:axId val="93769728"/>
        <c:scaling>
          <c:orientation val="minMax"/>
          <c:max val="4000"/>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R-1C09]* #,##0_-;\-[$R-1C09]* #,##0_-;_-[$R-1C09]* &quot;-&quot;_-;_-@_-" sourceLinked="0"/>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9375782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rgbClr val="007400"/>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ZA" dirty="0">
                <a:latin typeface="Arial" panose="020B0604020202020204" pitchFamily="34" charset="0"/>
                <a:cs typeface="Arial" panose="020B0604020202020204" pitchFamily="34" charset="0"/>
              </a:rPr>
              <a:t>2020 - 2021</a:t>
            </a:r>
          </a:p>
        </c:rich>
      </c:tx>
      <c:layout>
        <c:manualLayout>
          <c:xMode val="edge"/>
          <c:yMode val="edge"/>
          <c:x val="6.8944389763779508E-3"/>
          <c:y val="0.33911804857575611"/>
        </c:manualLayout>
      </c:layout>
      <c:spPr>
        <a:noFill/>
        <a:ln>
          <a:noFill/>
        </a:ln>
        <a:effectLst/>
      </c:spPr>
    </c:title>
    <c:plotArea>
      <c:layout>
        <c:manualLayout>
          <c:layoutTarget val="inner"/>
          <c:xMode val="edge"/>
          <c:yMode val="edge"/>
          <c:x val="0.40419352854330698"/>
          <c:y val="7.087685237011658E-2"/>
          <c:w val="0.54896272145669278"/>
          <c:h val="0.66514021527061651"/>
        </c:manualLayout>
      </c:layout>
      <c:barChart>
        <c:barDir val="bar"/>
        <c:grouping val="clustered"/>
        <c:ser>
          <c:idx val="0"/>
          <c:order val="0"/>
          <c:tx>
            <c:strRef>
              <c:f>Sheet1!$B$1</c:f>
              <c:strCache>
                <c:ptCount val="1"/>
                <c:pt idx="0">
                  <c:v> 2021-2022 </c:v>
                </c:pt>
              </c:strCache>
            </c:strRef>
          </c:tx>
          <c:spPr>
            <a:solidFill>
              <a:srgbClr val="FF0000"/>
            </a:solidFill>
            <a:ln w="9525" cap="flat" cmpd="sng" algn="ctr">
              <a:solidFill>
                <a:schemeClr val="lt1">
                  <a:alpha val="50000"/>
                </a:schemeClr>
              </a:solidFill>
              <a:round/>
            </a:ln>
            <a:effectLst/>
          </c:spPr>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Wholesale Leanding (R'M)</c:v>
                </c:pt>
                <c:pt idx="1">
                  <c:v>Direct Lending (R'M)</c:v>
                </c:pt>
                <c:pt idx="2">
                  <c:v>Total (R'M)</c:v>
                </c:pt>
              </c:strCache>
            </c:strRef>
          </c:cat>
          <c:val>
            <c:numRef>
              <c:f>Sheet1!$B$2:$B$4</c:f>
              <c:numCache>
                <c:formatCode>_-"R"* #\ ##0.0_-;\-"R"* #\ ##0.0_-;_-"R"* "-"??_-;_-@_-</c:formatCode>
                <c:ptCount val="3"/>
                <c:pt idx="0" formatCode="_-[$R-1C09]* #\ ##0.0_-;\-[$R-1C09]* #\ ##0.0_-;_-[$R-1C09]* &quot;-&quot;??_-;_-@_-">
                  <c:v>1167</c:v>
                </c:pt>
                <c:pt idx="1">
                  <c:v>1324</c:v>
                </c:pt>
                <c:pt idx="2">
                  <c:v>2491</c:v>
                </c:pt>
              </c:numCache>
            </c:numRef>
          </c:val>
          <c:extLst xmlns:c16r2="http://schemas.microsoft.com/office/drawing/2015/06/chart">
            <c:ext xmlns:c16="http://schemas.microsoft.com/office/drawing/2014/chart" uri="{C3380CC4-5D6E-409C-BE32-E72D297353CC}">
              <c16:uniqueId val="{00000000-8A16-4664-B53F-2CC3452DF0F2}"/>
            </c:ext>
          </c:extLst>
        </c:ser>
        <c:ser>
          <c:idx val="1"/>
          <c:order val="1"/>
          <c:tx>
            <c:strRef>
              <c:f>Sheet1!$C$1</c:f>
              <c:strCache>
                <c:ptCount val="1"/>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Wholesale Leanding (R'M)</c:v>
                </c:pt>
                <c:pt idx="1">
                  <c:v>Direct Lending (R'M)</c:v>
                </c:pt>
                <c:pt idx="2">
                  <c:v>Total (R'M)</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8A16-4664-B53F-2CC3452DF0F2}"/>
            </c:ext>
          </c:extLst>
        </c:ser>
        <c:ser>
          <c:idx val="2"/>
          <c:order val="2"/>
          <c:tx>
            <c:strRef>
              <c:f>Sheet1!$D$1</c:f>
              <c:strCache>
                <c:ptCount val="1"/>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Wholesale Leanding (R'M)</c:v>
                </c:pt>
                <c:pt idx="1">
                  <c:v>Direct Lending (R'M)</c:v>
                </c:pt>
                <c:pt idx="2">
                  <c:v>Total (R'M)</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2-8A16-4664-B53F-2CC3452DF0F2}"/>
            </c:ext>
          </c:extLst>
        </c:ser>
        <c:dLbls>
          <c:showVal val="1"/>
        </c:dLbls>
        <c:gapWidth val="0"/>
        <c:overlap val="66"/>
        <c:axId val="81602816"/>
        <c:axId val="81620992"/>
      </c:barChart>
      <c:catAx>
        <c:axId val="81602816"/>
        <c:scaling>
          <c:orientation val="minMax"/>
        </c:scaling>
        <c:axPos val="l"/>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81620992"/>
        <c:crosses val="autoZero"/>
        <c:auto val="1"/>
        <c:lblAlgn val="ctr"/>
        <c:lblOffset val="100"/>
      </c:catAx>
      <c:valAx>
        <c:axId val="81620992"/>
        <c:scaling>
          <c:orientation val="minMax"/>
          <c:max val="4000"/>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R-1C09]* #,##0_-;\-[$R-1C09]* #,##0_-;_-[$R-1C09]* &quot;-&quot;_-;_-@_-" sourceLinked="0"/>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8160281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rgbClr val="FF0000"/>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plotArea>
      <c:layout>
        <c:manualLayout>
          <c:layoutTarget val="inner"/>
          <c:xMode val="edge"/>
          <c:yMode val="edge"/>
          <c:x val="0.14009367344022478"/>
          <c:y val="0.1691977906373977"/>
          <c:w val="0.86870915354330736"/>
          <c:h val="0.69554536116453769"/>
        </c:manualLayout>
      </c:layout>
      <c:barChart>
        <c:barDir val="bar"/>
        <c:grouping val="clustered"/>
        <c:ser>
          <c:idx val="0"/>
          <c:order val="0"/>
          <c:tx>
            <c:strRef>
              <c:f>Sheet1!$B$1</c:f>
              <c:strCache>
                <c:ptCount val="1"/>
                <c:pt idx="0">
                  <c:v>2021 - 2022</c:v>
                </c:pt>
              </c:strCache>
            </c:strRef>
          </c:tx>
          <c:spPr>
            <a:solidFill>
              <a:srgbClr val="007400"/>
            </a:solidFill>
            <a:ln w="9525" cap="flat" cmpd="sng" algn="ctr">
              <a:solidFill>
                <a:schemeClr val="lt1">
                  <a:alpha val="50000"/>
                </a:schemeClr>
              </a:solidFill>
              <a:round/>
            </a:ln>
            <a:effectLst/>
          </c:spPr>
          <c:dPt>
            <c:idx val="1"/>
            <c:spPr>
              <a:solidFill>
                <a:srgbClr val="FF000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EEFD-4ABF-8CDA-FD62AF3EC4C1}"/>
              </c:ext>
            </c:extLst>
          </c:dPt>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Target (M)</c:v>
                </c:pt>
                <c:pt idx="1">
                  <c:v>Actual (M)</c:v>
                </c:pt>
              </c:strCache>
            </c:strRef>
          </c:cat>
          <c:val>
            <c:numRef>
              <c:f>Sheet1!$B$2:$B$3</c:f>
              <c:numCache>
                <c:formatCode>_("R"* #,##0.00_);_("R"* \(#,##0.00\);_("R"* "-"??_);_(@_)</c:formatCode>
                <c:ptCount val="2"/>
                <c:pt idx="0">
                  <c:v>656</c:v>
                </c:pt>
                <c:pt idx="1">
                  <c:v>570</c:v>
                </c:pt>
              </c:numCache>
            </c:numRef>
          </c:val>
          <c:extLst xmlns:c16r2="http://schemas.microsoft.com/office/drawing/2015/06/chart">
            <c:ext xmlns:c16="http://schemas.microsoft.com/office/drawing/2014/chart" uri="{C3380CC4-5D6E-409C-BE32-E72D297353CC}">
              <c16:uniqueId val="{00000000-EEFD-4ABF-8CDA-FD62AF3EC4C1}"/>
            </c:ext>
          </c:extLst>
        </c:ser>
        <c:dLbls>
          <c:showVal val="1"/>
        </c:dLbls>
        <c:gapWidth val="182"/>
        <c:axId val="101565184"/>
        <c:axId val="101566720"/>
      </c:barChart>
      <c:catAx>
        <c:axId val="101565184"/>
        <c:scaling>
          <c:orientation val="minMax"/>
        </c:scaling>
        <c:axPos val="l"/>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crossAx val="101566720"/>
        <c:crosses val="autoZero"/>
        <c:auto val="1"/>
        <c:lblAlgn val="ctr"/>
        <c:lblOffset val="100"/>
      </c:catAx>
      <c:valAx>
        <c:axId val="101566720"/>
        <c:scaling>
          <c:orientation val="minMax"/>
          <c:max val="700"/>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R&quot;* #,##0_);_(&quot;R&quot;* \(#,##0\);_(&quot;R&quot;* &quot;-&quot;_);_(@_)" sourceLinked="0"/>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0156518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rgbClr val="007400"/>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plotArea>
      <c:layout>
        <c:manualLayout>
          <c:layoutTarget val="inner"/>
          <c:xMode val="edge"/>
          <c:yMode val="edge"/>
          <c:x val="0.11797914546331863"/>
          <c:y val="0.19499829181721198"/>
          <c:w val="0.86870915354330736"/>
          <c:h val="0.69554536116453769"/>
        </c:manualLayout>
      </c:layout>
      <c:barChart>
        <c:barDir val="bar"/>
        <c:grouping val="clustered"/>
        <c:ser>
          <c:idx val="0"/>
          <c:order val="0"/>
          <c:tx>
            <c:strRef>
              <c:f>Sheet1!$B$1</c:f>
              <c:strCache>
                <c:ptCount val="1"/>
                <c:pt idx="0">
                  <c:v>2020-2021</c:v>
                </c:pt>
              </c:strCache>
            </c:strRef>
          </c:tx>
          <c:spPr>
            <a:solidFill>
              <a:schemeClr val="bg1"/>
            </a:solidFill>
            <a:ln w="9525" cap="flat" cmpd="sng" algn="ctr">
              <a:solidFill>
                <a:schemeClr val="lt1">
                  <a:alpha val="50000"/>
                </a:schemeClr>
              </a:solidFill>
              <a:round/>
            </a:ln>
            <a:effectLst/>
          </c:spPr>
          <c:dPt>
            <c:idx val="0"/>
            <c:spPr>
              <a:solidFill>
                <a:srgbClr val="00740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0F98-4242-975F-C44EBD7BB93D}"/>
              </c:ext>
            </c:extLst>
          </c:dPt>
          <c:dPt>
            <c:idx val="1"/>
            <c:spPr>
              <a:solidFill>
                <a:srgbClr val="FF000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0F98-4242-975F-C44EBD7BB93D}"/>
              </c:ext>
            </c:extLst>
          </c:dPt>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Target (M)</c:v>
                </c:pt>
                <c:pt idx="1">
                  <c:v>Actual (M)</c:v>
                </c:pt>
              </c:strCache>
            </c:strRef>
          </c:cat>
          <c:val>
            <c:numRef>
              <c:f>Sheet1!$B$2:$B$3</c:f>
              <c:numCache>
                <c:formatCode>_("R"* #,##0.00_);_("R"* \(#,##0.00\);_("R"* "-"??_);_(@_)</c:formatCode>
                <c:ptCount val="2"/>
                <c:pt idx="0">
                  <c:v>325</c:v>
                </c:pt>
                <c:pt idx="1">
                  <c:v>400</c:v>
                </c:pt>
              </c:numCache>
            </c:numRef>
          </c:val>
          <c:extLst xmlns:c16r2="http://schemas.microsoft.com/office/drawing/2015/06/chart">
            <c:ext xmlns:c16="http://schemas.microsoft.com/office/drawing/2014/chart" uri="{C3380CC4-5D6E-409C-BE32-E72D297353CC}">
              <c16:uniqueId val="{00000004-0F98-4242-975F-C44EBD7BB93D}"/>
            </c:ext>
          </c:extLst>
        </c:ser>
        <c:dLbls>
          <c:showVal val="1"/>
        </c:dLbls>
        <c:gapWidth val="187"/>
        <c:axId val="101577088"/>
        <c:axId val="101578624"/>
      </c:barChart>
      <c:catAx>
        <c:axId val="101577088"/>
        <c:scaling>
          <c:orientation val="minMax"/>
        </c:scaling>
        <c:axPos val="l"/>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crossAx val="101578624"/>
        <c:crosses val="autoZero"/>
        <c:auto val="1"/>
        <c:lblAlgn val="ctr"/>
        <c:lblOffset val="100"/>
      </c:catAx>
      <c:valAx>
        <c:axId val="101578624"/>
        <c:scaling>
          <c:orientation val="minMax"/>
          <c:max val="700"/>
        </c:scaling>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R&quot;* #,##0_);_(&quot;R&quot;* \(#,##0\);_(&quot;R&quot;* &quot;-&quot;_);_(@_)" sourceLinked="0"/>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0157708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rgbClr val="FF0000"/>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932AA-F606-E543-AC49-9223DCE6D5E4}" type="datetimeFigureOut">
              <a:rPr lang="en-US" smtClean="0"/>
              <a:pPr/>
              <a:t>10/13/2022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D7FAB-897E-0F44-AD6B-9C8565165612}" type="slidenum">
              <a:rPr lang="en-US" smtClean="0"/>
              <a:pPr/>
              <a:t>‹#›</a:t>
            </a:fld>
            <a:endParaRPr lang="en-US" dirty="0"/>
          </a:p>
        </p:txBody>
      </p:sp>
    </p:spTree>
    <p:extLst>
      <p:ext uri="{BB962C8B-B14F-4D97-AF65-F5344CB8AC3E}">
        <p14:creationId xmlns:p14="http://schemas.microsoft.com/office/powerpoint/2010/main" xmlns="" val="17219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54143-B2C4-FE45-5364-1A00BEA7EF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30F2C9C8-7406-90A4-5150-B5BCFE23B9B6}"/>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a:extLst>
              <a:ext uri="{FF2B5EF4-FFF2-40B4-BE49-F238E27FC236}">
                <a16:creationId xmlns:a16="http://schemas.microsoft.com/office/drawing/2014/main" xmlns="" id="{716AC28E-2DE8-E3D0-7011-E2442EB75F85}"/>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7" name="Footer Placeholder 4">
            <a:extLst>
              <a:ext uri="{FF2B5EF4-FFF2-40B4-BE49-F238E27FC236}">
                <a16:creationId xmlns:a16="http://schemas.microsoft.com/office/drawing/2014/main" xmlns="" id="{C17142EC-3C76-84C1-2EC0-5A94A5978EDE}"/>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133633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FDD01-D484-024B-76CB-299CB39977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7F10508-3853-D420-6BD2-130C52D6D4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xmlns="" id="{6D28F3F6-FB7F-4400-1FA7-5A87A4235EC8}"/>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9" name="Footer Placeholder 4">
            <a:extLst>
              <a:ext uri="{FF2B5EF4-FFF2-40B4-BE49-F238E27FC236}">
                <a16:creationId xmlns:a16="http://schemas.microsoft.com/office/drawing/2014/main" xmlns="" id="{4A33FE1F-52AA-BD09-8B5F-6EC09D51176E}"/>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186382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FEF862-477A-2F78-CE47-E17C328B85E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A2ADA7C-C051-70BC-5F19-448E0A6C86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xmlns="" id="{384C0627-74EB-BB5D-5D37-AECB5978230B}"/>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9" name="Footer Placeholder 4">
            <a:extLst>
              <a:ext uri="{FF2B5EF4-FFF2-40B4-BE49-F238E27FC236}">
                <a16:creationId xmlns:a16="http://schemas.microsoft.com/office/drawing/2014/main" xmlns="" id="{8D6357D6-325D-91A4-F235-80BD4C89A517}"/>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292835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A9951-C96A-5F40-28B9-7E493936B2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6592627-CBD4-6D32-82CD-2E8FC95D69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xmlns="" id="{193F0069-C30A-7EED-5D98-B13239B5C32C}"/>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9" name="Footer Placeholder 4">
            <a:extLst>
              <a:ext uri="{FF2B5EF4-FFF2-40B4-BE49-F238E27FC236}">
                <a16:creationId xmlns:a16="http://schemas.microsoft.com/office/drawing/2014/main" xmlns="" id="{344E9114-C204-8261-9F50-0ABE58D91893}"/>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94440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11183-3EC7-F154-3D49-9AED40C0D4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531254D-5CF8-83DD-561A-1D6FC24C9ADE}"/>
              </a:ext>
            </a:extLst>
          </p:cNvPr>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Slide Number Placeholder 5">
            <a:extLst>
              <a:ext uri="{FF2B5EF4-FFF2-40B4-BE49-F238E27FC236}">
                <a16:creationId xmlns:a16="http://schemas.microsoft.com/office/drawing/2014/main" xmlns="" id="{ECC764B1-8C00-D9C9-D84A-339834C01019}"/>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11" name="Footer Placeholder 4">
            <a:extLst>
              <a:ext uri="{FF2B5EF4-FFF2-40B4-BE49-F238E27FC236}">
                <a16:creationId xmlns:a16="http://schemas.microsoft.com/office/drawing/2014/main" xmlns="" id="{8F525205-1428-2654-FE16-62CECC4B591D}"/>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423717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4CBE6-1112-0580-1D94-753512E704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CF62A2B-0A60-22B1-84FE-A669C6405FF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EAC1D5B2-9F43-9E63-3B98-BDEFA16CE6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5">
            <a:extLst>
              <a:ext uri="{FF2B5EF4-FFF2-40B4-BE49-F238E27FC236}">
                <a16:creationId xmlns:a16="http://schemas.microsoft.com/office/drawing/2014/main" xmlns="" id="{D6ADF458-2DA2-133D-8109-E2C5E10BB66D}"/>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10" name="Footer Placeholder 4">
            <a:extLst>
              <a:ext uri="{FF2B5EF4-FFF2-40B4-BE49-F238E27FC236}">
                <a16:creationId xmlns:a16="http://schemas.microsoft.com/office/drawing/2014/main" xmlns="" id="{E87089F8-5BAA-D4B4-156E-7C506D1EAA8F}"/>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226369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58B4B-6B6B-6568-63B0-47D8384BBE9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37628E8-7067-B052-C62C-82C922648D6B}"/>
              </a:ext>
            </a:extLst>
          </p:cNvPr>
          <p:cNvSpPr>
            <a:spLocks noGrp="1"/>
          </p:cNvSpPr>
          <p:nvPr>
            <p:ph type="body" idx="1"/>
          </p:nvPr>
        </p:nvSpPr>
        <p:spPr>
          <a:xfrm>
            <a:off x="839788" y="1681163"/>
            <a:ext cx="5157787" cy="823912"/>
          </a:xfrm>
        </p:spPr>
        <p:txBody>
          <a:bodyPr anchor="b"/>
          <a:lstStyle>
            <a:lvl1pPr marL="0" indent="0">
              <a:buNone/>
              <a:defRPr sz="2400" b="0" i="0">
                <a:solidFill>
                  <a:schemeClr val="tx1">
                    <a:lumMod val="65000"/>
                    <a:lumOff val="35000"/>
                  </a:schemeClr>
                </a:solidFill>
                <a:latin typeface="Gill Sans" panose="020B0502020104020203" pitchFamily="34" charset="-79"/>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F9FD341E-B31C-F1BC-D303-CAAF824C13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63B74C4A-79D3-8904-D7D0-1BE04BB642DD}"/>
              </a:ext>
            </a:extLst>
          </p:cNvPr>
          <p:cNvSpPr>
            <a:spLocks noGrp="1"/>
          </p:cNvSpPr>
          <p:nvPr>
            <p:ph type="body" sz="quarter" idx="3"/>
          </p:nvPr>
        </p:nvSpPr>
        <p:spPr>
          <a:xfrm>
            <a:off x="6172200" y="1681163"/>
            <a:ext cx="5183188" cy="823912"/>
          </a:xfrm>
        </p:spPr>
        <p:txBody>
          <a:bodyPr anchor="b"/>
          <a:lstStyle>
            <a:lvl1pPr marL="0" indent="0">
              <a:buNone/>
              <a:defRPr sz="2400" b="0" i="0">
                <a:solidFill>
                  <a:schemeClr val="tx1">
                    <a:lumMod val="65000"/>
                    <a:lumOff val="35000"/>
                  </a:schemeClr>
                </a:solidFill>
                <a:latin typeface="Gill Sans" panose="020B0502020104020203" pitchFamily="34" charset="-79"/>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xmlns="" id="{1CDB4F32-19BB-C19C-CA78-0DA24FB6072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5">
            <a:extLst>
              <a:ext uri="{FF2B5EF4-FFF2-40B4-BE49-F238E27FC236}">
                <a16:creationId xmlns:a16="http://schemas.microsoft.com/office/drawing/2014/main" xmlns="" id="{E190DCD6-0B93-1167-2892-288B10546C76}"/>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12" name="Footer Placeholder 4">
            <a:extLst>
              <a:ext uri="{FF2B5EF4-FFF2-40B4-BE49-F238E27FC236}">
                <a16:creationId xmlns:a16="http://schemas.microsoft.com/office/drawing/2014/main" xmlns="" id="{E04AE682-E53A-5B43-1321-C40D94B354ED}"/>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24450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5886D-E8CC-4F4D-CD1D-255E782A0E15}"/>
              </a:ext>
            </a:extLst>
          </p:cNvPr>
          <p:cNvSpPr>
            <a:spLocks noGrp="1"/>
          </p:cNvSpPr>
          <p:nvPr>
            <p:ph type="title"/>
          </p:nvPr>
        </p:nvSpPr>
        <p:spPr/>
        <p:txBody>
          <a:bodyPr/>
          <a:lstStyle/>
          <a:p>
            <a:r>
              <a:rPr lang="en-GB"/>
              <a:t>Click to edit Master title style</a:t>
            </a:r>
            <a:endParaRPr lang="en-US"/>
          </a:p>
        </p:txBody>
      </p:sp>
      <p:sp>
        <p:nvSpPr>
          <p:cNvPr id="7" name="Slide Number Placeholder 5">
            <a:extLst>
              <a:ext uri="{FF2B5EF4-FFF2-40B4-BE49-F238E27FC236}">
                <a16:creationId xmlns:a16="http://schemas.microsoft.com/office/drawing/2014/main" xmlns="" id="{7DA7F4B5-6B64-CF4A-5884-3F27947426C2}"/>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8" name="Footer Placeholder 4">
            <a:extLst>
              <a:ext uri="{FF2B5EF4-FFF2-40B4-BE49-F238E27FC236}">
                <a16:creationId xmlns:a16="http://schemas.microsoft.com/office/drawing/2014/main" xmlns="" id="{CA08F524-DC47-3E4E-3856-ED6168DAC0B3}"/>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264307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E56882D-496B-675C-92F5-7A2A5BFB81D5}"/>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7" name="Footer Placeholder 4">
            <a:extLst>
              <a:ext uri="{FF2B5EF4-FFF2-40B4-BE49-F238E27FC236}">
                <a16:creationId xmlns:a16="http://schemas.microsoft.com/office/drawing/2014/main" xmlns="" id="{83A03E3B-A59B-DD0D-7C65-03A5C2E68874}"/>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301427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ABE815-B8FC-A33C-CD6F-58626A320D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3419DAD-F397-0E56-9B89-6C56342DE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648AA52-2631-4C6D-F7F4-13B7ED2FCFCC}"/>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Slide Number Placeholder 5">
            <a:extLst>
              <a:ext uri="{FF2B5EF4-FFF2-40B4-BE49-F238E27FC236}">
                <a16:creationId xmlns:a16="http://schemas.microsoft.com/office/drawing/2014/main" xmlns="" id="{E14FFD55-3D18-0BCB-6CD7-84FA898CAB35}"/>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10" name="Footer Placeholder 4">
            <a:extLst>
              <a:ext uri="{FF2B5EF4-FFF2-40B4-BE49-F238E27FC236}">
                <a16:creationId xmlns:a16="http://schemas.microsoft.com/office/drawing/2014/main" xmlns="" id="{D3F654CD-04A0-F971-65DB-1683D97D8C04}"/>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365435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A447E-2745-98BE-722E-90E131E7F4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F20706D4-2D46-397B-D49F-8591195BED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B01784B7-0843-84E0-5EBA-11DE61DC4369}"/>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Slide Number Placeholder 5">
            <a:extLst>
              <a:ext uri="{FF2B5EF4-FFF2-40B4-BE49-F238E27FC236}">
                <a16:creationId xmlns:a16="http://schemas.microsoft.com/office/drawing/2014/main" xmlns="" id="{B81B6F33-49ED-B40F-3580-88CBC1C1FD7E}"/>
              </a:ext>
            </a:extLst>
          </p:cNvPr>
          <p:cNvSpPr>
            <a:spLocks noGrp="1"/>
          </p:cNvSpPr>
          <p:nvPr>
            <p:ph type="sldNum" sz="quarter" idx="12"/>
          </p:nvPr>
        </p:nvSpPr>
        <p:spPr>
          <a:xfrm>
            <a:off x="8610600" y="6356350"/>
            <a:ext cx="2743200" cy="365125"/>
          </a:xfrm>
          <a:prstGeom prst="rect">
            <a:avLst/>
          </a:prstGeom>
        </p:spPr>
        <p:txBody>
          <a:bodyPr anchor="b"/>
          <a:lstStyle>
            <a:lvl1pPr algn="r">
              <a:defRPr sz="1200">
                <a:solidFill>
                  <a:schemeClr val="tx1">
                    <a:lumMod val="65000"/>
                    <a:lumOff val="35000"/>
                  </a:schemeClr>
                </a:solidFill>
              </a:defRPr>
            </a:lvl1pPr>
          </a:lstStyle>
          <a:p>
            <a:fld id="{F0E3592F-A09C-6541-A97C-F9AE21E83754}" type="slidenum">
              <a:rPr lang="en-US" smtClean="0"/>
              <a:pPr/>
              <a:t>‹#›</a:t>
            </a:fld>
            <a:endParaRPr lang="en-US" dirty="0"/>
          </a:p>
        </p:txBody>
      </p:sp>
      <p:sp>
        <p:nvSpPr>
          <p:cNvPr id="10" name="Footer Placeholder 4">
            <a:extLst>
              <a:ext uri="{FF2B5EF4-FFF2-40B4-BE49-F238E27FC236}">
                <a16:creationId xmlns:a16="http://schemas.microsoft.com/office/drawing/2014/main" xmlns="" id="{3F912722-C3EB-389A-024F-43F9CC29DB91}"/>
              </a:ext>
            </a:extLst>
          </p:cNvPr>
          <p:cNvSpPr>
            <a:spLocks noGrp="1"/>
          </p:cNvSpPr>
          <p:nvPr>
            <p:ph type="ftr" sz="quarter" idx="11"/>
          </p:nvPr>
        </p:nvSpPr>
        <p:spPr>
          <a:xfrm>
            <a:off x="838200" y="6356350"/>
            <a:ext cx="4114800" cy="365125"/>
          </a:xfrm>
          <a:prstGeom prst="rect">
            <a:avLst/>
          </a:prstGeom>
        </p:spPr>
        <p:txBody>
          <a:bodyPr anchor="b"/>
          <a:lstStyle>
            <a:lvl1pPr>
              <a:defRPr sz="1200">
                <a:solidFill>
                  <a:schemeClr val="tx1">
                    <a:lumMod val="65000"/>
                    <a:lumOff val="35000"/>
                  </a:schemeClr>
                </a:solidFill>
              </a:defRPr>
            </a:lvl1p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357230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4AE108A-4216-75E3-05DC-8C026350A343}"/>
              </a:ext>
            </a:extLst>
          </p:cNvPr>
          <p:cNvPicPr>
            <a:picLocks noChangeAspect="1"/>
          </p:cNvPicPr>
          <p:nvPr userDrawn="1"/>
        </p:nvPicPr>
        <p:blipFill>
          <a:blip r:embed="rId13"/>
          <a:stretch>
            <a:fillRect/>
          </a:stretch>
        </p:blipFill>
        <p:spPr>
          <a:xfrm>
            <a:off x="12700" y="0"/>
            <a:ext cx="12179300" cy="6865158"/>
          </a:xfrm>
          <a:prstGeom prst="rect">
            <a:avLst/>
          </a:prstGeom>
        </p:spPr>
      </p:pic>
      <p:sp>
        <p:nvSpPr>
          <p:cNvPr id="2" name="Title Placeholder 1">
            <a:extLst>
              <a:ext uri="{FF2B5EF4-FFF2-40B4-BE49-F238E27FC236}">
                <a16:creationId xmlns:a16="http://schemas.microsoft.com/office/drawing/2014/main" xmlns="" id="{5392F352-C346-001E-536D-F132BCBD9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D66D5909-A5AE-BCB9-D0A2-EFC53A419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16997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i="0" kern="1200">
          <a:solidFill>
            <a:srgbClr val="C00000"/>
          </a:solidFill>
          <a:latin typeface="Gill Sans SemiBold" panose="020B0502020104020203" pitchFamily="34" charset="-79"/>
          <a:ea typeface="+mj-ea"/>
          <a:cs typeface="Gill Sans SemiBold"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6">
              <a:lumMod val="7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2"/>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1" kern="1200">
          <a:solidFill>
            <a:srgbClr val="C00000"/>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1" kern="1200">
          <a:solidFill>
            <a:schemeClr val="accent6">
              <a:lumMod val="7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1" kern="1200">
          <a:solidFill>
            <a:schemeClr val="accent2"/>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DEC580E6-C29B-FA71-FCC9-9450906CFAFD}"/>
              </a:ext>
            </a:extLst>
          </p:cNvPr>
          <p:cNvPicPr>
            <a:picLocks noChangeAspect="1"/>
          </p:cNvPicPr>
          <p:nvPr/>
        </p:nvPicPr>
        <p:blipFill>
          <a:blip r:embed="rId2"/>
          <a:stretch>
            <a:fillRect/>
          </a:stretch>
        </p:blipFill>
        <p:spPr>
          <a:xfrm>
            <a:off x="12700" y="0"/>
            <a:ext cx="12179300" cy="6865158"/>
          </a:xfrm>
          <a:prstGeom prst="rect">
            <a:avLst/>
          </a:prstGeom>
        </p:spPr>
      </p:pic>
      <p:sp>
        <p:nvSpPr>
          <p:cNvPr id="2" name="TextBox 1">
            <a:extLst>
              <a:ext uri="{FF2B5EF4-FFF2-40B4-BE49-F238E27FC236}">
                <a16:creationId xmlns:a16="http://schemas.microsoft.com/office/drawing/2014/main" xmlns="" id="{161E4B7E-F72C-9BEF-1E13-F2F040C4189D}"/>
              </a:ext>
            </a:extLst>
          </p:cNvPr>
          <p:cNvSpPr txBox="1"/>
          <p:nvPr/>
        </p:nvSpPr>
        <p:spPr>
          <a:xfrm>
            <a:off x="269823" y="5096658"/>
            <a:ext cx="4474356" cy="1477328"/>
          </a:xfrm>
          <a:prstGeom prst="rect">
            <a:avLst/>
          </a:prstGeom>
          <a:noFill/>
        </p:spPr>
        <p:txBody>
          <a:bodyPr wrap="square" rtlCol="0">
            <a:spAutoFit/>
          </a:bodyPr>
          <a:lstStyle/>
          <a:p>
            <a:r>
              <a:rPr lang="en-US" b="1" dirty="0">
                <a:solidFill>
                  <a:srgbClr val="EE5B00"/>
                </a:solidFill>
                <a:latin typeface="Arial" panose="020B0604020202020204" pitchFamily="34" charset="0"/>
                <a:cs typeface="Arial" panose="020B0604020202020204" pitchFamily="34" charset="0"/>
              </a:rPr>
              <a:t>Presentation to the Portfolio Committee on Small Business Development</a:t>
            </a:r>
          </a:p>
          <a:p>
            <a:endParaRPr lang="en-US" b="1" dirty="0">
              <a:solidFill>
                <a:srgbClr val="EE5B00"/>
              </a:solidFill>
              <a:latin typeface="Arial" panose="020B0604020202020204" pitchFamily="34" charset="0"/>
              <a:cs typeface="Arial" panose="020B0604020202020204" pitchFamily="34" charset="0"/>
            </a:endParaRPr>
          </a:p>
          <a:p>
            <a:r>
              <a:rPr lang="en-US" b="1" dirty="0">
                <a:solidFill>
                  <a:srgbClr val="EE5B00"/>
                </a:solidFill>
                <a:latin typeface="Arial" panose="020B0604020202020204" pitchFamily="34" charset="0"/>
                <a:cs typeface="Arial" panose="020B0604020202020204" pitchFamily="34" charset="0"/>
              </a:rPr>
              <a:t>Date: 12 October 2022</a:t>
            </a:r>
            <a:endParaRPr lang="en-ZA" b="1" dirty="0">
              <a:solidFill>
                <a:srgbClr val="EE5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8548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18CAF-AF4A-308D-5BB9-86D2D4718248}"/>
              </a:ext>
            </a:extLst>
          </p:cNvPr>
          <p:cNvSpPr>
            <a:spLocks noGrp="1"/>
          </p:cNvSpPr>
          <p:nvPr>
            <p:ph type="title"/>
          </p:nvPr>
        </p:nvSpPr>
        <p:spPr>
          <a:xfrm>
            <a:off x="200024" y="0"/>
            <a:ext cx="11991975" cy="662782"/>
          </a:xfrm>
        </p:spPr>
        <p:txBody>
          <a:bodyPr>
            <a:normAutofit/>
          </a:bodyPr>
          <a:lstStyle/>
          <a:p>
            <a:r>
              <a:rPr lang="en-ZA" sz="3600" dirty="0">
                <a:latin typeface="Arial" panose="020B0604020202020204" pitchFamily="34" charset="0"/>
                <a:cs typeface="Arial" panose="020B0604020202020204" pitchFamily="34" charset="0"/>
              </a:rPr>
              <a:t>Geographic Spread - Funding Activities – FY2021/22</a:t>
            </a:r>
          </a:p>
        </p:txBody>
      </p:sp>
      <p:sp>
        <p:nvSpPr>
          <p:cNvPr id="4" name="Slide Number Placeholder 3">
            <a:extLst>
              <a:ext uri="{FF2B5EF4-FFF2-40B4-BE49-F238E27FC236}">
                <a16:creationId xmlns:a16="http://schemas.microsoft.com/office/drawing/2014/main" xmlns="" id="{ABB3D048-F617-B919-D6E0-C98A9974A0FC}"/>
              </a:ext>
            </a:extLst>
          </p:cNvPr>
          <p:cNvSpPr>
            <a:spLocks noGrp="1"/>
          </p:cNvSpPr>
          <p:nvPr>
            <p:ph type="sldNum" sz="quarter" idx="12"/>
          </p:nvPr>
        </p:nvSpPr>
        <p:spPr/>
        <p:txBody>
          <a:bodyPr/>
          <a:lstStyle/>
          <a:p>
            <a:fld id="{F0E3592F-A09C-6541-A97C-F9AE21E83754}" type="slidenum">
              <a:rPr lang="en-US" smtClean="0"/>
              <a:pPr/>
              <a:t>10</a:t>
            </a:fld>
            <a:endParaRPr lang="en-US" dirty="0"/>
          </a:p>
        </p:txBody>
      </p:sp>
      <p:sp>
        <p:nvSpPr>
          <p:cNvPr id="5" name="Footer Placeholder 4">
            <a:extLst>
              <a:ext uri="{FF2B5EF4-FFF2-40B4-BE49-F238E27FC236}">
                <a16:creationId xmlns:a16="http://schemas.microsoft.com/office/drawing/2014/main" xmlns="" id="{29CA2858-FF42-1A7A-5654-54E26B2F9723}"/>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10" name="Picture 9">
            <a:extLst>
              <a:ext uri="{FF2B5EF4-FFF2-40B4-BE49-F238E27FC236}">
                <a16:creationId xmlns:a16="http://schemas.microsoft.com/office/drawing/2014/main" xmlns="" id="{A2D49DB9-0F33-5B18-A98A-903664CD4F66}"/>
              </a:ext>
            </a:extLst>
          </p:cNvPr>
          <p:cNvPicPr>
            <a:picLocks noChangeAspect="1"/>
          </p:cNvPicPr>
          <p:nvPr/>
        </p:nvPicPr>
        <p:blipFill rotWithShape="1">
          <a:blip r:embed="rId2"/>
          <a:srcRect b="52349"/>
          <a:stretch/>
        </p:blipFill>
        <p:spPr>
          <a:xfrm>
            <a:off x="742932" y="894008"/>
            <a:ext cx="10706136" cy="5069984"/>
          </a:xfrm>
          <a:prstGeom prst="rect">
            <a:avLst/>
          </a:prstGeom>
        </p:spPr>
      </p:pic>
    </p:spTree>
    <p:extLst>
      <p:ext uri="{BB962C8B-B14F-4D97-AF65-F5344CB8AC3E}">
        <p14:creationId xmlns:p14="http://schemas.microsoft.com/office/powerpoint/2010/main" xmlns="" val="196280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18CAF-AF4A-308D-5BB9-86D2D4718248}"/>
              </a:ext>
            </a:extLst>
          </p:cNvPr>
          <p:cNvSpPr>
            <a:spLocks noGrp="1"/>
          </p:cNvSpPr>
          <p:nvPr>
            <p:ph type="title"/>
          </p:nvPr>
        </p:nvSpPr>
        <p:spPr>
          <a:xfrm>
            <a:off x="200024" y="0"/>
            <a:ext cx="11991975" cy="662782"/>
          </a:xfrm>
        </p:spPr>
        <p:txBody>
          <a:bodyPr>
            <a:normAutofit/>
          </a:bodyPr>
          <a:lstStyle/>
          <a:p>
            <a:r>
              <a:rPr lang="en-ZA" sz="3600" dirty="0">
                <a:latin typeface="Arial" panose="020B0604020202020204" pitchFamily="34" charset="0"/>
                <a:cs typeface="Arial" panose="020B0604020202020204" pitchFamily="34" charset="0"/>
              </a:rPr>
              <a:t>Geographic Spread - Funding Activities – FY2021/22</a:t>
            </a:r>
          </a:p>
        </p:txBody>
      </p:sp>
      <p:sp>
        <p:nvSpPr>
          <p:cNvPr id="4" name="Slide Number Placeholder 3">
            <a:extLst>
              <a:ext uri="{FF2B5EF4-FFF2-40B4-BE49-F238E27FC236}">
                <a16:creationId xmlns:a16="http://schemas.microsoft.com/office/drawing/2014/main" xmlns="" id="{ABB3D048-F617-B919-D6E0-C98A9974A0FC}"/>
              </a:ext>
            </a:extLst>
          </p:cNvPr>
          <p:cNvSpPr>
            <a:spLocks noGrp="1"/>
          </p:cNvSpPr>
          <p:nvPr>
            <p:ph type="sldNum" sz="quarter" idx="12"/>
          </p:nvPr>
        </p:nvSpPr>
        <p:spPr/>
        <p:txBody>
          <a:bodyPr/>
          <a:lstStyle/>
          <a:p>
            <a:fld id="{F0E3592F-A09C-6541-A97C-F9AE21E83754}" type="slidenum">
              <a:rPr lang="en-US" smtClean="0"/>
              <a:pPr/>
              <a:t>11</a:t>
            </a:fld>
            <a:endParaRPr lang="en-US" dirty="0"/>
          </a:p>
        </p:txBody>
      </p:sp>
      <p:sp>
        <p:nvSpPr>
          <p:cNvPr id="5" name="Footer Placeholder 4">
            <a:extLst>
              <a:ext uri="{FF2B5EF4-FFF2-40B4-BE49-F238E27FC236}">
                <a16:creationId xmlns:a16="http://schemas.microsoft.com/office/drawing/2014/main" xmlns="" id="{29CA2858-FF42-1A7A-5654-54E26B2F9723}"/>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6" name="Picture 5">
            <a:extLst>
              <a:ext uri="{FF2B5EF4-FFF2-40B4-BE49-F238E27FC236}">
                <a16:creationId xmlns:a16="http://schemas.microsoft.com/office/drawing/2014/main" xmlns="" id="{B63FD677-096D-A921-61C4-8461000C9882}"/>
              </a:ext>
            </a:extLst>
          </p:cNvPr>
          <p:cNvPicPr>
            <a:picLocks noChangeAspect="1"/>
          </p:cNvPicPr>
          <p:nvPr/>
        </p:nvPicPr>
        <p:blipFill rotWithShape="1">
          <a:blip r:embed="rId2"/>
          <a:srcRect t="53173"/>
          <a:stretch/>
        </p:blipFill>
        <p:spPr>
          <a:xfrm>
            <a:off x="732236" y="932877"/>
            <a:ext cx="10727528" cy="4992245"/>
          </a:xfrm>
          <a:prstGeom prst="rect">
            <a:avLst/>
          </a:prstGeom>
        </p:spPr>
      </p:pic>
    </p:spTree>
    <p:extLst>
      <p:ext uri="{BB962C8B-B14F-4D97-AF65-F5344CB8AC3E}">
        <p14:creationId xmlns:p14="http://schemas.microsoft.com/office/powerpoint/2010/main" xmlns="" val="129002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18CAF-AF4A-308D-5BB9-86D2D4718248}"/>
              </a:ext>
            </a:extLst>
          </p:cNvPr>
          <p:cNvSpPr>
            <a:spLocks noGrp="1"/>
          </p:cNvSpPr>
          <p:nvPr>
            <p:ph type="title"/>
          </p:nvPr>
        </p:nvSpPr>
        <p:spPr>
          <a:xfrm>
            <a:off x="200024" y="0"/>
            <a:ext cx="11991975" cy="662782"/>
          </a:xfrm>
        </p:spPr>
        <p:txBody>
          <a:bodyPr>
            <a:normAutofit/>
          </a:bodyPr>
          <a:lstStyle/>
          <a:p>
            <a:r>
              <a:rPr lang="en-ZA" sz="3600" dirty="0">
                <a:latin typeface="Arial" panose="020B0604020202020204" pitchFamily="34" charset="0"/>
                <a:cs typeface="Arial" panose="020B0604020202020204" pitchFamily="34" charset="0"/>
              </a:rPr>
              <a:t>Geographic Spread - Funding Activities – FY2021/22</a:t>
            </a:r>
          </a:p>
        </p:txBody>
      </p:sp>
      <p:pic>
        <p:nvPicPr>
          <p:cNvPr id="12" name="Content Placeholder 11">
            <a:extLst>
              <a:ext uri="{FF2B5EF4-FFF2-40B4-BE49-F238E27FC236}">
                <a16:creationId xmlns:a16="http://schemas.microsoft.com/office/drawing/2014/main" xmlns="" id="{A9DCD6BD-F865-5A49-48C9-09B277758375}"/>
              </a:ext>
            </a:extLst>
          </p:cNvPr>
          <p:cNvPicPr>
            <a:picLocks noGrp="1" noChangeAspect="1"/>
          </p:cNvPicPr>
          <p:nvPr>
            <p:ph idx="1"/>
          </p:nvPr>
        </p:nvPicPr>
        <p:blipFill>
          <a:blip r:embed="rId2"/>
          <a:stretch>
            <a:fillRect/>
          </a:stretch>
        </p:blipFill>
        <p:spPr>
          <a:xfrm>
            <a:off x="838201" y="899410"/>
            <a:ext cx="10202850" cy="5209782"/>
          </a:xfrm>
        </p:spPr>
      </p:pic>
      <p:sp>
        <p:nvSpPr>
          <p:cNvPr id="4" name="Slide Number Placeholder 3">
            <a:extLst>
              <a:ext uri="{FF2B5EF4-FFF2-40B4-BE49-F238E27FC236}">
                <a16:creationId xmlns:a16="http://schemas.microsoft.com/office/drawing/2014/main" xmlns="" id="{ABB3D048-F617-B919-D6E0-C98A9974A0FC}"/>
              </a:ext>
            </a:extLst>
          </p:cNvPr>
          <p:cNvSpPr>
            <a:spLocks noGrp="1"/>
          </p:cNvSpPr>
          <p:nvPr>
            <p:ph type="sldNum" sz="quarter" idx="12"/>
          </p:nvPr>
        </p:nvSpPr>
        <p:spPr/>
        <p:txBody>
          <a:bodyPr/>
          <a:lstStyle/>
          <a:p>
            <a:fld id="{F0E3592F-A09C-6541-A97C-F9AE21E83754}" type="slidenum">
              <a:rPr lang="en-US" smtClean="0"/>
              <a:pPr/>
              <a:t>12</a:t>
            </a:fld>
            <a:endParaRPr lang="en-US" dirty="0"/>
          </a:p>
        </p:txBody>
      </p:sp>
      <p:sp>
        <p:nvSpPr>
          <p:cNvPr id="5" name="Footer Placeholder 4">
            <a:extLst>
              <a:ext uri="{FF2B5EF4-FFF2-40B4-BE49-F238E27FC236}">
                <a16:creationId xmlns:a16="http://schemas.microsoft.com/office/drawing/2014/main" xmlns="" id="{29CA2858-FF42-1A7A-5654-54E26B2F9723}"/>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38575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18CAF-AF4A-308D-5BB9-86D2D4718248}"/>
              </a:ext>
            </a:extLst>
          </p:cNvPr>
          <p:cNvSpPr>
            <a:spLocks noGrp="1"/>
          </p:cNvSpPr>
          <p:nvPr>
            <p:ph type="title"/>
          </p:nvPr>
        </p:nvSpPr>
        <p:spPr>
          <a:xfrm>
            <a:off x="194872" y="35345"/>
            <a:ext cx="11878466" cy="594245"/>
          </a:xfrm>
        </p:spPr>
        <p:txBody>
          <a:bodyPr>
            <a:noAutofit/>
          </a:bodyPr>
          <a:lstStyle/>
          <a:p>
            <a:r>
              <a:rPr lang="en-ZA" sz="3600" dirty="0">
                <a:latin typeface="Arial" panose="020B0604020202020204" pitchFamily="34" charset="0"/>
                <a:cs typeface="Arial" panose="020B0604020202020204" pitchFamily="34" charset="0"/>
              </a:rPr>
              <a:t>Geographic Spread - Funding Activities – FY2021/22 (cont.)</a:t>
            </a:r>
          </a:p>
        </p:txBody>
      </p:sp>
      <p:sp>
        <p:nvSpPr>
          <p:cNvPr id="4" name="Slide Number Placeholder 3">
            <a:extLst>
              <a:ext uri="{FF2B5EF4-FFF2-40B4-BE49-F238E27FC236}">
                <a16:creationId xmlns:a16="http://schemas.microsoft.com/office/drawing/2014/main" xmlns="" id="{ABB3D048-F617-B919-D6E0-C98A9974A0FC}"/>
              </a:ext>
            </a:extLst>
          </p:cNvPr>
          <p:cNvSpPr>
            <a:spLocks noGrp="1"/>
          </p:cNvSpPr>
          <p:nvPr>
            <p:ph type="sldNum" sz="quarter" idx="12"/>
          </p:nvPr>
        </p:nvSpPr>
        <p:spPr/>
        <p:txBody>
          <a:bodyPr/>
          <a:lstStyle/>
          <a:p>
            <a:fld id="{F0E3592F-A09C-6541-A97C-F9AE21E83754}" type="slidenum">
              <a:rPr lang="en-US" smtClean="0"/>
              <a:pPr/>
              <a:t>13</a:t>
            </a:fld>
            <a:endParaRPr lang="en-US" dirty="0"/>
          </a:p>
        </p:txBody>
      </p:sp>
      <p:sp>
        <p:nvSpPr>
          <p:cNvPr id="5" name="Footer Placeholder 4">
            <a:extLst>
              <a:ext uri="{FF2B5EF4-FFF2-40B4-BE49-F238E27FC236}">
                <a16:creationId xmlns:a16="http://schemas.microsoft.com/office/drawing/2014/main" xmlns="" id="{29CA2858-FF42-1A7A-5654-54E26B2F9723}"/>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7" name="Picture 6">
            <a:extLst>
              <a:ext uri="{FF2B5EF4-FFF2-40B4-BE49-F238E27FC236}">
                <a16:creationId xmlns:a16="http://schemas.microsoft.com/office/drawing/2014/main" xmlns="" id="{0E2B9D70-4FCB-D3B5-77F5-F0F1856A9DD6}"/>
              </a:ext>
            </a:extLst>
          </p:cNvPr>
          <p:cNvPicPr>
            <a:picLocks noChangeAspect="1"/>
          </p:cNvPicPr>
          <p:nvPr/>
        </p:nvPicPr>
        <p:blipFill>
          <a:blip r:embed="rId2"/>
          <a:stretch>
            <a:fillRect/>
          </a:stretch>
        </p:blipFill>
        <p:spPr>
          <a:xfrm>
            <a:off x="1568268" y="1011509"/>
            <a:ext cx="9055463" cy="5116535"/>
          </a:xfrm>
          <a:prstGeom prst="rect">
            <a:avLst/>
          </a:prstGeom>
        </p:spPr>
      </p:pic>
    </p:spTree>
    <p:extLst>
      <p:ext uri="{BB962C8B-B14F-4D97-AF65-F5344CB8AC3E}">
        <p14:creationId xmlns:p14="http://schemas.microsoft.com/office/powerpoint/2010/main" xmlns="" val="108573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18CAF-AF4A-308D-5BB9-86D2D4718248}"/>
              </a:ext>
            </a:extLst>
          </p:cNvPr>
          <p:cNvSpPr>
            <a:spLocks noGrp="1"/>
          </p:cNvSpPr>
          <p:nvPr>
            <p:ph type="title"/>
          </p:nvPr>
        </p:nvSpPr>
        <p:spPr>
          <a:xfrm>
            <a:off x="194872" y="35345"/>
            <a:ext cx="11878466" cy="594245"/>
          </a:xfrm>
        </p:spPr>
        <p:txBody>
          <a:bodyPr>
            <a:noAutofit/>
          </a:bodyPr>
          <a:lstStyle/>
          <a:p>
            <a:r>
              <a:rPr lang="en-ZA" sz="3600" dirty="0">
                <a:latin typeface="Arial" panose="020B0604020202020204" pitchFamily="34" charset="0"/>
                <a:cs typeface="Arial" panose="020B0604020202020204" pitchFamily="34" charset="0"/>
              </a:rPr>
              <a:t>Geographic Spread - Funding Activities – FY2021/22 (cont.)</a:t>
            </a:r>
          </a:p>
        </p:txBody>
      </p:sp>
      <p:sp>
        <p:nvSpPr>
          <p:cNvPr id="4" name="Slide Number Placeholder 3">
            <a:extLst>
              <a:ext uri="{FF2B5EF4-FFF2-40B4-BE49-F238E27FC236}">
                <a16:creationId xmlns:a16="http://schemas.microsoft.com/office/drawing/2014/main" xmlns="" id="{ABB3D048-F617-B919-D6E0-C98A9974A0FC}"/>
              </a:ext>
            </a:extLst>
          </p:cNvPr>
          <p:cNvSpPr>
            <a:spLocks noGrp="1"/>
          </p:cNvSpPr>
          <p:nvPr>
            <p:ph type="sldNum" sz="quarter" idx="12"/>
          </p:nvPr>
        </p:nvSpPr>
        <p:spPr/>
        <p:txBody>
          <a:bodyPr/>
          <a:lstStyle/>
          <a:p>
            <a:fld id="{F0E3592F-A09C-6541-A97C-F9AE21E83754}" type="slidenum">
              <a:rPr lang="en-US" smtClean="0"/>
              <a:pPr/>
              <a:t>14</a:t>
            </a:fld>
            <a:endParaRPr lang="en-US" dirty="0"/>
          </a:p>
        </p:txBody>
      </p:sp>
      <p:sp>
        <p:nvSpPr>
          <p:cNvPr id="5" name="Footer Placeholder 4">
            <a:extLst>
              <a:ext uri="{FF2B5EF4-FFF2-40B4-BE49-F238E27FC236}">
                <a16:creationId xmlns:a16="http://schemas.microsoft.com/office/drawing/2014/main" xmlns="" id="{29CA2858-FF42-1A7A-5654-54E26B2F9723}"/>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9" name="Picture 8">
            <a:extLst>
              <a:ext uri="{FF2B5EF4-FFF2-40B4-BE49-F238E27FC236}">
                <a16:creationId xmlns:a16="http://schemas.microsoft.com/office/drawing/2014/main" xmlns="" id="{351B9BDE-6128-0C93-EE29-0EAC546513A7}"/>
              </a:ext>
            </a:extLst>
          </p:cNvPr>
          <p:cNvPicPr>
            <a:picLocks noChangeAspect="1"/>
          </p:cNvPicPr>
          <p:nvPr/>
        </p:nvPicPr>
        <p:blipFill>
          <a:blip r:embed="rId2"/>
          <a:stretch>
            <a:fillRect/>
          </a:stretch>
        </p:blipFill>
        <p:spPr>
          <a:xfrm>
            <a:off x="1244036" y="905017"/>
            <a:ext cx="9703928" cy="5047966"/>
          </a:xfrm>
          <a:prstGeom prst="rect">
            <a:avLst/>
          </a:prstGeom>
        </p:spPr>
      </p:pic>
    </p:spTree>
    <p:extLst>
      <p:ext uri="{BB962C8B-B14F-4D97-AF65-F5344CB8AC3E}">
        <p14:creationId xmlns:p14="http://schemas.microsoft.com/office/powerpoint/2010/main" xmlns="" val="294944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A6AF-7DE7-986C-C60D-547D6F2716DB}"/>
              </a:ext>
            </a:extLst>
          </p:cNvPr>
          <p:cNvSpPr>
            <a:spLocks noGrp="1"/>
          </p:cNvSpPr>
          <p:nvPr>
            <p:ph type="title"/>
          </p:nvPr>
        </p:nvSpPr>
        <p:spPr>
          <a:xfrm>
            <a:off x="329785" y="35346"/>
            <a:ext cx="11862216" cy="702890"/>
          </a:xfrm>
        </p:spPr>
        <p:txBody>
          <a:bodyPr>
            <a:normAutofit fontScale="90000"/>
          </a:bodyPr>
          <a:lstStyle/>
          <a:p>
            <a:r>
              <a:rPr lang="en-ZA" sz="4000" dirty="0">
                <a:latin typeface="Arial" panose="020B0604020202020204" pitchFamily="34" charset="0"/>
                <a:cs typeface="Arial" panose="020B0604020202020204" pitchFamily="34" charset="0"/>
              </a:rPr>
              <a:t>Historical Funding Activities: FY2016/17 to FY2021/22  </a:t>
            </a:r>
          </a:p>
        </p:txBody>
      </p:sp>
      <p:sp>
        <p:nvSpPr>
          <p:cNvPr id="4" name="Slide Number Placeholder 3">
            <a:extLst>
              <a:ext uri="{FF2B5EF4-FFF2-40B4-BE49-F238E27FC236}">
                <a16:creationId xmlns:a16="http://schemas.microsoft.com/office/drawing/2014/main" xmlns="" id="{DC7E979F-2F0E-E27E-8186-0446B08456E5}"/>
              </a:ext>
            </a:extLst>
          </p:cNvPr>
          <p:cNvSpPr>
            <a:spLocks noGrp="1"/>
          </p:cNvSpPr>
          <p:nvPr>
            <p:ph type="sldNum" sz="quarter" idx="12"/>
          </p:nvPr>
        </p:nvSpPr>
        <p:spPr/>
        <p:txBody>
          <a:bodyPr/>
          <a:lstStyle/>
          <a:p>
            <a:fld id="{F0E3592F-A09C-6541-A97C-F9AE21E83754}" type="slidenum">
              <a:rPr lang="en-US" smtClean="0"/>
              <a:pPr/>
              <a:t>15</a:t>
            </a:fld>
            <a:endParaRPr lang="en-US" dirty="0"/>
          </a:p>
        </p:txBody>
      </p:sp>
      <p:sp>
        <p:nvSpPr>
          <p:cNvPr id="5" name="Footer Placeholder 4">
            <a:extLst>
              <a:ext uri="{FF2B5EF4-FFF2-40B4-BE49-F238E27FC236}">
                <a16:creationId xmlns:a16="http://schemas.microsoft.com/office/drawing/2014/main" xmlns="" id="{C5242091-8EEF-3D8A-DF7E-B4691713C5F1}"/>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6" name="Picture 5">
            <a:extLst>
              <a:ext uri="{FF2B5EF4-FFF2-40B4-BE49-F238E27FC236}">
                <a16:creationId xmlns:a16="http://schemas.microsoft.com/office/drawing/2014/main" xmlns="" id="{4349C0FC-77C4-0E17-FAB4-AE18931F0C23}"/>
              </a:ext>
            </a:extLst>
          </p:cNvPr>
          <p:cNvPicPr>
            <a:picLocks noChangeAspect="1"/>
          </p:cNvPicPr>
          <p:nvPr/>
        </p:nvPicPr>
        <p:blipFill>
          <a:blip r:embed="rId2"/>
          <a:stretch>
            <a:fillRect/>
          </a:stretch>
        </p:blipFill>
        <p:spPr>
          <a:xfrm>
            <a:off x="437212" y="738237"/>
            <a:ext cx="11317575" cy="4568282"/>
          </a:xfrm>
          <a:prstGeom prst="rect">
            <a:avLst/>
          </a:prstGeom>
        </p:spPr>
      </p:pic>
      <p:sp>
        <p:nvSpPr>
          <p:cNvPr id="8" name="TextBox 7">
            <a:extLst>
              <a:ext uri="{FF2B5EF4-FFF2-40B4-BE49-F238E27FC236}">
                <a16:creationId xmlns:a16="http://schemas.microsoft.com/office/drawing/2014/main" xmlns="" id="{75A35989-47DB-3630-BABA-F522AB1545BF}"/>
              </a:ext>
            </a:extLst>
          </p:cNvPr>
          <p:cNvSpPr txBox="1"/>
          <p:nvPr/>
        </p:nvSpPr>
        <p:spPr>
          <a:xfrm>
            <a:off x="437212" y="5576341"/>
            <a:ext cx="11317575"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Over the past six financial years, </a:t>
            </a:r>
            <a:r>
              <a:rPr lang="en-US" b="1" dirty="0">
                <a:latin typeface="Arial" panose="020B0604020202020204" pitchFamily="34" charset="0"/>
                <a:cs typeface="Arial" panose="020B0604020202020204" pitchFamily="34" charset="0"/>
              </a:rPr>
              <a:t>sefa </a:t>
            </a:r>
            <a:r>
              <a:rPr lang="en-US" dirty="0">
                <a:latin typeface="Arial" panose="020B0604020202020204" pitchFamily="34" charset="0"/>
                <a:cs typeface="Arial" panose="020B0604020202020204" pitchFamily="34" charset="0"/>
              </a:rPr>
              <a:t>approved loans to the value of R8 billion across various loan channels.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Disbursed into the South African economy, loans to the value of R8.8 billion over the same period.</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3431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A6AF-7DE7-986C-C60D-547D6F2716DB}"/>
              </a:ext>
            </a:extLst>
          </p:cNvPr>
          <p:cNvSpPr>
            <a:spLocks noGrp="1"/>
          </p:cNvSpPr>
          <p:nvPr>
            <p:ph type="title"/>
          </p:nvPr>
        </p:nvSpPr>
        <p:spPr>
          <a:xfrm>
            <a:off x="0" y="35346"/>
            <a:ext cx="12191999" cy="702890"/>
          </a:xfrm>
        </p:spPr>
        <p:txBody>
          <a:bodyPr>
            <a:normAutofit fontScale="90000"/>
          </a:bodyPr>
          <a:lstStyle/>
          <a:p>
            <a:r>
              <a:rPr lang="en-ZA" sz="4000" dirty="0">
                <a:latin typeface="Arial" panose="020B0604020202020204" pitchFamily="34" charset="0"/>
                <a:cs typeface="Arial" panose="020B0604020202020204" pitchFamily="34" charset="0"/>
              </a:rPr>
              <a:t>Historical Funding Activities: FY2016/17 to FY2021/22 </a:t>
            </a:r>
          </a:p>
        </p:txBody>
      </p:sp>
      <p:sp>
        <p:nvSpPr>
          <p:cNvPr id="4" name="Slide Number Placeholder 3">
            <a:extLst>
              <a:ext uri="{FF2B5EF4-FFF2-40B4-BE49-F238E27FC236}">
                <a16:creationId xmlns:a16="http://schemas.microsoft.com/office/drawing/2014/main" xmlns="" id="{DC7E979F-2F0E-E27E-8186-0446B08456E5}"/>
              </a:ext>
            </a:extLst>
          </p:cNvPr>
          <p:cNvSpPr>
            <a:spLocks noGrp="1"/>
          </p:cNvSpPr>
          <p:nvPr>
            <p:ph type="sldNum" sz="quarter" idx="12"/>
          </p:nvPr>
        </p:nvSpPr>
        <p:spPr/>
        <p:txBody>
          <a:bodyPr/>
          <a:lstStyle/>
          <a:p>
            <a:fld id="{F0E3592F-A09C-6541-A97C-F9AE21E83754}" type="slidenum">
              <a:rPr lang="en-US" smtClean="0"/>
              <a:pPr/>
              <a:t>16</a:t>
            </a:fld>
            <a:endParaRPr lang="en-US" dirty="0"/>
          </a:p>
        </p:txBody>
      </p:sp>
      <p:sp>
        <p:nvSpPr>
          <p:cNvPr id="5" name="Footer Placeholder 4">
            <a:extLst>
              <a:ext uri="{FF2B5EF4-FFF2-40B4-BE49-F238E27FC236}">
                <a16:creationId xmlns:a16="http://schemas.microsoft.com/office/drawing/2014/main" xmlns="" id="{C5242091-8EEF-3D8A-DF7E-B4691713C5F1}"/>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6" name="Picture 5">
            <a:extLst>
              <a:ext uri="{FF2B5EF4-FFF2-40B4-BE49-F238E27FC236}">
                <a16:creationId xmlns:a16="http://schemas.microsoft.com/office/drawing/2014/main" xmlns="" id="{27AB337E-EA8F-C93F-FA0A-CC2A3A342586}"/>
              </a:ext>
            </a:extLst>
          </p:cNvPr>
          <p:cNvPicPr>
            <a:picLocks noChangeAspect="1"/>
          </p:cNvPicPr>
          <p:nvPr/>
        </p:nvPicPr>
        <p:blipFill>
          <a:blip r:embed="rId2"/>
          <a:stretch>
            <a:fillRect/>
          </a:stretch>
        </p:blipFill>
        <p:spPr>
          <a:xfrm>
            <a:off x="634583" y="948099"/>
            <a:ext cx="11317575" cy="4043626"/>
          </a:xfrm>
          <a:prstGeom prst="rect">
            <a:avLst/>
          </a:prstGeom>
        </p:spPr>
      </p:pic>
      <p:sp>
        <p:nvSpPr>
          <p:cNvPr id="9" name="TextBox 8">
            <a:extLst>
              <a:ext uri="{FF2B5EF4-FFF2-40B4-BE49-F238E27FC236}">
                <a16:creationId xmlns:a16="http://schemas.microsoft.com/office/drawing/2014/main" xmlns="" id="{29DDD164-7CE7-3588-24B3-A4701B17B002}"/>
              </a:ext>
            </a:extLst>
          </p:cNvPr>
          <p:cNvSpPr txBox="1"/>
          <p:nvPr/>
        </p:nvSpPr>
        <p:spPr>
          <a:xfrm>
            <a:off x="634583" y="5148504"/>
            <a:ext cx="1131757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financed over 385 thousand SMMEs and Co-operatives over the past six financial years. This financial support helped these enterprises to create and preserve over 482 thousand jobs.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0694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97A47-FF67-8A55-6FE3-F931E9ECB566}"/>
              </a:ext>
            </a:extLst>
          </p:cNvPr>
          <p:cNvSpPr>
            <a:spLocks noGrp="1"/>
          </p:cNvSpPr>
          <p:nvPr>
            <p:ph type="title"/>
          </p:nvPr>
        </p:nvSpPr>
        <p:spPr>
          <a:xfrm>
            <a:off x="239843" y="35346"/>
            <a:ext cx="11812249" cy="684186"/>
          </a:xfrm>
        </p:spPr>
        <p:txBody>
          <a:bodyPr>
            <a:normAutofit fontScale="90000"/>
          </a:bodyPr>
          <a:lstStyle/>
          <a:p>
            <a:r>
              <a:rPr lang="en-US" dirty="0">
                <a:latin typeface="Arial" panose="020B0604020202020204" pitchFamily="34" charset="0"/>
                <a:cs typeface="Arial" panose="020B0604020202020204" pitchFamily="34" charset="0"/>
              </a:rPr>
              <a:t>Developmental Impact: FY2016/17 to FY2021/22 </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2722289-1633-DD19-64A2-6CA4833A8DAF}"/>
              </a:ext>
            </a:extLst>
          </p:cNvPr>
          <p:cNvSpPr>
            <a:spLocks noGrp="1"/>
          </p:cNvSpPr>
          <p:nvPr>
            <p:ph type="sldNum" sz="quarter" idx="12"/>
          </p:nvPr>
        </p:nvSpPr>
        <p:spPr/>
        <p:txBody>
          <a:bodyPr/>
          <a:lstStyle/>
          <a:p>
            <a:fld id="{F0E3592F-A09C-6541-A97C-F9AE21E83754}" type="slidenum">
              <a:rPr lang="en-US" smtClean="0"/>
              <a:pPr/>
              <a:t>17</a:t>
            </a:fld>
            <a:endParaRPr lang="en-US" dirty="0"/>
          </a:p>
        </p:txBody>
      </p:sp>
      <p:sp>
        <p:nvSpPr>
          <p:cNvPr id="5" name="Footer Placeholder 4">
            <a:extLst>
              <a:ext uri="{FF2B5EF4-FFF2-40B4-BE49-F238E27FC236}">
                <a16:creationId xmlns:a16="http://schemas.microsoft.com/office/drawing/2014/main" xmlns="" id="{7E834433-CF0D-9519-5F60-4B047B9A35DC}"/>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6" name="Picture 5">
            <a:extLst>
              <a:ext uri="{FF2B5EF4-FFF2-40B4-BE49-F238E27FC236}">
                <a16:creationId xmlns:a16="http://schemas.microsoft.com/office/drawing/2014/main" xmlns="" id="{554C40D1-EBF9-4C0E-6AD2-7FE3666C68C6}"/>
              </a:ext>
            </a:extLst>
          </p:cNvPr>
          <p:cNvPicPr>
            <a:picLocks noChangeAspect="1"/>
          </p:cNvPicPr>
          <p:nvPr/>
        </p:nvPicPr>
        <p:blipFill>
          <a:blip r:embed="rId2"/>
          <a:stretch>
            <a:fillRect/>
          </a:stretch>
        </p:blipFill>
        <p:spPr>
          <a:xfrm>
            <a:off x="344773" y="839449"/>
            <a:ext cx="11452486" cy="4047343"/>
          </a:xfrm>
          <a:prstGeom prst="rect">
            <a:avLst/>
          </a:prstGeom>
        </p:spPr>
      </p:pic>
      <p:sp>
        <p:nvSpPr>
          <p:cNvPr id="8" name="TextBox 7">
            <a:extLst>
              <a:ext uri="{FF2B5EF4-FFF2-40B4-BE49-F238E27FC236}">
                <a16:creationId xmlns:a16="http://schemas.microsoft.com/office/drawing/2014/main" xmlns="" id="{9E6A4A75-3FA8-1451-DFE9-DCFC40AE9808}"/>
              </a:ext>
            </a:extLst>
          </p:cNvPr>
          <p:cNvSpPr txBox="1"/>
          <p:nvPr/>
        </p:nvSpPr>
        <p:spPr>
          <a:xfrm>
            <a:off x="344772" y="5067573"/>
            <a:ext cx="11452485"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Over the past six financial years, </a:t>
            </a: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disbursed just under R7billion to enterprises owned by black entrepreneurs.  Women-owned businesses received funding support to the value of R3.3 billion over the same period. </a:t>
            </a:r>
            <a:endParaRPr lang="en-ZA" dirty="0"/>
          </a:p>
        </p:txBody>
      </p:sp>
    </p:spTree>
    <p:extLst>
      <p:ext uri="{BB962C8B-B14F-4D97-AF65-F5344CB8AC3E}">
        <p14:creationId xmlns:p14="http://schemas.microsoft.com/office/powerpoint/2010/main" xmlns="" val="198711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97A47-FF67-8A55-6FE3-F931E9ECB566}"/>
              </a:ext>
            </a:extLst>
          </p:cNvPr>
          <p:cNvSpPr>
            <a:spLocks noGrp="1"/>
          </p:cNvSpPr>
          <p:nvPr>
            <p:ph type="title"/>
          </p:nvPr>
        </p:nvSpPr>
        <p:spPr>
          <a:xfrm>
            <a:off x="239843" y="35346"/>
            <a:ext cx="11827239" cy="684186"/>
          </a:xfrm>
        </p:spPr>
        <p:txBody>
          <a:bodyPr>
            <a:normAutofit fontScale="90000"/>
          </a:bodyPr>
          <a:lstStyle/>
          <a:p>
            <a:r>
              <a:rPr lang="en-US" dirty="0">
                <a:latin typeface="Arial" panose="020B0604020202020204" pitchFamily="34" charset="0"/>
                <a:cs typeface="Arial" panose="020B0604020202020204" pitchFamily="34" charset="0"/>
              </a:rPr>
              <a:t>Developmental Impact: FY2016/17 to FY2021/22 </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2722289-1633-DD19-64A2-6CA4833A8DAF}"/>
              </a:ext>
            </a:extLst>
          </p:cNvPr>
          <p:cNvSpPr>
            <a:spLocks noGrp="1"/>
          </p:cNvSpPr>
          <p:nvPr>
            <p:ph type="sldNum" sz="quarter" idx="12"/>
          </p:nvPr>
        </p:nvSpPr>
        <p:spPr/>
        <p:txBody>
          <a:bodyPr/>
          <a:lstStyle/>
          <a:p>
            <a:fld id="{F0E3592F-A09C-6541-A97C-F9AE21E83754}" type="slidenum">
              <a:rPr lang="en-US" smtClean="0"/>
              <a:pPr/>
              <a:t>18</a:t>
            </a:fld>
            <a:endParaRPr lang="en-US" dirty="0"/>
          </a:p>
        </p:txBody>
      </p:sp>
      <p:sp>
        <p:nvSpPr>
          <p:cNvPr id="5" name="Footer Placeholder 4">
            <a:extLst>
              <a:ext uri="{FF2B5EF4-FFF2-40B4-BE49-F238E27FC236}">
                <a16:creationId xmlns:a16="http://schemas.microsoft.com/office/drawing/2014/main" xmlns="" id="{7E834433-CF0D-9519-5F60-4B047B9A35DC}"/>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6" name="Picture 5">
            <a:extLst>
              <a:ext uri="{FF2B5EF4-FFF2-40B4-BE49-F238E27FC236}">
                <a16:creationId xmlns:a16="http://schemas.microsoft.com/office/drawing/2014/main" xmlns="" id="{F8464168-BEEF-359A-FFCE-1F3BC20DC9A8}"/>
              </a:ext>
            </a:extLst>
          </p:cNvPr>
          <p:cNvPicPr>
            <a:picLocks noChangeAspect="1"/>
          </p:cNvPicPr>
          <p:nvPr/>
        </p:nvPicPr>
        <p:blipFill>
          <a:blip r:embed="rId2"/>
          <a:stretch>
            <a:fillRect/>
          </a:stretch>
        </p:blipFill>
        <p:spPr>
          <a:xfrm>
            <a:off x="348130" y="719532"/>
            <a:ext cx="11464119" cy="4333865"/>
          </a:xfrm>
          <a:prstGeom prst="rect">
            <a:avLst/>
          </a:prstGeom>
        </p:spPr>
      </p:pic>
      <p:sp>
        <p:nvSpPr>
          <p:cNvPr id="8" name="TextBox 7">
            <a:extLst>
              <a:ext uri="{FF2B5EF4-FFF2-40B4-BE49-F238E27FC236}">
                <a16:creationId xmlns:a16="http://schemas.microsoft.com/office/drawing/2014/main" xmlns="" id="{B9A32394-1296-3CB2-50FC-F10DD9668D4B}"/>
              </a:ext>
            </a:extLst>
          </p:cNvPr>
          <p:cNvSpPr txBox="1"/>
          <p:nvPr/>
        </p:nvSpPr>
        <p:spPr>
          <a:xfrm>
            <a:off x="348129" y="5279961"/>
            <a:ext cx="11464119"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Youth-owned businesses received loans to tune of R1.6 billion over the past six financial years.  Whilst enterprises operating in the townships received financial support to the value of R1.3 billion over the same period. </a:t>
            </a:r>
            <a:endParaRPr lang="en-ZA" dirty="0"/>
          </a:p>
        </p:txBody>
      </p:sp>
    </p:spTree>
    <p:extLst>
      <p:ext uri="{BB962C8B-B14F-4D97-AF65-F5344CB8AC3E}">
        <p14:creationId xmlns:p14="http://schemas.microsoft.com/office/powerpoint/2010/main" xmlns="" val="160894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97A47-FF67-8A55-6FE3-F931E9ECB566}"/>
              </a:ext>
            </a:extLst>
          </p:cNvPr>
          <p:cNvSpPr>
            <a:spLocks noGrp="1"/>
          </p:cNvSpPr>
          <p:nvPr>
            <p:ph type="title"/>
          </p:nvPr>
        </p:nvSpPr>
        <p:spPr>
          <a:xfrm>
            <a:off x="154898" y="20355"/>
            <a:ext cx="11882204" cy="594245"/>
          </a:xfrm>
        </p:spPr>
        <p:txBody>
          <a:bodyPr>
            <a:normAutofit fontScale="90000"/>
          </a:bodyPr>
          <a:lstStyle/>
          <a:p>
            <a:r>
              <a:rPr lang="en-US" dirty="0">
                <a:latin typeface="Arial" panose="020B0604020202020204" pitchFamily="34" charset="0"/>
                <a:cs typeface="Arial" panose="020B0604020202020204" pitchFamily="34" charset="0"/>
              </a:rPr>
              <a:t>Developmental Impact: FY2016/17 to FY2021/22 </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2722289-1633-DD19-64A2-6CA4833A8DAF}"/>
              </a:ext>
            </a:extLst>
          </p:cNvPr>
          <p:cNvSpPr>
            <a:spLocks noGrp="1"/>
          </p:cNvSpPr>
          <p:nvPr>
            <p:ph type="sldNum" sz="quarter" idx="12"/>
          </p:nvPr>
        </p:nvSpPr>
        <p:spPr/>
        <p:txBody>
          <a:bodyPr/>
          <a:lstStyle/>
          <a:p>
            <a:fld id="{F0E3592F-A09C-6541-A97C-F9AE21E83754}" type="slidenum">
              <a:rPr lang="en-US" smtClean="0"/>
              <a:pPr/>
              <a:t>19</a:t>
            </a:fld>
            <a:endParaRPr lang="en-US" dirty="0"/>
          </a:p>
        </p:txBody>
      </p:sp>
      <p:pic>
        <p:nvPicPr>
          <p:cNvPr id="7" name="Picture 6">
            <a:extLst>
              <a:ext uri="{FF2B5EF4-FFF2-40B4-BE49-F238E27FC236}">
                <a16:creationId xmlns:a16="http://schemas.microsoft.com/office/drawing/2014/main" xmlns="" id="{D145F6B3-4398-52F6-D79C-533996C6152A}"/>
              </a:ext>
            </a:extLst>
          </p:cNvPr>
          <p:cNvPicPr>
            <a:picLocks noChangeAspect="1"/>
          </p:cNvPicPr>
          <p:nvPr/>
        </p:nvPicPr>
        <p:blipFill>
          <a:blip r:embed="rId2"/>
          <a:stretch>
            <a:fillRect/>
          </a:stretch>
        </p:blipFill>
        <p:spPr>
          <a:xfrm>
            <a:off x="209862" y="749509"/>
            <a:ext cx="11827240" cy="4217640"/>
          </a:xfrm>
          <a:prstGeom prst="rect">
            <a:avLst/>
          </a:prstGeom>
        </p:spPr>
      </p:pic>
      <p:sp>
        <p:nvSpPr>
          <p:cNvPr id="6" name="TextBox 5">
            <a:extLst>
              <a:ext uri="{FF2B5EF4-FFF2-40B4-BE49-F238E27FC236}">
                <a16:creationId xmlns:a16="http://schemas.microsoft.com/office/drawing/2014/main" xmlns="" id="{D6A6BA30-F99C-A274-04F9-C61BC0DB98DB}"/>
              </a:ext>
            </a:extLst>
          </p:cNvPr>
          <p:cNvSpPr txBox="1"/>
          <p:nvPr/>
        </p:nvSpPr>
        <p:spPr>
          <a:xfrm>
            <a:off x="209862" y="5061584"/>
            <a:ext cx="11827240" cy="1754326"/>
          </a:xfrm>
          <a:prstGeom prst="rect">
            <a:avLst/>
          </a:prstGeom>
          <a:noFill/>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provided financial support amounting to R3 billion to businesses operating in the rural towns and villages over the past six financial years.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Entrepreneurs with disabilities received financial support from </a:t>
            </a: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to the tune of R62 million over the same period.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gap has been addressed hence the significant growth in disbursement over the past financial year to these businesses.</a:t>
            </a:r>
            <a:endParaRPr lang="en-ZA" dirty="0"/>
          </a:p>
        </p:txBody>
      </p:sp>
    </p:spTree>
    <p:extLst>
      <p:ext uri="{BB962C8B-B14F-4D97-AF65-F5344CB8AC3E}">
        <p14:creationId xmlns:p14="http://schemas.microsoft.com/office/powerpoint/2010/main" xmlns="" val="360736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45646-9AB3-8CB4-67CA-8AE2CC36FB25}"/>
              </a:ext>
            </a:extLst>
          </p:cNvPr>
          <p:cNvSpPr>
            <a:spLocks noGrp="1"/>
          </p:cNvSpPr>
          <p:nvPr>
            <p:ph type="title"/>
          </p:nvPr>
        </p:nvSpPr>
        <p:spPr>
          <a:xfrm>
            <a:off x="838200" y="0"/>
            <a:ext cx="10515600" cy="1325563"/>
          </a:xfrm>
        </p:spPr>
        <p:txBody>
          <a:bodyPr>
            <a:normAutofit/>
          </a:bodyPr>
          <a:lstStyle/>
          <a:p>
            <a:r>
              <a:rPr lang="en-US" sz="4000" dirty="0">
                <a:latin typeface="Arial" panose="020B0604020202020204" pitchFamily="34" charset="0"/>
                <a:cs typeface="Arial" panose="020B0604020202020204" pitchFamily="34" charset="0"/>
              </a:rPr>
              <a:t>Presentation  outline</a:t>
            </a:r>
          </a:p>
        </p:txBody>
      </p:sp>
      <p:sp>
        <p:nvSpPr>
          <p:cNvPr id="3" name="Content Placeholder 2">
            <a:extLst>
              <a:ext uri="{FF2B5EF4-FFF2-40B4-BE49-F238E27FC236}">
                <a16:creationId xmlns:a16="http://schemas.microsoft.com/office/drawing/2014/main" xmlns="" id="{1AD39DEF-D9CC-E2ED-0B16-62895E6F1B25}"/>
              </a:ext>
            </a:extLst>
          </p:cNvPr>
          <p:cNvSpPr>
            <a:spLocks noGrp="1"/>
          </p:cNvSpPr>
          <p:nvPr>
            <p:ph idx="1"/>
          </p:nvPr>
        </p:nvSpPr>
        <p:spPr>
          <a:xfrm>
            <a:off x="829456" y="1124262"/>
            <a:ext cx="10515600" cy="4552639"/>
          </a:xfrm>
        </p:spPr>
        <p:txBody>
          <a:bodyPr>
            <a:normAutofit fontScale="92500" lnSpcReduction="10000"/>
          </a:bodyPr>
          <a:lstStyle/>
          <a:p>
            <a:pPr marL="514350" indent="-514350">
              <a:buFont typeface="+mj-lt"/>
              <a:buAutoNum type="arabicPeriod"/>
            </a:pP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Overview</a:t>
            </a:r>
          </a:p>
          <a:p>
            <a:pPr marL="514350" indent="-514350">
              <a:buFont typeface="+mj-lt"/>
              <a:buAutoNum type="arabicPeriod"/>
            </a:pPr>
            <a:r>
              <a:rPr lang="en-US" dirty="0">
                <a:latin typeface="Arial" panose="020B0604020202020204" pitchFamily="34" charset="0"/>
                <a:cs typeface="Arial" panose="020B0604020202020204" pitchFamily="34" charset="0"/>
              </a:rPr>
              <a:t>Performance Highlights – FY2021/22</a:t>
            </a:r>
          </a:p>
          <a:p>
            <a:pPr marL="514350" indent="-514350">
              <a:buFont typeface="+mj-lt"/>
              <a:buAutoNum type="arabicPeriod"/>
            </a:pPr>
            <a:r>
              <a:rPr lang="en-US" dirty="0">
                <a:latin typeface="Arial" panose="020B0604020202020204" pitchFamily="34" charset="0"/>
                <a:cs typeface="Arial" panose="020B0604020202020204" pitchFamily="34" charset="0"/>
              </a:rPr>
              <a:t>Loan Portfolio Performance </a:t>
            </a:r>
          </a:p>
          <a:p>
            <a:pPr marL="514350" indent="-514350">
              <a:buFont typeface="+mj-lt"/>
              <a:buAutoNum type="arabicPeriod"/>
            </a:pPr>
            <a:r>
              <a:rPr lang="en-US" dirty="0">
                <a:latin typeface="Arial" panose="020B0604020202020204" pitchFamily="34" charset="0"/>
                <a:cs typeface="Arial" panose="020B0604020202020204" pitchFamily="34" charset="0"/>
              </a:rPr>
              <a:t>Financial Performance</a:t>
            </a:r>
          </a:p>
          <a:p>
            <a:pPr marL="514350" indent="-514350">
              <a:buFont typeface="+mj-lt"/>
              <a:buAutoNum type="arabicPeriod"/>
            </a:pPr>
            <a:r>
              <a:rPr lang="en-US" dirty="0">
                <a:latin typeface="Arial" panose="020B0604020202020204" pitchFamily="34" charset="0"/>
                <a:cs typeface="Arial" panose="020B0604020202020204" pitchFamily="34" charset="0"/>
              </a:rPr>
              <a:t>Performance Against Pre-Determined Objectives</a:t>
            </a:r>
          </a:p>
          <a:p>
            <a:pPr marL="514350" indent="-514350">
              <a:buFont typeface="+mj-lt"/>
              <a:buAutoNum type="arabicPeriod"/>
            </a:pPr>
            <a:r>
              <a:rPr lang="en-US" dirty="0">
                <a:latin typeface="Arial" panose="020B0604020202020204" pitchFamily="34" charset="0"/>
                <a:cs typeface="Arial" panose="020B0604020202020204" pitchFamily="34" charset="0"/>
              </a:rPr>
              <a:t>Human Capital Management</a:t>
            </a:r>
          </a:p>
          <a:p>
            <a:pPr marL="514350" indent="-514350">
              <a:buFont typeface="+mj-lt"/>
              <a:buAutoNum type="arabicPeriod"/>
            </a:pPr>
            <a:r>
              <a:rPr lang="en-US" dirty="0">
                <a:latin typeface="Arial" panose="020B0604020202020204" pitchFamily="34" charset="0"/>
                <a:cs typeface="Arial" panose="020B0604020202020204" pitchFamily="34" charset="0"/>
              </a:rPr>
              <a:t>Governance</a:t>
            </a:r>
          </a:p>
          <a:p>
            <a:pPr marL="514350" indent="-514350">
              <a:buFont typeface="+mj-lt"/>
              <a:buAutoNum type="arabicPeriod"/>
            </a:pPr>
            <a:r>
              <a:rPr lang="en-US" dirty="0">
                <a:latin typeface="Arial" panose="020B0604020202020204" pitchFamily="34" charset="0"/>
                <a:cs typeface="Arial" panose="020B0604020202020204" pitchFamily="34" charset="0"/>
              </a:rPr>
              <a:t>Key Organisational Challenges</a:t>
            </a:r>
          </a:p>
          <a:p>
            <a:pPr marL="514350" indent="-514350">
              <a:buFont typeface="+mj-lt"/>
              <a:buAutoNum type="arabicPeriod"/>
            </a:pPr>
            <a:r>
              <a:rPr lang="en-US" dirty="0">
                <a:latin typeface="Arial" panose="020B0604020202020204" pitchFamily="34" charset="0"/>
                <a:cs typeface="Arial" panose="020B0604020202020204" pitchFamily="34" charset="0"/>
              </a:rPr>
              <a:t>Key Organisational Priorities / Focus</a:t>
            </a:r>
          </a:p>
          <a:p>
            <a:pPr marL="514350" indent="-514350">
              <a:buFont typeface="+mj-lt"/>
              <a:buAutoNum type="arabicPeriod"/>
            </a:pPr>
            <a:r>
              <a:rPr lang="en-US" dirty="0">
                <a:latin typeface="Arial" panose="020B0604020202020204" pitchFamily="34" charset="0"/>
                <a:cs typeface="Arial" panose="020B0604020202020204" pitchFamily="34" charset="0"/>
              </a:rPr>
              <a:t>Case Studies</a:t>
            </a:r>
          </a:p>
        </p:txBody>
      </p:sp>
      <p:sp>
        <p:nvSpPr>
          <p:cNvPr id="4" name="Slide Number Placeholder 3">
            <a:extLst>
              <a:ext uri="{FF2B5EF4-FFF2-40B4-BE49-F238E27FC236}">
                <a16:creationId xmlns:a16="http://schemas.microsoft.com/office/drawing/2014/main" xmlns="" id="{2E8743CD-E3EB-3B3F-01D9-9FDB73E7A0BC}"/>
              </a:ext>
            </a:extLst>
          </p:cNvPr>
          <p:cNvSpPr>
            <a:spLocks noGrp="1"/>
          </p:cNvSpPr>
          <p:nvPr>
            <p:ph type="sldNum" sz="quarter" idx="12"/>
          </p:nvPr>
        </p:nvSpPr>
        <p:spPr/>
        <p:txBody>
          <a:bodyPr/>
          <a:lstStyle/>
          <a:p>
            <a:fld id="{F0E3592F-A09C-6541-A97C-F9AE21E83754}" type="slidenum">
              <a:rPr lang="en-US" smtClean="0"/>
              <a:pPr/>
              <a:t>2</a:t>
            </a:fld>
            <a:endParaRPr lang="en-US" dirty="0"/>
          </a:p>
        </p:txBody>
      </p:sp>
      <p:sp>
        <p:nvSpPr>
          <p:cNvPr id="5" name="Footer Placeholder 4">
            <a:extLst>
              <a:ext uri="{FF2B5EF4-FFF2-40B4-BE49-F238E27FC236}">
                <a16:creationId xmlns:a16="http://schemas.microsoft.com/office/drawing/2014/main" xmlns="" id="{23358B87-7B9F-E223-1B53-A01C2F40CBA9}"/>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393921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5F73D1D2-404F-4B38-C195-F07E5686A69E}"/>
              </a:ext>
            </a:extLst>
          </p:cNvPr>
          <p:cNvSpPr>
            <a:spLocks noGrp="1"/>
          </p:cNvSpPr>
          <p:nvPr>
            <p:ph type="title"/>
          </p:nvPr>
        </p:nvSpPr>
        <p:spPr>
          <a:xfrm>
            <a:off x="636978" y="795338"/>
            <a:ext cx="11360150" cy="2852737"/>
          </a:xfrm>
        </p:spPr>
        <p:txBody>
          <a:bodyPr>
            <a:normAutofit/>
          </a:bodyPr>
          <a:lstStyle/>
          <a:p>
            <a:r>
              <a:rPr lang="en-ZA" sz="4800" dirty="0">
                <a:latin typeface="Arial" panose="020B0604020202020204" pitchFamily="34" charset="0"/>
                <a:cs typeface="Arial" panose="020B0604020202020204" pitchFamily="34" charset="0"/>
              </a:rPr>
              <a:t>Loan Portfolio Performance </a:t>
            </a:r>
          </a:p>
        </p:txBody>
      </p:sp>
      <p:sp>
        <p:nvSpPr>
          <p:cNvPr id="4" name="Slide Number Placeholder 3">
            <a:extLst>
              <a:ext uri="{FF2B5EF4-FFF2-40B4-BE49-F238E27FC236}">
                <a16:creationId xmlns:a16="http://schemas.microsoft.com/office/drawing/2014/main" xmlns="" id="{E5FF8EFA-0F5D-A69F-DE5B-D890EC780C52}"/>
              </a:ext>
            </a:extLst>
          </p:cNvPr>
          <p:cNvSpPr>
            <a:spLocks noGrp="1"/>
          </p:cNvSpPr>
          <p:nvPr>
            <p:ph type="sldNum" sz="quarter" idx="12"/>
          </p:nvPr>
        </p:nvSpPr>
        <p:spPr/>
        <p:txBody>
          <a:bodyPr/>
          <a:lstStyle/>
          <a:p>
            <a:fld id="{F0E3592F-A09C-6541-A97C-F9AE21E83754}" type="slidenum">
              <a:rPr lang="en-US" smtClean="0"/>
              <a:pPr/>
              <a:t>20</a:t>
            </a:fld>
            <a:endParaRPr lang="en-US" dirty="0"/>
          </a:p>
        </p:txBody>
      </p:sp>
      <p:sp>
        <p:nvSpPr>
          <p:cNvPr id="5" name="Footer Placeholder 4">
            <a:extLst>
              <a:ext uri="{FF2B5EF4-FFF2-40B4-BE49-F238E27FC236}">
                <a16:creationId xmlns:a16="http://schemas.microsoft.com/office/drawing/2014/main" xmlns="" id="{0359D291-8296-E7D5-1D51-0F68F1687291}"/>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407027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CC3FD-DD53-438D-2872-AD77BD530A8C}"/>
              </a:ext>
            </a:extLst>
          </p:cNvPr>
          <p:cNvSpPr>
            <a:spLocks noGrp="1"/>
          </p:cNvSpPr>
          <p:nvPr>
            <p:ph type="title"/>
          </p:nvPr>
        </p:nvSpPr>
        <p:spPr>
          <a:xfrm>
            <a:off x="164892" y="0"/>
            <a:ext cx="11188908" cy="669851"/>
          </a:xfrm>
        </p:spPr>
        <p:txBody>
          <a:bodyPr>
            <a:normAutofit fontScale="90000"/>
          </a:bodyPr>
          <a:lstStyle/>
          <a:p>
            <a:r>
              <a:rPr lang="en-ZA" dirty="0">
                <a:latin typeface="Arial" panose="020B0604020202020204" pitchFamily="34" charset="0"/>
                <a:cs typeface="Arial" panose="020B0604020202020204" pitchFamily="34" charset="0"/>
              </a:rPr>
              <a:t>sefa Loan Portfolio – Overview (2021/22) </a:t>
            </a:r>
          </a:p>
        </p:txBody>
      </p:sp>
      <p:sp>
        <p:nvSpPr>
          <p:cNvPr id="4" name="Slide Number Placeholder 3">
            <a:extLst>
              <a:ext uri="{FF2B5EF4-FFF2-40B4-BE49-F238E27FC236}">
                <a16:creationId xmlns:a16="http://schemas.microsoft.com/office/drawing/2014/main" xmlns="" id="{543F5701-6A67-1055-803C-CB199F361562}"/>
              </a:ext>
            </a:extLst>
          </p:cNvPr>
          <p:cNvSpPr>
            <a:spLocks noGrp="1"/>
          </p:cNvSpPr>
          <p:nvPr>
            <p:ph type="sldNum" sz="quarter" idx="12"/>
          </p:nvPr>
        </p:nvSpPr>
        <p:spPr/>
        <p:txBody>
          <a:bodyPr/>
          <a:lstStyle/>
          <a:p>
            <a:fld id="{F0E3592F-A09C-6541-A97C-F9AE21E83754}" type="slidenum">
              <a:rPr lang="en-US" smtClean="0"/>
              <a:pPr/>
              <a:t>21</a:t>
            </a:fld>
            <a:endParaRPr lang="en-US" dirty="0"/>
          </a:p>
        </p:txBody>
      </p:sp>
      <p:sp>
        <p:nvSpPr>
          <p:cNvPr id="5" name="Footer Placeholder 4">
            <a:extLst>
              <a:ext uri="{FF2B5EF4-FFF2-40B4-BE49-F238E27FC236}">
                <a16:creationId xmlns:a16="http://schemas.microsoft.com/office/drawing/2014/main" xmlns="" id="{92AA812C-260D-64CA-E3C3-45F25253C505}"/>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6" name="TextBox 5">
            <a:extLst>
              <a:ext uri="{FF2B5EF4-FFF2-40B4-BE49-F238E27FC236}">
                <a16:creationId xmlns:a16="http://schemas.microsoft.com/office/drawing/2014/main" xmlns="" id="{21409BAF-42C6-1C69-7ABB-6159A835C2FC}"/>
              </a:ext>
            </a:extLst>
          </p:cNvPr>
          <p:cNvSpPr txBox="1"/>
          <p:nvPr/>
        </p:nvSpPr>
        <p:spPr>
          <a:xfrm>
            <a:off x="501547" y="5111051"/>
            <a:ext cx="11188906" cy="1200329"/>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loan portfolio grew by 38% year-on-year due to the implementation of the Economic Recovery Programmes.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There has also been an increase in strategic partnerships within the Wholesale Lending channel that contributed to the portfolio growth (17 new intermediaries on-boarded). </a:t>
            </a:r>
            <a:endParaRPr lang="en-ZA" dirty="0"/>
          </a:p>
        </p:txBody>
      </p:sp>
      <p:graphicFrame>
        <p:nvGraphicFramePr>
          <p:cNvPr id="11" name="Chart 10">
            <a:extLst>
              <a:ext uri="{FF2B5EF4-FFF2-40B4-BE49-F238E27FC236}">
                <a16:creationId xmlns:a16="http://schemas.microsoft.com/office/drawing/2014/main" xmlns="" id="{68A09036-6A27-E5B6-E3F2-435BFEB3283F}"/>
              </a:ext>
            </a:extLst>
          </p:cNvPr>
          <p:cNvGraphicFramePr/>
          <p:nvPr>
            <p:extLst>
              <p:ext uri="{D42A27DB-BD31-4B8C-83A1-F6EECF244321}">
                <p14:modId xmlns:p14="http://schemas.microsoft.com/office/powerpoint/2010/main" xmlns="" val="2864518303"/>
              </p:ext>
            </p:extLst>
          </p:nvPr>
        </p:nvGraphicFramePr>
        <p:xfrm>
          <a:off x="719528" y="779490"/>
          <a:ext cx="10807908" cy="2008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BC2A21C6-C453-24EE-7550-0156F87B7D80}"/>
              </a:ext>
            </a:extLst>
          </p:cNvPr>
          <p:cNvGraphicFramePr/>
          <p:nvPr>
            <p:extLst>
              <p:ext uri="{D42A27DB-BD31-4B8C-83A1-F6EECF244321}">
                <p14:modId xmlns:p14="http://schemas.microsoft.com/office/powerpoint/2010/main" xmlns="" val="1548036573"/>
              </p:ext>
            </p:extLst>
          </p:nvPr>
        </p:nvGraphicFramePr>
        <p:xfrm>
          <a:off x="719528" y="2893255"/>
          <a:ext cx="10807908" cy="2008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473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EBA9E-524B-8BE7-6187-EC439393D013}"/>
              </a:ext>
            </a:extLst>
          </p:cNvPr>
          <p:cNvSpPr>
            <a:spLocks noGrp="1"/>
          </p:cNvSpPr>
          <p:nvPr>
            <p:ph type="title"/>
          </p:nvPr>
        </p:nvSpPr>
        <p:spPr>
          <a:xfrm>
            <a:off x="52465" y="0"/>
            <a:ext cx="12087069" cy="1031056"/>
          </a:xfrm>
        </p:spPr>
        <p:txBody>
          <a:bodyPr>
            <a:normAutofit fontScale="90000"/>
          </a:bodyPr>
          <a:lstStyle/>
          <a:p>
            <a:r>
              <a:rPr lang="en-ZA" dirty="0">
                <a:latin typeface="Arial" panose="020B0604020202020204" pitchFamily="34" charset="0"/>
                <a:cs typeface="Arial" panose="020B0604020202020204" pitchFamily="34" charset="0"/>
              </a:rPr>
              <a:t>sefa Loan Portfolio – Total Collections (2021/22) </a:t>
            </a:r>
          </a:p>
        </p:txBody>
      </p:sp>
      <p:sp>
        <p:nvSpPr>
          <p:cNvPr id="4" name="Slide Number Placeholder 3">
            <a:extLst>
              <a:ext uri="{FF2B5EF4-FFF2-40B4-BE49-F238E27FC236}">
                <a16:creationId xmlns:a16="http://schemas.microsoft.com/office/drawing/2014/main" xmlns="" id="{504C399D-40C4-841F-61A9-1DA041C616AF}"/>
              </a:ext>
            </a:extLst>
          </p:cNvPr>
          <p:cNvSpPr>
            <a:spLocks noGrp="1"/>
          </p:cNvSpPr>
          <p:nvPr>
            <p:ph type="sldNum" sz="quarter" idx="12"/>
          </p:nvPr>
        </p:nvSpPr>
        <p:spPr/>
        <p:txBody>
          <a:bodyPr/>
          <a:lstStyle/>
          <a:p>
            <a:fld id="{F0E3592F-A09C-6541-A97C-F9AE21E83754}" type="slidenum">
              <a:rPr lang="en-US" smtClean="0"/>
              <a:pPr/>
              <a:t>22</a:t>
            </a:fld>
            <a:endParaRPr lang="en-US" dirty="0"/>
          </a:p>
        </p:txBody>
      </p:sp>
      <p:sp>
        <p:nvSpPr>
          <p:cNvPr id="8" name="TextBox 7">
            <a:extLst>
              <a:ext uri="{FF2B5EF4-FFF2-40B4-BE49-F238E27FC236}">
                <a16:creationId xmlns:a16="http://schemas.microsoft.com/office/drawing/2014/main" xmlns="" id="{82727904-8315-1EF7-D1A3-604C68D3908E}"/>
              </a:ext>
            </a:extLst>
          </p:cNvPr>
          <p:cNvSpPr txBox="1"/>
          <p:nvPr/>
        </p:nvSpPr>
        <p:spPr>
          <a:xfrm>
            <a:off x="360943" y="4879022"/>
            <a:ext cx="11467473"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effects of COVID-19 pandemic continued to have an adverse impact on </a:t>
            </a: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clients.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is evident in their repayment patterns as seen in the overall collections.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challenge is mostly seen in businesses operating in manufacturing, logistics, fuel retailers as well as tourism and hospitality sector.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However, the collections target of 85% was exceeded (actual achieved 87%). </a:t>
            </a:r>
            <a:endParaRPr lang="en-ZA" dirty="0"/>
          </a:p>
        </p:txBody>
      </p:sp>
      <p:graphicFrame>
        <p:nvGraphicFramePr>
          <p:cNvPr id="9" name="Chart 8">
            <a:extLst>
              <a:ext uri="{FF2B5EF4-FFF2-40B4-BE49-F238E27FC236}">
                <a16:creationId xmlns:a16="http://schemas.microsoft.com/office/drawing/2014/main" xmlns="" id="{F26B51D1-D6F9-323F-8F87-765EEAAB96AE}"/>
              </a:ext>
            </a:extLst>
          </p:cNvPr>
          <p:cNvGraphicFramePr/>
          <p:nvPr>
            <p:extLst>
              <p:ext uri="{D42A27DB-BD31-4B8C-83A1-F6EECF244321}">
                <p14:modId xmlns:p14="http://schemas.microsoft.com/office/powerpoint/2010/main" xmlns="" val="671062565"/>
              </p:ext>
            </p:extLst>
          </p:nvPr>
        </p:nvGraphicFramePr>
        <p:xfrm>
          <a:off x="6210112" y="1391497"/>
          <a:ext cx="5815309" cy="2953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46692DDF-6C86-12BF-2CC4-F8C2340FC2E3}"/>
              </a:ext>
            </a:extLst>
          </p:cNvPr>
          <p:cNvGraphicFramePr/>
          <p:nvPr>
            <p:extLst>
              <p:ext uri="{D42A27DB-BD31-4B8C-83A1-F6EECF244321}">
                <p14:modId xmlns:p14="http://schemas.microsoft.com/office/powerpoint/2010/main" xmlns="" val="2848547124"/>
              </p:ext>
            </p:extLst>
          </p:nvPr>
        </p:nvGraphicFramePr>
        <p:xfrm>
          <a:off x="166579" y="1391498"/>
          <a:ext cx="5928101" cy="29534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1464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539645" y="2111714"/>
            <a:ext cx="11547423" cy="2387600"/>
          </a:xfrm>
        </p:spPr>
        <p:txBody>
          <a:bodyPr>
            <a:normAutofit/>
          </a:bodyPr>
          <a:lstStyle/>
          <a:p>
            <a:pPr algn="l"/>
            <a:r>
              <a:rPr lang="en-ZA" sz="4800" dirty="0">
                <a:latin typeface="Arial" panose="020B0604020202020204" pitchFamily="34" charset="0"/>
                <a:cs typeface="Arial" panose="020B0604020202020204" pitchFamily="34" charset="0"/>
              </a:rPr>
              <a:t>Financial Performance</a:t>
            </a:r>
            <a:br>
              <a:rPr lang="en-ZA" sz="4800" dirty="0">
                <a:latin typeface="Arial" panose="020B0604020202020204" pitchFamily="34" charset="0"/>
                <a:cs typeface="Arial" panose="020B0604020202020204" pitchFamily="34" charset="0"/>
              </a:rPr>
            </a:br>
            <a:endParaRPr lang="en-ZA" sz="4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23</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97328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41714-A35C-4762-5473-A43B811EDB60}"/>
              </a:ext>
            </a:extLst>
          </p:cNvPr>
          <p:cNvSpPr>
            <a:spLocks noGrp="1"/>
          </p:cNvSpPr>
          <p:nvPr>
            <p:ph type="title"/>
          </p:nvPr>
        </p:nvSpPr>
        <p:spPr>
          <a:xfrm>
            <a:off x="179882" y="1"/>
            <a:ext cx="12012118" cy="1244183"/>
          </a:xfrm>
        </p:spPr>
        <p:txBody>
          <a:bodyPr>
            <a:normAutofit fontScale="90000"/>
          </a:bodyPr>
          <a:lstStyle/>
          <a:p>
            <a:r>
              <a:rPr lang="en-ZA" dirty="0">
                <a:latin typeface="Arial" panose="020B0604020202020204" pitchFamily="34" charset="0"/>
                <a:cs typeface="Arial" panose="020B0604020202020204" pitchFamily="34" charset="0"/>
              </a:rPr>
              <a:t>sefa Financial Performance as at 31 March 2022- highlights</a:t>
            </a:r>
          </a:p>
        </p:txBody>
      </p:sp>
      <p:sp>
        <p:nvSpPr>
          <p:cNvPr id="3" name="Content Placeholder 2">
            <a:extLst>
              <a:ext uri="{FF2B5EF4-FFF2-40B4-BE49-F238E27FC236}">
                <a16:creationId xmlns:a16="http://schemas.microsoft.com/office/drawing/2014/main" xmlns="" id="{2BD3D520-2CC2-2425-8B53-F9274DADAEE7}"/>
              </a:ext>
            </a:extLst>
          </p:cNvPr>
          <p:cNvSpPr>
            <a:spLocks noGrp="1"/>
          </p:cNvSpPr>
          <p:nvPr>
            <p:ph idx="1"/>
          </p:nvPr>
        </p:nvSpPr>
        <p:spPr>
          <a:xfrm>
            <a:off x="284813" y="1603948"/>
            <a:ext cx="11557417" cy="4573015"/>
          </a:xfrm>
        </p:spPr>
        <p:txBody>
          <a:bodyPr>
            <a:normAutofit/>
          </a:bodyPr>
          <a:lstStyle/>
          <a:p>
            <a:pPr marL="342900" indent="-342900">
              <a:lnSpc>
                <a:spcPct val="100000"/>
              </a:lnSpc>
              <a:buFont typeface="+mj-lt"/>
              <a:buAutoNum type="arabicPeriod"/>
            </a:pPr>
            <a:r>
              <a:rPr lang="en-GB" sz="1800" dirty="0">
                <a:solidFill>
                  <a:schemeClr val="tx1"/>
                </a:solidFill>
                <a:latin typeface="Arial" panose="020B0604020202020204" pitchFamily="34" charset="0"/>
                <a:cs typeface="Arial" panose="020B0604020202020204" pitchFamily="34" charset="0"/>
              </a:rPr>
              <a:t>Unqualified audit opinions since </a:t>
            </a:r>
            <a:r>
              <a:rPr lang="en-GB" sz="1800" b="1" dirty="0">
                <a:solidFill>
                  <a:schemeClr val="tx1"/>
                </a:solidFill>
                <a:latin typeface="Arial" panose="020B0604020202020204" pitchFamily="34" charset="0"/>
                <a:cs typeface="Arial" panose="020B0604020202020204" pitchFamily="34" charset="0"/>
              </a:rPr>
              <a:t>sefa</a:t>
            </a:r>
            <a:r>
              <a:rPr lang="en-GB" sz="1800" dirty="0">
                <a:solidFill>
                  <a:schemeClr val="tx1"/>
                </a:solidFill>
                <a:latin typeface="Arial" panose="020B0604020202020204" pitchFamily="34" charset="0"/>
                <a:cs typeface="Arial" panose="020B0604020202020204" pitchFamily="34" charset="0"/>
              </a:rPr>
              <a:t>’s inception 1 April 2012 (10 years running).</a:t>
            </a:r>
          </a:p>
          <a:p>
            <a:pPr marL="342900" indent="-342900">
              <a:lnSpc>
                <a:spcPct val="100000"/>
              </a:lnSpc>
              <a:buFont typeface="+mj-lt"/>
              <a:buAutoNum type="arabicPeriod"/>
            </a:pPr>
            <a:r>
              <a:rPr lang="en-US" sz="1800" b="1" dirty="0">
                <a:solidFill>
                  <a:schemeClr val="tx1"/>
                </a:solidFill>
                <a:latin typeface="Arial" panose="020B0604020202020204" pitchFamily="34" charset="0"/>
                <a:cs typeface="Arial" panose="020B0604020202020204" pitchFamily="34" charset="0"/>
              </a:rPr>
              <a:t>sefa</a:t>
            </a:r>
            <a:r>
              <a:rPr lang="en-US" sz="1800" dirty="0">
                <a:solidFill>
                  <a:schemeClr val="tx1"/>
                </a:solidFill>
                <a:latin typeface="Arial" panose="020B0604020202020204" pitchFamily="34" charset="0"/>
                <a:cs typeface="Arial" panose="020B0604020202020204" pitchFamily="34" charset="0"/>
              </a:rPr>
              <a:t>’s financial position showed an improvement which was supported by the increased size of the loan book and the increase in cash and cash equivalents.</a:t>
            </a:r>
          </a:p>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The net loans and advances have increased by R640 million to a carrying amount of R1.5 billion at year end.</a:t>
            </a:r>
          </a:p>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The improvement in the cost-to-income ratio was a result of:</a:t>
            </a:r>
          </a:p>
          <a:p>
            <a:pPr lvl="1">
              <a:lnSpc>
                <a:spcPct val="100000"/>
              </a:lnSpc>
            </a:pPr>
            <a:r>
              <a:rPr lang="en-US" sz="1600" dirty="0">
                <a:solidFill>
                  <a:schemeClr val="tx1"/>
                </a:solidFill>
                <a:latin typeface="Arial" panose="020B0604020202020204" pitchFamily="34" charset="0"/>
                <a:cs typeface="Arial" panose="020B0604020202020204" pitchFamily="34" charset="0"/>
              </a:rPr>
              <a:t> growth in revenue achieved of 43% </a:t>
            </a:r>
          </a:p>
          <a:p>
            <a:pPr lvl="1">
              <a:lnSpc>
                <a:spcPct val="100000"/>
              </a:lnSpc>
            </a:pPr>
            <a:r>
              <a:rPr lang="en-US" sz="1600" dirty="0">
                <a:solidFill>
                  <a:schemeClr val="tx1"/>
                </a:solidFill>
                <a:latin typeface="Arial" panose="020B0604020202020204" pitchFamily="34" charset="0"/>
                <a:cs typeface="Arial" panose="020B0604020202020204" pitchFamily="34" charset="0"/>
              </a:rPr>
              <a:t>interest earned on cash balances</a:t>
            </a:r>
          </a:p>
          <a:p>
            <a:pPr lvl="1">
              <a:lnSpc>
                <a:spcPct val="100000"/>
              </a:lnSpc>
            </a:pPr>
            <a:r>
              <a:rPr lang="en-US" sz="1600" dirty="0">
                <a:solidFill>
                  <a:schemeClr val="tx1"/>
                </a:solidFill>
                <a:latin typeface="Arial" panose="020B0604020202020204" pitchFamily="34" charset="0"/>
                <a:cs typeface="Arial" panose="020B0604020202020204" pitchFamily="34" charset="0"/>
              </a:rPr>
              <a:t>operational cost savings realised during the year when compared to budget.</a:t>
            </a:r>
          </a:p>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Net profit after tax for the Group for the year was R98.3 million, showing a reduction of R454 million on the previous year’s losses. It is important to note however that the Group made a loss before tax of R171 million (2021: R283 million). A provision for tax was raised in the prior year for allocations received from DSBD and this provision was reversed in the current year after the relevant tax legislation was amended.</a:t>
            </a:r>
          </a:p>
        </p:txBody>
      </p:sp>
      <p:sp>
        <p:nvSpPr>
          <p:cNvPr id="4" name="Slide Number Placeholder 3">
            <a:extLst>
              <a:ext uri="{FF2B5EF4-FFF2-40B4-BE49-F238E27FC236}">
                <a16:creationId xmlns:a16="http://schemas.microsoft.com/office/drawing/2014/main" xmlns="" id="{C6F6DD1F-5A0F-597E-C511-E0CE58F47734}"/>
              </a:ext>
            </a:extLst>
          </p:cNvPr>
          <p:cNvSpPr>
            <a:spLocks noGrp="1"/>
          </p:cNvSpPr>
          <p:nvPr>
            <p:ph type="sldNum" sz="quarter" idx="12"/>
          </p:nvPr>
        </p:nvSpPr>
        <p:spPr/>
        <p:txBody>
          <a:bodyPr/>
          <a:lstStyle/>
          <a:p>
            <a:fld id="{F0E3592F-A09C-6541-A97C-F9AE21E83754}" type="slidenum">
              <a:rPr lang="en-US" smtClean="0"/>
              <a:pPr/>
              <a:t>24</a:t>
            </a:fld>
            <a:endParaRPr lang="en-US" dirty="0"/>
          </a:p>
        </p:txBody>
      </p:sp>
      <p:sp>
        <p:nvSpPr>
          <p:cNvPr id="5" name="Footer Placeholder 4">
            <a:extLst>
              <a:ext uri="{FF2B5EF4-FFF2-40B4-BE49-F238E27FC236}">
                <a16:creationId xmlns:a16="http://schemas.microsoft.com/office/drawing/2014/main" xmlns="" id="{BA02260A-E152-E2A6-1A22-CB99ACBE2138}"/>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416002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5B2E7-4D86-9EC3-2D4E-6D6460577FA3}"/>
              </a:ext>
            </a:extLst>
          </p:cNvPr>
          <p:cNvSpPr>
            <a:spLocks noGrp="1"/>
          </p:cNvSpPr>
          <p:nvPr>
            <p:ph type="title"/>
          </p:nvPr>
        </p:nvSpPr>
        <p:spPr>
          <a:xfrm>
            <a:off x="74951" y="1"/>
            <a:ext cx="12057089" cy="622304"/>
          </a:xfrm>
        </p:spPr>
        <p:txBody>
          <a:bodyPr>
            <a:normAutofit fontScale="90000"/>
          </a:bodyPr>
          <a:lstStyle/>
          <a:p>
            <a:r>
              <a:rPr lang="en-ZA" dirty="0"/>
              <a:t>sefa Financial Performance as at 31 March 2022</a:t>
            </a:r>
          </a:p>
        </p:txBody>
      </p:sp>
      <p:sp>
        <p:nvSpPr>
          <p:cNvPr id="4" name="Slide Number Placeholder 3">
            <a:extLst>
              <a:ext uri="{FF2B5EF4-FFF2-40B4-BE49-F238E27FC236}">
                <a16:creationId xmlns:a16="http://schemas.microsoft.com/office/drawing/2014/main" xmlns="" id="{43343A33-5141-9C99-F061-27C19A1413E9}"/>
              </a:ext>
            </a:extLst>
          </p:cNvPr>
          <p:cNvSpPr>
            <a:spLocks noGrp="1"/>
          </p:cNvSpPr>
          <p:nvPr>
            <p:ph type="sldNum" sz="quarter" idx="12"/>
          </p:nvPr>
        </p:nvSpPr>
        <p:spPr/>
        <p:txBody>
          <a:bodyPr/>
          <a:lstStyle/>
          <a:p>
            <a:fld id="{F0E3592F-A09C-6541-A97C-F9AE21E83754}" type="slidenum">
              <a:rPr lang="en-US" smtClean="0"/>
              <a:pPr/>
              <a:t>25</a:t>
            </a:fld>
            <a:endParaRPr lang="en-US" dirty="0"/>
          </a:p>
        </p:txBody>
      </p:sp>
      <p:sp>
        <p:nvSpPr>
          <p:cNvPr id="5" name="Footer Placeholder 4">
            <a:extLst>
              <a:ext uri="{FF2B5EF4-FFF2-40B4-BE49-F238E27FC236}">
                <a16:creationId xmlns:a16="http://schemas.microsoft.com/office/drawing/2014/main" xmlns="" id="{27CDAE91-6F5A-852E-6BFE-EEB67C65EA51}"/>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grpSp>
        <p:nvGrpSpPr>
          <p:cNvPr id="10" name="Group 9">
            <a:extLst>
              <a:ext uri="{FF2B5EF4-FFF2-40B4-BE49-F238E27FC236}">
                <a16:creationId xmlns:a16="http://schemas.microsoft.com/office/drawing/2014/main" xmlns="" id="{4A9F76A4-7842-155A-E75F-899F448BC7CE}"/>
              </a:ext>
            </a:extLst>
          </p:cNvPr>
          <p:cNvGrpSpPr/>
          <p:nvPr/>
        </p:nvGrpSpPr>
        <p:grpSpPr>
          <a:xfrm>
            <a:off x="838200" y="809469"/>
            <a:ext cx="10389433" cy="5666282"/>
            <a:chOff x="1933353" y="2103806"/>
            <a:chExt cx="8146312" cy="4389069"/>
          </a:xfrm>
        </p:grpSpPr>
        <p:pic>
          <p:nvPicPr>
            <p:cNvPr id="7" name="Picture 6">
              <a:extLst>
                <a:ext uri="{FF2B5EF4-FFF2-40B4-BE49-F238E27FC236}">
                  <a16:creationId xmlns:a16="http://schemas.microsoft.com/office/drawing/2014/main" xmlns="" id="{AF904CBF-07A6-AFB4-AB24-FBC758EB1B3E}"/>
                </a:ext>
              </a:extLst>
            </p:cNvPr>
            <p:cNvPicPr>
              <a:picLocks noChangeAspect="1"/>
            </p:cNvPicPr>
            <p:nvPr/>
          </p:nvPicPr>
          <p:blipFill rotWithShape="1">
            <a:blip r:embed="rId2"/>
            <a:srcRect t="19694"/>
            <a:stretch/>
          </p:blipFill>
          <p:spPr>
            <a:xfrm>
              <a:off x="1933353" y="2594344"/>
              <a:ext cx="8146312" cy="3898531"/>
            </a:xfrm>
            <a:prstGeom prst="rect">
              <a:avLst/>
            </a:prstGeom>
          </p:spPr>
        </p:pic>
        <p:pic>
          <p:nvPicPr>
            <p:cNvPr id="9" name="Picture 8">
              <a:extLst>
                <a:ext uri="{FF2B5EF4-FFF2-40B4-BE49-F238E27FC236}">
                  <a16:creationId xmlns:a16="http://schemas.microsoft.com/office/drawing/2014/main" xmlns="" id="{2DC0B367-5B5A-B061-7609-DA9DC0EE062D}"/>
                </a:ext>
              </a:extLst>
            </p:cNvPr>
            <p:cNvPicPr>
              <a:picLocks noChangeAspect="1"/>
            </p:cNvPicPr>
            <p:nvPr/>
          </p:nvPicPr>
          <p:blipFill>
            <a:blip r:embed="rId3"/>
            <a:stretch>
              <a:fillRect/>
            </a:stretch>
          </p:blipFill>
          <p:spPr>
            <a:xfrm>
              <a:off x="1933353" y="2103806"/>
              <a:ext cx="8146312" cy="523875"/>
            </a:xfrm>
            <a:prstGeom prst="rect">
              <a:avLst/>
            </a:prstGeom>
          </p:spPr>
        </p:pic>
      </p:grpSp>
    </p:spTree>
    <p:extLst>
      <p:ext uri="{BB962C8B-B14F-4D97-AF65-F5344CB8AC3E}">
        <p14:creationId xmlns:p14="http://schemas.microsoft.com/office/powerpoint/2010/main" xmlns="" val="117498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6AB5A-9B93-1D58-8086-8E9553FFE561}"/>
              </a:ext>
            </a:extLst>
          </p:cNvPr>
          <p:cNvSpPr>
            <a:spLocks noGrp="1"/>
          </p:cNvSpPr>
          <p:nvPr>
            <p:ph type="title"/>
          </p:nvPr>
        </p:nvSpPr>
        <p:spPr>
          <a:xfrm>
            <a:off x="0" y="50334"/>
            <a:ext cx="12192000" cy="609234"/>
          </a:xfrm>
        </p:spPr>
        <p:txBody>
          <a:bodyPr>
            <a:normAutofit fontScale="90000"/>
          </a:bodyPr>
          <a:lstStyle/>
          <a:p>
            <a:r>
              <a:rPr lang="en-ZA" dirty="0">
                <a:latin typeface="Arial" panose="020B0604020202020204" pitchFamily="34" charset="0"/>
                <a:cs typeface="Arial" panose="020B0604020202020204" pitchFamily="34" charset="0"/>
              </a:rPr>
              <a:t>Income Analysis</a:t>
            </a:r>
          </a:p>
        </p:txBody>
      </p:sp>
      <p:sp>
        <p:nvSpPr>
          <p:cNvPr id="3" name="Content Placeholder 2">
            <a:extLst>
              <a:ext uri="{FF2B5EF4-FFF2-40B4-BE49-F238E27FC236}">
                <a16:creationId xmlns:a16="http://schemas.microsoft.com/office/drawing/2014/main" xmlns="" id="{965789BF-DDFB-8EE2-F46B-9E27078A669E}"/>
              </a:ext>
            </a:extLst>
          </p:cNvPr>
          <p:cNvSpPr>
            <a:spLocks noGrp="1"/>
          </p:cNvSpPr>
          <p:nvPr>
            <p:ph idx="1"/>
          </p:nvPr>
        </p:nvSpPr>
        <p:spPr>
          <a:xfrm>
            <a:off x="149901" y="659569"/>
            <a:ext cx="11842229" cy="5833306"/>
          </a:xfrm>
        </p:spPr>
        <p:txBody>
          <a:bodyPr>
            <a:normAutofit/>
          </a:bodyPr>
          <a:lstStyle/>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Interest on loans and advances increased from the previous year by R65 million due to the increased loan book size in the current year and lower interest earned in the previous year as six months loan repayment moratoriums were provided to some clients.</a:t>
            </a:r>
          </a:p>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Rental income earned from the property portfolio increased by R7.1 million in the current year relative to the previous year.  The prior year amount was lower due to the six months rental payment holidays that were provided to some tenants as part of COVID-19 relief.</a:t>
            </a:r>
          </a:p>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Interest on cash and cash equivalents has increased by R28 million from the previous year due to higher average cash balances held during the 2022 financial year. </a:t>
            </a:r>
          </a:p>
          <a:p>
            <a:pPr marL="800100" lvl="1" indent="-342900">
              <a:lnSpc>
                <a:spcPct val="100000"/>
              </a:lnSpc>
              <a:buFont typeface="+mj-lt"/>
              <a:buAutoNum type="alphaLcParenR"/>
            </a:pPr>
            <a:r>
              <a:rPr lang="en-US" sz="1800" dirty="0">
                <a:solidFill>
                  <a:schemeClr val="tx1"/>
                </a:solidFill>
                <a:latin typeface="Arial" panose="020B0604020202020204" pitchFamily="34" charset="0"/>
                <a:cs typeface="Arial" panose="020B0604020202020204" pitchFamily="34" charset="0"/>
              </a:rPr>
              <a:t>This was driven mainly by the various funding allocations received under the economic recovery programmes from the Department of Small Business Development and Tourism Equity Funds (TEF) from the Department of Tourism.</a:t>
            </a:r>
          </a:p>
          <a:p>
            <a:pPr marL="342900" indent="-342900">
              <a:lnSpc>
                <a:spcPct val="100000"/>
              </a:lnSpc>
              <a:buFont typeface="+mj-lt"/>
              <a:buAutoNum type="arabicPeriod"/>
            </a:pPr>
            <a:r>
              <a:rPr lang="en-US" sz="1800" b="1" dirty="0">
                <a:solidFill>
                  <a:schemeClr val="tx1"/>
                </a:solidFill>
                <a:latin typeface="Arial" panose="020B0604020202020204" pitchFamily="34" charset="0"/>
                <a:cs typeface="Arial" panose="020B0604020202020204" pitchFamily="34" charset="0"/>
              </a:rPr>
              <a:t>sefa</a:t>
            </a:r>
            <a:r>
              <a:rPr lang="en-US" sz="1800" dirty="0">
                <a:solidFill>
                  <a:schemeClr val="tx1"/>
                </a:solidFill>
                <a:latin typeface="Arial" panose="020B0604020202020204" pitchFamily="34" charset="0"/>
                <a:cs typeface="Arial" panose="020B0604020202020204" pitchFamily="34" charset="0"/>
              </a:rPr>
              <a:t>’s share of net profits from equity-accounted investments was slightly higher by R1.1 million in the current year compared to the previous year.</a:t>
            </a:r>
          </a:p>
        </p:txBody>
      </p:sp>
      <p:sp>
        <p:nvSpPr>
          <p:cNvPr id="4" name="Slide Number Placeholder 3">
            <a:extLst>
              <a:ext uri="{FF2B5EF4-FFF2-40B4-BE49-F238E27FC236}">
                <a16:creationId xmlns:a16="http://schemas.microsoft.com/office/drawing/2014/main" xmlns="" id="{E5F6E70C-EEFC-06B7-DB99-32072157AD23}"/>
              </a:ext>
            </a:extLst>
          </p:cNvPr>
          <p:cNvSpPr>
            <a:spLocks noGrp="1"/>
          </p:cNvSpPr>
          <p:nvPr>
            <p:ph type="sldNum" sz="quarter" idx="12"/>
          </p:nvPr>
        </p:nvSpPr>
        <p:spPr/>
        <p:txBody>
          <a:bodyPr/>
          <a:lstStyle/>
          <a:p>
            <a:fld id="{F0E3592F-A09C-6541-A97C-F9AE21E83754}" type="slidenum">
              <a:rPr lang="en-US" smtClean="0"/>
              <a:pPr/>
              <a:t>26</a:t>
            </a:fld>
            <a:endParaRPr lang="en-US" dirty="0"/>
          </a:p>
        </p:txBody>
      </p:sp>
      <p:sp>
        <p:nvSpPr>
          <p:cNvPr id="5" name="Footer Placeholder 4">
            <a:extLst>
              <a:ext uri="{FF2B5EF4-FFF2-40B4-BE49-F238E27FC236}">
                <a16:creationId xmlns:a16="http://schemas.microsoft.com/office/drawing/2014/main" xmlns="" id="{357C4DE0-63C7-04B1-58AA-836DD67D55AA}"/>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79647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1B42D-1A3E-67FF-0B6A-9E6E8318488E}"/>
              </a:ext>
            </a:extLst>
          </p:cNvPr>
          <p:cNvSpPr>
            <a:spLocks noGrp="1"/>
          </p:cNvSpPr>
          <p:nvPr>
            <p:ph type="title"/>
          </p:nvPr>
        </p:nvSpPr>
        <p:spPr>
          <a:xfrm>
            <a:off x="224852" y="1"/>
            <a:ext cx="11967148" cy="681036"/>
          </a:xfrm>
        </p:spPr>
        <p:txBody>
          <a:bodyPr>
            <a:normAutofit fontScale="90000"/>
          </a:bodyPr>
          <a:lstStyle/>
          <a:p>
            <a:r>
              <a:rPr lang="en-ZA" dirty="0">
                <a:latin typeface="Arial" panose="020B0604020202020204" pitchFamily="34" charset="0"/>
                <a:cs typeface="Arial" panose="020B0604020202020204" pitchFamily="34" charset="0"/>
              </a:rPr>
              <a:t>Expense Analysis</a:t>
            </a:r>
          </a:p>
        </p:txBody>
      </p:sp>
      <p:sp>
        <p:nvSpPr>
          <p:cNvPr id="3" name="Content Placeholder 2">
            <a:extLst>
              <a:ext uri="{FF2B5EF4-FFF2-40B4-BE49-F238E27FC236}">
                <a16:creationId xmlns:a16="http://schemas.microsoft.com/office/drawing/2014/main" xmlns="" id="{5E13A3EF-9564-E732-A6A2-1FF249075E03}"/>
              </a:ext>
            </a:extLst>
          </p:cNvPr>
          <p:cNvSpPr>
            <a:spLocks noGrp="1"/>
          </p:cNvSpPr>
          <p:nvPr>
            <p:ph idx="1"/>
          </p:nvPr>
        </p:nvSpPr>
        <p:spPr>
          <a:xfrm>
            <a:off x="224852" y="681037"/>
            <a:ext cx="11742296" cy="5495926"/>
          </a:xfrm>
        </p:spPr>
        <p:txBody>
          <a:bodyPr>
            <a:normAutofit/>
          </a:bodyPr>
          <a:lstStyle/>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Savings in operating costs when compared to budgets were realised during the year, with a bulk of the savings derived from lower technical reserves movement (R95 million) due to lower take-ups in KCG, lower consulting expenses (R7 million) and depreciation (R6 million).</a:t>
            </a:r>
          </a:p>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Operating expenditure (excluding grant expenses, impairments and bad debts written off) decreased by R61 million year on year. </a:t>
            </a:r>
          </a:p>
          <a:p>
            <a:pPr marL="800100" lvl="1" indent="-342900">
              <a:lnSpc>
                <a:spcPct val="100000"/>
              </a:lnSpc>
              <a:buFont typeface="+mj-lt"/>
              <a:buAutoNum type="alphaLcParenR"/>
            </a:pPr>
            <a:r>
              <a:rPr lang="en-US" sz="1800" dirty="0">
                <a:solidFill>
                  <a:schemeClr val="tx1"/>
                </a:solidFill>
                <a:latin typeface="Arial" panose="020B0604020202020204" pitchFamily="34" charset="0"/>
                <a:cs typeface="Arial" panose="020B0604020202020204" pitchFamily="34" charset="0"/>
              </a:rPr>
              <a:t>A significant portion of the decrease was as a result of income taxation penalty provision (R27 million) raised in the prior year, which was reversed in the current financial year resulting in a R54 million positive movement.</a:t>
            </a:r>
          </a:p>
          <a:p>
            <a:pPr marL="342900" indent="-342900">
              <a:lnSpc>
                <a:spcPct val="100000"/>
              </a:lnSpc>
              <a:buFont typeface="+mj-lt"/>
              <a:buAutoNum type="arabicPeriod"/>
            </a:pPr>
            <a:r>
              <a:rPr lang="en-US" sz="1800" dirty="0">
                <a:solidFill>
                  <a:schemeClr val="tx1"/>
                </a:solidFill>
                <a:latin typeface="Arial" panose="020B0604020202020204" pitchFamily="34" charset="0"/>
                <a:cs typeface="Arial" panose="020B0604020202020204" pitchFamily="34" charset="0"/>
              </a:rPr>
              <a:t>Overall impairments write-off and bad debt provisions on loans and advances have increased by a net amount of R339 million from the previous year due to the growth in the loan portfolio.</a:t>
            </a:r>
          </a:p>
          <a:p>
            <a:pPr marL="0" indent="0">
              <a:lnSpc>
                <a:spcPct val="100000"/>
              </a:lnSpc>
              <a:buNone/>
            </a:pPr>
            <a:endParaRPr lang="en-ZA" sz="18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825C6E60-F9F0-7D3B-6D68-57F9BD2D890F}"/>
              </a:ext>
            </a:extLst>
          </p:cNvPr>
          <p:cNvSpPr>
            <a:spLocks noGrp="1"/>
          </p:cNvSpPr>
          <p:nvPr>
            <p:ph type="sldNum" sz="quarter" idx="12"/>
          </p:nvPr>
        </p:nvSpPr>
        <p:spPr/>
        <p:txBody>
          <a:bodyPr/>
          <a:lstStyle/>
          <a:p>
            <a:fld id="{F0E3592F-A09C-6541-A97C-F9AE21E83754}" type="slidenum">
              <a:rPr lang="en-US" smtClean="0"/>
              <a:pPr/>
              <a:t>27</a:t>
            </a:fld>
            <a:endParaRPr lang="en-US" dirty="0"/>
          </a:p>
        </p:txBody>
      </p:sp>
      <p:sp>
        <p:nvSpPr>
          <p:cNvPr id="5" name="Footer Placeholder 4">
            <a:extLst>
              <a:ext uri="{FF2B5EF4-FFF2-40B4-BE49-F238E27FC236}">
                <a16:creationId xmlns:a16="http://schemas.microsoft.com/office/drawing/2014/main" xmlns="" id="{E54E52B1-AA69-EC40-0FA6-D9A7E332CEA0}"/>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326518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227351" y="2111714"/>
            <a:ext cx="11737298" cy="2387600"/>
          </a:xfrm>
        </p:spPr>
        <p:txBody>
          <a:bodyPr>
            <a:normAutofit/>
          </a:bodyPr>
          <a:lstStyle/>
          <a:p>
            <a:pPr algn="l"/>
            <a:r>
              <a:rPr lang="en-ZA" sz="4800" dirty="0">
                <a:latin typeface="Arial" panose="020B0604020202020204" pitchFamily="34" charset="0"/>
                <a:cs typeface="Arial" panose="020B0604020202020204" pitchFamily="34" charset="0"/>
              </a:rPr>
              <a:t>Performance Against Predetermined Objectives</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28</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244397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ECA8D-3793-717B-E2BE-B7D7A8353416}"/>
              </a:ext>
            </a:extLst>
          </p:cNvPr>
          <p:cNvSpPr>
            <a:spLocks noGrp="1"/>
          </p:cNvSpPr>
          <p:nvPr>
            <p:ph type="title"/>
          </p:nvPr>
        </p:nvSpPr>
        <p:spPr>
          <a:xfrm>
            <a:off x="89943" y="1616"/>
            <a:ext cx="11907187" cy="1047698"/>
          </a:xfrm>
        </p:spPr>
        <p:txBody>
          <a:bodyPr>
            <a:normAutofit fontScale="90000"/>
          </a:bodyPr>
          <a:lstStyle/>
          <a:p>
            <a:r>
              <a:rPr lang="en-ZA" dirty="0">
                <a:latin typeface="Arial" panose="020B0604020202020204" pitchFamily="34" charset="0"/>
                <a:cs typeface="Arial" panose="020B0604020202020204" pitchFamily="34" charset="0"/>
              </a:rPr>
              <a:t>Performance Against Predetermined Objectives</a:t>
            </a:r>
          </a:p>
        </p:txBody>
      </p:sp>
      <p:sp>
        <p:nvSpPr>
          <p:cNvPr id="4" name="Slide Number Placeholder 3">
            <a:extLst>
              <a:ext uri="{FF2B5EF4-FFF2-40B4-BE49-F238E27FC236}">
                <a16:creationId xmlns:a16="http://schemas.microsoft.com/office/drawing/2014/main" xmlns="" id="{C5BB864E-7851-3796-68AB-A630B642A558}"/>
              </a:ext>
            </a:extLst>
          </p:cNvPr>
          <p:cNvSpPr>
            <a:spLocks noGrp="1"/>
          </p:cNvSpPr>
          <p:nvPr>
            <p:ph type="sldNum" sz="quarter" idx="12"/>
          </p:nvPr>
        </p:nvSpPr>
        <p:spPr/>
        <p:txBody>
          <a:bodyPr/>
          <a:lstStyle/>
          <a:p>
            <a:fld id="{F0E3592F-A09C-6541-A97C-F9AE21E83754}" type="slidenum">
              <a:rPr lang="en-US" smtClean="0"/>
              <a:pPr/>
              <a:t>29</a:t>
            </a:fld>
            <a:endParaRPr lang="en-US" dirty="0"/>
          </a:p>
        </p:txBody>
      </p:sp>
      <p:sp>
        <p:nvSpPr>
          <p:cNvPr id="5" name="Footer Placeholder 4">
            <a:extLst>
              <a:ext uri="{FF2B5EF4-FFF2-40B4-BE49-F238E27FC236}">
                <a16:creationId xmlns:a16="http://schemas.microsoft.com/office/drawing/2014/main" xmlns="" id="{548CB535-9763-3D19-7814-71C91485D3D7}"/>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grpSp>
        <p:nvGrpSpPr>
          <p:cNvPr id="13" name="Group 12">
            <a:extLst>
              <a:ext uri="{FF2B5EF4-FFF2-40B4-BE49-F238E27FC236}">
                <a16:creationId xmlns:a16="http://schemas.microsoft.com/office/drawing/2014/main" xmlns="" id="{8F36101C-FDC9-8ED3-8E63-927DB16DB98A}"/>
              </a:ext>
            </a:extLst>
          </p:cNvPr>
          <p:cNvGrpSpPr/>
          <p:nvPr/>
        </p:nvGrpSpPr>
        <p:grpSpPr>
          <a:xfrm>
            <a:off x="194871" y="869430"/>
            <a:ext cx="11907186" cy="5486920"/>
            <a:chOff x="593841" y="1279671"/>
            <a:chExt cx="10000338" cy="3944458"/>
          </a:xfrm>
        </p:grpSpPr>
        <p:pic>
          <p:nvPicPr>
            <p:cNvPr id="11" name="Picture 10">
              <a:extLst>
                <a:ext uri="{FF2B5EF4-FFF2-40B4-BE49-F238E27FC236}">
                  <a16:creationId xmlns:a16="http://schemas.microsoft.com/office/drawing/2014/main" xmlns="" id="{2EA8E298-11A0-3E63-2EDF-A98605F21572}"/>
                </a:ext>
              </a:extLst>
            </p:cNvPr>
            <p:cNvPicPr>
              <a:picLocks noChangeAspect="1"/>
            </p:cNvPicPr>
            <p:nvPr/>
          </p:nvPicPr>
          <p:blipFill rotWithShape="1">
            <a:blip r:embed="rId2"/>
            <a:srcRect r="55558"/>
            <a:stretch/>
          </p:blipFill>
          <p:spPr>
            <a:xfrm>
              <a:off x="593841" y="1279672"/>
              <a:ext cx="5073156" cy="3944457"/>
            </a:xfrm>
            <a:prstGeom prst="rect">
              <a:avLst/>
            </a:prstGeom>
          </p:spPr>
        </p:pic>
        <p:pic>
          <p:nvPicPr>
            <p:cNvPr id="12" name="Picture 11">
              <a:extLst>
                <a:ext uri="{FF2B5EF4-FFF2-40B4-BE49-F238E27FC236}">
                  <a16:creationId xmlns:a16="http://schemas.microsoft.com/office/drawing/2014/main" xmlns="" id="{D54D400A-6F8B-FCE1-DD80-C941126D7831}"/>
                </a:ext>
              </a:extLst>
            </p:cNvPr>
            <p:cNvPicPr>
              <a:picLocks noChangeAspect="1"/>
            </p:cNvPicPr>
            <p:nvPr/>
          </p:nvPicPr>
          <p:blipFill rotWithShape="1">
            <a:blip r:embed="rId2"/>
            <a:srcRect l="56837"/>
            <a:stretch/>
          </p:blipFill>
          <p:spPr>
            <a:xfrm>
              <a:off x="5666997" y="1279671"/>
              <a:ext cx="4927182" cy="3944457"/>
            </a:xfrm>
            <a:prstGeom prst="rect">
              <a:avLst/>
            </a:prstGeom>
          </p:spPr>
        </p:pic>
      </p:grpSp>
    </p:spTree>
    <p:extLst>
      <p:ext uri="{BB962C8B-B14F-4D97-AF65-F5344CB8AC3E}">
        <p14:creationId xmlns:p14="http://schemas.microsoft.com/office/powerpoint/2010/main" xmlns="" val="411036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A6E13B7A-E3B0-D1D6-9672-40D11F63AAD1}"/>
              </a:ext>
            </a:extLst>
          </p:cNvPr>
          <p:cNvSpPr>
            <a:spLocks noGrp="1"/>
          </p:cNvSpPr>
          <p:nvPr>
            <p:ph type="title"/>
          </p:nvPr>
        </p:nvSpPr>
        <p:spPr>
          <a:xfrm>
            <a:off x="838200" y="915260"/>
            <a:ext cx="10515600" cy="2852737"/>
          </a:xfrm>
        </p:spPr>
        <p:txBody>
          <a:bodyPr>
            <a:normAutofit/>
          </a:bodyPr>
          <a:lstStyle/>
          <a:p>
            <a:r>
              <a:rPr lang="en-US" sz="4800" dirty="0">
                <a:latin typeface="Arial" panose="020B0604020202020204" pitchFamily="34" charset="0"/>
                <a:cs typeface="Arial" panose="020B0604020202020204" pitchFamily="34" charset="0"/>
              </a:rPr>
              <a:t>sefa Overview</a:t>
            </a:r>
            <a:endParaRPr lang="en-ZA" sz="4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3C8AA570-0355-9D58-A0F3-B9B0CD8CDF4A}"/>
              </a:ext>
            </a:extLst>
          </p:cNvPr>
          <p:cNvSpPr>
            <a:spLocks noGrp="1"/>
          </p:cNvSpPr>
          <p:nvPr>
            <p:ph type="sldNum" sz="quarter" idx="12"/>
          </p:nvPr>
        </p:nvSpPr>
        <p:spPr/>
        <p:txBody>
          <a:bodyPr/>
          <a:lstStyle/>
          <a:p>
            <a:fld id="{F0E3592F-A09C-6541-A97C-F9AE21E83754}" type="slidenum">
              <a:rPr lang="en-US" smtClean="0"/>
              <a:pPr/>
              <a:t>3</a:t>
            </a:fld>
            <a:endParaRPr lang="en-US" dirty="0"/>
          </a:p>
        </p:txBody>
      </p:sp>
      <p:sp>
        <p:nvSpPr>
          <p:cNvPr id="5" name="Footer Placeholder 4">
            <a:extLst>
              <a:ext uri="{FF2B5EF4-FFF2-40B4-BE49-F238E27FC236}">
                <a16:creationId xmlns:a16="http://schemas.microsoft.com/office/drawing/2014/main" xmlns="" id="{DC4A8B76-C734-8DB8-D6F2-CD7181F3DE48}"/>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311516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81F79-9279-1AFF-78AD-88D7E25B529D}"/>
              </a:ext>
            </a:extLst>
          </p:cNvPr>
          <p:cNvSpPr>
            <a:spLocks noGrp="1"/>
          </p:cNvSpPr>
          <p:nvPr>
            <p:ph type="title"/>
          </p:nvPr>
        </p:nvSpPr>
        <p:spPr>
          <a:xfrm>
            <a:off x="92384" y="0"/>
            <a:ext cx="12099616" cy="1139251"/>
          </a:xfrm>
        </p:spPr>
        <p:txBody>
          <a:bodyPr>
            <a:normAutofit fontScale="90000"/>
          </a:bodyPr>
          <a:lstStyle/>
          <a:p>
            <a:r>
              <a:rPr lang="en-US" dirty="0"/>
              <a:t>Performance Against Predetermined Objectives (cont.) </a:t>
            </a:r>
            <a:endParaRPr lang="en-ZA" dirty="0"/>
          </a:p>
        </p:txBody>
      </p:sp>
      <p:sp>
        <p:nvSpPr>
          <p:cNvPr id="4" name="Slide Number Placeholder 3">
            <a:extLst>
              <a:ext uri="{FF2B5EF4-FFF2-40B4-BE49-F238E27FC236}">
                <a16:creationId xmlns:a16="http://schemas.microsoft.com/office/drawing/2014/main" xmlns="" id="{B5E4BC07-3D82-1A6A-B2D5-FA3A7FD1CC4C}"/>
              </a:ext>
            </a:extLst>
          </p:cNvPr>
          <p:cNvSpPr>
            <a:spLocks noGrp="1"/>
          </p:cNvSpPr>
          <p:nvPr>
            <p:ph type="sldNum" sz="quarter" idx="12"/>
          </p:nvPr>
        </p:nvSpPr>
        <p:spPr/>
        <p:txBody>
          <a:bodyPr/>
          <a:lstStyle/>
          <a:p>
            <a:fld id="{F0E3592F-A09C-6541-A97C-F9AE21E83754}" type="slidenum">
              <a:rPr lang="en-US" smtClean="0"/>
              <a:pPr/>
              <a:t>30</a:t>
            </a:fld>
            <a:endParaRPr lang="en-US" dirty="0"/>
          </a:p>
        </p:txBody>
      </p:sp>
      <p:sp>
        <p:nvSpPr>
          <p:cNvPr id="5" name="Footer Placeholder 4">
            <a:extLst>
              <a:ext uri="{FF2B5EF4-FFF2-40B4-BE49-F238E27FC236}">
                <a16:creationId xmlns:a16="http://schemas.microsoft.com/office/drawing/2014/main" xmlns="" id="{7EAAD3AA-3241-A622-4093-2FA41B6D2726}"/>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grpSp>
        <p:nvGrpSpPr>
          <p:cNvPr id="15" name="Group 14">
            <a:extLst>
              <a:ext uri="{FF2B5EF4-FFF2-40B4-BE49-F238E27FC236}">
                <a16:creationId xmlns:a16="http://schemas.microsoft.com/office/drawing/2014/main" xmlns="" id="{BA19DCBD-072A-1C2A-6762-5B0C3413FCA4}"/>
              </a:ext>
            </a:extLst>
          </p:cNvPr>
          <p:cNvGrpSpPr/>
          <p:nvPr/>
        </p:nvGrpSpPr>
        <p:grpSpPr>
          <a:xfrm>
            <a:off x="179882" y="1139251"/>
            <a:ext cx="11874763" cy="5396459"/>
            <a:chOff x="1066799" y="2242499"/>
            <a:chExt cx="9710057" cy="3788187"/>
          </a:xfrm>
        </p:grpSpPr>
        <p:grpSp>
          <p:nvGrpSpPr>
            <p:cNvPr id="9" name="Group 8">
              <a:extLst>
                <a:ext uri="{FF2B5EF4-FFF2-40B4-BE49-F238E27FC236}">
                  <a16:creationId xmlns:a16="http://schemas.microsoft.com/office/drawing/2014/main" xmlns="" id="{1F4BC335-E8F5-BE5C-8A96-7FDF19560050}"/>
                </a:ext>
              </a:extLst>
            </p:cNvPr>
            <p:cNvGrpSpPr/>
            <p:nvPr/>
          </p:nvGrpSpPr>
          <p:grpSpPr>
            <a:xfrm>
              <a:off x="1066799" y="3055523"/>
              <a:ext cx="9710057" cy="2975163"/>
              <a:chOff x="1066800" y="2899436"/>
              <a:chExt cx="8915400" cy="2133600"/>
            </a:xfrm>
          </p:grpSpPr>
          <p:pic>
            <p:nvPicPr>
              <p:cNvPr id="7" name="Picture 6">
                <a:extLst>
                  <a:ext uri="{FF2B5EF4-FFF2-40B4-BE49-F238E27FC236}">
                    <a16:creationId xmlns:a16="http://schemas.microsoft.com/office/drawing/2014/main" xmlns="" id="{60AA3FD4-446A-791B-C1A4-5C081B4BD16E}"/>
                  </a:ext>
                </a:extLst>
              </p:cNvPr>
              <p:cNvPicPr>
                <a:picLocks noChangeAspect="1"/>
              </p:cNvPicPr>
              <p:nvPr/>
            </p:nvPicPr>
            <p:blipFill rotWithShape="1">
              <a:blip r:embed="rId2"/>
              <a:srcRect r="56934"/>
              <a:stretch/>
            </p:blipFill>
            <p:spPr>
              <a:xfrm>
                <a:off x="1066800" y="2899436"/>
                <a:ext cx="4430233" cy="2133600"/>
              </a:xfrm>
              <a:prstGeom prst="rect">
                <a:avLst/>
              </a:prstGeom>
            </p:spPr>
          </p:pic>
          <p:pic>
            <p:nvPicPr>
              <p:cNvPr id="8" name="Picture 7">
                <a:extLst>
                  <a:ext uri="{FF2B5EF4-FFF2-40B4-BE49-F238E27FC236}">
                    <a16:creationId xmlns:a16="http://schemas.microsoft.com/office/drawing/2014/main" xmlns="" id="{B7E89B12-6C54-6B3E-5D8D-1554C3B835E1}"/>
                  </a:ext>
                </a:extLst>
              </p:cNvPr>
              <p:cNvPicPr>
                <a:picLocks noChangeAspect="1"/>
              </p:cNvPicPr>
              <p:nvPr/>
            </p:nvPicPr>
            <p:blipFill rotWithShape="1">
              <a:blip r:embed="rId2"/>
              <a:srcRect l="56090"/>
              <a:stretch/>
            </p:blipFill>
            <p:spPr>
              <a:xfrm>
                <a:off x="5465135" y="2899436"/>
                <a:ext cx="4517065" cy="2133600"/>
              </a:xfrm>
              <a:prstGeom prst="rect">
                <a:avLst/>
              </a:prstGeom>
            </p:spPr>
          </p:pic>
        </p:grpSp>
        <p:pic>
          <p:nvPicPr>
            <p:cNvPr id="11" name="Picture 10">
              <a:extLst>
                <a:ext uri="{FF2B5EF4-FFF2-40B4-BE49-F238E27FC236}">
                  <a16:creationId xmlns:a16="http://schemas.microsoft.com/office/drawing/2014/main" xmlns="" id="{0436980F-9CA2-E3B3-7958-0BE54DAEC90B}"/>
                </a:ext>
              </a:extLst>
            </p:cNvPr>
            <p:cNvPicPr>
              <a:picLocks noChangeAspect="1"/>
            </p:cNvPicPr>
            <p:nvPr/>
          </p:nvPicPr>
          <p:blipFill>
            <a:blip r:embed="rId3"/>
            <a:stretch>
              <a:fillRect/>
            </a:stretch>
          </p:blipFill>
          <p:spPr>
            <a:xfrm>
              <a:off x="1066799" y="2536370"/>
              <a:ext cx="9710057" cy="559769"/>
            </a:xfrm>
            <a:prstGeom prst="rect">
              <a:avLst/>
            </a:prstGeom>
          </p:spPr>
        </p:pic>
        <p:pic>
          <p:nvPicPr>
            <p:cNvPr id="14" name="Picture 13">
              <a:extLst>
                <a:ext uri="{FF2B5EF4-FFF2-40B4-BE49-F238E27FC236}">
                  <a16:creationId xmlns:a16="http://schemas.microsoft.com/office/drawing/2014/main" xmlns="" id="{52D9F6F9-CCA8-C460-057E-89D1EE479B0A}"/>
                </a:ext>
              </a:extLst>
            </p:cNvPr>
            <p:cNvPicPr>
              <a:picLocks noChangeAspect="1"/>
            </p:cNvPicPr>
            <p:nvPr/>
          </p:nvPicPr>
          <p:blipFill>
            <a:blip r:embed="rId4"/>
            <a:stretch>
              <a:fillRect/>
            </a:stretch>
          </p:blipFill>
          <p:spPr>
            <a:xfrm>
              <a:off x="5911601" y="2242499"/>
              <a:ext cx="4825113" cy="264866"/>
            </a:xfrm>
            <a:prstGeom prst="rect">
              <a:avLst/>
            </a:prstGeom>
          </p:spPr>
        </p:pic>
      </p:grpSp>
    </p:spTree>
    <p:extLst>
      <p:ext uri="{BB962C8B-B14F-4D97-AF65-F5344CB8AC3E}">
        <p14:creationId xmlns:p14="http://schemas.microsoft.com/office/powerpoint/2010/main" xmlns="" val="108278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81F79-9279-1AFF-78AD-88D7E25B529D}"/>
              </a:ext>
            </a:extLst>
          </p:cNvPr>
          <p:cNvSpPr>
            <a:spLocks noGrp="1"/>
          </p:cNvSpPr>
          <p:nvPr>
            <p:ph type="title"/>
          </p:nvPr>
        </p:nvSpPr>
        <p:spPr>
          <a:xfrm>
            <a:off x="92384" y="0"/>
            <a:ext cx="12099616" cy="1139251"/>
          </a:xfrm>
        </p:spPr>
        <p:txBody>
          <a:bodyPr>
            <a:normAutofit fontScale="90000"/>
          </a:bodyPr>
          <a:lstStyle/>
          <a:p>
            <a:r>
              <a:rPr lang="en-US" dirty="0">
                <a:latin typeface="Arial" panose="020B0604020202020204" pitchFamily="34" charset="0"/>
                <a:cs typeface="Arial" panose="020B0604020202020204" pitchFamily="34" charset="0"/>
              </a:rPr>
              <a:t>Analysis of Performance Against Predetermined Objectives </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5E4BC07-3D82-1A6A-B2D5-FA3A7FD1CC4C}"/>
              </a:ext>
            </a:extLst>
          </p:cNvPr>
          <p:cNvSpPr>
            <a:spLocks noGrp="1"/>
          </p:cNvSpPr>
          <p:nvPr>
            <p:ph type="sldNum" sz="quarter" idx="12"/>
          </p:nvPr>
        </p:nvSpPr>
        <p:spPr/>
        <p:txBody>
          <a:bodyPr/>
          <a:lstStyle/>
          <a:p>
            <a:fld id="{F0E3592F-A09C-6541-A97C-F9AE21E83754}" type="slidenum">
              <a:rPr lang="en-US" smtClean="0"/>
              <a:pPr/>
              <a:t>31</a:t>
            </a:fld>
            <a:endParaRPr lang="en-US" dirty="0"/>
          </a:p>
        </p:txBody>
      </p:sp>
      <p:sp>
        <p:nvSpPr>
          <p:cNvPr id="5" name="Footer Placeholder 4">
            <a:extLst>
              <a:ext uri="{FF2B5EF4-FFF2-40B4-BE49-F238E27FC236}">
                <a16:creationId xmlns:a16="http://schemas.microsoft.com/office/drawing/2014/main" xmlns="" id="{7EAAD3AA-3241-A622-4093-2FA41B6D2726}"/>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graphicFrame>
        <p:nvGraphicFramePr>
          <p:cNvPr id="6" name="Table 8">
            <a:extLst>
              <a:ext uri="{FF2B5EF4-FFF2-40B4-BE49-F238E27FC236}">
                <a16:creationId xmlns:a16="http://schemas.microsoft.com/office/drawing/2014/main" xmlns="" id="{DE65D0B0-50AE-773F-47E4-1BD1972E3347}"/>
              </a:ext>
            </a:extLst>
          </p:cNvPr>
          <p:cNvGraphicFramePr>
            <a:graphicFrameLocks noGrp="1"/>
          </p:cNvGraphicFramePr>
          <p:nvPr>
            <p:extLst>
              <p:ext uri="{D42A27DB-BD31-4B8C-83A1-F6EECF244321}">
                <p14:modId xmlns:p14="http://schemas.microsoft.com/office/powerpoint/2010/main" xmlns="" val="121683511"/>
              </p:ext>
            </p:extLst>
          </p:nvPr>
        </p:nvGraphicFramePr>
        <p:xfrm>
          <a:off x="6995006" y="1139252"/>
          <a:ext cx="4902812" cy="2983044"/>
        </p:xfrm>
        <a:graphic>
          <a:graphicData uri="http://schemas.openxmlformats.org/drawingml/2006/table">
            <a:tbl>
              <a:tblPr firstRow="1" bandRow="1">
                <a:tableStyleId>{21E4AEA4-8DFA-4A89-87EB-49C32662AFE0}</a:tableStyleId>
              </a:tblPr>
              <a:tblGrid>
                <a:gridCol w="2143593">
                  <a:extLst>
                    <a:ext uri="{9D8B030D-6E8A-4147-A177-3AD203B41FA5}">
                      <a16:colId xmlns:a16="http://schemas.microsoft.com/office/drawing/2014/main" xmlns="" val="2888198566"/>
                    </a:ext>
                  </a:extLst>
                </a:gridCol>
                <a:gridCol w="1364105">
                  <a:extLst>
                    <a:ext uri="{9D8B030D-6E8A-4147-A177-3AD203B41FA5}">
                      <a16:colId xmlns:a16="http://schemas.microsoft.com/office/drawing/2014/main" xmlns="" val="950167598"/>
                    </a:ext>
                  </a:extLst>
                </a:gridCol>
                <a:gridCol w="1395114">
                  <a:extLst>
                    <a:ext uri="{9D8B030D-6E8A-4147-A177-3AD203B41FA5}">
                      <a16:colId xmlns:a16="http://schemas.microsoft.com/office/drawing/2014/main" xmlns="" val="714270199"/>
                    </a:ext>
                  </a:extLst>
                </a:gridCol>
              </a:tblGrid>
              <a:tr h="427671">
                <a:tc gridSpan="3">
                  <a:txBody>
                    <a:bodyPr/>
                    <a:lstStyle/>
                    <a:p>
                      <a:r>
                        <a:rPr lang="en-US" sz="1400" dirty="0">
                          <a:latin typeface="Arial" panose="020B0604020202020204" pitchFamily="34" charset="0"/>
                          <a:cs typeface="Arial" panose="020B0604020202020204" pitchFamily="34" charset="0"/>
                        </a:rPr>
                        <a:t>Summary of performance of key indicators FY2022</a:t>
                      </a:r>
                      <a:endParaRPr lang="en-ZA" sz="1400" dirty="0">
                        <a:latin typeface="Arial" panose="020B0604020202020204" pitchFamily="34" charset="0"/>
                        <a:cs typeface="Arial" panose="020B0604020202020204" pitchFamily="34" charset="0"/>
                      </a:endParaRPr>
                    </a:p>
                  </a:txBody>
                  <a:tcPr/>
                </a:tc>
                <a:tc hMerge="1">
                  <a:txBody>
                    <a:bodyPr/>
                    <a:lstStyle/>
                    <a:p>
                      <a:pPr algn="ctr"/>
                      <a:endParaRPr lang="en-ZA" sz="1400" dirty="0">
                        <a:latin typeface="Arial" panose="020B0604020202020204" pitchFamily="34" charset="0"/>
                        <a:cs typeface="Arial" panose="020B0604020202020204" pitchFamily="34" charset="0"/>
                      </a:endParaRPr>
                    </a:p>
                  </a:txBody>
                  <a:tcPr/>
                </a:tc>
                <a:tc hMerge="1">
                  <a:txBody>
                    <a:bodyPr/>
                    <a:lstStyle/>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42834945"/>
                  </a:ext>
                </a:extLst>
              </a:tr>
              <a:tr h="541716">
                <a:tc>
                  <a:txBody>
                    <a:bodyPr/>
                    <a:lstStyle/>
                    <a:p>
                      <a:r>
                        <a:rPr lang="en-US" sz="1400" b="1" dirty="0">
                          <a:latin typeface="Arial" panose="020B0604020202020204" pitchFamily="34" charset="0"/>
                          <a:cs typeface="Arial" panose="020B0604020202020204" pitchFamily="34" charset="0"/>
                        </a:rPr>
                        <a:t>Percentage performance</a:t>
                      </a:r>
                      <a:endParaRPr lang="en-ZA"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Number of Indicators</a:t>
                      </a:r>
                      <a:endParaRPr lang="en-ZA"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Percentage Achieved</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88359128"/>
                  </a:ext>
                </a:extLst>
              </a:tr>
              <a:tr h="479807">
                <a:tc>
                  <a:txBody>
                    <a:bodyPr/>
                    <a:lstStyle/>
                    <a:p>
                      <a:r>
                        <a:rPr lang="en-US" sz="1400" dirty="0">
                          <a:latin typeface="Arial" panose="020B0604020202020204" pitchFamily="34" charset="0"/>
                          <a:cs typeface="Arial" panose="020B0604020202020204" pitchFamily="34" charset="0"/>
                        </a:rPr>
                        <a:t>100% and above</a:t>
                      </a: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13</a:t>
                      </a: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57%</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29275920"/>
                  </a:ext>
                </a:extLst>
              </a:tr>
              <a:tr h="520240">
                <a:tc>
                  <a:txBody>
                    <a:bodyPr/>
                    <a:lstStyle/>
                    <a:p>
                      <a:r>
                        <a:rPr lang="en-US" sz="1400" dirty="0">
                          <a:latin typeface="Arial" panose="020B0604020202020204" pitchFamily="34" charset="0"/>
                          <a:cs typeface="Arial" panose="020B0604020202020204" pitchFamily="34" charset="0"/>
                        </a:rPr>
                        <a:t>Between 75% and 99%</a:t>
                      </a: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5</a:t>
                      </a: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22%</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41223510"/>
                  </a:ext>
                </a:extLst>
              </a:tr>
              <a:tr h="454031">
                <a:tc>
                  <a:txBody>
                    <a:bodyPr/>
                    <a:lstStyle/>
                    <a:p>
                      <a:r>
                        <a:rPr lang="en-US" sz="1400" dirty="0">
                          <a:latin typeface="Arial" panose="020B0604020202020204" pitchFamily="34" charset="0"/>
                          <a:cs typeface="Arial" panose="020B0604020202020204" pitchFamily="34" charset="0"/>
                        </a:rPr>
                        <a:t>Below 75%</a:t>
                      </a: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5</a:t>
                      </a: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21%</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76072809"/>
                  </a:ext>
                </a:extLst>
              </a:tr>
              <a:tr h="559579">
                <a:tc>
                  <a:txBody>
                    <a:bodyPr/>
                    <a:lstStyle/>
                    <a:p>
                      <a:r>
                        <a:rPr lang="en-US" sz="1400" b="1" dirty="0">
                          <a:latin typeface="Arial" panose="020B0604020202020204" pitchFamily="34" charset="0"/>
                          <a:cs typeface="Arial" panose="020B0604020202020204" pitchFamily="34" charset="0"/>
                        </a:rPr>
                        <a:t>Total</a:t>
                      </a:r>
                      <a:endParaRPr lang="en-ZA" sz="1400" b="1"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23</a:t>
                      </a: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03483270"/>
                  </a:ext>
                </a:extLst>
              </a:tr>
            </a:tbl>
          </a:graphicData>
        </a:graphic>
      </p:graphicFrame>
      <p:sp>
        <p:nvSpPr>
          <p:cNvPr id="12" name="TextBox 11">
            <a:extLst>
              <a:ext uri="{FF2B5EF4-FFF2-40B4-BE49-F238E27FC236}">
                <a16:creationId xmlns:a16="http://schemas.microsoft.com/office/drawing/2014/main" xmlns="" id="{36F68830-B945-7BE8-7D14-E482DF97BA33}"/>
              </a:ext>
            </a:extLst>
          </p:cNvPr>
          <p:cNvSpPr txBox="1"/>
          <p:nvPr/>
        </p:nvSpPr>
        <p:spPr>
          <a:xfrm>
            <a:off x="92384" y="1139251"/>
            <a:ext cx="6547174" cy="4278094"/>
          </a:xfrm>
          <a:prstGeom prst="rect">
            <a:avLst/>
          </a:prstGeom>
          <a:noFill/>
        </p:spPr>
        <p:txBody>
          <a:bodyPr wrap="square">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Under the </a:t>
            </a:r>
            <a:r>
              <a:rPr lang="en-US" sz="1600" b="1" dirty="0">
                <a:latin typeface="Arial" panose="020B0604020202020204" pitchFamily="34" charset="0"/>
                <a:cs typeface="Arial" panose="020B0604020202020204" pitchFamily="34" charset="0"/>
              </a:rPr>
              <a:t>Customer</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perspective</a:t>
            </a:r>
            <a:r>
              <a:rPr lang="en-US" sz="1600" dirty="0">
                <a:latin typeface="Arial" panose="020B0604020202020204" pitchFamily="34" charset="0"/>
                <a:cs typeface="Arial" panose="020B0604020202020204" pitchFamily="34" charset="0"/>
              </a:rPr>
              <a:t>, there has been a significant improvement in respect of performance achieved in FY2022 compared to the prior year. The cumulative average performance increased from 58% to 76%. </a:t>
            </a:r>
          </a:p>
          <a:p>
            <a:pPr marL="342900" indent="-342900">
              <a:buFont typeface="+mj-lt"/>
              <a:buAutoNum type="arabicPeriod"/>
            </a:pPr>
            <a:r>
              <a:rPr lang="en-US" sz="1600" dirty="0">
                <a:latin typeface="Arial" panose="020B0604020202020204" pitchFamily="34" charset="0"/>
                <a:cs typeface="Arial" panose="020B0604020202020204" pitchFamily="34" charset="0"/>
              </a:rPr>
              <a:t>Cumulative percentage performance on the </a:t>
            </a:r>
            <a:r>
              <a:rPr lang="en-US" sz="1600" b="1" dirty="0">
                <a:latin typeface="Arial" panose="020B0604020202020204" pitchFamily="34" charset="0"/>
                <a:cs typeface="Arial" panose="020B0604020202020204" pitchFamily="34" charset="0"/>
              </a:rPr>
              <a:t>Financial Perspective</a:t>
            </a:r>
            <a:r>
              <a:rPr lang="en-US" sz="1600" dirty="0">
                <a:latin typeface="Arial" panose="020B0604020202020204" pitchFamily="34" charset="0"/>
                <a:cs typeface="Arial" panose="020B0604020202020204" pitchFamily="34" charset="0"/>
              </a:rPr>
              <a:t>, increased with 6% with all the 5 indicators achieving 100% and above.</a:t>
            </a:r>
          </a:p>
          <a:p>
            <a:pPr marL="342900" indent="-342900">
              <a:buFont typeface="+mj-lt"/>
              <a:buAutoNum type="arabicPeriod"/>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organisational business processes</a:t>
            </a:r>
            <a:r>
              <a:rPr lang="en-US" sz="1600" dirty="0">
                <a:latin typeface="Arial" panose="020B0604020202020204" pitchFamily="34" charset="0"/>
                <a:cs typeface="Arial" panose="020B0604020202020204" pitchFamily="34" charset="0"/>
              </a:rPr>
              <a:t>, the turnaround times were only introduced in the balanced scorecard during the period under review, and both Direct Lending and Wholesale Lending met the set targets for the year.</a:t>
            </a:r>
          </a:p>
          <a:p>
            <a:pPr marL="342900" indent="-342900">
              <a:buFont typeface="+mj-lt"/>
              <a:buAutoNum type="arabicPeriod"/>
            </a:pPr>
            <a:r>
              <a:rPr lang="en-US" sz="1600" b="1" dirty="0">
                <a:latin typeface="Arial" panose="020B0604020202020204" pitchFamily="34" charset="0"/>
                <a:cs typeface="Arial" panose="020B0604020202020204" pitchFamily="34" charset="0"/>
              </a:rPr>
              <a:t>People, Learning and Growth Perspective </a:t>
            </a:r>
            <a:r>
              <a:rPr lang="en-US" sz="1600" dirty="0">
                <a:latin typeface="Arial" panose="020B0604020202020204" pitchFamily="34" charset="0"/>
                <a:cs typeface="Arial" panose="020B0604020202020204" pitchFamily="34" charset="0"/>
              </a:rPr>
              <a:t>– cumulative average performance increased from 89% to 91%. There has been a significant improvement in the Employee Satisfaction Index in the current period relative to the previous financial year.  This was driven mainly by interventions aimed at supporting both personal and professional growth of employees.</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25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227351" y="1317235"/>
            <a:ext cx="11737298" cy="2387600"/>
          </a:xfrm>
        </p:spPr>
        <p:txBody>
          <a:bodyPr>
            <a:normAutofit/>
          </a:bodyPr>
          <a:lstStyle/>
          <a:p>
            <a:pPr algn="l"/>
            <a:r>
              <a:rPr lang="en-ZA" sz="4400" dirty="0">
                <a:latin typeface="Arial" panose="020B0604020202020204" pitchFamily="34" charset="0"/>
                <a:cs typeface="Arial" panose="020B0604020202020204" pitchFamily="34" charset="0"/>
              </a:rPr>
              <a:t>Human Capital Management</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32</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391729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81F79-9279-1AFF-78AD-88D7E25B529D}"/>
              </a:ext>
            </a:extLst>
          </p:cNvPr>
          <p:cNvSpPr>
            <a:spLocks noGrp="1"/>
          </p:cNvSpPr>
          <p:nvPr>
            <p:ph type="title"/>
          </p:nvPr>
        </p:nvSpPr>
        <p:spPr>
          <a:xfrm>
            <a:off x="284812" y="0"/>
            <a:ext cx="11907187" cy="869430"/>
          </a:xfrm>
        </p:spPr>
        <p:txBody>
          <a:bodyPr>
            <a:normAutofit/>
          </a:bodyPr>
          <a:lstStyle/>
          <a:p>
            <a:r>
              <a:rPr lang="en-US" dirty="0">
                <a:latin typeface="Arial" panose="020B0604020202020204" pitchFamily="34" charset="0"/>
                <a:cs typeface="Arial" panose="020B0604020202020204" pitchFamily="34" charset="0"/>
              </a:rPr>
              <a:t>Human Capital Management</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5E4BC07-3D82-1A6A-B2D5-FA3A7FD1CC4C}"/>
              </a:ext>
            </a:extLst>
          </p:cNvPr>
          <p:cNvSpPr>
            <a:spLocks noGrp="1"/>
          </p:cNvSpPr>
          <p:nvPr>
            <p:ph type="sldNum" sz="quarter" idx="12"/>
          </p:nvPr>
        </p:nvSpPr>
        <p:spPr/>
        <p:txBody>
          <a:bodyPr/>
          <a:lstStyle/>
          <a:p>
            <a:fld id="{F0E3592F-A09C-6541-A97C-F9AE21E83754}" type="slidenum">
              <a:rPr lang="en-US" smtClean="0"/>
              <a:pPr/>
              <a:t>33</a:t>
            </a:fld>
            <a:endParaRPr lang="en-US" dirty="0"/>
          </a:p>
        </p:txBody>
      </p:sp>
      <p:sp>
        <p:nvSpPr>
          <p:cNvPr id="5" name="Footer Placeholder 4">
            <a:extLst>
              <a:ext uri="{FF2B5EF4-FFF2-40B4-BE49-F238E27FC236}">
                <a16:creationId xmlns:a16="http://schemas.microsoft.com/office/drawing/2014/main" xmlns="" id="{7EAAD3AA-3241-A622-4093-2FA41B6D2726}"/>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
        <p:nvSpPr>
          <p:cNvPr id="6" name="TextBox 5">
            <a:extLst>
              <a:ext uri="{FF2B5EF4-FFF2-40B4-BE49-F238E27FC236}">
                <a16:creationId xmlns:a16="http://schemas.microsoft.com/office/drawing/2014/main" xmlns="" id="{C78E0836-C495-88A3-4C00-74A190C24D9B}"/>
              </a:ext>
            </a:extLst>
          </p:cNvPr>
          <p:cNvSpPr txBox="1"/>
          <p:nvPr/>
        </p:nvSpPr>
        <p:spPr>
          <a:xfrm>
            <a:off x="284813" y="762267"/>
            <a:ext cx="11657352" cy="4478662"/>
          </a:xfrm>
          <a:prstGeom prst="rect">
            <a:avLst/>
          </a:prstGeom>
          <a:noFill/>
        </p:spPr>
        <p:txBody>
          <a:bodyPr wrap="square">
            <a:spAutoFit/>
          </a:bodyPr>
          <a:lstStyle/>
          <a:p>
            <a:pPr>
              <a:lnSpc>
                <a:spcPct val="150000"/>
              </a:lnSpc>
            </a:pPr>
            <a:r>
              <a:rPr lang="en-US" sz="1600" b="1" dirty="0">
                <a:latin typeface="Arial" panose="020B0604020202020204" pitchFamily="34" charset="0"/>
                <a:cs typeface="Arial" panose="020B0604020202020204" pitchFamily="34" charset="0"/>
              </a:rPr>
              <a:t>Performance Achievements at a Glance:</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HCM focused on the filling of strategic and critical vacancies during the reporting period in compliance with the moratorium on recruitment posed by the planned </a:t>
            </a:r>
            <a:r>
              <a:rPr lang="en-US" sz="1600" b="1" dirty="0">
                <a:latin typeface="Arial" panose="020B0604020202020204" pitchFamily="34" charset="0"/>
                <a:cs typeface="Arial" panose="020B0604020202020204" pitchFamily="34" charset="0"/>
              </a:rPr>
              <a:t>sefa</a:t>
            </a:r>
            <a:r>
              <a:rPr lang="en-US" sz="1600" dirty="0">
                <a:latin typeface="Arial" panose="020B0604020202020204" pitchFamily="34" charset="0"/>
                <a:cs typeface="Arial" panose="020B0604020202020204" pitchFamily="34" charset="0"/>
              </a:rPr>
              <a:t>/Seda/CBDA merger.</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The implementation of the first round of the</a:t>
            </a:r>
            <a:r>
              <a:rPr lang="en-US" sz="1600" b="1" dirty="0">
                <a:latin typeface="Arial" panose="020B0604020202020204" pitchFamily="34" charset="0"/>
                <a:cs typeface="Arial" panose="020B0604020202020204" pitchFamily="34" charset="0"/>
              </a:rPr>
              <a:t> sefa </a:t>
            </a:r>
            <a:r>
              <a:rPr lang="en-US" sz="1600" dirty="0">
                <a:latin typeface="Arial" panose="020B0604020202020204" pitchFamily="34" charset="0"/>
                <a:cs typeface="Arial" panose="020B0604020202020204" pitchFamily="34" charset="0"/>
              </a:rPr>
              <a:t>Management Development Programme (MDP) was completed. </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The Employee Engagement Survey was conducted, and the engagement score was 63%; this was an increase from the previous FY2020/21 survey index score of 49.5%.</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Employee engagement interventions such as Youth Day, Women’s Day and Men’s Health virtual events were conducted as part of the</a:t>
            </a:r>
            <a:r>
              <a:rPr lang="en-US" sz="1600" b="1" dirty="0">
                <a:latin typeface="Arial" panose="020B0604020202020204" pitchFamily="34" charset="0"/>
                <a:cs typeface="Arial" panose="020B0604020202020204" pitchFamily="34" charset="0"/>
              </a:rPr>
              <a:t> sefa </a:t>
            </a:r>
            <a:r>
              <a:rPr lang="en-US" sz="1600" dirty="0">
                <a:latin typeface="Arial" panose="020B0604020202020204" pitchFamily="34" charset="0"/>
                <a:cs typeface="Arial" panose="020B0604020202020204" pitchFamily="34" charset="0"/>
              </a:rPr>
              <a:t>employee engagement initiatives. The Culture Transformation Project also continued with the implementation of the EXCO Culture Redefinition Session, which sought to unpack the existing culture challenges whilst mapping out a new culture and values-based behaviours for the organisation.</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To support employee wellness, a comprehensive wellness programme was introduced to support employees during COVID-19 as well as the new hybrid work organisation. </a:t>
            </a:r>
          </a:p>
        </p:txBody>
      </p:sp>
    </p:spTree>
    <p:extLst>
      <p:ext uri="{BB962C8B-B14F-4D97-AF65-F5344CB8AC3E}">
        <p14:creationId xmlns:p14="http://schemas.microsoft.com/office/powerpoint/2010/main" xmlns="" val="3485586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81F79-9279-1AFF-78AD-88D7E25B529D}"/>
              </a:ext>
            </a:extLst>
          </p:cNvPr>
          <p:cNvSpPr>
            <a:spLocks noGrp="1"/>
          </p:cNvSpPr>
          <p:nvPr>
            <p:ph type="title"/>
          </p:nvPr>
        </p:nvSpPr>
        <p:spPr>
          <a:xfrm>
            <a:off x="92384" y="0"/>
            <a:ext cx="12099616" cy="869430"/>
          </a:xfrm>
        </p:spPr>
        <p:txBody>
          <a:bodyPr>
            <a:normAutofit/>
          </a:bodyPr>
          <a:lstStyle/>
          <a:p>
            <a:r>
              <a:rPr lang="en-US" dirty="0">
                <a:latin typeface="Arial" panose="020B0604020202020204" pitchFamily="34" charset="0"/>
                <a:cs typeface="Arial" panose="020B0604020202020204" pitchFamily="34" charset="0"/>
              </a:rPr>
              <a:t>Human Capital Management (cont.)</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5E4BC07-3D82-1A6A-B2D5-FA3A7FD1CC4C}"/>
              </a:ext>
            </a:extLst>
          </p:cNvPr>
          <p:cNvSpPr>
            <a:spLocks noGrp="1"/>
          </p:cNvSpPr>
          <p:nvPr>
            <p:ph type="sldNum" sz="quarter" idx="12"/>
          </p:nvPr>
        </p:nvSpPr>
        <p:spPr/>
        <p:txBody>
          <a:bodyPr/>
          <a:lstStyle/>
          <a:p>
            <a:fld id="{F0E3592F-A09C-6541-A97C-F9AE21E83754}" type="slidenum">
              <a:rPr lang="en-US" smtClean="0"/>
              <a:pPr/>
              <a:t>34</a:t>
            </a:fld>
            <a:endParaRPr lang="en-US" dirty="0"/>
          </a:p>
        </p:txBody>
      </p:sp>
      <p:sp>
        <p:nvSpPr>
          <p:cNvPr id="5" name="Footer Placeholder 4">
            <a:extLst>
              <a:ext uri="{FF2B5EF4-FFF2-40B4-BE49-F238E27FC236}">
                <a16:creationId xmlns:a16="http://schemas.microsoft.com/office/drawing/2014/main" xmlns="" id="{7EAAD3AA-3241-A622-4093-2FA41B6D2726}"/>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
        <p:nvSpPr>
          <p:cNvPr id="6" name="TextBox 5">
            <a:extLst>
              <a:ext uri="{FF2B5EF4-FFF2-40B4-BE49-F238E27FC236}">
                <a16:creationId xmlns:a16="http://schemas.microsoft.com/office/drawing/2014/main" xmlns="" id="{C78E0836-C495-88A3-4C00-74A190C24D9B}"/>
              </a:ext>
            </a:extLst>
          </p:cNvPr>
          <p:cNvSpPr txBox="1"/>
          <p:nvPr/>
        </p:nvSpPr>
        <p:spPr>
          <a:xfrm>
            <a:off x="7724931" y="952500"/>
            <a:ext cx="4092314" cy="3139321"/>
          </a:xfrm>
          <a:prstGeom prst="rect">
            <a:avLst/>
          </a:prstGeom>
          <a:noFill/>
        </p:spPr>
        <p:txBody>
          <a:bodyPr wrap="square">
            <a:spAutoFit/>
          </a:bodyPr>
          <a:lstStyle/>
          <a:p>
            <a:pPr algn="just"/>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’s journey towards the achievement of an HPO status started in 2014. The organisation is currently in the growth phase of the HPO journey.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2021/22 strategic work plan execution focused on transitioning through the growth phase of the HPO journey by focusing on leadership and culture transformation interventions.</a:t>
            </a:r>
          </a:p>
        </p:txBody>
      </p:sp>
      <p:pic>
        <p:nvPicPr>
          <p:cNvPr id="7" name="Picture 6">
            <a:extLst>
              <a:ext uri="{FF2B5EF4-FFF2-40B4-BE49-F238E27FC236}">
                <a16:creationId xmlns:a16="http://schemas.microsoft.com/office/drawing/2014/main" xmlns="" id="{8FC964E3-AFDF-4F11-9C64-BA26E1E14088}"/>
              </a:ext>
            </a:extLst>
          </p:cNvPr>
          <p:cNvPicPr>
            <a:picLocks noChangeAspect="1"/>
          </p:cNvPicPr>
          <p:nvPr/>
        </p:nvPicPr>
        <p:blipFill>
          <a:blip r:embed="rId2"/>
          <a:stretch>
            <a:fillRect/>
          </a:stretch>
        </p:blipFill>
        <p:spPr>
          <a:xfrm>
            <a:off x="374755" y="952500"/>
            <a:ext cx="6970425" cy="5403850"/>
          </a:xfrm>
          <a:prstGeom prst="rect">
            <a:avLst/>
          </a:prstGeom>
        </p:spPr>
      </p:pic>
    </p:spTree>
    <p:extLst>
      <p:ext uri="{BB962C8B-B14F-4D97-AF65-F5344CB8AC3E}">
        <p14:creationId xmlns:p14="http://schemas.microsoft.com/office/powerpoint/2010/main" xmlns="" val="242277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227351" y="1317235"/>
            <a:ext cx="11737298" cy="2387600"/>
          </a:xfrm>
        </p:spPr>
        <p:txBody>
          <a:bodyPr>
            <a:normAutofit/>
          </a:bodyPr>
          <a:lstStyle/>
          <a:p>
            <a:pPr algn="l"/>
            <a:r>
              <a:rPr lang="en-ZA" sz="4400" dirty="0">
                <a:latin typeface="Arial" panose="020B0604020202020204" pitchFamily="34" charset="0"/>
                <a:cs typeface="Arial" panose="020B0604020202020204" pitchFamily="34" charset="0"/>
              </a:rPr>
              <a:t>Governance</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35</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3692725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81F79-9279-1AFF-78AD-88D7E25B529D}"/>
              </a:ext>
            </a:extLst>
          </p:cNvPr>
          <p:cNvSpPr>
            <a:spLocks noGrp="1"/>
          </p:cNvSpPr>
          <p:nvPr>
            <p:ph type="title"/>
          </p:nvPr>
        </p:nvSpPr>
        <p:spPr>
          <a:xfrm>
            <a:off x="92384" y="0"/>
            <a:ext cx="12099616" cy="869430"/>
          </a:xfrm>
        </p:spPr>
        <p:txBody>
          <a:bodyPr>
            <a:normAutofit/>
          </a:bodyPr>
          <a:lstStyle/>
          <a:p>
            <a:r>
              <a:rPr lang="en-US" dirty="0">
                <a:latin typeface="Arial" panose="020B0604020202020204" pitchFamily="34" charset="0"/>
                <a:cs typeface="Arial" panose="020B0604020202020204" pitchFamily="34" charset="0"/>
              </a:rPr>
              <a:t>Governance</a:t>
            </a:r>
            <a:endParaRPr lang="en-Z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5E4BC07-3D82-1A6A-B2D5-FA3A7FD1CC4C}"/>
              </a:ext>
            </a:extLst>
          </p:cNvPr>
          <p:cNvSpPr>
            <a:spLocks noGrp="1"/>
          </p:cNvSpPr>
          <p:nvPr>
            <p:ph type="sldNum" sz="quarter" idx="12"/>
          </p:nvPr>
        </p:nvSpPr>
        <p:spPr/>
        <p:txBody>
          <a:bodyPr/>
          <a:lstStyle/>
          <a:p>
            <a:fld id="{F0E3592F-A09C-6541-A97C-F9AE21E83754}" type="slidenum">
              <a:rPr lang="en-US" smtClean="0"/>
              <a:pPr/>
              <a:t>36</a:t>
            </a:fld>
            <a:endParaRPr lang="en-US" dirty="0"/>
          </a:p>
        </p:txBody>
      </p:sp>
      <p:sp>
        <p:nvSpPr>
          <p:cNvPr id="5" name="Footer Placeholder 4">
            <a:extLst>
              <a:ext uri="{FF2B5EF4-FFF2-40B4-BE49-F238E27FC236}">
                <a16:creationId xmlns:a16="http://schemas.microsoft.com/office/drawing/2014/main" xmlns="" id="{7EAAD3AA-3241-A622-4093-2FA41B6D2726}"/>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
        <p:nvSpPr>
          <p:cNvPr id="6" name="TextBox 5">
            <a:extLst>
              <a:ext uri="{FF2B5EF4-FFF2-40B4-BE49-F238E27FC236}">
                <a16:creationId xmlns:a16="http://schemas.microsoft.com/office/drawing/2014/main" xmlns="" id="{C78E0836-C495-88A3-4C00-74A190C24D9B}"/>
              </a:ext>
            </a:extLst>
          </p:cNvPr>
          <p:cNvSpPr txBox="1"/>
          <p:nvPr/>
        </p:nvSpPr>
        <p:spPr>
          <a:xfrm>
            <a:off x="249835" y="762267"/>
            <a:ext cx="11692329" cy="4519186"/>
          </a:xfrm>
          <a:prstGeom prst="rect">
            <a:avLst/>
          </a:prstGeom>
          <a:noFill/>
        </p:spPr>
        <p:txBody>
          <a:bodyPr wrap="square">
            <a:spAutoFit/>
          </a:bodyPr>
          <a:lstStyle/>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The Board fulfils inter alia, the following roles and functions:</a:t>
            </a:r>
          </a:p>
          <a:p>
            <a:pPr marL="800100" lvl="1" indent="-342900">
              <a:lnSpc>
                <a:spcPct val="150000"/>
              </a:lnSpc>
              <a:buFont typeface="+mj-lt"/>
              <a:buAutoNum type="alphaLcParenR"/>
            </a:pPr>
            <a:r>
              <a:rPr lang="en-US" sz="1600" dirty="0">
                <a:latin typeface="Arial" panose="020B0604020202020204" pitchFamily="34" charset="0"/>
                <a:cs typeface="Arial" panose="020B0604020202020204" pitchFamily="34" charset="0"/>
              </a:rPr>
              <a:t>Reports to the Executive Authority and the Shareholder on the direction, governance and performance of the company, including any matter that needs reporting or disclosure in the terms of legal requirements;</a:t>
            </a:r>
          </a:p>
          <a:p>
            <a:pPr marL="800100" lvl="1" indent="-342900" defTabSz="630238">
              <a:lnSpc>
                <a:spcPct val="150000"/>
              </a:lnSpc>
              <a:buFont typeface="+mj-lt"/>
              <a:buAutoNum type="alphaLcParenR"/>
            </a:pPr>
            <a:r>
              <a:rPr lang="en-US" sz="1600" dirty="0">
                <a:latin typeface="Arial" panose="020B0604020202020204" pitchFamily="34" charset="0"/>
                <a:cs typeface="Arial" panose="020B0604020202020204" pitchFamily="34" charset="0"/>
              </a:rPr>
              <a:t>Represented by the Chairperson of Board or her delegate, reports to the Parliamentary Portfolio Committee on Small Business Development.</a:t>
            </a:r>
          </a:p>
          <a:p>
            <a:pPr marL="800100" lvl="1" indent="-342900" defTabSz="900113">
              <a:lnSpc>
                <a:spcPct val="150000"/>
              </a:lnSpc>
              <a:buFont typeface="+mj-lt"/>
              <a:buAutoNum type="alphaLcParenR"/>
              <a:tabLst>
                <a:tab pos="900113" algn="l"/>
              </a:tabLst>
            </a:pPr>
            <a:r>
              <a:rPr lang="en-US" sz="1600" dirty="0">
                <a:latin typeface="Arial" panose="020B0604020202020204" pitchFamily="34" charset="0"/>
                <a:cs typeface="Arial" panose="020B0604020202020204" pitchFamily="34" charset="0"/>
              </a:rPr>
              <a:t>Reviews and approves strategic plans, budgets, quarterly and annual performance plans as proposed by management.</a:t>
            </a:r>
          </a:p>
          <a:p>
            <a:pPr marL="800100" lvl="1" indent="-342900">
              <a:lnSpc>
                <a:spcPct val="150000"/>
              </a:lnSpc>
              <a:buFont typeface="+mj-lt"/>
              <a:buAutoNum type="alphaLcParenR"/>
            </a:pPr>
            <a:r>
              <a:rPr lang="en-US" sz="1600" dirty="0">
                <a:latin typeface="Arial" panose="020B0604020202020204" pitchFamily="34" charset="0"/>
                <a:cs typeface="Arial" panose="020B0604020202020204" pitchFamily="34" charset="0"/>
              </a:rPr>
              <a:t>Reviews and approves policies. </a:t>
            </a:r>
          </a:p>
          <a:p>
            <a:pPr marL="800100" lvl="1" indent="-342900" defTabSz="630238">
              <a:lnSpc>
                <a:spcPct val="150000"/>
              </a:lnSpc>
              <a:buFont typeface="+mj-lt"/>
              <a:buAutoNum type="alphaLcParenR"/>
            </a:pPr>
            <a:r>
              <a:rPr lang="en-US" sz="1600" dirty="0">
                <a:latin typeface="Arial" panose="020B0604020202020204" pitchFamily="34" charset="0"/>
                <a:cs typeface="Arial" panose="020B0604020202020204" pitchFamily="34" charset="0"/>
              </a:rPr>
              <a:t>Reviews processes for the identification and management of business risk and processes for compliance with key regulatory and legal requirements.</a:t>
            </a:r>
          </a:p>
          <a:p>
            <a:pPr marL="800100" lvl="1" indent="-342900">
              <a:lnSpc>
                <a:spcPct val="150000"/>
              </a:lnSpc>
              <a:buFont typeface="+mj-lt"/>
              <a:buAutoNum type="alphaLcParenR"/>
            </a:pPr>
            <a:r>
              <a:rPr lang="en-US" sz="1600" dirty="0">
                <a:latin typeface="Arial" panose="020B0604020202020204" pitchFamily="34" charset="0"/>
                <a:cs typeface="Arial" panose="020B0604020202020204" pitchFamily="34" charset="0"/>
              </a:rPr>
              <a:t>Provides oversight on organisational performance against targets and objectives.</a:t>
            </a:r>
          </a:p>
          <a:p>
            <a:pPr marL="342900" indent="-342900">
              <a:lnSpc>
                <a:spcPct val="150000"/>
              </a:lnSpc>
              <a:buFont typeface="+mj-lt"/>
              <a:buAutoNum type="arabicPeriod"/>
            </a:pPr>
            <a:r>
              <a:rPr lang="en-US" sz="1600" dirty="0">
                <a:latin typeface="Arial" panose="020B0604020202020204" pitchFamily="34" charset="0"/>
                <a:cs typeface="Arial" panose="020B0604020202020204" pitchFamily="34" charset="0"/>
              </a:rPr>
              <a:t>Stable internal control environment with an effective Internal Audit and Independent Risk Management Function.</a:t>
            </a:r>
          </a:p>
          <a:p>
            <a:pPr marL="342900" indent="-342900">
              <a:lnSpc>
                <a:spcPct val="150000"/>
              </a:lnSpc>
              <a:buFont typeface="+mj-lt"/>
              <a:buAutoNum type="arabicPeriod"/>
            </a:pPr>
            <a:r>
              <a:rPr lang="en-ZA" sz="1600" dirty="0">
                <a:latin typeface="Arial" panose="020B0604020202020204" pitchFamily="34" charset="0"/>
                <a:cs typeface="Arial" panose="020B0604020202020204" pitchFamily="34" charset="0"/>
              </a:rPr>
              <a:t>Unqualified audit opinion since establishment (10 years).</a:t>
            </a:r>
          </a:p>
        </p:txBody>
      </p:sp>
    </p:spTree>
    <p:extLst>
      <p:ext uri="{BB962C8B-B14F-4D97-AF65-F5344CB8AC3E}">
        <p14:creationId xmlns:p14="http://schemas.microsoft.com/office/powerpoint/2010/main" xmlns="" val="277115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81F79-9279-1AFF-78AD-88D7E25B529D}"/>
              </a:ext>
            </a:extLst>
          </p:cNvPr>
          <p:cNvSpPr>
            <a:spLocks noGrp="1"/>
          </p:cNvSpPr>
          <p:nvPr>
            <p:ph type="title"/>
          </p:nvPr>
        </p:nvSpPr>
        <p:spPr>
          <a:xfrm>
            <a:off x="92384" y="0"/>
            <a:ext cx="12099616" cy="629587"/>
          </a:xfrm>
        </p:spPr>
        <p:txBody>
          <a:bodyPr>
            <a:normAutofit fontScale="90000"/>
          </a:bodyPr>
          <a:lstStyle/>
          <a:p>
            <a:r>
              <a:rPr lang="en-US" sz="4000" dirty="0">
                <a:latin typeface="Arial" panose="020B0604020202020204" pitchFamily="34" charset="0"/>
                <a:cs typeface="Arial" panose="020B0604020202020204" pitchFamily="34" charset="0"/>
              </a:rPr>
              <a:t>Key Organisational Challenges</a:t>
            </a:r>
            <a:endParaRPr lang="en-ZA"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5E4BC07-3D82-1A6A-B2D5-FA3A7FD1CC4C}"/>
              </a:ext>
            </a:extLst>
          </p:cNvPr>
          <p:cNvSpPr>
            <a:spLocks noGrp="1"/>
          </p:cNvSpPr>
          <p:nvPr>
            <p:ph type="sldNum" sz="quarter" idx="12"/>
          </p:nvPr>
        </p:nvSpPr>
        <p:spPr/>
        <p:txBody>
          <a:bodyPr/>
          <a:lstStyle/>
          <a:p>
            <a:fld id="{F0E3592F-A09C-6541-A97C-F9AE21E83754}" type="slidenum">
              <a:rPr lang="en-US" smtClean="0"/>
              <a:pPr/>
              <a:t>37</a:t>
            </a:fld>
            <a:endParaRPr lang="en-US" dirty="0"/>
          </a:p>
        </p:txBody>
      </p:sp>
      <p:sp>
        <p:nvSpPr>
          <p:cNvPr id="8" name="TextBox 7">
            <a:extLst>
              <a:ext uri="{FF2B5EF4-FFF2-40B4-BE49-F238E27FC236}">
                <a16:creationId xmlns:a16="http://schemas.microsoft.com/office/drawing/2014/main" xmlns="" id="{90BF3D74-4B65-5F02-3C0A-E64ABFD49468}"/>
              </a:ext>
            </a:extLst>
          </p:cNvPr>
          <p:cNvSpPr txBox="1"/>
          <p:nvPr/>
        </p:nvSpPr>
        <p:spPr>
          <a:xfrm>
            <a:off x="433468" y="852111"/>
            <a:ext cx="11325064" cy="3001334"/>
          </a:xfrm>
          <a:prstGeom prst="rect">
            <a:avLst/>
          </a:prstGeom>
          <a:noFill/>
          <a:ln w="12700">
            <a:solidFill>
              <a:schemeClr val="tx1"/>
            </a:solidFill>
          </a:ln>
        </p:spPr>
        <p:txBody>
          <a:bodyPr wrap="square">
            <a:spAutoFit/>
          </a:bodyPr>
          <a:lstStyle/>
          <a:p>
            <a:pPr>
              <a:lnSpc>
                <a:spcPct val="150000"/>
              </a:lnSpc>
            </a:pPr>
            <a:r>
              <a:rPr lang="en-US" sz="1600" b="1" u="sng" dirty="0">
                <a:latin typeface="Arial" panose="020B0604020202020204" pitchFamily="34" charset="0"/>
                <a:cs typeface="Arial" panose="020B0604020202020204" pitchFamily="34" charset="0"/>
              </a:rPr>
              <a:t>Challenges:</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Low growth economic environment impacting on the performance of SMME sector, in particular, sefa clients, leading to increase in impairments and defaults.</a:t>
            </a:r>
          </a:p>
          <a:p>
            <a:pPr marL="342900" indent="-342900" algn="just">
              <a:lnSpc>
                <a:spcPct val="150000"/>
              </a:lnSpc>
              <a:buFont typeface="+mj-lt"/>
              <a:buAutoNum type="arabicPeriod"/>
            </a:pPr>
            <a:r>
              <a:rPr lang="en-US" sz="1600" b="1" dirty="0">
                <a:latin typeface="Arial" panose="020B0604020202020204" pitchFamily="34" charset="0"/>
                <a:cs typeface="Arial" panose="020B0604020202020204" pitchFamily="34" charset="0"/>
              </a:rPr>
              <a:t>sefa</a:t>
            </a:r>
            <a:r>
              <a:rPr lang="en-US" sz="1600" dirty="0">
                <a:latin typeface="Arial" panose="020B0604020202020204" pitchFamily="34" charset="0"/>
                <a:cs typeface="Arial" panose="020B0604020202020204" pitchFamily="34" charset="0"/>
              </a:rPr>
              <a:t>/Seda/CBDA merger – creating organisational uncertainty, increased resignation of key employees, which has adverse impact on organisational performance.</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Khula Credit Guarantee – owing to low uptake of the approved facilities, and delays in the implementation of the TREP.</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Application funding readiness of clients, impacting on loan approvals turnaround times.</a:t>
            </a:r>
          </a:p>
          <a:p>
            <a:pPr marL="342900" indent="-342900" algn="just">
              <a:lnSpc>
                <a:spcPct val="150000"/>
              </a:lnSpc>
              <a:buFont typeface="+mj-lt"/>
              <a:buAutoNum type="arabicPeriod"/>
            </a:pPr>
            <a:endParaRPr lang="en-US" sz="16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xmlns="" id="{B0B4392C-6F00-5696-CFF1-3B51C078F6DA}"/>
              </a:ext>
            </a:extLst>
          </p:cNvPr>
          <p:cNvSpPr>
            <a:spLocks noGrp="1"/>
          </p:cNvSpPr>
          <p:nvPr>
            <p:ph type="ftr" sz="quarter" idx="11"/>
          </p:nvPr>
        </p:nvSpPr>
        <p:spPr>
          <a:xfrm>
            <a:off x="433468" y="6356350"/>
            <a:ext cx="4114800" cy="365125"/>
          </a:xfrm>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3031322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81F79-9279-1AFF-78AD-88D7E25B529D}"/>
              </a:ext>
            </a:extLst>
          </p:cNvPr>
          <p:cNvSpPr>
            <a:spLocks noGrp="1"/>
          </p:cNvSpPr>
          <p:nvPr>
            <p:ph type="title"/>
          </p:nvPr>
        </p:nvSpPr>
        <p:spPr>
          <a:xfrm>
            <a:off x="92384" y="0"/>
            <a:ext cx="12099616" cy="629587"/>
          </a:xfrm>
        </p:spPr>
        <p:txBody>
          <a:bodyPr>
            <a:normAutofit fontScale="90000"/>
          </a:bodyPr>
          <a:lstStyle/>
          <a:p>
            <a:r>
              <a:rPr lang="en-US" sz="4000" dirty="0">
                <a:latin typeface="Arial" panose="020B0604020202020204" pitchFamily="34" charset="0"/>
                <a:cs typeface="Arial" panose="020B0604020202020204" pitchFamily="34" charset="0"/>
              </a:rPr>
              <a:t>Key Organisational Priorities / Focus</a:t>
            </a:r>
            <a:endParaRPr lang="en-ZA"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5E4BC07-3D82-1A6A-B2D5-FA3A7FD1CC4C}"/>
              </a:ext>
            </a:extLst>
          </p:cNvPr>
          <p:cNvSpPr>
            <a:spLocks noGrp="1"/>
          </p:cNvSpPr>
          <p:nvPr>
            <p:ph type="sldNum" sz="quarter" idx="12"/>
          </p:nvPr>
        </p:nvSpPr>
        <p:spPr/>
        <p:txBody>
          <a:bodyPr/>
          <a:lstStyle/>
          <a:p>
            <a:fld id="{F0E3592F-A09C-6541-A97C-F9AE21E83754}" type="slidenum">
              <a:rPr lang="en-US" smtClean="0"/>
              <a:pPr/>
              <a:t>38</a:t>
            </a:fld>
            <a:endParaRPr lang="en-US" dirty="0"/>
          </a:p>
        </p:txBody>
      </p:sp>
      <p:sp>
        <p:nvSpPr>
          <p:cNvPr id="9" name="Footer Placeholder 4">
            <a:extLst>
              <a:ext uri="{FF2B5EF4-FFF2-40B4-BE49-F238E27FC236}">
                <a16:creationId xmlns:a16="http://schemas.microsoft.com/office/drawing/2014/main" xmlns="" id="{B0B4392C-6F00-5696-CFF1-3B51C078F6DA}"/>
              </a:ext>
            </a:extLst>
          </p:cNvPr>
          <p:cNvSpPr>
            <a:spLocks noGrp="1"/>
          </p:cNvSpPr>
          <p:nvPr>
            <p:ph type="ftr" sz="quarter" idx="11"/>
          </p:nvPr>
        </p:nvSpPr>
        <p:spPr>
          <a:xfrm>
            <a:off x="433468" y="6356350"/>
            <a:ext cx="4114800" cy="365125"/>
          </a:xfrm>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
        <p:nvSpPr>
          <p:cNvPr id="5" name="TextBox 4">
            <a:extLst>
              <a:ext uri="{FF2B5EF4-FFF2-40B4-BE49-F238E27FC236}">
                <a16:creationId xmlns:a16="http://schemas.microsoft.com/office/drawing/2014/main" xmlns="" id="{4C5F5F18-F100-B640-96A2-1A103600E230}"/>
              </a:ext>
            </a:extLst>
          </p:cNvPr>
          <p:cNvSpPr txBox="1"/>
          <p:nvPr/>
        </p:nvSpPr>
        <p:spPr>
          <a:xfrm>
            <a:off x="302246" y="738368"/>
            <a:ext cx="11261416" cy="5509200"/>
          </a:xfrm>
          <a:prstGeom prst="rect">
            <a:avLst/>
          </a:prstGeom>
          <a:noFill/>
        </p:spPr>
        <p:txBody>
          <a:bodyPr wrap="square">
            <a:spAutoFit/>
          </a:bodyPr>
          <a:lstStyle/>
          <a:p>
            <a:r>
              <a:rPr lang="en-US" sz="1600" b="1" dirty="0"/>
              <a:t>Build a Sustainable Loan Book</a:t>
            </a:r>
          </a:p>
          <a:p>
            <a:pPr marL="742950" lvl="1" indent="-285750">
              <a:buFont typeface="Arial" panose="020B0604020202020204" pitchFamily="34" charset="0"/>
              <a:buChar char="•"/>
            </a:pPr>
            <a:r>
              <a:rPr lang="en-US" sz="1600" dirty="0"/>
              <a:t>Expansion of credit (e.g., Microfinance) </a:t>
            </a:r>
          </a:p>
          <a:p>
            <a:pPr marL="742950" lvl="1" indent="-285750">
              <a:buFont typeface="Arial" panose="020B0604020202020204" pitchFamily="34" charset="0"/>
              <a:buChar char="•"/>
            </a:pPr>
            <a:r>
              <a:rPr lang="en-US" sz="1600" dirty="0"/>
              <a:t>Investment and building of sustainable black-owned financial intermediary base</a:t>
            </a:r>
          </a:p>
          <a:p>
            <a:pPr marL="742950" lvl="1" indent="-285750">
              <a:buFont typeface="Arial" panose="020B0604020202020204" pitchFamily="34" charset="0"/>
              <a:buChar char="•"/>
            </a:pPr>
            <a:r>
              <a:rPr lang="en-US" sz="1600" dirty="0"/>
              <a:t>Building clients sustainability (PIM and business support services)</a:t>
            </a:r>
          </a:p>
          <a:p>
            <a:pPr marL="742950" lvl="1" indent="-285750">
              <a:buFont typeface="Arial" panose="020B0604020202020204" pitchFamily="34" charset="0"/>
              <a:buChar char="•"/>
            </a:pPr>
            <a:r>
              <a:rPr lang="en-US" sz="1600" dirty="0"/>
              <a:t>Decreasing impairments</a:t>
            </a:r>
          </a:p>
          <a:p>
            <a:pPr marL="742950" lvl="1" indent="-285750">
              <a:buFont typeface="Arial" panose="020B0604020202020204" pitchFamily="34" charset="0"/>
              <a:buChar char="•"/>
            </a:pPr>
            <a:r>
              <a:rPr lang="en-US" sz="1600" dirty="0"/>
              <a:t>Crowding-in the private sector resources </a:t>
            </a:r>
          </a:p>
          <a:p>
            <a:r>
              <a:rPr lang="en-US" sz="1600" b="1" dirty="0"/>
              <a:t>Improving performance on key development indicators </a:t>
            </a:r>
            <a:r>
              <a:rPr lang="en-US" sz="1600" dirty="0"/>
              <a:t>(Enterprises owned by Youth, Women, People with disabilities, and Townships)  </a:t>
            </a:r>
          </a:p>
          <a:p>
            <a:r>
              <a:rPr lang="en-US" sz="1600" b="1" dirty="0"/>
              <a:t>Improving the cost structure</a:t>
            </a:r>
          </a:p>
          <a:p>
            <a:pPr marL="742950" lvl="1" indent="-285750">
              <a:buFont typeface="Arial" panose="020B0604020202020204" pitchFamily="34" charset="0"/>
              <a:buChar char="•"/>
            </a:pPr>
            <a:r>
              <a:rPr lang="en-US" sz="1600" dirty="0"/>
              <a:t>Cost efficiency (funding model, right-sizing, etc.)</a:t>
            </a:r>
          </a:p>
          <a:p>
            <a:pPr marL="742950" lvl="1" indent="-285750">
              <a:buFont typeface="Arial" panose="020B0604020202020204" pitchFamily="34" charset="0"/>
              <a:buChar char="•"/>
            </a:pPr>
            <a:r>
              <a:rPr lang="en-US" sz="1600" dirty="0"/>
              <a:t>Systems development and</a:t>
            </a:r>
          </a:p>
          <a:p>
            <a:pPr marL="742950" lvl="1" indent="-285750">
              <a:buFont typeface="Arial" panose="020B0604020202020204" pitchFamily="34" charset="0"/>
              <a:buChar char="•"/>
            </a:pPr>
            <a:r>
              <a:rPr lang="en-US" sz="1600" dirty="0"/>
              <a:t>Digitisation</a:t>
            </a:r>
          </a:p>
          <a:p>
            <a:pPr marL="742950" lvl="1" indent="-285750">
              <a:buFont typeface="Arial" panose="020B0604020202020204" pitchFamily="34" charset="0"/>
              <a:buChar char="•"/>
            </a:pPr>
            <a:r>
              <a:rPr lang="en-US" sz="1600" dirty="0"/>
              <a:t>Turn around strategy for the property portfolio</a:t>
            </a:r>
          </a:p>
          <a:p>
            <a:r>
              <a:rPr lang="en-US" sz="1600" b="1" dirty="0"/>
              <a:t>Enhancing organisational capabilities across sefa value chain </a:t>
            </a:r>
            <a:r>
              <a:rPr lang="en-US" sz="1600" dirty="0"/>
              <a:t>(Lending, Post Investment, Back-Office)</a:t>
            </a:r>
          </a:p>
          <a:p>
            <a:r>
              <a:rPr lang="en-US" sz="1600" b="1" dirty="0"/>
              <a:t>Building the sefa brand and increasing sefa visibility</a:t>
            </a:r>
          </a:p>
          <a:p>
            <a:pPr marL="742950" lvl="1" indent="-285750">
              <a:buFont typeface="Arial" panose="020B0604020202020204" pitchFamily="34" charset="0"/>
              <a:buChar char="•"/>
            </a:pPr>
            <a:r>
              <a:rPr lang="en-US" sz="1600" dirty="0"/>
              <a:t>Key market segments, </a:t>
            </a:r>
          </a:p>
          <a:p>
            <a:pPr marL="742950" lvl="1" indent="-285750">
              <a:buFont typeface="Arial" panose="020B0604020202020204" pitchFamily="34" charset="0"/>
              <a:buChar char="•"/>
            </a:pPr>
            <a:r>
              <a:rPr lang="en-US" sz="1600" dirty="0"/>
              <a:t>Increasing investment in marketing and client outreach,</a:t>
            </a:r>
          </a:p>
          <a:p>
            <a:pPr marL="742950" lvl="1" indent="-285750">
              <a:buFont typeface="Arial" panose="020B0604020202020204" pitchFamily="34" charset="0"/>
              <a:buChar char="•"/>
            </a:pPr>
            <a:r>
              <a:rPr lang="en-US" sz="1600" dirty="0"/>
              <a:t>Building partnerships (SMMEs ecosystem)</a:t>
            </a:r>
          </a:p>
          <a:p>
            <a:r>
              <a:rPr lang="en-US" sz="1600" b="1" dirty="0"/>
              <a:t>Governance</a:t>
            </a:r>
          </a:p>
          <a:p>
            <a:pPr marL="742950" lvl="1" indent="-285750">
              <a:buFont typeface="Arial" panose="020B0604020202020204" pitchFamily="34" charset="0"/>
              <a:buChar char="•"/>
            </a:pPr>
            <a:r>
              <a:rPr lang="en-US" sz="1600" dirty="0"/>
              <a:t>Establishing KCG as a fully operating subsidiary of </a:t>
            </a:r>
            <a:r>
              <a:rPr lang="en-US" sz="1600" b="1" dirty="0"/>
              <a:t>sefa</a:t>
            </a:r>
            <a:r>
              <a:rPr lang="en-US" sz="1600" dirty="0"/>
              <a:t>.</a:t>
            </a:r>
          </a:p>
          <a:p>
            <a:pPr marL="742950" lvl="1" indent="-285750">
              <a:buFont typeface="Arial" panose="020B0604020202020204" pitchFamily="34" charset="0"/>
              <a:buChar char="•"/>
            </a:pPr>
            <a:r>
              <a:rPr lang="en-US" sz="1600" dirty="0"/>
              <a:t>Pro-actively develop capacity to manage the merger.</a:t>
            </a:r>
          </a:p>
          <a:p>
            <a:pPr marL="742950" lvl="1" indent="-285750">
              <a:buFont typeface="Arial" panose="020B0604020202020204" pitchFamily="34" charset="0"/>
              <a:buChar char="•"/>
            </a:pPr>
            <a:r>
              <a:rPr lang="en-US" sz="1600" dirty="0"/>
              <a:t>Install project management capacity to drive key organisational projects.</a:t>
            </a:r>
          </a:p>
        </p:txBody>
      </p:sp>
    </p:spTree>
    <p:extLst>
      <p:ext uri="{BB962C8B-B14F-4D97-AF65-F5344CB8AC3E}">
        <p14:creationId xmlns:p14="http://schemas.microsoft.com/office/powerpoint/2010/main" xmlns="" val="665947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F64AA52-254E-E156-FA08-D4A5B4C0D38F}"/>
              </a:ext>
            </a:extLst>
          </p:cNvPr>
          <p:cNvSpPr>
            <a:spLocks noGrp="1"/>
          </p:cNvSpPr>
          <p:nvPr>
            <p:ph type="ctrTitle"/>
          </p:nvPr>
        </p:nvSpPr>
        <p:spPr/>
        <p:txBody>
          <a:bodyPr/>
          <a:lstStyle/>
          <a:p>
            <a:r>
              <a:rPr lang="en-US" dirty="0"/>
              <a:t>Thank you</a:t>
            </a:r>
            <a:endParaRPr lang="en-ZA" dirty="0"/>
          </a:p>
        </p:txBody>
      </p:sp>
      <p:sp>
        <p:nvSpPr>
          <p:cNvPr id="4" name="Slide Number Placeholder 3">
            <a:extLst>
              <a:ext uri="{FF2B5EF4-FFF2-40B4-BE49-F238E27FC236}">
                <a16:creationId xmlns:a16="http://schemas.microsoft.com/office/drawing/2014/main" xmlns="" id="{A1C26803-A979-500C-FA23-00713DE3F2A1}"/>
              </a:ext>
            </a:extLst>
          </p:cNvPr>
          <p:cNvSpPr>
            <a:spLocks noGrp="1"/>
          </p:cNvSpPr>
          <p:nvPr>
            <p:ph type="sldNum" sz="quarter" idx="12"/>
          </p:nvPr>
        </p:nvSpPr>
        <p:spPr/>
        <p:txBody>
          <a:bodyPr/>
          <a:lstStyle/>
          <a:p>
            <a:fld id="{F0E3592F-A09C-6541-A97C-F9AE21E83754}" type="slidenum">
              <a:rPr lang="en-US" smtClean="0"/>
              <a:pPr/>
              <a:t>39</a:t>
            </a:fld>
            <a:endParaRPr lang="en-US" dirty="0"/>
          </a:p>
        </p:txBody>
      </p:sp>
      <p:sp>
        <p:nvSpPr>
          <p:cNvPr id="5" name="Footer Placeholder 4">
            <a:extLst>
              <a:ext uri="{FF2B5EF4-FFF2-40B4-BE49-F238E27FC236}">
                <a16:creationId xmlns:a16="http://schemas.microsoft.com/office/drawing/2014/main" xmlns="" id="{94125123-AAF3-82CC-7D7B-09FB7599F7E3}"/>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4677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593B3-342C-4968-4E66-9F3FD13CA34D}"/>
              </a:ext>
            </a:extLst>
          </p:cNvPr>
          <p:cNvSpPr>
            <a:spLocks noGrp="1"/>
          </p:cNvSpPr>
          <p:nvPr>
            <p:ph type="title"/>
          </p:nvPr>
        </p:nvSpPr>
        <p:spPr>
          <a:xfrm>
            <a:off x="300231" y="81190"/>
            <a:ext cx="11611950" cy="746800"/>
          </a:xfrm>
        </p:spPr>
        <p:txBody>
          <a:bodyPr>
            <a:normAutofit/>
          </a:bodyPr>
          <a:lstStyle/>
          <a:p>
            <a:r>
              <a:rPr lang="en-US" sz="4000" dirty="0">
                <a:latin typeface="Arial" panose="020B0604020202020204" pitchFamily="34" charset="0"/>
                <a:cs typeface="Arial" panose="020B0604020202020204" pitchFamily="34" charset="0"/>
              </a:rPr>
              <a:t>Vision, Mission &amp; Values</a:t>
            </a:r>
            <a:endParaRPr lang="en-ZA"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0BA65EB-8561-1708-DE09-6293E687FD77}"/>
              </a:ext>
            </a:extLst>
          </p:cNvPr>
          <p:cNvSpPr>
            <a:spLocks noGrp="1"/>
          </p:cNvSpPr>
          <p:nvPr>
            <p:ph type="sldNum" sz="quarter" idx="12"/>
          </p:nvPr>
        </p:nvSpPr>
        <p:spPr/>
        <p:txBody>
          <a:bodyPr/>
          <a:lstStyle/>
          <a:p>
            <a:fld id="{F0E3592F-A09C-6541-A97C-F9AE21E83754}" type="slidenum">
              <a:rPr lang="en-US" smtClean="0"/>
              <a:pPr/>
              <a:t>4</a:t>
            </a:fld>
            <a:endParaRPr lang="en-US" dirty="0"/>
          </a:p>
        </p:txBody>
      </p:sp>
      <p:sp>
        <p:nvSpPr>
          <p:cNvPr id="5" name="Footer Placeholder 4">
            <a:extLst>
              <a:ext uri="{FF2B5EF4-FFF2-40B4-BE49-F238E27FC236}">
                <a16:creationId xmlns:a16="http://schemas.microsoft.com/office/drawing/2014/main" xmlns="" id="{8982B78D-A759-8A62-A3AB-7FA586E1BD6A}"/>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grpSp>
        <p:nvGrpSpPr>
          <p:cNvPr id="8" name="Group 7">
            <a:extLst>
              <a:ext uri="{FF2B5EF4-FFF2-40B4-BE49-F238E27FC236}">
                <a16:creationId xmlns:a16="http://schemas.microsoft.com/office/drawing/2014/main" xmlns="" id="{1E79EB0B-0729-8B43-392D-7DC8CAED59D3}"/>
              </a:ext>
            </a:extLst>
          </p:cNvPr>
          <p:cNvGrpSpPr/>
          <p:nvPr/>
        </p:nvGrpSpPr>
        <p:grpSpPr>
          <a:xfrm>
            <a:off x="279816" y="1076036"/>
            <a:ext cx="11632367" cy="4705927"/>
            <a:chOff x="2651702" y="1710542"/>
            <a:chExt cx="6854301" cy="3262180"/>
          </a:xfrm>
        </p:grpSpPr>
        <p:sp>
          <p:nvSpPr>
            <p:cNvPr id="9" name="Text Box 7">
              <a:extLst>
                <a:ext uri="{FF2B5EF4-FFF2-40B4-BE49-F238E27FC236}">
                  <a16:creationId xmlns:a16="http://schemas.microsoft.com/office/drawing/2014/main" xmlns="" id="{AD97EB6B-D4E6-0525-6C56-31249EB166CF}"/>
                </a:ext>
              </a:extLst>
            </p:cNvPr>
            <p:cNvSpPr txBox="1">
              <a:spLocks noChangeArrowheads="1"/>
            </p:cNvSpPr>
            <p:nvPr/>
          </p:nvSpPr>
          <p:spPr bwMode="auto">
            <a:xfrm rot="16200000">
              <a:off x="2443147" y="4478962"/>
              <a:ext cx="645989" cy="204819"/>
            </a:xfrm>
            <a:prstGeom prst="rect">
              <a:avLst/>
            </a:prstGeom>
            <a:noFill/>
            <a:ln w="12700">
              <a:noFill/>
              <a:miter lim="800000"/>
              <a:headEnd type="none" w="sm" len="sm"/>
              <a:tailEnd/>
            </a:ln>
          </p:spPr>
          <p:txBody>
            <a:bodyPr wrap="square">
              <a:spAutoFit/>
            </a:bodyPr>
            <a:lstStyle/>
            <a:p>
              <a:r>
                <a:rPr lang="en-GB" sz="1400" b="1" dirty="0">
                  <a:solidFill>
                    <a:srgbClr val="C00000"/>
                  </a:solidFill>
                  <a:latin typeface="Arial" panose="020B0604020202020204" pitchFamily="34" charset="0"/>
                  <a:cs typeface="Arial" panose="020B0604020202020204" pitchFamily="34" charset="0"/>
                </a:rPr>
                <a:t>Values</a:t>
              </a:r>
            </a:p>
          </p:txBody>
        </p:sp>
        <p:sp>
          <p:nvSpPr>
            <p:cNvPr id="10" name="Text Box 4">
              <a:extLst>
                <a:ext uri="{FF2B5EF4-FFF2-40B4-BE49-F238E27FC236}">
                  <a16:creationId xmlns:a16="http://schemas.microsoft.com/office/drawing/2014/main" xmlns="" id="{BCAA11FB-87B4-0813-DAC0-1E699C2AE900}"/>
                </a:ext>
              </a:extLst>
            </p:cNvPr>
            <p:cNvSpPr txBox="1">
              <a:spLocks noChangeArrowheads="1"/>
            </p:cNvSpPr>
            <p:nvPr/>
          </p:nvSpPr>
          <p:spPr bwMode="auto">
            <a:xfrm rot="16200000">
              <a:off x="2444152" y="1918092"/>
              <a:ext cx="619919" cy="204819"/>
            </a:xfrm>
            <a:prstGeom prst="rect">
              <a:avLst/>
            </a:prstGeom>
            <a:noFill/>
            <a:ln w="12700">
              <a:noFill/>
              <a:miter lim="800000"/>
              <a:headEnd type="none" w="sm" len="sm"/>
              <a:tailEnd/>
            </a:ln>
          </p:spPr>
          <p:txBody>
            <a:bodyPr wrap="square">
              <a:spAutoFit/>
            </a:bodyPr>
            <a:lstStyle/>
            <a:p>
              <a:r>
                <a:rPr lang="en-GB" sz="1400" b="1" dirty="0">
                  <a:solidFill>
                    <a:srgbClr val="C00000"/>
                  </a:solidFill>
                  <a:latin typeface="Arial" panose="020B0604020202020204" pitchFamily="34" charset="0"/>
                  <a:cs typeface="Arial" panose="020B0604020202020204" pitchFamily="34" charset="0"/>
                </a:rPr>
                <a:t>Vision</a:t>
              </a:r>
            </a:p>
          </p:txBody>
        </p:sp>
        <p:sp>
          <p:nvSpPr>
            <p:cNvPr id="11" name="Rectangle 8">
              <a:extLst>
                <a:ext uri="{FF2B5EF4-FFF2-40B4-BE49-F238E27FC236}">
                  <a16:creationId xmlns:a16="http://schemas.microsoft.com/office/drawing/2014/main" xmlns="" id="{DCE71823-13B7-B648-6EBC-016488DCACFA}"/>
                </a:ext>
              </a:extLst>
            </p:cNvPr>
            <p:cNvSpPr>
              <a:spLocks noChangeArrowheads="1"/>
            </p:cNvSpPr>
            <p:nvPr/>
          </p:nvSpPr>
          <p:spPr bwMode="auto">
            <a:xfrm>
              <a:off x="2929952" y="1752928"/>
              <a:ext cx="6576050" cy="517686"/>
            </a:xfrm>
            <a:prstGeom prst="rect">
              <a:avLst/>
            </a:prstGeom>
            <a:solidFill>
              <a:schemeClr val="bg1">
                <a:lumMod val="50000"/>
              </a:schemeClr>
            </a:solidFill>
            <a:ln w="12700">
              <a:noFill/>
              <a:miter lim="800000"/>
              <a:headEnd type="none" w="sm" len="sm"/>
              <a:tailEnd/>
            </a:ln>
            <a:effectLst/>
          </p:spPr>
          <p:txBody>
            <a:bodyPr anchor="ctr"/>
            <a:lstStyle/>
            <a:p>
              <a:pPr algn="ctr" fontAlgn="base">
                <a:spcBef>
                  <a:spcPct val="0"/>
                </a:spcBef>
                <a:spcAft>
                  <a:spcPct val="0"/>
                </a:spcAft>
                <a:defRPr/>
              </a:pPr>
              <a:r>
                <a:rPr lang="en-US" sz="1400" dirty="0">
                  <a:solidFill>
                    <a:schemeClr val="bg1"/>
                  </a:solidFill>
                  <a:latin typeface="Arial" panose="020B0604020202020204" pitchFamily="34" charset="0"/>
                  <a:cs typeface="Arial" panose="020B0604020202020204" pitchFamily="34" charset="0"/>
                </a:rPr>
                <a:t>To be the leading catalyst for the development of sustainable Small Medium and Micro Enterprises and Co-operative Enterprises through finance.</a:t>
              </a:r>
              <a:endParaRPr lang="en-GB" sz="1400" dirty="0">
                <a:solidFill>
                  <a:schemeClr val="bg1"/>
                </a:solidFill>
                <a:latin typeface="Arial" panose="020B0604020202020204" pitchFamily="34" charset="0"/>
                <a:cs typeface="Arial" panose="020B0604020202020204" pitchFamily="34" charset="0"/>
              </a:endParaRPr>
            </a:p>
          </p:txBody>
        </p:sp>
        <p:sp>
          <p:nvSpPr>
            <p:cNvPr id="12" name="Text Box 5">
              <a:extLst>
                <a:ext uri="{FF2B5EF4-FFF2-40B4-BE49-F238E27FC236}">
                  <a16:creationId xmlns:a16="http://schemas.microsoft.com/office/drawing/2014/main" xmlns="" id="{75845C06-F7DC-EE69-EE91-F599702FE6CF}"/>
                </a:ext>
              </a:extLst>
            </p:cNvPr>
            <p:cNvSpPr txBox="1">
              <a:spLocks noChangeArrowheads="1"/>
            </p:cNvSpPr>
            <p:nvPr/>
          </p:nvSpPr>
          <p:spPr bwMode="auto">
            <a:xfrm rot="16200000">
              <a:off x="2383287" y="2965829"/>
              <a:ext cx="719630" cy="181356"/>
            </a:xfrm>
            <a:prstGeom prst="rect">
              <a:avLst/>
            </a:prstGeom>
            <a:noFill/>
            <a:ln w="12700">
              <a:noFill/>
              <a:miter lim="800000"/>
              <a:headEnd type="none" w="sm" len="sm"/>
              <a:tailEnd/>
            </a:ln>
          </p:spPr>
          <p:txBody>
            <a:bodyPr wrap="square">
              <a:spAutoFit/>
            </a:bodyPr>
            <a:lstStyle/>
            <a:p>
              <a:r>
                <a:rPr lang="en-GB" sz="1400" b="1" dirty="0">
                  <a:solidFill>
                    <a:srgbClr val="C00000"/>
                  </a:solidFill>
                  <a:latin typeface="Arial" panose="020B0604020202020204" pitchFamily="34" charset="0"/>
                  <a:cs typeface="Arial" panose="020B0604020202020204" pitchFamily="34" charset="0"/>
                </a:rPr>
                <a:t>Mission</a:t>
              </a:r>
            </a:p>
          </p:txBody>
        </p:sp>
        <p:sp>
          <p:nvSpPr>
            <p:cNvPr id="13" name="Rectangle 12">
              <a:extLst>
                <a:ext uri="{FF2B5EF4-FFF2-40B4-BE49-F238E27FC236}">
                  <a16:creationId xmlns:a16="http://schemas.microsoft.com/office/drawing/2014/main" xmlns="" id="{158827FB-1B5C-F84D-FE5C-808B9A49EF3A}"/>
                </a:ext>
              </a:extLst>
            </p:cNvPr>
            <p:cNvSpPr>
              <a:spLocks noChangeArrowheads="1"/>
            </p:cNvSpPr>
            <p:nvPr/>
          </p:nvSpPr>
          <p:spPr bwMode="auto">
            <a:xfrm>
              <a:off x="2929952" y="2331078"/>
              <a:ext cx="6576050" cy="1381227"/>
            </a:xfrm>
            <a:prstGeom prst="rect">
              <a:avLst/>
            </a:prstGeom>
            <a:solidFill>
              <a:srgbClr val="1D8E50"/>
            </a:solidFill>
            <a:ln w="12700" algn="ctr">
              <a:noFill/>
              <a:miter lim="800000"/>
              <a:headEnd type="none" w="sm" len="sm"/>
              <a:tailEnd/>
            </a:ln>
            <a:effectLst/>
          </p:spPr>
          <p:txBody>
            <a:bodyPr anchor="ctr"/>
            <a:lstStyle/>
            <a:p>
              <a:pPr>
                <a:defRPr/>
              </a:pPr>
              <a:r>
                <a:rPr lang="en-US" sz="1400" dirty="0">
                  <a:solidFill>
                    <a:schemeClr val="bg1"/>
                  </a:solidFill>
                  <a:latin typeface="Arial" panose="020B0604020202020204" pitchFamily="34" charset="0"/>
                  <a:cs typeface="Arial" panose="020B0604020202020204" pitchFamily="34" charset="0"/>
                </a:rPr>
                <a:t>To provide simple access to finance in an efficient and sustainable manner to SMMEs and Co-operatives throughout South Africa by:</a:t>
              </a:r>
            </a:p>
            <a:p>
              <a:pPr>
                <a:defRPr/>
              </a:pPr>
              <a:endParaRPr lang="en-US" sz="1400" dirty="0">
                <a:solidFill>
                  <a:schemeClr val="bg1"/>
                </a:solidFill>
                <a:latin typeface="Arial" panose="020B0604020202020204" pitchFamily="34" charset="0"/>
                <a:cs typeface="Arial" panose="020B0604020202020204" pitchFamily="34" charset="0"/>
              </a:endParaRPr>
            </a:p>
            <a:p>
              <a:pPr marL="128585" indent="-128585">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providing loan and credit facilities to SMMEs and Co-operative enterprises;</a:t>
              </a:r>
            </a:p>
            <a:p>
              <a:pPr marL="128585" indent="-128585">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providing credit guarantees to SMMEs and Co-operative Enterprises;</a:t>
              </a:r>
            </a:p>
            <a:p>
              <a:pPr marL="128585" indent="-128585">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Supporting the institutional strengthening of financial intermediaries so that they can effectively assist SMMEs and co-operatives;</a:t>
              </a:r>
            </a:p>
            <a:p>
              <a:pPr marL="128585" indent="-128585">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creating strategic partnerships with a range of institutions for sustainable SMME and Co-operative enterprise development and support; </a:t>
              </a:r>
            </a:p>
            <a:p>
              <a:pPr marL="128585" indent="-128585">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developing, through partnerships, innovative finance products, tools and channels to catalyse increased market participation in the provision of affordable finance.</a:t>
              </a:r>
            </a:p>
            <a:p>
              <a:pPr marL="128585" indent="-128585">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Monitoring the effectiveness and impact of our financing, credit guarantee and capacity development activities.</a:t>
              </a:r>
            </a:p>
          </p:txBody>
        </p:sp>
        <p:sp>
          <p:nvSpPr>
            <p:cNvPr id="14" name="Text Box 6">
              <a:extLst>
                <a:ext uri="{FF2B5EF4-FFF2-40B4-BE49-F238E27FC236}">
                  <a16:creationId xmlns:a16="http://schemas.microsoft.com/office/drawing/2014/main" xmlns="" id="{0E0CDE42-42D1-F6CA-4A1E-4B7779061705}"/>
                </a:ext>
              </a:extLst>
            </p:cNvPr>
            <p:cNvSpPr txBox="1">
              <a:spLocks noChangeArrowheads="1"/>
            </p:cNvSpPr>
            <p:nvPr/>
          </p:nvSpPr>
          <p:spPr bwMode="auto">
            <a:xfrm rot="16200000">
              <a:off x="2321831" y="3862745"/>
              <a:ext cx="888620" cy="204819"/>
            </a:xfrm>
            <a:prstGeom prst="rect">
              <a:avLst/>
            </a:prstGeom>
            <a:noFill/>
            <a:ln w="12700">
              <a:noFill/>
              <a:miter lim="800000"/>
              <a:headEnd type="none" w="sm" len="sm"/>
              <a:tailEnd/>
            </a:ln>
          </p:spPr>
          <p:txBody>
            <a:bodyPr wrap="square">
              <a:spAutoFit/>
            </a:bodyPr>
            <a:lstStyle/>
            <a:p>
              <a:r>
                <a:rPr lang="en-GB" sz="1400" b="1" dirty="0">
                  <a:solidFill>
                    <a:srgbClr val="C00000"/>
                  </a:solidFill>
                  <a:latin typeface="Arial" panose="020B0604020202020204" pitchFamily="34" charset="0"/>
                  <a:cs typeface="Arial" panose="020B0604020202020204" pitchFamily="34" charset="0"/>
                </a:rPr>
                <a:t>Objective</a:t>
              </a:r>
            </a:p>
          </p:txBody>
        </p:sp>
        <p:sp>
          <p:nvSpPr>
            <p:cNvPr id="15" name="Rectangle 14">
              <a:extLst>
                <a:ext uri="{FF2B5EF4-FFF2-40B4-BE49-F238E27FC236}">
                  <a16:creationId xmlns:a16="http://schemas.microsoft.com/office/drawing/2014/main" xmlns="" id="{2D4B1B4B-3FAB-D09E-41E6-C39571A85271}"/>
                </a:ext>
              </a:extLst>
            </p:cNvPr>
            <p:cNvSpPr>
              <a:spLocks noChangeArrowheads="1"/>
            </p:cNvSpPr>
            <p:nvPr/>
          </p:nvSpPr>
          <p:spPr bwMode="auto">
            <a:xfrm>
              <a:off x="2927088" y="3764852"/>
              <a:ext cx="6578915" cy="551875"/>
            </a:xfrm>
            <a:prstGeom prst="rect">
              <a:avLst/>
            </a:prstGeom>
            <a:solidFill>
              <a:srgbClr val="C00000"/>
            </a:solidFill>
            <a:ln w="12700" algn="ctr">
              <a:noFill/>
              <a:miter lim="800000"/>
              <a:headEnd type="none" w="sm" len="sm"/>
              <a:tailEnd/>
            </a:ln>
            <a:effectLst/>
          </p:spPr>
          <p:txBody>
            <a:bodyPr anchor="ctr"/>
            <a:lstStyle/>
            <a:p>
              <a:pPr marL="257168" indent="-257168">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Increase access and provision of finance to SMMEs &amp; Co-operatives and contribute towards job creation</a:t>
              </a:r>
            </a:p>
            <a:p>
              <a:pPr marL="257168" indent="-257168">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Build an effective and efficient </a:t>
              </a:r>
              <a:r>
                <a:rPr lang="en-US" sz="1400" b="1" dirty="0">
                  <a:solidFill>
                    <a:schemeClr val="bg1"/>
                  </a:solidFill>
                  <a:latin typeface="Arial" panose="020B0604020202020204" pitchFamily="34" charset="0"/>
                  <a:cs typeface="Arial" panose="020B0604020202020204" pitchFamily="34" charset="0"/>
                </a:rPr>
                <a:t>sefa</a:t>
              </a:r>
              <a:r>
                <a:rPr lang="en-US" sz="1400" dirty="0">
                  <a:solidFill>
                    <a:schemeClr val="bg1"/>
                  </a:solidFill>
                  <a:latin typeface="Arial" panose="020B0604020202020204" pitchFamily="34" charset="0"/>
                  <a:cs typeface="Arial" panose="020B0604020202020204" pitchFamily="34" charset="0"/>
                </a:rPr>
                <a:t> that is sustainable, and performance driven </a:t>
              </a:r>
            </a:p>
          </p:txBody>
        </p:sp>
        <p:sp>
          <p:nvSpPr>
            <p:cNvPr id="16" name="Rectangle 11">
              <a:extLst>
                <a:ext uri="{FF2B5EF4-FFF2-40B4-BE49-F238E27FC236}">
                  <a16:creationId xmlns:a16="http://schemas.microsoft.com/office/drawing/2014/main" xmlns="" id="{B7078DE5-2EA1-2D09-2ED0-672AA6C390D3}"/>
                </a:ext>
              </a:extLst>
            </p:cNvPr>
            <p:cNvSpPr>
              <a:spLocks noChangeArrowheads="1"/>
            </p:cNvSpPr>
            <p:nvPr/>
          </p:nvSpPr>
          <p:spPr bwMode="auto">
            <a:xfrm>
              <a:off x="2954456" y="4382965"/>
              <a:ext cx="1328505" cy="576308"/>
            </a:xfrm>
            <a:prstGeom prst="rect">
              <a:avLst/>
            </a:prstGeom>
            <a:solidFill>
              <a:schemeClr val="bg1">
                <a:lumMod val="50000"/>
              </a:schemeClr>
            </a:solidFill>
            <a:ln w="12700" algn="ctr">
              <a:noFill/>
              <a:miter lim="800000"/>
              <a:headEnd type="none" w="sm" len="sm"/>
              <a:tailEnd/>
            </a:ln>
            <a:effectLst/>
          </p:spPr>
          <p:txBody>
            <a:bodyPr anchor="ctr"/>
            <a:lstStyle/>
            <a:p>
              <a:pPr algn="ctr">
                <a:defRPr/>
              </a:pPr>
              <a:r>
                <a:rPr lang="en-US" sz="1400" dirty="0">
                  <a:solidFill>
                    <a:schemeClr val="bg1"/>
                  </a:solidFill>
                  <a:latin typeface="Arial" panose="020B0604020202020204" pitchFamily="34" charset="0"/>
                  <a:cs typeface="Arial" panose="020B0604020202020204" pitchFamily="34" charset="0"/>
                </a:rPr>
                <a:t>Kuyasheshwa!</a:t>
              </a:r>
            </a:p>
          </p:txBody>
        </p:sp>
        <p:sp>
          <p:nvSpPr>
            <p:cNvPr id="17" name="Rectangle 11">
              <a:extLst>
                <a:ext uri="{FF2B5EF4-FFF2-40B4-BE49-F238E27FC236}">
                  <a16:creationId xmlns:a16="http://schemas.microsoft.com/office/drawing/2014/main" xmlns="" id="{023BAFCA-15CB-7E0F-D977-EA65FB6616EB}"/>
                </a:ext>
              </a:extLst>
            </p:cNvPr>
            <p:cNvSpPr>
              <a:spLocks noChangeArrowheads="1"/>
            </p:cNvSpPr>
            <p:nvPr/>
          </p:nvSpPr>
          <p:spPr bwMode="auto">
            <a:xfrm>
              <a:off x="4304155" y="4382965"/>
              <a:ext cx="1328505" cy="589757"/>
            </a:xfrm>
            <a:prstGeom prst="rect">
              <a:avLst/>
            </a:prstGeom>
            <a:solidFill>
              <a:srgbClr val="007F3E"/>
            </a:solidFill>
            <a:ln w="12700" algn="ctr">
              <a:noFill/>
              <a:miter lim="800000"/>
              <a:headEnd type="none" w="sm" len="sm"/>
              <a:tailEnd/>
            </a:ln>
            <a:effectLst/>
          </p:spPr>
          <p:txBody>
            <a:bodyPr anchor="ctr"/>
            <a:lstStyle/>
            <a:p>
              <a:pPr algn="ctr">
                <a:defRPr/>
              </a:pPr>
              <a:r>
                <a:rPr lang="en-US" sz="1400" dirty="0">
                  <a:solidFill>
                    <a:schemeClr val="bg1"/>
                  </a:solidFill>
                  <a:latin typeface="Arial" panose="020B0604020202020204" pitchFamily="34" charset="0"/>
                  <a:cs typeface="Arial" panose="020B0604020202020204" pitchFamily="34" charset="0"/>
                </a:rPr>
                <a:t>Passion for development</a:t>
              </a:r>
            </a:p>
          </p:txBody>
        </p:sp>
        <p:sp>
          <p:nvSpPr>
            <p:cNvPr id="18" name="Rectangle 17">
              <a:extLst>
                <a:ext uri="{FF2B5EF4-FFF2-40B4-BE49-F238E27FC236}">
                  <a16:creationId xmlns:a16="http://schemas.microsoft.com/office/drawing/2014/main" xmlns="" id="{225A51AE-ADDD-EFD5-47F0-3DCA78960E9A}"/>
                </a:ext>
              </a:extLst>
            </p:cNvPr>
            <p:cNvSpPr>
              <a:spLocks noChangeArrowheads="1"/>
            </p:cNvSpPr>
            <p:nvPr/>
          </p:nvSpPr>
          <p:spPr bwMode="auto">
            <a:xfrm>
              <a:off x="5657703" y="4378209"/>
              <a:ext cx="1328505" cy="594513"/>
            </a:xfrm>
            <a:prstGeom prst="rect">
              <a:avLst/>
            </a:prstGeom>
            <a:solidFill>
              <a:schemeClr val="bg1">
                <a:lumMod val="50000"/>
              </a:schemeClr>
            </a:solidFill>
            <a:ln w="12700" algn="ctr">
              <a:noFill/>
              <a:miter lim="800000"/>
              <a:headEnd type="none" w="sm" len="sm"/>
              <a:tailEnd/>
            </a:ln>
            <a:effectLst/>
          </p:spPr>
          <p:txBody>
            <a:bodyPr anchor="ctr"/>
            <a:lstStyle/>
            <a:p>
              <a:pPr algn="ctr"/>
              <a:r>
                <a:rPr lang="en-US" sz="1400" dirty="0">
                  <a:solidFill>
                    <a:schemeClr val="bg1"/>
                  </a:solidFill>
                  <a:latin typeface="Arial" panose="020B0604020202020204" pitchFamily="34" charset="0"/>
                  <a:cs typeface="Arial" panose="020B0604020202020204" pitchFamily="34" charset="0"/>
                </a:rPr>
                <a:t>Integrity</a:t>
              </a:r>
            </a:p>
          </p:txBody>
        </p:sp>
        <p:sp>
          <p:nvSpPr>
            <p:cNvPr id="19" name="Rectangle 11">
              <a:extLst>
                <a:ext uri="{FF2B5EF4-FFF2-40B4-BE49-F238E27FC236}">
                  <a16:creationId xmlns:a16="http://schemas.microsoft.com/office/drawing/2014/main" xmlns="" id="{2BA72910-5499-8927-D1AA-005C36FC5602}"/>
                </a:ext>
              </a:extLst>
            </p:cNvPr>
            <p:cNvSpPr>
              <a:spLocks noChangeArrowheads="1"/>
            </p:cNvSpPr>
            <p:nvPr/>
          </p:nvSpPr>
          <p:spPr bwMode="auto">
            <a:xfrm>
              <a:off x="6951487" y="4381570"/>
              <a:ext cx="1207732" cy="576176"/>
            </a:xfrm>
            <a:prstGeom prst="rect">
              <a:avLst/>
            </a:prstGeom>
            <a:solidFill>
              <a:srgbClr val="007F3E"/>
            </a:solidFill>
            <a:ln w="12700" algn="ctr">
              <a:noFill/>
              <a:miter lim="800000"/>
              <a:headEnd type="none" w="sm" len="sm"/>
              <a:tailEnd/>
            </a:ln>
            <a:effectLst/>
          </p:spPr>
          <p:txBody>
            <a:bodyPr anchor="ctr"/>
            <a:lstStyle/>
            <a:p>
              <a:pPr algn="ctr">
                <a:defRPr/>
              </a:pPr>
              <a:r>
                <a:rPr lang="en-US" sz="1400" dirty="0">
                  <a:solidFill>
                    <a:schemeClr val="bg1"/>
                  </a:solidFill>
                  <a:latin typeface="Arial" panose="020B0604020202020204" pitchFamily="34" charset="0"/>
                  <a:cs typeface="Arial" panose="020B0604020202020204" pitchFamily="34" charset="0"/>
                </a:rPr>
                <a:t>Transparency</a:t>
              </a:r>
            </a:p>
          </p:txBody>
        </p:sp>
        <p:sp>
          <p:nvSpPr>
            <p:cNvPr id="20" name="Rectangle 11">
              <a:extLst>
                <a:ext uri="{FF2B5EF4-FFF2-40B4-BE49-F238E27FC236}">
                  <a16:creationId xmlns:a16="http://schemas.microsoft.com/office/drawing/2014/main" xmlns="" id="{E8661F3D-182B-02AB-D52B-7CB41F96126A}"/>
                </a:ext>
              </a:extLst>
            </p:cNvPr>
            <p:cNvSpPr>
              <a:spLocks noChangeArrowheads="1"/>
            </p:cNvSpPr>
            <p:nvPr/>
          </p:nvSpPr>
          <p:spPr bwMode="auto">
            <a:xfrm>
              <a:off x="8182873" y="4384467"/>
              <a:ext cx="1323129" cy="576308"/>
            </a:xfrm>
            <a:prstGeom prst="rect">
              <a:avLst/>
            </a:prstGeom>
            <a:solidFill>
              <a:schemeClr val="bg1">
                <a:lumMod val="50000"/>
              </a:schemeClr>
            </a:solidFill>
            <a:ln w="12700" algn="ctr">
              <a:noFill/>
              <a:miter lim="800000"/>
              <a:headEnd type="none" w="sm" len="sm"/>
              <a:tailEnd/>
            </a:ln>
            <a:effectLst/>
          </p:spPr>
          <p:txBody>
            <a:bodyPr anchor="ctr"/>
            <a:lstStyle/>
            <a:p>
              <a:pPr algn="ctr"/>
              <a:r>
                <a:rPr lang="en-US" sz="1400" dirty="0">
                  <a:solidFill>
                    <a:schemeClr val="bg1"/>
                  </a:solidFill>
                  <a:latin typeface="Arial" panose="020B0604020202020204" pitchFamily="34" charset="0"/>
                  <a:cs typeface="Arial" panose="020B0604020202020204" pitchFamily="34" charset="0"/>
                </a:rPr>
                <a:t>Innovation</a:t>
              </a:r>
            </a:p>
          </p:txBody>
        </p:sp>
      </p:grpSp>
    </p:spTree>
    <p:extLst>
      <p:ext uri="{BB962C8B-B14F-4D97-AF65-F5344CB8AC3E}">
        <p14:creationId xmlns:p14="http://schemas.microsoft.com/office/powerpoint/2010/main" xmlns="" val="2195998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227351" y="1317235"/>
            <a:ext cx="11737298" cy="2387600"/>
          </a:xfrm>
        </p:spPr>
        <p:txBody>
          <a:bodyPr>
            <a:normAutofit/>
          </a:bodyPr>
          <a:lstStyle/>
          <a:p>
            <a:pPr algn="l"/>
            <a:r>
              <a:rPr lang="en-ZA" sz="4400" dirty="0">
                <a:latin typeface="Arial" panose="020B0604020202020204" pitchFamily="34" charset="0"/>
                <a:cs typeface="Arial" panose="020B0604020202020204" pitchFamily="34" charset="0"/>
              </a:rPr>
              <a:t>Case Studies</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40</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Tree>
    <p:extLst>
      <p:ext uri="{BB962C8B-B14F-4D97-AF65-F5344CB8AC3E}">
        <p14:creationId xmlns:p14="http://schemas.microsoft.com/office/powerpoint/2010/main" xmlns="" val="298093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107430" y="136525"/>
            <a:ext cx="11737298" cy="781753"/>
          </a:xfrm>
        </p:spPr>
        <p:txBody>
          <a:bodyPr>
            <a:normAutofit/>
          </a:bodyPr>
          <a:lstStyle/>
          <a:p>
            <a:pPr algn="l"/>
            <a:r>
              <a:rPr lang="en-ZA" sz="4400" dirty="0">
                <a:latin typeface="Arial" panose="020B0604020202020204" pitchFamily="34" charset="0"/>
                <a:cs typeface="Arial" panose="020B0604020202020204" pitchFamily="34" charset="0"/>
              </a:rPr>
              <a:t>New Partnerships (SME WL)</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41</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10" name="TextBox 9">
            <a:extLst>
              <a:ext uri="{FF2B5EF4-FFF2-40B4-BE49-F238E27FC236}">
                <a16:creationId xmlns:a16="http://schemas.microsoft.com/office/drawing/2014/main" xmlns="" id="{DAC42A69-01B5-C0F0-48CE-A1FFBB8ADDE9}"/>
              </a:ext>
            </a:extLst>
          </p:cNvPr>
          <p:cNvSpPr txBox="1"/>
          <p:nvPr/>
        </p:nvSpPr>
        <p:spPr>
          <a:xfrm>
            <a:off x="221105" y="918278"/>
            <a:ext cx="11749790" cy="5078313"/>
          </a:xfrm>
          <a:prstGeom prst="rect">
            <a:avLst/>
          </a:prstGeom>
          <a:noFill/>
        </p:spPr>
        <p:txBody>
          <a:bodyPr wrap="square">
            <a:spAutoFit/>
          </a:bodyPr>
          <a:lstStyle/>
          <a:p>
            <a:pPr algn="l"/>
            <a:r>
              <a:rPr lang="en-ZA" sz="1800" b="1" i="0" u="sng" strike="noStrike" baseline="0" dirty="0" err="1">
                <a:latin typeface="Arial" panose="020B0604020202020204" pitchFamily="34" charset="0"/>
                <a:cs typeface="Arial" panose="020B0604020202020204" pitchFamily="34" charset="0"/>
              </a:rPr>
              <a:t>Amadlelo</a:t>
            </a:r>
            <a:r>
              <a:rPr lang="en-ZA" sz="1800" b="1" i="0" u="sng" strike="noStrike" baseline="0" dirty="0">
                <a:latin typeface="Arial" panose="020B0604020202020204" pitchFamily="34" charset="0"/>
                <a:cs typeface="Arial" panose="020B0604020202020204" pitchFamily="34" charset="0"/>
              </a:rPr>
              <a:t> Agri (Pty) Ltd</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err="1">
                <a:latin typeface="Arial" panose="020B0604020202020204" pitchFamily="34" charset="0"/>
                <a:cs typeface="Arial" panose="020B0604020202020204" pitchFamily="34" charset="0"/>
              </a:rPr>
              <a:t>Amadlelo</a:t>
            </a:r>
            <a:r>
              <a:rPr lang="en-US" sz="1800" b="0" i="0" u="none" strike="noStrike" baseline="0" dirty="0">
                <a:latin typeface="Arial" panose="020B0604020202020204" pitchFamily="34" charset="0"/>
                <a:cs typeface="Arial" panose="020B0604020202020204" pitchFamily="34" charset="0"/>
              </a:rPr>
              <a:t> Agri (Pty) Ltd was established in 2004 by 70 commercial dairy farmers in the Eastern Cape and KwaZulu-Natal. The aim was to take under- or unutilised community land and develop it to its full potential and to train local community members in farming and management practices.  </a:t>
            </a:r>
            <a:r>
              <a:rPr lang="en-US" sz="1800" b="0" i="0" u="none" strike="noStrike" baseline="0" dirty="0" err="1">
                <a:latin typeface="Arial" panose="020B0604020202020204" pitchFamily="34" charset="0"/>
                <a:cs typeface="Arial" panose="020B0604020202020204" pitchFamily="34" charset="0"/>
              </a:rPr>
              <a:t>Amadlelo</a:t>
            </a:r>
            <a:r>
              <a:rPr lang="en-US" sz="1800" b="0" i="0" u="none" strike="noStrike" baseline="0" dirty="0">
                <a:latin typeface="Arial" panose="020B0604020202020204" pitchFamily="34" charset="0"/>
                <a:cs typeface="Arial" panose="020B0604020202020204" pitchFamily="34" charset="0"/>
              </a:rPr>
              <a:t> has undergone substantial transformation since its establishment and is now 72% black owned (inclusive of 8% farmworker ownership) with 28% shareholding by white</a:t>
            </a:r>
          </a:p>
          <a:p>
            <a:pPr algn="l"/>
            <a:r>
              <a:rPr lang="en-ZA" sz="1800" b="0" i="0" u="none" strike="noStrike" baseline="0" dirty="0">
                <a:latin typeface="Arial" panose="020B0604020202020204" pitchFamily="34" charset="0"/>
                <a:cs typeface="Arial" panose="020B0604020202020204" pitchFamily="34" charset="0"/>
              </a:rPr>
              <a:t>commercial farmers.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For over a decade, the collaborative efforts of </a:t>
            </a:r>
            <a:r>
              <a:rPr lang="en-US" sz="1800" b="0" i="0" u="none" strike="noStrike" baseline="0" dirty="0" err="1">
                <a:latin typeface="Arial" panose="020B0604020202020204" pitchFamily="34" charset="0"/>
                <a:cs typeface="Arial" panose="020B0604020202020204" pitchFamily="34" charset="0"/>
              </a:rPr>
              <a:t>Amadlelo</a:t>
            </a:r>
            <a:r>
              <a:rPr lang="en-US" sz="1800" b="0" i="0" u="none" strike="noStrike" baseline="0" dirty="0">
                <a:latin typeface="Arial" panose="020B0604020202020204" pitchFamily="34" charset="0"/>
                <a:cs typeface="Arial" panose="020B0604020202020204" pitchFamily="34" charset="0"/>
              </a:rPr>
              <a:t> have been at the forefront in transforming the dairy industry and unlocking the land potential of black communities in the </a:t>
            </a:r>
            <a:r>
              <a:rPr lang="en-ZA" sz="1800" b="0" i="0" u="none" strike="noStrike" baseline="0" dirty="0">
                <a:latin typeface="Arial" panose="020B0604020202020204" pitchFamily="34" charset="0"/>
                <a:cs typeface="Arial" panose="020B0604020202020204" pitchFamily="34" charset="0"/>
              </a:rPr>
              <a:t>Eastern Cape and KwaZulu-Natal.  </a:t>
            </a:r>
            <a:r>
              <a:rPr lang="en-US" sz="1800" b="0" i="0" u="none" strike="noStrike" baseline="0" dirty="0" err="1">
                <a:latin typeface="Arial" panose="020B0604020202020204" pitchFamily="34" charset="0"/>
                <a:cs typeface="Arial" panose="020B0604020202020204" pitchFamily="34" charset="0"/>
              </a:rPr>
              <a:t>Amadlelo’s</a:t>
            </a:r>
            <a:r>
              <a:rPr lang="en-US" sz="1800" b="0" i="0" u="none" strike="noStrike" baseline="0" dirty="0">
                <a:latin typeface="Arial" panose="020B0604020202020204" pitchFamily="34" charset="0"/>
                <a:cs typeface="Arial" panose="020B0604020202020204" pitchFamily="34" charset="0"/>
              </a:rPr>
              <a:t> first dairy enterprise was established in 2007 in partnership with the University of Fort Hare also creating a training platform for emerging farmers and research capabilities. Six more dairy enterprises, operating in rural areas and on communal land have since been successfully established.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It expanded its footprint within the agricultural sector to include fruit (macadamia), livestock (piggery) production and agro-processing in the form of milk processing. </a:t>
            </a:r>
            <a:r>
              <a:rPr lang="en-US" sz="1800" b="1" i="0" u="none" strike="noStrike" baseline="0" dirty="0">
                <a:latin typeface="Arial" panose="020B0604020202020204" pitchFamily="34" charset="0"/>
                <a:cs typeface="Arial" panose="020B0604020202020204" pitchFamily="34" charset="0"/>
              </a:rPr>
              <a:t>sefa</a:t>
            </a:r>
            <a:r>
              <a:rPr lang="en-US" sz="1800" b="0" i="0" u="none" strike="noStrike" baseline="0" dirty="0">
                <a:latin typeface="Arial" panose="020B0604020202020204" pitchFamily="34" charset="0"/>
                <a:cs typeface="Arial" panose="020B0604020202020204" pitchFamily="34" charset="0"/>
              </a:rPr>
              <a:t>’s facility will be utilised for working capital within the </a:t>
            </a:r>
            <a:r>
              <a:rPr lang="en-US" sz="1800" b="0" i="0" u="none" strike="noStrike" baseline="0" dirty="0" err="1">
                <a:latin typeface="Arial" panose="020B0604020202020204" pitchFamily="34" charset="0"/>
                <a:cs typeface="Arial" panose="020B0604020202020204" pitchFamily="34" charset="0"/>
              </a:rPr>
              <a:t>Amadlelo</a:t>
            </a:r>
            <a:r>
              <a:rPr lang="en-US" sz="1800" b="0" i="0" u="none" strike="noStrike" baseline="0" dirty="0">
                <a:latin typeface="Arial" panose="020B0604020202020204" pitchFamily="34" charset="0"/>
                <a:cs typeface="Arial" panose="020B0604020202020204" pitchFamily="34" charset="0"/>
              </a:rPr>
              <a:t> Agri value chain (on-lending to farms and other related entities) in line with </a:t>
            </a:r>
            <a:r>
              <a:rPr lang="en-US" sz="1800" b="1" i="0" u="none" strike="noStrike" baseline="0" dirty="0">
                <a:latin typeface="Arial" panose="020B0604020202020204" pitchFamily="34" charset="0"/>
                <a:cs typeface="Arial" panose="020B0604020202020204" pitchFamily="34" charset="0"/>
              </a:rPr>
              <a:t>sefa</a:t>
            </a:r>
            <a:r>
              <a:rPr lang="en-US" sz="1800" b="0" i="0" u="none" strike="noStrike" baseline="0" dirty="0">
                <a:latin typeface="Arial" panose="020B0604020202020204" pitchFamily="34" charset="0"/>
                <a:cs typeface="Arial" panose="020B0604020202020204" pitchFamily="34" charset="0"/>
              </a:rPr>
              <a:t>’s credit policy.</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64114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413478" y="136525"/>
            <a:ext cx="11431250" cy="583003"/>
          </a:xfrm>
        </p:spPr>
        <p:txBody>
          <a:bodyPr>
            <a:normAutofit fontScale="90000"/>
          </a:bodyPr>
          <a:lstStyle/>
          <a:p>
            <a:pPr algn="l"/>
            <a:r>
              <a:rPr lang="en-ZA" sz="4400" dirty="0">
                <a:latin typeface="Arial" panose="020B0604020202020204" pitchFamily="34" charset="0"/>
                <a:cs typeface="Arial" panose="020B0604020202020204" pitchFamily="34" charset="0"/>
              </a:rPr>
              <a:t>New Partnerships (SME WL) (cont.)</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42</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8" name="TextBox 7">
            <a:extLst>
              <a:ext uri="{FF2B5EF4-FFF2-40B4-BE49-F238E27FC236}">
                <a16:creationId xmlns:a16="http://schemas.microsoft.com/office/drawing/2014/main" xmlns="" id="{0DAD33A6-CA02-3CCC-5091-EF261826CD1D}"/>
              </a:ext>
            </a:extLst>
          </p:cNvPr>
          <p:cNvSpPr txBox="1"/>
          <p:nvPr/>
        </p:nvSpPr>
        <p:spPr>
          <a:xfrm>
            <a:off x="413478" y="719528"/>
            <a:ext cx="11566712" cy="5632311"/>
          </a:xfrm>
          <a:prstGeom prst="rect">
            <a:avLst/>
          </a:prstGeom>
          <a:noFill/>
        </p:spPr>
        <p:txBody>
          <a:bodyPr wrap="square">
            <a:spAutoFit/>
          </a:bodyPr>
          <a:lstStyle/>
          <a:p>
            <a:pPr algn="just"/>
            <a:r>
              <a:rPr lang="en-ZA" sz="1800" b="1" i="0" u="sng" strike="noStrike" baseline="0" dirty="0">
                <a:latin typeface="Arial" panose="020B0604020202020204" pitchFamily="34" charset="0"/>
                <a:cs typeface="Arial" panose="020B0604020202020204" pitchFamily="34" charset="0"/>
              </a:rPr>
              <a:t>Outsource Finance (Pty) Ltd</a:t>
            </a:r>
          </a:p>
          <a:p>
            <a:pPr algn="just"/>
            <a:endParaRPr lang="en-US" sz="1800" b="0" i="0" u="none" strike="noStrike" baseline="0" dirty="0">
              <a:latin typeface="Arial" panose="020B0604020202020204" pitchFamily="34" charset="0"/>
              <a:cs typeface="Arial" panose="020B0604020202020204" pitchFamily="34" charset="0"/>
            </a:endParaRPr>
          </a:p>
          <a:p>
            <a:pPr algn="just"/>
            <a:r>
              <a:rPr lang="en-US" sz="1800" b="0" i="0" u="none" strike="noStrike" baseline="0" dirty="0">
                <a:latin typeface="Arial" panose="020B0604020202020204" pitchFamily="34" charset="0"/>
                <a:cs typeface="Arial" panose="020B0604020202020204" pitchFamily="34" charset="0"/>
              </a:rPr>
              <a:t>Outsource Finance (Pty) Ltd (OF) is a black majority owned company that was established in 2012. The company is registered with and regulated by the National Credit Regulator (NCR), certificate number NCRCP13946. OF provides retail financial services to small, medium and micro enterprises in South Africa including some government institutions in the office automation space. Their products on offer include operating lease and full maintenance lease on equipment specialising in office automation.  </a:t>
            </a:r>
            <a:r>
              <a:rPr lang="en-US" sz="1800" b="1" i="0" u="none" strike="noStrike" baseline="0" dirty="0">
                <a:latin typeface="Arial" panose="020B0604020202020204" pitchFamily="34" charset="0"/>
                <a:cs typeface="Arial" panose="020B0604020202020204" pitchFamily="34" charset="0"/>
              </a:rPr>
              <a:t>sefa</a:t>
            </a:r>
            <a:r>
              <a:rPr lang="en-US" sz="1800" b="0" i="0" u="none" strike="noStrike" baseline="0" dirty="0">
                <a:latin typeface="Arial" panose="020B0604020202020204" pitchFamily="34" charset="0"/>
                <a:cs typeface="Arial" panose="020B0604020202020204" pitchFamily="34" charset="0"/>
              </a:rPr>
              <a:t>’s facility of R30 million will be utilised for on-lending for equipment finance to its target market in line with </a:t>
            </a:r>
            <a:r>
              <a:rPr lang="en-US" sz="1800" b="1" i="0" u="none" strike="noStrike" baseline="0" dirty="0">
                <a:latin typeface="Arial" panose="020B0604020202020204" pitchFamily="34" charset="0"/>
                <a:cs typeface="Arial" panose="020B0604020202020204" pitchFamily="34" charset="0"/>
              </a:rPr>
              <a:t>sefa</a:t>
            </a:r>
            <a:r>
              <a:rPr lang="en-US" sz="1800" b="0" i="0" u="none" strike="noStrike" baseline="0" dirty="0">
                <a:latin typeface="Arial" panose="020B0604020202020204" pitchFamily="34" charset="0"/>
                <a:cs typeface="Arial" panose="020B0604020202020204" pitchFamily="34" charset="0"/>
              </a:rPr>
              <a:t>’s</a:t>
            </a:r>
          </a:p>
          <a:p>
            <a:pPr algn="just"/>
            <a:r>
              <a:rPr lang="en-ZA" sz="1800" b="0" i="0" u="none" strike="noStrike" baseline="0" dirty="0">
                <a:latin typeface="Arial" panose="020B0604020202020204" pitchFamily="34" charset="0"/>
                <a:cs typeface="Arial" panose="020B0604020202020204" pitchFamily="34" charset="0"/>
              </a:rPr>
              <a:t>credit policy.</a:t>
            </a:r>
          </a:p>
          <a:p>
            <a:pPr algn="just"/>
            <a:endParaRPr lang="en-ZA" dirty="0">
              <a:latin typeface="Arial" panose="020B0604020202020204" pitchFamily="34" charset="0"/>
              <a:cs typeface="Arial" panose="020B0604020202020204" pitchFamily="34" charset="0"/>
            </a:endParaRPr>
          </a:p>
          <a:p>
            <a:pPr algn="just"/>
            <a:r>
              <a:rPr lang="en-US" b="1" u="sng" dirty="0" err="1">
                <a:latin typeface="Arial" panose="020B0604020202020204" pitchFamily="34" charset="0"/>
                <a:cs typeface="Arial" panose="020B0604020202020204" pitchFamily="34" charset="0"/>
              </a:rPr>
              <a:t>Mincap</a:t>
            </a:r>
            <a:r>
              <a:rPr lang="en-US" b="1" u="sng" dirty="0">
                <a:latin typeface="Arial" panose="020B0604020202020204" pitchFamily="34" charset="0"/>
                <a:cs typeface="Arial" panose="020B0604020202020204" pitchFamily="34" charset="0"/>
              </a:rPr>
              <a:t> (Pty) Ltd</a:t>
            </a:r>
          </a:p>
          <a:p>
            <a:pPr algn="just"/>
            <a:r>
              <a:rPr lang="en-US" dirty="0" err="1">
                <a:latin typeface="Arial" panose="020B0604020202020204" pitchFamily="34" charset="0"/>
                <a:cs typeface="Arial" panose="020B0604020202020204" pitchFamily="34" charset="0"/>
              </a:rPr>
              <a:t>Mincap</a:t>
            </a:r>
            <a:r>
              <a:rPr lang="en-US" dirty="0">
                <a:latin typeface="Arial" panose="020B0604020202020204" pitchFamily="34" charset="0"/>
                <a:cs typeface="Arial" panose="020B0604020202020204" pitchFamily="34" charset="0"/>
              </a:rPr>
              <a:t> (Pty) Ltd is a diversified financial services company founded in 2008. The business has several business offerings or services, and are outlined as follows: debt collection, SME finance, capital raising and investments amongst other activities. In 2017, </a:t>
            </a:r>
            <a:r>
              <a:rPr lang="en-US" dirty="0" err="1">
                <a:latin typeface="Arial" panose="020B0604020202020204" pitchFamily="34" charset="0"/>
                <a:cs typeface="Arial" panose="020B0604020202020204" pitchFamily="34" charset="0"/>
              </a:rPr>
              <a:t>Mincap</a:t>
            </a:r>
            <a:r>
              <a:rPr lang="en-US" dirty="0">
                <a:latin typeface="Arial" panose="020B0604020202020204" pitchFamily="34" charset="0"/>
                <a:cs typeface="Arial" panose="020B0604020202020204" pitchFamily="34" charset="0"/>
              </a:rPr>
              <a:t> began providing working capital financing to SMEs as a response to an overwhelming call in the market for invoice discounting and purchase order financing. </a:t>
            </a: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’s facility will be utilised for invoice discounting and purchase order financing mainly in the public sector and other sectors not prohibited by sefa’s credit policy.</a:t>
            </a:r>
          </a:p>
          <a:p>
            <a:pPr algn="just"/>
            <a:endParaRPr lang="en-US"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’s facility of R30 million will be utilised for on-lending and ultimately to grow their invoice discounting and purchase order financing loan book portfolio in line with </a:t>
            </a: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’s credit policy.</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0635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107431" y="0"/>
            <a:ext cx="11737298" cy="659567"/>
          </a:xfrm>
        </p:spPr>
        <p:txBody>
          <a:bodyPr>
            <a:noAutofit/>
          </a:bodyPr>
          <a:lstStyle/>
          <a:p>
            <a:pPr algn="l"/>
            <a:r>
              <a:rPr lang="en-ZA" sz="3600" dirty="0">
                <a:latin typeface="Arial" panose="020B0604020202020204" pitchFamily="34" charset="0"/>
                <a:cs typeface="Arial" panose="020B0604020202020204" pitchFamily="34" charset="0"/>
              </a:rPr>
              <a:t>Alternative Finance Solutions T/A </a:t>
            </a:r>
            <a:r>
              <a:rPr lang="en-ZA" sz="3600" dirty="0" err="1">
                <a:latin typeface="Arial" panose="020B0604020202020204" pitchFamily="34" charset="0"/>
                <a:cs typeface="Arial" panose="020B0604020202020204" pitchFamily="34" charset="0"/>
              </a:rPr>
              <a:t>Bizcash</a:t>
            </a:r>
            <a:r>
              <a:rPr lang="en-ZA" sz="3600" dirty="0">
                <a:latin typeface="Arial" panose="020B0604020202020204" pitchFamily="34" charset="0"/>
                <a:cs typeface="Arial" panose="020B0604020202020204" pitchFamily="34" charset="0"/>
              </a:rPr>
              <a:t> (KCG)</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43</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3" name="TextBox 2">
            <a:extLst>
              <a:ext uri="{FF2B5EF4-FFF2-40B4-BE49-F238E27FC236}">
                <a16:creationId xmlns:a16="http://schemas.microsoft.com/office/drawing/2014/main" xmlns="" id="{A6B6FBE3-01BC-5EDF-2753-74020EBD5387}"/>
              </a:ext>
            </a:extLst>
          </p:cNvPr>
          <p:cNvSpPr txBox="1"/>
          <p:nvPr/>
        </p:nvSpPr>
        <p:spPr>
          <a:xfrm>
            <a:off x="177701" y="659567"/>
            <a:ext cx="11906867" cy="6093976"/>
          </a:xfrm>
          <a:prstGeom prst="rect">
            <a:avLst/>
          </a:prstGeom>
          <a:noFill/>
        </p:spPr>
        <p:txBody>
          <a:bodyPr wrap="square">
            <a:spAutoFit/>
          </a:bodyPr>
          <a:lstStyle/>
          <a:p>
            <a:pPr algn="l">
              <a:spcBef>
                <a:spcPts val="600"/>
              </a:spcBef>
            </a:pPr>
            <a:r>
              <a:rPr lang="en-US" sz="1600" b="0" i="0" u="none" strike="noStrike" baseline="0" dirty="0">
                <a:latin typeface="Arial" panose="020B0604020202020204" pitchFamily="34" charset="0"/>
                <a:cs typeface="Arial" panose="020B0604020202020204" pitchFamily="34" charset="0"/>
              </a:rPr>
              <a:t>A portfolio credit guarantee of R75 million for </a:t>
            </a:r>
            <a:r>
              <a:rPr lang="en-US" sz="1600" b="0" i="0" u="none" strike="noStrike" baseline="0" dirty="0" err="1">
                <a:latin typeface="Arial" panose="020B0604020202020204" pitchFamily="34" charset="0"/>
                <a:cs typeface="Arial" panose="020B0604020202020204" pitchFamily="34" charset="0"/>
              </a:rPr>
              <a:t>Bizcash</a:t>
            </a:r>
            <a:r>
              <a:rPr lang="en-US" sz="1600" b="0" i="0" u="none" strike="noStrike" baseline="0" dirty="0">
                <a:latin typeface="Arial" panose="020B0604020202020204" pitchFamily="34" charset="0"/>
                <a:cs typeface="Arial" panose="020B0604020202020204" pitchFamily="34" charset="0"/>
              </a:rPr>
              <a:t> was approved in FY2021/22. The purpose of this portfolio credit</a:t>
            </a:r>
          </a:p>
          <a:p>
            <a:pPr algn="l">
              <a:spcBef>
                <a:spcPts val="600"/>
              </a:spcBef>
            </a:pPr>
            <a:r>
              <a:rPr lang="en-US" sz="1600" b="0" i="0" u="none" strike="noStrike" baseline="0" dirty="0">
                <a:latin typeface="Arial" panose="020B0604020202020204" pitchFamily="34" charset="0"/>
                <a:cs typeface="Arial" panose="020B0604020202020204" pitchFamily="34" charset="0"/>
              </a:rPr>
              <a:t>guarantee is to encourage and facilitate the provision of funding to SMMEs via the purchase of transferable instruments in the form of invoices, purchase orders and contracts by offering to absorb 80% of </a:t>
            </a:r>
            <a:r>
              <a:rPr lang="en-US" sz="1600" b="0" i="0" u="none" strike="noStrike" baseline="0" dirty="0" err="1">
                <a:latin typeface="Arial" panose="020B0604020202020204" pitchFamily="34" charset="0"/>
                <a:cs typeface="Arial" panose="020B0604020202020204" pitchFamily="34" charset="0"/>
              </a:rPr>
              <a:t>Bizcash’s</a:t>
            </a:r>
            <a:r>
              <a:rPr lang="en-US" sz="1600" b="0" i="0" u="none" strike="noStrike" baseline="0" dirty="0">
                <a:latin typeface="Arial" panose="020B0604020202020204" pitchFamily="34" charset="0"/>
                <a:cs typeface="Arial" panose="020B0604020202020204" pitchFamily="34" charset="0"/>
              </a:rPr>
              <a:t> irrecoverable loss in the event of</a:t>
            </a:r>
          </a:p>
          <a:p>
            <a:pPr algn="l">
              <a:spcBef>
                <a:spcPts val="600"/>
              </a:spcBef>
            </a:pPr>
            <a:r>
              <a:rPr lang="en-ZA" sz="1600" b="0" i="0" u="none" strike="noStrike" baseline="0" dirty="0">
                <a:latin typeface="Arial" panose="020B0604020202020204" pitchFamily="34" charset="0"/>
                <a:cs typeface="Arial" panose="020B0604020202020204" pitchFamily="34" charset="0"/>
              </a:rPr>
              <a:t>a default.</a:t>
            </a:r>
          </a:p>
          <a:p>
            <a:pPr algn="l">
              <a:spcBef>
                <a:spcPts val="600"/>
              </a:spcBef>
            </a:pPr>
            <a:r>
              <a:rPr lang="en-US" sz="1600" b="0" i="0" u="none" strike="noStrike" baseline="0" dirty="0" err="1">
                <a:latin typeface="Arial" panose="020B0604020202020204" pitchFamily="34" charset="0"/>
                <a:cs typeface="Arial" panose="020B0604020202020204" pitchFamily="34" charset="0"/>
              </a:rPr>
              <a:t>Bizcash’s</a:t>
            </a:r>
            <a:r>
              <a:rPr lang="en-US" sz="1600" b="0" i="0" u="none" strike="noStrike" baseline="0" dirty="0">
                <a:latin typeface="Arial" panose="020B0604020202020204" pitchFamily="34" charset="0"/>
                <a:cs typeface="Arial" panose="020B0604020202020204" pitchFamily="34" charset="0"/>
              </a:rPr>
              <a:t> main working capital product offering includes the </a:t>
            </a:r>
            <a:r>
              <a:rPr lang="en-ZA" sz="1600" b="0" i="0" u="none" strike="noStrike" baseline="0" dirty="0">
                <a:latin typeface="Arial" panose="020B0604020202020204" pitchFamily="34" charset="0"/>
                <a:cs typeface="Arial" panose="020B0604020202020204" pitchFamily="34" charset="0"/>
              </a:rPr>
              <a:t>following:</a:t>
            </a:r>
          </a:p>
          <a:p>
            <a:pPr marL="342900" indent="-342900" algn="l">
              <a:spcBef>
                <a:spcPts val="600"/>
              </a:spcBef>
              <a:buFont typeface="+mj-lt"/>
              <a:buAutoNum type="arabicPeriod"/>
            </a:pPr>
            <a:r>
              <a:rPr lang="en-US" sz="1600" b="1" i="0" u="none" strike="noStrike" baseline="0" dirty="0" err="1">
                <a:latin typeface="Arial" panose="020B0604020202020204" pitchFamily="34" charset="0"/>
                <a:cs typeface="Arial" panose="020B0604020202020204" pitchFamily="34" charset="0"/>
              </a:rPr>
              <a:t>Bizcash</a:t>
            </a:r>
            <a:r>
              <a:rPr lang="en-US" sz="1600" b="1" i="0" u="none" strike="noStrike" baseline="0" dirty="0">
                <a:latin typeface="Arial" panose="020B0604020202020204" pitchFamily="34" charset="0"/>
                <a:cs typeface="Arial" panose="020B0604020202020204" pitchFamily="34" charset="0"/>
              </a:rPr>
              <a:t> Selective Invoice Discounting, Disclosed/Undisclosed (1 to 6 months). </a:t>
            </a:r>
          </a:p>
          <a:p>
            <a:pPr algn="l">
              <a:spcBef>
                <a:spcPts val="600"/>
              </a:spcBef>
            </a:pPr>
            <a:r>
              <a:rPr lang="en-US" sz="1600" b="0" i="0" u="none" strike="noStrike" baseline="0" dirty="0">
                <a:latin typeface="Arial" panose="020B0604020202020204" pitchFamily="34" charset="0"/>
                <a:cs typeface="Arial" panose="020B0604020202020204" pitchFamily="34" charset="0"/>
              </a:rPr>
              <a:t>It is a process whereby businesses can convert existing sales invoices into cash as opposed to waiting 30 or 60 days to get paid.</a:t>
            </a:r>
          </a:p>
          <a:p>
            <a:pPr marL="342900" indent="-342900" algn="l">
              <a:spcBef>
                <a:spcPts val="600"/>
              </a:spcBef>
              <a:buFont typeface="+mj-lt"/>
              <a:buAutoNum type="arabicPeriod" startAt="2"/>
            </a:pPr>
            <a:r>
              <a:rPr lang="en-US" sz="1600" b="1" dirty="0" err="1">
                <a:latin typeface="Arial" panose="020B0604020202020204" pitchFamily="34" charset="0"/>
                <a:cs typeface="Arial" panose="020B0604020202020204" pitchFamily="34" charset="0"/>
              </a:rPr>
              <a:t>Bizcash</a:t>
            </a:r>
            <a:r>
              <a:rPr lang="en-US" sz="1600" b="1" dirty="0">
                <a:latin typeface="Arial" panose="020B0604020202020204" pitchFamily="34" charset="0"/>
                <a:cs typeface="Arial" panose="020B0604020202020204" pitchFamily="34" charset="0"/>
              </a:rPr>
              <a:t> Business </a:t>
            </a:r>
            <a:r>
              <a:rPr lang="en-US" sz="1600" b="1" i="0" u="none" strike="noStrike" baseline="0" dirty="0">
                <a:latin typeface="Arial" panose="020B0604020202020204" pitchFamily="34" charset="0"/>
                <a:cs typeface="Arial" panose="020B0604020202020204" pitchFamily="34" charset="0"/>
              </a:rPr>
              <a:t>Loan (1 to 12 months). </a:t>
            </a:r>
          </a:p>
          <a:p>
            <a:pPr algn="l">
              <a:spcBef>
                <a:spcPts val="600"/>
              </a:spcBef>
            </a:pPr>
            <a:r>
              <a:rPr lang="en-US" sz="1600" b="0" i="0" u="none" strike="noStrike" baseline="0" dirty="0">
                <a:latin typeface="Arial" panose="020B0604020202020204" pitchFamily="34" charset="0"/>
                <a:cs typeface="Arial" panose="020B0604020202020204" pitchFamily="34" charset="0"/>
              </a:rPr>
              <a:t>Applicants can apply online at </a:t>
            </a:r>
            <a:r>
              <a:rPr lang="en-US" sz="1600" b="0" i="0" u="none" strike="noStrike" baseline="0" dirty="0" err="1">
                <a:latin typeface="Arial" panose="020B0604020202020204" pitchFamily="34" charset="0"/>
                <a:cs typeface="Arial" panose="020B0604020202020204" pitchFamily="34" charset="0"/>
              </a:rPr>
              <a:t>Bizcash</a:t>
            </a:r>
            <a:r>
              <a:rPr lang="en-US" sz="1600" b="0" i="0" u="none" strike="noStrike" baseline="0" dirty="0">
                <a:latin typeface="Arial" panose="020B0604020202020204" pitchFamily="34" charset="0"/>
                <a:cs typeface="Arial" panose="020B0604020202020204" pitchFamily="34" charset="0"/>
              </a:rPr>
              <a:t> for their required loan amount and get the funding that is needed to invest in </a:t>
            </a:r>
            <a:r>
              <a:rPr lang="en-ZA" sz="1600" b="0" i="0" u="none" strike="noStrike" baseline="0" dirty="0">
                <a:latin typeface="Arial" panose="020B0604020202020204" pitchFamily="34" charset="0"/>
                <a:cs typeface="Arial" panose="020B0604020202020204" pitchFamily="34" charset="0"/>
              </a:rPr>
              <a:t>growing the business.</a:t>
            </a:r>
          </a:p>
          <a:p>
            <a:pPr marL="342900" indent="-342900" algn="l">
              <a:spcBef>
                <a:spcPts val="600"/>
              </a:spcBef>
              <a:buFont typeface="+mj-lt"/>
              <a:buAutoNum type="arabicPeriod" startAt="3"/>
            </a:pPr>
            <a:r>
              <a:rPr lang="en-US" sz="1600" b="1" i="0" u="none" strike="noStrike" baseline="0" dirty="0" err="1">
                <a:latin typeface="Arial" panose="020B0604020202020204" pitchFamily="34" charset="0"/>
                <a:cs typeface="Arial" panose="020B0604020202020204" pitchFamily="34" charset="0"/>
              </a:rPr>
              <a:t>Bizcash</a:t>
            </a:r>
            <a:r>
              <a:rPr lang="en-US" sz="1600" b="1" i="0" u="none" strike="noStrike" baseline="0" dirty="0">
                <a:latin typeface="Arial" panose="020B0604020202020204" pitchFamily="34" charset="0"/>
                <a:cs typeface="Arial" panose="020B0604020202020204" pitchFamily="34" charset="0"/>
              </a:rPr>
              <a:t> Term Loan (1 to 24 months). </a:t>
            </a:r>
          </a:p>
          <a:p>
            <a:pPr algn="l">
              <a:spcBef>
                <a:spcPts val="600"/>
              </a:spcBef>
            </a:pPr>
            <a:r>
              <a:rPr lang="en-US" sz="1600" b="0" i="0" u="none" strike="noStrike" baseline="0" dirty="0">
                <a:latin typeface="Arial" panose="020B0604020202020204" pitchFamily="34" charset="0"/>
                <a:cs typeface="Arial" panose="020B0604020202020204" pitchFamily="34" charset="0"/>
              </a:rPr>
              <a:t>This is flexible working capital facility, repaid in regular monthly payments with either fixed or floating interest rates over a set period.</a:t>
            </a:r>
          </a:p>
          <a:p>
            <a:pPr marL="342900" indent="-342900" algn="l">
              <a:spcBef>
                <a:spcPts val="600"/>
              </a:spcBef>
              <a:buFont typeface="+mj-lt"/>
              <a:buAutoNum type="arabicPeriod" startAt="4"/>
            </a:pPr>
            <a:r>
              <a:rPr lang="en-US" sz="1600" b="1" i="0" u="none" strike="noStrike" baseline="0" dirty="0" err="1">
                <a:latin typeface="Arial" panose="020B0604020202020204" pitchFamily="34" charset="0"/>
                <a:cs typeface="Arial" panose="020B0604020202020204" pitchFamily="34" charset="0"/>
              </a:rPr>
              <a:t>Bizcash</a:t>
            </a:r>
            <a:r>
              <a:rPr lang="en-US" sz="1600" b="1" i="0" u="none" strike="noStrike" baseline="0" dirty="0">
                <a:latin typeface="Arial" panose="020B0604020202020204" pitchFamily="34" charset="0"/>
                <a:cs typeface="Arial" panose="020B0604020202020204" pitchFamily="34" charset="0"/>
              </a:rPr>
              <a:t> Overdraft (on demand, followed by annual renewal)</a:t>
            </a:r>
            <a:r>
              <a:rPr lang="en-US" sz="1600" b="0" i="0" u="none" strike="noStrike" baseline="0" dirty="0">
                <a:latin typeface="Arial" panose="020B0604020202020204" pitchFamily="34" charset="0"/>
                <a:cs typeface="Arial" panose="020B0604020202020204" pitchFamily="34" charset="0"/>
              </a:rPr>
              <a:t>. </a:t>
            </a:r>
          </a:p>
          <a:p>
            <a:pPr algn="l">
              <a:spcBef>
                <a:spcPts val="600"/>
              </a:spcBef>
            </a:pPr>
            <a:r>
              <a:rPr lang="en-US" sz="1600" b="0" i="0" u="none" strike="noStrike" baseline="0" dirty="0">
                <a:latin typeface="Arial" panose="020B0604020202020204" pitchFamily="34" charset="0"/>
                <a:cs typeface="Arial" panose="020B0604020202020204" pitchFamily="34" charset="0"/>
              </a:rPr>
              <a:t>A facility for now and later access to funds during cashflow crunches, servicing interest only on what has been taken out, making deposits anytime at </a:t>
            </a:r>
            <a:r>
              <a:rPr lang="en-ZA" sz="1600" b="0" i="0" u="none" strike="noStrike" baseline="0" dirty="0">
                <a:latin typeface="Arial" panose="020B0604020202020204" pitchFamily="34" charset="0"/>
                <a:cs typeface="Arial" panose="020B0604020202020204" pitchFamily="34" charset="0"/>
              </a:rPr>
              <a:t>no charge.</a:t>
            </a:r>
          </a:p>
          <a:p>
            <a:pPr marL="342900" indent="-342900" algn="l">
              <a:spcBef>
                <a:spcPts val="600"/>
              </a:spcBef>
              <a:buFont typeface="+mj-lt"/>
              <a:buAutoNum type="arabicPeriod" startAt="5"/>
            </a:pPr>
            <a:r>
              <a:rPr lang="en-US" sz="1600" b="1" i="0" u="none" strike="noStrike" baseline="0" dirty="0" err="1">
                <a:latin typeface="Arial" panose="020B0604020202020204" pitchFamily="34" charset="0"/>
                <a:cs typeface="Arial" panose="020B0604020202020204" pitchFamily="34" charset="0"/>
              </a:rPr>
              <a:t>Bizcash</a:t>
            </a:r>
            <a:r>
              <a:rPr lang="en-US" sz="1600" b="1" i="0" u="none" strike="noStrike" baseline="0" dirty="0">
                <a:latin typeface="Arial" panose="020B0604020202020204" pitchFamily="34" charset="0"/>
                <a:cs typeface="Arial" panose="020B0604020202020204" pitchFamily="34" charset="0"/>
              </a:rPr>
              <a:t> Supply Chain Finance (1 to 6 months)</a:t>
            </a:r>
            <a:r>
              <a:rPr lang="en-US" sz="1600" b="0" i="0" u="none" strike="noStrike" baseline="0" dirty="0">
                <a:latin typeface="Arial" panose="020B0604020202020204" pitchFamily="34" charset="0"/>
                <a:cs typeface="Arial" panose="020B0604020202020204" pitchFamily="34" charset="0"/>
              </a:rPr>
              <a:t>. </a:t>
            </a:r>
          </a:p>
          <a:p>
            <a:pPr algn="l">
              <a:spcBef>
                <a:spcPts val="600"/>
              </a:spcBef>
            </a:pPr>
            <a:r>
              <a:rPr lang="en-US" sz="1600" b="0" i="0" u="none" strike="noStrike" baseline="0" dirty="0">
                <a:latin typeface="Arial" panose="020B0604020202020204" pitchFamily="34" charset="0"/>
                <a:cs typeface="Arial" panose="020B0604020202020204" pitchFamily="34" charset="0"/>
              </a:rPr>
              <a:t>A revolutionary online cash flow solution that bridges the buyer–supplier business relationship, by assisting buyers to pay their suppliers cash on delivery, while simultaneously offering buyers extended terms and </a:t>
            </a:r>
            <a:r>
              <a:rPr lang="en-ZA" sz="1600" b="0" i="0" u="none" strike="noStrike" baseline="0" dirty="0">
                <a:latin typeface="Arial" panose="020B0604020202020204" pitchFamily="34" charset="0"/>
                <a:cs typeface="Arial" panose="020B0604020202020204" pitchFamily="34" charset="0"/>
              </a:rPr>
              <a:t>flexible repayment amounts.</a:t>
            </a:r>
            <a:endParaRPr lang="en-US" sz="1600" b="0" i="0" u="none" strike="noStrike" baseline="0" dirty="0">
              <a:latin typeface="Arial" panose="020B0604020202020204" pitchFamily="34" charset="0"/>
              <a:cs typeface="Arial" panose="020B0604020202020204" pitchFamily="34" charset="0"/>
            </a:endParaRPr>
          </a:p>
          <a:p>
            <a:pPr algn="l">
              <a:spcBef>
                <a:spcPts val="600"/>
              </a:spcBef>
            </a:pPr>
            <a:endParaRPr lang="en-ZA" sz="16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66771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149901" y="0"/>
            <a:ext cx="11737298" cy="781753"/>
          </a:xfrm>
        </p:spPr>
        <p:txBody>
          <a:bodyPr>
            <a:normAutofit fontScale="90000"/>
          </a:bodyPr>
          <a:lstStyle/>
          <a:p>
            <a:pPr algn="l"/>
            <a:r>
              <a:rPr lang="en-ZA" sz="4400" dirty="0">
                <a:latin typeface="Arial" panose="020B0604020202020204" pitchFamily="34" charset="0"/>
                <a:cs typeface="Arial" panose="020B0604020202020204" pitchFamily="34" charset="0"/>
              </a:rPr>
              <a:t>The Automotive Aftermarket Programme (KCG) </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44</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7" name="TextBox 6">
            <a:extLst>
              <a:ext uri="{FF2B5EF4-FFF2-40B4-BE49-F238E27FC236}">
                <a16:creationId xmlns:a16="http://schemas.microsoft.com/office/drawing/2014/main" xmlns="" id="{DF761376-24A1-2560-C3FA-E58BEC9556B6}"/>
              </a:ext>
            </a:extLst>
          </p:cNvPr>
          <p:cNvSpPr txBox="1"/>
          <p:nvPr/>
        </p:nvSpPr>
        <p:spPr>
          <a:xfrm>
            <a:off x="304801" y="1183600"/>
            <a:ext cx="11582398" cy="3416320"/>
          </a:xfrm>
          <a:prstGeom prst="rect">
            <a:avLst/>
          </a:prstGeom>
          <a:noFill/>
        </p:spPr>
        <p:txBody>
          <a:bodyPr wrap="square">
            <a:spAutoFit/>
          </a:bodyPr>
          <a:lstStyle/>
          <a:p>
            <a:pPr algn="l"/>
            <a:r>
              <a:rPr lang="en-ZA" sz="1800" b="1" i="1" u="none" strike="noStrike" baseline="0" dirty="0">
                <a:latin typeface="Arial" panose="020B0604020202020204" pitchFamily="34" charset="0"/>
                <a:cs typeface="Arial" panose="020B0604020202020204" pitchFamily="34" charset="0"/>
              </a:rPr>
              <a:t>The Automotive Aftermarket Programme (AA): R187.5 million</a:t>
            </a:r>
          </a:p>
          <a:p>
            <a:pPr algn="l"/>
            <a:r>
              <a:rPr lang="en-US" sz="1800" b="0" i="0" u="none" strike="noStrike" baseline="0" dirty="0">
                <a:latin typeface="Arial" panose="020B0604020202020204" pitchFamily="34" charset="0"/>
                <a:cs typeface="Arial" panose="020B0604020202020204" pitchFamily="34" charset="0"/>
              </a:rPr>
              <a:t>ABSA has been appointed as a partner bank to implement the AA programme. Due to a late start few applications have been disbursed towards the end of Q4 of FY2021/22. The major challenge came from clients whose funding needs changed or who declined the offers that had been presented by the bank.</a:t>
            </a:r>
          </a:p>
          <a:p>
            <a:pPr algn="l"/>
            <a:r>
              <a:rPr lang="en-US" sz="1800" b="0" i="0" u="none" strike="noStrike" baseline="0" dirty="0">
                <a:latin typeface="Arial" panose="020B0604020202020204" pitchFamily="34" charset="0"/>
                <a:cs typeface="Arial" panose="020B0604020202020204" pitchFamily="34" charset="0"/>
              </a:rPr>
              <a:t>ABSA offers applicants a maximum of R500 000 with a grant of 20% but limited to R100 000 per client.</a:t>
            </a:r>
          </a:p>
          <a:p>
            <a:pPr algn="l"/>
            <a:r>
              <a:rPr lang="en-US" sz="1800" b="1" i="0" u="none" strike="noStrike" baseline="0" dirty="0">
                <a:latin typeface="Arial" panose="020B0604020202020204" pitchFamily="34" charset="0"/>
                <a:cs typeface="Arial" panose="020B0604020202020204" pitchFamily="34" charset="0"/>
              </a:rPr>
              <a:t>The AA Programme is aimed at:</a:t>
            </a:r>
          </a:p>
          <a:p>
            <a:pPr marL="342900" indent="-342900" algn="l">
              <a:buFont typeface="+mj-lt"/>
              <a:buAutoNum type="arabicPeriod"/>
            </a:pPr>
            <a:r>
              <a:rPr lang="en-US" sz="1800" b="0" i="0" u="none" strike="noStrike" baseline="0" dirty="0">
                <a:latin typeface="Arial" panose="020B0604020202020204" pitchFamily="34" charset="0"/>
                <a:cs typeface="Arial" panose="020B0604020202020204" pitchFamily="34" charset="0"/>
              </a:rPr>
              <a:t>Supporting qualified motor body repairers (panel beaters) to operate accredited small /independent</a:t>
            </a:r>
          </a:p>
          <a:p>
            <a:pPr algn="l" defTabSz="360363"/>
            <a:r>
              <a:rPr lang="en-US" sz="1800" b="0" i="0" u="none" strike="noStrike" baseline="0" dirty="0">
                <a:latin typeface="Arial" panose="020B0604020202020204" pitchFamily="34" charset="0"/>
                <a:cs typeface="Arial" panose="020B0604020202020204" pitchFamily="34" charset="0"/>
              </a:rPr>
              <a:t>	panel beaters (motor body repairers) </a:t>
            </a:r>
            <a:r>
              <a:rPr lang="en-US" sz="1800" b="0" i="0" u="none" strike="noStrike" baseline="0" dirty="0" err="1">
                <a:latin typeface="Arial" panose="020B0604020202020204" pitchFamily="34" charset="0"/>
                <a:cs typeface="Arial" panose="020B0604020202020204" pitchFamily="34" charset="0"/>
              </a:rPr>
              <a:t>centres</a:t>
            </a:r>
            <a:r>
              <a:rPr lang="en-US" sz="1800" b="0" i="0" u="none" strike="noStrike" baseline="0" dirty="0">
                <a:latin typeface="Arial" panose="020B0604020202020204" pitchFamily="34" charset="0"/>
                <a:cs typeface="Arial" panose="020B0604020202020204" pitchFamily="34" charset="0"/>
              </a:rPr>
              <a:t>;</a:t>
            </a:r>
          </a:p>
          <a:p>
            <a:pPr marL="342900" indent="-342900" algn="l">
              <a:buFont typeface="+mj-lt"/>
              <a:buAutoNum type="arabicPeriod" startAt="2"/>
            </a:pPr>
            <a:r>
              <a:rPr lang="en-US" sz="1800" b="0" i="0" u="none" strike="noStrike" baseline="0" dirty="0">
                <a:latin typeface="Arial" panose="020B0604020202020204" pitchFamily="34" charset="0"/>
                <a:cs typeface="Arial" panose="020B0604020202020204" pitchFamily="34" charset="0"/>
              </a:rPr>
              <a:t>Supporting qualified motor mechanics to operate </a:t>
            </a:r>
            <a:r>
              <a:rPr lang="en-ZA" sz="1800" b="0" i="0" u="none" strike="noStrike" baseline="0" dirty="0">
                <a:latin typeface="Arial" panose="020B0604020202020204" pitchFamily="34" charset="0"/>
                <a:cs typeface="Arial" panose="020B0604020202020204" pitchFamily="34" charset="0"/>
              </a:rPr>
              <a:t>authorised service centres;</a:t>
            </a:r>
          </a:p>
          <a:p>
            <a:pPr marL="342900" indent="-342900" algn="l">
              <a:buFont typeface="+mj-lt"/>
              <a:buAutoNum type="arabicPeriod" startAt="2"/>
            </a:pPr>
            <a:r>
              <a:rPr lang="en-US" sz="1800" b="0" i="0" u="none" strike="noStrike" baseline="0" dirty="0">
                <a:latin typeface="Arial" panose="020B0604020202020204" pitchFamily="34" charset="0"/>
                <a:cs typeface="Arial" panose="020B0604020202020204" pitchFamily="34" charset="0"/>
              </a:rPr>
              <a:t>Supporting the small/independent auto-spares shops to serve as distributors of automotive aftermarket spare</a:t>
            </a:r>
          </a:p>
          <a:p>
            <a:pPr algn="l">
              <a:tabLst>
                <a:tab pos="360363" algn="l"/>
              </a:tabLst>
            </a:pPr>
            <a:r>
              <a:rPr lang="en-ZA" sz="1800" b="0" i="0" u="none" strike="noStrike" baseline="0" dirty="0">
                <a:latin typeface="Arial" panose="020B0604020202020204" pitchFamily="34" charset="0"/>
                <a:cs typeface="Arial" panose="020B0604020202020204" pitchFamily="34" charset="0"/>
              </a:rPr>
              <a:t>	parts centres; and</a:t>
            </a:r>
          </a:p>
          <a:p>
            <a:pPr marL="342900" indent="-342900" algn="l">
              <a:buFont typeface="+mj-lt"/>
              <a:buAutoNum type="arabicPeriod" startAt="4"/>
            </a:pPr>
            <a:r>
              <a:rPr lang="en-US" sz="1800" b="0" i="0" u="none" strike="noStrike" baseline="0" dirty="0">
                <a:latin typeface="Arial" panose="020B0604020202020204" pitchFamily="34" charset="0"/>
                <a:cs typeface="Arial" panose="020B0604020202020204" pitchFamily="34" charset="0"/>
              </a:rPr>
              <a:t>Supporting in the formalisation of informal fitment </a:t>
            </a:r>
            <a:r>
              <a:rPr lang="en-ZA" sz="1800" b="0" i="0" u="none" strike="noStrike" baseline="0" dirty="0">
                <a:latin typeface="Arial" panose="020B0604020202020204" pitchFamily="34" charset="0"/>
                <a:cs typeface="Arial" panose="020B0604020202020204" pitchFamily="34" charset="0"/>
              </a:rPr>
              <a:t>centres into formal fitment centres.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65769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569626" y="136525"/>
            <a:ext cx="11275102" cy="781753"/>
          </a:xfrm>
        </p:spPr>
        <p:txBody>
          <a:bodyPr>
            <a:normAutofit/>
          </a:bodyPr>
          <a:lstStyle/>
          <a:p>
            <a:pPr algn="l"/>
            <a:r>
              <a:rPr lang="en-ZA" sz="4400" dirty="0">
                <a:latin typeface="Arial" panose="020B0604020202020204" pitchFamily="34" charset="0"/>
                <a:cs typeface="Arial" panose="020B0604020202020204" pitchFamily="34" charset="0"/>
              </a:rPr>
              <a:t>Browns Group (Pty) Ltd – Direct Lending</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45</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3" name="TextBox 2">
            <a:extLst>
              <a:ext uri="{FF2B5EF4-FFF2-40B4-BE49-F238E27FC236}">
                <a16:creationId xmlns:a16="http://schemas.microsoft.com/office/drawing/2014/main" xmlns="" id="{102AB5A3-204A-0375-7640-97980DE4A8F2}"/>
              </a:ext>
            </a:extLst>
          </p:cNvPr>
          <p:cNvSpPr txBox="1"/>
          <p:nvPr/>
        </p:nvSpPr>
        <p:spPr>
          <a:xfrm>
            <a:off x="569626" y="1447588"/>
            <a:ext cx="10912840" cy="2585323"/>
          </a:xfrm>
          <a:prstGeom prst="rect">
            <a:avLst/>
          </a:prstGeom>
          <a:noFill/>
        </p:spPr>
        <p:txBody>
          <a:bodyPr wrap="square">
            <a:spAutoFit/>
          </a:bodyPr>
          <a:lstStyle/>
          <a:p>
            <a:pPr algn="l"/>
            <a:r>
              <a:rPr lang="en-US" sz="1800" b="0" i="0" u="none" strike="noStrike" baseline="0" dirty="0">
                <a:latin typeface="Arial" panose="020B0604020202020204" pitchFamily="34" charset="0"/>
                <a:cs typeface="Arial" panose="020B0604020202020204" pitchFamily="34" charset="0"/>
              </a:rPr>
              <a:t>Browns Group (Pty) Ltd (“Browns Foods”) is 100% youth black woman-owned business. It is owned by </a:t>
            </a:r>
            <a:r>
              <a:rPr lang="en-US" sz="1800" b="0" i="0" u="none" strike="noStrike" baseline="0" dirty="0" err="1">
                <a:latin typeface="Arial" panose="020B0604020202020204" pitchFamily="34" charset="0"/>
                <a:cs typeface="Arial" panose="020B0604020202020204" pitchFamily="34" charset="0"/>
              </a:rPr>
              <a:t>Mrs</a:t>
            </a:r>
            <a:r>
              <a:rPr lang="en-US" sz="1800" b="0" i="0" u="none" strike="noStrike" baseline="0" dirty="0">
                <a:latin typeface="Arial" panose="020B0604020202020204" pitchFamily="34" charset="0"/>
                <a:cs typeface="Arial" panose="020B0604020202020204" pitchFamily="34" charset="0"/>
              </a:rPr>
              <a:t> Mabel </a:t>
            </a:r>
            <a:r>
              <a:rPr lang="en-US" sz="1800" b="0" i="0" u="none" strike="noStrike" baseline="0" dirty="0" err="1">
                <a:latin typeface="Arial" panose="020B0604020202020204" pitchFamily="34" charset="0"/>
                <a:cs typeface="Arial" panose="020B0604020202020204" pitchFamily="34" charset="0"/>
              </a:rPr>
              <a:t>Philisile</a:t>
            </a:r>
            <a:r>
              <a:rPr lang="en-US" sz="1800" b="0" i="0" u="none" strike="noStrike" baseline="0" dirty="0">
                <a:latin typeface="Arial" panose="020B0604020202020204" pitchFamily="34" charset="0"/>
                <a:cs typeface="Arial" panose="020B0604020202020204" pitchFamily="34" charset="0"/>
              </a:rPr>
              <a:t> </a:t>
            </a:r>
            <a:r>
              <a:rPr lang="en-US" sz="1800" b="0" i="0" u="none" strike="noStrike" baseline="0" dirty="0" err="1">
                <a:latin typeface="Arial" panose="020B0604020202020204" pitchFamily="34" charset="0"/>
                <a:cs typeface="Arial" panose="020B0604020202020204" pitchFamily="34" charset="0"/>
              </a:rPr>
              <a:t>Akinlabi</a:t>
            </a:r>
            <a:r>
              <a:rPr lang="en-US" sz="1800" b="0" i="0" u="none" strike="noStrike" baseline="0" dirty="0">
                <a:latin typeface="Arial" panose="020B0604020202020204" pitchFamily="34" charset="0"/>
                <a:cs typeface="Arial" panose="020B0604020202020204" pitchFamily="34" charset="0"/>
              </a:rPr>
              <a:t> who has a communications media background and a passion for the food industry. The business began operating in December 2020. It is located in Newport Business Park, Unit 9 Quartz Dr, Kya Sand in close proximity to Cosmo City.</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business focuses on manufacturing corndogs for freezers and delis. The product is a hot dog on a stick that is coated in a thick layer of cornmeal (yellow maize meal) butter and deep fried. The client was assisted with funds amounting to R12,511,718.40 through a Small Enterprise Manufacturing Support Programme. 57 jobs were maintained as a result of </a:t>
            </a:r>
            <a:r>
              <a:rPr lang="en-ZA" sz="1800" b="0" i="0" u="none" strike="noStrike" baseline="0" dirty="0">
                <a:latin typeface="Arial" panose="020B0604020202020204" pitchFamily="34" charset="0"/>
                <a:cs typeface="Arial" panose="020B0604020202020204" pitchFamily="34" charset="0"/>
              </a:rPr>
              <a:t>this funding.</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386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838200" y="136525"/>
            <a:ext cx="11006528" cy="781753"/>
          </a:xfrm>
        </p:spPr>
        <p:txBody>
          <a:bodyPr>
            <a:normAutofit/>
          </a:bodyPr>
          <a:lstStyle/>
          <a:p>
            <a:pPr algn="l"/>
            <a:r>
              <a:rPr lang="en-ZA" sz="4400" dirty="0">
                <a:latin typeface="Arial" panose="020B0604020202020204" pitchFamily="34" charset="0"/>
                <a:cs typeface="Arial" panose="020B0604020202020204" pitchFamily="34" charset="0"/>
              </a:rPr>
              <a:t>GS United – Direct Lending</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46</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3" name="TextBox 2">
            <a:extLst>
              <a:ext uri="{FF2B5EF4-FFF2-40B4-BE49-F238E27FC236}">
                <a16:creationId xmlns:a16="http://schemas.microsoft.com/office/drawing/2014/main" xmlns="" id="{2DE13D58-7684-A14D-22AC-EA8F1ED23FCE}"/>
              </a:ext>
            </a:extLst>
          </p:cNvPr>
          <p:cNvSpPr txBox="1"/>
          <p:nvPr/>
        </p:nvSpPr>
        <p:spPr>
          <a:xfrm>
            <a:off x="838200" y="1309089"/>
            <a:ext cx="10515600" cy="3693319"/>
          </a:xfrm>
          <a:prstGeom prst="rect">
            <a:avLst/>
          </a:prstGeom>
          <a:noFill/>
        </p:spPr>
        <p:txBody>
          <a:bodyPr wrap="square">
            <a:spAutoFit/>
          </a:bodyPr>
          <a:lstStyle/>
          <a:p>
            <a:pPr algn="l"/>
            <a:r>
              <a:rPr lang="en-US" sz="1800" b="0" i="0" u="none" strike="noStrike" baseline="0" dirty="0">
                <a:latin typeface="Arial" panose="020B0604020202020204" pitchFamily="34" charset="0"/>
                <a:cs typeface="Arial" panose="020B0604020202020204" pitchFamily="34" charset="0"/>
              </a:rPr>
              <a:t>GS United is a black female-owned company based in </a:t>
            </a:r>
            <a:r>
              <a:rPr lang="en-US" sz="1800" b="0" i="0" u="none" strike="noStrike" baseline="0" dirty="0" err="1">
                <a:latin typeface="Arial" panose="020B0604020202020204" pitchFamily="34" charset="0"/>
                <a:cs typeface="Arial" panose="020B0604020202020204" pitchFamily="34" charset="0"/>
              </a:rPr>
              <a:t>Barrydale</a:t>
            </a:r>
            <a:r>
              <a:rPr lang="en-US" sz="1800" b="0" i="0" u="none" strike="noStrike" baseline="0" dirty="0">
                <a:latin typeface="Arial" panose="020B0604020202020204" pitchFamily="34" charset="0"/>
                <a:cs typeface="Arial" panose="020B0604020202020204" pitchFamily="34" charset="0"/>
              </a:rPr>
              <a:t>, Western Cape. Its business activities consist of fruit farming (apricots and plums) and running a free-range piggery. This business initially started as a construction business focusing on low-cost housing and gradually diversified into</a:t>
            </a:r>
          </a:p>
          <a:p>
            <a:pPr algn="l"/>
            <a:r>
              <a:rPr lang="en-US" sz="1800" b="0" i="0" u="none" strike="noStrike" baseline="0" dirty="0">
                <a:latin typeface="Arial" panose="020B0604020202020204" pitchFamily="34" charset="0"/>
                <a:cs typeface="Arial" panose="020B0604020202020204" pitchFamily="34" charset="0"/>
              </a:rPr>
              <a:t>the farming sector.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entrepreneur focus was primarily on exporting fruit globally – having clients in Asia, Europe and</a:t>
            </a:r>
          </a:p>
          <a:p>
            <a:pPr algn="l"/>
            <a:r>
              <a:rPr lang="en-US" sz="1800" b="0" i="0" u="none" strike="noStrike" baseline="0" dirty="0">
                <a:latin typeface="Arial" panose="020B0604020202020204" pitchFamily="34" charset="0"/>
                <a:cs typeface="Arial" panose="020B0604020202020204" pitchFamily="34" charset="0"/>
              </a:rPr>
              <a:t>USA. However, due to COVID-19 she was unable to export as borders were closed. She decided to purchase her own packaging plant to de-risk the business dependency on export market by also supplying fruit to local retailers.</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entrepreneur approached </a:t>
            </a:r>
            <a:r>
              <a:rPr lang="en-US" sz="1800" b="1" i="0" u="none" strike="noStrike" baseline="0" dirty="0">
                <a:latin typeface="Arial" panose="020B0604020202020204" pitchFamily="34" charset="0"/>
                <a:cs typeface="Arial" panose="020B0604020202020204" pitchFamily="34" charset="0"/>
              </a:rPr>
              <a:t>sefa </a:t>
            </a:r>
            <a:r>
              <a:rPr lang="en-US" sz="1800" b="0" i="0" u="none" strike="noStrike" baseline="0" dirty="0">
                <a:latin typeface="Arial" panose="020B0604020202020204" pitchFamily="34" charset="0"/>
                <a:cs typeface="Arial" panose="020B0604020202020204" pitchFamily="34" charset="0"/>
              </a:rPr>
              <a:t>for funding to purchase a fruit packaging plant under the Business Viability Programme. A facility amounting to R15 million was approved. 209 jobs were created as a result of this facility.</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624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7E24B8B-5CC3-56A0-1DB0-71A0B443AA60}"/>
              </a:ext>
            </a:extLst>
          </p:cNvPr>
          <p:cNvSpPr>
            <a:spLocks noGrp="1"/>
          </p:cNvSpPr>
          <p:nvPr>
            <p:ph type="ctrTitle"/>
          </p:nvPr>
        </p:nvSpPr>
        <p:spPr>
          <a:xfrm>
            <a:off x="-18739" y="0"/>
            <a:ext cx="12192000" cy="781753"/>
          </a:xfrm>
        </p:spPr>
        <p:txBody>
          <a:bodyPr>
            <a:normAutofit fontScale="90000"/>
          </a:bodyPr>
          <a:lstStyle/>
          <a:p>
            <a:pPr algn="l"/>
            <a:r>
              <a:rPr lang="en-ZA" sz="4400" dirty="0">
                <a:latin typeface="Arial" panose="020B0604020202020204" pitchFamily="34" charset="0"/>
                <a:cs typeface="Arial" panose="020B0604020202020204" pitchFamily="34" charset="0"/>
              </a:rPr>
              <a:t>Triton Pharmaceuticals (Pty) Ltd – Direct Lending</a:t>
            </a:r>
          </a:p>
        </p:txBody>
      </p:sp>
      <p:sp>
        <p:nvSpPr>
          <p:cNvPr id="4" name="Slide Number Placeholder 3">
            <a:extLst>
              <a:ext uri="{FF2B5EF4-FFF2-40B4-BE49-F238E27FC236}">
                <a16:creationId xmlns:a16="http://schemas.microsoft.com/office/drawing/2014/main" xmlns="" id="{44161FFF-00A7-9C23-FFCC-4841C485D83F}"/>
              </a:ext>
            </a:extLst>
          </p:cNvPr>
          <p:cNvSpPr>
            <a:spLocks noGrp="1"/>
          </p:cNvSpPr>
          <p:nvPr>
            <p:ph type="sldNum" sz="quarter" idx="12"/>
          </p:nvPr>
        </p:nvSpPr>
        <p:spPr/>
        <p:txBody>
          <a:bodyPr/>
          <a:lstStyle/>
          <a:p>
            <a:fld id="{F0E3592F-A09C-6541-A97C-F9AE21E83754}" type="slidenum">
              <a:rPr lang="en-US" smtClean="0"/>
              <a:pPr/>
              <a:t>47</a:t>
            </a:fld>
            <a:endParaRPr lang="en-US" dirty="0"/>
          </a:p>
        </p:txBody>
      </p:sp>
      <p:sp>
        <p:nvSpPr>
          <p:cNvPr id="5" name="Footer Placeholder 4">
            <a:extLst>
              <a:ext uri="{FF2B5EF4-FFF2-40B4-BE49-F238E27FC236}">
                <a16:creationId xmlns:a16="http://schemas.microsoft.com/office/drawing/2014/main" xmlns="" id="{21AB9FA9-A31E-35AA-BDCE-7928DD97C6C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7" name="TextBox 6">
            <a:extLst>
              <a:ext uri="{FF2B5EF4-FFF2-40B4-BE49-F238E27FC236}">
                <a16:creationId xmlns:a16="http://schemas.microsoft.com/office/drawing/2014/main" xmlns="" id="{573677D3-98B0-0B54-B9D1-0795268FD761}"/>
              </a:ext>
            </a:extLst>
          </p:cNvPr>
          <p:cNvSpPr txBox="1"/>
          <p:nvPr/>
        </p:nvSpPr>
        <p:spPr>
          <a:xfrm>
            <a:off x="373503" y="1184941"/>
            <a:ext cx="11407515" cy="2862322"/>
          </a:xfrm>
          <a:prstGeom prst="rect">
            <a:avLst/>
          </a:prstGeom>
          <a:noFill/>
        </p:spPr>
        <p:txBody>
          <a:bodyPr wrap="square">
            <a:spAutoFit/>
          </a:bodyPr>
          <a:lstStyle/>
          <a:p>
            <a:pPr algn="l"/>
            <a:r>
              <a:rPr lang="en-US" sz="1800" b="0" i="0" u="none" strike="noStrike" baseline="0" dirty="0">
                <a:latin typeface="Arial" panose="020B0604020202020204" pitchFamily="34" charset="0"/>
                <a:cs typeface="Arial" panose="020B0604020202020204" pitchFamily="34" charset="0"/>
              </a:rPr>
              <a:t>Triton Pharmaceuticals (Pty) Ltd was started in the year </a:t>
            </a:r>
            <a:r>
              <a:rPr lang="fr-FR" sz="1800" b="0" i="0" u="none" strike="noStrike" baseline="0" dirty="0">
                <a:latin typeface="Arial" panose="020B0604020202020204" pitchFamily="34" charset="0"/>
                <a:cs typeface="Arial" panose="020B0604020202020204" pitchFamily="34" charset="0"/>
              </a:rPr>
              <a:t>2009 by entrepreneurs Daniel </a:t>
            </a:r>
            <a:r>
              <a:rPr lang="fr-FR" sz="1800" b="0" i="0" u="none" strike="noStrike" baseline="0" dirty="0" err="1">
                <a:latin typeface="Arial" panose="020B0604020202020204" pitchFamily="34" charset="0"/>
                <a:cs typeface="Arial" panose="020B0604020202020204" pitchFamily="34" charset="0"/>
              </a:rPr>
              <a:t>Dinezulu</a:t>
            </a:r>
            <a:r>
              <a:rPr lang="fr-FR" sz="1800" b="0" i="0" u="none" strike="noStrike" baseline="0" dirty="0">
                <a:latin typeface="Arial" panose="020B0604020202020204" pitchFamily="34" charset="0"/>
                <a:cs typeface="Arial" panose="020B0604020202020204" pitchFamily="34" charset="0"/>
              </a:rPr>
              <a:t> </a:t>
            </a:r>
            <a:r>
              <a:rPr lang="fr-FR" sz="1800" b="0" i="0" u="none" strike="noStrike" baseline="0" dirty="0" err="1">
                <a:latin typeface="Arial" panose="020B0604020202020204" pitchFamily="34" charset="0"/>
                <a:cs typeface="Arial" panose="020B0604020202020204" pitchFamily="34" charset="0"/>
              </a:rPr>
              <a:t>Mpande</a:t>
            </a:r>
            <a:r>
              <a:rPr lang="fr-FR" sz="1800" b="0" i="0" u="none" strike="noStrike" baseline="0" dirty="0">
                <a:latin typeface="Arial" panose="020B0604020202020204" pitchFamily="34" charset="0"/>
                <a:cs typeface="Arial" panose="020B0604020202020204" pitchFamily="34" charset="0"/>
              </a:rPr>
              <a:t> (51%) and </a:t>
            </a:r>
            <a:r>
              <a:rPr lang="en-US" sz="1800" b="0" i="0" u="none" strike="noStrike" baseline="0" dirty="0">
                <a:latin typeface="Arial" panose="020B0604020202020204" pitchFamily="34" charset="0"/>
                <a:cs typeface="Arial" panose="020B0604020202020204" pitchFamily="34" charset="0"/>
              </a:rPr>
              <a:t>Colin Levy (49%). The business manufactures tablets, capsules, lotions, creams and liquids in any dosage or quantity and is </a:t>
            </a:r>
            <a:r>
              <a:rPr lang="en-ZA" sz="1800" b="0" i="0" u="none" strike="noStrike" baseline="0" dirty="0">
                <a:latin typeface="Arial" panose="020B0604020202020204" pitchFamily="34" charset="0"/>
                <a:cs typeface="Arial" panose="020B0604020202020204" pitchFamily="34" charset="0"/>
              </a:rPr>
              <a:t>based in Midrand, Johannesburg.</a:t>
            </a:r>
          </a:p>
          <a:p>
            <a:pPr algn="l"/>
            <a:endParaRPr lang="en-ZA"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business is well-established and has grown over the years into a well-respected manufacturing business serving clients such as Clicks Pharmacies, Spar Pharmacies, Netcare, Shoprite (</a:t>
            </a:r>
            <a:r>
              <a:rPr lang="en-US" sz="1800" b="0" i="0" u="none" strike="noStrike" baseline="0" dirty="0" err="1">
                <a:latin typeface="Arial" panose="020B0604020202020204" pitchFamily="34" charset="0"/>
                <a:cs typeface="Arial" panose="020B0604020202020204" pitchFamily="34" charset="0"/>
              </a:rPr>
              <a:t>Medirite</a:t>
            </a:r>
            <a:r>
              <a:rPr lang="en-US" sz="1800" b="0" i="0" u="none" strike="noStrike" baseline="0" dirty="0">
                <a:latin typeface="Arial" panose="020B0604020202020204" pitchFamily="34" charset="0"/>
                <a:cs typeface="Arial" panose="020B0604020202020204" pitchFamily="34" charset="0"/>
              </a:rPr>
              <a:t>), Tony Ferguson,</a:t>
            </a:r>
          </a:p>
          <a:p>
            <a:pPr algn="l"/>
            <a:r>
              <a:rPr lang="en-US" sz="1800" b="0" i="0" u="none" strike="noStrike" baseline="0" dirty="0">
                <a:latin typeface="Arial" panose="020B0604020202020204" pitchFamily="34" charset="0"/>
                <a:cs typeface="Arial" panose="020B0604020202020204" pitchFamily="34" charset="0"/>
              </a:rPr>
              <a:t>Adcock Ingram and the Link Pharmacy.</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A 15 million facility was provided to the client, as a result of which the business created 72 jobs and sustained 160.</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1485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1D42C-EA07-089E-1B36-2F140B738D23}"/>
              </a:ext>
            </a:extLst>
          </p:cNvPr>
          <p:cNvSpPr>
            <a:spLocks noGrp="1"/>
          </p:cNvSpPr>
          <p:nvPr>
            <p:ph type="title"/>
          </p:nvPr>
        </p:nvSpPr>
        <p:spPr>
          <a:xfrm>
            <a:off x="0" y="-28364"/>
            <a:ext cx="12192000" cy="837836"/>
          </a:xfrm>
        </p:spPr>
        <p:txBody>
          <a:bodyPr>
            <a:noAutofit/>
          </a:bodyPr>
          <a:lstStyle/>
          <a:p>
            <a:r>
              <a:rPr lang="en-US" sz="3800" dirty="0">
                <a:latin typeface="Arial" panose="020B0604020202020204" pitchFamily="34" charset="0"/>
                <a:cs typeface="Arial" panose="020B0604020202020204" pitchFamily="34" charset="0"/>
              </a:rPr>
              <a:t>Operating Model, Distribution Channels &amp; Products</a:t>
            </a:r>
            <a:endParaRPr lang="en-ZA" sz="3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E6EEE8A6-72A1-7BA7-0C2F-2AC1DF442300}"/>
              </a:ext>
            </a:extLst>
          </p:cNvPr>
          <p:cNvSpPr>
            <a:spLocks noGrp="1"/>
          </p:cNvSpPr>
          <p:nvPr>
            <p:ph type="sldNum" sz="quarter" idx="12"/>
          </p:nvPr>
        </p:nvSpPr>
        <p:spPr/>
        <p:txBody>
          <a:bodyPr/>
          <a:lstStyle/>
          <a:p>
            <a:fld id="{F0E3592F-A09C-6541-A97C-F9AE21E83754}" type="slidenum">
              <a:rPr lang="en-US" smtClean="0"/>
              <a:pPr/>
              <a:t>5</a:t>
            </a:fld>
            <a:endParaRPr lang="en-US" dirty="0"/>
          </a:p>
        </p:txBody>
      </p:sp>
      <p:sp>
        <p:nvSpPr>
          <p:cNvPr id="5" name="Footer Placeholder 4">
            <a:extLst>
              <a:ext uri="{FF2B5EF4-FFF2-40B4-BE49-F238E27FC236}">
                <a16:creationId xmlns:a16="http://schemas.microsoft.com/office/drawing/2014/main" xmlns="" id="{3DF79A88-0C19-DE9F-3A32-0CD42060CBF1}"/>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pic>
        <p:nvPicPr>
          <p:cNvPr id="11" name="Picture 10">
            <a:extLst>
              <a:ext uri="{FF2B5EF4-FFF2-40B4-BE49-F238E27FC236}">
                <a16:creationId xmlns:a16="http://schemas.microsoft.com/office/drawing/2014/main" xmlns="" id="{1960BC23-93EC-AECE-199E-0AD7877D29EB}"/>
              </a:ext>
            </a:extLst>
          </p:cNvPr>
          <p:cNvPicPr>
            <a:picLocks noChangeAspect="1"/>
          </p:cNvPicPr>
          <p:nvPr/>
        </p:nvPicPr>
        <p:blipFill rotWithShape="1">
          <a:blip r:embed="rId2"/>
          <a:srcRect l="7427" t="2289" r="3325" b="987"/>
          <a:stretch/>
        </p:blipFill>
        <p:spPr>
          <a:xfrm>
            <a:off x="2023672" y="809472"/>
            <a:ext cx="8994098" cy="5912002"/>
          </a:xfrm>
          <a:prstGeom prst="rect">
            <a:avLst/>
          </a:prstGeom>
        </p:spPr>
      </p:pic>
    </p:spTree>
    <p:extLst>
      <p:ext uri="{BB962C8B-B14F-4D97-AF65-F5344CB8AC3E}">
        <p14:creationId xmlns:p14="http://schemas.microsoft.com/office/powerpoint/2010/main" xmlns="" val="224074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B1BC3-9062-187D-8437-5FC23DB652D6}"/>
              </a:ext>
            </a:extLst>
          </p:cNvPr>
          <p:cNvSpPr>
            <a:spLocks noGrp="1"/>
          </p:cNvSpPr>
          <p:nvPr>
            <p:ph type="title"/>
          </p:nvPr>
        </p:nvSpPr>
        <p:spPr>
          <a:xfrm>
            <a:off x="224852" y="1"/>
            <a:ext cx="11617378" cy="784996"/>
          </a:xfrm>
        </p:spPr>
        <p:txBody>
          <a:bodyPr>
            <a:normAutofit/>
          </a:bodyPr>
          <a:lstStyle/>
          <a:p>
            <a:r>
              <a:rPr lang="en-US" sz="4000" dirty="0">
                <a:latin typeface="Arial" panose="020B0604020202020204" pitchFamily="34" charset="0"/>
                <a:cs typeface="Arial" panose="020B0604020202020204" pitchFamily="34" charset="0"/>
              </a:rPr>
              <a:t>Qualifying Criteria &amp; sefa’s Target Market</a:t>
            </a:r>
            <a:endParaRPr lang="en-ZA"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4F37DC33-20C7-4A5C-7389-9D9CED247C9C}"/>
              </a:ext>
            </a:extLst>
          </p:cNvPr>
          <p:cNvSpPr>
            <a:spLocks noGrp="1"/>
          </p:cNvSpPr>
          <p:nvPr>
            <p:ph type="sldNum" sz="quarter" idx="12"/>
          </p:nvPr>
        </p:nvSpPr>
        <p:spPr/>
        <p:txBody>
          <a:bodyPr/>
          <a:lstStyle/>
          <a:p>
            <a:fld id="{F0E3592F-A09C-6541-A97C-F9AE21E83754}" type="slidenum">
              <a:rPr lang="en-US" smtClean="0"/>
              <a:pPr/>
              <a:t>6</a:t>
            </a:fld>
            <a:endParaRPr lang="en-US" dirty="0"/>
          </a:p>
        </p:txBody>
      </p:sp>
      <p:sp>
        <p:nvSpPr>
          <p:cNvPr id="5" name="Footer Placeholder 4">
            <a:extLst>
              <a:ext uri="{FF2B5EF4-FFF2-40B4-BE49-F238E27FC236}">
                <a16:creationId xmlns:a16="http://schemas.microsoft.com/office/drawing/2014/main" xmlns="" id="{4F736F54-C3CE-0C88-68D0-B88A9BDFCB06}"/>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sp>
        <p:nvSpPr>
          <p:cNvPr id="6" name="TextBox 5">
            <a:extLst>
              <a:ext uri="{FF2B5EF4-FFF2-40B4-BE49-F238E27FC236}">
                <a16:creationId xmlns:a16="http://schemas.microsoft.com/office/drawing/2014/main" xmlns="" id="{C2A3B7B8-2325-78E5-E5FD-2FA203C84D2B}"/>
              </a:ext>
            </a:extLst>
          </p:cNvPr>
          <p:cNvSpPr txBox="1"/>
          <p:nvPr/>
        </p:nvSpPr>
        <p:spPr>
          <a:xfrm>
            <a:off x="399359" y="1007965"/>
            <a:ext cx="5618349" cy="5697906"/>
          </a:xfrm>
          <a:prstGeom prst="rect">
            <a:avLst/>
          </a:prstGeom>
          <a:noFill/>
          <a:ln w="25400">
            <a:solidFill>
              <a:schemeClr val="accent2"/>
            </a:solidFill>
          </a:ln>
        </p:spPr>
        <p:txBody>
          <a:bodyPr wrap="square">
            <a:spAutoFit/>
          </a:bodyPr>
          <a:lstStyle/>
          <a:p>
            <a:pPr indent="457200">
              <a:lnSpc>
                <a:spcPct val="115000"/>
              </a:lnSpc>
              <a:spcBef>
                <a:spcPts val="400"/>
              </a:spcBef>
              <a:spcAft>
                <a:spcPts val="300"/>
              </a:spcAft>
            </a:pPr>
            <a:r>
              <a:rPr lang="en-ZA" sz="1400" b="1" dirty="0">
                <a:solidFill>
                  <a:srgbClr val="C00000"/>
                </a:solidFill>
                <a:effectLst/>
                <a:latin typeface="Arial" panose="020B0604020202020204" pitchFamily="34" charset="0"/>
                <a:ea typeface="Gill Sans"/>
                <a:cs typeface="Arial" panose="020B0604020202020204" pitchFamily="34" charset="0"/>
              </a:rPr>
              <a:t>Loan Criteria</a:t>
            </a:r>
            <a:endParaRPr lang="en-ZA"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Be a South African citizen or a permanent resident.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Be a registered entity, including sole traders with a fixed physical address.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Be within the required legal contractual capacity.</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Be domiciled in South Africa.</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Be compliant with generally accepted corporate governance practices appropriate to the client’s legal status.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Have a written proposal or business plan that meets </a:t>
            </a:r>
            <a:r>
              <a:rPr lang="en-ZA" sz="1400" b="1" dirty="0">
                <a:effectLst/>
                <a:latin typeface="Arial" panose="020B0604020202020204" pitchFamily="34" charset="0"/>
                <a:ea typeface="Gill Sans"/>
                <a:cs typeface="Arial" panose="020B0604020202020204" pitchFamily="34" charset="0"/>
              </a:rPr>
              <a:t>sefa</a:t>
            </a:r>
            <a:r>
              <a:rPr lang="en-ZA" sz="1400" dirty="0">
                <a:effectLst/>
                <a:latin typeface="Arial" panose="020B0604020202020204" pitchFamily="34" charset="0"/>
                <a:ea typeface="Gill Sans"/>
                <a:cs typeface="Arial" panose="020B0604020202020204" pitchFamily="34" charset="0"/>
              </a:rPr>
              <a:t>’s loan application criteria.</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Demonstrate the character and ability to repay the loan.</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Provide personal and/or credit references.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Be the majority shareholder and the owner-manager of the business.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Provide relevant securities/collateral; and</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400"/>
              </a:spcAft>
              <a:buFont typeface="+mj-lt"/>
              <a:buAutoNum type="alphaLcParenR"/>
            </a:pPr>
            <a:r>
              <a:rPr lang="en-ZA" sz="1400" dirty="0">
                <a:effectLst/>
                <a:latin typeface="Arial" panose="020B0604020202020204" pitchFamily="34" charset="0"/>
                <a:ea typeface="Gill Sans"/>
                <a:cs typeface="Arial" panose="020B0604020202020204" pitchFamily="34" charset="0"/>
              </a:rPr>
              <a:t>Have a valid Tax Clearance Certificate.</a:t>
            </a:r>
          </a:p>
          <a:p>
            <a:pPr marL="342900" lvl="0" indent="-342900">
              <a:lnSpc>
                <a:spcPct val="115000"/>
              </a:lnSpc>
              <a:spcAft>
                <a:spcPts val="400"/>
              </a:spcAft>
              <a:buFont typeface="+mj-lt"/>
              <a:buAutoNum type="alphaLcParenR"/>
            </a:pPr>
            <a:endParaRPr lang="en-ZA" sz="1400" dirty="0">
              <a:effectLst/>
              <a:latin typeface="Arial" panose="020B0604020202020204" pitchFamily="34" charset="0"/>
              <a:ea typeface="Gill Sans"/>
              <a:cs typeface="Arial" panose="020B0604020202020204" pitchFamily="34" charset="0"/>
            </a:endParaRPr>
          </a:p>
          <a:p>
            <a:pPr marL="342900" lvl="0" indent="-342900">
              <a:lnSpc>
                <a:spcPct val="115000"/>
              </a:lnSpc>
              <a:spcAft>
                <a:spcPts val="400"/>
              </a:spcAft>
              <a:buFont typeface="+mj-lt"/>
              <a:buAutoNum type="alphaLcParenR"/>
            </a:pPr>
            <a:endParaRPr lang="en-ZA" sz="14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C75E8CC1-F1EC-B952-8BDB-8800303E062A}"/>
              </a:ext>
            </a:extLst>
          </p:cNvPr>
          <p:cNvSpPr txBox="1"/>
          <p:nvPr/>
        </p:nvSpPr>
        <p:spPr>
          <a:xfrm>
            <a:off x="6174292" y="1007965"/>
            <a:ext cx="5618349" cy="5390130"/>
          </a:xfrm>
          <a:prstGeom prst="rect">
            <a:avLst/>
          </a:prstGeom>
          <a:noFill/>
          <a:ln w="25400">
            <a:solidFill>
              <a:schemeClr val="accent2"/>
            </a:solidFill>
          </a:ln>
        </p:spPr>
        <p:txBody>
          <a:bodyPr wrap="square">
            <a:spAutoFit/>
          </a:bodyPr>
          <a:lstStyle/>
          <a:p>
            <a:pPr indent="228600">
              <a:lnSpc>
                <a:spcPct val="115000"/>
              </a:lnSpc>
              <a:spcBef>
                <a:spcPts val="400"/>
              </a:spcBef>
              <a:spcAft>
                <a:spcPts val="300"/>
              </a:spcAft>
            </a:pPr>
            <a:r>
              <a:rPr lang="en-ZA" sz="1400" b="1" dirty="0">
                <a:solidFill>
                  <a:srgbClr val="C00000"/>
                </a:solidFill>
                <a:effectLst/>
                <a:latin typeface="Arial" panose="020B0604020202020204" pitchFamily="34" charset="0"/>
                <a:ea typeface="Gill Sans"/>
                <a:cs typeface="Arial" panose="020B0604020202020204" pitchFamily="34" charset="0"/>
              </a:rPr>
              <a:t>Target Market</a:t>
            </a:r>
            <a:endParaRPr lang="en-ZA"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228600">
              <a:lnSpc>
                <a:spcPct val="115000"/>
              </a:lnSpc>
              <a:spcAft>
                <a:spcPts val="800"/>
              </a:spcAft>
            </a:pPr>
            <a:r>
              <a:rPr lang="en-ZA" sz="1400" b="1" dirty="0">
                <a:effectLst/>
                <a:latin typeface="Arial" panose="020B0604020202020204" pitchFamily="34" charset="0"/>
                <a:ea typeface="Gill Sans"/>
                <a:cs typeface="Arial" panose="020B0604020202020204" pitchFamily="34" charset="0"/>
              </a:rPr>
              <a:t>sefa</a:t>
            </a:r>
            <a:r>
              <a:rPr lang="en-ZA" sz="1400" dirty="0">
                <a:effectLst/>
                <a:latin typeface="Arial" panose="020B0604020202020204" pitchFamily="34" charset="0"/>
                <a:ea typeface="Gill Sans"/>
                <a:cs typeface="Arial" panose="020B0604020202020204" pitchFamily="34" charset="0"/>
              </a:rPr>
              <a:t>’s loan financing programmes primarily focus on black entrepreneurs, women, youth, </a:t>
            </a:r>
            <a:r>
              <a:rPr lang="en-ZA" sz="1400" dirty="0">
                <a:effectLst/>
                <a:latin typeface="Arial" panose="020B0604020202020204" pitchFamily="34" charset="0"/>
                <a:ea typeface="Calibri" panose="020F0502020204030204" pitchFamily="34" charset="0"/>
                <a:cs typeface="Arial" panose="020B0604020202020204" pitchFamily="34" charset="0"/>
              </a:rPr>
              <a:t>entrepreneurs </a:t>
            </a:r>
            <a:r>
              <a:rPr lang="en-ZA" sz="1400" dirty="0">
                <a:effectLst/>
                <a:latin typeface="Arial" panose="020B0604020202020204" pitchFamily="34" charset="0"/>
                <a:ea typeface="Gill Sans"/>
                <a:cs typeface="Arial" panose="020B0604020202020204" pitchFamily="34" charset="0"/>
              </a:rPr>
              <a:t>with disabilities, enterprises in rural communities and townships, and Military Veteran entrepreneurs. These programmes are aligned with the New Growth Path (NGP), Industrial Policy Action (IPAP) and the National Development Plan (NDP).</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228600">
              <a:lnSpc>
                <a:spcPct val="115000"/>
              </a:lnSpc>
              <a:spcAft>
                <a:spcPts val="800"/>
              </a:spcAft>
            </a:pPr>
            <a:r>
              <a:rPr lang="en-ZA" sz="1400" b="1" dirty="0">
                <a:effectLst/>
                <a:latin typeface="Arial" panose="020B0604020202020204" pitchFamily="34" charset="0"/>
                <a:ea typeface="Gill Sans"/>
                <a:cs typeface="Arial" panose="020B0604020202020204" pitchFamily="34" charset="0"/>
              </a:rPr>
              <a:t>sefa</a:t>
            </a:r>
            <a:r>
              <a:rPr lang="en-ZA" sz="1400" dirty="0">
                <a:effectLst/>
                <a:latin typeface="Arial" panose="020B0604020202020204" pitchFamily="34" charset="0"/>
                <a:ea typeface="Gill Sans"/>
                <a:cs typeface="Arial" panose="020B0604020202020204" pitchFamily="34" charset="0"/>
              </a:rPr>
              <a:t> funds qualifying business ventures primarily in the following sectors: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services (including retail, wholesale and tourism).</a:t>
            </a:r>
            <a:endParaRPr lang="en-ZA" sz="1400" dirty="0">
              <a:effectLst/>
              <a:latin typeface="Arial" panose="020B0604020202020204" pitchFamily="34" charset="0"/>
              <a:ea typeface="Noto Sans Symbols"/>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manufacturing (including agro-processing).</a:t>
            </a:r>
            <a:endParaRPr lang="en-ZA" sz="1400" dirty="0">
              <a:effectLst/>
              <a:latin typeface="Arial" panose="020B0604020202020204" pitchFamily="34" charset="0"/>
              <a:ea typeface="Noto Sans Symbols"/>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agriculture (specifically land reform beneficiaries and contract-farming activities).</a:t>
            </a:r>
            <a:endParaRPr lang="en-ZA" sz="1400" dirty="0">
              <a:effectLst/>
              <a:latin typeface="Arial" panose="020B0604020202020204" pitchFamily="34" charset="0"/>
              <a:ea typeface="Noto Sans Symbols"/>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construction (small construction contractors).</a:t>
            </a:r>
            <a:endParaRPr lang="en-ZA" sz="1400" dirty="0">
              <a:effectLst/>
              <a:latin typeface="Arial" panose="020B0604020202020204" pitchFamily="34" charset="0"/>
              <a:ea typeface="Noto Sans Symbols"/>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mining (specifically small-scale miners); and</a:t>
            </a:r>
            <a:endParaRPr lang="en-ZA" sz="1400" dirty="0">
              <a:effectLst/>
              <a:latin typeface="Arial" panose="020B0604020202020204" pitchFamily="34" charset="0"/>
              <a:ea typeface="Noto Sans Symbols"/>
              <a:cs typeface="Arial" panose="020B0604020202020204" pitchFamily="34" charset="0"/>
            </a:endParaRPr>
          </a:p>
          <a:p>
            <a:pPr marL="342900" lvl="0" indent="-342900">
              <a:lnSpc>
                <a:spcPct val="115000"/>
              </a:lnSpc>
              <a:spcAft>
                <a:spcPts val="800"/>
              </a:spcAft>
              <a:buFont typeface="+mj-lt"/>
              <a:buAutoNum type="alphaLcParenR"/>
            </a:pPr>
            <a:r>
              <a:rPr lang="en-ZA" sz="1400" dirty="0">
                <a:effectLst/>
                <a:latin typeface="Arial" panose="020B0604020202020204" pitchFamily="34" charset="0"/>
                <a:ea typeface="Gill Sans"/>
                <a:cs typeface="Arial" panose="020B0604020202020204" pitchFamily="34" charset="0"/>
              </a:rPr>
              <a:t>green industries (renewable energy, waste, and recycling management).</a:t>
            </a:r>
          </a:p>
          <a:p>
            <a:pPr marL="342900" lvl="0" indent="-342900">
              <a:lnSpc>
                <a:spcPct val="115000"/>
              </a:lnSpc>
              <a:spcAft>
                <a:spcPts val="800"/>
              </a:spcAft>
              <a:buFont typeface="+mj-lt"/>
              <a:buAutoNum type="alphaLcParenR"/>
            </a:pPr>
            <a:endParaRPr lang="en-ZA" sz="14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xmlns="" val="12102220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FB2A0-0B2F-0CE1-4A5F-FC7DE4D90C2F}"/>
              </a:ext>
            </a:extLst>
          </p:cNvPr>
          <p:cNvSpPr>
            <a:spLocks noGrp="1"/>
          </p:cNvSpPr>
          <p:nvPr>
            <p:ph type="title"/>
          </p:nvPr>
        </p:nvSpPr>
        <p:spPr>
          <a:xfrm>
            <a:off x="726434" y="136525"/>
            <a:ext cx="10515600" cy="929390"/>
          </a:xfrm>
        </p:spPr>
        <p:txBody>
          <a:bodyPr>
            <a:normAutofit/>
          </a:bodyPr>
          <a:lstStyle/>
          <a:p>
            <a:r>
              <a:rPr lang="en-ZA" sz="4000" dirty="0">
                <a:latin typeface="Arial" panose="020B0604020202020204" pitchFamily="34" charset="0"/>
                <a:cs typeface="Arial" panose="020B0604020202020204" pitchFamily="34" charset="0"/>
              </a:rPr>
              <a:t>Group Structure</a:t>
            </a:r>
          </a:p>
        </p:txBody>
      </p:sp>
      <p:sp>
        <p:nvSpPr>
          <p:cNvPr id="4" name="Slide Number Placeholder 3">
            <a:extLst>
              <a:ext uri="{FF2B5EF4-FFF2-40B4-BE49-F238E27FC236}">
                <a16:creationId xmlns:a16="http://schemas.microsoft.com/office/drawing/2014/main" xmlns="" id="{FB1DD67E-2136-6256-6CCB-89E00F3662FE}"/>
              </a:ext>
            </a:extLst>
          </p:cNvPr>
          <p:cNvSpPr>
            <a:spLocks noGrp="1"/>
          </p:cNvSpPr>
          <p:nvPr>
            <p:ph type="sldNum" sz="quarter" idx="12"/>
          </p:nvPr>
        </p:nvSpPr>
        <p:spPr/>
        <p:txBody>
          <a:bodyPr/>
          <a:lstStyle/>
          <a:p>
            <a:fld id="{F0E3592F-A09C-6541-A97C-F9AE21E83754}" type="slidenum">
              <a:rPr lang="en-US" smtClean="0"/>
              <a:pPr/>
              <a:t>7</a:t>
            </a:fld>
            <a:endParaRPr lang="en-US" dirty="0"/>
          </a:p>
        </p:txBody>
      </p:sp>
      <p:sp>
        <p:nvSpPr>
          <p:cNvPr id="5" name="Footer Placeholder 4">
            <a:extLst>
              <a:ext uri="{FF2B5EF4-FFF2-40B4-BE49-F238E27FC236}">
                <a16:creationId xmlns:a16="http://schemas.microsoft.com/office/drawing/2014/main" xmlns="" id="{F48F7A91-514C-B843-C826-FB7E7C43C83B}"/>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pic>
        <p:nvPicPr>
          <p:cNvPr id="11" name="Picture 10">
            <a:extLst>
              <a:ext uri="{FF2B5EF4-FFF2-40B4-BE49-F238E27FC236}">
                <a16:creationId xmlns:a16="http://schemas.microsoft.com/office/drawing/2014/main" xmlns="" id="{11BE466D-4458-E839-44D1-97866A8A627D}"/>
              </a:ext>
            </a:extLst>
          </p:cNvPr>
          <p:cNvPicPr>
            <a:picLocks noChangeAspect="1"/>
          </p:cNvPicPr>
          <p:nvPr/>
        </p:nvPicPr>
        <p:blipFill>
          <a:blip r:embed="rId2"/>
          <a:stretch>
            <a:fillRect/>
          </a:stretch>
        </p:blipFill>
        <p:spPr>
          <a:xfrm>
            <a:off x="2224131" y="913217"/>
            <a:ext cx="8268984" cy="5338202"/>
          </a:xfrm>
          <a:prstGeom prst="rect">
            <a:avLst/>
          </a:prstGeom>
        </p:spPr>
      </p:pic>
    </p:spTree>
    <p:extLst>
      <p:ext uri="{BB962C8B-B14F-4D97-AF65-F5344CB8AC3E}">
        <p14:creationId xmlns:p14="http://schemas.microsoft.com/office/powerpoint/2010/main" xmlns="" val="14556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A6E13B7A-E3B0-D1D6-9672-40D11F63AAD1}"/>
              </a:ext>
            </a:extLst>
          </p:cNvPr>
          <p:cNvSpPr>
            <a:spLocks noGrp="1"/>
          </p:cNvSpPr>
          <p:nvPr>
            <p:ph type="title"/>
          </p:nvPr>
        </p:nvSpPr>
        <p:spPr>
          <a:xfrm>
            <a:off x="838199" y="915260"/>
            <a:ext cx="11138941" cy="2852737"/>
          </a:xfrm>
        </p:spPr>
        <p:txBody>
          <a:bodyPr>
            <a:normAutofit/>
          </a:bodyPr>
          <a:lstStyle/>
          <a:p>
            <a:r>
              <a:rPr lang="en-US" sz="4800" dirty="0">
                <a:latin typeface="Arial" panose="020B0604020202020204" pitchFamily="34" charset="0"/>
                <a:cs typeface="Arial" panose="020B0604020202020204" pitchFamily="34" charset="0"/>
              </a:rPr>
              <a:t>Performance Highlights – FY2021/22</a:t>
            </a:r>
            <a:endParaRPr lang="en-ZA" sz="4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3C8AA570-0355-9D58-A0F3-B9B0CD8CDF4A}"/>
              </a:ext>
            </a:extLst>
          </p:cNvPr>
          <p:cNvSpPr>
            <a:spLocks noGrp="1"/>
          </p:cNvSpPr>
          <p:nvPr>
            <p:ph type="sldNum" sz="quarter" idx="12"/>
          </p:nvPr>
        </p:nvSpPr>
        <p:spPr/>
        <p:txBody>
          <a:bodyPr/>
          <a:lstStyle/>
          <a:p>
            <a:fld id="{F0E3592F-A09C-6541-A97C-F9AE21E83754}" type="slidenum">
              <a:rPr lang="en-US" smtClean="0"/>
              <a:pPr/>
              <a:t>8</a:t>
            </a:fld>
            <a:endParaRPr lang="en-US" dirty="0"/>
          </a:p>
        </p:txBody>
      </p:sp>
      <p:sp>
        <p:nvSpPr>
          <p:cNvPr id="5" name="Footer Placeholder 4">
            <a:extLst>
              <a:ext uri="{FF2B5EF4-FFF2-40B4-BE49-F238E27FC236}">
                <a16:creationId xmlns:a16="http://schemas.microsoft.com/office/drawing/2014/main" xmlns="" id="{DC4A8B76-C734-8DB8-D6F2-CD7181F3DE48}"/>
              </a:ext>
            </a:extLst>
          </p:cNvPr>
          <p:cNvSpPr>
            <a:spLocks noGrp="1"/>
          </p:cNvSpPr>
          <p:nvPr>
            <p:ph type="ftr" sz="quarter" idx="11"/>
          </p:nvPr>
        </p:nvSpPr>
        <p:spPr/>
        <p:txBody>
          <a:bodyPr/>
          <a:lstStyle/>
          <a:p>
            <a:r>
              <a:rPr lang="en-US" b="1" dirty="0">
                <a:latin typeface="Gill Sans" panose="020B0502020104020203" pitchFamily="34" charset="-79"/>
                <a:cs typeface="Gill Sans" panose="020B0502020104020203" pitchFamily="34" charset="-79"/>
              </a:rPr>
              <a:t>sefa</a:t>
            </a:r>
            <a:r>
              <a:rPr lang="en-US" dirty="0"/>
              <a:t> Annual Report | 2022</a:t>
            </a:r>
          </a:p>
        </p:txBody>
      </p:sp>
    </p:spTree>
    <p:extLst>
      <p:ext uri="{BB962C8B-B14F-4D97-AF65-F5344CB8AC3E}">
        <p14:creationId xmlns:p14="http://schemas.microsoft.com/office/powerpoint/2010/main" xmlns="" val="268050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xmlns="" id="{6F628A09-44F0-3C4B-D73E-468D3F82EA81}"/>
              </a:ext>
            </a:extLst>
          </p:cNvPr>
          <p:cNvSpPr/>
          <p:nvPr/>
        </p:nvSpPr>
        <p:spPr>
          <a:xfrm>
            <a:off x="5308657" y="929182"/>
            <a:ext cx="6635328" cy="5427168"/>
          </a:xfrm>
          <a:prstGeom prst="rect">
            <a:avLst/>
          </a:prstGeom>
          <a:noFill/>
          <a:ln>
            <a:solidFill>
              <a:srgbClr val="007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Rectangle 100">
            <a:extLst>
              <a:ext uri="{FF2B5EF4-FFF2-40B4-BE49-F238E27FC236}">
                <a16:creationId xmlns:a16="http://schemas.microsoft.com/office/drawing/2014/main" xmlns="" id="{2065B86F-84CF-9EC5-4B28-5CE71034CFBB}"/>
              </a:ext>
            </a:extLst>
          </p:cNvPr>
          <p:cNvSpPr/>
          <p:nvPr/>
        </p:nvSpPr>
        <p:spPr>
          <a:xfrm>
            <a:off x="0" y="929182"/>
            <a:ext cx="5159225" cy="5427168"/>
          </a:xfrm>
          <a:prstGeom prst="rect">
            <a:avLst/>
          </a:prstGeom>
          <a:noFill/>
          <a:ln>
            <a:solidFill>
              <a:srgbClr val="EE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xmlns="" id="{1C140029-10CB-B73C-0951-9241F22CE3B0}"/>
              </a:ext>
            </a:extLst>
          </p:cNvPr>
          <p:cNvSpPr>
            <a:spLocks noGrp="1"/>
          </p:cNvSpPr>
          <p:nvPr>
            <p:ph type="title"/>
          </p:nvPr>
        </p:nvSpPr>
        <p:spPr>
          <a:xfrm>
            <a:off x="248016" y="27582"/>
            <a:ext cx="11804260" cy="782279"/>
          </a:xfrm>
        </p:spPr>
        <p:txBody>
          <a:bodyPr>
            <a:normAutofit/>
          </a:bodyPr>
          <a:lstStyle/>
          <a:p>
            <a:r>
              <a:rPr lang="en-ZA" sz="4000" dirty="0">
                <a:latin typeface="Arial" panose="020B0604020202020204" pitchFamily="34" charset="0"/>
                <a:cs typeface="Arial" panose="020B0604020202020204" pitchFamily="34" charset="0"/>
              </a:rPr>
              <a:t>Performance Highlights (2021/22)</a:t>
            </a:r>
          </a:p>
        </p:txBody>
      </p:sp>
      <p:sp>
        <p:nvSpPr>
          <p:cNvPr id="4" name="Slide Number Placeholder 3">
            <a:extLst>
              <a:ext uri="{FF2B5EF4-FFF2-40B4-BE49-F238E27FC236}">
                <a16:creationId xmlns:a16="http://schemas.microsoft.com/office/drawing/2014/main" xmlns="" id="{201D1B91-63B2-305E-AE82-137241ECAB72}"/>
              </a:ext>
            </a:extLst>
          </p:cNvPr>
          <p:cNvSpPr>
            <a:spLocks noGrp="1"/>
          </p:cNvSpPr>
          <p:nvPr>
            <p:ph type="sldNum" sz="quarter" idx="12"/>
          </p:nvPr>
        </p:nvSpPr>
        <p:spPr/>
        <p:txBody>
          <a:bodyPr/>
          <a:lstStyle/>
          <a:p>
            <a:fld id="{F0E3592F-A09C-6541-A97C-F9AE21E83754}" type="slidenum">
              <a:rPr lang="en-US" smtClean="0"/>
              <a:pPr/>
              <a:t>9</a:t>
            </a:fld>
            <a:endParaRPr lang="en-US" dirty="0"/>
          </a:p>
        </p:txBody>
      </p:sp>
      <p:sp>
        <p:nvSpPr>
          <p:cNvPr id="5" name="Footer Placeholder 4">
            <a:extLst>
              <a:ext uri="{FF2B5EF4-FFF2-40B4-BE49-F238E27FC236}">
                <a16:creationId xmlns:a16="http://schemas.microsoft.com/office/drawing/2014/main" xmlns="" id="{3D26A7B4-64BD-5431-F59E-782C27F1D64B}"/>
              </a:ext>
            </a:extLst>
          </p:cNvPr>
          <p:cNvSpPr>
            <a:spLocks noGrp="1"/>
          </p:cNvSpPr>
          <p:nvPr>
            <p:ph type="ftr" sz="quarter" idx="11"/>
          </p:nvPr>
        </p:nvSpPr>
        <p:spPr/>
        <p:txBody>
          <a:bodyPr/>
          <a:lstStyle/>
          <a:p>
            <a:r>
              <a:rPr lang="en-US" b="1">
                <a:latin typeface="Gill Sans" panose="020B0502020104020203" pitchFamily="34" charset="-79"/>
                <a:cs typeface="Gill Sans" panose="020B0502020104020203" pitchFamily="34" charset="-79"/>
              </a:rPr>
              <a:t>sefa</a:t>
            </a:r>
            <a:r>
              <a:rPr lang="en-US"/>
              <a:t> Annual Report | 2022</a:t>
            </a:r>
            <a:endParaRPr lang="en-US" dirty="0"/>
          </a:p>
        </p:txBody>
      </p:sp>
      <p:grpSp>
        <p:nvGrpSpPr>
          <p:cNvPr id="6" name="Google Shape;918;p26">
            <a:extLst>
              <a:ext uri="{FF2B5EF4-FFF2-40B4-BE49-F238E27FC236}">
                <a16:creationId xmlns:a16="http://schemas.microsoft.com/office/drawing/2014/main" xmlns="" id="{0105FC5B-F8B6-503E-3AE5-2CDBD5D63A61}"/>
              </a:ext>
            </a:extLst>
          </p:cNvPr>
          <p:cNvGrpSpPr/>
          <p:nvPr/>
        </p:nvGrpSpPr>
        <p:grpSpPr>
          <a:xfrm rot="21224300">
            <a:off x="236440" y="2938561"/>
            <a:ext cx="2355240" cy="1167907"/>
            <a:chOff x="1348528" y="863383"/>
            <a:chExt cx="1766430" cy="1616843"/>
          </a:xfrm>
          <a:solidFill>
            <a:schemeClr val="bg1">
              <a:lumMod val="85000"/>
            </a:schemeClr>
          </a:solidFill>
          <a:effectLst>
            <a:outerShdw blurRad="50800" dist="76200" dir="2700000" algn="tl" rotWithShape="0">
              <a:prstClr val="black">
                <a:alpha val="40000"/>
              </a:prstClr>
            </a:outerShdw>
          </a:effectLst>
        </p:grpSpPr>
        <p:sp>
          <p:nvSpPr>
            <p:cNvPr id="7" name="Google Shape;919;p26">
              <a:extLst>
                <a:ext uri="{FF2B5EF4-FFF2-40B4-BE49-F238E27FC236}">
                  <a16:creationId xmlns:a16="http://schemas.microsoft.com/office/drawing/2014/main" xmlns="" id="{1B803426-4E0C-A48B-BA0E-1FCA9A5B1DA9}"/>
                </a:ext>
              </a:extLst>
            </p:cNvPr>
            <p:cNvSpPr/>
            <p:nvPr/>
          </p:nvSpPr>
          <p:spPr>
            <a:xfrm>
              <a:off x="1348528" y="863383"/>
              <a:ext cx="1766430" cy="1616843"/>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15" name="Google Shape;927;p26">
              <a:extLst>
                <a:ext uri="{FF2B5EF4-FFF2-40B4-BE49-F238E27FC236}">
                  <a16:creationId xmlns:a16="http://schemas.microsoft.com/office/drawing/2014/main" xmlns="" id="{D0B2DDC5-746C-93F7-1A72-3D52173F61DE}"/>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20" name="Google Shape;932;p26">
              <a:extLst>
                <a:ext uri="{FF2B5EF4-FFF2-40B4-BE49-F238E27FC236}">
                  <a16:creationId xmlns:a16="http://schemas.microsoft.com/office/drawing/2014/main" xmlns="" id="{0D820E60-8F17-432B-E240-BAC25940DD2B}"/>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22" name="Google Shape;934;p26">
              <a:extLst>
                <a:ext uri="{FF2B5EF4-FFF2-40B4-BE49-F238E27FC236}">
                  <a16:creationId xmlns:a16="http://schemas.microsoft.com/office/drawing/2014/main" xmlns="" id="{E64B0040-BC65-405F-0AB0-E693AF4AE6D7}"/>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23" name="Google Shape;935;p26">
              <a:extLst>
                <a:ext uri="{FF2B5EF4-FFF2-40B4-BE49-F238E27FC236}">
                  <a16:creationId xmlns:a16="http://schemas.microsoft.com/office/drawing/2014/main" xmlns="" id="{A18F97A9-D758-D2C3-23D7-D8D3644A9BA0}"/>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24" name="Google Shape;936;p26">
              <a:extLst>
                <a:ext uri="{FF2B5EF4-FFF2-40B4-BE49-F238E27FC236}">
                  <a16:creationId xmlns:a16="http://schemas.microsoft.com/office/drawing/2014/main" xmlns="" id="{C87BC202-8ECE-BE60-1467-9E1509D7C420}"/>
                </a:ext>
              </a:extLst>
            </p:cNvPr>
            <p:cNvGrpSpPr/>
            <p:nvPr/>
          </p:nvGrpSpPr>
          <p:grpSpPr>
            <a:xfrm rot="371642">
              <a:off x="1506154" y="1301001"/>
              <a:ext cx="1566367" cy="933952"/>
              <a:chOff x="7561969" y="2806250"/>
              <a:chExt cx="1566307" cy="933917"/>
            </a:xfrm>
            <a:grpFill/>
          </p:grpSpPr>
          <p:sp>
            <p:nvSpPr>
              <p:cNvPr id="25" name="Google Shape;937;p26">
                <a:extLst>
                  <a:ext uri="{FF2B5EF4-FFF2-40B4-BE49-F238E27FC236}">
                    <a16:creationId xmlns:a16="http://schemas.microsoft.com/office/drawing/2014/main" xmlns="" id="{E3A26C0A-033A-705B-22C6-9C97512706D1}"/>
                  </a:ext>
                </a:extLst>
              </p:cNvPr>
              <p:cNvSpPr txBox="1"/>
              <p:nvPr/>
            </p:nvSpPr>
            <p:spPr>
              <a:xfrm>
                <a:off x="7561969" y="2806250"/>
                <a:ext cx="1566307" cy="552427"/>
              </a:xfrm>
              <a:prstGeom prst="rect">
                <a:avLst/>
              </a:prstGeom>
              <a:grpFill/>
              <a:ln>
                <a:noFill/>
              </a:ln>
            </p:spPr>
            <p:txBody>
              <a:bodyPr spcFirstLastPara="1" wrap="square" lIns="121900" tIns="121900" rIns="121900" bIns="121900" anchor="ctr" anchorCtr="0">
                <a:noAutofit/>
              </a:bodyPr>
              <a:lstStyle/>
              <a:p>
                <a:pPr algn="ctr"/>
                <a:r>
                  <a:rPr lang="en-US" sz="2400" b="1" dirty="0">
                    <a:solidFill>
                      <a:srgbClr val="EE5B00"/>
                    </a:solidFill>
                    <a:latin typeface="Arial" panose="020B0604020202020204" pitchFamily="34" charset="0"/>
                    <a:ea typeface="Fira Sans"/>
                    <a:cs typeface="Arial" panose="020B0604020202020204" pitchFamily="34" charset="0"/>
                    <a:sym typeface="Fira Sans"/>
                  </a:rPr>
                  <a:t>R2.5 billion</a:t>
                </a:r>
                <a:endParaRPr sz="2267" b="1" dirty="0">
                  <a:solidFill>
                    <a:srgbClr val="EE5B0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6" name="Google Shape;938;p26">
                <a:extLst>
                  <a:ext uri="{FF2B5EF4-FFF2-40B4-BE49-F238E27FC236}">
                    <a16:creationId xmlns:a16="http://schemas.microsoft.com/office/drawing/2014/main" xmlns="" id="{17E4F854-2000-ABCE-1C5A-FDDDF10CCE6C}"/>
                  </a:ext>
                </a:extLst>
              </p:cNvPr>
              <p:cNvSpPr txBox="1"/>
              <p:nvPr/>
            </p:nvSpPr>
            <p:spPr>
              <a:xfrm>
                <a:off x="7804661" y="3339088"/>
                <a:ext cx="1244838" cy="401079"/>
              </a:xfrm>
              <a:prstGeom prst="rect">
                <a:avLst/>
              </a:prstGeom>
              <a:grpFill/>
              <a:ln>
                <a:noFill/>
              </a:ln>
            </p:spPr>
            <p:txBody>
              <a:bodyPr spcFirstLastPara="1" wrap="square" lIns="121900" tIns="121900" rIns="121900" bIns="121900" anchor="t" anchorCtr="0">
                <a:noAutofit/>
              </a:bodyPr>
              <a:lstStyle/>
              <a:p>
                <a:pPr algn="ctr"/>
                <a:r>
                  <a:rPr lang="en-US" sz="1600" b="1" dirty="0">
                    <a:latin typeface="Arial" panose="020B0604020202020204" pitchFamily="34" charset="0"/>
                    <a:ea typeface="Fira Sans"/>
                    <a:cs typeface="Arial" panose="020B0604020202020204" pitchFamily="34" charset="0"/>
                    <a:sym typeface="Fira Sans"/>
                  </a:rPr>
                  <a:t>Approvals</a:t>
                </a:r>
              </a:p>
            </p:txBody>
          </p:sp>
        </p:grpSp>
      </p:grpSp>
      <p:grpSp>
        <p:nvGrpSpPr>
          <p:cNvPr id="27" name="Google Shape;918;p26">
            <a:extLst>
              <a:ext uri="{FF2B5EF4-FFF2-40B4-BE49-F238E27FC236}">
                <a16:creationId xmlns:a16="http://schemas.microsoft.com/office/drawing/2014/main" xmlns="" id="{F270C2C0-599C-DAD6-2C43-EAEBA51DB0E6}"/>
              </a:ext>
            </a:extLst>
          </p:cNvPr>
          <p:cNvGrpSpPr/>
          <p:nvPr/>
        </p:nvGrpSpPr>
        <p:grpSpPr>
          <a:xfrm rot="21224300">
            <a:off x="2583863" y="2895149"/>
            <a:ext cx="2290461" cy="1161822"/>
            <a:chOff x="1189537" y="788718"/>
            <a:chExt cx="1883697" cy="1891393"/>
          </a:xfrm>
          <a:solidFill>
            <a:schemeClr val="bg1">
              <a:lumMod val="85000"/>
            </a:schemeClr>
          </a:solidFill>
          <a:effectLst>
            <a:outerShdw blurRad="50800" dist="76200" dir="2700000" algn="tl" rotWithShape="0">
              <a:prstClr val="black">
                <a:alpha val="40000"/>
              </a:prstClr>
            </a:outerShdw>
          </a:effectLst>
        </p:grpSpPr>
        <p:sp>
          <p:nvSpPr>
            <p:cNvPr id="28" name="Google Shape;919;p26">
              <a:extLst>
                <a:ext uri="{FF2B5EF4-FFF2-40B4-BE49-F238E27FC236}">
                  <a16:creationId xmlns:a16="http://schemas.microsoft.com/office/drawing/2014/main" xmlns="" id="{A7ACC39C-03D4-CB17-8D64-84DB50E16A38}"/>
                </a:ext>
              </a:extLst>
            </p:cNvPr>
            <p:cNvSpPr/>
            <p:nvPr/>
          </p:nvSpPr>
          <p:spPr>
            <a:xfrm>
              <a:off x="1189537" y="788718"/>
              <a:ext cx="1883697" cy="1891393"/>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29" name="Google Shape;927;p26">
              <a:extLst>
                <a:ext uri="{FF2B5EF4-FFF2-40B4-BE49-F238E27FC236}">
                  <a16:creationId xmlns:a16="http://schemas.microsoft.com/office/drawing/2014/main" xmlns="" id="{FE2C8006-52B9-4BDB-FDAE-5537E99D61FE}"/>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30" name="Google Shape;932;p26">
              <a:extLst>
                <a:ext uri="{FF2B5EF4-FFF2-40B4-BE49-F238E27FC236}">
                  <a16:creationId xmlns:a16="http://schemas.microsoft.com/office/drawing/2014/main" xmlns="" id="{3059CC27-D85E-D2AA-9BB0-6AE4466A5700}"/>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31" name="Google Shape;934;p26">
              <a:extLst>
                <a:ext uri="{FF2B5EF4-FFF2-40B4-BE49-F238E27FC236}">
                  <a16:creationId xmlns:a16="http://schemas.microsoft.com/office/drawing/2014/main" xmlns="" id="{45622F3B-1D4B-FB24-8F83-DBD95DEE4F04}"/>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32" name="Google Shape;935;p26">
              <a:extLst>
                <a:ext uri="{FF2B5EF4-FFF2-40B4-BE49-F238E27FC236}">
                  <a16:creationId xmlns:a16="http://schemas.microsoft.com/office/drawing/2014/main" xmlns="" id="{761E437E-5B74-7D5D-5E6C-07A32AC52ABA}"/>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33" name="Google Shape;936;p26">
              <a:extLst>
                <a:ext uri="{FF2B5EF4-FFF2-40B4-BE49-F238E27FC236}">
                  <a16:creationId xmlns:a16="http://schemas.microsoft.com/office/drawing/2014/main" xmlns="" id="{8CF576D9-EE93-5B23-107F-3E042F89EDDD}"/>
                </a:ext>
              </a:extLst>
            </p:cNvPr>
            <p:cNvGrpSpPr/>
            <p:nvPr/>
          </p:nvGrpSpPr>
          <p:grpSpPr>
            <a:xfrm rot="371642">
              <a:off x="1340020" y="1227538"/>
              <a:ext cx="1652379" cy="1384101"/>
              <a:chOff x="7412920" y="2745188"/>
              <a:chExt cx="1652316" cy="1384049"/>
            </a:xfrm>
            <a:grpFill/>
          </p:grpSpPr>
          <p:sp>
            <p:nvSpPr>
              <p:cNvPr id="34" name="Google Shape;937;p26">
                <a:extLst>
                  <a:ext uri="{FF2B5EF4-FFF2-40B4-BE49-F238E27FC236}">
                    <a16:creationId xmlns:a16="http://schemas.microsoft.com/office/drawing/2014/main" xmlns="" id="{DF269978-B855-72BA-8355-B208421F6FF2}"/>
                  </a:ext>
                </a:extLst>
              </p:cNvPr>
              <p:cNvSpPr txBox="1"/>
              <p:nvPr/>
            </p:nvSpPr>
            <p:spPr>
              <a:xfrm>
                <a:off x="7412920" y="2745188"/>
                <a:ext cx="1652316" cy="408167"/>
              </a:xfrm>
              <a:prstGeom prst="rect">
                <a:avLst/>
              </a:prstGeom>
              <a:grpFill/>
              <a:ln>
                <a:noFill/>
              </a:ln>
            </p:spPr>
            <p:txBody>
              <a:bodyPr spcFirstLastPara="1" wrap="square" lIns="121900" tIns="121900" rIns="121900" bIns="121900" anchor="ctr" anchorCtr="0">
                <a:noAutofit/>
              </a:bodyPr>
              <a:lstStyle/>
              <a:p>
                <a:pPr algn="ctr"/>
                <a:r>
                  <a:rPr lang="en-US" sz="2400" b="1" dirty="0">
                    <a:solidFill>
                      <a:srgbClr val="EE5B00"/>
                    </a:solidFill>
                    <a:latin typeface="Arial" panose="020B0604020202020204" pitchFamily="34" charset="0"/>
                    <a:ea typeface="Fira Sans"/>
                    <a:cs typeface="Arial" panose="020B0604020202020204" pitchFamily="34" charset="0"/>
                    <a:sym typeface="Fira Sans"/>
                  </a:rPr>
                  <a:t>R2.3 billion</a:t>
                </a:r>
                <a:endParaRPr sz="2267" b="1" dirty="0">
                  <a:solidFill>
                    <a:srgbClr val="EE5B0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35" name="Google Shape;938;p26">
                <a:extLst>
                  <a:ext uri="{FF2B5EF4-FFF2-40B4-BE49-F238E27FC236}">
                    <a16:creationId xmlns:a16="http://schemas.microsoft.com/office/drawing/2014/main" xmlns="" id="{A3EF78BE-E9D0-1393-0831-475CEBA71D4C}"/>
                  </a:ext>
                </a:extLst>
              </p:cNvPr>
              <p:cNvSpPr txBox="1"/>
              <p:nvPr/>
            </p:nvSpPr>
            <p:spPr>
              <a:xfrm>
                <a:off x="7415339" y="3364238"/>
                <a:ext cx="1632600" cy="764999"/>
              </a:xfrm>
              <a:prstGeom prst="rect">
                <a:avLst/>
              </a:prstGeom>
              <a:grpFill/>
              <a:ln>
                <a:noFill/>
              </a:ln>
            </p:spPr>
            <p:txBody>
              <a:bodyPr spcFirstLastPara="1" wrap="square" lIns="121900" tIns="121900" rIns="121900" bIns="121900" anchor="t" anchorCtr="0">
                <a:noAutofit/>
              </a:bodyPr>
              <a:lstStyle/>
              <a:p>
                <a:pPr algn="ctr"/>
                <a:r>
                  <a:rPr lang="en-US" sz="1600" b="1" dirty="0">
                    <a:latin typeface="Arial" panose="020B0604020202020204" pitchFamily="34" charset="0"/>
                    <a:ea typeface="Fira Sans"/>
                    <a:cs typeface="Arial" panose="020B0604020202020204" pitchFamily="34" charset="0"/>
                    <a:sym typeface="Fira Sans"/>
                  </a:rPr>
                  <a:t>Disbursements</a:t>
                </a:r>
              </a:p>
            </p:txBody>
          </p:sp>
        </p:grpSp>
      </p:grpSp>
      <p:grpSp>
        <p:nvGrpSpPr>
          <p:cNvPr id="17" name="Google Shape;918;p26">
            <a:extLst>
              <a:ext uri="{FF2B5EF4-FFF2-40B4-BE49-F238E27FC236}">
                <a16:creationId xmlns:a16="http://schemas.microsoft.com/office/drawing/2014/main" xmlns="" id="{76DF3EF7-7BF8-B645-0CC8-93E2400B3D0C}"/>
              </a:ext>
            </a:extLst>
          </p:cNvPr>
          <p:cNvGrpSpPr/>
          <p:nvPr/>
        </p:nvGrpSpPr>
        <p:grpSpPr>
          <a:xfrm rot="21224300">
            <a:off x="250674" y="4265851"/>
            <a:ext cx="2355240" cy="1701842"/>
            <a:chOff x="1346505" y="1079438"/>
            <a:chExt cx="1766430" cy="1276381"/>
          </a:xfrm>
          <a:solidFill>
            <a:schemeClr val="bg1">
              <a:lumMod val="85000"/>
            </a:schemeClr>
          </a:solidFill>
          <a:effectLst>
            <a:outerShdw blurRad="50800" dist="76200" dir="2700000" algn="tl" rotWithShape="0">
              <a:prstClr val="black">
                <a:alpha val="40000"/>
              </a:prstClr>
            </a:outerShdw>
          </a:effectLst>
        </p:grpSpPr>
        <p:sp>
          <p:nvSpPr>
            <p:cNvPr id="18" name="Google Shape;919;p26">
              <a:extLst>
                <a:ext uri="{FF2B5EF4-FFF2-40B4-BE49-F238E27FC236}">
                  <a16:creationId xmlns:a16="http://schemas.microsoft.com/office/drawing/2014/main" xmlns="" id="{7910F23B-95EF-9421-B156-5E5924416320}"/>
                </a:ext>
              </a:extLst>
            </p:cNvPr>
            <p:cNvSpPr/>
            <p:nvPr/>
          </p:nvSpPr>
          <p:spPr>
            <a:xfrm>
              <a:off x="1346505" y="1217157"/>
              <a:ext cx="1766430" cy="1138662"/>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19" name="Google Shape;927;p26">
              <a:extLst>
                <a:ext uri="{FF2B5EF4-FFF2-40B4-BE49-F238E27FC236}">
                  <a16:creationId xmlns:a16="http://schemas.microsoft.com/office/drawing/2014/main" xmlns="" id="{101823F4-4BE2-C4BB-CA42-5CA4B902E38A}"/>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21" name="Google Shape;932;p26">
              <a:extLst>
                <a:ext uri="{FF2B5EF4-FFF2-40B4-BE49-F238E27FC236}">
                  <a16:creationId xmlns:a16="http://schemas.microsoft.com/office/drawing/2014/main" xmlns="" id="{65E30D12-4F2C-C50A-0253-CE9695EBA5FC}"/>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45" name="Google Shape;934;p26">
              <a:extLst>
                <a:ext uri="{FF2B5EF4-FFF2-40B4-BE49-F238E27FC236}">
                  <a16:creationId xmlns:a16="http://schemas.microsoft.com/office/drawing/2014/main" xmlns="" id="{0C43B81E-5FB3-84E3-A03C-0DD6991F2662}"/>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55" name="Google Shape;935;p26">
              <a:extLst>
                <a:ext uri="{FF2B5EF4-FFF2-40B4-BE49-F238E27FC236}">
                  <a16:creationId xmlns:a16="http://schemas.microsoft.com/office/drawing/2014/main" xmlns="" id="{78F0F38C-57CD-C72A-A9ED-341A0D0F6DEB}"/>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56" name="Google Shape;936;p26">
              <a:extLst>
                <a:ext uri="{FF2B5EF4-FFF2-40B4-BE49-F238E27FC236}">
                  <a16:creationId xmlns:a16="http://schemas.microsoft.com/office/drawing/2014/main" xmlns="" id="{7990E436-DE74-AD3E-52A2-A6F799B79A36}"/>
                </a:ext>
              </a:extLst>
            </p:cNvPr>
            <p:cNvGrpSpPr/>
            <p:nvPr/>
          </p:nvGrpSpPr>
          <p:grpSpPr>
            <a:xfrm rot="371642">
              <a:off x="1427142" y="1317314"/>
              <a:ext cx="1632662" cy="856963"/>
              <a:chOff x="7480838" y="2827640"/>
              <a:chExt cx="1632600" cy="856931"/>
            </a:xfrm>
            <a:grpFill/>
          </p:grpSpPr>
          <p:sp>
            <p:nvSpPr>
              <p:cNvPr id="57" name="Google Shape;937;p26">
                <a:extLst>
                  <a:ext uri="{FF2B5EF4-FFF2-40B4-BE49-F238E27FC236}">
                    <a16:creationId xmlns:a16="http://schemas.microsoft.com/office/drawing/2014/main" xmlns="" id="{5F47F5FB-7E8C-53D5-F78C-DF49C0ED492F}"/>
                  </a:ext>
                </a:extLst>
              </p:cNvPr>
              <p:cNvSpPr txBox="1"/>
              <p:nvPr/>
            </p:nvSpPr>
            <p:spPr>
              <a:xfrm>
                <a:off x="7480838" y="2827640"/>
                <a:ext cx="1632600" cy="429600"/>
              </a:xfrm>
              <a:prstGeom prst="rect">
                <a:avLst/>
              </a:prstGeom>
              <a:grpFill/>
              <a:ln>
                <a:noFill/>
              </a:ln>
            </p:spPr>
            <p:txBody>
              <a:bodyPr spcFirstLastPara="1" wrap="square" lIns="121900" tIns="121900" rIns="121900" bIns="121900" anchor="ctr" anchorCtr="0">
                <a:noAutofit/>
              </a:bodyPr>
              <a:lstStyle/>
              <a:p>
                <a:pPr algn="ctr"/>
                <a:r>
                  <a:rPr lang="en-US" sz="2400" b="1" dirty="0">
                    <a:solidFill>
                      <a:srgbClr val="EE5B00"/>
                    </a:solidFill>
                    <a:latin typeface="Arial" panose="020B0604020202020204" pitchFamily="34" charset="0"/>
                    <a:ea typeface="Fira Sans"/>
                    <a:cs typeface="Arial" panose="020B0604020202020204" pitchFamily="34" charset="0"/>
                    <a:sym typeface="Fira Sans"/>
                  </a:rPr>
                  <a:t>76 129</a:t>
                </a:r>
                <a:endParaRPr sz="2267" b="1" dirty="0">
                  <a:solidFill>
                    <a:srgbClr val="EE5B0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58" name="Google Shape;938;p26">
                <a:extLst>
                  <a:ext uri="{FF2B5EF4-FFF2-40B4-BE49-F238E27FC236}">
                    <a16:creationId xmlns:a16="http://schemas.microsoft.com/office/drawing/2014/main" xmlns="" id="{2DB3AFEE-21F2-5A76-6D00-8FF20E911D69}"/>
                  </a:ext>
                </a:extLst>
              </p:cNvPr>
              <p:cNvSpPr txBox="1"/>
              <p:nvPr/>
            </p:nvSpPr>
            <p:spPr>
              <a:xfrm>
                <a:off x="7480838" y="3174489"/>
                <a:ext cx="1632600" cy="510082"/>
              </a:xfrm>
              <a:prstGeom prst="rect">
                <a:avLst/>
              </a:prstGeom>
              <a:grpFill/>
              <a:ln>
                <a:noFill/>
              </a:ln>
            </p:spPr>
            <p:txBody>
              <a:bodyPr spcFirstLastPara="1" wrap="square" lIns="121900" tIns="121900" rIns="121900" bIns="121900" anchor="t" anchorCtr="0">
                <a:noAutofit/>
              </a:bodyPr>
              <a:lstStyle/>
              <a:p>
                <a:pPr algn="ctr"/>
                <a:r>
                  <a:rPr lang="en-ZA" sz="1600" b="1" dirty="0">
                    <a:latin typeface="Arial" panose="020B0604020202020204" pitchFamily="34" charset="0"/>
                    <a:cs typeface="Arial" panose="020B0604020202020204" pitchFamily="34" charset="0"/>
                  </a:rPr>
                  <a:t>SMMEs and Co-operatives financed</a:t>
                </a:r>
                <a:endParaRPr lang="en-US" sz="1600" b="1" dirty="0">
                  <a:latin typeface="Arial" panose="020B0604020202020204" pitchFamily="34" charset="0"/>
                  <a:ea typeface="Fira Sans"/>
                  <a:cs typeface="Arial" panose="020B0604020202020204" pitchFamily="34" charset="0"/>
                  <a:sym typeface="Fira Sans"/>
                </a:endParaRPr>
              </a:p>
            </p:txBody>
          </p:sp>
        </p:grpSp>
      </p:grpSp>
      <p:grpSp>
        <p:nvGrpSpPr>
          <p:cNvPr id="59" name="Google Shape;918;p26">
            <a:extLst>
              <a:ext uri="{FF2B5EF4-FFF2-40B4-BE49-F238E27FC236}">
                <a16:creationId xmlns:a16="http://schemas.microsoft.com/office/drawing/2014/main" xmlns="" id="{9B94FEB5-C0BA-E4CB-EA66-C684896DA4AB}"/>
              </a:ext>
            </a:extLst>
          </p:cNvPr>
          <p:cNvGrpSpPr/>
          <p:nvPr/>
        </p:nvGrpSpPr>
        <p:grpSpPr>
          <a:xfrm rot="21224300">
            <a:off x="2628837" y="4294796"/>
            <a:ext cx="2355240" cy="1451968"/>
            <a:chOff x="1346505" y="1079438"/>
            <a:chExt cx="1766430" cy="1088976"/>
          </a:xfrm>
          <a:solidFill>
            <a:schemeClr val="bg1">
              <a:lumMod val="85000"/>
            </a:schemeClr>
          </a:solidFill>
          <a:effectLst>
            <a:outerShdw blurRad="50800" dist="76200" dir="2700000" algn="tl" rotWithShape="0">
              <a:prstClr val="black">
                <a:alpha val="40000"/>
              </a:prstClr>
            </a:outerShdw>
          </a:effectLst>
        </p:grpSpPr>
        <p:sp>
          <p:nvSpPr>
            <p:cNvPr id="60" name="Google Shape;919;p26">
              <a:extLst>
                <a:ext uri="{FF2B5EF4-FFF2-40B4-BE49-F238E27FC236}">
                  <a16:creationId xmlns:a16="http://schemas.microsoft.com/office/drawing/2014/main" xmlns="" id="{07597BA0-3BB0-270E-C32F-F737380F804B}"/>
                </a:ext>
              </a:extLst>
            </p:cNvPr>
            <p:cNvSpPr/>
            <p:nvPr/>
          </p:nvSpPr>
          <p:spPr>
            <a:xfrm>
              <a:off x="1346505" y="1186091"/>
              <a:ext cx="1766430" cy="982323"/>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61" name="Google Shape;927;p26">
              <a:extLst>
                <a:ext uri="{FF2B5EF4-FFF2-40B4-BE49-F238E27FC236}">
                  <a16:creationId xmlns:a16="http://schemas.microsoft.com/office/drawing/2014/main" xmlns="" id="{46E5D953-B3BB-1E36-24B3-C6791DC859C5}"/>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62" name="Google Shape;932;p26">
              <a:extLst>
                <a:ext uri="{FF2B5EF4-FFF2-40B4-BE49-F238E27FC236}">
                  <a16:creationId xmlns:a16="http://schemas.microsoft.com/office/drawing/2014/main" xmlns="" id="{0A09C8E9-514D-8BCC-A510-C15B6EFE0986}"/>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63" name="Google Shape;934;p26">
              <a:extLst>
                <a:ext uri="{FF2B5EF4-FFF2-40B4-BE49-F238E27FC236}">
                  <a16:creationId xmlns:a16="http://schemas.microsoft.com/office/drawing/2014/main" xmlns="" id="{5C354BE0-46C5-F83B-6E9A-31DAD2E060A5}"/>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64" name="Google Shape;935;p26">
              <a:extLst>
                <a:ext uri="{FF2B5EF4-FFF2-40B4-BE49-F238E27FC236}">
                  <a16:creationId xmlns:a16="http://schemas.microsoft.com/office/drawing/2014/main" xmlns="" id="{7D81B5F8-D2F3-49BE-CA78-9344C355E43E}"/>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65" name="Google Shape;936;p26">
              <a:extLst>
                <a:ext uri="{FF2B5EF4-FFF2-40B4-BE49-F238E27FC236}">
                  <a16:creationId xmlns:a16="http://schemas.microsoft.com/office/drawing/2014/main" xmlns="" id="{B1009F32-D844-E267-FC25-1A85D9787D20}"/>
                </a:ext>
              </a:extLst>
            </p:cNvPr>
            <p:cNvGrpSpPr/>
            <p:nvPr/>
          </p:nvGrpSpPr>
          <p:grpSpPr>
            <a:xfrm rot="371642">
              <a:off x="1432903" y="1317626"/>
              <a:ext cx="1632662" cy="750196"/>
              <a:chOff x="7480839" y="2827640"/>
              <a:chExt cx="1632600" cy="750168"/>
            </a:xfrm>
            <a:grpFill/>
          </p:grpSpPr>
          <p:sp>
            <p:nvSpPr>
              <p:cNvPr id="66" name="Google Shape;937;p26">
                <a:extLst>
                  <a:ext uri="{FF2B5EF4-FFF2-40B4-BE49-F238E27FC236}">
                    <a16:creationId xmlns:a16="http://schemas.microsoft.com/office/drawing/2014/main" xmlns="" id="{E2E94726-14F3-0203-6ED6-BA48D7DA92E9}"/>
                  </a:ext>
                </a:extLst>
              </p:cNvPr>
              <p:cNvSpPr txBox="1"/>
              <p:nvPr/>
            </p:nvSpPr>
            <p:spPr>
              <a:xfrm>
                <a:off x="7480839" y="2827640"/>
                <a:ext cx="1632600" cy="226491"/>
              </a:xfrm>
              <a:prstGeom prst="rect">
                <a:avLst/>
              </a:prstGeom>
              <a:grpFill/>
              <a:ln>
                <a:noFill/>
              </a:ln>
            </p:spPr>
            <p:txBody>
              <a:bodyPr spcFirstLastPara="1" wrap="square" lIns="121900" tIns="121900" rIns="121900" bIns="121900" anchor="ctr" anchorCtr="0">
                <a:noAutofit/>
              </a:bodyPr>
              <a:lstStyle/>
              <a:p>
                <a:pPr algn="ctr"/>
                <a:r>
                  <a:rPr lang="en-US" sz="2400" b="1" dirty="0">
                    <a:solidFill>
                      <a:srgbClr val="EE5B00"/>
                    </a:solidFill>
                    <a:latin typeface="Arial" panose="020B0604020202020204" pitchFamily="34" charset="0"/>
                    <a:ea typeface="Fira Sans"/>
                    <a:cs typeface="Arial" panose="020B0604020202020204" pitchFamily="34" charset="0"/>
                    <a:sym typeface="Fira Sans"/>
                  </a:rPr>
                  <a:t>96 589</a:t>
                </a:r>
                <a:endParaRPr sz="2267" b="1" dirty="0">
                  <a:solidFill>
                    <a:srgbClr val="EE5B0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7" name="Google Shape;938;p26">
                <a:extLst>
                  <a:ext uri="{FF2B5EF4-FFF2-40B4-BE49-F238E27FC236}">
                    <a16:creationId xmlns:a16="http://schemas.microsoft.com/office/drawing/2014/main" xmlns="" id="{B437303B-EFB8-758B-94B6-220067604C5A}"/>
                  </a:ext>
                </a:extLst>
              </p:cNvPr>
              <p:cNvSpPr txBox="1"/>
              <p:nvPr/>
            </p:nvSpPr>
            <p:spPr>
              <a:xfrm>
                <a:off x="7480839" y="3174489"/>
                <a:ext cx="1632600" cy="403319"/>
              </a:xfrm>
              <a:prstGeom prst="rect">
                <a:avLst/>
              </a:prstGeom>
              <a:grpFill/>
              <a:ln>
                <a:noFill/>
              </a:ln>
            </p:spPr>
            <p:txBody>
              <a:bodyPr spcFirstLastPara="1" wrap="square" lIns="121900" tIns="121900" rIns="121900" bIns="121900" anchor="t" anchorCtr="0">
                <a:noAutofit/>
              </a:bodyPr>
              <a:lstStyle/>
              <a:p>
                <a:pPr algn="ctr"/>
                <a:r>
                  <a:rPr lang="en-US" sz="1600" b="1" dirty="0">
                    <a:solidFill>
                      <a:schemeClr val="dk1"/>
                    </a:solidFill>
                    <a:latin typeface="Arial" panose="020B0604020202020204" pitchFamily="34" charset="0"/>
                    <a:ea typeface="Fira Sans"/>
                    <a:cs typeface="Arial" panose="020B0604020202020204" pitchFamily="34" charset="0"/>
                    <a:sym typeface="Fira Sans"/>
                  </a:rPr>
                  <a:t>Jobs facilitated</a:t>
                </a:r>
                <a:endParaRPr lang="en-US" sz="1600" b="1" dirty="0">
                  <a:latin typeface="Arial" panose="020B0604020202020204" pitchFamily="34" charset="0"/>
                  <a:ea typeface="Fira Sans"/>
                  <a:cs typeface="Arial" panose="020B0604020202020204" pitchFamily="34" charset="0"/>
                  <a:sym typeface="Fira Sans"/>
                </a:endParaRPr>
              </a:p>
            </p:txBody>
          </p:sp>
        </p:grpSp>
      </p:grpSp>
      <p:sp>
        <p:nvSpPr>
          <p:cNvPr id="8" name="TextBox 7">
            <a:extLst>
              <a:ext uri="{FF2B5EF4-FFF2-40B4-BE49-F238E27FC236}">
                <a16:creationId xmlns:a16="http://schemas.microsoft.com/office/drawing/2014/main" xmlns="" id="{2EC3C2CF-CDF9-C0D8-D8B3-29A1EBF2C3C7}"/>
              </a:ext>
            </a:extLst>
          </p:cNvPr>
          <p:cNvSpPr txBox="1"/>
          <p:nvPr/>
        </p:nvSpPr>
        <p:spPr>
          <a:xfrm>
            <a:off x="1356948" y="1517593"/>
            <a:ext cx="4375075" cy="461665"/>
          </a:xfrm>
          <a:prstGeom prst="rect">
            <a:avLst/>
          </a:prstGeom>
          <a:noFill/>
        </p:spPr>
        <p:txBody>
          <a:bodyPr wrap="square">
            <a:spAutoFit/>
          </a:bodyPr>
          <a:lstStyle/>
          <a:p>
            <a:r>
              <a:rPr lang="en-US" sz="2400" b="1" dirty="0">
                <a:solidFill>
                  <a:srgbClr val="EE5B00"/>
                </a:solidFill>
                <a:latin typeface="Arial" panose="020B0604020202020204" pitchFamily="34" charset="0"/>
                <a:cs typeface="Arial" panose="020B0604020202020204" pitchFamily="34" charset="0"/>
              </a:rPr>
              <a:t>Loan Book Performance </a:t>
            </a:r>
            <a:endParaRPr lang="en-ZA" sz="2400" b="1" dirty="0">
              <a:solidFill>
                <a:srgbClr val="EE5B00"/>
              </a:solidFill>
            </a:endParaRPr>
          </a:p>
        </p:txBody>
      </p:sp>
      <p:sp>
        <p:nvSpPr>
          <p:cNvPr id="10" name="TextBox 9">
            <a:extLst>
              <a:ext uri="{FF2B5EF4-FFF2-40B4-BE49-F238E27FC236}">
                <a16:creationId xmlns:a16="http://schemas.microsoft.com/office/drawing/2014/main" xmlns="" id="{C275CB29-E278-7C45-C66E-48B793D1E35C}"/>
              </a:ext>
            </a:extLst>
          </p:cNvPr>
          <p:cNvSpPr txBox="1"/>
          <p:nvPr/>
        </p:nvSpPr>
        <p:spPr>
          <a:xfrm>
            <a:off x="7109181" y="1414642"/>
            <a:ext cx="5215388" cy="830997"/>
          </a:xfrm>
          <a:prstGeom prst="rect">
            <a:avLst/>
          </a:prstGeom>
          <a:noFill/>
        </p:spPr>
        <p:txBody>
          <a:bodyPr wrap="square">
            <a:spAutoFit/>
          </a:bodyPr>
          <a:lstStyle/>
          <a:p>
            <a:r>
              <a:rPr lang="en-US" sz="2400" b="1" dirty="0">
                <a:solidFill>
                  <a:srgbClr val="007400"/>
                </a:solidFill>
                <a:latin typeface="Arial" panose="020B0604020202020204" pitchFamily="34" charset="0"/>
                <a:cs typeface="Arial" panose="020B0604020202020204" pitchFamily="34" charset="0"/>
              </a:rPr>
              <a:t>Developmental Impact  </a:t>
            </a:r>
          </a:p>
          <a:p>
            <a:r>
              <a:rPr lang="en-US" sz="2400" b="1" dirty="0">
                <a:solidFill>
                  <a:srgbClr val="007400"/>
                </a:solidFill>
                <a:latin typeface="Arial" panose="020B0604020202020204" pitchFamily="34" charset="0"/>
                <a:cs typeface="Arial" panose="020B0604020202020204" pitchFamily="34" charset="0"/>
              </a:rPr>
              <a:t>(Disbursements)</a:t>
            </a:r>
            <a:endParaRPr lang="en-ZA" sz="2400" b="1" dirty="0">
              <a:solidFill>
                <a:srgbClr val="007400"/>
              </a:solidFill>
            </a:endParaRPr>
          </a:p>
        </p:txBody>
      </p:sp>
      <p:grpSp>
        <p:nvGrpSpPr>
          <p:cNvPr id="11" name="Google Shape;918;p26">
            <a:extLst>
              <a:ext uri="{FF2B5EF4-FFF2-40B4-BE49-F238E27FC236}">
                <a16:creationId xmlns:a16="http://schemas.microsoft.com/office/drawing/2014/main" xmlns="" id="{AEBCAC79-7A7C-B3C1-F93B-DC6815EA53AB}"/>
              </a:ext>
            </a:extLst>
          </p:cNvPr>
          <p:cNvGrpSpPr/>
          <p:nvPr/>
        </p:nvGrpSpPr>
        <p:grpSpPr>
          <a:xfrm rot="21224300">
            <a:off x="9719367" y="2752915"/>
            <a:ext cx="2121999" cy="1555358"/>
            <a:chOff x="1346505" y="1023575"/>
            <a:chExt cx="1766430" cy="1765668"/>
          </a:xfrm>
          <a:solidFill>
            <a:schemeClr val="bg1">
              <a:lumMod val="85000"/>
            </a:schemeClr>
          </a:solidFill>
          <a:effectLst/>
        </p:grpSpPr>
        <p:sp>
          <p:nvSpPr>
            <p:cNvPr id="12" name="Google Shape;919;p26">
              <a:extLst>
                <a:ext uri="{FF2B5EF4-FFF2-40B4-BE49-F238E27FC236}">
                  <a16:creationId xmlns:a16="http://schemas.microsoft.com/office/drawing/2014/main" xmlns="" id="{10133F90-6CCF-D1C2-07A5-D98AB782A552}"/>
                </a:ext>
              </a:extLst>
            </p:cNvPr>
            <p:cNvSpPr/>
            <p:nvPr/>
          </p:nvSpPr>
          <p:spPr>
            <a:xfrm>
              <a:off x="1346505" y="1023575"/>
              <a:ext cx="1766430" cy="1765668"/>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a:effectLst>
              <a:outerShdw blurRad="50800" dist="76200" dir="2700000" algn="tl" rotWithShape="0">
                <a:prstClr val="black">
                  <a:alpha val="40000"/>
                </a:prstClr>
              </a:outerShdw>
            </a:effectLst>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13" name="Google Shape;927;p26">
              <a:extLst>
                <a:ext uri="{FF2B5EF4-FFF2-40B4-BE49-F238E27FC236}">
                  <a16:creationId xmlns:a16="http://schemas.microsoft.com/office/drawing/2014/main" xmlns="" id="{5DA8F4D2-A3DE-99BB-640D-F3B54E5E6E9D}"/>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14" name="Google Shape;932;p26">
              <a:extLst>
                <a:ext uri="{FF2B5EF4-FFF2-40B4-BE49-F238E27FC236}">
                  <a16:creationId xmlns:a16="http://schemas.microsoft.com/office/drawing/2014/main" xmlns="" id="{3D29AFEC-500E-A6C4-DE85-D46E7C8FF741}"/>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16" name="Google Shape;934;p26">
              <a:extLst>
                <a:ext uri="{FF2B5EF4-FFF2-40B4-BE49-F238E27FC236}">
                  <a16:creationId xmlns:a16="http://schemas.microsoft.com/office/drawing/2014/main" xmlns="" id="{576C282D-7BEB-5907-48B7-A9B8E2345D3B}"/>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36" name="Google Shape;935;p26">
              <a:extLst>
                <a:ext uri="{FF2B5EF4-FFF2-40B4-BE49-F238E27FC236}">
                  <a16:creationId xmlns:a16="http://schemas.microsoft.com/office/drawing/2014/main" xmlns="" id="{84FA5423-D0DC-2AE3-61C6-611B1C9DCE65}"/>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37" name="Google Shape;936;p26">
              <a:extLst>
                <a:ext uri="{FF2B5EF4-FFF2-40B4-BE49-F238E27FC236}">
                  <a16:creationId xmlns:a16="http://schemas.microsoft.com/office/drawing/2014/main" xmlns="" id="{F6612367-ED50-9ECF-93B9-74AA7AFD38E9}"/>
                </a:ext>
              </a:extLst>
            </p:cNvPr>
            <p:cNvGrpSpPr/>
            <p:nvPr/>
          </p:nvGrpSpPr>
          <p:grpSpPr>
            <a:xfrm rot="371642">
              <a:off x="1402636" y="1313601"/>
              <a:ext cx="1588526" cy="1313600"/>
              <a:chOff x="7480838" y="2827639"/>
              <a:chExt cx="1588466" cy="1313550"/>
            </a:xfrm>
            <a:grpFill/>
          </p:grpSpPr>
          <p:sp>
            <p:nvSpPr>
              <p:cNvPr id="38" name="Google Shape;937;p26">
                <a:extLst>
                  <a:ext uri="{FF2B5EF4-FFF2-40B4-BE49-F238E27FC236}">
                    <a16:creationId xmlns:a16="http://schemas.microsoft.com/office/drawing/2014/main" xmlns="" id="{9DC83534-E714-1D36-BC39-9654AEB7FB2E}"/>
                  </a:ext>
                </a:extLst>
              </p:cNvPr>
              <p:cNvSpPr txBox="1"/>
              <p:nvPr/>
            </p:nvSpPr>
            <p:spPr>
              <a:xfrm>
                <a:off x="7480838" y="2827639"/>
                <a:ext cx="1588466" cy="429600"/>
              </a:xfrm>
              <a:prstGeom prst="rect">
                <a:avLst/>
              </a:prstGeom>
              <a:grpFill/>
              <a:ln>
                <a:noFill/>
              </a:ln>
            </p:spPr>
            <p:txBody>
              <a:bodyPr spcFirstLastPara="1" wrap="square" lIns="121900" tIns="121900" rIns="121900" bIns="121900" anchor="ctr" anchorCtr="0">
                <a:noAutofit/>
              </a:bodyPr>
              <a:lstStyle/>
              <a:p>
                <a:r>
                  <a:rPr lang="en-US" sz="2000" b="1" dirty="0">
                    <a:solidFill>
                      <a:srgbClr val="1D8E50"/>
                    </a:solidFill>
                    <a:latin typeface="Arial" panose="020B0604020202020204" pitchFamily="34" charset="0"/>
                    <a:ea typeface="Fira Sans"/>
                    <a:cs typeface="Arial" panose="020B0604020202020204" pitchFamily="34" charset="0"/>
                    <a:sym typeface="Fira Sans"/>
                  </a:rPr>
                  <a:t>R494 million</a:t>
                </a:r>
                <a:endParaRPr sz="2000" b="1" dirty="0">
                  <a:solidFill>
                    <a:srgbClr val="1D8E5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39" name="Google Shape;938;p26">
                <a:extLst>
                  <a:ext uri="{FF2B5EF4-FFF2-40B4-BE49-F238E27FC236}">
                    <a16:creationId xmlns:a16="http://schemas.microsoft.com/office/drawing/2014/main" xmlns="" id="{8CA9EBA0-0201-51CD-9727-BC83B6E74B60}"/>
                  </a:ext>
                </a:extLst>
              </p:cNvPr>
              <p:cNvSpPr txBox="1"/>
              <p:nvPr/>
            </p:nvSpPr>
            <p:spPr>
              <a:xfrm>
                <a:off x="7492334" y="3376189"/>
                <a:ext cx="1566470" cy="765000"/>
              </a:xfrm>
              <a:prstGeom prst="rect">
                <a:avLst/>
              </a:prstGeom>
              <a:grpFill/>
              <a:ln>
                <a:noFill/>
              </a:ln>
            </p:spPr>
            <p:txBody>
              <a:bodyPr spcFirstLastPara="1" wrap="square" lIns="121900" tIns="121900" rIns="121900" bIns="121900" anchor="t" anchorCtr="0">
                <a:noAutofit/>
              </a:bodyPr>
              <a:lstStyle/>
              <a:p>
                <a:pPr algn="ctr"/>
                <a:r>
                  <a:rPr lang="en-US" sz="1600" b="1">
                    <a:latin typeface="Arial" panose="020B0604020202020204" pitchFamily="34" charset="0"/>
                    <a:ea typeface="Fira Sans"/>
                    <a:cs typeface="Arial" panose="020B0604020202020204" pitchFamily="34" charset="0"/>
                    <a:sym typeface="Fira Sans"/>
                  </a:rPr>
                  <a:t>Youth-Owned Enterprises</a:t>
                </a:r>
                <a:endParaRPr lang="en-US" sz="1600" b="1" dirty="0">
                  <a:latin typeface="Arial" panose="020B0604020202020204" pitchFamily="34" charset="0"/>
                  <a:ea typeface="Fira Sans"/>
                  <a:cs typeface="Arial" panose="020B0604020202020204" pitchFamily="34" charset="0"/>
                  <a:sym typeface="Fira Sans"/>
                </a:endParaRPr>
              </a:p>
            </p:txBody>
          </p:sp>
        </p:grpSp>
      </p:grpSp>
      <p:grpSp>
        <p:nvGrpSpPr>
          <p:cNvPr id="40" name="Google Shape;918;p26">
            <a:extLst>
              <a:ext uri="{FF2B5EF4-FFF2-40B4-BE49-F238E27FC236}">
                <a16:creationId xmlns:a16="http://schemas.microsoft.com/office/drawing/2014/main" xmlns="" id="{45F3E31F-E0E9-2138-D460-8CF83348AC99}"/>
              </a:ext>
            </a:extLst>
          </p:cNvPr>
          <p:cNvGrpSpPr/>
          <p:nvPr/>
        </p:nvGrpSpPr>
        <p:grpSpPr>
          <a:xfrm rot="21224300">
            <a:off x="7643729" y="2896452"/>
            <a:ext cx="1921322" cy="1466987"/>
            <a:chOff x="1346505" y="1023575"/>
            <a:chExt cx="1766430" cy="1765668"/>
          </a:xfrm>
          <a:solidFill>
            <a:schemeClr val="bg1">
              <a:lumMod val="85000"/>
            </a:schemeClr>
          </a:solidFill>
          <a:effectLst>
            <a:outerShdw blurRad="50800" dist="76200" dir="2700000" algn="tl" rotWithShape="0">
              <a:prstClr val="black">
                <a:alpha val="40000"/>
              </a:prstClr>
            </a:outerShdw>
          </a:effectLst>
        </p:grpSpPr>
        <p:sp>
          <p:nvSpPr>
            <p:cNvPr id="41" name="Google Shape;919;p26">
              <a:extLst>
                <a:ext uri="{FF2B5EF4-FFF2-40B4-BE49-F238E27FC236}">
                  <a16:creationId xmlns:a16="http://schemas.microsoft.com/office/drawing/2014/main" xmlns="" id="{74BC00A2-BAB9-673B-F14A-EB34557992F2}"/>
                </a:ext>
              </a:extLst>
            </p:cNvPr>
            <p:cNvSpPr/>
            <p:nvPr/>
          </p:nvSpPr>
          <p:spPr>
            <a:xfrm>
              <a:off x="1346505" y="1023575"/>
              <a:ext cx="1766430" cy="1765668"/>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42" name="Google Shape;927;p26">
              <a:extLst>
                <a:ext uri="{FF2B5EF4-FFF2-40B4-BE49-F238E27FC236}">
                  <a16:creationId xmlns:a16="http://schemas.microsoft.com/office/drawing/2014/main" xmlns="" id="{5076E87A-F4EA-0799-6319-CDEB6A27F56F}"/>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43" name="Google Shape;932;p26">
              <a:extLst>
                <a:ext uri="{FF2B5EF4-FFF2-40B4-BE49-F238E27FC236}">
                  <a16:creationId xmlns:a16="http://schemas.microsoft.com/office/drawing/2014/main" xmlns="" id="{63C9316E-6C8F-3698-D42B-3F523F251AF8}"/>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44" name="Google Shape;934;p26">
              <a:extLst>
                <a:ext uri="{FF2B5EF4-FFF2-40B4-BE49-F238E27FC236}">
                  <a16:creationId xmlns:a16="http://schemas.microsoft.com/office/drawing/2014/main" xmlns="" id="{18F578E6-9020-A3F8-C63F-17CB2DF36DD0}"/>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46" name="Google Shape;935;p26">
              <a:extLst>
                <a:ext uri="{FF2B5EF4-FFF2-40B4-BE49-F238E27FC236}">
                  <a16:creationId xmlns:a16="http://schemas.microsoft.com/office/drawing/2014/main" xmlns="" id="{6AC13B3D-18D3-AC26-A6F4-BEA822B0DF3F}"/>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47" name="Google Shape;936;p26">
              <a:extLst>
                <a:ext uri="{FF2B5EF4-FFF2-40B4-BE49-F238E27FC236}">
                  <a16:creationId xmlns:a16="http://schemas.microsoft.com/office/drawing/2014/main" xmlns="" id="{8BC7797D-C494-A1F8-AB9A-3C8DCCF17855}"/>
                </a:ext>
              </a:extLst>
            </p:cNvPr>
            <p:cNvGrpSpPr/>
            <p:nvPr/>
          </p:nvGrpSpPr>
          <p:grpSpPr>
            <a:xfrm rot="371642">
              <a:off x="1413389" y="1316571"/>
              <a:ext cx="1632662" cy="1111892"/>
              <a:chOff x="7480838" y="2827640"/>
              <a:chExt cx="1632600" cy="1111850"/>
            </a:xfrm>
            <a:grpFill/>
          </p:grpSpPr>
          <p:sp>
            <p:nvSpPr>
              <p:cNvPr id="48" name="Google Shape;937;p26">
                <a:extLst>
                  <a:ext uri="{FF2B5EF4-FFF2-40B4-BE49-F238E27FC236}">
                    <a16:creationId xmlns:a16="http://schemas.microsoft.com/office/drawing/2014/main" xmlns="" id="{1D3B8EB9-606F-983E-0C44-1B557357CE7D}"/>
                  </a:ext>
                </a:extLst>
              </p:cNvPr>
              <p:cNvSpPr txBox="1"/>
              <p:nvPr/>
            </p:nvSpPr>
            <p:spPr>
              <a:xfrm>
                <a:off x="7480838" y="2827640"/>
                <a:ext cx="1632600" cy="429600"/>
              </a:xfrm>
              <a:prstGeom prst="rect">
                <a:avLst/>
              </a:prstGeom>
              <a:grpFill/>
              <a:ln>
                <a:noFill/>
              </a:ln>
            </p:spPr>
            <p:txBody>
              <a:bodyPr spcFirstLastPara="1" wrap="square" lIns="121900" tIns="121900" rIns="121900" bIns="121900" anchor="ctr" anchorCtr="0">
                <a:noAutofit/>
              </a:bodyPr>
              <a:lstStyle/>
              <a:p>
                <a:pPr algn="ctr"/>
                <a:r>
                  <a:rPr lang="en-US" sz="2000" b="1" dirty="0">
                    <a:solidFill>
                      <a:srgbClr val="1D8E50"/>
                    </a:solidFill>
                    <a:latin typeface="Arial" panose="020B0604020202020204" pitchFamily="34" charset="0"/>
                    <a:ea typeface="Fira Sans"/>
                    <a:cs typeface="Arial" panose="020B0604020202020204" pitchFamily="34" charset="0"/>
                    <a:sym typeface="Fira Sans"/>
                  </a:rPr>
                  <a:t>R990 million</a:t>
                </a:r>
                <a:endParaRPr sz="2000" b="1" dirty="0">
                  <a:solidFill>
                    <a:srgbClr val="1D8E5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49" name="Google Shape;938;p26">
                <a:extLst>
                  <a:ext uri="{FF2B5EF4-FFF2-40B4-BE49-F238E27FC236}">
                    <a16:creationId xmlns:a16="http://schemas.microsoft.com/office/drawing/2014/main" xmlns="" id="{D41501D7-F3B9-D37C-00F7-ACE5CE328FC2}"/>
                  </a:ext>
                </a:extLst>
              </p:cNvPr>
              <p:cNvSpPr txBox="1"/>
              <p:nvPr/>
            </p:nvSpPr>
            <p:spPr>
              <a:xfrm>
                <a:off x="7480838" y="3174489"/>
                <a:ext cx="1632600" cy="765000"/>
              </a:xfrm>
              <a:prstGeom prst="rect">
                <a:avLst/>
              </a:prstGeom>
              <a:grpFill/>
              <a:ln>
                <a:noFill/>
              </a:ln>
            </p:spPr>
            <p:txBody>
              <a:bodyPr spcFirstLastPara="1" wrap="square" lIns="121900" tIns="121900" rIns="121900" bIns="121900" anchor="t" anchorCtr="0">
                <a:noAutofit/>
              </a:bodyPr>
              <a:lstStyle/>
              <a:p>
                <a:pPr algn="ctr"/>
                <a:r>
                  <a:rPr lang="en-US" sz="1600" b="1" dirty="0">
                    <a:latin typeface="Arial" panose="020B0604020202020204" pitchFamily="34" charset="0"/>
                    <a:ea typeface="Fira Sans"/>
                    <a:cs typeface="Arial" panose="020B0604020202020204" pitchFamily="34" charset="0"/>
                    <a:sym typeface="Fira Sans"/>
                  </a:rPr>
                  <a:t>Women-Owned Enterprises</a:t>
                </a:r>
              </a:p>
            </p:txBody>
          </p:sp>
        </p:grpSp>
      </p:grpSp>
      <p:grpSp>
        <p:nvGrpSpPr>
          <p:cNvPr id="50" name="Google Shape;918;p26">
            <a:extLst>
              <a:ext uri="{FF2B5EF4-FFF2-40B4-BE49-F238E27FC236}">
                <a16:creationId xmlns:a16="http://schemas.microsoft.com/office/drawing/2014/main" xmlns="" id="{AB392EFB-B646-DFA1-77D9-991CBE70E435}"/>
              </a:ext>
            </a:extLst>
          </p:cNvPr>
          <p:cNvGrpSpPr/>
          <p:nvPr/>
        </p:nvGrpSpPr>
        <p:grpSpPr>
          <a:xfrm rot="21224300">
            <a:off x="5335554" y="4783771"/>
            <a:ext cx="2275325" cy="1507184"/>
            <a:chOff x="1346505" y="1023575"/>
            <a:chExt cx="1766430" cy="1765668"/>
          </a:xfrm>
          <a:solidFill>
            <a:schemeClr val="bg1">
              <a:lumMod val="85000"/>
            </a:schemeClr>
          </a:solidFill>
          <a:effectLst>
            <a:outerShdw blurRad="50800" dist="76200" dir="2700000" algn="tl" rotWithShape="0">
              <a:prstClr val="black">
                <a:alpha val="40000"/>
              </a:prstClr>
            </a:outerShdw>
          </a:effectLst>
        </p:grpSpPr>
        <p:sp>
          <p:nvSpPr>
            <p:cNvPr id="51" name="Google Shape;919;p26">
              <a:extLst>
                <a:ext uri="{FF2B5EF4-FFF2-40B4-BE49-F238E27FC236}">
                  <a16:creationId xmlns:a16="http://schemas.microsoft.com/office/drawing/2014/main" xmlns="" id="{DC81741E-54FC-9210-037E-B9516C092155}"/>
                </a:ext>
              </a:extLst>
            </p:cNvPr>
            <p:cNvSpPr/>
            <p:nvPr/>
          </p:nvSpPr>
          <p:spPr>
            <a:xfrm>
              <a:off x="1346505" y="1023575"/>
              <a:ext cx="1766430" cy="1765668"/>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52" name="Google Shape;927;p26">
              <a:extLst>
                <a:ext uri="{FF2B5EF4-FFF2-40B4-BE49-F238E27FC236}">
                  <a16:creationId xmlns:a16="http://schemas.microsoft.com/office/drawing/2014/main" xmlns="" id="{F5BD05AB-1677-C030-97B8-2EE999684AED}"/>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53" name="Google Shape;932;p26">
              <a:extLst>
                <a:ext uri="{FF2B5EF4-FFF2-40B4-BE49-F238E27FC236}">
                  <a16:creationId xmlns:a16="http://schemas.microsoft.com/office/drawing/2014/main" xmlns="" id="{F4E8FBAC-25DA-8669-CD0D-FD20AB731945}"/>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54" name="Google Shape;934;p26">
              <a:extLst>
                <a:ext uri="{FF2B5EF4-FFF2-40B4-BE49-F238E27FC236}">
                  <a16:creationId xmlns:a16="http://schemas.microsoft.com/office/drawing/2014/main" xmlns="" id="{EA4E4318-0C3B-F137-34B5-7E6A80D7BFE4}"/>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68" name="Google Shape;935;p26">
              <a:extLst>
                <a:ext uri="{FF2B5EF4-FFF2-40B4-BE49-F238E27FC236}">
                  <a16:creationId xmlns:a16="http://schemas.microsoft.com/office/drawing/2014/main" xmlns="" id="{8FD78C78-570C-9D86-8CDD-C74A67B2EDBD}"/>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69" name="Google Shape;936;p26">
              <a:extLst>
                <a:ext uri="{FF2B5EF4-FFF2-40B4-BE49-F238E27FC236}">
                  <a16:creationId xmlns:a16="http://schemas.microsoft.com/office/drawing/2014/main" xmlns="" id="{E73DE5D1-BEC9-39FB-BBAE-4D8A4BDF8B01}"/>
                </a:ext>
              </a:extLst>
            </p:cNvPr>
            <p:cNvGrpSpPr/>
            <p:nvPr/>
          </p:nvGrpSpPr>
          <p:grpSpPr>
            <a:xfrm rot="371642">
              <a:off x="1413389" y="1316571"/>
              <a:ext cx="1632662" cy="1111892"/>
              <a:chOff x="7480838" y="2827640"/>
              <a:chExt cx="1632600" cy="1111850"/>
            </a:xfrm>
            <a:grpFill/>
          </p:grpSpPr>
          <p:sp>
            <p:nvSpPr>
              <p:cNvPr id="70" name="Google Shape;937;p26">
                <a:extLst>
                  <a:ext uri="{FF2B5EF4-FFF2-40B4-BE49-F238E27FC236}">
                    <a16:creationId xmlns:a16="http://schemas.microsoft.com/office/drawing/2014/main" xmlns="" id="{86B50A64-3DA8-601E-2BD0-35FDC61E1AAF}"/>
                  </a:ext>
                </a:extLst>
              </p:cNvPr>
              <p:cNvSpPr txBox="1"/>
              <p:nvPr/>
            </p:nvSpPr>
            <p:spPr>
              <a:xfrm>
                <a:off x="7480838" y="2827640"/>
                <a:ext cx="1632600" cy="429600"/>
              </a:xfrm>
              <a:prstGeom prst="rect">
                <a:avLst/>
              </a:prstGeom>
              <a:grpFill/>
              <a:ln>
                <a:noFill/>
              </a:ln>
            </p:spPr>
            <p:txBody>
              <a:bodyPr spcFirstLastPara="1" wrap="square" lIns="121900" tIns="121900" rIns="121900" bIns="121900" anchor="ctr" anchorCtr="0">
                <a:noAutofit/>
              </a:bodyPr>
              <a:lstStyle/>
              <a:p>
                <a:pPr algn="ctr"/>
                <a:r>
                  <a:rPr lang="en-US" sz="2000" b="1" dirty="0">
                    <a:solidFill>
                      <a:srgbClr val="1D8E50"/>
                    </a:solidFill>
                    <a:latin typeface="Arial" panose="020B0604020202020204" pitchFamily="34" charset="0"/>
                    <a:ea typeface="Fira Sans"/>
                    <a:cs typeface="Arial" panose="020B0604020202020204" pitchFamily="34" charset="0"/>
                    <a:sym typeface="Fira Sans"/>
                  </a:rPr>
                  <a:t>R37.8 million</a:t>
                </a:r>
                <a:endParaRPr sz="2000" b="1" dirty="0">
                  <a:solidFill>
                    <a:srgbClr val="1D8E5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71" name="Google Shape;938;p26">
                <a:extLst>
                  <a:ext uri="{FF2B5EF4-FFF2-40B4-BE49-F238E27FC236}">
                    <a16:creationId xmlns:a16="http://schemas.microsoft.com/office/drawing/2014/main" xmlns="" id="{6065749E-E909-60D3-E365-908B514E0788}"/>
                  </a:ext>
                </a:extLst>
              </p:cNvPr>
              <p:cNvSpPr txBox="1"/>
              <p:nvPr/>
            </p:nvSpPr>
            <p:spPr>
              <a:xfrm>
                <a:off x="7480838" y="3174489"/>
                <a:ext cx="1632600" cy="765000"/>
              </a:xfrm>
              <a:prstGeom prst="rect">
                <a:avLst/>
              </a:prstGeom>
              <a:grpFill/>
              <a:ln>
                <a:noFill/>
              </a:ln>
            </p:spPr>
            <p:txBody>
              <a:bodyPr spcFirstLastPara="1" wrap="square" lIns="121900" tIns="121900" rIns="121900" bIns="121900" anchor="t" anchorCtr="0">
                <a:noAutofit/>
              </a:bodyPr>
              <a:lstStyle/>
              <a:p>
                <a:pPr algn="ctr"/>
                <a:r>
                  <a:rPr lang="en-ZA" sz="1600" b="1" i="0" u="none" strike="noStrike" baseline="0" dirty="0">
                    <a:latin typeface="Arial" panose="020B0604020202020204" pitchFamily="34" charset="0"/>
                    <a:cs typeface="Arial" panose="020B0604020202020204" pitchFamily="34" charset="0"/>
                  </a:rPr>
                  <a:t>People with disabilities</a:t>
                </a:r>
                <a:endParaRPr lang="en-US" sz="1400" b="1" dirty="0">
                  <a:latin typeface="Arial" panose="020B0604020202020204" pitchFamily="34" charset="0"/>
                  <a:ea typeface="Fira Sans"/>
                  <a:cs typeface="Arial" panose="020B0604020202020204" pitchFamily="34" charset="0"/>
                  <a:sym typeface="Fira Sans"/>
                </a:endParaRPr>
              </a:p>
            </p:txBody>
          </p:sp>
        </p:grpSp>
      </p:grpSp>
      <p:grpSp>
        <p:nvGrpSpPr>
          <p:cNvPr id="72" name="Google Shape;918;p26">
            <a:extLst>
              <a:ext uri="{FF2B5EF4-FFF2-40B4-BE49-F238E27FC236}">
                <a16:creationId xmlns:a16="http://schemas.microsoft.com/office/drawing/2014/main" xmlns="" id="{0D391FC2-F894-F4B8-68F8-F71A78577CE6}"/>
              </a:ext>
            </a:extLst>
          </p:cNvPr>
          <p:cNvGrpSpPr/>
          <p:nvPr/>
        </p:nvGrpSpPr>
        <p:grpSpPr>
          <a:xfrm rot="21224300">
            <a:off x="7511583" y="4494326"/>
            <a:ext cx="2362629" cy="1564427"/>
            <a:chOff x="1373521" y="854686"/>
            <a:chExt cx="1766430" cy="1451610"/>
          </a:xfrm>
          <a:solidFill>
            <a:schemeClr val="bg1">
              <a:lumMod val="85000"/>
            </a:schemeClr>
          </a:solidFill>
          <a:effectLst>
            <a:outerShdw blurRad="50800" dist="76200" dir="2700000" algn="tl" rotWithShape="0">
              <a:prstClr val="black">
                <a:alpha val="40000"/>
              </a:prstClr>
            </a:outerShdw>
          </a:effectLst>
        </p:grpSpPr>
        <p:sp>
          <p:nvSpPr>
            <p:cNvPr id="73" name="Google Shape;919;p26">
              <a:extLst>
                <a:ext uri="{FF2B5EF4-FFF2-40B4-BE49-F238E27FC236}">
                  <a16:creationId xmlns:a16="http://schemas.microsoft.com/office/drawing/2014/main" xmlns="" id="{A016C250-D1B8-2FE9-5333-04B816383467}"/>
                </a:ext>
              </a:extLst>
            </p:cNvPr>
            <p:cNvSpPr/>
            <p:nvPr/>
          </p:nvSpPr>
          <p:spPr>
            <a:xfrm>
              <a:off x="1373521" y="854686"/>
              <a:ext cx="1766430" cy="1451610"/>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74" name="Google Shape;927;p26">
              <a:extLst>
                <a:ext uri="{FF2B5EF4-FFF2-40B4-BE49-F238E27FC236}">
                  <a16:creationId xmlns:a16="http://schemas.microsoft.com/office/drawing/2014/main" xmlns="" id="{D2CD68D4-9406-7DA0-63C5-6C79ADC2E930}"/>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75" name="Google Shape;932;p26">
              <a:extLst>
                <a:ext uri="{FF2B5EF4-FFF2-40B4-BE49-F238E27FC236}">
                  <a16:creationId xmlns:a16="http://schemas.microsoft.com/office/drawing/2014/main" xmlns="" id="{DE5D5178-6964-EFDC-2260-0282B3616CB3}"/>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76" name="Google Shape;934;p26">
              <a:extLst>
                <a:ext uri="{FF2B5EF4-FFF2-40B4-BE49-F238E27FC236}">
                  <a16:creationId xmlns:a16="http://schemas.microsoft.com/office/drawing/2014/main" xmlns="" id="{6207FED9-81C1-6B53-0981-2FD76F11A2B2}"/>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77" name="Google Shape;935;p26">
              <a:extLst>
                <a:ext uri="{FF2B5EF4-FFF2-40B4-BE49-F238E27FC236}">
                  <a16:creationId xmlns:a16="http://schemas.microsoft.com/office/drawing/2014/main" xmlns="" id="{A4AB5638-F7D0-DAEE-6830-4B7FBF718706}"/>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78" name="Google Shape;936;p26">
              <a:extLst>
                <a:ext uri="{FF2B5EF4-FFF2-40B4-BE49-F238E27FC236}">
                  <a16:creationId xmlns:a16="http://schemas.microsoft.com/office/drawing/2014/main" xmlns="" id="{F1148A13-83EF-CC0D-60BA-2A9A6CE8B9CF}"/>
                </a:ext>
              </a:extLst>
            </p:cNvPr>
            <p:cNvGrpSpPr/>
            <p:nvPr/>
          </p:nvGrpSpPr>
          <p:grpSpPr>
            <a:xfrm rot="371642">
              <a:off x="1436373" y="1069811"/>
              <a:ext cx="1632662" cy="988454"/>
              <a:chOff x="7470403" y="2580211"/>
              <a:chExt cx="1632600" cy="988417"/>
            </a:xfrm>
            <a:grpFill/>
          </p:grpSpPr>
          <p:sp>
            <p:nvSpPr>
              <p:cNvPr id="79" name="Google Shape;937;p26">
                <a:extLst>
                  <a:ext uri="{FF2B5EF4-FFF2-40B4-BE49-F238E27FC236}">
                    <a16:creationId xmlns:a16="http://schemas.microsoft.com/office/drawing/2014/main" xmlns="" id="{F9F12FC7-B03B-0297-B049-A5DF9D01BD18}"/>
                  </a:ext>
                </a:extLst>
              </p:cNvPr>
              <p:cNvSpPr txBox="1"/>
              <p:nvPr/>
            </p:nvSpPr>
            <p:spPr>
              <a:xfrm>
                <a:off x="7481403" y="2580211"/>
                <a:ext cx="1596697" cy="429600"/>
              </a:xfrm>
              <a:prstGeom prst="rect">
                <a:avLst/>
              </a:prstGeom>
              <a:grpFill/>
              <a:ln>
                <a:noFill/>
              </a:ln>
            </p:spPr>
            <p:txBody>
              <a:bodyPr spcFirstLastPara="1" wrap="square" lIns="121900" tIns="121900" rIns="121900" bIns="121900" anchor="ctr" anchorCtr="0">
                <a:noAutofit/>
              </a:bodyPr>
              <a:lstStyle/>
              <a:p>
                <a:pPr algn="ctr"/>
                <a:r>
                  <a:rPr lang="en-US" sz="2000" b="1" dirty="0">
                    <a:solidFill>
                      <a:srgbClr val="1D8E50"/>
                    </a:solidFill>
                    <a:latin typeface="Arial" panose="020B0604020202020204" pitchFamily="34" charset="0"/>
                    <a:ea typeface="Fira Sans"/>
                    <a:cs typeface="Arial" panose="020B0604020202020204" pitchFamily="34" charset="0"/>
                    <a:sym typeface="Fira Sans"/>
                  </a:rPr>
                  <a:t>R977 million</a:t>
                </a:r>
                <a:endParaRPr sz="2000" b="1" dirty="0">
                  <a:solidFill>
                    <a:srgbClr val="1D8E5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80" name="Google Shape;938;p26">
                <a:extLst>
                  <a:ext uri="{FF2B5EF4-FFF2-40B4-BE49-F238E27FC236}">
                    <a16:creationId xmlns:a16="http://schemas.microsoft.com/office/drawing/2014/main" xmlns="" id="{846C708D-01EE-ABE5-4600-91C38F91BCAB}"/>
                  </a:ext>
                </a:extLst>
              </p:cNvPr>
              <p:cNvSpPr txBox="1"/>
              <p:nvPr/>
            </p:nvSpPr>
            <p:spPr>
              <a:xfrm>
                <a:off x="7470403" y="3036741"/>
                <a:ext cx="1632600" cy="531887"/>
              </a:xfrm>
              <a:prstGeom prst="rect">
                <a:avLst/>
              </a:prstGeom>
              <a:grpFill/>
              <a:ln>
                <a:noFill/>
              </a:ln>
            </p:spPr>
            <p:txBody>
              <a:bodyPr spcFirstLastPara="1" wrap="square" lIns="121900" tIns="121900" rIns="121900" bIns="121900" anchor="t" anchorCtr="0">
                <a:noAutofit/>
              </a:bodyPr>
              <a:lstStyle/>
              <a:p>
                <a:pPr algn="ctr"/>
                <a:r>
                  <a:rPr lang="en-US" sz="1600" b="1" dirty="0">
                    <a:latin typeface="Arial" panose="020B0604020202020204" pitchFamily="34" charset="0"/>
                    <a:cs typeface="Arial" panose="020B0604020202020204" pitchFamily="34" charset="0"/>
                  </a:rPr>
                  <a:t>E</a:t>
                </a:r>
                <a:r>
                  <a:rPr lang="en-US" sz="1600" b="1" i="0" u="none" strike="noStrike" baseline="0" dirty="0">
                    <a:latin typeface="Arial" panose="020B0604020202020204" pitchFamily="34" charset="0"/>
                    <a:cs typeface="Arial" panose="020B0604020202020204" pitchFamily="34" charset="0"/>
                  </a:rPr>
                  <a:t>nterprises in rural towns and villages</a:t>
                </a:r>
                <a:endParaRPr lang="en-US" sz="1400" b="1" dirty="0">
                  <a:latin typeface="Arial" panose="020B0604020202020204" pitchFamily="34" charset="0"/>
                  <a:ea typeface="Fira Sans"/>
                  <a:cs typeface="Arial" panose="020B0604020202020204" pitchFamily="34" charset="0"/>
                  <a:sym typeface="Fira Sans"/>
                </a:endParaRPr>
              </a:p>
            </p:txBody>
          </p:sp>
        </p:grpSp>
      </p:grpSp>
      <p:sp>
        <p:nvSpPr>
          <p:cNvPr id="82" name="Google Shape;919;p26">
            <a:extLst>
              <a:ext uri="{FF2B5EF4-FFF2-40B4-BE49-F238E27FC236}">
                <a16:creationId xmlns:a16="http://schemas.microsoft.com/office/drawing/2014/main" xmlns="" id="{18A9D417-3223-FFED-72DC-DE92C875DADC}"/>
              </a:ext>
            </a:extLst>
          </p:cNvPr>
          <p:cNvSpPr/>
          <p:nvPr/>
        </p:nvSpPr>
        <p:spPr>
          <a:xfrm rot="21224300">
            <a:off x="9945021" y="4591764"/>
            <a:ext cx="1921322" cy="1718433"/>
          </a:xfrm>
          <a:custGeom>
            <a:avLst/>
            <a:gdLst/>
            <a:ahLst/>
            <a:cxnLst/>
            <a:rect l="l" t="t" r="r" b="b"/>
            <a:pathLst>
              <a:path w="57949" h="57924" extrusionOk="0">
                <a:moveTo>
                  <a:pt x="5719" y="1"/>
                </a:moveTo>
                <a:lnTo>
                  <a:pt x="0" y="52205"/>
                </a:lnTo>
                <a:lnTo>
                  <a:pt x="52230" y="57923"/>
                </a:lnTo>
                <a:lnTo>
                  <a:pt x="57948" y="5719"/>
                </a:lnTo>
                <a:lnTo>
                  <a:pt x="5719" y="1"/>
                </a:lnTo>
                <a:close/>
              </a:path>
            </a:pathLst>
          </a:custGeom>
          <a:solidFill>
            <a:schemeClr val="bg1">
              <a:lumMod val="85000"/>
            </a:schemeClr>
          </a:solid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83" name="Google Shape;927;p26">
            <a:extLst>
              <a:ext uri="{FF2B5EF4-FFF2-40B4-BE49-F238E27FC236}">
                <a16:creationId xmlns:a16="http://schemas.microsoft.com/office/drawing/2014/main" xmlns="" id="{93D997DC-FAE9-3108-B6F9-41373FE7037C}"/>
              </a:ext>
            </a:extLst>
          </p:cNvPr>
          <p:cNvSpPr/>
          <p:nvPr/>
        </p:nvSpPr>
        <p:spPr>
          <a:xfrm rot="21224300">
            <a:off x="10710576" y="4688612"/>
            <a:ext cx="3284" cy="42"/>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solidFill>
            <a:schemeClr val="bg1">
              <a:lumMod val="85000"/>
            </a:schemeClr>
          </a:solid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84" name="Google Shape;932;p26">
            <a:extLst>
              <a:ext uri="{FF2B5EF4-FFF2-40B4-BE49-F238E27FC236}">
                <a16:creationId xmlns:a16="http://schemas.microsoft.com/office/drawing/2014/main" xmlns="" id="{4BF142BE-4DE3-D266-3149-8DA28CEEC160}"/>
              </a:ext>
            </a:extLst>
          </p:cNvPr>
          <p:cNvSpPr/>
          <p:nvPr/>
        </p:nvSpPr>
        <p:spPr>
          <a:xfrm rot="21224300">
            <a:off x="11001680" y="4700011"/>
            <a:ext cx="98104" cy="18243"/>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solidFill>
            <a:schemeClr val="bg1">
              <a:lumMod val="85000"/>
            </a:schemeClr>
          </a:solid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85" name="Google Shape;934;p26">
            <a:extLst>
              <a:ext uri="{FF2B5EF4-FFF2-40B4-BE49-F238E27FC236}">
                <a16:creationId xmlns:a16="http://schemas.microsoft.com/office/drawing/2014/main" xmlns="" id="{3C58F76A-5C72-E4C3-97BE-10F8B36ED8BB}"/>
              </a:ext>
            </a:extLst>
          </p:cNvPr>
          <p:cNvSpPr/>
          <p:nvPr/>
        </p:nvSpPr>
        <p:spPr>
          <a:xfrm rot="21224300">
            <a:off x="10907941" y="4855248"/>
            <a:ext cx="9757" cy="39646"/>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solidFill>
            <a:schemeClr val="bg1">
              <a:lumMod val="85000"/>
            </a:schemeClr>
          </a:solid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86" name="Google Shape;935;p26">
            <a:extLst>
              <a:ext uri="{FF2B5EF4-FFF2-40B4-BE49-F238E27FC236}">
                <a16:creationId xmlns:a16="http://schemas.microsoft.com/office/drawing/2014/main" xmlns="" id="{4554FDF9-9627-F686-7A64-D7E902CD0C8F}"/>
              </a:ext>
            </a:extLst>
          </p:cNvPr>
          <p:cNvSpPr/>
          <p:nvPr/>
        </p:nvSpPr>
        <p:spPr>
          <a:xfrm rot="21224300">
            <a:off x="10910384" y="4840456"/>
            <a:ext cx="20278" cy="53550"/>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solidFill>
            <a:schemeClr val="bg1">
              <a:lumMod val="85000"/>
            </a:schemeClr>
          </a:solid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87" name="Google Shape;936;p26">
            <a:extLst>
              <a:ext uri="{FF2B5EF4-FFF2-40B4-BE49-F238E27FC236}">
                <a16:creationId xmlns:a16="http://schemas.microsoft.com/office/drawing/2014/main" xmlns="" id="{610C8D25-F0CB-6E73-0B95-8816269D7E5A}"/>
              </a:ext>
            </a:extLst>
          </p:cNvPr>
          <p:cNvGrpSpPr/>
          <p:nvPr/>
        </p:nvGrpSpPr>
        <p:grpSpPr>
          <a:xfrm rot="21595942">
            <a:off x="10006336" y="4809360"/>
            <a:ext cx="1862200" cy="1328037"/>
            <a:chOff x="7436700" y="2687347"/>
            <a:chExt cx="1712009" cy="1016555"/>
          </a:xfrm>
          <a:solidFill>
            <a:schemeClr val="bg1">
              <a:lumMod val="85000"/>
            </a:schemeClr>
          </a:solidFill>
          <a:effectLst>
            <a:outerShdw blurRad="50800" dist="76200" dir="2700000" algn="tl" rotWithShape="0">
              <a:prstClr val="black">
                <a:alpha val="40000"/>
              </a:prstClr>
            </a:outerShdw>
          </a:effectLst>
        </p:grpSpPr>
        <p:sp>
          <p:nvSpPr>
            <p:cNvPr id="88" name="Google Shape;937;p26">
              <a:extLst>
                <a:ext uri="{FF2B5EF4-FFF2-40B4-BE49-F238E27FC236}">
                  <a16:creationId xmlns:a16="http://schemas.microsoft.com/office/drawing/2014/main" xmlns="" id="{CFA55F71-E1AD-43EF-102A-241A41653510}"/>
                </a:ext>
              </a:extLst>
            </p:cNvPr>
            <p:cNvSpPr txBox="1"/>
            <p:nvPr/>
          </p:nvSpPr>
          <p:spPr>
            <a:xfrm>
              <a:off x="7480691" y="2687347"/>
              <a:ext cx="1632600" cy="429600"/>
            </a:xfrm>
            <a:prstGeom prst="rect">
              <a:avLst/>
            </a:prstGeom>
            <a:grpFill/>
            <a:ln>
              <a:noFill/>
            </a:ln>
          </p:spPr>
          <p:txBody>
            <a:bodyPr spcFirstLastPara="1" wrap="square" lIns="121900" tIns="121900" rIns="121900" bIns="121900" anchor="ctr" anchorCtr="0">
              <a:noAutofit/>
            </a:bodyPr>
            <a:lstStyle/>
            <a:p>
              <a:pPr algn="ctr"/>
              <a:r>
                <a:rPr lang="en-US" sz="2000" b="1" dirty="0">
                  <a:solidFill>
                    <a:srgbClr val="1D8E50"/>
                  </a:solidFill>
                  <a:latin typeface="Arial" panose="020B0604020202020204" pitchFamily="34" charset="0"/>
                  <a:ea typeface="Fira Sans"/>
                  <a:cs typeface="Arial" panose="020B0604020202020204" pitchFamily="34" charset="0"/>
                  <a:sym typeface="Fira Sans"/>
                </a:rPr>
                <a:t>R665 million</a:t>
              </a:r>
              <a:endParaRPr sz="2000" b="1" dirty="0">
                <a:solidFill>
                  <a:srgbClr val="1D8E5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89" name="Google Shape;938;p26">
              <a:extLst>
                <a:ext uri="{FF2B5EF4-FFF2-40B4-BE49-F238E27FC236}">
                  <a16:creationId xmlns:a16="http://schemas.microsoft.com/office/drawing/2014/main" xmlns="" id="{04535E22-3F90-289C-89DE-5F573B6BDF56}"/>
                </a:ext>
              </a:extLst>
            </p:cNvPr>
            <p:cNvSpPr txBox="1"/>
            <p:nvPr/>
          </p:nvSpPr>
          <p:spPr>
            <a:xfrm>
              <a:off x="7436700" y="3067128"/>
              <a:ext cx="1712009" cy="636774"/>
            </a:xfrm>
            <a:prstGeom prst="rect">
              <a:avLst/>
            </a:prstGeom>
            <a:grpFill/>
            <a:ln>
              <a:noFill/>
            </a:ln>
          </p:spPr>
          <p:txBody>
            <a:bodyPr spcFirstLastPara="1" wrap="square" lIns="121900" tIns="121900" rIns="121900" bIns="121900" anchor="t" anchorCtr="0">
              <a:noAutofit/>
            </a:bodyPr>
            <a:lstStyle/>
            <a:p>
              <a:pPr algn="ctr"/>
              <a:r>
                <a:rPr lang="en-ZA" sz="1600" b="1" dirty="0">
                  <a:latin typeface="Arial" panose="020B0604020202020204" pitchFamily="34" charset="0"/>
                  <a:cs typeface="Arial" panose="020B0604020202020204" pitchFamily="34" charset="0"/>
                </a:rPr>
                <a:t>T</a:t>
              </a:r>
              <a:r>
                <a:rPr lang="en-ZA" sz="1600" b="1" i="0" u="none" strike="noStrike" baseline="0" dirty="0">
                  <a:latin typeface="Arial" panose="020B0604020202020204" pitchFamily="34" charset="0"/>
                  <a:cs typeface="Arial" panose="020B0604020202020204" pitchFamily="34" charset="0"/>
                </a:rPr>
                <a:t>ownship-based enterprises</a:t>
              </a:r>
              <a:endParaRPr lang="en-US" sz="1400" b="1" dirty="0">
                <a:latin typeface="Arial" panose="020B0604020202020204" pitchFamily="34" charset="0"/>
                <a:ea typeface="Fira Sans"/>
                <a:cs typeface="Arial" panose="020B0604020202020204" pitchFamily="34" charset="0"/>
                <a:sym typeface="Fira Sans"/>
              </a:endParaRPr>
            </a:p>
          </p:txBody>
        </p:sp>
      </p:grpSp>
      <p:grpSp>
        <p:nvGrpSpPr>
          <p:cNvPr id="90" name="Google Shape;918;p26">
            <a:extLst>
              <a:ext uri="{FF2B5EF4-FFF2-40B4-BE49-F238E27FC236}">
                <a16:creationId xmlns:a16="http://schemas.microsoft.com/office/drawing/2014/main" xmlns="" id="{FF49C2E9-2459-7201-8F9A-1B3EF35230DD}"/>
              </a:ext>
            </a:extLst>
          </p:cNvPr>
          <p:cNvGrpSpPr/>
          <p:nvPr/>
        </p:nvGrpSpPr>
        <p:grpSpPr>
          <a:xfrm rot="21224300">
            <a:off x="5400970" y="3012982"/>
            <a:ext cx="2091194" cy="1385309"/>
            <a:chOff x="1346505" y="1023575"/>
            <a:chExt cx="1766430" cy="1765668"/>
          </a:xfrm>
          <a:solidFill>
            <a:schemeClr val="bg1">
              <a:lumMod val="85000"/>
            </a:schemeClr>
          </a:solidFill>
          <a:effectLst>
            <a:outerShdw blurRad="50800" dist="76200" dir="2700000" algn="tl" rotWithShape="0">
              <a:prstClr val="black">
                <a:alpha val="40000"/>
              </a:prstClr>
            </a:outerShdw>
          </a:effectLst>
        </p:grpSpPr>
        <p:sp>
          <p:nvSpPr>
            <p:cNvPr id="91" name="Google Shape;919;p26">
              <a:extLst>
                <a:ext uri="{FF2B5EF4-FFF2-40B4-BE49-F238E27FC236}">
                  <a16:creationId xmlns:a16="http://schemas.microsoft.com/office/drawing/2014/main" xmlns="" id="{680AD176-A36C-1F9E-2B3C-876437953D02}"/>
                </a:ext>
              </a:extLst>
            </p:cNvPr>
            <p:cNvSpPr/>
            <p:nvPr/>
          </p:nvSpPr>
          <p:spPr>
            <a:xfrm>
              <a:off x="1346505" y="1023575"/>
              <a:ext cx="1766430" cy="1765668"/>
            </a:xfrm>
            <a:custGeom>
              <a:avLst/>
              <a:gdLst/>
              <a:ahLst/>
              <a:cxnLst/>
              <a:rect l="l" t="t" r="r" b="b"/>
              <a:pathLst>
                <a:path w="57949" h="57924" extrusionOk="0">
                  <a:moveTo>
                    <a:pt x="5719" y="1"/>
                  </a:moveTo>
                  <a:lnTo>
                    <a:pt x="0" y="52205"/>
                  </a:lnTo>
                  <a:lnTo>
                    <a:pt x="52230" y="57923"/>
                  </a:lnTo>
                  <a:lnTo>
                    <a:pt x="57948" y="5719"/>
                  </a:lnTo>
                  <a:lnTo>
                    <a:pt x="5719"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92" name="Google Shape;927;p26">
              <a:extLst>
                <a:ext uri="{FF2B5EF4-FFF2-40B4-BE49-F238E27FC236}">
                  <a16:creationId xmlns:a16="http://schemas.microsoft.com/office/drawing/2014/main" xmlns="" id="{1987CDB6-07BD-C06F-2170-7692D9D8B35A}"/>
                </a:ext>
              </a:extLst>
            </p:cNvPr>
            <p:cNvSpPr/>
            <p:nvPr/>
          </p:nvSpPr>
          <p:spPr>
            <a:xfrm>
              <a:off x="2127850" y="1079438"/>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93" name="Google Shape;932;p26">
              <a:extLst>
                <a:ext uri="{FF2B5EF4-FFF2-40B4-BE49-F238E27FC236}">
                  <a16:creationId xmlns:a16="http://schemas.microsoft.com/office/drawing/2014/main" xmlns="" id="{D815254F-B84D-5BFD-5270-E5FEC4F4214A}"/>
                </a:ext>
              </a:extLst>
            </p:cNvPr>
            <p:cNvSpPr/>
            <p:nvPr/>
          </p:nvSpPr>
          <p:spPr>
            <a:xfrm>
              <a:off x="2391574" y="1112971"/>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94" name="Google Shape;934;p26">
              <a:extLst>
                <a:ext uri="{FF2B5EF4-FFF2-40B4-BE49-F238E27FC236}">
                  <a16:creationId xmlns:a16="http://schemas.microsoft.com/office/drawing/2014/main" xmlns="" id="{46E4E564-4E20-EF44-D04A-240A32BB42ED}"/>
                </a:ext>
              </a:extLst>
            </p:cNvPr>
            <p:cNvSpPr/>
            <p:nvPr/>
          </p:nvSpPr>
          <p:spPr>
            <a:xfrm>
              <a:off x="2289508" y="1209820"/>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sp>
          <p:nvSpPr>
            <p:cNvPr id="95" name="Google Shape;935;p26">
              <a:extLst>
                <a:ext uri="{FF2B5EF4-FFF2-40B4-BE49-F238E27FC236}">
                  <a16:creationId xmlns:a16="http://schemas.microsoft.com/office/drawing/2014/main" xmlns="" id="{EC272CB4-6D8E-3555-F02B-2CA5D0429399}"/>
                </a:ext>
              </a:extLst>
            </p:cNvPr>
            <p:cNvSpPr/>
            <p:nvPr/>
          </p:nvSpPr>
          <p:spPr>
            <a:xfrm>
              <a:off x="2292498" y="1200146"/>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grpFill/>
            <a:ln>
              <a:noFill/>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nvGrpSpPr>
            <p:cNvPr id="96" name="Google Shape;936;p26">
              <a:extLst>
                <a:ext uri="{FF2B5EF4-FFF2-40B4-BE49-F238E27FC236}">
                  <a16:creationId xmlns:a16="http://schemas.microsoft.com/office/drawing/2014/main" xmlns="" id="{31CF3D29-9FD5-C990-A7DE-A7C4EB122DC9}"/>
                </a:ext>
              </a:extLst>
            </p:cNvPr>
            <p:cNvGrpSpPr/>
            <p:nvPr/>
          </p:nvGrpSpPr>
          <p:grpSpPr>
            <a:xfrm rot="371642">
              <a:off x="1413389" y="1316571"/>
              <a:ext cx="1632662" cy="1111892"/>
              <a:chOff x="7480838" y="2827640"/>
              <a:chExt cx="1632600" cy="1111850"/>
            </a:xfrm>
            <a:grpFill/>
          </p:grpSpPr>
          <p:sp>
            <p:nvSpPr>
              <p:cNvPr id="97" name="Google Shape;937;p26">
                <a:extLst>
                  <a:ext uri="{FF2B5EF4-FFF2-40B4-BE49-F238E27FC236}">
                    <a16:creationId xmlns:a16="http://schemas.microsoft.com/office/drawing/2014/main" xmlns="" id="{B13B4CE7-C99D-DC35-16D3-DD941714F5D5}"/>
                  </a:ext>
                </a:extLst>
              </p:cNvPr>
              <p:cNvSpPr txBox="1"/>
              <p:nvPr/>
            </p:nvSpPr>
            <p:spPr>
              <a:xfrm>
                <a:off x="7480838" y="2827640"/>
                <a:ext cx="1632600" cy="429600"/>
              </a:xfrm>
              <a:prstGeom prst="rect">
                <a:avLst/>
              </a:prstGeom>
              <a:grpFill/>
              <a:ln>
                <a:noFill/>
              </a:ln>
            </p:spPr>
            <p:txBody>
              <a:bodyPr spcFirstLastPara="1" wrap="square" lIns="121900" tIns="121900" rIns="121900" bIns="121900" anchor="ctr" anchorCtr="0">
                <a:noAutofit/>
              </a:bodyPr>
              <a:lstStyle/>
              <a:p>
                <a:pPr algn="ctr"/>
                <a:r>
                  <a:rPr lang="en-US" sz="2400" b="1" dirty="0">
                    <a:solidFill>
                      <a:srgbClr val="1D8E50"/>
                    </a:solidFill>
                    <a:latin typeface="Arial" panose="020B0604020202020204" pitchFamily="34" charset="0"/>
                    <a:ea typeface="Fira Sans"/>
                    <a:cs typeface="Arial" panose="020B0604020202020204" pitchFamily="34" charset="0"/>
                    <a:sym typeface="Fira Sans"/>
                  </a:rPr>
                  <a:t>R2 </a:t>
                </a:r>
                <a:r>
                  <a:rPr lang="en-US" sz="2000" b="1" dirty="0">
                    <a:solidFill>
                      <a:srgbClr val="1D8E50"/>
                    </a:solidFill>
                    <a:latin typeface="Arial" panose="020B0604020202020204" pitchFamily="34" charset="0"/>
                    <a:ea typeface="Fira Sans"/>
                    <a:cs typeface="Arial" panose="020B0604020202020204" pitchFamily="34" charset="0"/>
                    <a:sym typeface="Fira Sans"/>
                  </a:rPr>
                  <a:t>billion</a:t>
                </a:r>
                <a:endParaRPr sz="2000" b="1" dirty="0">
                  <a:solidFill>
                    <a:srgbClr val="1D8E50"/>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98" name="Google Shape;938;p26">
                <a:extLst>
                  <a:ext uri="{FF2B5EF4-FFF2-40B4-BE49-F238E27FC236}">
                    <a16:creationId xmlns:a16="http://schemas.microsoft.com/office/drawing/2014/main" xmlns="" id="{C6A19169-97E6-AF58-2510-965D63F4B086}"/>
                  </a:ext>
                </a:extLst>
              </p:cNvPr>
              <p:cNvSpPr txBox="1"/>
              <p:nvPr/>
            </p:nvSpPr>
            <p:spPr>
              <a:xfrm>
                <a:off x="7480838" y="3174489"/>
                <a:ext cx="1632600" cy="765000"/>
              </a:xfrm>
              <a:prstGeom prst="rect">
                <a:avLst/>
              </a:prstGeom>
              <a:grpFill/>
              <a:ln>
                <a:noFill/>
              </a:ln>
            </p:spPr>
            <p:txBody>
              <a:bodyPr spcFirstLastPara="1" wrap="square" lIns="121900" tIns="121900" rIns="121900" bIns="121900" anchor="t" anchorCtr="0">
                <a:noAutofit/>
              </a:bodyPr>
              <a:lstStyle/>
              <a:p>
                <a:pPr algn="ctr"/>
                <a:r>
                  <a:rPr lang="en-US" sz="1600" b="1">
                    <a:latin typeface="Arial" panose="020B0604020202020204" pitchFamily="34" charset="0"/>
                    <a:ea typeface="Fira Sans"/>
                    <a:cs typeface="Arial" panose="020B0604020202020204" pitchFamily="34" charset="0"/>
                    <a:sym typeface="Fira Sans"/>
                  </a:rPr>
                  <a:t>Black-Owned Enterprises</a:t>
                </a:r>
                <a:endParaRPr lang="en-US" sz="1600" b="1" dirty="0">
                  <a:latin typeface="Arial" panose="020B0604020202020204" pitchFamily="34" charset="0"/>
                  <a:ea typeface="Fira Sans"/>
                  <a:cs typeface="Arial" panose="020B0604020202020204" pitchFamily="34" charset="0"/>
                  <a:sym typeface="Fira Sans"/>
                </a:endParaRPr>
              </a:p>
            </p:txBody>
          </p:sp>
        </p:grpSp>
      </p:grpSp>
      <p:pic>
        <p:nvPicPr>
          <p:cNvPr id="111" name="Graphic 110" descr="Bank outline">
            <a:extLst>
              <a:ext uri="{FF2B5EF4-FFF2-40B4-BE49-F238E27FC236}">
                <a16:creationId xmlns:a16="http://schemas.microsoft.com/office/drawing/2014/main" xmlns="" id="{615C94A7-F0E2-BB17-DDFA-66C7B190F3A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44126" y="1160432"/>
            <a:ext cx="1066518" cy="1066518"/>
          </a:xfrm>
          <a:prstGeom prst="rect">
            <a:avLst/>
          </a:prstGeom>
        </p:spPr>
      </p:pic>
      <p:pic>
        <p:nvPicPr>
          <p:cNvPr id="113" name="Graphic 112" descr="Building Brick Wall outline">
            <a:extLst>
              <a:ext uri="{FF2B5EF4-FFF2-40B4-BE49-F238E27FC236}">
                <a16:creationId xmlns:a16="http://schemas.microsoft.com/office/drawing/2014/main" xmlns="" id="{88611C1A-93A6-BEF8-A14C-5868F8C58A8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784748" y="1084011"/>
            <a:ext cx="1230650" cy="1230650"/>
          </a:xfrm>
          <a:prstGeom prst="rect">
            <a:avLst/>
          </a:prstGeom>
        </p:spPr>
      </p:pic>
    </p:spTree>
    <p:extLst>
      <p:ext uri="{BB962C8B-B14F-4D97-AF65-F5344CB8AC3E}">
        <p14:creationId xmlns:p14="http://schemas.microsoft.com/office/powerpoint/2010/main" xmlns="" val="2373440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3885</Words>
  <Application>Microsoft Office PowerPoint</Application>
  <PresentationFormat>Custom</PresentationFormat>
  <Paragraphs>368</Paragraphs>
  <Slides>47</Slides>
  <Notes>0</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Presentation  outline</vt:lpstr>
      <vt:lpstr>sefa Overview</vt:lpstr>
      <vt:lpstr>Vision, Mission &amp; Values</vt:lpstr>
      <vt:lpstr>Operating Model, Distribution Channels &amp; Products</vt:lpstr>
      <vt:lpstr>Qualifying Criteria &amp; sefa’s Target Market</vt:lpstr>
      <vt:lpstr>Group Structure</vt:lpstr>
      <vt:lpstr>Performance Highlights – FY2021/22</vt:lpstr>
      <vt:lpstr>Performance Highlights (2021/22)</vt:lpstr>
      <vt:lpstr>Geographic Spread - Funding Activities – FY2021/22</vt:lpstr>
      <vt:lpstr>Geographic Spread - Funding Activities – FY2021/22</vt:lpstr>
      <vt:lpstr>Geographic Spread - Funding Activities – FY2021/22</vt:lpstr>
      <vt:lpstr>Geographic Spread - Funding Activities – FY2021/22 (cont.)</vt:lpstr>
      <vt:lpstr>Geographic Spread - Funding Activities – FY2021/22 (cont.)</vt:lpstr>
      <vt:lpstr>Historical Funding Activities: FY2016/17 to FY2021/22  </vt:lpstr>
      <vt:lpstr>Historical Funding Activities: FY2016/17 to FY2021/22 </vt:lpstr>
      <vt:lpstr>Developmental Impact: FY2016/17 to FY2021/22 </vt:lpstr>
      <vt:lpstr>Developmental Impact: FY2016/17 to FY2021/22 </vt:lpstr>
      <vt:lpstr>Developmental Impact: FY2016/17 to FY2021/22 </vt:lpstr>
      <vt:lpstr>Loan Portfolio Performance </vt:lpstr>
      <vt:lpstr>sefa Loan Portfolio – Overview (2021/22) </vt:lpstr>
      <vt:lpstr>sefa Loan Portfolio – Total Collections (2021/22) </vt:lpstr>
      <vt:lpstr>Financial Performance </vt:lpstr>
      <vt:lpstr>sefa Financial Performance as at 31 March 2022- highlights</vt:lpstr>
      <vt:lpstr>sefa Financial Performance as at 31 March 2022</vt:lpstr>
      <vt:lpstr>Income Analysis</vt:lpstr>
      <vt:lpstr>Expense Analysis</vt:lpstr>
      <vt:lpstr>Performance Against Predetermined Objectives</vt:lpstr>
      <vt:lpstr>Performance Against Predetermined Objectives</vt:lpstr>
      <vt:lpstr>Performance Against Predetermined Objectives (cont.) </vt:lpstr>
      <vt:lpstr>Analysis of Performance Against Predetermined Objectives </vt:lpstr>
      <vt:lpstr>Human Capital Management</vt:lpstr>
      <vt:lpstr>Human Capital Management</vt:lpstr>
      <vt:lpstr>Human Capital Management (cont.)</vt:lpstr>
      <vt:lpstr>Governance</vt:lpstr>
      <vt:lpstr>Governance</vt:lpstr>
      <vt:lpstr>Key Organisational Challenges</vt:lpstr>
      <vt:lpstr>Key Organisational Priorities / Focus</vt:lpstr>
      <vt:lpstr>Thank you</vt:lpstr>
      <vt:lpstr>Case Studies</vt:lpstr>
      <vt:lpstr>New Partnerships (SME WL)</vt:lpstr>
      <vt:lpstr>New Partnerships (SME WL) (cont.)</vt:lpstr>
      <vt:lpstr>Alternative Finance Solutions T/A Bizcash (KCG)</vt:lpstr>
      <vt:lpstr>The Automotive Aftermarket Programme (KCG) </vt:lpstr>
      <vt:lpstr>Browns Group (Pty) Ltd – Direct Lending</vt:lpstr>
      <vt:lpstr>GS United – Direct Lending</vt:lpstr>
      <vt:lpstr>Triton Pharmaceuticals (Pty) Ltd – Direct Lending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Accounts IWW</dc:creator>
  <cp:lastModifiedBy>USER</cp:lastModifiedBy>
  <cp:revision>34</cp:revision>
  <dcterms:created xsi:type="dcterms:W3CDTF">2022-09-01T10:59:04Z</dcterms:created>
  <dcterms:modified xsi:type="dcterms:W3CDTF">2022-10-13T17:22:36Z</dcterms:modified>
</cp:coreProperties>
</file>