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  <p:sldMasterId id="2147483683" r:id="rId3"/>
    <p:sldMasterId id="2147483691" r:id="rId4"/>
    <p:sldMasterId id="2147483711" r:id="rId5"/>
    <p:sldMasterId id="2147483715" r:id="rId6"/>
    <p:sldMasterId id="2147483765" r:id="rId7"/>
    <p:sldMasterId id="2147483774" r:id="rId8"/>
    <p:sldMasterId id="2147483779" r:id="rId9"/>
    <p:sldMasterId id="2147483790" r:id="rId10"/>
  </p:sldMasterIdLst>
  <p:notesMasterIdLst>
    <p:notesMasterId r:id="rId28"/>
  </p:notesMasterIdLst>
  <p:handoutMasterIdLst>
    <p:handoutMasterId r:id="rId29"/>
  </p:handoutMasterIdLst>
  <p:sldIdLst>
    <p:sldId id="256" r:id="rId11"/>
    <p:sldId id="598" r:id="rId12"/>
    <p:sldId id="599" r:id="rId13"/>
    <p:sldId id="600" r:id="rId14"/>
    <p:sldId id="501" r:id="rId15"/>
    <p:sldId id="772" r:id="rId16"/>
    <p:sldId id="773" r:id="rId17"/>
    <p:sldId id="774" r:id="rId18"/>
    <p:sldId id="775" r:id="rId19"/>
    <p:sldId id="776" r:id="rId20"/>
    <p:sldId id="777" r:id="rId21"/>
    <p:sldId id="778" r:id="rId22"/>
    <p:sldId id="755" r:id="rId23"/>
    <p:sldId id="779" r:id="rId24"/>
    <p:sldId id="754" r:id="rId25"/>
    <p:sldId id="756" r:id="rId26"/>
    <p:sldId id="427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003300"/>
    <a:srgbClr val="4AF2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204B4-1A63-477C-9F54-4739DF21FB75}" v="3" dt="2022-10-09T09:37:36.724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hack Dick M.D. Maswanganye" userId="4d903ed4-e8b4-4459-bd44-f0c5cbf1633e" providerId="ADAL" clId="{B6C961C5-12AE-47F2-9687-E8A089B63A5E}"/>
    <pc:docChg chg="undo custSel modSld">
      <pc:chgData name="Mishack Dick M.D. Maswanganye" userId="4d903ed4-e8b4-4459-bd44-f0c5cbf1633e" providerId="ADAL" clId="{B6C961C5-12AE-47F2-9687-E8A089B63A5E}" dt="2022-10-06T09:17:55.952" v="70" actId="6549"/>
      <pc:docMkLst>
        <pc:docMk/>
      </pc:docMkLst>
      <pc:sldChg chg="modSp mod">
        <pc:chgData name="Mishack Dick M.D. Maswanganye" userId="4d903ed4-e8b4-4459-bd44-f0c5cbf1633e" providerId="ADAL" clId="{B6C961C5-12AE-47F2-9687-E8A089B63A5E}" dt="2022-10-06T09:17:55.952" v="70" actId="6549"/>
        <pc:sldMkLst>
          <pc:docMk/>
          <pc:sldMk cId="2137811572" sldId="599"/>
        </pc:sldMkLst>
        <pc:graphicFrameChg chg="mod modGraphic">
          <ac:chgData name="Mishack Dick M.D. Maswanganye" userId="4d903ed4-e8b4-4459-bd44-f0c5cbf1633e" providerId="ADAL" clId="{B6C961C5-12AE-47F2-9687-E8A089B63A5E}" dt="2022-10-06T09:17:55.952" v="70" actId="6549"/>
          <ac:graphicFrameMkLst>
            <pc:docMk/>
            <pc:sldMk cId="2137811572" sldId="599"/>
            <ac:graphicFrameMk id="4" creationId="{00000000-0000-0000-0000-000000000000}"/>
          </ac:graphicFrameMkLst>
        </pc:graphicFrameChg>
      </pc:sldChg>
      <pc:sldChg chg="modSp mod">
        <pc:chgData name="Mishack Dick M.D. Maswanganye" userId="4d903ed4-e8b4-4459-bd44-f0c5cbf1633e" providerId="ADAL" clId="{B6C961C5-12AE-47F2-9687-E8A089B63A5E}" dt="2022-10-06T09:09:20.559" v="59" actId="6549"/>
        <pc:sldMkLst>
          <pc:docMk/>
          <pc:sldMk cId="3153041774" sldId="600"/>
        </pc:sldMkLst>
        <pc:graphicFrameChg chg="mod modGraphic">
          <ac:chgData name="Mishack Dick M.D. Maswanganye" userId="4d903ed4-e8b4-4459-bd44-f0c5cbf1633e" providerId="ADAL" clId="{B6C961C5-12AE-47F2-9687-E8A089B63A5E}" dt="2022-10-06T09:09:20.559" v="59" actId="6549"/>
          <ac:graphicFrameMkLst>
            <pc:docMk/>
            <pc:sldMk cId="3153041774" sldId="600"/>
            <ac:graphicFrameMk id="4" creationId="{00000000-0000-0000-0000-000000000000}"/>
          </ac:graphicFrameMkLst>
        </pc:graphicFrameChg>
      </pc:sldChg>
    </pc:docChg>
  </pc:docChgLst>
  <pc:docChgLst>
    <pc:chgData name="Barry Kistnasamy" userId="36dac8db-235b-41ed-af12-da87547dddbf" providerId="ADAL" clId="{30F204B4-1A63-477C-9F54-4739DF21FB75}"/>
    <pc:docChg chg="undo custSel addSld delSld modSld">
      <pc:chgData name="Barry Kistnasamy" userId="36dac8db-235b-41ed-af12-da87547dddbf" providerId="ADAL" clId="{30F204B4-1A63-477C-9F54-4739DF21FB75}" dt="2022-10-10T06:21:15.659" v="193" actId="20577"/>
      <pc:docMkLst>
        <pc:docMk/>
      </pc:docMkLst>
      <pc:sldChg chg="delSp mod">
        <pc:chgData name="Barry Kistnasamy" userId="36dac8db-235b-41ed-af12-da87547dddbf" providerId="ADAL" clId="{30F204B4-1A63-477C-9F54-4739DF21FB75}" dt="2022-10-07T09:33:05.439" v="0" actId="478"/>
        <pc:sldMkLst>
          <pc:docMk/>
          <pc:sldMk cId="0" sldId="427"/>
        </pc:sldMkLst>
        <pc:graphicFrameChg chg="del">
          <ac:chgData name="Barry Kistnasamy" userId="36dac8db-235b-41ed-af12-da87547dddbf" providerId="ADAL" clId="{30F204B4-1A63-477C-9F54-4739DF21FB75}" dt="2022-10-07T09:33:05.439" v="0" actId="478"/>
          <ac:graphicFrameMkLst>
            <pc:docMk/>
            <pc:sldMk cId="0" sldId="427"/>
            <ac:graphicFrameMk id="6" creationId="{00000000-0000-0000-0000-000000000000}"/>
          </ac:graphicFrameMkLst>
        </pc:graphicFrameChg>
      </pc:sldChg>
      <pc:sldChg chg="modSp add del mod">
        <pc:chgData name="Barry Kistnasamy" userId="36dac8db-235b-41ed-af12-da87547dddbf" providerId="ADAL" clId="{30F204B4-1A63-477C-9F54-4739DF21FB75}" dt="2022-10-09T09:59:11.281" v="177" actId="14100"/>
        <pc:sldMkLst>
          <pc:docMk/>
          <pc:sldMk cId="1371609523" sldId="598"/>
        </pc:sldMkLst>
        <pc:spChg chg="mod">
          <ac:chgData name="Barry Kistnasamy" userId="36dac8db-235b-41ed-af12-da87547dddbf" providerId="ADAL" clId="{30F204B4-1A63-477C-9F54-4739DF21FB75}" dt="2022-10-09T09:41:33.180" v="155" actId="20577"/>
          <ac:spMkLst>
            <pc:docMk/>
            <pc:sldMk cId="1371609523" sldId="598"/>
            <ac:spMk id="2" creationId="{5468CAEE-AC19-79D3-2F04-9BB2E16DD1DF}"/>
          </ac:spMkLst>
        </pc:spChg>
        <pc:spChg chg="mod">
          <ac:chgData name="Barry Kistnasamy" userId="36dac8db-235b-41ed-af12-da87547dddbf" providerId="ADAL" clId="{30F204B4-1A63-477C-9F54-4739DF21FB75}" dt="2022-10-09T09:59:11.281" v="177" actId="14100"/>
          <ac:spMkLst>
            <pc:docMk/>
            <pc:sldMk cId="1371609523" sldId="598"/>
            <ac:spMk id="4099" creationId="{00000000-0000-0000-0000-000000000000}"/>
          </ac:spMkLst>
        </pc:spChg>
      </pc:sldChg>
      <pc:sldChg chg="modSp mod">
        <pc:chgData name="Barry Kistnasamy" userId="36dac8db-235b-41ed-af12-da87547dddbf" providerId="ADAL" clId="{30F204B4-1A63-477C-9F54-4739DF21FB75}" dt="2022-10-10T06:20:06.325" v="185" actId="20577"/>
        <pc:sldMkLst>
          <pc:docMk/>
          <pc:sldMk cId="741911254" sldId="772"/>
        </pc:sldMkLst>
        <pc:graphicFrameChg chg="modGraphic">
          <ac:chgData name="Barry Kistnasamy" userId="36dac8db-235b-41ed-af12-da87547dddbf" providerId="ADAL" clId="{30F204B4-1A63-477C-9F54-4739DF21FB75}" dt="2022-10-10T06:20:06.325" v="185" actId="20577"/>
          <ac:graphicFrameMkLst>
            <pc:docMk/>
            <pc:sldMk cId="741911254" sldId="772"/>
            <ac:graphicFrameMk id="5" creationId="{41E7FFA6-89CE-4CBD-B6E9-AE11A51D3824}"/>
          </ac:graphicFrameMkLst>
        </pc:graphicFrameChg>
      </pc:sldChg>
      <pc:sldChg chg="modSp mod">
        <pc:chgData name="Barry Kistnasamy" userId="36dac8db-235b-41ed-af12-da87547dddbf" providerId="ADAL" clId="{30F204B4-1A63-477C-9F54-4739DF21FB75}" dt="2022-10-10T06:21:15.659" v="193" actId="20577"/>
        <pc:sldMkLst>
          <pc:docMk/>
          <pc:sldMk cId="3899681400" sldId="774"/>
        </pc:sldMkLst>
        <pc:graphicFrameChg chg="modGraphic">
          <ac:chgData name="Barry Kistnasamy" userId="36dac8db-235b-41ed-af12-da87547dddbf" providerId="ADAL" clId="{30F204B4-1A63-477C-9F54-4739DF21FB75}" dt="2022-10-10T06:21:15.659" v="193" actId="20577"/>
          <ac:graphicFrameMkLst>
            <pc:docMk/>
            <pc:sldMk cId="3899681400" sldId="774"/>
            <ac:graphicFrameMk id="5" creationId="{41E7FFA6-89CE-4CBD-B6E9-AE11A51D3824}"/>
          </ac:graphicFrameMkLst>
        </pc:graphicFrameChg>
      </pc:sldChg>
    </pc:docChg>
  </pc:docChgLst>
  <pc:docChgLst>
    <pc:chgData name="Dr Barry M. Kistnasamy" userId="ae84c04d-3b17-4bd5-844d-489b25aa4d00" providerId="ADAL" clId="{30F204B4-1A63-477C-9F54-4739DF21FB75}"/>
    <pc:docChg chg="custSel modSld">
      <pc:chgData name="Dr Barry M. Kistnasamy" userId="ae84c04d-3b17-4bd5-844d-489b25aa4d00" providerId="ADAL" clId="{30F204B4-1A63-477C-9F54-4739DF21FB75}" dt="2022-10-07T09:54:21.757" v="84" actId="20577"/>
      <pc:docMkLst>
        <pc:docMk/>
      </pc:docMkLst>
      <pc:sldChg chg="modSp mod">
        <pc:chgData name="Dr Barry M. Kistnasamy" userId="ae84c04d-3b17-4bd5-844d-489b25aa4d00" providerId="ADAL" clId="{30F204B4-1A63-477C-9F54-4739DF21FB75}" dt="2022-10-07T09:22:07.481" v="78" actId="20577"/>
        <pc:sldMkLst>
          <pc:docMk/>
          <pc:sldMk cId="0" sldId="427"/>
        </pc:sldMkLst>
        <pc:graphicFrameChg chg="modGraphic">
          <ac:chgData name="Dr Barry M. Kistnasamy" userId="ae84c04d-3b17-4bd5-844d-489b25aa4d00" providerId="ADAL" clId="{30F204B4-1A63-477C-9F54-4739DF21FB75}" dt="2022-10-07T09:22:07.481" v="78" actId="20577"/>
          <ac:graphicFrameMkLst>
            <pc:docMk/>
            <pc:sldMk cId="0" sldId="427"/>
            <ac:graphicFrameMk id="6" creationId="{00000000-0000-0000-0000-000000000000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24:08.502" v="80" actId="113"/>
        <pc:sldMkLst>
          <pc:docMk/>
          <pc:sldMk cId="0" sldId="501"/>
        </pc:sldMkLst>
        <pc:spChg chg="mod">
          <ac:chgData name="Dr Barry M. Kistnasamy" userId="ae84c04d-3b17-4bd5-844d-489b25aa4d00" providerId="ADAL" clId="{30F204B4-1A63-477C-9F54-4739DF21FB75}" dt="2022-10-07T09:11:58.905" v="41" actId="1076"/>
          <ac:spMkLst>
            <pc:docMk/>
            <pc:sldMk cId="0" sldId="501"/>
            <ac:spMk id="2" creationId="{00000000-0000-0000-0000-000000000000}"/>
          </ac:spMkLst>
        </pc:spChg>
        <pc:graphicFrameChg chg="modGraphic">
          <ac:chgData name="Dr Barry M. Kistnasamy" userId="ae84c04d-3b17-4bd5-844d-489b25aa4d00" providerId="ADAL" clId="{30F204B4-1A63-477C-9F54-4739DF21FB75}" dt="2022-10-07T09:24:08.502" v="80" actId="113"/>
          <ac:graphicFrameMkLst>
            <pc:docMk/>
            <pc:sldMk cId="0" sldId="501"/>
            <ac:graphicFrameMk id="4" creationId="{00000000-0000-0000-0000-000000000000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24:02.106" v="79" actId="113"/>
        <pc:sldMkLst>
          <pc:docMk/>
          <pc:sldMk cId="2137811572" sldId="599"/>
        </pc:sldMkLst>
        <pc:graphicFrameChg chg="modGraphic">
          <ac:chgData name="Dr Barry M. Kistnasamy" userId="ae84c04d-3b17-4bd5-844d-489b25aa4d00" providerId="ADAL" clId="{30F204B4-1A63-477C-9F54-4739DF21FB75}" dt="2022-10-07T09:24:02.106" v="79" actId="113"/>
          <ac:graphicFrameMkLst>
            <pc:docMk/>
            <pc:sldMk cId="2137811572" sldId="599"/>
            <ac:graphicFrameMk id="4" creationId="{00000000-0000-0000-0000-000000000000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24:18.415" v="82" actId="113"/>
        <pc:sldMkLst>
          <pc:docMk/>
          <pc:sldMk cId="741911254" sldId="772"/>
        </pc:sldMkLst>
        <pc:graphicFrameChg chg="modGraphic">
          <ac:chgData name="Dr Barry M. Kistnasamy" userId="ae84c04d-3b17-4bd5-844d-489b25aa4d00" providerId="ADAL" clId="{30F204B4-1A63-477C-9F54-4739DF21FB75}" dt="2022-10-07T09:24:18.415" v="82" actId="113"/>
          <ac:graphicFrameMkLst>
            <pc:docMk/>
            <pc:sldMk cId="741911254" sldId="772"/>
            <ac:graphicFrameMk id="5" creationId="{41E7FFA6-89CE-4CBD-B6E9-AE11A51D3824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13:54.071" v="55" actId="1076"/>
        <pc:sldMkLst>
          <pc:docMk/>
          <pc:sldMk cId="1503686034" sldId="773"/>
        </pc:sldMkLst>
        <pc:graphicFrameChg chg="mod modGraphic">
          <ac:chgData name="Dr Barry M. Kistnasamy" userId="ae84c04d-3b17-4bd5-844d-489b25aa4d00" providerId="ADAL" clId="{30F204B4-1A63-477C-9F54-4739DF21FB75}" dt="2022-10-07T09:13:54.071" v="55" actId="1076"/>
          <ac:graphicFrameMkLst>
            <pc:docMk/>
            <pc:sldMk cId="1503686034" sldId="773"/>
            <ac:graphicFrameMk id="5" creationId="{B0BB6690-E6C1-46E1-ADB7-4F0A3C9AE374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13:34.110" v="51" actId="14100"/>
        <pc:sldMkLst>
          <pc:docMk/>
          <pc:sldMk cId="3899681400" sldId="774"/>
        </pc:sldMkLst>
        <pc:graphicFrameChg chg="modGraphic">
          <ac:chgData name="Dr Barry M. Kistnasamy" userId="ae84c04d-3b17-4bd5-844d-489b25aa4d00" providerId="ADAL" clId="{30F204B4-1A63-477C-9F54-4739DF21FB75}" dt="2022-10-07T09:13:34.110" v="51" actId="14100"/>
          <ac:graphicFrameMkLst>
            <pc:docMk/>
            <pc:sldMk cId="3899681400" sldId="774"/>
            <ac:graphicFrameMk id="5" creationId="{41E7FFA6-89CE-4CBD-B6E9-AE11A51D3824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17:53.789" v="60" actId="14100"/>
        <pc:sldMkLst>
          <pc:docMk/>
          <pc:sldMk cId="2096954748" sldId="775"/>
        </pc:sldMkLst>
        <pc:graphicFrameChg chg="mod modGraphic">
          <ac:chgData name="Dr Barry M. Kistnasamy" userId="ae84c04d-3b17-4bd5-844d-489b25aa4d00" providerId="ADAL" clId="{30F204B4-1A63-477C-9F54-4739DF21FB75}" dt="2022-10-07T09:17:53.789" v="60" actId="14100"/>
          <ac:graphicFrameMkLst>
            <pc:docMk/>
            <pc:sldMk cId="2096954748" sldId="775"/>
            <ac:graphicFrameMk id="5" creationId="{B0BB6690-E6C1-46E1-ADB7-4F0A3C9AE374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7:30:24.533" v="20" actId="6549"/>
        <pc:sldMkLst>
          <pc:docMk/>
          <pc:sldMk cId="137856145" sldId="776"/>
        </pc:sldMkLst>
        <pc:graphicFrameChg chg="modGraphic">
          <ac:chgData name="Dr Barry M. Kistnasamy" userId="ae84c04d-3b17-4bd5-844d-489b25aa4d00" providerId="ADAL" clId="{30F204B4-1A63-477C-9F54-4739DF21FB75}" dt="2022-10-07T07:30:24.533" v="20" actId="6549"/>
          <ac:graphicFrameMkLst>
            <pc:docMk/>
            <pc:sldMk cId="137856145" sldId="776"/>
            <ac:graphicFrameMk id="5" creationId="{00000000-0000-0000-0000-000000000000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54:21.757" v="84" actId="20577"/>
        <pc:sldMkLst>
          <pc:docMk/>
          <pc:sldMk cId="1429976229" sldId="777"/>
        </pc:sldMkLst>
        <pc:graphicFrameChg chg="modGraphic">
          <ac:chgData name="Dr Barry M. Kistnasamy" userId="ae84c04d-3b17-4bd5-844d-489b25aa4d00" providerId="ADAL" clId="{30F204B4-1A63-477C-9F54-4739DF21FB75}" dt="2022-10-07T09:54:21.757" v="84" actId="20577"/>
          <ac:graphicFrameMkLst>
            <pc:docMk/>
            <pc:sldMk cId="1429976229" sldId="777"/>
            <ac:graphicFrameMk id="5" creationId="{00000000-0000-0000-0000-000000000000}"/>
          </ac:graphicFrameMkLst>
        </pc:graphicFrameChg>
      </pc:sldChg>
      <pc:sldChg chg="modSp mod">
        <pc:chgData name="Dr Barry M. Kistnasamy" userId="ae84c04d-3b17-4bd5-844d-489b25aa4d00" providerId="ADAL" clId="{30F204B4-1A63-477C-9F54-4739DF21FB75}" dt="2022-10-07T09:54:07.308" v="83" actId="20577"/>
        <pc:sldMkLst>
          <pc:docMk/>
          <pc:sldMk cId="2835777342" sldId="778"/>
        </pc:sldMkLst>
        <pc:graphicFrameChg chg="modGraphic">
          <ac:chgData name="Dr Barry M. Kistnasamy" userId="ae84c04d-3b17-4bd5-844d-489b25aa4d00" providerId="ADAL" clId="{30F204B4-1A63-477C-9F54-4739DF21FB75}" dt="2022-10-07T09:54:07.308" v="83" actId="20577"/>
          <ac:graphicFrameMkLst>
            <pc:docMk/>
            <pc:sldMk cId="2835777342" sldId="778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734E3D-F4A5-4394-9B1F-E906501BFC48}" type="datetimeFigureOut">
              <a:rPr lang="en-US"/>
              <a:pPr>
                <a:defRPr/>
              </a:pPr>
              <a:t>10/13/2022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DC3879-14CF-4E8E-8107-02D10203F7B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0FCF22-2563-482D-8D12-10B7ECEE6445}" type="datetimeFigureOut">
              <a:rPr lang="en-US"/>
              <a:pPr>
                <a:defRPr/>
              </a:pPr>
              <a:t>10/13/2022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0D0028-295A-41AF-B215-93DC58952DF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E80628F-6ABF-4F8D-9E27-F3CB30750E0A}" type="datetime1">
              <a:rPr lang="en-US" smtClean="0"/>
              <a:pPr>
                <a:defRPr/>
              </a:pPr>
              <a:t>10/13/2022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0028-295A-41AF-B215-93DC58952DF0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9019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010E2C-2D3E-477A-9E88-D1254BB7A0D4}" type="datetime1">
              <a:rPr lang="en-US" smtClean="0"/>
              <a:pPr>
                <a:defRPr/>
              </a:pPr>
              <a:t>10/13/2022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0028-295A-41AF-B215-93DC58952DF0}" type="slidenum">
              <a:rPr lang="en-ZA" smtClean="0"/>
              <a:pPr>
                <a:defRPr/>
              </a:pPr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9012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010E2C-2D3E-477A-9E88-D1254BB7A0D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0D0028-295A-41AF-B215-93DC58952DF0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88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E8778F0-5513-4A1C-92E5-0C591CDA507A}" type="datetime1">
              <a:rPr lang="en-US" smtClean="0"/>
              <a:pPr>
                <a:defRPr/>
              </a:pPr>
              <a:t>10/13/2022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0028-295A-41AF-B215-93DC58952DF0}" type="slidenum">
              <a:rPr lang="en-ZA" smtClean="0"/>
              <a:pPr>
                <a:defRPr/>
              </a:pPr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01783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8778F0-5513-4A1C-92E5-0C591CDA507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0D0028-295A-41AF-B215-93DC58952DF0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621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8778F0-5513-4A1C-92E5-0C591CDA507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10/13/2022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0D0028-295A-41AF-B215-93DC58952DF0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01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5999"/>
          <a:stretch>
            <a:fillRect/>
          </a:stretch>
        </p:blipFill>
        <p:spPr bwMode="auto">
          <a:xfrm>
            <a:off x="228600" y="1219200"/>
            <a:ext cx="152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18813" r="5798"/>
          <a:stretch>
            <a:fillRect/>
          </a:stretch>
        </p:blipFill>
        <p:spPr bwMode="auto">
          <a:xfrm>
            <a:off x="228600" y="2743200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68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6C626C6-37D8-4E42-B863-70BDD396015F}" type="datetime1">
              <a:rPr lang="en-US"/>
              <a:pPr>
                <a:defRPr/>
              </a:pPr>
              <a:t>10/13/2022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r>
              <a:rPr lang="en-ZA"/>
              <a:t>Barry Kistnasamy - Vision for the NIOH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D4DA173-242F-481C-9D0E-4485BAAA69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842A56-EB72-4E50-9A6C-B40549C6C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53641" y="4786313"/>
            <a:ext cx="8036719" cy="85725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553641" y="5634633"/>
            <a:ext cx="8036719" cy="1098352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2AE0-060B-418A-8D4A-45DEB8FA34D8}" type="datetime1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D501-8671-40FC-A334-6BC4639A4C6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53641" y="4786313"/>
            <a:ext cx="8036719" cy="85725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553641" y="5634633"/>
            <a:ext cx="8036719" cy="1098352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046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811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591F-81E4-42EF-8756-5EED8FEE08B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768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274423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160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42B81C-F490-4EBE-86AE-C00CE17EB15C}" type="datetimeFigureOut">
              <a:rPr lang="en-ZA" smtClean="0"/>
              <a:pPr/>
              <a:t>2022/10/13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6753F3-8ECC-41DA-B9C2-556CE540A9A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6296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9DE6E-CA55-48AD-A588-3426AD40EA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142055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1D5410DB-BB37-440A-A175-86B39946E105}" type="slidenum">
              <a:rPr lang="en-US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682050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42B81C-F490-4EBE-86AE-C00CE17EB15C}" type="datetimeFigureOut">
              <a:rPr lang="en-ZA" smtClean="0"/>
              <a:pPr/>
              <a:t>2022/10/13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6753F3-8ECC-41DA-B9C2-556CE540A9A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5053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591F-81E4-42EF-8756-5EED8FEE08B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53641" y="4786313"/>
            <a:ext cx="8036719" cy="85725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 dirty="0">
                <a:solidFill>
                  <a:srgbClr val="FFF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553641" y="5634633"/>
            <a:ext cx="8036719" cy="1098352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30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000" dirty="0">
                <a:solidFill>
                  <a:srgbClr val="73BFFF"/>
                </a:solidFill>
                <a:effectLst>
                  <a:outerShdw blurRad="50800" dist="38100" dir="5400000" rotWithShape="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1D5410DB-BB37-440A-A175-86B39946E1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486E9D-6A7B-4CA6-9D8D-37656295E10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790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8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6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6" r:id="rId2"/>
    <p:sldLayoutId id="2147483697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195" name="Picture 7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1"/>
          <p:cNvPicPr>
            <a:picLocks noChangeAspect="1" noChangeArrowheads="1"/>
          </p:cNvPicPr>
          <p:nvPr userDrawn="1"/>
        </p:nvPicPr>
        <p:blipFill>
          <a:blip r:embed="rId6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8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0" r:id="rId3"/>
    <p:sldLayoutId id="2147483721" r:id="rId4"/>
    <p:sldLayoutId id="2147483722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9" r:id="rId3"/>
    <p:sldLayoutId id="2147483771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10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3185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2874774"/>
            <a:ext cx="64807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Arial" pitchFamily="34" charset="0"/>
              </a:rPr>
              <a:t>Annual Report (2018/19) (Audited)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509120"/>
            <a:ext cx="5791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Arial" pitchFamily="34" charset="0"/>
              </a:rPr>
              <a:t>12 October 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F89E6E47-2815-435A-AD41-7DBB75361A14}" type="slidenum">
              <a:rPr lang="en-US" smtClean="0"/>
              <a:pPr/>
              <a:t>1</a:t>
            </a:fld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1437387"/>
            <a:ext cx="66247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  <a:cs typeface="Arial" pitchFamily="34" charset="0"/>
              </a:rPr>
              <a:t>Presentation to Portfolio Committee on Health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j-lt"/>
              </a:rPr>
              <a:t>The Compensation Commissioner for Occupational Diseases (CCOD)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0679126"/>
              </p:ext>
            </p:extLst>
          </p:nvPr>
        </p:nvGraphicFramePr>
        <p:xfrm>
          <a:off x="179512" y="1097280"/>
          <a:ext cx="878497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xmlns="" val="116483979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386832368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942717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2078947557"/>
                    </a:ext>
                  </a:extLst>
                </a:gridCol>
              </a:tblGrid>
              <a:tr h="565755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9368862"/>
                  </a:ext>
                </a:extLst>
              </a:tr>
              <a:tr h="1635723"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Develop, gazette and implement the policy and legislative framework for occupational health and compensation 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development, gazetting and implementation of the policy and legislative framework for occupational health and compensation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Conceptual document accepted by stakeholders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amendments to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ODMWA to the Director-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4845886"/>
                  </a:ext>
                </a:extLst>
              </a:tr>
              <a:tr h="565755"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the governance and management of the CCOD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meetings of the Audit and Risk Committee, the Advisory Committee and the management committee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Audit and Risk Committee meetings; 4 Advisory Committee meetings 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meetings of Audit and Risk Committee and 4 meetings of the Advisory Committee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8133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856145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316680"/>
              </p:ext>
            </p:extLst>
          </p:nvPr>
        </p:nvGraphicFramePr>
        <p:xfrm>
          <a:off x="107504" y="1196752"/>
          <a:ext cx="8928992" cy="451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116483979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8683236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942717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78947557"/>
                    </a:ext>
                  </a:extLst>
                </a:gridCol>
              </a:tblGrid>
              <a:tr h="712742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9368862"/>
                  </a:ext>
                </a:extLst>
              </a:tr>
              <a:tr h="2203188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the database of current and ex-workers in controlled mines and works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Reference database completed. Active employee database in pilot phase. Database of 6 gold mining companies in settlement in place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 of database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5 mining companies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4845886"/>
                  </a:ext>
                </a:extLst>
              </a:tr>
              <a:tr h="1602318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unpaid compensable claims prior to and including 31 March 2015 paid by the CCOD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7.6% of unpaid compensable claims prior to 31</a:t>
                      </a:r>
                      <a:r>
                        <a:rPr lang="en-ZA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2015 paid by the CCOD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 of unpaid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compensable claims</a:t>
                      </a:r>
                    </a:p>
                    <a:p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 to 31st March 2015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paid by the CCOD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8133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997622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086878"/>
              </p:ext>
            </p:extLst>
          </p:nvPr>
        </p:nvGraphicFramePr>
        <p:xfrm>
          <a:off x="251520" y="1124745"/>
          <a:ext cx="8712968" cy="468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xmlns="" val="116483979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386832368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942717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78947557"/>
                    </a:ext>
                  </a:extLst>
                </a:gridCol>
              </a:tblGrid>
              <a:tr h="61018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9368862"/>
                  </a:ext>
                </a:extLst>
              </a:tr>
              <a:tr h="2585378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 (Continued)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new compensable disease claims, as from the 1</a:t>
                      </a:r>
                      <a:r>
                        <a:rPr lang="en-ZA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2018 paid by the CCOD within 3 months of receipt of completed documents in the claimant file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Inability to measure as IT system not in place (target was 20%)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 of new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compensable disease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claims paid by the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CCOD within 3 months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receipt of completed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in the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claimant file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6992830"/>
                  </a:ext>
                </a:extLst>
              </a:tr>
              <a:tr h="1394697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controlled mines and works paying levies to the Compensation Fund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 of controlled mines and works paying levies to the Compensation Fund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75% of controlled mines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works paying levies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the Fund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4845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5777342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1053"/>
              </p:ext>
            </p:extLst>
          </p:nvPr>
        </p:nvGraphicFramePr>
        <p:xfrm>
          <a:off x="107504" y="1196752"/>
          <a:ext cx="8928992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116483979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8683236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942717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78947557"/>
                    </a:ext>
                  </a:extLst>
                </a:gridCol>
              </a:tblGrid>
              <a:tr h="754427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79368862"/>
                  </a:ext>
                </a:extLst>
              </a:tr>
              <a:tr h="1378025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 (Continued)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of the Actuarial Valuation of the Compensation Fund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Actuarial Valuation report of the Compensation Fund as at 31 March 2018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Actuarial Valuation report of the Compensation Fund as at 31 March 2018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81338190"/>
                  </a:ext>
                </a:extLst>
              </a:tr>
              <a:tr h="233204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annual reports of the Compensation Fund submitted to the Auditor-General of South Africa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the 2014/15  and 2015/16 annual reports to the Auditor-General of South Africa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the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2014/2015 and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2015/2016 annual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reports to the AGSA</a:t>
                      </a:r>
                      <a:endParaRPr lang="en-Z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3727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774107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6894258"/>
              </p:ext>
            </p:extLst>
          </p:nvPr>
        </p:nvGraphicFramePr>
        <p:xfrm>
          <a:off x="179512" y="1124744"/>
          <a:ext cx="8812088" cy="459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141">
                  <a:extLst>
                    <a:ext uri="{9D8B030D-6E8A-4147-A177-3AD203B41FA5}">
                      <a16:colId xmlns:a16="http://schemas.microsoft.com/office/drawing/2014/main" xmlns="" val="2129185028"/>
                    </a:ext>
                  </a:extLst>
                </a:gridCol>
                <a:gridCol w="2547245">
                  <a:extLst>
                    <a:ext uri="{9D8B030D-6E8A-4147-A177-3AD203B41FA5}">
                      <a16:colId xmlns:a16="http://schemas.microsoft.com/office/drawing/2014/main" xmlns="" val="2257318998"/>
                    </a:ext>
                  </a:extLst>
                </a:gridCol>
                <a:gridCol w="2111229">
                  <a:extLst>
                    <a:ext uri="{9D8B030D-6E8A-4147-A177-3AD203B41FA5}">
                      <a16:colId xmlns:a16="http://schemas.microsoft.com/office/drawing/2014/main" xmlns="" val="2405573500"/>
                    </a:ext>
                  </a:extLst>
                </a:gridCol>
                <a:gridCol w="1560473">
                  <a:extLst>
                    <a:ext uri="{9D8B030D-6E8A-4147-A177-3AD203B41FA5}">
                      <a16:colId xmlns:a16="http://schemas.microsoft.com/office/drawing/2014/main" xmlns="" val="1572764150"/>
                    </a:ext>
                  </a:extLst>
                </a:gridCol>
              </a:tblGrid>
              <a:tr h="765043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86263957"/>
                  </a:ext>
                </a:extLst>
              </a:tr>
              <a:tr h="2404420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 (Continued)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current and ex-workers in controlled mines and works accessing benefit medical examinations per year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11 692 (+17%)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98881535"/>
                  </a:ext>
                </a:extLst>
              </a:tr>
              <a:tr h="142079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claims processed by the Certification Committees per year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10 078 (-16%)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12 000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3752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0267090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0993504"/>
              </p:ext>
            </p:extLst>
          </p:nvPr>
        </p:nvGraphicFramePr>
        <p:xfrm>
          <a:off x="107504" y="1124744"/>
          <a:ext cx="8807896" cy="459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723">
                  <a:extLst>
                    <a:ext uri="{9D8B030D-6E8A-4147-A177-3AD203B41FA5}">
                      <a16:colId xmlns:a16="http://schemas.microsoft.com/office/drawing/2014/main" xmlns="" val="2129185028"/>
                    </a:ext>
                  </a:extLst>
                </a:gridCol>
                <a:gridCol w="3027715">
                  <a:extLst>
                    <a:ext uri="{9D8B030D-6E8A-4147-A177-3AD203B41FA5}">
                      <a16:colId xmlns:a16="http://schemas.microsoft.com/office/drawing/2014/main" xmlns="" val="2257318998"/>
                    </a:ext>
                  </a:extLst>
                </a:gridCol>
                <a:gridCol w="1926727">
                  <a:extLst>
                    <a:ext uri="{9D8B030D-6E8A-4147-A177-3AD203B41FA5}">
                      <a16:colId xmlns:a16="http://schemas.microsoft.com/office/drawing/2014/main" xmlns="" val="2405573500"/>
                    </a:ext>
                  </a:extLst>
                </a:gridCol>
                <a:gridCol w="1559731">
                  <a:extLst>
                    <a:ext uri="{9D8B030D-6E8A-4147-A177-3AD203B41FA5}">
                      <a16:colId xmlns:a16="http://schemas.microsoft.com/office/drawing/2014/main" xmlns="" val="1572764150"/>
                    </a:ext>
                  </a:extLst>
                </a:gridCol>
              </a:tblGrid>
              <a:tr h="765043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86263957"/>
                  </a:ext>
                </a:extLst>
              </a:tr>
              <a:tr h="1748669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 (Continued)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claims paid by the Compensation Commissioner (other than pensioners) per year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9 382 (+34%)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26622999"/>
                  </a:ext>
                </a:extLst>
              </a:tr>
              <a:tr h="2076544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controlled mines and works inspected per year to verify levies payable based on risk shifts worked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 (+51%)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2204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3289994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8229600" cy="4905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b="0" dirty="0">
                <a:solidFill>
                  <a:srgbClr val="FFFF00"/>
                </a:solidFill>
                <a:cs typeface="Calibri" pitchFamily="34" charset="0"/>
              </a:rPr>
              <a:t>Objectives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8344815"/>
              </p:ext>
            </p:extLst>
          </p:nvPr>
        </p:nvGraphicFramePr>
        <p:xfrm>
          <a:off x="323528" y="1124745"/>
          <a:ext cx="8668073" cy="489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017">
                  <a:extLst>
                    <a:ext uri="{9D8B030D-6E8A-4147-A177-3AD203B41FA5}">
                      <a16:colId xmlns:a16="http://schemas.microsoft.com/office/drawing/2014/main" xmlns="" val="2129185028"/>
                    </a:ext>
                  </a:extLst>
                </a:gridCol>
                <a:gridCol w="3515335">
                  <a:extLst>
                    <a:ext uri="{9D8B030D-6E8A-4147-A177-3AD203B41FA5}">
                      <a16:colId xmlns:a16="http://schemas.microsoft.com/office/drawing/2014/main" xmlns="" val="2257318998"/>
                    </a:ext>
                  </a:extLst>
                </a:gridCol>
                <a:gridCol w="1800537">
                  <a:extLst>
                    <a:ext uri="{9D8B030D-6E8A-4147-A177-3AD203B41FA5}">
                      <a16:colId xmlns:a16="http://schemas.microsoft.com/office/drawing/2014/main" xmlns="" val="2405573500"/>
                    </a:ext>
                  </a:extLst>
                </a:gridCol>
                <a:gridCol w="1380184">
                  <a:extLst>
                    <a:ext uri="{9D8B030D-6E8A-4147-A177-3AD203B41FA5}">
                      <a16:colId xmlns:a16="http://schemas.microsoft.com/office/drawing/2014/main" xmlns="" val="1572764150"/>
                    </a:ext>
                  </a:extLst>
                </a:gridCol>
              </a:tblGrid>
              <a:tr h="955707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Performance (2018/19)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Target (2018/19)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86263957"/>
                  </a:ext>
                </a:extLst>
              </a:tr>
              <a:tr h="2206036">
                <a:tc rowSpan="2"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effective and efficient management of the Compensation Fund (Continued)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outreach and awareness activities with service providers, trade-unions, employers, current and ex-workers conducted per year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3012213"/>
                  </a:ext>
                </a:extLst>
              </a:tr>
              <a:tr h="173331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workers in controlled mines and works paid for loss of earnings while undergoing tuberculosis treatment per year</a:t>
                      </a:r>
                      <a:endParaRPr lang="en-Z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6 568 </a:t>
                      </a:r>
                    </a:p>
                    <a:p>
                      <a:pPr algn="ctr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(+591%) </a:t>
                      </a:r>
                    </a:p>
                    <a:p>
                      <a:pPr algn="ctr" fontAlgn="ctr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  <a:endParaRPr lang="en-ZA" sz="4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0413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113260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6480720" cy="7920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Thank You</a:t>
            </a:r>
            <a:endParaRPr lang="en-US" sz="4800" b="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501008"/>
            <a:ext cx="8352928" cy="3600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b="1" dirty="0"/>
          </a:p>
          <a:p>
            <a:pPr lvl="1" algn="ctr" eaLnBrk="1" hangingPunct="1">
              <a:buFont typeface="Arial" pitchFamily="34" charset="0"/>
              <a:buChar char="•"/>
            </a:pPr>
            <a:endParaRPr lang="en-US" sz="1800" dirty="0"/>
          </a:p>
          <a:p>
            <a:pPr lvl="1" algn="ctr" eaLnBrk="1" hangingPunct="1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60932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Slide </a:t>
            </a:r>
            <a:fld id="{9560DE1B-0A2E-4A7E-B4E2-7FEB99F0BBD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125475"/>
            <a:ext cx="8359080" cy="460704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Qualified opinion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cs typeface="Calibri" pitchFamily="34" charset="0"/>
              </a:rPr>
              <a:t>Revenue (Section 62 &amp; Section 63 levies)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cs typeface="Calibri" pitchFamily="34" charset="0"/>
              </a:rPr>
              <a:t>Non-submission of annual financial statement / annual report</a:t>
            </a:r>
          </a:p>
          <a:p>
            <a:pPr>
              <a:buFont typeface="Arial" pitchFamily="34" charset="0"/>
              <a:buChar char="•"/>
            </a:pPr>
            <a:endParaRPr lang="en-US" dirty="0">
              <a:cs typeface="Calibri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468CAEE-AC19-79D3-2F04-9BB2E16DD1DF}"/>
              </a:ext>
            </a:extLst>
          </p:cNvPr>
          <p:cNvSpPr txBox="1">
            <a:spLocks noChangeArrowheads="1"/>
          </p:cNvSpPr>
          <p:nvPr/>
        </p:nvSpPr>
        <p:spPr>
          <a:xfrm>
            <a:off x="-180528" y="260648"/>
            <a:ext cx="7992888" cy="490538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 pitchFamily="34" charset="0"/>
              </a:rPr>
              <a:t>Auditor-General Finding</a:t>
            </a:r>
          </a:p>
        </p:txBody>
      </p:sp>
    </p:spTree>
    <p:extLst>
      <p:ext uri="{BB962C8B-B14F-4D97-AF65-F5344CB8AC3E}">
        <p14:creationId xmlns:p14="http://schemas.microsoft.com/office/powerpoint/2010/main" xmlns="" val="137160952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236296" cy="865188"/>
          </a:xfrm>
          <a:prstGeom prst="rect">
            <a:avLst/>
          </a:prstGeom>
        </p:spPr>
        <p:txBody>
          <a:bodyPr/>
          <a:lstStyle/>
          <a:p>
            <a:r>
              <a:rPr lang="en-ZA" sz="36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Voted Funds - Expenditure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4967480"/>
              </p:ext>
            </p:extLst>
          </p:nvPr>
        </p:nvGraphicFramePr>
        <p:xfrm>
          <a:off x="251520" y="1125289"/>
          <a:ext cx="8640960" cy="4631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04792712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</a:tblGrid>
              <a:tr h="750859">
                <a:tc>
                  <a:txBody>
                    <a:bodyPr/>
                    <a:lstStyle/>
                    <a:p>
                      <a:r>
                        <a:rPr lang="en-ZA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2016/17</a:t>
                      </a:r>
                    </a:p>
                    <a:p>
                      <a:pPr algn="ctr"/>
                      <a:r>
                        <a:rPr lang="en-ZA" sz="200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2017/18</a:t>
                      </a:r>
                    </a:p>
                    <a:p>
                      <a:pPr algn="ctr"/>
                      <a:r>
                        <a:rPr lang="en-ZA" sz="200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/>
                        <a:t>2018/19</a:t>
                      </a:r>
                    </a:p>
                    <a:p>
                      <a:pPr algn="ctr"/>
                      <a:r>
                        <a:rPr lang="en-ZA" sz="2000" b="1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2019/20</a:t>
                      </a:r>
                    </a:p>
                    <a:p>
                      <a:pPr algn="ctr"/>
                      <a:r>
                        <a:rPr lang="en-ZA" sz="2000" dirty="0"/>
                        <a:t>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799284">
                <a:tc>
                  <a:txBody>
                    <a:bodyPr/>
                    <a:lstStyle/>
                    <a:p>
                      <a:r>
                        <a:rPr lang="en-ZA" sz="2400" dirty="0"/>
                        <a:t>Compensation of Employees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31 523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33 297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r>
                        <a:rPr lang="en-ZA" sz="2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302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37 192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799284">
                <a:tc>
                  <a:txBody>
                    <a:bodyPr/>
                    <a:lstStyle/>
                    <a:p>
                      <a:r>
                        <a:rPr lang="en-ZA" sz="2400" dirty="0"/>
                        <a:t>Goods and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24 323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18 883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26 527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829319">
                <a:tc>
                  <a:txBody>
                    <a:bodyPr/>
                    <a:lstStyle/>
                    <a:p>
                      <a:r>
                        <a:rPr lang="en-ZA" sz="2400" dirty="0"/>
                        <a:t>Transfers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ZA" sz="24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144</a:t>
                      </a:r>
                      <a:endParaRPr lang="en-ZA" sz="24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ZA" sz="2400" b="0" i="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784</a:t>
                      </a:r>
                      <a:endParaRPr lang="en-ZA" sz="24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4 050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714610">
                <a:tc>
                  <a:txBody>
                    <a:bodyPr/>
                    <a:lstStyle/>
                    <a:p>
                      <a:r>
                        <a:rPr lang="en-ZA" sz="2400" dirty="0"/>
                        <a:t>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925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714610">
                <a:tc>
                  <a:txBody>
                    <a:bodyPr/>
                    <a:lstStyle/>
                    <a:p>
                      <a:r>
                        <a:rPr lang="en-ZA" sz="24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60 168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58 499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59 262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</a:t>
                      </a:r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68 694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781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236296" cy="1219200"/>
          </a:xfrm>
          <a:prstGeom prst="rect">
            <a:avLst/>
          </a:prstGeom>
        </p:spPr>
        <p:txBody>
          <a:bodyPr/>
          <a:lstStyle/>
          <a:p>
            <a:r>
              <a:rPr lang="en-ZA" sz="36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Voted Funds – Actual vs Budget 2018/2019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3855958"/>
              </p:ext>
            </p:extLst>
          </p:nvPr>
        </p:nvGraphicFramePr>
        <p:xfrm>
          <a:off x="251520" y="1197071"/>
          <a:ext cx="8640960" cy="442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280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0479271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272480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</a:tblGrid>
              <a:tr h="609178">
                <a:tc>
                  <a:txBody>
                    <a:bodyPr/>
                    <a:lstStyle/>
                    <a:p>
                      <a:r>
                        <a:rPr lang="en-ZA" dirty="0"/>
                        <a:t>R’000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% Spent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609178">
                <a:tc>
                  <a:txBody>
                    <a:bodyPr/>
                    <a:lstStyle/>
                    <a:p>
                      <a:r>
                        <a:rPr lang="en-ZA" sz="2800" dirty="0"/>
                        <a:t>Compensation of Employees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35 149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r>
                        <a:rPr lang="en-ZA" sz="2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302</a:t>
                      </a:r>
                      <a:endParaRPr lang="en-ZA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(153)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609178">
                <a:tc>
                  <a:txBody>
                    <a:bodyPr/>
                    <a:lstStyle/>
                    <a:p>
                      <a:r>
                        <a:rPr lang="en-ZA" sz="2800" dirty="0"/>
                        <a:t>Goods and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24 386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706964">
                <a:tc>
                  <a:txBody>
                    <a:bodyPr/>
                    <a:lstStyle/>
                    <a:p>
                      <a:r>
                        <a:rPr lang="en-ZA" sz="2800" dirty="0"/>
                        <a:t>Transfers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3 836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609178">
                <a:tc>
                  <a:txBody>
                    <a:bodyPr/>
                    <a:lstStyle/>
                    <a:p>
                      <a:r>
                        <a:rPr lang="en-ZA" sz="2800" dirty="0"/>
                        <a:t>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2 293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609178">
                <a:tc>
                  <a:txBody>
                    <a:bodyPr/>
                    <a:lstStyle/>
                    <a:p>
                      <a:r>
                        <a:rPr lang="en-ZA" sz="28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65 664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59 262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6 402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304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76200"/>
            <a:ext cx="7236296" cy="865188"/>
          </a:xfrm>
          <a:prstGeom prst="rect">
            <a:avLst/>
          </a:prstGeom>
        </p:spPr>
        <p:txBody>
          <a:bodyPr/>
          <a:lstStyle/>
          <a:p>
            <a:r>
              <a:rPr lang="en-ZA" sz="28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Mines &amp; Works Compensation Fund – </a:t>
            </a:r>
            <a:br>
              <a:rPr lang="en-ZA" sz="28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ZA" sz="28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Budget (MTEF)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0307971"/>
              </p:ext>
            </p:extLst>
          </p:nvPr>
        </p:nvGraphicFramePr>
        <p:xfrm>
          <a:off x="323528" y="1124744"/>
          <a:ext cx="8640960" cy="456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04792712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</a:tblGrid>
              <a:tr h="647772">
                <a:tc>
                  <a:txBody>
                    <a:bodyPr/>
                    <a:lstStyle/>
                    <a:p>
                      <a:r>
                        <a:rPr lang="en-ZA" sz="2400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2018/19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2019/20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2020/21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dirty="0"/>
                        <a:t>2021/22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647772">
                <a:tc>
                  <a:txBody>
                    <a:bodyPr/>
                    <a:lstStyle/>
                    <a:p>
                      <a:r>
                        <a:rPr lang="en-ZA" sz="2000" dirty="0"/>
                        <a:t>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8 500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8 781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8 910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9 391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647772">
                <a:tc>
                  <a:txBody>
                    <a:bodyPr/>
                    <a:lstStyle/>
                    <a:p>
                      <a:r>
                        <a:rPr lang="en-ZA" sz="2000" dirty="0"/>
                        <a:t>Pensioners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3 836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4 050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4 272</a:t>
                      </a:r>
                      <a:endParaRPr lang="en-US" sz="2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4 503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647772">
                <a:tc>
                  <a:txBody>
                    <a:bodyPr/>
                    <a:lstStyle/>
                    <a:p>
                      <a:r>
                        <a:rPr lang="en-ZA" sz="2000" dirty="0"/>
                        <a:t>Ex-miners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151 300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159 773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175 750</a:t>
                      </a:r>
                      <a:endParaRPr lang="en-US" sz="2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185 241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647772">
                <a:tc>
                  <a:txBody>
                    <a:bodyPr/>
                    <a:lstStyle/>
                    <a:p>
                      <a:r>
                        <a:rPr lang="en-ZA" sz="2000" dirty="0"/>
                        <a:t>Tuberculosis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36 650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38 702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42 572</a:t>
                      </a:r>
                      <a:endParaRPr lang="en-US" sz="2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44 871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682986">
                <a:tc>
                  <a:txBody>
                    <a:bodyPr/>
                    <a:lstStyle/>
                    <a:p>
                      <a:r>
                        <a:rPr lang="en-ZA" sz="2000" dirty="0"/>
                        <a:t>Eastern Cape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3044058"/>
                  </a:ext>
                </a:extLst>
              </a:tr>
              <a:tr h="647772">
                <a:tc>
                  <a:txBody>
                    <a:bodyPr/>
                    <a:lstStyle/>
                    <a:p>
                      <a:r>
                        <a:rPr lang="en-ZA" sz="20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200 294</a:t>
                      </a:r>
                      <a:endParaRPr lang="en-US" sz="2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211 314</a:t>
                      </a:r>
                      <a:endParaRPr lang="en-US" sz="2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231 512</a:t>
                      </a:r>
                      <a:endParaRPr lang="en-US" sz="2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244 005</a:t>
                      </a:r>
                      <a:endParaRPr lang="en-US" sz="2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719" y="115539"/>
            <a:ext cx="7236296" cy="865188"/>
          </a:xfrm>
          <a:prstGeom prst="rect">
            <a:avLst/>
          </a:prstGeom>
        </p:spPr>
        <p:txBody>
          <a:bodyPr/>
          <a:lstStyle/>
          <a:p>
            <a:r>
              <a:rPr lang="en-ZA" sz="28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Financial Performance of the Mines &amp; Works Compensation Fund  (31 March 2019)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1E7FFA6-89CE-4CBD-B6E9-AE11A51D3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5128158"/>
              </p:ext>
            </p:extLst>
          </p:nvPr>
        </p:nvGraphicFramePr>
        <p:xfrm>
          <a:off x="251520" y="1124744"/>
          <a:ext cx="8640960" cy="461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04792712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</a:tblGrid>
              <a:tr h="565636">
                <a:tc>
                  <a:txBody>
                    <a:bodyPr/>
                    <a:lstStyle/>
                    <a:p>
                      <a:r>
                        <a:rPr lang="en-ZA" sz="2400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2016/17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2018/19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565636">
                <a:tc>
                  <a:txBody>
                    <a:bodyPr/>
                    <a:lstStyle/>
                    <a:p>
                      <a:r>
                        <a:rPr lang="en-ZA" sz="2000" dirty="0"/>
                        <a:t>Tax (levy)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310 074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315 415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314 596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107 116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702975">
                <a:tc>
                  <a:txBody>
                    <a:bodyPr/>
                    <a:lstStyle/>
                    <a:p>
                      <a:r>
                        <a:rPr lang="en-ZA" sz="2000" dirty="0"/>
                        <a:t>Non-tax (interest)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220 217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286 109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318 578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337 599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565636">
                <a:tc>
                  <a:txBody>
                    <a:bodyPr/>
                    <a:lstStyle/>
                    <a:p>
                      <a:r>
                        <a:rPr lang="en-ZA" sz="2000" dirty="0"/>
                        <a:t>Other 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722 711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37 234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1 368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672 511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780352">
                <a:tc>
                  <a:txBody>
                    <a:bodyPr/>
                    <a:lstStyle/>
                    <a:p>
                      <a:r>
                        <a:rPr lang="en-ZA" sz="2400" b="1" dirty="0"/>
                        <a:t>Total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1 253 001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638 758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634 542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1 117 226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565636">
                <a:tc>
                  <a:txBody>
                    <a:bodyPr/>
                    <a:lstStyle/>
                    <a:p>
                      <a:r>
                        <a:rPr lang="en-ZA" sz="2000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(355 903)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(334 552)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(553 543)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(309 196)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3044058"/>
                  </a:ext>
                </a:extLst>
              </a:tr>
              <a:tr h="768186">
                <a:tc>
                  <a:txBody>
                    <a:bodyPr/>
                    <a:lstStyle/>
                    <a:p>
                      <a:r>
                        <a:rPr lang="en-ZA" sz="2400" b="1" dirty="0"/>
                        <a:t>Surplus/</a:t>
                      </a:r>
                    </a:p>
                    <a:p>
                      <a:r>
                        <a:rPr lang="en-ZA" sz="2400" b="1" dirty="0"/>
                        <a:t>(Deficit)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897 098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304 206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80 999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808 030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191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0BB6690-E6C1-46E1-ADB7-4F0A3C9AE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4930130"/>
              </p:ext>
            </p:extLst>
          </p:nvPr>
        </p:nvGraphicFramePr>
        <p:xfrm>
          <a:off x="179512" y="1074608"/>
          <a:ext cx="8784975" cy="481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888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3333346509"/>
                    </a:ext>
                  </a:extLst>
                </a:gridCol>
              </a:tblGrid>
              <a:tr h="401024">
                <a:tc>
                  <a:txBody>
                    <a:bodyPr/>
                    <a:lstStyle/>
                    <a:p>
                      <a:r>
                        <a:rPr lang="en-ZA" sz="2000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2016/17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/>
                        <a:t>2018/19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3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Investments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3 349 181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3 882 391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4 105 618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4 511 134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3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Receivables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74 562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52 355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53 537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17 524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3094987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Cash and cash equivalents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131 935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21 751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169 756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49 138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3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Total assets</a:t>
                      </a:r>
                      <a:endParaRPr lang="en-ZA" sz="2000" b="1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3 555 678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3 956 497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4 328 911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4 577 796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Accumulated surplus/(deficit)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(84 608)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219 597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300 597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1 108 626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Trade and other payables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46 646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63 685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78 941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97 466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3044058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Provisions (short term)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883 571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912 326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893 888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813 642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Provisions (Long term)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2 710 070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2 760 888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3 055 486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2 558 061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36898815"/>
                  </a:ext>
                </a:extLst>
              </a:tr>
              <a:tr h="521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Total equity and liabilities</a:t>
                      </a:r>
                      <a:endParaRPr lang="en-ZA" sz="1600" b="1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3 555 678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3 956 497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4 328 911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4 577 796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801727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06FC25BB-9DDC-456F-8748-483F0CADBAE2}"/>
              </a:ext>
            </a:extLst>
          </p:cNvPr>
          <p:cNvSpPr txBox="1">
            <a:spLocks/>
          </p:cNvSpPr>
          <p:nvPr/>
        </p:nvSpPr>
        <p:spPr>
          <a:xfrm>
            <a:off x="27719" y="115539"/>
            <a:ext cx="7236296" cy="8651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Financial Position of the Mines &amp; Works Compensation Fund  (31 March 2019)</a:t>
            </a:r>
          </a:p>
        </p:txBody>
      </p:sp>
    </p:spTree>
    <p:extLst>
      <p:ext uri="{BB962C8B-B14F-4D97-AF65-F5344CB8AC3E}">
        <p14:creationId xmlns:p14="http://schemas.microsoft.com/office/powerpoint/2010/main" xmlns="" val="150368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719" y="115539"/>
            <a:ext cx="7236296" cy="865188"/>
          </a:xfrm>
          <a:prstGeom prst="rect">
            <a:avLst/>
          </a:prstGeom>
        </p:spPr>
        <p:txBody>
          <a:bodyPr/>
          <a:lstStyle/>
          <a:p>
            <a:r>
              <a:rPr lang="en-ZA" sz="4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Financial Performance (MTEF)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1E7FFA6-89CE-4CBD-B6E9-AE11A51D3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8659399"/>
              </p:ext>
            </p:extLst>
          </p:nvPr>
        </p:nvGraphicFramePr>
        <p:xfrm>
          <a:off x="251520" y="1124744"/>
          <a:ext cx="8640960" cy="471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04792712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</a:tblGrid>
              <a:tr h="584732">
                <a:tc>
                  <a:txBody>
                    <a:bodyPr/>
                    <a:lstStyle/>
                    <a:p>
                      <a:r>
                        <a:rPr lang="en-ZA" sz="2400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2018/19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2019/20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2020/21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2021/22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584732">
                <a:tc>
                  <a:txBody>
                    <a:bodyPr/>
                    <a:lstStyle/>
                    <a:p>
                      <a:r>
                        <a:rPr lang="en-ZA" sz="2000" dirty="0"/>
                        <a:t>Tax (levy)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107 116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114 531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107 002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726708">
                <a:tc>
                  <a:txBody>
                    <a:bodyPr/>
                    <a:lstStyle/>
                    <a:p>
                      <a:r>
                        <a:rPr lang="en-ZA" sz="2000" dirty="0"/>
                        <a:t>Non-tax (interest)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337 599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344 846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208 603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205 500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584732">
                <a:tc>
                  <a:txBody>
                    <a:bodyPr/>
                    <a:lstStyle/>
                    <a:p>
                      <a:r>
                        <a:rPr lang="en-ZA" sz="2000" dirty="0"/>
                        <a:t>Other 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672 511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316 116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843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1 437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806697">
                <a:tc>
                  <a:txBody>
                    <a:bodyPr/>
                    <a:lstStyle/>
                    <a:p>
                      <a:r>
                        <a:rPr lang="en-ZA" sz="2400" b="1" dirty="0"/>
                        <a:t>Total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1 117 226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775 543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316 448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326 937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584732">
                <a:tc>
                  <a:txBody>
                    <a:bodyPr/>
                    <a:lstStyle/>
                    <a:p>
                      <a:r>
                        <a:rPr lang="en-ZA" sz="2000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(309 196)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(292 739)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dirty="0"/>
                        <a:t>(456 323)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(407 773)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3044058"/>
                  </a:ext>
                </a:extLst>
              </a:tr>
              <a:tr h="794121">
                <a:tc>
                  <a:txBody>
                    <a:bodyPr/>
                    <a:lstStyle/>
                    <a:p>
                      <a:r>
                        <a:rPr lang="en-ZA" sz="2400" b="1" dirty="0"/>
                        <a:t>Surplus/</a:t>
                      </a:r>
                    </a:p>
                    <a:p>
                      <a:r>
                        <a:rPr lang="en-ZA" sz="2400" b="1" dirty="0"/>
                        <a:t>(Deficit)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808 030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482 804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400" b="1" dirty="0"/>
                        <a:t>(139 875)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(80 836)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968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0BB6690-E6C1-46E1-ADB7-4F0A3C9AE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3458561"/>
              </p:ext>
            </p:extLst>
          </p:nvPr>
        </p:nvGraphicFramePr>
        <p:xfrm>
          <a:off x="179512" y="1143001"/>
          <a:ext cx="8784975" cy="469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888">
                  <a:extLst>
                    <a:ext uri="{9D8B030D-6E8A-4147-A177-3AD203B41FA5}">
                      <a16:colId xmlns:a16="http://schemas.microsoft.com/office/drawing/2014/main" xmlns="" val="738909940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xmlns="" val="2196337759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71365409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68842314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3333346509"/>
                    </a:ext>
                  </a:extLst>
                </a:gridCol>
              </a:tblGrid>
              <a:tr h="394638">
                <a:tc>
                  <a:txBody>
                    <a:bodyPr/>
                    <a:lstStyle/>
                    <a:p>
                      <a:r>
                        <a:rPr lang="en-ZA" sz="2000" dirty="0"/>
                        <a:t>R’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2018/19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2019/20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2021/22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661608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Investments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4 511 134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4 755 810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4 936 636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5 142 136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0824975"/>
                  </a:ext>
                </a:extLst>
              </a:tr>
              <a:tr h="34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Receivables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17 524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13 490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27 073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3094987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Cash and cash equivalents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53 615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98 587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41 251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568498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Total assets</a:t>
                      </a:r>
                      <a:endParaRPr lang="en-ZA" sz="2000" b="1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4 577 796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4 822 915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5 062 296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5 210 460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823995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Accumulated surplus/(deficit)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1 108 626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1 591 430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1 551 409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1 470 573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4799005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Trade and other payables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97 466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110 014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116 832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118 832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63044058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Provisions (short term)</a:t>
                      </a:r>
                      <a:endParaRPr lang="en-ZA" sz="1600" b="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813 642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1 057 921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1 057 921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64582694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Provisions (Long term)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2 558 061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2 261 078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2 336 134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2 563 134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36898815"/>
                  </a:ext>
                </a:extLst>
              </a:tr>
              <a:tr h="52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Total equity and liabilities</a:t>
                      </a:r>
                      <a:endParaRPr lang="en-ZA" sz="1600" b="1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4 577 796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4 822 915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5 062 296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5 210 460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801727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06FC25BB-9DDC-456F-8748-483F0CADBAE2}"/>
              </a:ext>
            </a:extLst>
          </p:cNvPr>
          <p:cNvSpPr txBox="1">
            <a:spLocks/>
          </p:cNvSpPr>
          <p:nvPr/>
        </p:nvSpPr>
        <p:spPr>
          <a:xfrm>
            <a:off x="27719" y="115539"/>
            <a:ext cx="7236296" cy="8651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sz="4000" b="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Financial Position (MTEF)</a:t>
            </a:r>
            <a:endParaRPr kumimoji="0" lang="en-ZA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95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10011</TotalTime>
  <Words>1377</Words>
  <Application>Microsoft Office PowerPoint</Application>
  <PresentationFormat>On-screen Show (4:3)</PresentationFormat>
  <Paragraphs>407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Office Theme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Slide 1</vt:lpstr>
      <vt:lpstr>Slide 2</vt:lpstr>
      <vt:lpstr>Voted Funds - Expenditure</vt:lpstr>
      <vt:lpstr>Voted Funds – Actual vs Budget 2018/2019</vt:lpstr>
      <vt:lpstr>Mines &amp; Works Compensation Fund –  Budget (MTEF)</vt:lpstr>
      <vt:lpstr>Financial Performance of the Mines &amp; Works Compensation Fund  (31 March 2019) </vt:lpstr>
      <vt:lpstr>Slide 7</vt:lpstr>
      <vt:lpstr>Financial Performance (MTEF)</vt:lpstr>
      <vt:lpstr>Slide 9</vt:lpstr>
      <vt:lpstr>Objectives</vt:lpstr>
      <vt:lpstr>Objectives</vt:lpstr>
      <vt:lpstr>Objectives</vt:lpstr>
      <vt:lpstr>Objectives</vt:lpstr>
      <vt:lpstr>Objectives</vt:lpstr>
      <vt:lpstr>Objectives</vt:lpstr>
      <vt:lpstr>Objectives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USER</cp:lastModifiedBy>
  <cp:revision>532</cp:revision>
  <dcterms:created xsi:type="dcterms:W3CDTF">2013-10-17T06:13:57Z</dcterms:created>
  <dcterms:modified xsi:type="dcterms:W3CDTF">2022-10-13T10:07:35Z</dcterms:modified>
</cp:coreProperties>
</file>